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463" r:id="rId2"/>
    <p:sldId id="607" r:id="rId3"/>
    <p:sldId id="608" r:id="rId4"/>
    <p:sldId id="609" r:id="rId5"/>
    <p:sldId id="610" r:id="rId6"/>
    <p:sldId id="611" r:id="rId7"/>
    <p:sldId id="612" r:id="rId8"/>
    <p:sldId id="618" r:id="rId9"/>
    <p:sldId id="619" r:id="rId10"/>
    <p:sldId id="620" r:id="rId11"/>
    <p:sldId id="621" r:id="rId12"/>
    <p:sldId id="622" r:id="rId13"/>
    <p:sldId id="623" r:id="rId14"/>
    <p:sldId id="624" r:id="rId15"/>
    <p:sldId id="626" r:id="rId16"/>
    <p:sldId id="627" r:id="rId17"/>
    <p:sldId id="628" r:id="rId18"/>
    <p:sldId id="629" r:id="rId19"/>
    <p:sldId id="630" r:id="rId20"/>
    <p:sldId id="631" r:id="rId21"/>
    <p:sldId id="632" r:id="rId22"/>
    <p:sldId id="633" r:id="rId23"/>
    <p:sldId id="645" r:id="rId24"/>
    <p:sldId id="634" r:id="rId25"/>
    <p:sldId id="644" r:id="rId26"/>
  </p:sldIdLst>
  <p:sldSz cx="9906000" cy="6858000" type="A4"/>
  <p:notesSz cx="7099300" cy="10234613"/>
  <p:defaultTextStyle>
    <a:defPPr>
      <a:defRPr lang="en-US"/>
    </a:defPPr>
    <a:lvl1pPr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5pPr>
    <a:lvl6pPr marL="22860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6pPr>
    <a:lvl7pPr marL="27432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7pPr>
    <a:lvl8pPr marL="32004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8pPr>
    <a:lvl9pPr marL="3657600" algn="l" defTabSz="914400" rtl="0" eaLnBrk="1" latinLnBrk="0" hangingPunct="1">
      <a:defRPr kern="1200">
        <a:solidFill>
          <a:srgbClr val="990000"/>
        </a:solidFill>
        <a:latin typeface="Garrison Light Sans" pitchFamily="34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3300"/>
    <a:srgbClr val="CC0000"/>
    <a:srgbClr val="006600"/>
    <a:srgbClr val="EAE8BC"/>
    <a:srgbClr val="F5D7B5"/>
    <a:srgbClr val="F3DFD9"/>
    <a:srgbClr val="DFEABC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00" autoAdjust="0"/>
    <p:restoredTop sz="93613" autoAdjust="0"/>
  </p:normalViewPr>
  <p:slideViewPr>
    <p:cSldViewPr snapToGrid="0">
      <p:cViewPr varScale="1">
        <p:scale>
          <a:sx n="82" d="100"/>
          <a:sy n="82" d="100"/>
        </p:scale>
        <p:origin x="1325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75" d="100"/>
          <a:sy n="75" d="100"/>
        </p:scale>
        <p:origin x="-2400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9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16734857-712F-480E-89E6-CCCC2DDCC0B4}" type="slidenum">
              <a:rPr lang="es-MX"/>
              <a:pPr>
                <a:defRPr/>
              </a:pPr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329719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355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2513"/>
            <a:ext cx="5680075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l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MX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451" tIns="48226" rIns="96451" bIns="48226" numCol="1" anchor="b" anchorCtr="0" compatLnSpc="1">
            <a:prstTxWarp prst="textNoShape">
              <a:avLst/>
            </a:prstTxWarp>
          </a:bodyPr>
          <a:lstStyle>
            <a:lvl1pPr algn="r" defTabSz="963613">
              <a:spcBef>
                <a:spcPct val="0"/>
              </a:spcBef>
              <a:defRPr sz="130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8A5DC121-3681-4FFA-82CF-FD3DAF1D1DDB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44255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1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287467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55843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9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06121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67531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6657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2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94498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693138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256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19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0490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06661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20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3539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21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286488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22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23437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 dirty="0"/>
              <a:t>Estos patrones tiene que ver con dos casos:</a:t>
            </a:r>
          </a:p>
          <a:p>
            <a:r>
              <a:rPr lang="es-ES_tradnl" dirty="0"/>
              <a:t>1. Encapsulan la información sobre qué clases concretas utiliza el sistema</a:t>
            </a:r>
          </a:p>
          <a:p>
            <a:r>
              <a:rPr lang="es-ES_tradnl" dirty="0"/>
              <a:t>2. Oculta tanto la forma en la que se crean las instancias de las clases, cómo la forma en que  se usan juntas.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778894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24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17348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1pPr>
            <a:lvl2pPr marL="742950" indent="-28575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2pPr>
            <a:lvl3pPr marL="11430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3pPr>
            <a:lvl4pPr marL="16002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4pPr>
            <a:lvl5pPr marL="2057400" indent="-228600" defTabSz="963613" eaLnBrk="0" hangingPunct="0"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5pPr>
            <a:lvl6pPr marL="25146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6pPr>
            <a:lvl7pPr marL="29718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7pPr>
            <a:lvl8pPr marL="34290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8pPr>
            <a:lvl9pPr marL="3886200" indent="-228600" algn="ctr" defTabSz="963613" eaLnBrk="0" fontAlgn="base" hangingPunct="0">
              <a:spcBef>
                <a:spcPct val="50000"/>
              </a:spcBef>
              <a:spcAft>
                <a:spcPct val="0"/>
              </a:spcAft>
              <a:defRPr>
                <a:solidFill>
                  <a:srgbClr val="990000"/>
                </a:solidFill>
                <a:latin typeface="Garrison Light Sans" pitchFamily="34" charset="0"/>
                <a:ea typeface="ＭＳ Ｐゴシック" charset="-128"/>
              </a:defRPr>
            </a:lvl9pPr>
          </a:lstStyle>
          <a:p>
            <a:pPr eaLnBrk="1" hangingPunct="1"/>
            <a:fld id="{F0EB6509-6242-442A-8A7D-2C9D6F2B4906}" type="slidenum">
              <a:rPr lang="en-US" smtClean="0">
                <a:solidFill>
                  <a:schemeClr val="tx1"/>
                </a:solidFill>
                <a:latin typeface="Times New Roman" charset="0"/>
              </a:rPr>
              <a:pPr eaLnBrk="1" hangingPunct="1"/>
              <a:t>25</a:t>
            </a:fld>
            <a:endParaRPr lang="en-US" smtClean="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smtClean="0"/>
          </a:p>
        </p:txBody>
      </p:sp>
    </p:spTree>
    <p:extLst>
      <p:ext uri="{BB962C8B-B14F-4D97-AF65-F5344CB8AC3E}">
        <p14:creationId xmlns:p14="http://schemas.microsoft.com/office/powerpoint/2010/main" val="1309066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3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8173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4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0929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5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9598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6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8558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7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0536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8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1406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7AAE5F0-1610-5D48-B254-E829B75EDF63}" type="slidenum">
              <a:rPr lang="en-US"/>
              <a:pPr/>
              <a:t>9</a:t>
            </a:fld>
            <a:endParaRPr lang="en-US"/>
          </a:p>
        </p:txBody>
      </p:sp>
      <p:sp>
        <p:nvSpPr>
          <p:cNvPr id="1758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1225" y="314325"/>
            <a:ext cx="5181600" cy="35893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582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6539" y="4086224"/>
            <a:ext cx="6467475" cy="54991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6448" tIns="48224" rIns="96448" bIns="48224">
            <a:prstTxWarp prst="textNoShape">
              <a:avLst/>
            </a:prstTxWarp>
          </a:bodyPr>
          <a:lstStyle/>
          <a:p>
            <a:r>
              <a:rPr lang="es-ES_tradnl"/>
              <a:t>Estos patrones tiene que ver con dos casos:</a:t>
            </a:r>
          </a:p>
          <a:p>
            <a:r>
              <a:rPr lang="es-ES_tradnl"/>
              <a:t>1. Encapsulan la información sobre qué clases concretas utiliza el sistema</a:t>
            </a:r>
          </a:p>
          <a:p>
            <a:r>
              <a:rPr lang="es-ES_tradnl"/>
              <a:t>2. Oculta tanto la forma en la que se crean las instancias de las clases, cómo la forma en que  se usan juntas.</a:t>
            </a: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62766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32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rgbClr val="000066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5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FF61031-8CB6-4679-BC77-232DFE4DD107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6" name="Line 36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8" name="Rectangle 37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14400"/>
            <a:ext cx="8686800" cy="1981200"/>
          </a:xfrm>
        </p:spPr>
        <p:txBody>
          <a:bodyPr/>
          <a:lstStyle>
            <a:lvl1pPr>
              <a:defRPr/>
            </a:lvl1pPr>
          </a:lstStyle>
          <a:p>
            <a:r>
              <a:rPr lang="es-MX"/>
              <a:t>Clic para editar título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048000"/>
            <a:ext cx="8686800" cy="3352800"/>
          </a:xfrm>
        </p:spPr>
        <p:txBody>
          <a:bodyPr/>
          <a:lstStyle>
            <a:lvl1pPr marL="0" indent="0" algn="r">
              <a:buFont typeface="Trebuchet MS" charset="0"/>
              <a:buNone/>
              <a:defRPr/>
            </a:lvl1pPr>
          </a:lstStyle>
          <a:p>
            <a:r>
              <a:rPr lang="es-MX"/>
              <a:t>Haga clic para modificar el estilo de subtítulo del patrón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8116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93715135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91199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76200"/>
            <a:ext cx="2209800" cy="6324600"/>
          </a:xfrm>
        </p:spPr>
        <p:txBody>
          <a:bodyPr vert="eaVert"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76200"/>
            <a:ext cx="6477000" cy="6324600"/>
          </a:xfrm>
        </p:spPr>
        <p:txBody>
          <a:bodyPr vert="eaVert"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438301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8839200" cy="762000"/>
          </a:xfrm>
        </p:spPr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5506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7269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4157464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143000"/>
            <a:ext cx="43434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64210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0776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649583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1247227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Click to edit Master text styles</a:t>
            </a:r>
          </a:p>
          <a:p>
            <a:pPr lvl="1"/>
            <a:r>
              <a:rPr lang="es-ES_tradnl" smtClean="0"/>
              <a:t>Second level</a:t>
            </a:r>
          </a:p>
          <a:p>
            <a:pPr lvl="2"/>
            <a:r>
              <a:rPr lang="es-ES_tradnl" smtClean="0"/>
              <a:t>Third level</a:t>
            </a:r>
          </a:p>
          <a:p>
            <a:pPr lvl="3"/>
            <a:r>
              <a:rPr lang="es-ES_tradnl" smtClean="0"/>
              <a:t>Fourth level</a:t>
            </a:r>
          </a:p>
          <a:p>
            <a:pPr lvl="4"/>
            <a:r>
              <a:rPr lang="es-ES_tradnl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10416221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7159995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6200"/>
            <a:ext cx="8839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Clic para editar título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88392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</a:p>
        </p:txBody>
      </p:sp>
      <p:sp>
        <p:nvSpPr>
          <p:cNvPr id="1028" name="Line 10"/>
          <p:cNvSpPr>
            <a:spLocks noChangeShapeType="1"/>
          </p:cNvSpPr>
          <p:nvPr/>
        </p:nvSpPr>
        <p:spPr bwMode="auto">
          <a:xfrm>
            <a:off x="560388" y="914400"/>
            <a:ext cx="8885237" cy="0"/>
          </a:xfrm>
          <a:prstGeom prst="line">
            <a:avLst/>
          </a:prstGeom>
          <a:noFill/>
          <a:ln w="6350">
            <a:solidFill>
              <a:srgbClr val="CC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990600" y="6553200"/>
            <a:ext cx="8915400" cy="0"/>
          </a:xfrm>
          <a:prstGeom prst="line">
            <a:avLst/>
          </a:prstGeom>
          <a:noFill/>
          <a:ln w="3175">
            <a:solidFill>
              <a:srgbClr val="00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0" name="Line 26"/>
          <p:cNvSpPr>
            <a:spLocks noChangeShapeType="1"/>
          </p:cNvSpPr>
          <p:nvPr userDrawn="1"/>
        </p:nvSpPr>
        <p:spPr bwMode="auto">
          <a:xfrm>
            <a:off x="293688" y="1173163"/>
            <a:ext cx="0" cy="4945062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32" name="Rectangle 34"/>
          <p:cNvSpPr>
            <a:spLocks noChangeArrowheads="1"/>
          </p:cNvSpPr>
          <p:nvPr userDrawn="1"/>
        </p:nvSpPr>
        <p:spPr bwMode="auto">
          <a:xfrm>
            <a:off x="7515225" y="6521450"/>
            <a:ext cx="2341563" cy="21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9" tIns="45715" rIns="91429" bIns="45715">
            <a:spAutoFit/>
          </a:bodyPr>
          <a:lstStyle/>
          <a:p>
            <a:pPr algn="l">
              <a:spcBef>
                <a:spcPct val="0"/>
              </a:spcBef>
            </a:pPr>
            <a:r>
              <a:rPr lang="es-ES" sz="800" dirty="0" smtClean="0">
                <a:solidFill>
                  <a:schemeClr val="hlink"/>
                </a:solidFill>
                <a:latin typeface="Arial" charset="0"/>
              </a:rPr>
              <a:t>Tecnológico </a:t>
            </a:r>
            <a:r>
              <a:rPr lang="es-ES" sz="800" dirty="0">
                <a:solidFill>
                  <a:schemeClr val="hlink"/>
                </a:solidFill>
                <a:latin typeface="Arial" charset="0"/>
              </a:rPr>
              <a:t>de Monterrey, México	</a:t>
            </a:r>
            <a:fld id="{8747394A-1AB2-40A1-A98A-75B87BE20D31}" type="slidenum">
              <a:rPr lang="es-ES" sz="800">
                <a:solidFill>
                  <a:schemeClr val="hlink"/>
                </a:solidFill>
                <a:latin typeface="Arial" charset="0"/>
              </a:rPr>
              <a:pPr algn="l">
                <a:spcBef>
                  <a:spcPct val="0"/>
                </a:spcBef>
              </a:pPr>
              <a:t>‹Nº›</a:t>
            </a:fld>
            <a:endParaRPr lang="es-ES" sz="800" dirty="0">
              <a:solidFill>
                <a:schemeClr val="hlink"/>
              </a:solidFill>
              <a:latin typeface="Arial" charset="0"/>
            </a:endParaRPr>
          </a:p>
        </p:txBody>
      </p:sp>
      <p:sp>
        <p:nvSpPr>
          <p:cNvPr id="1033" name="Rectangle 36"/>
          <p:cNvSpPr>
            <a:spLocks noChangeArrowheads="1"/>
          </p:cNvSpPr>
          <p:nvPr userDrawn="1"/>
        </p:nvSpPr>
        <p:spPr bwMode="auto">
          <a:xfrm>
            <a:off x="3758638" y="6553200"/>
            <a:ext cx="2217274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s-ES" sz="900" dirty="0" smtClean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endParaRPr lang="es-ES" sz="900" dirty="0">
              <a:solidFill>
                <a:srgbClr val="000066"/>
              </a:solidFill>
              <a:latin typeface="Arial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7000"/>
            <a:ext cx="127635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ransition/>
  <p:timing>
    <p:tnLst>
      <p:par>
        <p:cTn id="1" dur="indefinite" restart="never" nodeType="tmRoot"/>
      </p:par>
    </p:tnLst>
  </p:timing>
  <p:txStyles>
    <p:titleStyle>
      <a:lvl1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+mj-lt"/>
          <a:ea typeface="ＭＳ Ｐゴシック" charset="-128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  <a:ea typeface="ＭＳ Ｐゴシック" charset="-128"/>
        </a:defRPr>
      </a:lvl5pPr>
      <a:lvl6pPr marL="4572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2800">
          <a:solidFill>
            <a:srgbClr val="006600"/>
          </a:solidFill>
          <a:latin typeface="Garrison Light Sans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CC0000"/>
        </a:buClr>
        <a:buFont typeface="Trebuchet MS" charset="0"/>
        <a:buChar char="&gt;"/>
        <a:defRPr sz="2400">
          <a:solidFill>
            <a:srgbClr val="000066"/>
          </a:solidFill>
          <a:latin typeface="+mn-lt"/>
          <a:ea typeface="ＭＳ Ｐゴシック" charset="-128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Char char="•"/>
        <a:defRPr>
          <a:solidFill>
            <a:srgbClr val="000066"/>
          </a:solidFill>
          <a:latin typeface="+mn-lt"/>
          <a:ea typeface="ＭＳ Ｐゴシック" charset="-128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imes New Roman" charset="0"/>
        <a:buChar char="–"/>
        <a:defRPr sz="1600">
          <a:solidFill>
            <a:srgbClr val="000066"/>
          </a:solidFill>
          <a:latin typeface="+mn-lt"/>
          <a:ea typeface="ＭＳ Ｐゴシック" charset="-128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CC3300"/>
        </a:buClr>
        <a:buFont typeface="Trebuchet MS" charset="0"/>
        <a:buChar char="&gt;"/>
        <a:defRPr sz="1600">
          <a:solidFill>
            <a:srgbClr val="000066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3.wmf"/><Relationship Id="rId4" Type="http://schemas.openxmlformats.org/officeDocument/2006/relationships/image" Target="../media/image1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35" name="Rectangle 3"/>
          <p:cNvSpPr txBox="1">
            <a:spLocks noChangeArrowheads="1"/>
          </p:cNvSpPr>
          <p:nvPr/>
        </p:nvSpPr>
        <p:spPr bwMode="auto">
          <a:xfrm>
            <a:off x="4616450" y="2469320"/>
            <a:ext cx="5068887" cy="3773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tabLst/>
              <a:defRPr/>
            </a:pPr>
            <a:r>
              <a:rPr kumimoji="0" lang="es-E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90AC48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	</a:t>
            </a: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uno: tiene una multiplicidad de 1 en cada extremo. Significa que existe solamente un vínculo entre instancias de cada clase. Por ejemplo,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 tiene exactamente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NúmeroIdentificación</a:t>
            </a: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, y éste representa a uno y sólo a un </a:t>
            </a:r>
            <a:r>
              <a:rPr kumimoji="0" lang="es-ES" sz="1600" b="0" i="1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OficialPolicía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1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uno a muchos: tiene una multiplicidad de 1 en un extremo y 0..n en el otro (a veces representado con un asterisco)</a:t>
            </a: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endParaRPr kumimoji="0" lang="es-ES" sz="1600" b="0" i="0" u="none" strike="noStrike" kern="0" cap="none" spc="0" normalizeH="0" baseline="0" noProof="0" dirty="0" smtClean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  <a:p>
            <a:pPr marL="384175" marR="0" lvl="0" indent="-384175" algn="just" defTabSz="806450" rtl="0" eaLnBrk="1" fontAlgn="base" latinLnBrk="0" hangingPunct="1">
              <a:lnSpc>
                <a:spcPct val="77000"/>
              </a:lnSpc>
              <a:spcBef>
                <a:spcPct val="20000"/>
              </a:spcBef>
              <a:spcAft>
                <a:spcPct val="0"/>
              </a:spcAft>
              <a:buClr>
                <a:srgbClr val="90AC48"/>
              </a:buClr>
              <a:buSzTx/>
              <a:buFont typeface="Lucida Grande" pitchFamily="-105" charset="0"/>
              <a:buChar char="&gt;"/>
              <a:tabLst/>
              <a:defRPr/>
            </a:pPr>
            <a:r>
              <a:rPr kumimoji="0" lang="es-ES" sz="1600" b="0" i="0" u="none" strike="noStrike" kern="0" cap="none" spc="0" normalizeH="0" baseline="0" noProof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Asociación de muchos a muchos: tiene una multiplicidad de 0..n o 1..n en ambos extremos. Indica que pueden existir una cantidad arbitraria de vínculos entre instancias de las dos clases. Es el tipo más complejo de asociación.</a:t>
            </a:r>
            <a:endParaRPr kumimoji="0" lang="es-ES" sz="1600" b="0" i="0" u="none" strike="noStrike" kern="0" cap="none" spc="0" normalizeH="0" baseline="0" noProof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ＭＳ Ｐゴシック" pitchFamily="-111" charset="-128"/>
              <a:cs typeface="ＭＳ Ｐゴシック" pitchFamily="-111" charset="-128"/>
            </a:endParaRPr>
          </a:p>
        </p:txBody>
      </p:sp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8950" y="2687638"/>
            <a:ext cx="4127500" cy="5127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8951" y="4048126"/>
            <a:ext cx="3778250" cy="7524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pic>
        <p:nvPicPr>
          <p:cNvPr id="38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066800" y="5307014"/>
            <a:ext cx="3049588" cy="6365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8949" y="914495"/>
            <a:ext cx="8968950" cy="1162050"/>
          </a:xfrm>
        </p:spPr>
        <p:txBody>
          <a:bodyPr/>
          <a:lstStyle/>
          <a:p>
            <a:pPr lvl="0"/>
            <a:r>
              <a:rPr lang="es-ES" b="0" dirty="0">
                <a:solidFill>
                  <a:srgbClr val="90AC48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Multiplicidad</a:t>
            </a:r>
            <a:r>
              <a:rPr lang="es-ES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: </a:t>
            </a:r>
            <a: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  <a:t>puede existir cualquier tipo de multiplicidad, pero en la práctica la mayoría de las asociaciones pertenecen a uno de los siguientes tipos:</a:t>
            </a:r>
            <a:br>
              <a:rPr lang="es-ES" sz="1600" b="0" dirty="0">
                <a:solidFill>
                  <a:srgbClr val="515151"/>
                </a:solidFill>
                <a:latin typeface="News Gothic MT"/>
                <a:ea typeface="ＭＳ Ｐゴシック" pitchFamily="-111" charset="-128"/>
                <a:cs typeface="ＭＳ Ｐゴシック" pitchFamily="-111" charset="-128"/>
              </a:rPr>
            </a:b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37120973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19948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endParaRPr lang="es-MX" sz="1600" dirty="0" smtClean="0"/>
          </a:p>
          <a:p>
            <a:pPr indent="-270000" algn="just"/>
            <a:r>
              <a:rPr lang="es-MX" sz="1600" dirty="0" smtClean="0"/>
              <a:t>Pueden existir dos o más asociaciones entre dos clases conceptuales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2311400" y="2971800"/>
            <a:ext cx="5705475" cy="2927350"/>
          </a:xfrm>
          <a:noFill/>
        </p:spPr>
      </p:pic>
    </p:spTree>
    <p:extLst>
      <p:ext uri="{BB962C8B-B14F-4D97-AF65-F5344CB8AC3E}">
        <p14:creationId xmlns:p14="http://schemas.microsoft.com/office/powerpoint/2010/main" val="29548812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547244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Navegabilidad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que es posible enviar mensajes en la dirección de la flecha en uno de los dos extremos de asociación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No hay que especificarla hasta que el diagrama de clases sea estable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3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41600" y="3922712"/>
            <a:ext cx="6154939" cy="877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530850" y="4953001"/>
            <a:ext cx="3837286" cy="417653"/>
          </a:xfrm>
          <a:prstGeom prst="rect">
            <a:avLst/>
          </a:prstGeom>
          <a:solidFill>
            <a:srgbClr val="EAEAEA"/>
          </a:solidFill>
          <a:ln w="127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En este caso, la clase Asignatura </a:t>
            </a:r>
            <a:r>
              <a:rPr lang="es-ES" sz="1200" i="1" dirty="0">
                <a:solidFill>
                  <a:srgbClr val="515151"/>
                </a:solidFill>
                <a:latin typeface="News Gothic MT"/>
                <a:cs typeface="News Gothic MT"/>
              </a:rPr>
              <a:t>conoce</a:t>
            </a:r>
            <a:r>
              <a:rPr lang="es-ES" sz="1200" dirty="0">
                <a:solidFill>
                  <a:srgbClr val="515151"/>
                </a:solidFill>
                <a:latin typeface="News Gothic MT"/>
                <a:cs typeface="News Gothic MT"/>
              </a:rPr>
              <a:t> a la clase Estudiante, pero no al revés.</a:t>
            </a:r>
          </a:p>
        </p:txBody>
      </p:sp>
    </p:spTree>
    <p:extLst>
      <p:ext uri="{BB962C8B-B14F-4D97-AF65-F5344CB8AC3E}">
        <p14:creationId xmlns:p14="http://schemas.microsoft.com/office/powerpoint/2010/main" val="26869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83385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Asociaciones reflexivas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53302" y="2233615"/>
            <a:ext cx="3219450" cy="2484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74324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175789"/>
            <a:ext cx="915138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 tipo composición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Es un tipo de asociación que se utiliza para modelar las relaciones </a:t>
            </a:r>
            <a:r>
              <a:rPr lang="es-MX" sz="1600" b="1" dirty="0" smtClean="0"/>
              <a:t>todo-parte</a:t>
            </a:r>
            <a:r>
              <a:rPr lang="es-MX" sz="1600" dirty="0" smtClean="0"/>
              <a:t> entre las cosas. El todo se denomina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El nombre de la asociación se suele excluir porque se piensa normalmente como </a:t>
            </a:r>
            <a:r>
              <a:rPr lang="es-MX" sz="1600" dirty="0"/>
              <a:t>Tiene-parte. La multiplicidad en la parte del compuesto sólo puede ser 1</a:t>
            </a:r>
            <a:r>
              <a:rPr lang="es-MX" sz="1600" dirty="0" smtClean="0"/>
              <a:t>.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/>
              <a:t>Representación en UML: un rombo relleno.</a:t>
            </a:r>
          </a:p>
          <a:p>
            <a:pPr indent="-270000">
              <a:buFont typeface="Courier New"/>
              <a:buChar char="o"/>
            </a:pPr>
            <a:endParaRPr lang="es-MX" sz="1600" dirty="0"/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6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989085" y="3832751"/>
            <a:ext cx="4565787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4710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51707" y="1435101"/>
            <a:ext cx="8610406" cy="3164195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Relaciones del tipo Composición:</a:t>
            </a:r>
          </a:p>
          <a:p>
            <a:pPr indent="-270000" algn="just"/>
            <a:endParaRPr lang="es-MX" sz="18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Si hay duda, se descarta.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debe mostrar una composición: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el tiempo de vida de la parte está ligado al tiempo de vida del compuesto (existe una dependencia de creación – eliminación de la parte en el todo).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existe un ensamblaje obvio todo-parte físico o lógico</a:t>
            </a:r>
          </a:p>
          <a:p>
            <a:pPr lvl="1" indent="-270000" algn="just">
              <a:buFont typeface="Courier New"/>
              <a:buChar char="o"/>
            </a:pPr>
            <a:r>
              <a:rPr lang="es-MX" sz="1600" dirty="0" smtClean="0"/>
              <a:t>cuando alguna propiedad del compuesto se propaga a las partes, como la ubicación.</a:t>
            </a:r>
          </a:p>
          <a:p>
            <a:pPr lvl="1" indent="-270000" algn="just">
              <a:buFont typeface="Courier New"/>
              <a:buChar char="o"/>
            </a:pP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425958087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9868" y="1435101"/>
            <a:ext cx="6284832" cy="3289299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 del tipo agregación. 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La multiplicidad en el extremo del compuesto puede ser más de uno: la parte puede estar simultáneamente en muchas instancias del compuesto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Se utiliza para conceptos abstractos, no físicos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Representación en UML: un rombo hueco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89763" y="2420937"/>
            <a:ext cx="1867634" cy="243043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07988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697372" y="1287441"/>
            <a:ext cx="55308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600" dirty="0" smtClean="0"/>
          </a:p>
          <a:p>
            <a:pPr indent="-270000" algn="just"/>
            <a:r>
              <a:rPr lang="es-MX" dirty="0" smtClean="0"/>
              <a:t>Asociación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Estructural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↔ Autor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Agregación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Semántica todo-parte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vs. composición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Libro → Capítulo</a:t>
            </a:r>
          </a:p>
          <a:p>
            <a:pPr indent="-270000" algn="just"/>
            <a:endParaRPr lang="es-MX" dirty="0" smtClean="0"/>
          </a:p>
          <a:p>
            <a:pPr indent="-270000" algn="just"/>
            <a:r>
              <a:rPr lang="es-MX" dirty="0" smtClean="0"/>
              <a:t>Generalización/ especialización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Herencia</a:t>
            </a:r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Ej. Diccionario → Libro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sp>
        <p:nvSpPr>
          <p:cNvPr id="6" name="Oval 6"/>
          <p:cNvSpPr>
            <a:spLocks noChangeArrowheads="1"/>
          </p:cNvSpPr>
          <p:nvPr/>
        </p:nvSpPr>
        <p:spPr bwMode="auto">
          <a:xfrm>
            <a:off x="6894627" y="4733504"/>
            <a:ext cx="2588286" cy="1879600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7081531" y="5120569"/>
            <a:ext cx="2203054" cy="125412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7215676" y="5582531"/>
            <a:ext cx="1759347" cy="62706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 w="9525">
            <a:solidFill>
              <a:srgbClr val="515151"/>
            </a:solidFill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s-ES" sz="1600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427228" y="4780844"/>
            <a:ext cx="1393014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3">
                    <a:lumMod val="50000"/>
                  </a:schemeClr>
                </a:solidFill>
                <a:latin typeface="+mn-lt"/>
              </a:rPr>
              <a:t>dependencias</a:t>
            </a: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504618" y="5290431"/>
            <a:ext cx="1393013" cy="276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 smtClean="0">
                <a:solidFill>
                  <a:schemeClr val="accent1">
                    <a:lumMod val="50000"/>
                  </a:schemeClr>
                </a:solidFill>
                <a:latin typeface="+mn-lt"/>
              </a:rPr>
              <a:t>composiciones</a:t>
            </a:r>
            <a:endParaRPr lang="es-ES" sz="1200" b="1" dirty="0">
              <a:solidFill>
                <a:schemeClr val="accent1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504600" y="5780969"/>
            <a:ext cx="1393059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s-ES" sz="1200" b="1" dirty="0">
                <a:solidFill>
                  <a:schemeClr val="accent6">
                    <a:lumMod val="50000"/>
                  </a:schemeClr>
                </a:solidFill>
                <a:latin typeface="+mn-lt"/>
              </a:rPr>
              <a:t>agregaciones</a:t>
            </a: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4426744" y="1118045"/>
            <a:ext cx="1315640" cy="1214437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Libro</a:t>
            </a:r>
          </a:p>
          <a:p>
            <a:pPr algn="ctr">
              <a:defRPr/>
            </a:pPr>
            <a:r>
              <a:rPr lang="es-ES" sz="1600" dirty="0"/>
              <a:t>autor</a:t>
            </a:r>
            <a:br>
              <a:rPr lang="es-ES" sz="1600" dirty="0"/>
            </a:br>
            <a:r>
              <a:rPr lang="es-ES" sz="1600" dirty="0"/>
              <a:t>precio</a:t>
            </a:r>
          </a:p>
          <a:p>
            <a:pPr algn="ctr">
              <a:defRPr/>
            </a:pPr>
            <a:r>
              <a:rPr lang="es-ES" sz="1600" dirty="0"/>
              <a:t>vender</a:t>
            </a:r>
          </a:p>
        </p:txBody>
      </p:sp>
      <p:cxnSp>
        <p:nvCxnSpPr>
          <p:cNvPr id="13" name="10 Conector recto"/>
          <p:cNvCxnSpPr/>
          <p:nvPr/>
        </p:nvCxnSpPr>
        <p:spPr>
          <a:xfrm>
            <a:off x="4426744" y="14037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11 Conector recto"/>
          <p:cNvCxnSpPr/>
          <p:nvPr/>
        </p:nvCxnSpPr>
        <p:spPr>
          <a:xfrm>
            <a:off x="4426744" y="1903856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671071" y="903732"/>
            <a:ext cx="1315641" cy="1285875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Autor</a:t>
            </a:r>
          </a:p>
          <a:p>
            <a:pPr algn="ctr">
              <a:defRPr/>
            </a:pPr>
            <a:r>
              <a:rPr lang="es-ES" sz="1600" dirty="0"/>
              <a:t>nombre</a:t>
            </a:r>
            <a:br>
              <a:rPr lang="es-ES" sz="1600" dirty="0"/>
            </a:br>
            <a:endParaRPr lang="es-ES" sz="1600" dirty="0"/>
          </a:p>
          <a:p>
            <a:pPr algn="ctr">
              <a:defRPr/>
            </a:pPr>
            <a:r>
              <a:rPr lang="es-ES" sz="1600" dirty="0"/>
              <a:t>cobrar</a:t>
            </a:r>
          </a:p>
        </p:txBody>
      </p:sp>
      <p:cxnSp>
        <p:nvCxnSpPr>
          <p:cNvPr id="16" name="14 Conector recto"/>
          <p:cNvCxnSpPr/>
          <p:nvPr/>
        </p:nvCxnSpPr>
        <p:spPr>
          <a:xfrm>
            <a:off x="6671071" y="1189481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5 Conector recto"/>
          <p:cNvCxnSpPr/>
          <p:nvPr/>
        </p:nvCxnSpPr>
        <p:spPr>
          <a:xfrm>
            <a:off x="6671071" y="1689545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4813697" y="3046857"/>
            <a:ext cx="1315641" cy="1443256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Capítulo</a:t>
            </a:r>
          </a:p>
          <a:p>
            <a:pPr algn="ctr">
              <a:defRPr/>
            </a:pPr>
            <a:r>
              <a:rPr lang="es-ES" sz="1600" dirty="0"/>
              <a:t>título</a:t>
            </a:r>
            <a:br>
              <a:rPr lang="es-ES" sz="1600" dirty="0"/>
            </a:br>
            <a:r>
              <a:rPr lang="es-ES" sz="1600" dirty="0"/>
              <a:t>páginas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0" name="17 Conector recto"/>
          <p:cNvCxnSpPr/>
          <p:nvPr/>
        </p:nvCxnSpPr>
        <p:spPr>
          <a:xfrm>
            <a:off x="4968478" y="3332606"/>
            <a:ext cx="116086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18 Conector recto"/>
          <p:cNvCxnSpPr/>
          <p:nvPr/>
        </p:nvCxnSpPr>
        <p:spPr>
          <a:xfrm>
            <a:off x="4891087" y="4011678"/>
            <a:ext cx="116086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6671071" y="2761107"/>
            <a:ext cx="1779126" cy="1857374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Editorial</a:t>
            </a:r>
          </a:p>
          <a:p>
            <a:pPr algn="ctr">
              <a:defRPr/>
            </a:pPr>
            <a:r>
              <a:rPr lang="es-ES" sz="1600" dirty="0"/>
              <a:t>nombre</a:t>
            </a:r>
          </a:p>
          <a:p>
            <a:pPr algn="ctr">
              <a:defRPr/>
            </a:pPr>
            <a:r>
              <a:rPr lang="es-ES" sz="1600" dirty="0"/>
              <a:t>ciudad</a:t>
            </a:r>
          </a:p>
          <a:p>
            <a:pPr algn="ctr">
              <a:defRPr/>
            </a:pPr>
            <a:r>
              <a:rPr lang="es-ES" sz="1600" dirty="0" err="1"/>
              <a:t>listarLibros</a:t>
            </a:r>
            <a:r>
              <a:rPr lang="es-ES" sz="1600" dirty="0"/>
              <a:t>_</a:t>
            </a:r>
            <a:br>
              <a:rPr lang="es-ES" sz="1600" dirty="0"/>
            </a:br>
            <a:r>
              <a:rPr lang="es-ES" sz="1600" dirty="0"/>
              <a:t>_</a:t>
            </a:r>
            <a:r>
              <a:rPr lang="es-ES" sz="1600" dirty="0" err="1"/>
              <a:t>deAutor</a:t>
            </a:r>
            <a:r>
              <a:rPr lang="es-ES" sz="1600" dirty="0"/>
              <a:t/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23" name="20 Conector recto"/>
          <p:cNvCxnSpPr/>
          <p:nvPr/>
        </p:nvCxnSpPr>
        <p:spPr>
          <a:xfrm>
            <a:off x="6671071" y="3046856"/>
            <a:ext cx="1315641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21 Conector recto"/>
          <p:cNvCxnSpPr/>
          <p:nvPr/>
        </p:nvCxnSpPr>
        <p:spPr>
          <a:xfrm>
            <a:off x="6821199" y="4120136"/>
            <a:ext cx="1315641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23 Conector recto"/>
          <p:cNvCxnSpPr>
            <a:stCxn id="12" idx="3"/>
            <a:endCxn id="15" idx="1"/>
          </p:cNvCxnSpPr>
          <p:nvPr/>
        </p:nvCxnSpPr>
        <p:spPr>
          <a:xfrm flipV="1">
            <a:off x="5742384" y="1546669"/>
            <a:ext cx="928688" cy="1778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24 Conector recto"/>
          <p:cNvCxnSpPr/>
          <p:nvPr/>
        </p:nvCxnSpPr>
        <p:spPr>
          <a:xfrm rot="16200000" flipH="1">
            <a:off x="5706665" y="2153888"/>
            <a:ext cx="1000125" cy="9286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27 Conector recto"/>
          <p:cNvCxnSpPr>
            <a:stCxn id="28" idx="2"/>
          </p:cNvCxnSpPr>
          <p:nvPr/>
        </p:nvCxnSpPr>
        <p:spPr>
          <a:xfrm rot="16200000" flipH="1">
            <a:off x="5144096" y="2758130"/>
            <a:ext cx="500062" cy="7739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30 Rombo"/>
          <p:cNvSpPr/>
          <p:nvPr/>
        </p:nvSpPr>
        <p:spPr>
          <a:xfrm>
            <a:off x="5278041" y="2332482"/>
            <a:ext cx="154781" cy="214313"/>
          </a:xfrm>
          <a:prstGeom prst="diamond">
            <a:avLst/>
          </a:prstGeom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sp>
        <p:nvSpPr>
          <p:cNvPr id="30" name="Rectangle 4"/>
          <p:cNvSpPr>
            <a:spLocks noChangeArrowheads="1"/>
          </p:cNvSpPr>
          <p:nvPr/>
        </p:nvSpPr>
        <p:spPr bwMode="auto">
          <a:xfrm>
            <a:off x="3962401" y="4618481"/>
            <a:ext cx="1315640" cy="1214438"/>
          </a:xfrm>
          <a:prstGeom prst="rect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/>
          <a:lstStyle/>
          <a:p>
            <a:pPr algn="ctr">
              <a:defRPr/>
            </a:pPr>
            <a:r>
              <a:rPr lang="es-ES" sz="1600" b="1" dirty="0"/>
              <a:t>Diccionario</a:t>
            </a:r>
          </a:p>
          <a:p>
            <a:pPr algn="ctr">
              <a:defRPr/>
            </a:pPr>
            <a:r>
              <a:rPr lang="es-ES" sz="1600" dirty="0"/>
              <a:t>idioma</a:t>
            </a:r>
            <a:br>
              <a:rPr lang="es-ES" sz="1600" dirty="0"/>
            </a:br>
            <a:endParaRPr lang="es-ES" sz="1600" dirty="0"/>
          </a:p>
        </p:txBody>
      </p:sp>
      <p:cxnSp>
        <p:nvCxnSpPr>
          <p:cNvPr id="31" name="40 Conector recto"/>
          <p:cNvCxnSpPr/>
          <p:nvPr/>
        </p:nvCxnSpPr>
        <p:spPr>
          <a:xfrm>
            <a:off x="3962401" y="4904231"/>
            <a:ext cx="1315640" cy="1588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41 Conector recto"/>
          <p:cNvCxnSpPr/>
          <p:nvPr/>
        </p:nvCxnSpPr>
        <p:spPr>
          <a:xfrm>
            <a:off x="3962401" y="5404295"/>
            <a:ext cx="1315640" cy="1587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42 Triángulo isósceles"/>
          <p:cNvSpPr/>
          <p:nvPr/>
        </p:nvSpPr>
        <p:spPr>
          <a:xfrm>
            <a:off x="4658916" y="2332482"/>
            <a:ext cx="154781" cy="142875"/>
          </a:xfrm>
          <a:prstGeom prst="triangl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ES"/>
          </a:p>
        </p:txBody>
      </p:sp>
      <p:cxnSp>
        <p:nvCxnSpPr>
          <p:cNvPr id="34" name="43 Conector recto"/>
          <p:cNvCxnSpPr>
            <a:stCxn id="33" idx="3"/>
          </p:cNvCxnSpPr>
          <p:nvPr/>
        </p:nvCxnSpPr>
        <p:spPr>
          <a:xfrm rot="5400000">
            <a:off x="3509963" y="3392137"/>
            <a:ext cx="2143125" cy="309563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24 Conector recto"/>
          <p:cNvCxnSpPr>
            <a:stCxn id="15" idx="2"/>
            <a:endCxn id="22" idx="0"/>
          </p:cNvCxnSpPr>
          <p:nvPr/>
        </p:nvCxnSpPr>
        <p:spPr>
          <a:xfrm>
            <a:off x="7328892" y="2189607"/>
            <a:ext cx="231742" cy="571500"/>
          </a:xfrm>
          <a:prstGeom prst="line">
            <a:avLst/>
          </a:prstGeom>
          <a:ln w="19050">
            <a:solidFill>
              <a:srgbClr val="51515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6139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779260" y="1380509"/>
            <a:ext cx="69342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Relación taxonómica entre un clasificador más general y uno más específico, en el que el más específico hereda las características del general. Cada instancia del clasificador específico es también una instancia indirecta del clasificador general.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34" name="Picture 4" descr="NotaciónGeneralizació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57671" y="3644900"/>
            <a:ext cx="6092825" cy="230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1520494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Actividad de identificar elementos comunes entre los conceptos y definir las relaciones de superclase (concepto general) y subclase (concepto especializado), así, los conceptos se representan en jerarquías de clases.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Superclase conceptual</a:t>
            </a:r>
            <a:r>
              <a:rPr lang="es-MX" sz="1600" dirty="0" smtClean="0"/>
              <a:t>: su definición es más general y abarca más que la definición de una subclase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>
                <a:solidFill>
                  <a:srgbClr val="90AC48"/>
                </a:solidFill>
              </a:rPr>
              <a:t>Subclase conceptual</a:t>
            </a:r>
            <a:r>
              <a:rPr lang="es-MX" sz="1600" dirty="0" smtClean="0"/>
              <a:t>: debe ser un miembro del conjunto de la superclase, es decir, es un tipo de superclase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Todos los miembros del conjunto de una subclase conceptual son miembros del conjunto de su superclase.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308615092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8704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UML: </a:t>
            </a:r>
            <a:r>
              <a:rPr lang="es-MX" sz="1600" dirty="0" err="1" smtClean="0"/>
              <a:t>Unified</a:t>
            </a:r>
            <a:r>
              <a:rPr lang="es-MX" sz="1600" dirty="0" smtClean="0"/>
              <a:t> Modeling Language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Motivación: combinar y estandarizar una notación para describir sistemas orientados a objetos a partir de los lenguajes de modelado más conocidos (desarrollada para OMG):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Booch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err="1" smtClean="0"/>
              <a:t>Rumbaugh</a:t>
            </a:r>
            <a:endParaRPr lang="es-MX" sz="1400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Jacobson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es un lenguaje gráfico para visualizar, especificar, construir y documentar un sistema software desde distintos puntos de vista.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UML permite describir los aspectos estáticos (estructura) y dinámicos (comportamiento) de un sistema.</a:t>
            </a:r>
            <a:endParaRPr lang="es-MX" sz="1600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Recordando: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538565" y="1787313"/>
            <a:ext cx="4269968" cy="3043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335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3236912" y="3825875"/>
            <a:ext cx="5192714" cy="2044700"/>
          </a:xfrm>
          <a:noFill/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320801" y="4005264"/>
            <a:ext cx="1793875" cy="2105025"/>
          </a:xfrm>
          <a:prstGeom prst="rect">
            <a:avLst/>
          </a:prstGeom>
          <a:solidFill>
            <a:schemeClr val="bg1"/>
          </a:solidFill>
          <a:ln w="12700">
            <a:solidFill>
              <a:srgbClr val="B2B2B2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prstTxWarp prst="textNoShape">
              <a:avLst/>
            </a:prstTxWarp>
            <a:spAutoFit/>
          </a:bodyPr>
          <a:lstStyle/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Un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representa la transacción de transferir dinero para una compra de una parte a otra.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transferencia de dinero por medio de una institución de crédito que autoriza la operación.</a:t>
            </a:r>
          </a:p>
          <a:p>
            <a:pPr algn="l">
              <a:lnSpc>
                <a:spcPct val="87000"/>
              </a:lnSpc>
              <a:spcBef>
                <a:spcPct val="0"/>
              </a:spcBef>
            </a:pPr>
            <a:endParaRPr lang="es-ES" sz="1000">
              <a:solidFill>
                <a:schemeClr val="tx1"/>
              </a:solidFill>
              <a:latin typeface="Arial" pitchFamily="-111" charset="0"/>
            </a:endParaRPr>
          </a:p>
          <a:p>
            <a:pPr algn="l"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Por tanto,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 es una definición más amplia y general que la de </a:t>
            </a:r>
            <a:r>
              <a:rPr lang="es-ES" sz="1000" i="1">
                <a:solidFill>
                  <a:schemeClr val="tx1"/>
                </a:solidFill>
                <a:latin typeface="Arial" pitchFamily="-111" charset="0"/>
              </a:rPr>
              <a:t>PagoACredito</a:t>
            </a: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.</a:t>
            </a:r>
            <a:endParaRPr lang="es-ES" sz="1000" i="1">
              <a:solidFill>
                <a:schemeClr val="tx1"/>
              </a:solidFill>
              <a:latin typeface="Arial" pitchFamily="-111" charset="0"/>
            </a:endParaRPr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5645150" y="1600200"/>
            <a:ext cx="3744912" cy="1727200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tx1"/>
            </a:solidFill>
            <a:round/>
            <a:headEnd/>
            <a:tailEnd/>
          </a:ln>
          <a:effectLst>
            <a:outerShdw blurRad="63500"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5956301" y="2176462"/>
            <a:ext cx="1390649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en efectivo</a:t>
            </a:r>
          </a:p>
        </p:txBody>
      </p:sp>
      <p:sp>
        <p:nvSpPr>
          <p:cNvPr id="10" name="Oval 8"/>
          <p:cNvSpPr>
            <a:spLocks noChangeArrowheads="1"/>
          </p:cNvSpPr>
          <p:nvPr/>
        </p:nvSpPr>
        <p:spPr bwMode="auto">
          <a:xfrm>
            <a:off x="7907337" y="2103437"/>
            <a:ext cx="1338263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 dirty="0">
                <a:solidFill>
                  <a:schemeClr val="tx1"/>
                </a:solidFill>
                <a:latin typeface="Arial" pitchFamily="-111" charset="0"/>
              </a:rPr>
              <a:t>Pago con cheque</a:t>
            </a:r>
          </a:p>
        </p:txBody>
      </p:sp>
      <p:sp>
        <p:nvSpPr>
          <p:cNvPr id="11" name="Oval 9"/>
          <p:cNvSpPr>
            <a:spLocks noChangeArrowheads="1"/>
          </p:cNvSpPr>
          <p:nvPr/>
        </p:nvSpPr>
        <p:spPr bwMode="auto">
          <a:xfrm>
            <a:off x="7127875" y="2608262"/>
            <a:ext cx="1169987" cy="503238"/>
          </a:xfrm>
          <a:prstGeom prst="ellipse">
            <a:avLst/>
          </a:prstGeom>
          <a:solidFill>
            <a:srgbClr val="9A96A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000">
                <a:solidFill>
                  <a:schemeClr val="tx1"/>
                </a:solidFill>
                <a:latin typeface="Arial" pitchFamily="-111" charset="0"/>
              </a:rPr>
              <a:t>Pago a crédito</a:t>
            </a:r>
          </a:p>
        </p:txBody>
      </p:sp>
      <p:sp>
        <p:nvSpPr>
          <p:cNvPr id="12" name="Text Box 10"/>
          <p:cNvSpPr txBox="1">
            <a:spLocks noChangeArrowheads="1"/>
          </p:cNvSpPr>
          <p:nvPr/>
        </p:nvSpPr>
        <p:spPr bwMode="auto">
          <a:xfrm>
            <a:off x="7212471" y="1793877"/>
            <a:ext cx="626902" cy="25301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r>
              <a:rPr lang="es-ES" sz="1200" b="1">
                <a:solidFill>
                  <a:schemeClr val="tx1"/>
                </a:solidFill>
                <a:latin typeface="Arial" pitchFamily="-111" charset="0"/>
              </a:rPr>
              <a:t>PAGO</a:t>
            </a: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6657976" y="3471864"/>
            <a:ext cx="390525" cy="720725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12"/>
          <p:cNvSpPr>
            <a:spLocks noChangeShapeType="1"/>
          </p:cNvSpPr>
          <p:nvPr/>
        </p:nvSpPr>
        <p:spPr bwMode="auto">
          <a:xfrm>
            <a:off x="3382963" y="4191000"/>
            <a:ext cx="1325563" cy="0"/>
          </a:xfrm>
          <a:prstGeom prst="line">
            <a:avLst/>
          </a:prstGeom>
          <a:noFill/>
          <a:ln w="12700">
            <a:solidFill>
              <a:schemeClr val="bg2"/>
            </a:solidFill>
            <a:prstDash val="dash"/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02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447801"/>
            <a:ext cx="8915400" cy="4691063"/>
          </a:xfrm>
        </p:spPr>
        <p:txBody>
          <a:bodyPr/>
          <a:lstStyle/>
          <a:p>
            <a:pPr indent="-270000">
              <a:buFont typeface="Courier New"/>
              <a:buChar char="o"/>
            </a:pPr>
            <a:endParaRPr lang="es-MX" dirty="0" smtClean="0"/>
          </a:p>
          <a:p>
            <a:pPr indent="-270000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/>
            <a:r>
              <a:rPr lang="es-MX" sz="1600" dirty="0" smtClean="0"/>
              <a:t>Generalización</a:t>
            </a:r>
          </a:p>
          <a:p>
            <a:pPr indent="-270000"/>
            <a:r>
              <a:rPr lang="es-MX" sz="1600" dirty="0" smtClean="0"/>
              <a:t>¿Cuándo dividir una clase conceptual en subclases?</a:t>
            </a:r>
          </a:p>
          <a:p>
            <a:pPr indent="-270000">
              <a:buFont typeface="Courier New"/>
              <a:buChar char="o"/>
            </a:pPr>
            <a:endParaRPr lang="es-MX" sz="1600" dirty="0" smtClean="0"/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atributos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la subclase tiene asociaciones adicionales de interés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funciona, se maneja, reacciona o se manipula de manera diferente a la superclase o a otras subclases, de alguna manera que es interesante.</a:t>
            </a:r>
          </a:p>
          <a:p>
            <a:pPr indent="-270000">
              <a:buFont typeface="Courier New"/>
              <a:buChar char="o"/>
            </a:pPr>
            <a:r>
              <a:rPr lang="es-MX" sz="1600" dirty="0" smtClean="0"/>
              <a:t>Cuando el concepto de la subclase representa una cosa animada (animal, maquinaria,...) que se comporta de manera diferente a la superclase o a otras subclases, de alguna manera que resulta interesante poner de manifiesto en el modelo del dominio.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72600626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12750" y="1328738"/>
            <a:ext cx="891540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Generalización</a:t>
            </a:r>
          </a:p>
          <a:p>
            <a:pPr indent="-270000" algn="just"/>
            <a:r>
              <a:rPr lang="es-MX" sz="1600" dirty="0" smtClean="0"/>
              <a:t>¿Cuándo dividir una clase conceptual en subclases?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/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aphicFrame>
        <p:nvGraphicFramePr>
          <p:cNvPr id="6" name="Group 2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33674686"/>
              </p:ext>
            </p:extLst>
          </p:nvPr>
        </p:nvGraphicFramePr>
        <p:xfrm>
          <a:off x="1155700" y="2682240"/>
          <a:ext cx="7700963" cy="3474720"/>
        </p:xfrm>
        <a:graphic>
          <a:graphicData uri="http://schemas.openxmlformats.org/drawingml/2006/table">
            <a:tbl>
              <a:tblPr/>
              <a:tblGrid>
                <a:gridCol w="3852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48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Motivación de la subclase conceptual</a:t>
                      </a:r>
                      <a:endParaRPr kumimoji="0" lang="es-ES_tradnl" sz="3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Ejemplos</a:t>
                      </a:r>
                      <a:endParaRPr kumimoji="0" lang="es-ES_tradnl" sz="3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atributos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Libro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tiene un atributo ISBN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25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La subclase tiene asociaciones adicionales de interés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una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TarjetaDeCredito</a:t>
                      </a:r>
                      <a:endParaRPr kumimoji="0" lang="es-ES_tradnl" sz="1100" b="0" i="1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ea typeface="Times New Roman" pitchFamily="-111" charset="0"/>
                        <a:cs typeface="News Gothic MT"/>
                      </a:endParaRP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Video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asociada con un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Encargado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funciona, se maneja, reacciona o se manipula de manera diferente a la superclase o a otras subclases, de alguna manera que es interesante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PagoACredito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gestiona de manera diferente a otros tipos de pagos en el modo de autorizarlo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Software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RecursoPrestable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requiere un depósito antes de que pueda prestase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4163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" sz="11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cs typeface="News Gothic MT"/>
                        </a:rPr>
                        <a:t>El concepto de la subclase representa una cosa animada (personal, maquinaria, animal...) que se comporta de manera diferente a la superclase o a otras subclases, de alguna manera que resulta interesante poner de manifiesto en el modelo del dominio</a:t>
                      </a:r>
                      <a:endParaRPr kumimoji="0" lang="es-ES_tradnl" sz="11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ews Gothic MT"/>
                        <a:cs typeface="News Gothic MT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AC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Pagos: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Biblioteca: no aplicable</a:t>
                      </a:r>
                    </a:p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CC0000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Investigación de Mercado: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Hombre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subclase de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Persona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, se comporta de manera diferente a la </a:t>
                      </a:r>
                      <a:r>
                        <a:rPr kumimoji="0" lang="es-ES_tradnl" sz="11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Mujer</a:t>
                      </a:r>
                      <a:r>
                        <a:rPr kumimoji="0" lang="es-ES_tradnl" sz="11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ews Gothic MT"/>
                          <a:ea typeface="Times New Roman" pitchFamily="-111" charset="0"/>
                          <a:cs typeface="News Gothic MT"/>
                        </a:rPr>
                        <a:t> con respecto a los hábitos de compras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645427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 de clases.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8" name="Group 2"/>
          <p:cNvGrpSpPr>
            <a:grpSpLocks/>
          </p:cNvGrpSpPr>
          <p:nvPr/>
        </p:nvGrpSpPr>
        <p:grpSpPr bwMode="auto">
          <a:xfrm>
            <a:off x="1552974" y="2563812"/>
            <a:ext cx="7317714" cy="3252788"/>
            <a:chOff x="1213" y="1615"/>
            <a:chExt cx="4255" cy="2049"/>
          </a:xfrm>
        </p:grpSpPr>
        <p:pic>
          <p:nvPicPr>
            <p:cNvPr id="79" name="Picture 3" descr="NotaciónAsociación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13" y="1615"/>
              <a:ext cx="4255" cy="20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0" name="AutoShape 4"/>
            <p:cNvSpPr>
              <a:spLocks noChangeArrowheads="1"/>
            </p:cNvSpPr>
            <p:nvPr/>
          </p:nvSpPr>
          <p:spPr bwMode="auto">
            <a:xfrm rot="5400000">
              <a:off x="3664" y="1797"/>
              <a:ext cx="68" cy="68"/>
            </a:xfrm>
            <a:prstGeom prst="triangle">
              <a:avLst>
                <a:gd name="adj" fmla="val 50000"/>
              </a:avLst>
            </a:prstGeom>
            <a:solidFill>
              <a:schemeClr val="tx1"/>
            </a:solidFill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1" name="Group 7"/>
          <p:cNvGrpSpPr>
            <a:grpSpLocks/>
          </p:cNvGrpSpPr>
          <p:nvPr/>
        </p:nvGrpSpPr>
        <p:grpSpPr bwMode="auto">
          <a:xfrm>
            <a:off x="2889251" y="4365626"/>
            <a:ext cx="4440502" cy="1120775"/>
            <a:chOff x="1990" y="2750"/>
            <a:chExt cx="2582" cy="706"/>
          </a:xfrm>
        </p:grpSpPr>
        <p:sp>
          <p:nvSpPr>
            <p:cNvPr id="82" name="Oval 8"/>
            <p:cNvSpPr>
              <a:spLocks noChangeArrowheads="1"/>
            </p:cNvSpPr>
            <p:nvPr/>
          </p:nvSpPr>
          <p:spPr bwMode="auto">
            <a:xfrm>
              <a:off x="1990" y="3294"/>
              <a:ext cx="2582" cy="1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3" name="Line 9"/>
            <p:cNvSpPr>
              <a:spLocks noChangeShapeType="1"/>
            </p:cNvSpPr>
            <p:nvPr/>
          </p:nvSpPr>
          <p:spPr bwMode="auto">
            <a:xfrm flipH="1" flipV="1">
              <a:off x="3347" y="2931"/>
              <a:ext cx="91" cy="36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4" name="Text Box 10"/>
            <p:cNvSpPr txBox="1">
              <a:spLocks noChangeArrowheads="1"/>
            </p:cNvSpPr>
            <p:nvPr/>
          </p:nvSpPr>
          <p:spPr bwMode="auto">
            <a:xfrm>
              <a:off x="2893" y="2750"/>
              <a:ext cx="1018" cy="271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Representación mínima</a:t>
              </a:r>
            </a:p>
          </p:txBody>
        </p:sp>
      </p:grpSp>
      <p:grpSp>
        <p:nvGrpSpPr>
          <p:cNvPr id="85" name="Group 11"/>
          <p:cNvGrpSpPr>
            <a:grpSpLocks/>
          </p:cNvGrpSpPr>
          <p:nvPr/>
        </p:nvGrpSpPr>
        <p:grpSpPr bwMode="auto">
          <a:xfrm>
            <a:off x="1479021" y="2794001"/>
            <a:ext cx="4290881" cy="1539875"/>
            <a:chOff x="1170" y="1760"/>
            <a:chExt cx="2495" cy="970"/>
          </a:xfrm>
        </p:grpSpPr>
        <p:sp>
          <p:nvSpPr>
            <p:cNvPr id="86" name="Oval 12"/>
            <p:cNvSpPr>
              <a:spLocks noChangeArrowheads="1"/>
            </p:cNvSpPr>
            <p:nvPr/>
          </p:nvSpPr>
          <p:spPr bwMode="auto">
            <a:xfrm>
              <a:off x="3029" y="1760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7" name="Line 13"/>
            <p:cNvSpPr>
              <a:spLocks noChangeShapeType="1"/>
            </p:cNvSpPr>
            <p:nvPr/>
          </p:nvSpPr>
          <p:spPr bwMode="auto">
            <a:xfrm flipH="1">
              <a:off x="2712" y="1888"/>
              <a:ext cx="45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88" name="Text Box 14"/>
            <p:cNvSpPr txBox="1">
              <a:spLocks noChangeArrowheads="1"/>
            </p:cNvSpPr>
            <p:nvPr/>
          </p:nvSpPr>
          <p:spPr bwMode="auto">
            <a:xfrm>
              <a:off x="2077" y="2115"/>
              <a:ext cx="725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Nombre de la</a:t>
              </a:r>
            </a:p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relación</a:t>
              </a:r>
            </a:p>
          </p:txBody>
        </p:sp>
        <p:sp>
          <p:nvSpPr>
            <p:cNvPr id="89" name="Oval 15"/>
            <p:cNvSpPr>
              <a:spLocks noChangeArrowheads="1"/>
            </p:cNvSpPr>
            <p:nvPr/>
          </p:nvSpPr>
          <p:spPr bwMode="auto">
            <a:xfrm>
              <a:off x="1170" y="2594"/>
              <a:ext cx="636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0" name="Line 16"/>
            <p:cNvSpPr>
              <a:spLocks noChangeShapeType="1"/>
            </p:cNvSpPr>
            <p:nvPr/>
          </p:nvSpPr>
          <p:spPr bwMode="auto">
            <a:xfrm flipH="1">
              <a:off x="1759" y="2342"/>
              <a:ext cx="363" cy="2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91" name="Group 17"/>
          <p:cNvGrpSpPr>
            <a:grpSpLocks/>
          </p:cNvGrpSpPr>
          <p:nvPr/>
        </p:nvGrpSpPr>
        <p:grpSpPr bwMode="auto">
          <a:xfrm>
            <a:off x="1479021" y="3021014"/>
            <a:ext cx="7071783" cy="1887537"/>
            <a:chOff x="1170" y="1903"/>
            <a:chExt cx="4112" cy="1189"/>
          </a:xfrm>
        </p:grpSpPr>
        <p:sp>
          <p:nvSpPr>
            <p:cNvPr id="92" name="Oval 18"/>
            <p:cNvSpPr>
              <a:spLocks noChangeArrowheads="1"/>
            </p:cNvSpPr>
            <p:nvPr/>
          </p:nvSpPr>
          <p:spPr bwMode="auto">
            <a:xfrm>
              <a:off x="4617" y="1908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3" name="Line 19"/>
            <p:cNvSpPr>
              <a:spLocks noChangeShapeType="1"/>
            </p:cNvSpPr>
            <p:nvPr/>
          </p:nvSpPr>
          <p:spPr bwMode="auto">
            <a:xfrm flipH="1">
              <a:off x="3165" y="1979"/>
              <a:ext cx="1452" cy="36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4" name="Text Box 20"/>
            <p:cNvSpPr txBox="1">
              <a:spLocks noChangeArrowheads="1"/>
            </p:cNvSpPr>
            <p:nvPr/>
          </p:nvSpPr>
          <p:spPr bwMode="auto">
            <a:xfrm>
              <a:off x="2802" y="2334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Multiplicidad</a:t>
              </a:r>
            </a:p>
          </p:txBody>
        </p:sp>
        <p:sp>
          <p:nvSpPr>
            <p:cNvPr id="95" name="Line 21"/>
            <p:cNvSpPr>
              <a:spLocks noChangeShapeType="1"/>
            </p:cNvSpPr>
            <p:nvPr/>
          </p:nvSpPr>
          <p:spPr bwMode="auto">
            <a:xfrm flipH="1">
              <a:off x="1306" y="2478"/>
              <a:ext cx="1769" cy="40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6" name="Oval 22"/>
            <p:cNvSpPr>
              <a:spLocks noChangeArrowheads="1"/>
            </p:cNvSpPr>
            <p:nvPr/>
          </p:nvSpPr>
          <p:spPr bwMode="auto">
            <a:xfrm>
              <a:off x="2389" y="1903"/>
              <a:ext cx="145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7" name="Oval 23"/>
            <p:cNvSpPr>
              <a:spLocks noChangeArrowheads="1"/>
            </p:cNvSpPr>
            <p:nvPr/>
          </p:nvSpPr>
          <p:spPr bwMode="auto">
            <a:xfrm>
              <a:off x="5141" y="2976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8" name="Oval 24"/>
            <p:cNvSpPr>
              <a:spLocks noChangeArrowheads="1"/>
            </p:cNvSpPr>
            <p:nvPr/>
          </p:nvSpPr>
          <p:spPr bwMode="auto">
            <a:xfrm>
              <a:off x="1170" y="2860"/>
              <a:ext cx="141" cy="11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99" name="Line 25"/>
            <p:cNvSpPr>
              <a:spLocks noChangeShapeType="1"/>
            </p:cNvSpPr>
            <p:nvPr/>
          </p:nvSpPr>
          <p:spPr bwMode="auto">
            <a:xfrm flipH="1" flipV="1">
              <a:off x="2530" y="2024"/>
              <a:ext cx="590" cy="31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0" name="Line 26"/>
            <p:cNvSpPr>
              <a:spLocks noChangeShapeType="1"/>
            </p:cNvSpPr>
            <p:nvPr/>
          </p:nvSpPr>
          <p:spPr bwMode="auto">
            <a:xfrm>
              <a:off x="3145" y="2478"/>
              <a:ext cx="1996" cy="5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  <p:grpSp>
        <p:nvGrpSpPr>
          <p:cNvPr id="101" name="Group 27"/>
          <p:cNvGrpSpPr>
            <a:grpSpLocks/>
          </p:cNvGrpSpPr>
          <p:nvPr/>
        </p:nvGrpSpPr>
        <p:grpSpPr bwMode="auto">
          <a:xfrm>
            <a:off x="5143898" y="2349500"/>
            <a:ext cx="1793742" cy="623888"/>
            <a:chOff x="3301" y="1480"/>
            <a:chExt cx="1043" cy="393"/>
          </a:xfrm>
        </p:grpSpPr>
        <p:sp>
          <p:nvSpPr>
            <p:cNvPr id="102" name="Oval 28"/>
            <p:cNvSpPr>
              <a:spLocks noChangeArrowheads="1"/>
            </p:cNvSpPr>
            <p:nvPr/>
          </p:nvSpPr>
          <p:spPr bwMode="auto">
            <a:xfrm>
              <a:off x="3629" y="1782"/>
              <a:ext cx="126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3" name="Line 29"/>
            <p:cNvSpPr>
              <a:spLocks noChangeShapeType="1"/>
            </p:cNvSpPr>
            <p:nvPr/>
          </p:nvSpPr>
          <p:spPr bwMode="auto">
            <a:xfrm flipH="1">
              <a:off x="3755" y="1616"/>
              <a:ext cx="91" cy="1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4" name="Text Box 30"/>
            <p:cNvSpPr txBox="1">
              <a:spLocks noChangeArrowheads="1"/>
            </p:cNvSpPr>
            <p:nvPr/>
          </p:nvSpPr>
          <p:spPr bwMode="auto">
            <a:xfrm>
              <a:off x="3301" y="1480"/>
              <a:ext cx="1043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Dirección del nombre</a:t>
              </a:r>
            </a:p>
          </p:txBody>
        </p:sp>
      </p:grpSp>
      <p:grpSp>
        <p:nvGrpSpPr>
          <p:cNvPr id="105" name="Group 31"/>
          <p:cNvGrpSpPr>
            <a:grpSpLocks/>
          </p:cNvGrpSpPr>
          <p:nvPr/>
        </p:nvGrpSpPr>
        <p:grpSpPr bwMode="auto">
          <a:xfrm>
            <a:off x="7407143" y="2133600"/>
            <a:ext cx="1325959" cy="800100"/>
            <a:chOff x="4617" y="1344"/>
            <a:chExt cx="771" cy="504"/>
          </a:xfrm>
        </p:grpSpPr>
        <p:sp>
          <p:nvSpPr>
            <p:cNvPr id="106" name="Oval 32"/>
            <p:cNvSpPr>
              <a:spLocks noChangeArrowheads="1"/>
            </p:cNvSpPr>
            <p:nvPr/>
          </p:nvSpPr>
          <p:spPr bwMode="auto">
            <a:xfrm>
              <a:off x="4647" y="1757"/>
              <a:ext cx="15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7" name="Line 33"/>
            <p:cNvSpPr>
              <a:spLocks noChangeShapeType="1"/>
            </p:cNvSpPr>
            <p:nvPr/>
          </p:nvSpPr>
          <p:spPr bwMode="auto">
            <a:xfrm>
              <a:off x="4708" y="1570"/>
              <a:ext cx="0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08" name="Text Box 34"/>
            <p:cNvSpPr txBox="1">
              <a:spLocks noChangeArrowheads="1"/>
            </p:cNvSpPr>
            <p:nvPr/>
          </p:nvSpPr>
          <p:spPr bwMode="auto">
            <a:xfrm>
              <a:off x="4617" y="1344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09" name="Group 35"/>
          <p:cNvGrpSpPr>
            <a:grpSpLocks/>
          </p:cNvGrpSpPr>
          <p:nvPr/>
        </p:nvGrpSpPr>
        <p:grpSpPr bwMode="auto">
          <a:xfrm>
            <a:off x="3584046" y="2225675"/>
            <a:ext cx="1325960" cy="693738"/>
            <a:chOff x="2394" y="1402"/>
            <a:chExt cx="771" cy="437"/>
          </a:xfrm>
        </p:grpSpPr>
        <p:sp>
          <p:nvSpPr>
            <p:cNvPr id="110" name="Oval 36"/>
            <p:cNvSpPr>
              <a:spLocks noChangeArrowheads="1"/>
            </p:cNvSpPr>
            <p:nvPr/>
          </p:nvSpPr>
          <p:spPr bwMode="auto">
            <a:xfrm>
              <a:off x="2431" y="1748"/>
              <a:ext cx="151" cy="91"/>
            </a:xfrm>
            <a:prstGeom prst="ellipse">
              <a:avLst/>
            </a:prstGeom>
            <a:noFill/>
            <a:ln w="31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1" name="Line 37"/>
            <p:cNvSpPr>
              <a:spLocks noChangeShapeType="1"/>
            </p:cNvSpPr>
            <p:nvPr/>
          </p:nvSpPr>
          <p:spPr bwMode="auto">
            <a:xfrm>
              <a:off x="2485" y="1661"/>
              <a:ext cx="0" cy="8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2" name="Text Box 38"/>
            <p:cNvSpPr txBox="1">
              <a:spLocks noChangeArrowheads="1"/>
            </p:cNvSpPr>
            <p:nvPr/>
          </p:nvSpPr>
          <p:spPr bwMode="auto">
            <a:xfrm>
              <a:off x="2394" y="1402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3" name="Group 39"/>
          <p:cNvGrpSpPr>
            <a:grpSpLocks/>
          </p:cNvGrpSpPr>
          <p:nvPr/>
        </p:nvGrpSpPr>
        <p:grpSpPr bwMode="auto">
          <a:xfrm>
            <a:off x="7329753" y="4076701"/>
            <a:ext cx="1325960" cy="817563"/>
            <a:chOff x="4572" y="2568"/>
            <a:chExt cx="771" cy="515"/>
          </a:xfrm>
        </p:grpSpPr>
        <p:sp>
          <p:nvSpPr>
            <p:cNvPr id="114" name="Oval 40"/>
            <p:cNvSpPr>
              <a:spLocks noChangeArrowheads="1"/>
            </p:cNvSpPr>
            <p:nvPr/>
          </p:nvSpPr>
          <p:spPr bwMode="auto">
            <a:xfrm>
              <a:off x="4572" y="2981"/>
              <a:ext cx="498" cy="10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5" name="Line 41"/>
            <p:cNvSpPr>
              <a:spLocks noChangeShapeType="1"/>
            </p:cNvSpPr>
            <p:nvPr/>
          </p:nvSpPr>
          <p:spPr bwMode="auto">
            <a:xfrm>
              <a:off x="4662" y="2795"/>
              <a:ext cx="0" cy="22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6" name="Text Box 42"/>
            <p:cNvSpPr txBox="1">
              <a:spLocks noChangeArrowheads="1"/>
            </p:cNvSpPr>
            <p:nvPr/>
          </p:nvSpPr>
          <p:spPr bwMode="auto">
            <a:xfrm>
              <a:off x="4572" y="2568"/>
              <a:ext cx="771" cy="213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Rol del extremo de la relación</a:t>
              </a:r>
            </a:p>
          </p:txBody>
        </p:sp>
      </p:grpSp>
      <p:grpSp>
        <p:nvGrpSpPr>
          <p:cNvPr id="117" name="Group 43"/>
          <p:cNvGrpSpPr>
            <a:grpSpLocks/>
          </p:cNvGrpSpPr>
          <p:nvPr/>
        </p:nvGrpSpPr>
        <p:grpSpPr bwMode="auto">
          <a:xfrm>
            <a:off x="7407146" y="2286001"/>
            <a:ext cx="2498858" cy="639763"/>
            <a:chOff x="4617" y="1440"/>
            <a:chExt cx="1453" cy="403"/>
          </a:xfrm>
        </p:grpSpPr>
        <p:sp>
          <p:nvSpPr>
            <p:cNvPr id="118" name="Oval 44"/>
            <p:cNvSpPr>
              <a:spLocks noChangeArrowheads="1"/>
            </p:cNvSpPr>
            <p:nvPr/>
          </p:nvSpPr>
          <p:spPr bwMode="auto">
            <a:xfrm>
              <a:off x="4617" y="1752"/>
              <a:ext cx="91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19" name="Line 45"/>
            <p:cNvSpPr>
              <a:spLocks noChangeShapeType="1"/>
            </p:cNvSpPr>
            <p:nvPr/>
          </p:nvSpPr>
          <p:spPr bwMode="auto">
            <a:xfrm flipH="1">
              <a:off x="4708" y="1616"/>
              <a:ext cx="725" cy="181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299" y="1440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1" name="Group 47"/>
          <p:cNvGrpSpPr>
            <a:grpSpLocks/>
          </p:cNvGrpSpPr>
          <p:nvPr/>
        </p:nvGrpSpPr>
        <p:grpSpPr bwMode="auto">
          <a:xfrm>
            <a:off x="1867695" y="2349501"/>
            <a:ext cx="1819540" cy="563563"/>
            <a:chOff x="1396" y="1480"/>
            <a:chExt cx="1058" cy="355"/>
          </a:xfrm>
        </p:grpSpPr>
        <p:sp>
          <p:nvSpPr>
            <p:cNvPr id="122" name="Oval 48"/>
            <p:cNvSpPr>
              <a:spLocks noChangeArrowheads="1"/>
            </p:cNvSpPr>
            <p:nvPr/>
          </p:nvSpPr>
          <p:spPr bwMode="auto">
            <a:xfrm>
              <a:off x="2363" y="1744"/>
              <a:ext cx="91" cy="91"/>
            </a:xfrm>
            <a:prstGeom prst="ellipse">
              <a:avLst/>
            </a:prstGeom>
            <a:noFill/>
            <a:ln w="6350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3" name="Line 49"/>
            <p:cNvSpPr>
              <a:spLocks noChangeShapeType="1"/>
            </p:cNvSpPr>
            <p:nvPr/>
          </p:nvSpPr>
          <p:spPr bwMode="auto">
            <a:xfrm>
              <a:off x="1895" y="1570"/>
              <a:ext cx="499" cy="18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24" name="Text Box 50"/>
            <p:cNvSpPr txBox="1">
              <a:spLocks noChangeArrowheads="1"/>
            </p:cNvSpPr>
            <p:nvPr/>
          </p:nvSpPr>
          <p:spPr bwMode="auto">
            <a:xfrm>
              <a:off x="1396" y="1480"/>
              <a:ext cx="862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Visibilidad del rol</a:t>
              </a:r>
            </a:p>
          </p:txBody>
        </p:sp>
      </p:grpSp>
      <p:grpSp>
        <p:nvGrpSpPr>
          <p:cNvPr id="129" name="Group 55"/>
          <p:cNvGrpSpPr>
            <a:grpSpLocks/>
          </p:cNvGrpSpPr>
          <p:nvPr/>
        </p:nvGrpSpPr>
        <p:grpSpPr bwMode="auto">
          <a:xfrm>
            <a:off x="7452475" y="2852738"/>
            <a:ext cx="2571089" cy="201612"/>
            <a:chOff x="4644" y="1797"/>
            <a:chExt cx="1495" cy="127"/>
          </a:xfrm>
        </p:grpSpPr>
        <p:sp>
          <p:nvSpPr>
            <p:cNvPr id="130" name="Oval 56"/>
            <p:cNvSpPr>
              <a:spLocks noChangeArrowheads="1"/>
            </p:cNvSpPr>
            <p:nvPr/>
          </p:nvSpPr>
          <p:spPr bwMode="auto">
            <a:xfrm>
              <a:off x="4644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1" name="Line 57"/>
            <p:cNvSpPr>
              <a:spLocks noChangeShapeType="1"/>
            </p:cNvSpPr>
            <p:nvPr/>
          </p:nvSpPr>
          <p:spPr bwMode="auto">
            <a:xfrm flipH="1">
              <a:off x="4780" y="1842"/>
              <a:ext cx="681" cy="4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2" name="Text Box 58"/>
            <p:cNvSpPr txBox="1">
              <a:spLocks noChangeArrowheads="1"/>
            </p:cNvSpPr>
            <p:nvPr/>
          </p:nvSpPr>
          <p:spPr bwMode="auto">
            <a:xfrm>
              <a:off x="5469" y="1797"/>
              <a:ext cx="670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wrap="square"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3" name="Group 59"/>
          <p:cNvGrpSpPr>
            <a:grpSpLocks/>
          </p:cNvGrpSpPr>
          <p:nvPr/>
        </p:nvGrpSpPr>
        <p:grpSpPr bwMode="auto">
          <a:xfrm>
            <a:off x="3547931" y="2909889"/>
            <a:ext cx="2610644" cy="401637"/>
            <a:chOff x="2373" y="1833"/>
            <a:chExt cx="1518" cy="253"/>
          </a:xfrm>
        </p:grpSpPr>
        <p:sp>
          <p:nvSpPr>
            <p:cNvPr id="134" name="Oval 60"/>
            <p:cNvSpPr>
              <a:spLocks noChangeArrowheads="1"/>
            </p:cNvSpPr>
            <p:nvPr/>
          </p:nvSpPr>
          <p:spPr bwMode="auto">
            <a:xfrm>
              <a:off x="2373" y="1833"/>
              <a:ext cx="137" cy="9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5" name="Line 61"/>
            <p:cNvSpPr>
              <a:spLocks noChangeShapeType="1"/>
            </p:cNvSpPr>
            <p:nvPr/>
          </p:nvSpPr>
          <p:spPr bwMode="auto">
            <a:xfrm flipH="1" flipV="1">
              <a:off x="2509" y="1888"/>
              <a:ext cx="611" cy="13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6" name="Text Box 62"/>
            <p:cNvSpPr txBox="1">
              <a:spLocks noChangeArrowheads="1"/>
            </p:cNvSpPr>
            <p:nvPr/>
          </p:nvSpPr>
          <p:spPr bwMode="auto">
            <a:xfrm>
              <a:off x="3120" y="1979"/>
              <a:ext cx="771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Navegabilidad</a:t>
              </a:r>
            </a:p>
          </p:txBody>
        </p:sp>
      </p:grpSp>
      <p:grpSp>
        <p:nvGrpSpPr>
          <p:cNvPr id="137" name="Group 63"/>
          <p:cNvGrpSpPr>
            <a:grpSpLocks/>
          </p:cNvGrpSpPr>
          <p:nvPr/>
        </p:nvGrpSpPr>
        <p:grpSpPr bwMode="auto">
          <a:xfrm>
            <a:off x="8124296" y="3357564"/>
            <a:ext cx="1900370" cy="287337"/>
            <a:chOff x="5034" y="2115"/>
            <a:chExt cx="1105" cy="181"/>
          </a:xfrm>
        </p:grpSpPr>
        <p:sp>
          <p:nvSpPr>
            <p:cNvPr id="138" name="Oval 64"/>
            <p:cNvSpPr>
              <a:spLocks noChangeArrowheads="1"/>
            </p:cNvSpPr>
            <p:nvPr/>
          </p:nvSpPr>
          <p:spPr bwMode="auto">
            <a:xfrm>
              <a:off x="503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39" name="Line 65"/>
            <p:cNvSpPr>
              <a:spLocks noChangeShapeType="1"/>
            </p:cNvSpPr>
            <p:nvPr/>
          </p:nvSpPr>
          <p:spPr bwMode="auto">
            <a:xfrm flipH="1">
              <a:off x="5161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0" name="Text Box 66"/>
            <p:cNvSpPr txBox="1">
              <a:spLocks noChangeArrowheads="1"/>
            </p:cNvSpPr>
            <p:nvPr/>
          </p:nvSpPr>
          <p:spPr bwMode="auto">
            <a:xfrm>
              <a:off x="5585" y="2151"/>
              <a:ext cx="554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Agregación</a:t>
              </a:r>
            </a:p>
          </p:txBody>
        </p:sp>
      </p:grpSp>
      <p:grpSp>
        <p:nvGrpSpPr>
          <p:cNvPr id="141" name="Group 67"/>
          <p:cNvGrpSpPr>
            <a:grpSpLocks/>
          </p:cNvGrpSpPr>
          <p:nvPr/>
        </p:nvGrpSpPr>
        <p:grpSpPr bwMode="auto">
          <a:xfrm>
            <a:off x="359437" y="3357564"/>
            <a:ext cx="2015596" cy="287337"/>
            <a:chOff x="519" y="2115"/>
            <a:chExt cx="1172" cy="181"/>
          </a:xfrm>
        </p:grpSpPr>
        <p:sp>
          <p:nvSpPr>
            <p:cNvPr id="142" name="Oval 68"/>
            <p:cNvSpPr>
              <a:spLocks noChangeArrowheads="1"/>
            </p:cNvSpPr>
            <p:nvPr/>
          </p:nvSpPr>
          <p:spPr bwMode="auto">
            <a:xfrm>
              <a:off x="1554" y="2115"/>
              <a:ext cx="137" cy="181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3" name="Line 69"/>
            <p:cNvSpPr>
              <a:spLocks noChangeShapeType="1"/>
            </p:cNvSpPr>
            <p:nvPr/>
          </p:nvSpPr>
          <p:spPr bwMode="auto">
            <a:xfrm flipH="1">
              <a:off x="1149" y="2205"/>
              <a:ext cx="408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4" name="Text Box 70"/>
            <p:cNvSpPr txBox="1">
              <a:spLocks noChangeArrowheads="1"/>
            </p:cNvSpPr>
            <p:nvPr/>
          </p:nvSpPr>
          <p:spPr bwMode="auto">
            <a:xfrm>
              <a:off x="519" y="2136"/>
              <a:ext cx="63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>
                  <a:solidFill>
                    <a:srgbClr val="515151"/>
                  </a:solidFill>
                  <a:latin typeface="News Gothic MT"/>
                  <a:cs typeface="News Gothic MT"/>
                </a:rPr>
                <a:t>Composición</a:t>
              </a:r>
            </a:p>
          </p:txBody>
        </p:sp>
      </p:grpSp>
      <p:grpSp>
        <p:nvGrpSpPr>
          <p:cNvPr id="145" name="Group 71"/>
          <p:cNvGrpSpPr>
            <a:grpSpLocks/>
          </p:cNvGrpSpPr>
          <p:nvPr/>
        </p:nvGrpSpPr>
        <p:grpSpPr bwMode="auto">
          <a:xfrm>
            <a:off x="0" y="4648195"/>
            <a:ext cx="2320000" cy="292099"/>
            <a:chOff x="310" y="2928"/>
            <a:chExt cx="1349" cy="184"/>
          </a:xfrm>
        </p:grpSpPr>
        <p:sp>
          <p:nvSpPr>
            <p:cNvPr id="146" name="Text Box 72"/>
            <p:cNvSpPr txBox="1">
              <a:spLocks noChangeArrowheads="1"/>
            </p:cNvSpPr>
            <p:nvPr/>
          </p:nvSpPr>
          <p:spPr bwMode="auto">
            <a:xfrm>
              <a:off x="310" y="2928"/>
              <a:ext cx="725" cy="107"/>
            </a:xfrm>
            <a:prstGeom prst="rect">
              <a:avLst/>
            </a:prstGeom>
            <a:noFill/>
            <a:ln w="9525">
              <a:noFill/>
              <a:miter lim="800000"/>
              <a:headEnd type="none" w="sm" len="sm"/>
              <a:tailEnd type="none" w="sm" len="sm"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l">
                <a:spcBef>
                  <a:spcPct val="0"/>
                </a:spcBef>
              </a:pPr>
              <a:r>
                <a:rPr lang="es-ES" sz="1100" b="1" dirty="0">
                  <a:solidFill>
                    <a:srgbClr val="515151"/>
                  </a:solidFill>
                  <a:latin typeface="News Gothic MT"/>
                  <a:cs typeface="News Gothic MT"/>
                </a:rPr>
                <a:t>Restricción</a:t>
              </a:r>
            </a:p>
          </p:txBody>
        </p:sp>
        <p:sp>
          <p:nvSpPr>
            <p:cNvPr id="147" name="Oval 73"/>
            <p:cNvSpPr>
              <a:spLocks noChangeArrowheads="1"/>
            </p:cNvSpPr>
            <p:nvPr/>
          </p:nvSpPr>
          <p:spPr bwMode="auto">
            <a:xfrm>
              <a:off x="1160" y="2976"/>
              <a:ext cx="499" cy="136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  <p:sp>
          <p:nvSpPr>
            <p:cNvPr id="148" name="Line 74"/>
            <p:cNvSpPr>
              <a:spLocks noChangeShapeType="1"/>
            </p:cNvSpPr>
            <p:nvPr/>
          </p:nvSpPr>
          <p:spPr bwMode="auto">
            <a:xfrm>
              <a:off x="807" y="3022"/>
              <a:ext cx="362" cy="1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 type="none" w="sm" len="sm"/>
              <a:tailEnd type="none" w="sm" len="sm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1100">
                <a:solidFill>
                  <a:srgbClr val="515151"/>
                </a:solidFill>
                <a:latin typeface="News Gothic MT"/>
                <a:cs typeface="News Gothic M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026297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</a:t>
            </a:r>
            <a:r>
              <a:rPr lang="es-MX" smtClean="0"/>
              <a:t>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8337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Ejercicio (por pares): </a:t>
            </a:r>
          </a:p>
          <a:p>
            <a:pPr indent="-270000" algn="just"/>
            <a:endParaRPr lang="es-MX" sz="1800" dirty="0" smtClean="0">
              <a:solidFill>
                <a:srgbClr val="90AC48"/>
              </a:solidFill>
            </a:endParaRPr>
          </a:p>
          <a:p>
            <a:pPr indent="-270000" algn="just"/>
            <a:r>
              <a:rPr lang="es-MX" sz="1600" dirty="0" smtClean="0"/>
              <a:t>Representa mediante un diagrama de clases la siguiente especificación: </a:t>
            </a:r>
          </a:p>
          <a:p>
            <a:pPr indent="-270000" algn="just"/>
            <a:endParaRPr lang="es-MX" sz="1800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R1</a:t>
            </a:r>
            <a:r>
              <a:rPr lang="es-MX" sz="1800" dirty="0" smtClean="0"/>
              <a:t> Una aplicación necesita almacenar información sobre empresas, sus empleados y sus clientes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R2</a:t>
            </a:r>
            <a:r>
              <a:rPr lang="es-MX" sz="1800" dirty="0" smtClean="0"/>
              <a:t> Empleados y clientes se caracterizan por su nombre y edad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R3</a:t>
            </a:r>
            <a:r>
              <a:rPr lang="es-MX" sz="1800" dirty="0" smtClean="0"/>
              <a:t> Los empleados tienen un sueldo bruto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R4</a:t>
            </a:r>
            <a:r>
              <a:rPr lang="es-MX" sz="1800" dirty="0" smtClean="0"/>
              <a:t> Los empleados que son directivos tienen una categoría y un conjunto de empleados subordinados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R5</a:t>
            </a:r>
            <a:r>
              <a:rPr lang="es-MX" sz="1800" dirty="0" smtClean="0"/>
              <a:t> De los clientes, se necesita conocer su teléfono de contacto </a:t>
            </a:r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R6</a:t>
            </a:r>
            <a:r>
              <a:rPr lang="es-MX" sz="1800" dirty="0" smtClean="0"/>
              <a:t> La aplicación necesita mostrar los datos de empleados y clientes</a:t>
            </a:r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5077623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54"/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8686800" cy="1676400"/>
          </a:xfrm>
        </p:spPr>
        <p:txBody>
          <a:bodyPr/>
          <a:lstStyle/>
          <a:p>
            <a:pPr eaLnBrk="1" hangingPunct="1"/>
            <a:r>
              <a:rPr lang="es-ES" sz="3200" dirty="0">
                <a:solidFill>
                  <a:srgbClr val="000066"/>
                </a:solidFill>
                <a:latin typeface="Arial" charset="0"/>
              </a:rPr>
              <a:t>Fundamentos de ingeniería de software</a:t>
            </a:r>
            <a:br>
              <a:rPr lang="es-ES" sz="3200" dirty="0">
                <a:solidFill>
                  <a:srgbClr val="000066"/>
                </a:solidFill>
                <a:latin typeface="Arial" charset="0"/>
              </a:rPr>
            </a:br>
            <a:endParaRPr lang="es-ES" sz="3200" dirty="0" smtClean="0">
              <a:solidFill>
                <a:srgbClr val="000066"/>
              </a:solidFill>
            </a:endParaRPr>
          </a:p>
        </p:txBody>
      </p:sp>
      <p:sp>
        <p:nvSpPr>
          <p:cNvPr id="14339" name="Rectangle 55"/>
          <p:cNvSpPr>
            <a:spLocks noGrp="1" noChangeArrowheads="1"/>
          </p:cNvSpPr>
          <p:nvPr>
            <p:ph type="subTitle" idx="1"/>
          </p:nvPr>
        </p:nvSpPr>
        <p:spPr>
          <a:xfrm>
            <a:off x="332509" y="2286000"/>
            <a:ext cx="9421091" cy="4114800"/>
          </a:xfrm>
        </p:spPr>
        <p:txBody>
          <a:bodyPr/>
          <a:lstStyle/>
          <a:p>
            <a:pPr eaLnBrk="1" hangingPunct="1"/>
            <a:endParaRPr lang="es-ES" sz="3200" dirty="0"/>
          </a:p>
          <a:p>
            <a:pPr eaLnBrk="1" hangingPunct="1"/>
            <a:r>
              <a:rPr lang="es-ES" sz="2800" b="1" dirty="0" smtClean="0">
                <a:solidFill>
                  <a:srgbClr val="006600"/>
                </a:solidFill>
              </a:rPr>
              <a:t>[</a:t>
            </a:r>
            <a:r>
              <a:rPr lang="es-MX" sz="2800" dirty="0" smtClean="0">
                <a:latin typeface="News Gothic MT" pitchFamily="-111" charset="0"/>
                <a:cs typeface="News Gothic MT" pitchFamily="-111" charset="0"/>
              </a:rPr>
              <a:t>Introducción al diseño de software</a:t>
            </a:r>
            <a:r>
              <a:rPr lang="es-ES" sz="2800" b="1" dirty="0" smtClean="0">
                <a:solidFill>
                  <a:srgbClr val="006600"/>
                </a:solidFill>
              </a:rPr>
              <a:t>]</a:t>
            </a:r>
            <a:r>
              <a:rPr lang="es-ES" sz="2800" dirty="0" smtClean="0">
                <a:solidFill>
                  <a:srgbClr val="006600"/>
                </a:solidFill>
              </a:rPr>
              <a:t> </a:t>
            </a:r>
          </a:p>
          <a:p>
            <a:pPr eaLnBrk="1" hangingPunct="1"/>
            <a:r>
              <a:rPr lang="es-ES" dirty="0" smtClean="0">
                <a:solidFill>
                  <a:srgbClr val="CC0000"/>
                </a:solidFill>
              </a:rPr>
              <a:t>Diagramas de clases con UML</a:t>
            </a:r>
          </a:p>
          <a:p>
            <a:pPr eaLnBrk="1" hangingPunct="1"/>
            <a:endParaRPr lang="es-ES" sz="3200" dirty="0" smtClean="0">
              <a:solidFill>
                <a:srgbClr val="006600"/>
              </a:solidFill>
            </a:endParaRPr>
          </a:p>
          <a:p>
            <a:pPr eaLnBrk="1" hangingPunct="1"/>
            <a:r>
              <a:rPr lang="es-ES" dirty="0" smtClean="0"/>
              <a:t> </a:t>
            </a:r>
          </a:p>
          <a:p>
            <a:pPr eaLnBrk="1" hangingPunct="1"/>
            <a:endParaRPr lang="es-ES" b="1" dirty="0" smtClean="0">
              <a:solidFill>
                <a:srgbClr val="CC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1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79850" y="990600"/>
            <a:ext cx="3549650" cy="3276600"/>
          </a:xfrm>
          <a:prstGeom prst="rect">
            <a:avLst/>
          </a:prstGeom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Contenido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47053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estructura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b="1" dirty="0" smtClean="0"/>
              <a:t>Clases</a:t>
            </a:r>
            <a:r>
              <a:rPr lang="es-MX" sz="1400" b="1" dirty="0" smtClean="0">
                <a:solidFill>
                  <a:srgbClr val="FF0000"/>
                </a:solidFill>
              </a:rPr>
              <a:t> </a:t>
            </a:r>
            <a:r>
              <a:rPr lang="es-MX" sz="1400" b="1" dirty="0" smtClean="0"/>
              <a:t>y objetos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Relaciones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Interfaces 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sz="1600" dirty="0" smtClean="0"/>
              <a:t>Diagramas de comportamiento </a:t>
            </a:r>
          </a:p>
          <a:p>
            <a:pPr lvl="1" indent="-270000">
              <a:buFont typeface="Courier New"/>
              <a:buChar char="o"/>
            </a:pPr>
            <a:r>
              <a:rPr lang="es-MX" sz="1400" dirty="0" smtClean="0"/>
              <a:t>Diagramas </a:t>
            </a:r>
            <a:r>
              <a:rPr lang="es-MX" sz="1400" dirty="0"/>
              <a:t>de comunicación.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secuencia 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Diagramas de comunicación.</a:t>
            </a:r>
            <a:endParaRPr lang="es-MX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655078" y="2852936"/>
            <a:ext cx="3632200" cy="33528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</p:spTree>
    <p:extLst>
      <p:ext uri="{BB962C8B-B14F-4D97-AF65-F5344CB8AC3E}">
        <p14:creationId xmlns:p14="http://schemas.microsoft.com/office/powerpoint/2010/main" val="229852498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58610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clases: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Clases: conceptos dentro del sistema que comparten los mismos atributos, operaciones, y relaciones.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Atributos: tipo, visibilidad, posible valor inicial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Operaciones: signatura, visibilidad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clases.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dirty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dirty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 dirty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448300" y="3810000"/>
            <a:ext cx="3577167" cy="177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804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b="1" dirty="0" smtClean="0">
                <a:solidFill>
                  <a:srgbClr val="90AC48"/>
                </a:solidFill>
              </a:rPr>
              <a:t>Diagramas de objetos:</a:t>
            </a:r>
            <a:r>
              <a:rPr lang="es-MX" sz="1800" dirty="0" smtClean="0">
                <a:solidFill>
                  <a:srgbClr val="90AC48"/>
                </a:solidFill>
              </a:rPr>
              <a:t> estructura del sistema en tiempo de ejecución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Objetos: instancias de una clase </a:t>
            </a:r>
          </a:p>
          <a:p>
            <a:pPr lvl="1" indent="-270000" algn="just">
              <a:buFont typeface="Courier New"/>
              <a:buChar char="o"/>
            </a:pPr>
            <a:r>
              <a:rPr lang="es-MX" dirty="0" smtClean="0"/>
              <a:t>Atributos (valores actuales)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Asociaciones: relaciones entre objetos.</a:t>
            </a:r>
            <a:endParaRPr lang="es-MX" dirty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59050" y="3810000"/>
            <a:ext cx="635635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87809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dirty="0" smtClean="0"/>
              <a:t>Diagramas de estructura</a:t>
            </a:r>
            <a:endParaRPr lang="es-MX" dirty="0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34366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Clases y Objetos</a:t>
            </a:r>
            <a:r>
              <a:rPr lang="es-MX" sz="1800" dirty="0" smtClean="0"/>
              <a:t>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16100" y="2386563"/>
            <a:ext cx="7099300" cy="3625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1225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95300" y="1435101"/>
            <a:ext cx="73469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Ejemplo. 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95967" y="2189046"/>
            <a:ext cx="6824133" cy="375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97785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2400" y="3602272"/>
            <a:ext cx="6172073" cy="277804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356172" y="1435101"/>
            <a:ext cx="4941338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Nombre de las asociaciones</a:t>
            </a:r>
          </a:p>
          <a:p>
            <a:pPr indent="-270000" algn="just"/>
            <a:endParaRPr lang="es-MX" sz="1600" dirty="0" smtClean="0"/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Formato: NombreTipo – FraseVerbal – NombreTipo donde la frase verbal crea una secuencia legible y con significado en el contexto del modelo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61087" y="951692"/>
            <a:ext cx="5413316" cy="186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6973754" y="5709798"/>
            <a:ext cx="184731" cy="19941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87000"/>
              </a:lnSpc>
              <a:spcBef>
                <a:spcPct val="0"/>
              </a:spcBef>
            </a:pPr>
            <a:endParaRPr lang="es-ES" sz="800" dirty="0">
              <a:solidFill>
                <a:schemeClr val="tx1"/>
              </a:solidFill>
              <a:latin typeface="Arial" pitchFamily="-11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0896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7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73050"/>
            <a:ext cx="3549650" cy="1162050"/>
          </a:xfrm>
        </p:spPr>
        <p:txBody>
          <a:bodyPr/>
          <a:lstStyle/>
          <a:p>
            <a:r>
              <a:rPr lang="es-MX" smtClean="0"/>
              <a:t>Diagramas de estructura</a:t>
            </a:r>
            <a:endParaRPr lang="es-MX"/>
          </a:p>
        </p:txBody>
      </p:sp>
      <p:sp>
        <p:nvSpPr>
          <p:cNvPr id="1757187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424412" y="1435101"/>
            <a:ext cx="5035550" cy="4691063"/>
          </a:xfrm>
        </p:spPr>
        <p:txBody>
          <a:bodyPr/>
          <a:lstStyle/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/>
            <a:r>
              <a:rPr lang="es-MX" sz="1800" dirty="0" smtClean="0">
                <a:solidFill>
                  <a:srgbClr val="90AC48"/>
                </a:solidFill>
              </a:rPr>
              <a:t>Diagramas de clases: Relaciones</a:t>
            </a:r>
            <a:endParaRPr lang="es-MX" sz="1800" dirty="0" smtClean="0"/>
          </a:p>
          <a:p>
            <a:pPr indent="-270000" algn="just"/>
            <a:r>
              <a:rPr lang="es-MX" sz="1600" dirty="0" smtClean="0"/>
              <a:t>Multiplicidad</a:t>
            </a:r>
          </a:p>
          <a:p>
            <a:pPr indent="-270000" algn="just">
              <a:buFont typeface="Courier New"/>
              <a:buChar char="o"/>
            </a:pPr>
            <a:endParaRPr lang="es-MX" sz="1600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cuántas instancias de una clase A pueden asociarse con una instancia de una clase B: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En un momento concreto</a:t>
            </a:r>
          </a:p>
          <a:p>
            <a:pPr lvl="1" indent="-270000" algn="just">
              <a:buFont typeface="Courier New"/>
              <a:buChar char="o"/>
            </a:pPr>
            <a:r>
              <a:rPr lang="es-MX" sz="1400" dirty="0" smtClean="0"/>
              <a:t>NO a lo largo de un periodo de tiempo</a:t>
            </a:r>
          </a:p>
          <a:p>
            <a:pPr indent="-270000" algn="just">
              <a:buFont typeface="Courier New"/>
              <a:buChar char="o"/>
            </a:pPr>
            <a:endParaRPr lang="es-MX" dirty="0" smtClean="0"/>
          </a:p>
          <a:p>
            <a:pPr indent="-270000" algn="just">
              <a:buFont typeface="Courier New"/>
              <a:buChar char="o"/>
            </a:pPr>
            <a:r>
              <a:rPr lang="es-MX" dirty="0" smtClean="0"/>
              <a:t>Indica una restricción de diseño que será (o podrá ser) reflejada en el software</a:t>
            </a:r>
          </a:p>
          <a:p>
            <a:pPr indent="-270000" algn="just"/>
            <a:endParaRPr lang="es-MX" sz="1600" dirty="0" smtClean="0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55700" y="152400"/>
            <a:ext cx="84201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algn="r">
              <a:defRPr/>
            </a:pPr>
            <a:r>
              <a:rPr lang="es-MX" sz="2800" kern="0" smtClean="0">
                <a:solidFill>
                  <a:srgbClr val="515151"/>
                </a:solidFill>
                <a:latin typeface="News Gothic MT"/>
                <a:cs typeface="News Gothic MT"/>
              </a:rPr>
              <a:t>Introducción a UML</a:t>
            </a:r>
            <a: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  <a:t>:</a:t>
            </a:r>
            <a:br>
              <a:rPr kumimoji="0" lang="es-MX" sz="2800" b="0" i="0" u="none" strike="noStrike" kern="0" cap="none" spc="0" normalizeH="0" baseline="0" smtClean="0">
                <a:ln>
                  <a:noFill/>
                </a:ln>
                <a:solidFill>
                  <a:srgbClr val="515151"/>
                </a:solidFill>
                <a:effectLst/>
                <a:uLnTx/>
                <a:uFillTx/>
                <a:latin typeface="News Gothic MT"/>
                <a:ea typeface="+mj-ea"/>
                <a:cs typeface="News Gothic MT"/>
              </a:rPr>
            </a:br>
            <a:endParaRPr kumimoji="0" lang="es-MX" sz="1800" b="0" i="0" u="none" strike="noStrike" kern="0" cap="none" spc="0" normalizeH="0" baseline="0">
              <a:ln>
                <a:noFill/>
              </a:ln>
              <a:solidFill>
                <a:srgbClr val="515151"/>
              </a:solidFill>
              <a:effectLst/>
              <a:uLnTx/>
              <a:uFillTx/>
              <a:latin typeface="News Gothic MT"/>
              <a:ea typeface="+mj-ea"/>
              <a:cs typeface="News Gothic MT"/>
            </a:endParaRPr>
          </a:p>
        </p:txBody>
      </p:sp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5736233" y="1985414"/>
            <a:ext cx="3757868" cy="3241675"/>
            <a:chOff x="1450" y="2296"/>
            <a:chExt cx="1875" cy="1549"/>
          </a:xfrm>
        </p:grpSpPr>
        <p:grpSp>
          <p:nvGrpSpPr>
            <p:cNvPr id="8" name="Group 5"/>
            <p:cNvGrpSpPr>
              <a:grpSpLocks/>
            </p:cNvGrpSpPr>
            <p:nvPr/>
          </p:nvGrpSpPr>
          <p:grpSpPr bwMode="auto">
            <a:xfrm>
              <a:off x="1450" y="2296"/>
              <a:ext cx="983" cy="279"/>
              <a:chOff x="1156" y="2335"/>
              <a:chExt cx="908" cy="279"/>
            </a:xfrm>
          </p:grpSpPr>
          <p:sp>
            <p:nvSpPr>
              <p:cNvPr id="30" name="Rectangle 6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31" name="Line 7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32" name="Text Box 8"/>
              <p:cNvSpPr txBox="1">
                <a:spLocks noChangeArrowheads="1"/>
              </p:cNvSpPr>
              <p:nvPr/>
            </p:nvSpPr>
            <p:spPr bwMode="auto">
              <a:xfrm>
                <a:off x="1333" y="2335"/>
                <a:ext cx="11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*</a:t>
                </a:r>
              </a:p>
            </p:txBody>
          </p:sp>
        </p:grpSp>
        <p:grpSp>
          <p:nvGrpSpPr>
            <p:cNvPr id="9" name="Group 9"/>
            <p:cNvGrpSpPr>
              <a:grpSpLocks/>
            </p:cNvGrpSpPr>
            <p:nvPr/>
          </p:nvGrpSpPr>
          <p:grpSpPr bwMode="auto">
            <a:xfrm>
              <a:off x="1450" y="2614"/>
              <a:ext cx="983" cy="279"/>
              <a:chOff x="1156" y="2335"/>
              <a:chExt cx="908" cy="279"/>
            </a:xfrm>
          </p:grpSpPr>
          <p:sp>
            <p:nvSpPr>
              <p:cNvPr id="27" name="Rectangle 10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9" name="Text Box 12"/>
              <p:cNvSpPr txBox="1">
                <a:spLocks noChangeArrowheads="1"/>
              </p:cNvSpPr>
              <p:nvPr/>
            </p:nvSpPr>
            <p:spPr bwMode="auto">
              <a:xfrm>
                <a:off x="1307" y="2335"/>
                <a:ext cx="191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1..*</a:t>
                </a:r>
              </a:p>
            </p:txBody>
          </p:sp>
        </p:grpSp>
        <p:grpSp>
          <p:nvGrpSpPr>
            <p:cNvPr id="10" name="Group 13"/>
            <p:cNvGrpSpPr>
              <a:grpSpLocks/>
            </p:cNvGrpSpPr>
            <p:nvPr/>
          </p:nvGrpSpPr>
          <p:grpSpPr bwMode="auto">
            <a:xfrm>
              <a:off x="1450" y="2931"/>
              <a:ext cx="983" cy="279"/>
              <a:chOff x="1156" y="2335"/>
              <a:chExt cx="908" cy="279"/>
            </a:xfrm>
          </p:grpSpPr>
          <p:sp>
            <p:nvSpPr>
              <p:cNvPr id="24" name="Rectangle 14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5" name="Line 15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6" name="Text Box 16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1..40</a:t>
                </a:r>
              </a:p>
            </p:txBody>
          </p:sp>
        </p:grpSp>
        <p:grpSp>
          <p:nvGrpSpPr>
            <p:cNvPr id="11" name="Group 17"/>
            <p:cNvGrpSpPr>
              <a:grpSpLocks/>
            </p:cNvGrpSpPr>
            <p:nvPr/>
          </p:nvGrpSpPr>
          <p:grpSpPr bwMode="auto">
            <a:xfrm>
              <a:off x="1450" y="3249"/>
              <a:ext cx="983" cy="279"/>
              <a:chOff x="1156" y="2335"/>
              <a:chExt cx="908" cy="279"/>
            </a:xfrm>
          </p:grpSpPr>
          <p:sp>
            <p:nvSpPr>
              <p:cNvPr id="21" name="Rectangle 18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22" name="Line 19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3" name="Text Box 20"/>
              <p:cNvSpPr txBox="1">
                <a:spLocks noChangeArrowheads="1"/>
              </p:cNvSpPr>
              <p:nvPr/>
            </p:nvSpPr>
            <p:spPr bwMode="auto">
              <a:xfrm>
                <a:off x="1327" y="2335"/>
                <a:ext cx="124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5</a:t>
                </a:r>
              </a:p>
            </p:txBody>
          </p:sp>
        </p:grpSp>
        <p:grpSp>
          <p:nvGrpSpPr>
            <p:cNvPr id="12" name="Group 21"/>
            <p:cNvGrpSpPr>
              <a:grpSpLocks/>
            </p:cNvGrpSpPr>
            <p:nvPr/>
          </p:nvGrpSpPr>
          <p:grpSpPr bwMode="auto">
            <a:xfrm>
              <a:off x="1450" y="3566"/>
              <a:ext cx="983" cy="279"/>
              <a:chOff x="1156" y="2335"/>
              <a:chExt cx="908" cy="279"/>
            </a:xfrm>
          </p:grpSpPr>
          <p:sp>
            <p:nvSpPr>
              <p:cNvPr id="18" name="Rectangle 22"/>
              <p:cNvSpPr>
                <a:spLocks noChangeArrowheads="1"/>
              </p:cNvSpPr>
              <p:nvPr/>
            </p:nvSpPr>
            <p:spPr bwMode="auto">
              <a:xfrm>
                <a:off x="1519" y="2341"/>
                <a:ext cx="545" cy="273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Clase</a:t>
                </a:r>
              </a:p>
            </p:txBody>
          </p:sp>
          <p:sp>
            <p:nvSpPr>
              <p:cNvPr id="19" name="Line 23"/>
              <p:cNvSpPr>
                <a:spLocks noChangeShapeType="1"/>
              </p:cNvSpPr>
              <p:nvPr/>
            </p:nvSpPr>
            <p:spPr bwMode="auto">
              <a:xfrm>
                <a:off x="1156" y="2478"/>
                <a:ext cx="36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1200">
                  <a:solidFill>
                    <a:srgbClr val="515151"/>
                  </a:solidFill>
                  <a:latin typeface="News Gothic MT"/>
                  <a:cs typeface="News Gothic MT"/>
                </a:endParaRPr>
              </a:p>
            </p:txBody>
          </p:sp>
          <p:sp>
            <p:nvSpPr>
              <p:cNvPr id="20" name="Text Box 24"/>
              <p:cNvSpPr txBox="1">
                <a:spLocks noChangeArrowheads="1"/>
              </p:cNvSpPr>
              <p:nvPr/>
            </p:nvSpPr>
            <p:spPr bwMode="auto">
              <a:xfrm>
                <a:off x="1290" y="2335"/>
                <a:ext cx="242" cy="121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>
                  <a:lnSpc>
                    <a:spcPct val="87000"/>
                  </a:lnSpc>
                  <a:spcBef>
                    <a:spcPct val="0"/>
                  </a:spcBef>
                </a:pPr>
                <a:r>
                  <a:rPr lang="es-ES" sz="1200">
                    <a:solidFill>
                      <a:srgbClr val="515151"/>
                    </a:solidFill>
                    <a:latin typeface="News Gothic MT"/>
                    <a:cs typeface="News Gothic MT"/>
                  </a:rPr>
                  <a:t>3,5,8</a:t>
                </a:r>
              </a:p>
            </p:txBody>
          </p:sp>
        </p:grpSp>
        <p:sp>
          <p:nvSpPr>
            <p:cNvPr id="13" name="Text Box 25"/>
            <p:cNvSpPr txBox="1">
              <a:spLocks noChangeArrowheads="1"/>
            </p:cNvSpPr>
            <p:nvPr/>
          </p:nvSpPr>
          <p:spPr bwMode="auto">
            <a:xfrm>
              <a:off x="2468" y="2382"/>
              <a:ext cx="782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cero o más; muchos</a:t>
              </a:r>
            </a:p>
          </p:txBody>
        </p:sp>
        <p:sp>
          <p:nvSpPr>
            <p:cNvPr id="14" name="Text Box 26"/>
            <p:cNvSpPr txBox="1">
              <a:spLocks noChangeArrowheads="1"/>
            </p:cNvSpPr>
            <p:nvPr/>
          </p:nvSpPr>
          <p:spPr bwMode="auto">
            <a:xfrm>
              <a:off x="2517" y="2698"/>
              <a:ext cx="450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uno o más</a:t>
              </a:r>
            </a:p>
          </p:txBody>
        </p:sp>
        <p:sp>
          <p:nvSpPr>
            <p:cNvPr id="15" name="Text Box 27"/>
            <p:cNvSpPr txBox="1">
              <a:spLocks noChangeArrowheads="1"/>
            </p:cNvSpPr>
            <p:nvPr/>
          </p:nvSpPr>
          <p:spPr bwMode="auto">
            <a:xfrm>
              <a:off x="2517" y="3016"/>
              <a:ext cx="496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de uno a 40</a:t>
              </a:r>
            </a:p>
          </p:txBody>
        </p:sp>
        <p:sp>
          <p:nvSpPr>
            <p:cNvPr id="16" name="Text Box 28"/>
            <p:cNvSpPr txBox="1">
              <a:spLocks noChangeArrowheads="1"/>
            </p:cNvSpPr>
            <p:nvPr/>
          </p:nvSpPr>
          <p:spPr bwMode="auto">
            <a:xfrm>
              <a:off x="2517" y="3333"/>
              <a:ext cx="594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5</a:t>
              </a:r>
            </a:p>
          </p:txBody>
        </p:sp>
        <p:sp>
          <p:nvSpPr>
            <p:cNvPr id="17" name="Text Box 29"/>
            <p:cNvSpPr txBox="1">
              <a:spLocks noChangeArrowheads="1"/>
            </p:cNvSpPr>
            <p:nvPr/>
          </p:nvSpPr>
          <p:spPr bwMode="auto">
            <a:xfrm>
              <a:off x="2517" y="3651"/>
              <a:ext cx="808" cy="12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87000"/>
                </a:lnSpc>
                <a:spcBef>
                  <a:spcPct val="0"/>
                </a:spcBef>
              </a:pPr>
              <a:r>
                <a:rPr lang="es-ES" sz="1200">
                  <a:solidFill>
                    <a:srgbClr val="515151"/>
                  </a:solidFill>
                  <a:latin typeface="News Gothic MT"/>
                  <a:cs typeface="News Gothic MT"/>
                </a:rPr>
                <a:t>exactamente 3, 5 u 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98290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seño predeterminado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000066"/>
      </a:hlink>
      <a:folHlink>
        <a:srgbClr val="B2B2B2"/>
      </a:folHlink>
    </a:clrScheme>
    <a:fontScheme name="Diseño predeterminado">
      <a:majorFont>
        <a:latin typeface="Garrison Light Sans"/>
        <a:ea typeface=""/>
        <a:cs typeface=""/>
      </a:majorFont>
      <a:minorFont>
        <a:latin typeface="Garrison Light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rgbClr val="990000"/>
            </a:solidFill>
            <a:effectLst/>
            <a:latin typeface="Garrison Light Sans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26858</TotalTime>
  <Words>2749</Words>
  <Application>Microsoft Office PowerPoint</Application>
  <PresentationFormat>A4 (210 x 297 mm)</PresentationFormat>
  <Paragraphs>381</Paragraphs>
  <Slides>25</Slides>
  <Notes>25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Courier New</vt:lpstr>
      <vt:lpstr>Garrison Light Sans</vt:lpstr>
      <vt:lpstr>Lucida Grande</vt:lpstr>
      <vt:lpstr>News Gothic MT</vt:lpstr>
      <vt:lpstr>Times New Roman</vt:lpstr>
      <vt:lpstr>Trebuchet MS</vt:lpstr>
      <vt:lpstr>Diseño predeterminado</vt:lpstr>
      <vt:lpstr>Fundamentos de ingeniería de software </vt:lpstr>
      <vt:lpstr>Presentación de PowerPoint</vt:lpstr>
      <vt:lpstr>Contenido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Multiplicidad: puede existir cualquier tipo de multiplicidad, pero en la práctica la mayoría de las asociaciones pertenecen a uno de los siguientes tipos: 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Diagramas de estructura</vt:lpstr>
      <vt:lpstr>Fundamentos de ingeniería de software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rcortese</dc:creator>
  <cp:lastModifiedBy>Ricardo Cortés Espinosa</cp:lastModifiedBy>
  <cp:revision>1097</cp:revision>
  <cp:lastPrinted>2001-11-28T11:57:43Z</cp:lastPrinted>
  <dcterms:created xsi:type="dcterms:W3CDTF">2009-02-25T15:49:25Z</dcterms:created>
  <dcterms:modified xsi:type="dcterms:W3CDTF">2021-01-19T14:30:06Z</dcterms:modified>
</cp:coreProperties>
</file>