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7"/>
  </p:notesMasterIdLst>
  <p:handoutMasterIdLst>
    <p:handoutMasterId r:id="rId18"/>
  </p:handoutMasterIdLst>
  <p:sldIdLst>
    <p:sldId id="424" r:id="rId2"/>
    <p:sldId id="427" r:id="rId3"/>
    <p:sldId id="352" r:id="rId4"/>
    <p:sldId id="426" r:id="rId5"/>
    <p:sldId id="400" r:id="rId6"/>
    <p:sldId id="401" r:id="rId7"/>
    <p:sldId id="407" r:id="rId8"/>
    <p:sldId id="422" r:id="rId9"/>
    <p:sldId id="403" r:id="rId10"/>
    <p:sldId id="404" r:id="rId11"/>
    <p:sldId id="408" r:id="rId12"/>
    <p:sldId id="413" r:id="rId13"/>
    <p:sldId id="409" r:id="rId14"/>
    <p:sldId id="411" r:id="rId15"/>
    <p:sldId id="412" r:id="rId16"/>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Arial" pitchFamily="-105" charset="0"/>
        <a:ea typeface="ＭＳ Ｐゴシック" pitchFamily="-105" charset="-128"/>
        <a:cs typeface="ＭＳ Ｐゴシック" pitchFamily="-105" charset="-128"/>
      </a:defRPr>
    </a:lvl1pPr>
    <a:lvl2pPr marL="457200" algn="l" rtl="0" eaLnBrk="0" fontAlgn="base" hangingPunct="0">
      <a:spcBef>
        <a:spcPct val="0"/>
      </a:spcBef>
      <a:spcAft>
        <a:spcPct val="0"/>
      </a:spcAft>
      <a:defRPr sz="2400" kern="1200">
        <a:solidFill>
          <a:schemeClr val="tx1"/>
        </a:solidFill>
        <a:latin typeface="Arial" pitchFamily="-105" charset="0"/>
        <a:ea typeface="ＭＳ Ｐゴシック" pitchFamily="-105" charset="-128"/>
        <a:cs typeface="ＭＳ Ｐゴシック" pitchFamily="-105" charset="-128"/>
      </a:defRPr>
    </a:lvl2pPr>
    <a:lvl3pPr marL="914400" algn="l" rtl="0" eaLnBrk="0" fontAlgn="base" hangingPunct="0">
      <a:spcBef>
        <a:spcPct val="0"/>
      </a:spcBef>
      <a:spcAft>
        <a:spcPct val="0"/>
      </a:spcAft>
      <a:defRPr sz="2400" kern="1200">
        <a:solidFill>
          <a:schemeClr val="tx1"/>
        </a:solidFill>
        <a:latin typeface="Arial" pitchFamily="-105" charset="0"/>
        <a:ea typeface="ＭＳ Ｐゴシック" pitchFamily="-105" charset="-128"/>
        <a:cs typeface="ＭＳ Ｐゴシック" pitchFamily="-105" charset="-128"/>
      </a:defRPr>
    </a:lvl3pPr>
    <a:lvl4pPr marL="1371600" algn="l" rtl="0" eaLnBrk="0" fontAlgn="base" hangingPunct="0">
      <a:spcBef>
        <a:spcPct val="0"/>
      </a:spcBef>
      <a:spcAft>
        <a:spcPct val="0"/>
      </a:spcAft>
      <a:defRPr sz="2400" kern="1200">
        <a:solidFill>
          <a:schemeClr val="tx1"/>
        </a:solidFill>
        <a:latin typeface="Arial" pitchFamily="-105" charset="0"/>
        <a:ea typeface="ＭＳ Ｐゴシック" pitchFamily="-105" charset="-128"/>
        <a:cs typeface="ＭＳ Ｐゴシック" pitchFamily="-105" charset="-128"/>
      </a:defRPr>
    </a:lvl4pPr>
    <a:lvl5pPr marL="1828800" algn="l" rtl="0" eaLnBrk="0" fontAlgn="base" hangingPunct="0">
      <a:spcBef>
        <a:spcPct val="0"/>
      </a:spcBef>
      <a:spcAft>
        <a:spcPct val="0"/>
      </a:spcAft>
      <a:defRPr sz="2400" kern="1200">
        <a:solidFill>
          <a:schemeClr val="tx1"/>
        </a:solidFill>
        <a:latin typeface="Arial" pitchFamily="-105" charset="0"/>
        <a:ea typeface="ＭＳ Ｐゴシック" pitchFamily="-105" charset="-128"/>
        <a:cs typeface="ＭＳ Ｐゴシック" pitchFamily="-105" charset="-128"/>
      </a:defRPr>
    </a:lvl5pPr>
    <a:lvl6pPr marL="2286000" algn="l" defTabSz="457200" rtl="0" eaLnBrk="1" latinLnBrk="0" hangingPunct="1">
      <a:defRPr sz="2400" kern="1200">
        <a:solidFill>
          <a:schemeClr val="tx1"/>
        </a:solidFill>
        <a:latin typeface="Arial" pitchFamily="-105" charset="0"/>
        <a:ea typeface="ＭＳ Ｐゴシック" pitchFamily="-105" charset="-128"/>
        <a:cs typeface="ＭＳ Ｐゴシック" pitchFamily="-105" charset="-128"/>
      </a:defRPr>
    </a:lvl6pPr>
    <a:lvl7pPr marL="2743200" algn="l" defTabSz="457200" rtl="0" eaLnBrk="1" latinLnBrk="0" hangingPunct="1">
      <a:defRPr sz="2400" kern="1200">
        <a:solidFill>
          <a:schemeClr val="tx1"/>
        </a:solidFill>
        <a:latin typeface="Arial" pitchFamily="-105" charset="0"/>
        <a:ea typeface="ＭＳ Ｐゴシック" pitchFamily="-105" charset="-128"/>
        <a:cs typeface="ＭＳ Ｐゴシック" pitchFamily="-105" charset="-128"/>
      </a:defRPr>
    </a:lvl7pPr>
    <a:lvl8pPr marL="3200400" algn="l" defTabSz="457200" rtl="0" eaLnBrk="1" latinLnBrk="0" hangingPunct="1">
      <a:defRPr sz="2400" kern="1200">
        <a:solidFill>
          <a:schemeClr val="tx1"/>
        </a:solidFill>
        <a:latin typeface="Arial" pitchFamily="-105" charset="0"/>
        <a:ea typeface="ＭＳ Ｐゴシック" pitchFamily="-105" charset="-128"/>
        <a:cs typeface="ＭＳ Ｐゴシック" pitchFamily="-105" charset="-128"/>
      </a:defRPr>
    </a:lvl8pPr>
    <a:lvl9pPr marL="3657600" algn="l" defTabSz="457200" rtl="0" eaLnBrk="1" latinLnBrk="0" hangingPunct="1">
      <a:defRPr sz="2400" kern="1200">
        <a:solidFill>
          <a:schemeClr val="tx1"/>
        </a:solidFill>
        <a:latin typeface="Arial" pitchFamily="-105" charset="0"/>
        <a:ea typeface="ＭＳ Ｐゴシック" pitchFamily="-105" charset="-128"/>
        <a:cs typeface="ＭＳ Ｐゴシック" pitchFamily="-105"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clrMru>
    <a:srgbClr val="515151"/>
    <a:srgbClr val="90AC48"/>
    <a:srgbClr val="9A96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884" autoAdjust="0"/>
    <p:restoredTop sz="92265" autoAdjust="0"/>
  </p:normalViewPr>
  <p:slideViewPr>
    <p:cSldViewPr>
      <p:cViewPr varScale="1">
        <p:scale>
          <a:sx n="88" d="100"/>
          <a:sy n="88" d="100"/>
        </p:scale>
        <p:origin x="1618"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526" y="-102"/>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C928DA35-E1D9-4F22-BF62-2ABFB5E2BBE8}" type="datetimeFigureOut">
              <a:rPr lang="es-MX" smtClean="0"/>
              <a:t>05/04/2021</a:t>
            </a:fld>
            <a:endParaRPr lang="es-MX"/>
          </a:p>
        </p:txBody>
      </p:sp>
      <p:sp>
        <p:nvSpPr>
          <p:cNvPr id="4" name="3 Marcador de pie de página"/>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s-MX"/>
          </a:p>
        </p:txBody>
      </p:sp>
      <p:sp>
        <p:nvSpPr>
          <p:cNvPr id="5" name="4 Marcador de número de diapositiva"/>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E7680A96-C74E-43D2-A156-204695399EB4}" type="slidenum">
              <a:rPr lang="es-MX" smtClean="0"/>
              <a:t>‹Nº›</a:t>
            </a:fld>
            <a:endParaRPr lang="es-MX"/>
          </a:p>
        </p:txBody>
      </p:sp>
    </p:spTree>
    <p:extLst>
      <p:ext uri="{BB962C8B-B14F-4D97-AF65-F5344CB8AC3E}">
        <p14:creationId xmlns:p14="http://schemas.microsoft.com/office/powerpoint/2010/main" val="13202509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38475" cy="465138"/>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defTabSz="931863">
              <a:defRPr sz="1200">
                <a:latin typeface="TradeGothic Bold" pitchFamily="2" charset="0"/>
              </a:defRPr>
            </a:lvl1pPr>
          </a:lstStyle>
          <a:p>
            <a:endParaRPr lang="es-ES"/>
          </a:p>
        </p:txBody>
      </p:sp>
      <p:sp>
        <p:nvSpPr>
          <p:cNvPr id="3075" name="Rectangle 3"/>
          <p:cNvSpPr>
            <a:spLocks noGrp="1" noChangeArrowheads="1"/>
          </p:cNvSpPr>
          <p:nvPr>
            <p:ph type="dt" idx="1"/>
          </p:nvPr>
        </p:nvSpPr>
        <p:spPr bwMode="auto">
          <a:xfrm>
            <a:off x="3971925" y="0"/>
            <a:ext cx="3038475" cy="465138"/>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algn="r" defTabSz="931863">
              <a:defRPr sz="1200">
                <a:latin typeface="TradeGothic Bold" pitchFamily="2" charset="0"/>
              </a:defRPr>
            </a:lvl1pPr>
          </a:lstStyle>
          <a:p>
            <a:endParaRPr lang="es-ES"/>
          </a:p>
        </p:txBody>
      </p:sp>
      <p:sp>
        <p:nvSpPr>
          <p:cNvPr id="1331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8831263"/>
            <a:ext cx="3038475" cy="465137"/>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defTabSz="931863">
              <a:defRPr sz="1200">
                <a:latin typeface="TradeGothic Bold" pitchFamily="2" charset="0"/>
              </a:defRPr>
            </a:lvl1pPr>
          </a:lstStyle>
          <a:p>
            <a:endParaRPr lang="es-ES"/>
          </a:p>
        </p:txBody>
      </p:sp>
      <p:sp>
        <p:nvSpPr>
          <p:cNvPr id="3079" name="Rectangle 7"/>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algn="r" defTabSz="931863">
              <a:defRPr sz="1200">
                <a:latin typeface="TradeGothic Bold" pitchFamily="2" charset="0"/>
              </a:defRPr>
            </a:lvl1pPr>
          </a:lstStyle>
          <a:p>
            <a:fld id="{E1F304F3-D312-354C-AF1D-5D7579675384}" type="slidenum">
              <a:rPr lang="en-US"/>
              <a:pPr/>
              <a:t>‹Nº›</a:t>
            </a:fld>
            <a:endParaRPr lang="en-US"/>
          </a:p>
        </p:txBody>
      </p:sp>
    </p:spTree>
    <p:extLst>
      <p:ext uri="{BB962C8B-B14F-4D97-AF65-F5344CB8AC3E}">
        <p14:creationId xmlns:p14="http://schemas.microsoft.com/office/powerpoint/2010/main" val="35573804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radeGothic Bold" pitchFamily="2" charset="0"/>
        <a:ea typeface="ＭＳ Ｐゴシック" pitchFamily="48"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TradeGothic Bold" pitchFamily="2" charset="0"/>
        <a:ea typeface="ＭＳ Ｐゴシック" pitchFamily="48" charset="-128"/>
        <a:cs typeface="+mn-cs"/>
      </a:defRPr>
    </a:lvl2pPr>
    <a:lvl3pPr marL="914400" algn="l" rtl="0" eaLnBrk="0" fontAlgn="base" hangingPunct="0">
      <a:spcBef>
        <a:spcPct val="30000"/>
      </a:spcBef>
      <a:spcAft>
        <a:spcPct val="0"/>
      </a:spcAft>
      <a:defRPr sz="1200" kern="1200">
        <a:solidFill>
          <a:schemeClr val="tx1"/>
        </a:solidFill>
        <a:latin typeface="TradeGothic Bold" pitchFamily="2" charset="0"/>
        <a:ea typeface="ＭＳ Ｐゴシック" pitchFamily="48" charset="-128"/>
        <a:cs typeface="+mn-cs"/>
      </a:defRPr>
    </a:lvl3pPr>
    <a:lvl4pPr marL="1371600" algn="l" rtl="0" eaLnBrk="0" fontAlgn="base" hangingPunct="0">
      <a:spcBef>
        <a:spcPct val="30000"/>
      </a:spcBef>
      <a:spcAft>
        <a:spcPct val="0"/>
      </a:spcAft>
      <a:defRPr sz="1200" kern="1200">
        <a:solidFill>
          <a:schemeClr val="tx1"/>
        </a:solidFill>
        <a:latin typeface="TradeGothic Bold" pitchFamily="2" charset="0"/>
        <a:ea typeface="ＭＳ Ｐゴシック" pitchFamily="48" charset="-128"/>
        <a:cs typeface="+mn-cs"/>
      </a:defRPr>
    </a:lvl4pPr>
    <a:lvl5pPr marL="1828800" algn="l" rtl="0" eaLnBrk="0" fontAlgn="base" hangingPunct="0">
      <a:spcBef>
        <a:spcPct val="30000"/>
      </a:spcBef>
      <a:spcAft>
        <a:spcPct val="0"/>
      </a:spcAft>
      <a:defRPr sz="1200" kern="1200">
        <a:solidFill>
          <a:schemeClr val="tx1"/>
        </a:solidFill>
        <a:latin typeface="TradeGothic Bold" pitchFamily="2" charset="0"/>
        <a:ea typeface="ＭＳ Ｐゴシック" pitchFamily="4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6471" eaLnBrk="0" hangingPunct="0">
              <a:defRPr>
                <a:solidFill>
                  <a:srgbClr val="990000"/>
                </a:solidFill>
                <a:latin typeface="Garrison Light Sans" pitchFamily="34" charset="0"/>
                <a:ea typeface="ＭＳ Ｐゴシック" charset="-128"/>
              </a:defRPr>
            </a:lvl1pPr>
            <a:lvl2pPr marL="698893" indent="-268805" defTabSz="906471" eaLnBrk="0" hangingPunct="0">
              <a:defRPr>
                <a:solidFill>
                  <a:srgbClr val="990000"/>
                </a:solidFill>
                <a:latin typeface="Garrison Light Sans" pitchFamily="34" charset="0"/>
                <a:ea typeface="ＭＳ Ｐゴシック" charset="-128"/>
              </a:defRPr>
            </a:lvl2pPr>
            <a:lvl3pPr marL="1075220" indent="-215044" defTabSz="906471" eaLnBrk="0" hangingPunct="0">
              <a:defRPr>
                <a:solidFill>
                  <a:srgbClr val="990000"/>
                </a:solidFill>
                <a:latin typeface="Garrison Light Sans" pitchFamily="34" charset="0"/>
                <a:ea typeface="ＭＳ Ｐゴシック" charset="-128"/>
              </a:defRPr>
            </a:lvl3pPr>
            <a:lvl4pPr marL="1505308" indent="-215044" defTabSz="906471" eaLnBrk="0" hangingPunct="0">
              <a:defRPr>
                <a:solidFill>
                  <a:srgbClr val="990000"/>
                </a:solidFill>
                <a:latin typeface="Garrison Light Sans" pitchFamily="34" charset="0"/>
                <a:ea typeface="ＭＳ Ｐゴシック" charset="-128"/>
              </a:defRPr>
            </a:lvl4pPr>
            <a:lvl5pPr marL="1935396" indent="-215044" defTabSz="906471" eaLnBrk="0" hangingPunct="0">
              <a:defRPr>
                <a:solidFill>
                  <a:srgbClr val="990000"/>
                </a:solidFill>
                <a:latin typeface="Garrison Light Sans" pitchFamily="34" charset="0"/>
                <a:ea typeface="ＭＳ Ｐゴシック" charset="-128"/>
              </a:defRPr>
            </a:lvl5pPr>
            <a:lvl6pPr marL="2365484" indent="-215044" algn="ctr" defTabSz="906471" eaLnBrk="0" fontAlgn="base" hangingPunct="0">
              <a:spcBef>
                <a:spcPct val="50000"/>
              </a:spcBef>
              <a:spcAft>
                <a:spcPct val="0"/>
              </a:spcAft>
              <a:defRPr>
                <a:solidFill>
                  <a:srgbClr val="990000"/>
                </a:solidFill>
                <a:latin typeface="Garrison Light Sans" pitchFamily="34" charset="0"/>
                <a:ea typeface="ＭＳ Ｐゴシック" charset="-128"/>
              </a:defRPr>
            </a:lvl6pPr>
            <a:lvl7pPr marL="2795572" indent="-215044" algn="ctr" defTabSz="906471" eaLnBrk="0" fontAlgn="base" hangingPunct="0">
              <a:spcBef>
                <a:spcPct val="50000"/>
              </a:spcBef>
              <a:spcAft>
                <a:spcPct val="0"/>
              </a:spcAft>
              <a:defRPr>
                <a:solidFill>
                  <a:srgbClr val="990000"/>
                </a:solidFill>
                <a:latin typeface="Garrison Light Sans" pitchFamily="34" charset="0"/>
                <a:ea typeface="ＭＳ Ｐゴシック" charset="-128"/>
              </a:defRPr>
            </a:lvl7pPr>
            <a:lvl8pPr marL="3225660" indent="-215044" algn="ctr" defTabSz="906471" eaLnBrk="0" fontAlgn="base" hangingPunct="0">
              <a:spcBef>
                <a:spcPct val="50000"/>
              </a:spcBef>
              <a:spcAft>
                <a:spcPct val="0"/>
              </a:spcAft>
              <a:defRPr>
                <a:solidFill>
                  <a:srgbClr val="990000"/>
                </a:solidFill>
                <a:latin typeface="Garrison Light Sans" pitchFamily="34" charset="0"/>
                <a:ea typeface="ＭＳ Ｐゴシック" charset="-128"/>
              </a:defRPr>
            </a:lvl8pPr>
            <a:lvl9pPr marL="3655748" indent="-215044" algn="ctr" defTabSz="906471" eaLnBrk="0" fontAlgn="base" hangingPunct="0">
              <a:spcBef>
                <a:spcPct val="50000"/>
              </a:spcBef>
              <a:spcAft>
                <a:spcPct val="0"/>
              </a:spcAft>
              <a:defRPr>
                <a:solidFill>
                  <a:srgbClr val="990000"/>
                </a:solidFill>
                <a:latin typeface="Garrison Light Sans" pitchFamily="34" charset="0"/>
                <a:ea typeface="ＭＳ Ｐゴシック" charset="-128"/>
              </a:defRPr>
            </a:lvl9pPr>
          </a:lstStyle>
          <a:p>
            <a:pPr eaLnBrk="1" hangingPunct="1"/>
            <a:fld id="{F0EB6509-6242-442A-8A7D-2C9D6F2B4906}" type="slidenum">
              <a:rPr lang="en-US" smtClean="0">
                <a:solidFill>
                  <a:schemeClr val="tx1"/>
                </a:solidFill>
                <a:latin typeface="Times New Roman" charset="0"/>
              </a:rPr>
              <a:pPr eaLnBrk="1" hangingPunct="1"/>
              <a:t>1</a:t>
            </a:fld>
            <a:endParaRPr lang="en-US" smtClean="0">
              <a:solidFill>
                <a:schemeClr val="tx1"/>
              </a:solidFill>
              <a:latin typeface="Times New Roman"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smtClean="0"/>
          </a:p>
        </p:txBody>
      </p:sp>
    </p:spTree>
    <p:extLst>
      <p:ext uri="{BB962C8B-B14F-4D97-AF65-F5344CB8AC3E}">
        <p14:creationId xmlns:p14="http://schemas.microsoft.com/office/powerpoint/2010/main" val="7523725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AAE5F0-1610-5D48-B254-E829B75EDF63}" type="slidenum">
              <a:rPr lang="en-US"/>
              <a:pPr/>
              <a:t>11</a:t>
            </a:fld>
            <a:endParaRPr lang="en-US"/>
          </a:p>
        </p:txBody>
      </p:sp>
      <p:sp>
        <p:nvSpPr>
          <p:cNvPr id="1758210" name="Rectangle 2"/>
          <p:cNvSpPr>
            <a:spLocks noGrp="1" noRot="1" noChangeAspect="1" noChangeArrowheads="1" noTextEdit="1"/>
          </p:cNvSpPr>
          <p:nvPr>
            <p:ph type="sldImg"/>
          </p:nvPr>
        </p:nvSpPr>
        <p:spPr bwMode="auto">
          <a:xfrm>
            <a:off x="1284288" y="285750"/>
            <a:ext cx="4348162" cy="3260725"/>
          </a:xfrm>
          <a:prstGeom prst="rect">
            <a:avLst/>
          </a:prstGeom>
          <a:solidFill>
            <a:srgbClr val="FFFFFF"/>
          </a:solidFill>
          <a:ln>
            <a:solidFill>
              <a:srgbClr val="000000"/>
            </a:solidFill>
            <a:miter lim="800000"/>
            <a:headEnd/>
            <a:tailEnd/>
          </a:ln>
        </p:spPr>
      </p:sp>
      <p:sp>
        <p:nvSpPr>
          <p:cNvPr id="1758211" name="Rectangle 3"/>
          <p:cNvSpPr>
            <a:spLocks noGrp="1" noChangeArrowheads="1"/>
          </p:cNvSpPr>
          <p:nvPr>
            <p:ph type="body" idx="1"/>
          </p:nvPr>
        </p:nvSpPr>
        <p:spPr bwMode="auto">
          <a:xfrm>
            <a:off x="233576" y="3711638"/>
            <a:ext cx="6386487" cy="4994994"/>
          </a:xfrm>
          <a:prstGeom prst="rect">
            <a:avLst/>
          </a:prstGeom>
          <a:solidFill>
            <a:srgbClr val="FFFFFF"/>
          </a:solidFill>
          <a:ln>
            <a:solidFill>
              <a:srgbClr val="000000"/>
            </a:solidFill>
            <a:miter lim="800000"/>
            <a:headEnd/>
            <a:tailEnd/>
          </a:ln>
        </p:spPr>
        <p:txBody>
          <a:bodyPr lIns="90740" tIns="45370" rIns="90740" bIns="45370">
            <a:prstTxWarp prst="textNoShape">
              <a:avLst/>
            </a:prstTxWarp>
          </a:bodyPr>
          <a:lstStyle/>
          <a:p>
            <a:r>
              <a:rPr lang="es-ES_tradnl"/>
              <a:t>Estos patrones tiene que ver con dos casos:</a:t>
            </a:r>
          </a:p>
          <a:p>
            <a:r>
              <a:rPr lang="es-ES_tradnl"/>
              <a:t>1. Encapsulan la información sobre qué clases concretas utiliza el sistema</a:t>
            </a:r>
          </a:p>
          <a:p>
            <a:r>
              <a:rPr lang="es-ES_tradnl"/>
              <a:t>2. Oculta tanto la forma en la que se crean las instancias de las clases, cómo la forma en que  se usan juntas.</a:t>
            </a:r>
            <a:endParaRPr lang="es-ES"/>
          </a:p>
        </p:txBody>
      </p:sp>
    </p:spTree>
    <p:extLst>
      <p:ext uri="{BB962C8B-B14F-4D97-AF65-F5344CB8AC3E}">
        <p14:creationId xmlns:p14="http://schemas.microsoft.com/office/powerpoint/2010/main" val="32413471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AAE5F0-1610-5D48-B254-E829B75EDF63}" type="slidenum">
              <a:rPr lang="en-US"/>
              <a:pPr/>
              <a:t>12</a:t>
            </a:fld>
            <a:endParaRPr lang="en-US"/>
          </a:p>
        </p:txBody>
      </p:sp>
      <p:sp>
        <p:nvSpPr>
          <p:cNvPr id="1758210" name="Rectangle 2"/>
          <p:cNvSpPr>
            <a:spLocks noGrp="1" noRot="1" noChangeAspect="1" noChangeArrowheads="1" noTextEdit="1"/>
          </p:cNvSpPr>
          <p:nvPr>
            <p:ph type="sldImg"/>
          </p:nvPr>
        </p:nvSpPr>
        <p:spPr bwMode="auto">
          <a:xfrm>
            <a:off x="1284288" y="285750"/>
            <a:ext cx="4348162" cy="3260725"/>
          </a:xfrm>
          <a:prstGeom prst="rect">
            <a:avLst/>
          </a:prstGeom>
          <a:solidFill>
            <a:srgbClr val="FFFFFF"/>
          </a:solidFill>
          <a:ln>
            <a:solidFill>
              <a:srgbClr val="000000"/>
            </a:solidFill>
            <a:miter lim="800000"/>
            <a:headEnd/>
            <a:tailEnd/>
          </a:ln>
        </p:spPr>
      </p:sp>
      <p:sp>
        <p:nvSpPr>
          <p:cNvPr id="1758211" name="Rectangle 3"/>
          <p:cNvSpPr>
            <a:spLocks noGrp="1" noChangeArrowheads="1"/>
          </p:cNvSpPr>
          <p:nvPr>
            <p:ph type="body" idx="1"/>
          </p:nvPr>
        </p:nvSpPr>
        <p:spPr bwMode="auto">
          <a:xfrm>
            <a:off x="233576" y="3711638"/>
            <a:ext cx="6386487" cy="4994994"/>
          </a:xfrm>
          <a:prstGeom prst="rect">
            <a:avLst/>
          </a:prstGeom>
          <a:solidFill>
            <a:srgbClr val="FFFFFF"/>
          </a:solidFill>
          <a:ln>
            <a:solidFill>
              <a:srgbClr val="000000"/>
            </a:solidFill>
            <a:miter lim="800000"/>
            <a:headEnd/>
            <a:tailEnd/>
          </a:ln>
        </p:spPr>
        <p:txBody>
          <a:bodyPr lIns="90740" tIns="45370" rIns="90740" bIns="45370">
            <a:prstTxWarp prst="textNoShape">
              <a:avLst/>
            </a:prstTxWarp>
          </a:bodyPr>
          <a:lstStyle/>
          <a:p>
            <a:r>
              <a:rPr lang="es-ES_tradnl"/>
              <a:t>Estos patrones tiene que ver con dos casos:</a:t>
            </a:r>
          </a:p>
          <a:p>
            <a:r>
              <a:rPr lang="es-ES_tradnl"/>
              <a:t>1. Encapsulan la información sobre qué clases concretas utiliza el sistema</a:t>
            </a:r>
          </a:p>
          <a:p>
            <a:r>
              <a:rPr lang="es-ES_tradnl"/>
              <a:t>2. Oculta tanto la forma en la que se crean las instancias de las clases, cómo la forma en que  se usan juntas.</a:t>
            </a:r>
            <a:endParaRPr lang="es-ES"/>
          </a:p>
        </p:txBody>
      </p:sp>
    </p:spTree>
    <p:extLst>
      <p:ext uri="{BB962C8B-B14F-4D97-AF65-F5344CB8AC3E}">
        <p14:creationId xmlns:p14="http://schemas.microsoft.com/office/powerpoint/2010/main" val="3266366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AAE5F0-1610-5D48-B254-E829B75EDF63}" type="slidenum">
              <a:rPr lang="en-US"/>
              <a:pPr/>
              <a:t>13</a:t>
            </a:fld>
            <a:endParaRPr lang="en-US"/>
          </a:p>
        </p:txBody>
      </p:sp>
      <p:sp>
        <p:nvSpPr>
          <p:cNvPr id="1758210" name="Rectangle 2"/>
          <p:cNvSpPr>
            <a:spLocks noGrp="1" noRot="1" noChangeAspect="1" noChangeArrowheads="1" noTextEdit="1"/>
          </p:cNvSpPr>
          <p:nvPr>
            <p:ph type="sldImg"/>
          </p:nvPr>
        </p:nvSpPr>
        <p:spPr bwMode="auto">
          <a:xfrm>
            <a:off x="1284288" y="285750"/>
            <a:ext cx="4348162" cy="3260725"/>
          </a:xfrm>
          <a:prstGeom prst="rect">
            <a:avLst/>
          </a:prstGeom>
          <a:solidFill>
            <a:srgbClr val="FFFFFF"/>
          </a:solidFill>
          <a:ln>
            <a:solidFill>
              <a:srgbClr val="000000"/>
            </a:solidFill>
            <a:miter lim="800000"/>
            <a:headEnd/>
            <a:tailEnd/>
          </a:ln>
        </p:spPr>
      </p:sp>
      <p:sp>
        <p:nvSpPr>
          <p:cNvPr id="1758211" name="Rectangle 3"/>
          <p:cNvSpPr>
            <a:spLocks noGrp="1" noChangeArrowheads="1"/>
          </p:cNvSpPr>
          <p:nvPr>
            <p:ph type="body" idx="1"/>
          </p:nvPr>
        </p:nvSpPr>
        <p:spPr bwMode="auto">
          <a:xfrm>
            <a:off x="233576" y="3711638"/>
            <a:ext cx="6386487" cy="4994994"/>
          </a:xfrm>
          <a:prstGeom prst="rect">
            <a:avLst/>
          </a:prstGeom>
          <a:solidFill>
            <a:srgbClr val="FFFFFF"/>
          </a:solidFill>
          <a:ln>
            <a:solidFill>
              <a:srgbClr val="000000"/>
            </a:solidFill>
            <a:miter lim="800000"/>
            <a:headEnd/>
            <a:tailEnd/>
          </a:ln>
        </p:spPr>
        <p:txBody>
          <a:bodyPr lIns="90740" tIns="45370" rIns="90740" bIns="45370">
            <a:prstTxWarp prst="textNoShape">
              <a:avLst/>
            </a:prstTxWarp>
          </a:bodyPr>
          <a:lstStyle/>
          <a:p>
            <a:r>
              <a:rPr lang="es-ES_tradnl"/>
              <a:t>Estos patrones tiene que ver con dos casos:</a:t>
            </a:r>
          </a:p>
          <a:p>
            <a:r>
              <a:rPr lang="es-ES_tradnl"/>
              <a:t>1. Encapsulan la información sobre qué clases concretas utiliza el sistema</a:t>
            </a:r>
          </a:p>
          <a:p>
            <a:r>
              <a:rPr lang="es-ES_tradnl"/>
              <a:t>2. Oculta tanto la forma en la que se crean las instancias de las clases, cómo la forma en que  se usan juntas.</a:t>
            </a:r>
            <a:endParaRPr lang="es-ES"/>
          </a:p>
        </p:txBody>
      </p:sp>
    </p:spTree>
    <p:extLst>
      <p:ext uri="{BB962C8B-B14F-4D97-AF65-F5344CB8AC3E}">
        <p14:creationId xmlns:p14="http://schemas.microsoft.com/office/powerpoint/2010/main" val="37691022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AAE5F0-1610-5D48-B254-E829B75EDF63}" type="slidenum">
              <a:rPr lang="en-US"/>
              <a:pPr/>
              <a:t>14</a:t>
            </a:fld>
            <a:endParaRPr lang="en-US"/>
          </a:p>
        </p:txBody>
      </p:sp>
      <p:sp>
        <p:nvSpPr>
          <p:cNvPr id="1758210" name="Rectangle 2"/>
          <p:cNvSpPr>
            <a:spLocks noGrp="1" noRot="1" noChangeAspect="1" noChangeArrowheads="1" noTextEdit="1"/>
          </p:cNvSpPr>
          <p:nvPr>
            <p:ph type="sldImg"/>
          </p:nvPr>
        </p:nvSpPr>
        <p:spPr bwMode="auto">
          <a:xfrm>
            <a:off x="1284288" y="285750"/>
            <a:ext cx="4348162" cy="3260725"/>
          </a:xfrm>
          <a:prstGeom prst="rect">
            <a:avLst/>
          </a:prstGeom>
          <a:solidFill>
            <a:srgbClr val="FFFFFF"/>
          </a:solidFill>
          <a:ln>
            <a:solidFill>
              <a:srgbClr val="000000"/>
            </a:solidFill>
            <a:miter lim="800000"/>
            <a:headEnd/>
            <a:tailEnd/>
          </a:ln>
        </p:spPr>
      </p:sp>
      <p:sp>
        <p:nvSpPr>
          <p:cNvPr id="1758211" name="Rectangle 3"/>
          <p:cNvSpPr>
            <a:spLocks noGrp="1" noChangeArrowheads="1"/>
          </p:cNvSpPr>
          <p:nvPr>
            <p:ph type="body" idx="1"/>
          </p:nvPr>
        </p:nvSpPr>
        <p:spPr bwMode="auto">
          <a:xfrm>
            <a:off x="233576" y="3711638"/>
            <a:ext cx="6386487" cy="4994994"/>
          </a:xfrm>
          <a:prstGeom prst="rect">
            <a:avLst/>
          </a:prstGeom>
          <a:solidFill>
            <a:srgbClr val="FFFFFF"/>
          </a:solidFill>
          <a:ln>
            <a:solidFill>
              <a:srgbClr val="000000"/>
            </a:solidFill>
            <a:miter lim="800000"/>
            <a:headEnd/>
            <a:tailEnd/>
          </a:ln>
        </p:spPr>
        <p:txBody>
          <a:bodyPr lIns="90740" tIns="45370" rIns="90740" bIns="45370">
            <a:prstTxWarp prst="textNoShape">
              <a:avLst/>
            </a:prstTxWarp>
          </a:bodyPr>
          <a:lstStyle/>
          <a:p>
            <a:r>
              <a:rPr lang="es-ES_tradnl"/>
              <a:t>Estos patrones tiene que ver con dos casos:</a:t>
            </a:r>
          </a:p>
          <a:p>
            <a:r>
              <a:rPr lang="es-ES_tradnl"/>
              <a:t>1. Encapsulan la información sobre qué clases concretas utiliza el sistema</a:t>
            </a:r>
          </a:p>
          <a:p>
            <a:r>
              <a:rPr lang="es-ES_tradnl"/>
              <a:t>2. Oculta tanto la forma en la que se crean las instancias de las clases, cómo la forma en que  se usan juntas.</a:t>
            </a:r>
            <a:endParaRPr lang="es-ES"/>
          </a:p>
        </p:txBody>
      </p:sp>
    </p:spTree>
    <p:extLst>
      <p:ext uri="{BB962C8B-B14F-4D97-AF65-F5344CB8AC3E}">
        <p14:creationId xmlns:p14="http://schemas.microsoft.com/office/powerpoint/2010/main" val="113137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AAE5F0-1610-5D48-B254-E829B75EDF63}" type="slidenum">
              <a:rPr lang="en-US"/>
              <a:pPr/>
              <a:t>15</a:t>
            </a:fld>
            <a:endParaRPr lang="en-US"/>
          </a:p>
        </p:txBody>
      </p:sp>
      <p:sp>
        <p:nvSpPr>
          <p:cNvPr id="1758210" name="Rectangle 2"/>
          <p:cNvSpPr>
            <a:spLocks noGrp="1" noRot="1" noChangeAspect="1" noChangeArrowheads="1" noTextEdit="1"/>
          </p:cNvSpPr>
          <p:nvPr>
            <p:ph type="sldImg"/>
          </p:nvPr>
        </p:nvSpPr>
        <p:spPr bwMode="auto">
          <a:xfrm>
            <a:off x="1284288" y="285750"/>
            <a:ext cx="4348162" cy="3260725"/>
          </a:xfrm>
          <a:prstGeom prst="rect">
            <a:avLst/>
          </a:prstGeom>
          <a:solidFill>
            <a:srgbClr val="FFFFFF"/>
          </a:solidFill>
          <a:ln>
            <a:solidFill>
              <a:srgbClr val="000000"/>
            </a:solidFill>
            <a:miter lim="800000"/>
            <a:headEnd/>
            <a:tailEnd/>
          </a:ln>
        </p:spPr>
      </p:sp>
      <p:sp>
        <p:nvSpPr>
          <p:cNvPr id="1758211" name="Rectangle 3"/>
          <p:cNvSpPr>
            <a:spLocks noGrp="1" noChangeArrowheads="1"/>
          </p:cNvSpPr>
          <p:nvPr>
            <p:ph type="body" idx="1"/>
          </p:nvPr>
        </p:nvSpPr>
        <p:spPr bwMode="auto">
          <a:xfrm>
            <a:off x="233576" y="3711638"/>
            <a:ext cx="6386487" cy="4994994"/>
          </a:xfrm>
          <a:prstGeom prst="rect">
            <a:avLst/>
          </a:prstGeom>
          <a:solidFill>
            <a:srgbClr val="FFFFFF"/>
          </a:solidFill>
          <a:ln>
            <a:solidFill>
              <a:srgbClr val="000000"/>
            </a:solidFill>
            <a:miter lim="800000"/>
            <a:headEnd/>
            <a:tailEnd/>
          </a:ln>
        </p:spPr>
        <p:txBody>
          <a:bodyPr lIns="90740" tIns="45370" rIns="90740" bIns="45370">
            <a:prstTxWarp prst="textNoShape">
              <a:avLst/>
            </a:prstTxWarp>
          </a:bodyPr>
          <a:lstStyle/>
          <a:p>
            <a:r>
              <a:rPr lang="es-ES_tradnl"/>
              <a:t>Estos patrones tiene que ver con dos casos:</a:t>
            </a:r>
          </a:p>
          <a:p>
            <a:r>
              <a:rPr lang="es-ES_tradnl"/>
              <a:t>1. Encapsulan la información sobre qué clases concretas utiliza el sistema</a:t>
            </a:r>
          </a:p>
          <a:p>
            <a:r>
              <a:rPr lang="es-ES_tradnl"/>
              <a:t>2. Oculta tanto la forma en la que se crean las instancias de las clases, cómo la forma en que  se usan juntas.</a:t>
            </a:r>
            <a:endParaRPr lang="es-ES"/>
          </a:p>
        </p:txBody>
      </p:sp>
    </p:spTree>
    <p:extLst>
      <p:ext uri="{BB962C8B-B14F-4D97-AF65-F5344CB8AC3E}">
        <p14:creationId xmlns:p14="http://schemas.microsoft.com/office/powerpoint/2010/main" val="2766353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AAE5F0-1610-5D48-B254-E829B75EDF63}" type="slidenum">
              <a:rPr lang="en-US"/>
              <a:pPr/>
              <a:t>3</a:t>
            </a:fld>
            <a:endParaRPr lang="en-US"/>
          </a:p>
        </p:txBody>
      </p:sp>
      <p:sp>
        <p:nvSpPr>
          <p:cNvPr id="1758210" name="Rectangle 2"/>
          <p:cNvSpPr>
            <a:spLocks noGrp="1" noRot="1" noChangeAspect="1" noChangeArrowheads="1" noTextEdit="1"/>
          </p:cNvSpPr>
          <p:nvPr>
            <p:ph type="sldImg"/>
          </p:nvPr>
        </p:nvSpPr>
        <p:spPr bwMode="auto">
          <a:xfrm>
            <a:off x="1284288" y="285750"/>
            <a:ext cx="4348162" cy="3260725"/>
          </a:xfrm>
          <a:prstGeom prst="rect">
            <a:avLst/>
          </a:prstGeom>
          <a:solidFill>
            <a:srgbClr val="FFFFFF"/>
          </a:solidFill>
          <a:ln>
            <a:solidFill>
              <a:srgbClr val="000000"/>
            </a:solidFill>
            <a:miter lim="800000"/>
            <a:headEnd/>
            <a:tailEnd/>
          </a:ln>
        </p:spPr>
      </p:sp>
      <p:sp>
        <p:nvSpPr>
          <p:cNvPr id="1758211" name="Rectangle 3"/>
          <p:cNvSpPr>
            <a:spLocks noGrp="1" noChangeArrowheads="1"/>
          </p:cNvSpPr>
          <p:nvPr>
            <p:ph type="body" idx="1"/>
          </p:nvPr>
        </p:nvSpPr>
        <p:spPr bwMode="auto">
          <a:xfrm>
            <a:off x="233576" y="3711638"/>
            <a:ext cx="6386487" cy="4994994"/>
          </a:xfrm>
          <a:prstGeom prst="rect">
            <a:avLst/>
          </a:prstGeom>
          <a:solidFill>
            <a:srgbClr val="FFFFFF"/>
          </a:solidFill>
          <a:ln>
            <a:solidFill>
              <a:srgbClr val="000000"/>
            </a:solidFill>
            <a:miter lim="800000"/>
            <a:headEnd/>
            <a:tailEnd/>
          </a:ln>
        </p:spPr>
        <p:txBody>
          <a:bodyPr lIns="90740" tIns="45370" rIns="90740" bIns="45370">
            <a:prstTxWarp prst="textNoShape">
              <a:avLst/>
            </a:prstTxWarp>
          </a:bodyPr>
          <a:lstStyle/>
          <a:p>
            <a:r>
              <a:rPr lang="es-ES_tradnl"/>
              <a:t>Estos patrones tiene que ver con dos casos:</a:t>
            </a:r>
          </a:p>
          <a:p>
            <a:r>
              <a:rPr lang="es-ES_tradnl"/>
              <a:t>1. Encapsulan la información sobre qué clases concretas utiliza el sistema</a:t>
            </a:r>
          </a:p>
          <a:p>
            <a:r>
              <a:rPr lang="es-ES_tradnl"/>
              <a:t>2. Oculta tanto la forma en la que se crean las instancias de las clases, cómo la forma en que  se usan juntas.</a:t>
            </a:r>
            <a:endParaRPr lang="es-ES"/>
          </a:p>
        </p:txBody>
      </p:sp>
    </p:spTree>
    <p:extLst>
      <p:ext uri="{BB962C8B-B14F-4D97-AF65-F5344CB8AC3E}">
        <p14:creationId xmlns:p14="http://schemas.microsoft.com/office/powerpoint/2010/main" val="3088810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AAE5F0-1610-5D48-B254-E829B75EDF63}" type="slidenum">
              <a:rPr lang="en-US"/>
              <a:pPr/>
              <a:t>4</a:t>
            </a:fld>
            <a:endParaRPr lang="en-US"/>
          </a:p>
        </p:txBody>
      </p:sp>
      <p:sp>
        <p:nvSpPr>
          <p:cNvPr id="1758210" name="Rectangle 2"/>
          <p:cNvSpPr>
            <a:spLocks noGrp="1" noRot="1" noChangeAspect="1" noChangeArrowheads="1" noTextEdit="1"/>
          </p:cNvSpPr>
          <p:nvPr>
            <p:ph type="sldImg"/>
          </p:nvPr>
        </p:nvSpPr>
        <p:spPr bwMode="auto">
          <a:xfrm>
            <a:off x="1284288" y="285750"/>
            <a:ext cx="4348162" cy="3260725"/>
          </a:xfrm>
          <a:prstGeom prst="rect">
            <a:avLst/>
          </a:prstGeom>
          <a:solidFill>
            <a:srgbClr val="FFFFFF"/>
          </a:solidFill>
          <a:ln>
            <a:solidFill>
              <a:srgbClr val="000000"/>
            </a:solidFill>
            <a:miter lim="800000"/>
            <a:headEnd/>
            <a:tailEnd/>
          </a:ln>
        </p:spPr>
      </p:sp>
      <p:sp>
        <p:nvSpPr>
          <p:cNvPr id="1758211" name="Rectangle 3"/>
          <p:cNvSpPr>
            <a:spLocks noGrp="1" noChangeArrowheads="1"/>
          </p:cNvSpPr>
          <p:nvPr>
            <p:ph type="body" idx="1"/>
          </p:nvPr>
        </p:nvSpPr>
        <p:spPr bwMode="auto">
          <a:xfrm>
            <a:off x="233576" y="3711638"/>
            <a:ext cx="6386487" cy="4994994"/>
          </a:xfrm>
          <a:prstGeom prst="rect">
            <a:avLst/>
          </a:prstGeom>
          <a:solidFill>
            <a:srgbClr val="FFFFFF"/>
          </a:solidFill>
          <a:ln>
            <a:solidFill>
              <a:srgbClr val="000000"/>
            </a:solidFill>
            <a:miter lim="800000"/>
            <a:headEnd/>
            <a:tailEnd/>
          </a:ln>
        </p:spPr>
        <p:txBody>
          <a:bodyPr lIns="90740" tIns="45370" rIns="90740" bIns="45370">
            <a:prstTxWarp prst="textNoShape">
              <a:avLst/>
            </a:prstTxWarp>
          </a:bodyPr>
          <a:lstStyle/>
          <a:p>
            <a:r>
              <a:rPr lang="es-ES_tradnl"/>
              <a:t>Estos patrones tiene que ver con dos casos:</a:t>
            </a:r>
          </a:p>
          <a:p>
            <a:r>
              <a:rPr lang="es-ES_tradnl"/>
              <a:t>1. Encapsulan la información sobre qué clases concretas utiliza el sistema</a:t>
            </a:r>
          </a:p>
          <a:p>
            <a:r>
              <a:rPr lang="es-ES_tradnl"/>
              <a:t>2. Oculta tanto la forma en la que se crean las instancias de las clases, cómo la forma en que  se usan juntas.</a:t>
            </a:r>
            <a:endParaRPr lang="es-ES"/>
          </a:p>
        </p:txBody>
      </p:sp>
    </p:spTree>
    <p:extLst>
      <p:ext uri="{BB962C8B-B14F-4D97-AF65-F5344CB8AC3E}">
        <p14:creationId xmlns:p14="http://schemas.microsoft.com/office/powerpoint/2010/main" val="3101886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AAE5F0-1610-5D48-B254-E829B75EDF63}" type="slidenum">
              <a:rPr lang="en-US"/>
              <a:pPr/>
              <a:t>5</a:t>
            </a:fld>
            <a:endParaRPr lang="en-US"/>
          </a:p>
        </p:txBody>
      </p:sp>
      <p:sp>
        <p:nvSpPr>
          <p:cNvPr id="1758210" name="Rectangle 2"/>
          <p:cNvSpPr>
            <a:spLocks noGrp="1" noRot="1" noChangeAspect="1" noChangeArrowheads="1" noTextEdit="1"/>
          </p:cNvSpPr>
          <p:nvPr>
            <p:ph type="sldImg"/>
          </p:nvPr>
        </p:nvSpPr>
        <p:spPr bwMode="auto">
          <a:xfrm>
            <a:off x="1284288" y="285750"/>
            <a:ext cx="4348162" cy="3260725"/>
          </a:xfrm>
          <a:prstGeom prst="rect">
            <a:avLst/>
          </a:prstGeom>
          <a:solidFill>
            <a:srgbClr val="FFFFFF"/>
          </a:solidFill>
          <a:ln>
            <a:solidFill>
              <a:srgbClr val="000000"/>
            </a:solidFill>
            <a:miter lim="800000"/>
            <a:headEnd/>
            <a:tailEnd/>
          </a:ln>
        </p:spPr>
      </p:sp>
      <p:sp>
        <p:nvSpPr>
          <p:cNvPr id="1758211" name="Rectangle 3"/>
          <p:cNvSpPr>
            <a:spLocks noGrp="1" noChangeArrowheads="1"/>
          </p:cNvSpPr>
          <p:nvPr>
            <p:ph type="body" idx="1"/>
          </p:nvPr>
        </p:nvSpPr>
        <p:spPr bwMode="auto">
          <a:xfrm>
            <a:off x="233576" y="3711638"/>
            <a:ext cx="6386487" cy="4994994"/>
          </a:xfrm>
          <a:prstGeom prst="rect">
            <a:avLst/>
          </a:prstGeom>
          <a:solidFill>
            <a:srgbClr val="FFFFFF"/>
          </a:solidFill>
          <a:ln>
            <a:solidFill>
              <a:srgbClr val="000000"/>
            </a:solidFill>
            <a:miter lim="800000"/>
            <a:headEnd/>
            <a:tailEnd/>
          </a:ln>
        </p:spPr>
        <p:txBody>
          <a:bodyPr lIns="90740" tIns="45370" rIns="90740" bIns="45370">
            <a:prstTxWarp prst="textNoShape">
              <a:avLst/>
            </a:prstTxWarp>
          </a:bodyPr>
          <a:lstStyle/>
          <a:p>
            <a:r>
              <a:rPr lang="es-ES_tradnl"/>
              <a:t>Estos patrones tiene que ver con dos casos:</a:t>
            </a:r>
          </a:p>
          <a:p>
            <a:r>
              <a:rPr lang="es-ES_tradnl"/>
              <a:t>1. Encapsulan la información sobre qué clases concretas utiliza el sistema</a:t>
            </a:r>
          </a:p>
          <a:p>
            <a:r>
              <a:rPr lang="es-ES_tradnl"/>
              <a:t>2. Oculta tanto la forma en la que se crean las instancias de las clases, cómo la forma en que  se usan juntas.</a:t>
            </a:r>
            <a:endParaRPr lang="es-ES"/>
          </a:p>
        </p:txBody>
      </p:sp>
    </p:spTree>
    <p:extLst>
      <p:ext uri="{BB962C8B-B14F-4D97-AF65-F5344CB8AC3E}">
        <p14:creationId xmlns:p14="http://schemas.microsoft.com/office/powerpoint/2010/main" val="2681449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AAE5F0-1610-5D48-B254-E829B75EDF63}" type="slidenum">
              <a:rPr lang="en-US"/>
              <a:pPr/>
              <a:t>6</a:t>
            </a:fld>
            <a:endParaRPr lang="en-US"/>
          </a:p>
        </p:txBody>
      </p:sp>
      <p:sp>
        <p:nvSpPr>
          <p:cNvPr id="1758210" name="Rectangle 2"/>
          <p:cNvSpPr>
            <a:spLocks noGrp="1" noRot="1" noChangeAspect="1" noChangeArrowheads="1" noTextEdit="1"/>
          </p:cNvSpPr>
          <p:nvPr>
            <p:ph type="sldImg"/>
          </p:nvPr>
        </p:nvSpPr>
        <p:spPr bwMode="auto">
          <a:xfrm>
            <a:off x="1284288" y="285750"/>
            <a:ext cx="4348162" cy="3260725"/>
          </a:xfrm>
          <a:prstGeom prst="rect">
            <a:avLst/>
          </a:prstGeom>
          <a:solidFill>
            <a:srgbClr val="FFFFFF"/>
          </a:solidFill>
          <a:ln>
            <a:solidFill>
              <a:srgbClr val="000000"/>
            </a:solidFill>
            <a:miter lim="800000"/>
            <a:headEnd/>
            <a:tailEnd/>
          </a:ln>
        </p:spPr>
      </p:sp>
      <p:sp>
        <p:nvSpPr>
          <p:cNvPr id="1758211" name="Rectangle 3"/>
          <p:cNvSpPr>
            <a:spLocks noGrp="1" noChangeArrowheads="1"/>
          </p:cNvSpPr>
          <p:nvPr>
            <p:ph type="body" idx="1"/>
          </p:nvPr>
        </p:nvSpPr>
        <p:spPr bwMode="auto">
          <a:xfrm>
            <a:off x="233576" y="3711638"/>
            <a:ext cx="6386487" cy="4994994"/>
          </a:xfrm>
          <a:prstGeom prst="rect">
            <a:avLst/>
          </a:prstGeom>
          <a:solidFill>
            <a:srgbClr val="FFFFFF"/>
          </a:solidFill>
          <a:ln>
            <a:solidFill>
              <a:srgbClr val="000000"/>
            </a:solidFill>
            <a:miter lim="800000"/>
            <a:headEnd/>
            <a:tailEnd/>
          </a:ln>
        </p:spPr>
        <p:txBody>
          <a:bodyPr lIns="90740" tIns="45370" rIns="90740" bIns="45370">
            <a:prstTxWarp prst="textNoShape">
              <a:avLst/>
            </a:prstTxWarp>
          </a:bodyPr>
          <a:lstStyle/>
          <a:p>
            <a:r>
              <a:rPr lang="es-ES_tradnl"/>
              <a:t>Estos patrones tiene que ver con dos casos:</a:t>
            </a:r>
          </a:p>
          <a:p>
            <a:r>
              <a:rPr lang="es-ES_tradnl"/>
              <a:t>1. Encapsulan la información sobre qué clases concretas utiliza el sistema</a:t>
            </a:r>
          </a:p>
          <a:p>
            <a:r>
              <a:rPr lang="es-ES_tradnl"/>
              <a:t>2. Oculta tanto la forma en la que se crean las instancias de las clases, cómo la forma en que  se usan juntas.</a:t>
            </a:r>
            <a:endParaRPr lang="es-ES"/>
          </a:p>
        </p:txBody>
      </p:sp>
    </p:spTree>
    <p:extLst>
      <p:ext uri="{BB962C8B-B14F-4D97-AF65-F5344CB8AC3E}">
        <p14:creationId xmlns:p14="http://schemas.microsoft.com/office/powerpoint/2010/main" val="32799948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AAE5F0-1610-5D48-B254-E829B75EDF63}" type="slidenum">
              <a:rPr lang="en-US"/>
              <a:pPr/>
              <a:t>7</a:t>
            </a:fld>
            <a:endParaRPr lang="en-US"/>
          </a:p>
        </p:txBody>
      </p:sp>
      <p:sp>
        <p:nvSpPr>
          <p:cNvPr id="1758210" name="Rectangle 2"/>
          <p:cNvSpPr>
            <a:spLocks noGrp="1" noRot="1" noChangeAspect="1" noChangeArrowheads="1" noTextEdit="1"/>
          </p:cNvSpPr>
          <p:nvPr>
            <p:ph type="sldImg"/>
          </p:nvPr>
        </p:nvSpPr>
        <p:spPr bwMode="auto">
          <a:xfrm>
            <a:off x="1284288" y="285750"/>
            <a:ext cx="4348162" cy="3260725"/>
          </a:xfrm>
          <a:prstGeom prst="rect">
            <a:avLst/>
          </a:prstGeom>
          <a:solidFill>
            <a:srgbClr val="FFFFFF"/>
          </a:solidFill>
          <a:ln>
            <a:solidFill>
              <a:srgbClr val="000000"/>
            </a:solidFill>
            <a:miter lim="800000"/>
            <a:headEnd/>
            <a:tailEnd/>
          </a:ln>
        </p:spPr>
      </p:sp>
      <p:sp>
        <p:nvSpPr>
          <p:cNvPr id="1758211" name="Rectangle 3"/>
          <p:cNvSpPr>
            <a:spLocks noGrp="1" noChangeArrowheads="1"/>
          </p:cNvSpPr>
          <p:nvPr>
            <p:ph type="body" idx="1"/>
          </p:nvPr>
        </p:nvSpPr>
        <p:spPr bwMode="auto">
          <a:xfrm>
            <a:off x="233576" y="3711638"/>
            <a:ext cx="6386487" cy="4994994"/>
          </a:xfrm>
          <a:prstGeom prst="rect">
            <a:avLst/>
          </a:prstGeom>
          <a:solidFill>
            <a:srgbClr val="FFFFFF"/>
          </a:solidFill>
          <a:ln>
            <a:solidFill>
              <a:srgbClr val="000000"/>
            </a:solidFill>
            <a:miter lim="800000"/>
            <a:headEnd/>
            <a:tailEnd/>
          </a:ln>
        </p:spPr>
        <p:txBody>
          <a:bodyPr lIns="90740" tIns="45370" rIns="90740" bIns="45370">
            <a:prstTxWarp prst="textNoShape">
              <a:avLst/>
            </a:prstTxWarp>
          </a:bodyPr>
          <a:lstStyle/>
          <a:p>
            <a:r>
              <a:rPr lang="es-ES_tradnl"/>
              <a:t>Estos patrones tiene que ver con dos casos:</a:t>
            </a:r>
          </a:p>
          <a:p>
            <a:r>
              <a:rPr lang="es-ES_tradnl"/>
              <a:t>1. Encapsulan la información sobre qué clases concretas utiliza el sistema</a:t>
            </a:r>
          </a:p>
          <a:p>
            <a:r>
              <a:rPr lang="es-ES_tradnl"/>
              <a:t>2. Oculta tanto la forma en la que se crean las instancias de las clases, cómo la forma en que  se usan juntas.</a:t>
            </a:r>
            <a:endParaRPr lang="es-ES"/>
          </a:p>
        </p:txBody>
      </p:sp>
    </p:spTree>
    <p:extLst>
      <p:ext uri="{BB962C8B-B14F-4D97-AF65-F5344CB8AC3E}">
        <p14:creationId xmlns:p14="http://schemas.microsoft.com/office/powerpoint/2010/main" val="10595997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AAE5F0-1610-5D48-B254-E829B75EDF63}" type="slidenum">
              <a:rPr lang="en-US"/>
              <a:pPr/>
              <a:t>8</a:t>
            </a:fld>
            <a:endParaRPr lang="en-US"/>
          </a:p>
        </p:txBody>
      </p:sp>
      <p:sp>
        <p:nvSpPr>
          <p:cNvPr id="1758210" name="Rectangle 2"/>
          <p:cNvSpPr>
            <a:spLocks noGrp="1" noRot="1" noChangeAspect="1" noChangeArrowheads="1" noTextEdit="1"/>
          </p:cNvSpPr>
          <p:nvPr>
            <p:ph type="sldImg"/>
          </p:nvPr>
        </p:nvSpPr>
        <p:spPr bwMode="auto">
          <a:xfrm>
            <a:off x="1284288" y="285750"/>
            <a:ext cx="4348162" cy="3260725"/>
          </a:xfrm>
          <a:prstGeom prst="rect">
            <a:avLst/>
          </a:prstGeom>
          <a:solidFill>
            <a:srgbClr val="FFFFFF"/>
          </a:solidFill>
          <a:ln>
            <a:solidFill>
              <a:srgbClr val="000000"/>
            </a:solidFill>
            <a:miter lim="800000"/>
            <a:headEnd/>
            <a:tailEnd/>
          </a:ln>
        </p:spPr>
      </p:sp>
      <p:sp>
        <p:nvSpPr>
          <p:cNvPr id="1758211" name="Rectangle 3"/>
          <p:cNvSpPr>
            <a:spLocks noGrp="1" noChangeArrowheads="1"/>
          </p:cNvSpPr>
          <p:nvPr>
            <p:ph type="body" idx="1"/>
          </p:nvPr>
        </p:nvSpPr>
        <p:spPr bwMode="auto">
          <a:xfrm>
            <a:off x="233576" y="3711638"/>
            <a:ext cx="6386487" cy="4994994"/>
          </a:xfrm>
          <a:prstGeom prst="rect">
            <a:avLst/>
          </a:prstGeom>
          <a:solidFill>
            <a:srgbClr val="FFFFFF"/>
          </a:solidFill>
          <a:ln>
            <a:solidFill>
              <a:srgbClr val="000000"/>
            </a:solidFill>
            <a:miter lim="800000"/>
            <a:headEnd/>
            <a:tailEnd/>
          </a:ln>
        </p:spPr>
        <p:txBody>
          <a:bodyPr lIns="90740" tIns="45370" rIns="90740" bIns="45370">
            <a:prstTxWarp prst="textNoShape">
              <a:avLst/>
            </a:prstTxWarp>
          </a:bodyPr>
          <a:lstStyle/>
          <a:p>
            <a:r>
              <a:rPr lang="es-ES_tradnl"/>
              <a:t>Estos patrones tiene que ver con dos casos:</a:t>
            </a:r>
          </a:p>
          <a:p>
            <a:r>
              <a:rPr lang="es-ES_tradnl"/>
              <a:t>1. Encapsulan la información sobre qué clases concretas utiliza el sistema</a:t>
            </a:r>
          </a:p>
          <a:p>
            <a:r>
              <a:rPr lang="es-ES_tradnl"/>
              <a:t>2. Oculta tanto la forma en la que se crean las instancias de las clases, cómo la forma en que  se usan juntas.</a:t>
            </a:r>
            <a:endParaRPr lang="es-ES"/>
          </a:p>
        </p:txBody>
      </p:sp>
    </p:spTree>
    <p:extLst>
      <p:ext uri="{BB962C8B-B14F-4D97-AF65-F5344CB8AC3E}">
        <p14:creationId xmlns:p14="http://schemas.microsoft.com/office/powerpoint/2010/main" val="36909196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AAE5F0-1610-5D48-B254-E829B75EDF63}" type="slidenum">
              <a:rPr lang="en-US"/>
              <a:pPr/>
              <a:t>9</a:t>
            </a:fld>
            <a:endParaRPr lang="en-US"/>
          </a:p>
        </p:txBody>
      </p:sp>
      <p:sp>
        <p:nvSpPr>
          <p:cNvPr id="1758210" name="Rectangle 2"/>
          <p:cNvSpPr>
            <a:spLocks noGrp="1" noRot="1" noChangeAspect="1" noChangeArrowheads="1" noTextEdit="1"/>
          </p:cNvSpPr>
          <p:nvPr>
            <p:ph type="sldImg"/>
          </p:nvPr>
        </p:nvSpPr>
        <p:spPr bwMode="auto">
          <a:xfrm>
            <a:off x="1284288" y="285750"/>
            <a:ext cx="4348162" cy="3260725"/>
          </a:xfrm>
          <a:prstGeom prst="rect">
            <a:avLst/>
          </a:prstGeom>
          <a:solidFill>
            <a:srgbClr val="FFFFFF"/>
          </a:solidFill>
          <a:ln>
            <a:solidFill>
              <a:srgbClr val="000000"/>
            </a:solidFill>
            <a:miter lim="800000"/>
            <a:headEnd/>
            <a:tailEnd/>
          </a:ln>
        </p:spPr>
      </p:sp>
      <p:sp>
        <p:nvSpPr>
          <p:cNvPr id="1758211" name="Rectangle 3"/>
          <p:cNvSpPr>
            <a:spLocks noGrp="1" noChangeArrowheads="1"/>
          </p:cNvSpPr>
          <p:nvPr>
            <p:ph type="body" idx="1"/>
          </p:nvPr>
        </p:nvSpPr>
        <p:spPr bwMode="auto">
          <a:xfrm>
            <a:off x="233576" y="3711638"/>
            <a:ext cx="6386487" cy="4994994"/>
          </a:xfrm>
          <a:prstGeom prst="rect">
            <a:avLst/>
          </a:prstGeom>
          <a:solidFill>
            <a:srgbClr val="FFFFFF"/>
          </a:solidFill>
          <a:ln>
            <a:solidFill>
              <a:srgbClr val="000000"/>
            </a:solidFill>
            <a:miter lim="800000"/>
            <a:headEnd/>
            <a:tailEnd/>
          </a:ln>
        </p:spPr>
        <p:txBody>
          <a:bodyPr lIns="90740" tIns="45370" rIns="90740" bIns="45370">
            <a:prstTxWarp prst="textNoShape">
              <a:avLst/>
            </a:prstTxWarp>
          </a:bodyPr>
          <a:lstStyle/>
          <a:p>
            <a:r>
              <a:rPr lang="es-ES_tradnl"/>
              <a:t>Estos patrones tiene que ver con dos casos:</a:t>
            </a:r>
          </a:p>
          <a:p>
            <a:r>
              <a:rPr lang="es-ES_tradnl"/>
              <a:t>1. Encapsulan la información sobre qué clases concretas utiliza el sistema</a:t>
            </a:r>
          </a:p>
          <a:p>
            <a:r>
              <a:rPr lang="es-ES_tradnl"/>
              <a:t>2. Oculta tanto la forma en la que se crean las instancias de las clases, cómo la forma en que  se usan juntas.</a:t>
            </a:r>
            <a:endParaRPr lang="es-ES"/>
          </a:p>
        </p:txBody>
      </p:sp>
    </p:spTree>
    <p:extLst>
      <p:ext uri="{BB962C8B-B14F-4D97-AF65-F5344CB8AC3E}">
        <p14:creationId xmlns:p14="http://schemas.microsoft.com/office/powerpoint/2010/main" val="33437331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AAE5F0-1610-5D48-B254-E829B75EDF63}" type="slidenum">
              <a:rPr lang="en-US"/>
              <a:pPr/>
              <a:t>10</a:t>
            </a:fld>
            <a:endParaRPr lang="en-US"/>
          </a:p>
        </p:txBody>
      </p:sp>
      <p:sp>
        <p:nvSpPr>
          <p:cNvPr id="1758210" name="Rectangle 2"/>
          <p:cNvSpPr>
            <a:spLocks noGrp="1" noRot="1" noChangeAspect="1" noChangeArrowheads="1" noTextEdit="1"/>
          </p:cNvSpPr>
          <p:nvPr>
            <p:ph type="sldImg"/>
          </p:nvPr>
        </p:nvSpPr>
        <p:spPr bwMode="auto">
          <a:xfrm>
            <a:off x="1284288" y="285750"/>
            <a:ext cx="4348162" cy="3260725"/>
          </a:xfrm>
          <a:prstGeom prst="rect">
            <a:avLst/>
          </a:prstGeom>
          <a:solidFill>
            <a:srgbClr val="FFFFFF"/>
          </a:solidFill>
          <a:ln>
            <a:solidFill>
              <a:srgbClr val="000000"/>
            </a:solidFill>
            <a:miter lim="800000"/>
            <a:headEnd/>
            <a:tailEnd/>
          </a:ln>
        </p:spPr>
      </p:sp>
      <p:sp>
        <p:nvSpPr>
          <p:cNvPr id="1758211" name="Rectangle 3"/>
          <p:cNvSpPr>
            <a:spLocks noGrp="1" noChangeArrowheads="1"/>
          </p:cNvSpPr>
          <p:nvPr>
            <p:ph type="body" idx="1"/>
          </p:nvPr>
        </p:nvSpPr>
        <p:spPr bwMode="auto">
          <a:xfrm>
            <a:off x="233576" y="3711638"/>
            <a:ext cx="6386487" cy="4994994"/>
          </a:xfrm>
          <a:prstGeom prst="rect">
            <a:avLst/>
          </a:prstGeom>
          <a:solidFill>
            <a:srgbClr val="FFFFFF"/>
          </a:solidFill>
          <a:ln>
            <a:solidFill>
              <a:srgbClr val="000000"/>
            </a:solidFill>
            <a:miter lim="800000"/>
            <a:headEnd/>
            <a:tailEnd/>
          </a:ln>
        </p:spPr>
        <p:txBody>
          <a:bodyPr lIns="90740" tIns="45370" rIns="90740" bIns="45370">
            <a:prstTxWarp prst="textNoShape">
              <a:avLst/>
            </a:prstTxWarp>
          </a:bodyPr>
          <a:lstStyle/>
          <a:p>
            <a:r>
              <a:rPr lang="es-ES_tradnl"/>
              <a:t>Estos patrones tiene que ver con dos casos:</a:t>
            </a:r>
          </a:p>
          <a:p>
            <a:r>
              <a:rPr lang="es-ES_tradnl"/>
              <a:t>1. Encapsulan la información sobre qué clases concretas utiliza el sistema</a:t>
            </a:r>
          </a:p>
          <a:p>
            <a:r>
              <a:rPr lang="es-ES_tradnl"/>
              <a:t>2. Oculta tanto la forma en la que se crean las instancias de las clases, cómo la forma en que  se usan juntas.</a:t>
            </a:r>
            <a:endParaRPr lang="es-ES"/>
          </a:p>
        </p:txBody>
      </p:sp>
    </p:spTree>
    <p:extLst>
      <p:ext uri="{BB962C8B-B14F-4D97-AF65-F5344CB8AC3E}">
        <p14:creationId xmlns:p14="http://schemas.microsoft.com/office/powerpoint/2010/main" val="1654747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304800" y="892175"/>
            <a:ext cx="8534400" cy="1470025"/>
          </a:xfrm>
        </p:spPr>
        <p:txBody>
          <a:bodyPr/>
          <a:lstStyle/>
          <a:p>
            <a:r>
              <a:rPr lang="es-ES" dirty="0" smtClean="0"/>
              <a:t>Haga clic para modificar el estilo de título del patrón</a:t>
            </a:r>
            <a:endParaRPr lang="es-MX" dirty="0"/>
          </a:p>
        </p:txBody>
      </p:sp>
      <p:sp>
        <p:nvSpPr>
          <p:cNvPr id="3" name="2 Subtítulo"/>
          <p:cNvSpPr>
            <a:spLocks noGrp="1"/>
          </p:cNvSpPr>
          <p:nvPr>
            <p:ph type="subTitle" idx="1"/>
          </p:nvPr>
        </p:nvSpPr>
        <p:spPr>
          <a:xfrm>
            <a:off x="304800" y="2895600"/>
            <a:ext cx="8534400" cy="2133600"/>
          </a:xfrm>
        </p:spPr>
        <p:txBody>
          <a:bodyPr/>
          <a:lstStyle>
            <a:lvl1pPr marL="0" indent="0" algn="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dirty="0" smtClean="0"/>
              <a:t>Haga clic para modificar el estilo de subtítulo del patrón</a:t>
            </a:r>
            <a:endParaRPr lang="es-MX"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Rectangle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5" name="Rectangle 5"/>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6" name="Rectangle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3C4EC3A4-B323-DD4E-A080-48A2D14C0D98}" type="slidenum">
              <a:rPr lang="en-US"/>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609600"/>
            <a:ext cx="1943100" cy="5486400"/>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685800" y="609600"/>
            <a:ext cx="5676900" cy="54864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Rectangle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5" name="Rectangle 5"/>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6" name="Rectangle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13F455FA-FD61-0842-BD62-FF2C6C1491EA}" type="slidenum">
              <a:rPr lang="en-US"/>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Haga clic para modificar el estilo de título del patrón</a:t>
            </a:r>
            <a:endParaRPr lang="es-MX" dirty="0"/>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5" name="Rectangle 5"/>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6" name="Rectangle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E65B43B9-DC0E-AF45-8A39-449CBB6CC72A}" type="slidenum">
              <a:rPr lang="en-US"/>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Date Placeholder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6" name="Footer Placeholder 5"/>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7" name="Slide Number Placeholder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3929D22E-BACE-6542-8CA0-2D6590B45BFC}" type="slidenum">
              <a:rPr lang="en-US"/>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Rectangle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8" name="Rectangle 5"/>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9" name="Rectangle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7B608FF9-3C9A-B74A-AA17-A64A1F5EBFAF}" type="slidenum">
              <a:rPr lang="en-US"/>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Rectangle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4" name="Rectangle 5"/>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5" name="Rectangle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97F52BEE-9984-F749-B9C1-F4D14F63C272}" type="slidenum">
              <a:rPr lang="en-US"/>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3" name="Rectangle 5"/>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4" name="Rectangle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2E7EBF30-281C-7E4E-B285-1A7CACE096A5}" type="slidenum">
              <a:rPr lang="en-US"/>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6" name="Footer Placeholder 5"/>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7" name="Slide Number Placeholder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3815CB74-9AD6-A744-AF14-1CB3B25F2F7D}" type="slidenum">
              <a:rPr lang="en-US"/>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MX"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noChangeArrowheads="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6" name="Footer Placeholder 5"/>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s-ES"/>
          </a:p>
        </p:txBody>
      </p:sp>
      <p:sp>
        <p:nvSpPr>
          <p:cNvPr id="7" name="Slide Number Placeholder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EE72A3F3-C36E-3043-BCB5-8E29D0E8B853}" type="slidenum">
              <a:rPr lang="en-US"/>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152400"/>
            <a:ext cx="86106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228600" y="1295400"/>
            <a:ext cx="86868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28" name="Picture 8" descr="pleca_ppt"/>
          <p:cNvPicPr>
            <a:picLocks noChangeAspect="1" noChangeArrowheads="1"/>
          </p:cNvPicPr>
          <p:nvPr userDrawn="1"/>
        </p:nvPicPr>
        <p:blipFill>
          <a:blip r:embed="rId13" cstate="print">
            <a:alphaModFix amt="85000"/>
          </a:blip>
          <a:srcRect/>
          <a:stretch>
            <a:fillRect/>
          </a:stretch>
        </p:blipFill>
        <p:spPr bwMode="auto">
          <a:xfrm>
            <a:off x="0" y="5562600"/>
            <a:ext cx="9144000" cy="1322388"/>
          </a:xfrm>
          <a:prstGeom prst="rect">
            <a:avLst/>
          </a:prstGeom>
          <a:noFill/>
          <a:ln w="9525">
            <a:noFill/>
            <a:miter lim="800000"/>
            <a:headEnd/>
            <a:tailEnd/>
          </a:ln>
        </p:spPr>
      </p:pic>
      <p:grpSp>
        <p:nvGrpSpPr>
          <p:cNvPr id="1029" name="Group 11"/>
          <p:cNvGrpSpPr>
            <a:grpSpLocks/>
          </p:cNvGrpSpPr>
          <p:nvPr userDrawn="1"/>
        </p:nvGrpSpPr>
        <p:grpSpPr bwMode="auto">
          <a:xfrm>
            <a:off x="6934200" y="6324600"/>
            <a:ext cx="2057400" cy="381000"/>
            <a:chOff x="6934200" y="6324600"/>
            <a:chExt cx="2057400" cy="381000"/>
          </a:xfrm>
        </p:grpSpPr>
        <p:sp>
          <p:nvSpPr>
            <p:cNvPr id="9" name="Rectangle 8"/>
            <p:cNvSpPr/>
            <p:nvPr userDrawn="1"/>
          </p:nvSpPr>
          <p:spPr bwMode="auto">
            <a:xfrm>
              <a:off x="6934200" y="6400800"/>
              <a:ext cx="2057400" cy="304800"/>
            </a:xfrm>
            <a:prstGeom prst="rect">
              <a:avLst/>
            </a:prstGeom>
            <a:ln w="3175" cap="flat" cmpd="sng" algn="ctr">
              <a:solidFill>
                <a:schemeClr val="bg1"/>
              </a:solidFill>
              <a:prstDash val="solid"/>
              <a:round/>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a:prstTxWarp prst="textNoShape">
                <a:avLst/>
              </a:prstTxWarp>
            </a:bodyPr>
            <a:lstStyle/>
            <a:p>
              <a:endParaRPr lang="en-US">
                <a:solidFill>
                  <a:schemeClr val="tx1"/>
                </a:solidFill>
                <a:cs typeface="ＭＳ Ｐゴシック" pitchFamily="-105" charset="-128"/>
              </a:endParaRPr>
            </a:p>
          </p:txBody>
        </p:sp>
        <p:sp>
          <p:nvSpPr>
            <p:cNvPr id="11" name="Rectangle 10"/>
            <p:cNvSpPr/>
            <p:nvPr userDrawn="1"/>
          </p:nvSpPr>
          <p:spPr bwMode="auto">
            <a:xfrm>
              <a:off x="7086600" y="6324600"/>
              <a:ext cx="304800" cy="304800"/>
            </a:xfrm>
            <a:prstGeom prst="rect">
              <a:avLst/>
            </a:prstGeom>
            <a:ln w="3175" cap="flat" cmpd="sng" algn="ctr">
              <a:solidFill>
                <a:schemeClr val="bg1"/>
              </a:solidFill>
              <a:prstDash val="solid"/>
              <a:round/>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a:prstTxWarp prst="textNoShape">
                <a:avLst/>
              </a:prstTxWarp>
            </a:bodyPr>
            <a:lstStyle/>
            <a:p>
              <a:endParaRPr lang="en-US">
                <a:solidFill>
                  <a:schemeClr val="tx1"/>
                </a:solidFill>
                <a:cs typeface="ＭＳ Ｐゴシック" pitchFamily="-105" charset="-128"/>
              </a:endParaRPr>
            </a:p>
          </p:txBody>
        </p:sp>
      </p:grpSp>
      <p:sp>
        <p:nvSpPr>
          <p:cNvPr id="13" name="Rectangle 34"/>
          <p:cNvSpPr>
            <a:spLocks noChangeArrowheads="1"/>
          </p:cNvSpPr>
          <p:nvPr userDrawn="1"/>
        </p:nvSpPr>
        <p:spPr bwMode="auto">
          <a:xfrm>
            <a:off x="6858000" y="6413500"/>
            <a:ext cx="762000" cy="215900"/>
          </a:xfrm>
          <a:prstGeom prst="rect">
            <a:avLst/>
          </a:prstGeom>
          <a:noFill/>
          <a:ln w="9525">
            <a:noFill/>
            <a:miter lim="800000"/>
            <a:headEnd/>
            <a:tailEnd/>
          </a:ln>
          <a:effectLst/>
        </p:spPr>
        <p:txBody>
          <a:bodyPr lIns="91429" tIns="45715" rIns="91429" bIns="45715">
            <a:prstTxWarp prst="textNoShape">
              <a:avLst/>
            </a:prstTxWarp>
            <a:spAutoFit/>
          </a:bodyPr>
          <a:lstStyle/>
          <a:p>
            <a:pPr algn="r"/>
            <a:r>
              <a:rPr lang="es-ES" sz="800">
                <a:solidFill>
                  <a:srgbClr val="404040"/>
                </a:solidFill>
                <a:latin typeface="News Gothic MT" pitchFamily="-105" charset="0"/>
                <a:ea typeface="News Gothic MT" pitchFamily="-105" charset="0"/>
                <a:cs typeface="News Gothic MT" pitchFamily="-105" charset="0"/>
              </a:rPr>
              <a:t>Page - </a:t>
            </a:r>
            <a:fld id="{EA8A37D5-556C-5743-AAD5-7D32F8E35146}" type="slidenum">
              <a:rPr lang="es-ES" sz="800">
                <a:solidFill>
                  <a:srgbClr val="404040"/>
                </a:solidFill>
                <a:latin typeface="News Gothic MT" pitchFamily="-105" charset="0"/>
                <a:ea typeface="News Gothic MT" pitchFamily="-105" charset="0"/>
                <a:cs typeface="News Gothic MT" pitchFamily="-105" charset="0"/>
              </a:rPr>
              <a:pPr algn="r"/>
              <a:t>‹Nº›</a:t>
            </a:fld>
            <a:endParaRPr lang="es-ES" sz="800">
              <a:solidFill>
                <a:srgbClr val="404040"/>
              </a:solidFill>
              <a:latin typeface="News Gothic MT" pitchFamily="-105" charset="0"/>
              <a:ea typeface="News Gothic MT" pitchFamily="-105" charset="0"/>
              <a:cs typeface="News Gothic MT" pitchFamily="-105" charset="0"/>
            </a:endParaRPr>
          </a:p>
        </p:txBody>
      </p:sp>
      <p:sp>
        <p:nvSpPr>
          <p:cNvPr id="14" name="Rectangle 34"/>
          <p:cNvSpPr>
            <a:spLocks noChangeArrowheads="1"/>
          </p:cNvSpPr>
          <p:nvPr userDrawn="1"/>
        </p:nvSpPr>
        <p:spPr bwMode="auto">
          <a:xfrm>
            <a:off x="4343400" y="6367463"/>
            <a:ext cx="2301875" cy="215433"/>
          </a:xfrm>
          <a:prstGeom prst="rect">
            <a:avLst/>
          </a:prstGeom>
          <a:noFill/>
          <a:ln w="9525">
            <a:noFill/>
            <a:miter lim="800000"/>
            <a:headEnd/>
            <a:tailEnd/>
          </a:ln>
          <a:effectLst/>
        </p:spPr>
        <p:txBody>
          <a:bodyPr lIns="91429" tIns="45715" rIns="91429" bIns="45715">
            <a:prstTxWarp prst="textNoShape">
              <a:avLst/>
            </a:prstTxWarp>
            <a:spAutoFit/>
          </a:bodyPr>
          <a:lstStyle/>
          <a:p>
            <a:r>
              <a:rPr lang="en-US" sz="800" dirty="0" err="1" smtClean="0">
                <a:solidFill>
                  <a:srgbClr val="404040"/>
                </a:solidFill>
                <a:latin typeface="News Gothic MT" pitchFamily="-105" charset="0"/>
                <a:ea typeface="News Gothic MT" pitchFamily="-105" charset="0"/>
                <a:cs typeface="News Gothic MT" pitchFamily="-105" charset="0"/>
              </a:rPr>
              <a:t>Fundamentos</a:t>
            </a:r>
            <a:r>
              <a:rPr lang="en-US" sz="800" baseline="0" dirty="0" smtClean="0">
                <a:solidFill>
                  <a:srgbClr val="404040"/>
                </a:solidFill>
                <a:latin typeface="News Gothic MT" pitchFamily="-105" charset="0"/>
                <a:ea typeface="News Gothic MT" pitchFamily="-105" charset="0"/>
                <a:cs typeface="News Gothic MT" pitchFamily="-105" charset="0"/>
              </a:rPr>
              <a:t> de </a:t>
            </a:r>
            <a:r>
              <a:rPr lang="en-US" sz="800" baseline="0" dirty="0" err="1" smtClean="0">
                <a:solidFill>
                  <a:srgbClr val="404040"/>
                </a:solidFill>
                <a:latin typeface="News Gothic MT" pitchFamily="-105" charset="0"/>
                <a:ea typeface="News Gothic MT" pitchFamily="-105" charset="0"/>
                <a:cs typeface="News Gothic MT" pitchFamily="-105" charset="0"/>
              </a:rPr>
              <a:t>ingeniería</a:t>
            </a:r>
            <a:r>
              <a:rPr lang="en-US" sz="800" baseline="0" dirty="0" smtClean="0">
                <a:solidFill>
                  <a:srgbClr val="404040"/>
                </a:solidFill>
                <a:latin typeface="News Gothic MT" pitchFamily="-105" charset="0"/>
                <a:ea typeface="News Gothic MT" pitchFamily="-105" charset="0"/>
                <a:cs typeface="News Gothic MT" pitchFamily="-105" charset="0"/>
              </a:rPr>
              <a:t> de software</a:t>
            </a:r>
            <a:endParaRPr lang="en-US" sz="800" dirty="0">
              <a:solidFill>
                <a:srgbClr val="404040"/>
              </a:solidFill>
              <a:latin typeface="News Gothic MT" pitchFamily="-105" charset="0"/>
              <a:ea typeface="News Gothic MT" pitchFamily="-105" charset="0"/>
              <a:cs typeface="News Gothic MT" pitchFamily="-105" charset="0"/>
            </a:endParaRPr>
          </a:p>
        </p:txBody>
      </p:sp>
      <p:pic>
        <p:nvPicPr>
          <p:cNvPr id="3" name="Picture 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817421" y="6400800"/>
            <a:ext cx="1276350"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iming>
    <p:tnLst>
      <p:par>
        <p:cTn id="1" dur="indefinite" restart="never" nodeType="tmRoot"/>
      </p:par>
    </p:tnLst>
  </p:timing>
  <p:txStyles>
    <p:titleStyle>
      <a:lvl1pPr algn="r" rtl="0" eaLnBrk="0" fontAlgn="base" hangingPunct="0">
        <a:spcBef>
          <a:spcPct val="0"/>
        </a:spcBef>
        <a:spcAft>
          <a:spcPct val="0"/>
        </a:spcAft>
        <a:defRPr sz="2800">
          <a:solidFill>
            <a:srgbClr val="515151"/>
          </a:solidFill>
          <a:latin typeface="News Gothic MT"/>
          <a:ea typeface="+mj-ea"/>
          <a:cs typeface="News Gothic MT"/>
        </a:defRPr>
      </a:lvl1pPr>
      <a:lvl2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2pPr>
      <a:lvl3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3pPr>
      <a:lvl4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4pPr>
      <a:lvl5pPr algn="r" rtl="0" eaLnBrk="0" fontAlgn="base" hangingPunct="0">
        <a:spcBef>
          <a:spcPct val="0"/>
        </a:spcBef>
        <a:spcAft>
          <a:spcPct val="0"/>
        </a:spcAft>
        <a:defRPr sz="2800">
          <a:solidFill>
            <a:srgbClr val="515151"/>
          </a:solidFill>
          <a:latin typeface="News Gothic MT" pitchFamily="25" charset="0"/>
          <a:ea typeface="ＭＳ Ｐゴシック" pitchFamily="48" charset="-128"/>
          <a:cs typeface="ＭＳ Ｐゴシック" pitchFamily="-112" charset="-128"/>
        </a:defRPr>
      </a:lvl5pPr>
      <a:lvl6pPr marL="457200" algn="ctr" rtl="0" fontAlgn="base">
        <a:spcBef>
          <a:spcPct val="0"/>
        </a:spcBef>
        <a:spcAft>
          <a:spcPct val="0"/>
        </a:spcAft>
        <a:defRPr sz="4400">
          <a:solidFill>
            <a:schemeClr val="tx2"/>
          </a:solidFill>
          <a:latin typeface="Arial" charset="0"/>
          <a:ea typeface="ＭＳ Ｐゴシック" pitchFamily="48" charset="-128"/>
        </a:defRPr>
      </a:lvl6pPr>
      <a:lvl7pPr marL="914400" algn="ctr" rtl="0" fontAlgn="base">
        <a:spcBef>
          <a:spcPct val="0"/>
        </a:spcBef>
        <a:spcAft>
          <a:spcPct val="0"/>
        </a:spcAft>
        <a:defRPr sz="4400">
          <a:solidFill>
            <a:schemeClr val="tx2"/>
          </a:solidFill>
          <a:latin typeface="Arial" charset="0"/>
          <a:ea typeface="ＭＳ Ｐゴシック" pitchFamily="48" charset="-128"/>
        </a:defRPr>
      </a:lvl7pPr>
      <a:lvl8pPr marL="1371600" algn="ctr" rtl="0" fontAlgn="base">
        <a:spcBef>
          <a:spcPct val="0"/>
        </a:spcBef>
        <a:spcAft>
          <a:spcPct val="0"/>
        </a:spcAft>
        <a:defRPr sz="4400">
          <a:solidFill>
            <a:schemeClr val="tx2"/>
          </a:solidFill>
          <a:latin typeface="Arial" charset="0"/>
          <a:ea typeface="ＭＳ Ｐゴシック" pitchFamily="48" charset="-128"/>
        </a:defRPr>
      </a:lvl8pPr>
      <a:lvl9pPr marL="1828800" algn="ctr" rtl="0" fontAlgn="base">
        <a:spcBef>
          <a:spcPct val="0"/>
        </a:spcBef>
        <a:spcAft>
          <a:spcPct val="0"/>
        </a:spcAft>
        <a:defRPr sz="4400">
          <a:solidFill>
            <a:schemeClr val="tx2"/>
          </a:solidFill>
          <a:latin typeface="Arial" charset="0"/>
          <a:ea typeface="ＭＳ Ｐゴシック" pitchFamily="48" charset="-128"/>
        </a:defRPr>
      </a:lvl9pPr>
    </p:titleStyle>
    <p:bodyStyle>
      <a:lvl1pPr marL="342900" indent="-342900" algn="l" rtl="0" eaLnBrk="0" fontAlgn="base" hangingPunct="0">
        <a:spcBef>
          <a:spcPct val="20000"/>
        </a:spcBef>
        <a:spcAft>
          <a:spcPct val="0"/>
        </a:spcAft>
        <a:buClr>
          <a:srgbClr val="90AC48"/>
        </a:buClr>
        <a:buFont typeface="Lucida Grande" pitchFamily="-105" charset="0"/>
        <a:buChar char="&gt;"/>
        <a:defRPr sz="2400">
          <a:solidFill>
            <a:srgbClr val="515151"/>
          </a:solidFill>
          <a:latin typeface="News Gothic MT"/>
          <a:ea typeface="+mn-ea"/>
          <a:cs typeface="News Gothic MT"/>
        </a:defRPr>
      </a:lvl1pPr>
      <a:lvl2pPr marL="742950" indent="-285750" algn="l" rtl="0" eaLnBrk="0" fontAlgn="base" hangingPunct="0">
        <a:spcBef>
          <a:spcPct val="20000"/>
        </a:spcBef>
        <a:spcAft>
          <a:spcPct val="0"/>
        </a:spcAft>
        <a:buClr>
          <a:srgbClr val="90AC48"/>
        </a:buClr>
        <a:buChar char="–"/>
        <a:defRPr sz="2000">
          <a:solidFill>
            <a:srgbClr val="515151"/>
          </a:solidFill>
          <a:latin typeface="News Gothic MT"/>
          <a:ea typeface="+mn-ea"/>
          <a:cs typeface="News Gothic MT"/>
        </a:defRPr>
      </a:lvl2pPr>
      <a:lvl3pPr marL="1143000" indent="-228600" algn="l" rtl="0" eaLnBrk="0" fontAlgn="base" hangingPunct="0">
        <a:spcBef>
          <a:spcPct val="20000"/>
        </a:spcBef>
        <a:spcAft>
          <a:spcPct val="0"/>
        </a:spcAft>
        <a:buClr>
          <a:srgbClr val="90AC48"/>
        </a:buClr>
        <a:buChar char="•"/>
        <a:defRPr>
          <a:solidFill>
            <a:srgbClr val="515151"/>
          </a:solidFill>
          <a:latin typeface="News Gothic MT"/>
          <a:ea typeface="+mn-ea"/>
          <a:cs typeface="News Gothic MT"/>
        </a:defRPr>
      </a:lvl3pPr>
      <a:lvl4pPr marL="1600200" indent="-228600" algn="l" rtl="0" eaLnBrk="0" fontAlgn="base" hangingPunct="0">
        <a:spcBef>
          <a:spcPct val="20000"/>
        </a:spcBef>
        <a:spcAft>
          <a:spcPct val="0"/>
        </a:spcAft>
        <a:buClr>
          <a:srgbClr val="90AC48"/>
        </a:buClr>
        <a:buChar char="–"/>
        <a:defRPr sz="1600">
          <a:solidFill>
            <a:srgbClr val="515151"/>
          </a:solidFill>
          <a:latin typeface="News Gothic MT"/>
          <a:ea typeface="+mn-ea"/>
          <a:cs typeface="News Gothic MT"/>
        </a:defRPr>
      </a:lvl4pPr>
      <a:lvl5pPr marL="2057400" indent="-228600" algn="l" rtl="0" eaLnBrk="0" fontAlgn="base" hangingPunct="0">
        <a:spcBef>
          <a:spcPct val="20000"/>
        </a:spcBef>
        <a:spcAft>
          <a:spcPct val="0"/>
        </a:spcAft>
        <a:buClr>
          <a:srgbClr val="90AC48"/>
        </a:buClr>
        <a:buChar char="»"/>
        <a:defRPr sz="1600">
          <a:solidFill>
            <a:srgbClr val="515151"/>
          </a:solidFill>
          <a:latin typeface="News Gothic MT"/>
          <a:ea typeface="+mn-ea"/>
          <a:cs typeface="News Gothic MT"/>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55"/>
          <p:cNvSpPr>
            <a:spLocks noGrp="1" noChangeArrowheads="1"/>
          </p:cNvSpPr>
          <p:nvPr>
            <p:ph type="subTitle" idx="1"/>
          </p:nvPr>
        </p:nvSpPr>
        <p:spPr>
          <a:xfrm>
            <a:off x="306932" y="2286000"/>
            <a:ext cx="8696392" cy="4114800"/>
          </a:xfrm>
        </p:spPr>
        <p:txBody>
          <a:bodyPr/>
          <a:lstStyle/>
          <a:p>
            <a:pPr eaLnBrk="1" hangingPunct="1"/>
            <a:endParaRPr lang="es-ES" sz="3200" dirty="0"/>
          </a:p>
          <a:p>
            <a:pPr eaLnBrk="1" hangingPunct="1"/>
            <a:r>
              <a:rPr lang="es-ES" sz="2800" b="1" dirty="0" smtClean="0">
                <a:solidFill>
                  <a:srgbClr val="006600"/>
                </a:solidFill>
              </a:rPr>
              <a:t>[</a:t>
            </a:r>
            <a:r>
              <a:rPr lang="es-MX" sz="2800" dirty="0" smtClean="0">
                <a:latin typeface="News Gothic MT" pitchFamily="-111" charset="0"/>
                <a:cs typeface="News Gothic MT" pitchFamily="-111" charset="0"/>
              </a:rPr>
              <a:t>Introducción al diseño de software</a:t>
            </a:r>
            <a:r>
              <a:rPr lang="es-ES" sz="2800" b="1" dirty="0" smtClean="0">
                <a:solidFill>
                  <a:srgbClr val="006600"/>
                </a:solidFill>
              </a:rPr>
              <a:t>]</a:t>
            </a:r>
            <a:r>
              <a:rPr lang="es-ES" sz="2800" dirty="0" smtClean="0">
                <a:solidFill>
                  <a:srgbClr val="006600"/>
                </a:solidFill>
              </a:rPr>
              <a:t> </a:t>
            </a:r>
          </a:p>
          <a:p>
            <a:pPr eaLnBrk="1" hangingPunct="1"/>
            <a:r>
              <a:rPr lang="es-ES" dirty="0" smtClean="0">
                <a:solidFill>
                  <a:srgbClr val="CC0000"/>
                </a:solidFill>
              </a:rPr>
              <a:t>Diagramas de secuencia con UML</a:t>
            </a:r>
          </a:p>
          <a:p>
            <a:pPr eaLnBrk="1" hangingPunct="1"/>
            <a:endParaRPr lang="es-ES" sz="3200" dirty="0" smtClean="0">
              <a:solidFill>
                <a:srgbClr val="006600"/>
              </a:solidFill>
            </a:endParaRPr>
          </a:p>
          <a:p>
            <a:pPr eaLnBrk="1" hangingPunct="1"/>
            <a:r>
              <a:rPr lang="es-ES" dirty="0" smtClean="0"/>
              <a:t> </a:t>
            </a:r>
          </a:p>
          <a:p>
            <a:pPr eaLnBrk="1" hangingPunct="1"/>
            <a:endParaRPr lang="es-ES" b="1" dirty="0" smtClean="0">
              <a:solidFill>
                <a:srgbClr val="CC0000"/>
              </a:solidFill>
            </a:endParaRPr>
          </a:p>
        </p:txBody>
      </p:sp>
    </p:spTree>
    <p:extLst>
      <p:ext uri="{BB962C8B-B14F-4D97-AF65-F5344CB8AC3E}">
        <p14:creationId xmlns:p14="http://schemas.microsoft.com/office/powerpoint/2010/main" val="24024057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7186" name="Rectangle 2"/>
          <p:cNvSpPr>
            <a:spLocks noGrp="1" noChangeArrowheads="1"/>
          </p:cNvSpPr>
          <p:nvPr>
            <p:ph type="title"/>
          </p:nvPr>
        </p:nvSpPr>
        <p:spPr>
          <a:xfrm>
            <a:off x="457200" y="273050"/>
            <a:ext cx="4267200" cy="1162050"/>
          </a:xfrm>
        </p:spPr>
        <p:txBody>
          <a:bodyPr/>
          <a:lstStyle/>
          <a:p>
            <a:r>
              <a:rPr lang="es-MX" smtClean="0"/>
              <a:t>Diagramas de comportamiento</a:t>
            </a:r>
            <a:endParaRPr lang="es-MX"/>
          </a:p>
        </p:txBody>
      </p:sp>
      <p:sp>
        <p:nvSpPr>
          <p:cNvPr id="1757187" name="Rectangle 3"/>
          <p:cNvSpPr>
            <a:spLocks noGrp="1" noChangeArrowheads="1"/>
          </p:cNvSpPr>
          <p:nvPr>
            <p:ph type="body" sz="half" idx="2"/>
          </p:nvPr>
        </p:nvSpPr>
        <p:spPr>
          <a:xfrm>
            <a:off x="457200" y="1435100"/>
            <a:ext cx="8382000" cy="4691063"/>
          </a:xfrm>
        </p:spPr>
        <p:txBody>
          <a:bodyPr/>
          <a:lstStyle/>
          <a:p>
            <a:pPr indent="-270000" algn="just">
              <a:buFont typeface="Courier New"/>
              <a:buChar char="o"/>
            </a:pPr>
            <a:endParaRPr lang="es-MX" dirty="0" smtClean="0"/>
          </a:p>
          <a:p>
            <a:pPr indent="-270000" algn="just"/>
            <a:r>
              <a:rPr lang="es-MX" sz="1800" dirty="0" smtClean="0">
                <a:solidFill>
                  <a:srgbClr val="90AC48"/>
                </a:solidFill>
              </a:rPr>
              <a:t>Diagramas de secuencia</a:t>
            </a:r>
            <a:r>
              <a:rPr lang="es-MX" sz="1800" dirty="0" smtClean="0"/>
              <a:t>. </a:t>
            </a:r>
            <a:endParaRPr lang="es-MX" dirty="0" smtClean="0"/>
          </a:p>
          <a:p>
            <a:pPr indent="-270000" algn="just"/>
            <a:r>
              <a:rPr lang="es-MX" sz="1600" b="1" dirty="0" smtClean="0"/>
              <a:t>Fragmentos combinados, operadores</a:t>
            </a:r>
            <a:r>
              <a:rPr lang="es-MX" dirty="0" smtClean="0"/>
              <a:t>: Un fragmento combinado es una o más secuencias de procesos incluidas en un marco y ejecutadas bajo circunstancias nombradas específicas.</a:t>
            </a:r>
          </a:p>
          <a:p>
            <a:pPr indent="-270000" algn="just">
              <a:buFont typeface="Courier New"/>
              <a:buChar char="o"/>
            </a:pPr>
            <a:endParaRPr lang="es-MX" dirty="0" smtClean="0"/>
          </a:p>
        </p:txBody>
      </p:sp>
      <p:sp>
        <p:nvSpPr>
          <p:cNvPr id="5" name="Rectangle 2"/>
          <p:cNvSpPr txBox="1">
            <a:spLocks noChangeArrowheads="1"/>
          </p:cNvSpPr>
          <p:nvPr/>
        </p:nvSpPr>
        <p:spPr bwMode="auto">
          <a:xfrm>
            <a:off x="1066800" y="1524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r">
              <a:defRPr/>
            </a:pPr>
            <a:r>
              <a:rPr lang="es-MX" sz="2800" kern="0" smtClean="0">
                <a:solidFill>
                  <a:srgbClr val="515151"/>
                </a:solidFill>
                <a:latin typeface="News Gothic MT"/>
                <a:cs typeface="News Gothic MT"/>
              </a:rPr>
              <a:t>Introducción a UML</a:t>
            </a:r>
            <a:r>
              <a:rPr kumimoji="0" lang="es-MX" sz="2800" b="0" i="0" u="none" strike="noStrike" kern="0" cap="none" spc="0" normalizeH="0" baseline="0" smtClean="0">
                <a:ln>
                  <a:noFill/>
                </a:ln>
                <a:solidFill>
                  <a:srgbClr val="515151"/>
                </a:solidFill>
                <a:effectLst/>
                <a:uLnTx/>
                <a:uFillTx/>
                <a:latin typeface="News Gothic MT"/>
                <a:ea typeface="+mj-ea"/>
                <a:cs typeface="News Gothic MT"/>
              </a:rPr>
              <a:t>:</a:t>
            </a:r>
            <a:br>
              <a:rPr kumimoji="0" lang="es-MX" sz="2800" b="0" i="0" u="none" strike="noStrike" kern="0" cap="none" spc="0" normalizeH="0" baseline="0" smtClean="0">
                <a:ln>
                  <a:noFill/>
                </a:ln>
                <a:solidFill>
                  <a:srgbClr val="515151"/>
                </a:solidFill>
                <a:effectLst/>
                <a:uLnTx/>
                <a:uFillTx/>
                <a:latin typeface="News Gothic MT"/>
                <a:ea typeface="+mj-ea"/>
                <a:cs typeface="News Gothic MT"/>
              </a:rPr>
            </a:br>
            <a:endParaRPr kumimoji="0" lang="es-MX" sz="1800" b="0" i="0" u="none" strike="noStrike" kern="0" cap="none" spc="0" normalizeH="0" baseline="0">
              <a:ln>
                <a:noFill/>
              </a:ln>
              <a:solidFill>
                <a:srgbClr val="515151"/>
              </a:solidFill>
              <a:effectLst/>
              <a:uLnTx/>
              <a:uFillTx/>
              <a:latin typeface="News Gothic MT"/>
              <a:ea typeface="+mj-ea"/>
              <a:cs typeface="News Gothic MT"/>
            </a:endParaRPr>
          </a:p>
        </p:txBody>
      </p:sp>
      <p:grpSp>
        <p:nvGrpSpPr>
          <p:cNvPr id="10" name="Group 9"/>
          <p:cNvGrpSpPr/>
          <p:nvPr/>
        </p:nvGrpSpPr>
        <p:grpSpPr>
          <a:xfrm>
            <a:off x="0" y="2895600"/>
            <a:ext cx="9144000" cy="3962400"/>
            <a:chOff x="0" y="2895600"/>
            <a:chExt cx="9144000" cy="3962400"/>
          </a:xfrm>
        </p:grpSpPr>
        <p:sp>
          <p:nvSpPr>
            <p:cNvPr id="8" name="Rectangle 7"/>
            <p:cNvSpPr/>
            <p:nvPr/>
          </p:nvSpPr>
          <p:spPr bwMode="auto">
            <a:xfrm>
              <a:off x="0" y="2895600"/>
              <a:ext cx="990600" cy="39624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ＭＳ Ｐゴシック" pitchFamily="48" charset="-128"/>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ＭＳ Ｐゴシック" pitchFamily="48" charset="-128"/>
              </a:endParaRPr>
            </a:p>
          </p:txBody>
        </p:sp>
        <p:pic>
          <p:nvPicPr>
            <p:cNvPr id="6" name="Picture 5"/>
            <p:cNvPicPr>
              <a:picLocks noChangeAspect="1"/>
            </p:cNvPicPr>
            <p:nvPr/>
          </p:nvPicPr>
          <p:blipFill>
            <a:blip r:embed="rId3" cstate="print"/>
            <a:stretch>
              <a:fillRect/>
            </a:stretch>
          </p:blipFill>
          <p:spPr>
            <a:xfrm>
              <a:off x="762000" y="2971800"/>
              <a:ext cx="7391400" cy="3886200"/>
            </a:xfrm>
            <a:prstGeom prst="rect">
              <a:avLst/>
            </a:prstGeom>
          </p:spPr>
        </p:pic>
        <p:sp>
          <p:nvSpPr>
            <p:cNvPr id="7" name="Rectangle 6"/>
            <p:cNvSpPr/>
            <p:nvPr/>
          </p:nvSpPr>
          <p:spPr bwMode="auto">
            <a:xfrm>
              <a:off x="8153400" y="2895600"/>
              <a:ext cx="990600" cy="39624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ＭＳ Ｐゴシック" pitchFamily="48" charset="-128"/>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ＭＳ Ｐゴシック" pitchFamily="48" charset="-128"/>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7186" name="Rectangle 2"/>
          <p:cNvSpPr>
            <a:spLocks noGrp="1" noChangeArrowheads="1"/>
          </p:cNvSpPr>
          <p:nvPr>
            <p:ph type="title"/>
          </p:nvPr>
        </p:nvSpPr>
        <p:spPr>
          <a:xfrm>
            <a:off x="457200" y="273050"/>
            <a:ext cx="4267200" cy="1162050"/>
          </a:xfrm>
        </p:spPr>
        <p:txBody>
          <a:bodyPr/>
          <a:lstStyle/>
          <a:p>
            <a:r>
              <a:rPr lang="es-MX" smtClean="0"/>
              <a:t>Diagramas de comportamiento</a:t>
            </a:r>
            <a:endParaRPr lang="es-MX"/>
          </a:p>
        </p:txBody>
      </p:sp>
      <p:sp>
        <p:nvSpPr>
          <p:cNvPr id="1757187" name="Rectangle 3"/>
          <p:cNvSpPr>
            <a:spLocks noGrp="1" noChangeArrowheads="1"/>
          </p:cNvSpPr>
          <p:nvPr>
            <p:ph type="body" sz="half" idx="2"/>
          </p:nvPr>
        </p:nvSpPr>
        <p:spPr>
          <a:xfrm>
            <a:off x="533400" y="1435100"/>
            <a:ext cx="8305800" cy="4691063"/>
          </a:xfrm>
        </p:spPr>
        <p:txBody>
          <a:bodyPr/>
          <a:lstStyle/>
          <a:p>
            <a:pPr indent="-270000" algn="just">
              <a:buFont typeface="Courier New"/>
              <a:buChar char="o"/>
            </a:pPr>
            <a:endParaRPr lang="es-MX" dirty="0" smtClean="0"/>
          </a:p>
          <a:p>
            <a:pPr indent="-270000" algn="just"/>
            <a:r>
              <a:rPr lang="es-MX" sz="1800" dirty="0" smtClean="0">
                <a:solidFill>
                  <a:srgbClr val="90AC48"/>
                </a:solidFill>
              </a:rPr>
              <a:t>Diagramas de secuencia</a:t>
            </a:r>
            <a:r>
              <a:rPr lang="es-MX" sz="1800" dirty="0" smtClean="0"/>
              <a:t> </a:t>
            </a:r>
            <a:endParaRPr lang="es-MX" dirty="0" smtClean="0"/>
          </a:p>
          <a:p>
            <a:pPr indent="-270000" algn="just"/>
            <a:r>
              <a:rPr lang="es-MX" sz="1600" b="1" dirty="0" smtClean="0"/>
              <a:t>Fragmentos combinados, operadores: </a:t>
            </a:r>
            <a:r>
              <a:rPr lang="es-MX" sz="1600" dirty="0" smtClean="0"/>
              <a:t>Un fragmento combinado es una o más secuencias de procesos incluidas en un marco y ejecutadas bajo circunstancias nombradas específicas.</a:t>
            </a:r>
            <a:endParaRPr lang="es-MX" sz="1600" b="1" dirty="0" smtClean="0"/>
          </a:p>
          <a:p>
            <a:pPr indent="-270000" algn="just">
              <a:buFont typeface="Courier New"/>
              <a:buChar char="o"/>
            </a:pPr>
            <a:endParaRPr lang="es-MX" dirty="0" smtClean="0"/>
          </a:p>
          <a:p>
            <a:pPr marL="539750" indent="-176213" algn="just">
              <a:buFont typeface="Courier New"/>
              <a:buChar char="o"/>
            </a:pPr>
            <a:r>
              <a:rPr lang="es-MX" b="1" dirty="0" smtClean="0"/>
              <a:t>Alternativa (alt</a:t>
            </a:r>
            <a:r>
              <a:rPr lang="es-MX" b="1" smtClean="0"/>
              <a:t>)</a:t>
            </a:r>
            <a:r>
              <a:rPr lang="es-MX" smtClean="0"/>
              <a:t>: elección (mediante una guarda) de </a:t>
            </a:r>
            <a:r>
              <a:rPr lang="es-MX" dirty="0" smtClean="0"/>
              <a:t>una interacción. Modela estructuras if…then…else </a:t>
            </a:r>
          </a:p>
          <a:p>
            <a:pPr marL="539750" indent="-176213" algn="just"/>
            <a:endParaRPr lang="es-MX" dirty="0" smtClean="0"/>
          </a:p>
          <a:p>
            <a:pPr marL="539750" indent="-176213" algn="just">
              <a:buFont typeface="Courier New"/>
              <a:buChar char="o"/>
            </a:pPr>
            <a:r>
              <a:rPr lang="es-MX" b="1" dirty="0" smtClean="0"/>
              <a:t>Opción (opt)</a:t>
            </a:r>
            <a:r>
              <a:rPr lang="es-MX" dirty="0" smtClean="0"/>
              <a:t>: equivale a un operador alt con un solo fragmento. Se ejecuta si </a:t>
            </a:r>
            <a:r>
              <a:rPr lang="es-MX" smtClean="0"/>
              <a:t>la guarda </a:t>
            </a:r>
            <a:r>
              <a:rPr lang="es-MX" dirty="0" smtClean="0"/>
              <a:t>se   cumple. Modela estructuras switch. </a:t>
            </a:r>
          </a:p>
          <a:p>
            <a:pPr marL="539750" indent="-176213" algn="just"/>
            <a:endParaRPr lang="es-MX" dirty="0" smtClean="0"/>
          </a:p>
          <a:p>
            <a:pPr marL="539750" indent="-176213" algn="just">
              <a:buFont typeface="Courier New"/>
              <a:buChar char="o"/>
            </a:pPr>
            <a:r>
              <a:rPr lang="es-MX" b="1" dirty="0" smtClean="0"/>
              <a:t>Bucle (loop)</a:t>
            </a:r>
            <a:r>
              <a:rPr lang="es-MX" dirty="0" smtClean="0"/>
              <a:t>: el fragmento se ejecuta múltiples veces. La guarda indica cómo realizar la iteración. </a:t>
            </a:r>
          </a:p>
          <a:p>
            <a:pPr marL="539750" indent="-176213" algn="just">
              <a:buFont typeface="Courier New"/>
              <a:buChar char="o"/>
            </a:pPr>
            <a:endParaRPr lang="es-MX" dirty="0" smtClean="0"/>
          </a:p>
        </p:txBody>
      </p:sp>
      <p:sp>
        <p:nvSpPr>
          <p:cNvPr id="5" name="Rectangle 2"/>
          <p:cNvSpPr txBox="1">
            <a:spLocks noChangeArrowheads="1"/>
          </p:cNvSpPr>
          <p:nvPr/>
        </p:nvSpPr>
        <p:spPr bwMode="auto">
          <a:xfrm>
            <a:off x="1066800" y="1524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r">
              <a:defRPr/>
            </a:pPr>
            <a:r>
              <a:rPr lang="es-MX" sz="2800" kern="0" smtClean="0">
                <a:solidFill>
                  <a:srgbClr val="515151"/>
                </a:solidFill>
                <a:latin typeface="News Gothic MT"/>
                <a:cs typeface="News Gothic MT"/>
              </a:rPr>
              <a:t>Introducción a UML</a:t>
            </a:r>
            <a:r>
              <a:rPr kumimoji="0" lang="es-MX" sz="2800" b="0" i="0" u="none" strike="noStrike" kern="0" cap="none" spc="0" normalizeH="0" baseline="0" smtClean="0">
                <a:ln>
                  <a:noFill/>
                </a:ln>
                <a:solidFill>
                  <a:srgbClr val="515151"/>
                </a:solidFill>
                <a:effectLst/>
                <a:uLnTx/>
                <a:uFillTx/>
                <a:latin typeface="News Gothic MT"/>
                <a:ea typeface="+mj-ea"/>
                <a:cs typeface="News Gothic MT"/>
              </a:rPr>
              <a:t>:</a:t>
            </a:r>
            <a:br>
              <a:rPr kumimoji="0" lang="es-MX" sz="2800" b="0" i="0" u="none" strike="noStrike" kern="0" cap="none" spc="0" normalizeH="0" baseline="0" smtClean="0">
                <a:ln>
                  <a:noFill/>
                </a:ln>
                <a:solidFill>
                  <a:srgbClr val="515151"/>
                </a:solidFill>
                <a:effectLst/>
                <a:uLnTx/>
                <a:uFillTx/>
                <a:latin typeface="News Gothic MT"/>
                <a:ea typeface="+mj-ea"/>
                <a:cs typeface="News Gothic MT"/>
              </a:rPr>
            </a:br>
            <a:endParaRPr kumimoji="0" lang="es-MX" sz="1800" b="0" i="0" u="none" strike="noStrike" kern="0" cap="none" spc="0" normalizeH="0" baseline="0">
              <a:ln>
                <a:noFill/>
              </a:ln>
              <a:solidFill>
                <a:srgbClr val="515151"/>
              </a:solidFill>
              <a:effectLst/>
              <a:uLnTx/>
              <a:uFillTx/>
              <a:latin typeface="News Gothic MT"/>
              <a:ea typeface="+mj-ea"/>
              <a:cs typeface="News Gothic M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7186" name="Rectangle 2"/>
          <p:cNvSpPr>
            <a:spLocks noGrp="1" noChangeArrowheads="1"/>
          </p:cNvSpPr>
          <p:nvPr>
            <p:ph type="title"/>
          </p:nvPr>
        </p:nvSpPr>
        <p:spPr>
          <a:xfrm>
            <a:off x="457200" y="273050"/>
            <a:ext cx="4267200" cy="1162050"/>
          </a:xfrm>
        </p:spPr>
        <p:txBody>
          <a:bodyPr/>
          <a:lstStyle/>
          <a:p>
            <a:r>
              <a:rPr lang="es-MX" smtClean="0"/>
              <a:t>Diagramas de comportamiento</a:t>
            </a:r>
            <a:endParaRPr lang="es-MX"/>
          </a:p>
        </p:txBody>
      </p:sp>
      <p:sp>
        <p:nvSpPr>
          <p:cNvPr id="1757187" name="Rectangle 3"/>
          <p:cNvSpPr>
            <a:spLocks noGrp="1" noChangeArrowheads="1"/>
          </p:cNvSpPr>
          <p:nvPr>
            <p:ph type="body" sz="half" idx="2"/>
          </p:nvPr>
        </p:nvSpPr>
        <p:spPr>
          <a:xfrm>
            <a:off x="457200" y="1435100"/>
            <a:ext cx="8382000" cy="4691063"/>
          </a:xfrm>
        </p:spPr>
        <p:txBody>
          <a:bodyPr/>
          <a:lstStyle/>
          <a:p>
            <a:pPr indent="-270000" algn="just">
              <a:buFont typeface="Courier New"/>
              <a:buChar char="o"/>
            </a:pPr>
            <a:endParaRPr lang="es-MX" dirty="0" smtClean="0"/>
          </a:p>
          <a:p>
            <a:pPr indent="-270000" algn="just"/>
            <a:r>
              <a:rPr lang="es-MX" sz="1800" dirty="0" smtClean="0">
                <a:solidFill>
                  <a:srgbClr val="90AC48"/>
                </a:solidFill>
              </a:rPr>
              <a:t>Diagramas de secuencia</a:t>
            </a:r>
            <a:r>
              <a:rPr lang="es-MX" sz="1800" dirty="0" smtClean="0"/>
              <a:t>. </a:t>
            </a:r>
            <a:endParaRPr lang="es-MX" dirty="0" smtClean="0"/>
          </a:p>
          <a:p>
            <a:pPr indent="-270000" algn="just"/>
            <a:r>
              <a:rPr lang="es-MX" sz="1600" b="1" dirty="0" smtClean="0"/>
              <a:t>Fragmentos combinados, operadores</a:t>
            </a:r>
            <a:r>
              <a:rPr lang="es-MX" dirty="0" smtClean="0"/>
              <a:t>: Un fragmento combinado es una o más secuencias de procesos incluidas en un marco y ejecutadas bajo circunstancias nombradas específicas.</a:t>
            </a:r>
          </a:p>
          <a:p>
            <a:pPr marL="539750" indent="-176213" algn="just">
              <a:buFont typeface="Courier New"/>
              <a:buChar char="o"/>
            </a:pPr>
            <a:endParaRPr lang="es-MX" b="1" dirty="0" smtClean="0"/>
          </a:p>
          <a:p>
            <a:pPr marL="539750" indent="-176213" algn="just"/>
            <a:r>
              <a:rPr lang="es-MX" b="1" dirty="0" smtClean="0"/>
              <a:t>Alternativa (alt)</a:t>
            </a:r>
            <a:endParaRPr lang="es-MX" dirty="0" smtClean="0"/>
          </a:p>
          <a:p>
            <a:pPr marL="539750" indent="-176213" algn="just"/>
            <a:endParaRPr lang="es-MX" b="1" dirty="0" smtClean="0"/>
          </a:p>
          <a:p>
            <a:pPr marL="539750" indent="-176213" algn="just"/>
            <a:endParaRPr lang="es-MX" b="1" dirty="0" smtClean="0"/>
          </a:p>
          <a:p>
            <a:pPr marL="539750" indent="-176213" algn="just"/>
            <a:r>
              <a:rPr lang="es-MX" b="1" dirty="0" smtClean="0"/>
              <a:t>Opción (opt)</a:t>
            </a:r>
            <a:r>
              <a:rPr lang="es-MX" dirty="0" smtClean="0"/>
              <a:t> </a:t>
            </a:r>
          </a:p>
          <a:p>
            <a:pPr marL="539750" indent="-176213" algn="just"/>
            <a:endParaRPr lang="es-MX" dirty="0" smtClean="0"/>
          </a:p>
          <a:p>
            <a:pPr marL="539750" indent="-176213" algn="just"/>
            <a:endParaRPr lang="es-MX" b="1" dirty="0" smtClean="0"/>
          </a:p>
          <a:p>
            <a:pPr marL="539750" indent="-176213" algn="just"/>
            <a:r>
              <a:rPr lang="es-MX" b="1" dirty="0" smtClean="0"/>
              <a:t>Bucle (loop)</a:t>
            </a:r>
            <a:endParaRPr lang="es-MX" dirty="0" smtClean="0"/>
          </a:p>
          <a:p>
            <a:pPr indent="-270000" algn="just">
              <a:buFont typeface="Courier New"/>
              <a:buChar char="o"/>
            </a:pPr>
            <a:endParaRPr lang="es-MX" dirty="0" smtClean="0"/>
          </a:p>
        </p:txBody>
      </p:sp>
      <p:sp>
        <p:nvSpPr>
          <p:cNvPr id="5" name="Rectangle 2"/>
          <p:cNvSpPr txBox="1">
            <a:spLocks noChangeArrowheads="1"/>
          </p:cNvSpPr>
          <p:nvPr/>
        </p:nvSpPr>
        <p:spPr bwMode="auto">
          <a:xfrm>
            <a:off x="1066800" y="1524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r">
              <a:defRPr/>
            </a:pPr>
            <a:r>
              <a:rPr lang="es-MX" sz="2800" kern="0" smtClean="0">
                <a:solidFill>
                  <a:srgbClr val="515151"/>
                </a:solidFill>
                <a:latin typeface="News Gothic MT"/>
                <a:cs typeface="News Gothic MT"/>
              </a:rPr>
              <a:t>Introducción a UML</a:t>
            </a:r>
            <a:r>
              <a:rPr kumimoji="0" lang="es-MX" sz="2800" b="0" i="0" u="none" strike="noStrike" kern="0" cap="none" spc="0" normalizeH="0" baseline="0" smtClean="0">
                <a:ln>
                  <a:noFill/>
                </a:ln>
                <a:solidFill>
                  <a:srgbClr val="515151"/>
                </a:solidFill>
                <a:effectLst/>
                <a:uLnTx/>
                <a:uFillTx/>
                <a:latin typeface="News Gothic MT"/>
                <a:ea typeface="+mj-ea"/>
                <a:cs typeface="News Gothic MT"/>
              </a:rPr>
              <a:t>:</a:t>
            </a:r>
            <a:br>
              <a:rPr kumimoji="0" lang="es-MX" sz="2800" b="0" i="0" u="none" strike="noStrike" kern="0" cap="none" spc="0" normalizeH="0" baseline="0" smtClean="0">
                <a:ln>
                  <a:noFill/>
                </a:ln>
                <a:solidFill>
                  <a:srgbClr val="515151"/>
                </a:solidFill>
                <a:effectLst/>
                <a:uLnTx/>
                <a:uFillTx/>
                <a:latin typeface="News Gothic MT"/>
                <a:ea typeface="+mj-ea"/>
                <a:cs typeface="News Gothic MT"/>
              </a:rPr>
            </a:br>
            <a:endParaRPr kumimoji="0" lang="es-MX" sz="1800" b="0" i="0" u="none" strike="noStrike" kern="0" cap="none" spc="0" normalizeH="0" baseline="0">
              <a:ln>
                <a:noFill/>
              </a:ln>
              <a:solidFill>
                <a:srgbClr val="515151"/>
              </a:solidFill>
              <a:effectLst/>
              <a:uLnTx/>
              <a:uFillTx/>
              <a:latin typeface="News Gothic MT"/>
              <a:ea typeface="+mj-ea"/>
              <a:cs typeface="News Gothic MT"/>
            </a:endParaRPr>
          </a:p>
        </p:txBody>
      </p:sp>
      <p:pic>
        <p:nvPicPr>
          <p:cNvPr id="10" name="Picture 9"/>
          <p:cNvPicPr>
            <a:picLocks noChangeAspect="1"/>
          </p:cNvPicPr>
          <p:nvPr/>
        </p:nvPicPr>
        <p:blipFill>
          <a:blip r:embed="rId3" cstate="print"/>
          <a:stretch>
            <a:fillRect/>
          </a:stretch>
        </p:blipFill>
        <p:spPr>
          <a:xfrm>
            <a:off x="3733800" y="2895600"/>
            <a:ext cx="4064000" cy="3104161"/>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7186" name="Rectangle 2"/>
          <p:cNvSpPr>
            <a:spLocks noGrp="1" noChangeArrowheads="1"/>
          </p:cNvSpPr>
          <p:nvPr>
            <p:ph type="title"/>
          </p:nvPr>
        </p:nvSpPr>
        <p:spPr>
          <a:xfrm>
            <a:off x="457200" y="273050"/>
            <a:ext cx="4267200" cy="1162050"/>
          </a:xfrm>
        </p:spPr>
        <p:txBody>
          <a:bodyPr/>
          <a:lstStyle/>
          <a:p>
            <a:r>
              <a:rPr lang="es-MX" smtClean="0"/>
              <a:t>Diagramas de comportamiento</a:t>
            </a:r>
            <a:endParaRPr lang="es-MX"/>
          </a:p>
        </p:txBody>
      </p:sp>
      <p:sp>
        <p:nvSpPr>
          <p:cNvPr id="1757187" name="Rectangle 3"/>
          <p:cNvSpPr>
            <a:spLocks noGrp="1" noChangeArrowheads="1"/>
          </p:cNvSpPr>
          <p:nvPr>
            <p:ph type="body" sz="half" idx="2"/>
          </p:nvPr>
        </p:nvSpPr>
        <p:spPr>
          <a:xfrm>
            <a:off x="533400" y="1435100"/>
            <a:ext cx="8305800" cy="4691063"/>
          </a:xfrm>
        </p:spPr>
        <p:txBody>
          <a:bodyPr/>
          <a:lstStyle/>
          <a:p>
            <a:pPr indent="-270000" algn="just">
              <a:buFont typeface="Courier New"/>
              <a:buChar char="o"/>
            </a:pPr>
            <a:endParaRPr lang="es-MX" dirty="0" smtClean="0"/>
          </a:p>
          <a:p>
            <a:pPr indent="-270000" algn="just"/>
            <a:r>
              <a:rPr lang="es-MX" sz="1800" dirty="0" smtClean="0">
                <a:solidFill>
                  <a:srgbClr val="90AC48"/>
                </a:solidFill>
              </a:rPr>
              <a:t>Diagramas de secuencia</a:t>
            </a:r>
            <a:r>
              <a:rPr lang="es-MX" sz="1800" dirty="0" smtClean="0"/>
              <a:t> </a:t>
            </a:r>
            <a:endParaRPr lang="es-MX" dirty="0" smtClean="0"/>
          </a:p>
          <a:p>
            <a:pPr indent="-270000" algn="just"/>
            <a:r>
              <a:rPr lang="es-MX" sz="1600" b="1" dirty="0" smtClean="0"/>
              <a:t>Fragmentos combinados, operadores: </a:t>
            </a:r>
            <a:r>
              <a:rPr lang="es-MX" sz="1600" dirty="0" smtClean="0"/>
              <a:t>Un fragmento combinado es una o más secuencias de procesos incluidas en un marco y ejecutadas bajo circunstancias nombradas específicas.</a:t>
            </a:r>
            <a:endParaRPr lang="es-MX" sz="1600" b="1" dirty="0" smtClean="0"/>
          </a:p>
          <a:p>
            <a:pPr indent="-270000" algn="just">
              <a:buFont typeface="Courier New"/>
              <a:buChar char="o"/>
            </a:pPr>
            <a:endParaRPr lang="es-MX" dirty="0" smtClean="0"/>
          </a:p>
          <a:p>
            <a:pPr marL="539750" indent="-176213" algn="just">
              <a:buFont typeface="Courier New"/>
              <a:buChar char="o"/>
            </a:pPr>
            <a:r>
              <a:rPr lang="es-MX" b="1" dirty="0" smtClean="0"/>
              <a:t>Diagrama de secuencia (sd)</a:t>
            </a:r>
            <a:r>
              <a:rPr lang="es-MX" dirty="0" smtClean="0"/>
              <a:t>: rodea un diagrama de secuencia </a:t>
            </a:r>
          </a:p>
          <a:p>
            <a:pPr marL="539750" indent="-176213" algn="just">
              <a:buFont typeface="Courier New"/>
              <a:buChar char="o"/>
            </a:pPr>
            <a:endParaRPr lang="es-MX" dirty="0" smtClean="0"/>
          </a:p>
        </p:txBody>
      </p:sp>
      <p:sp>
        <p:nvSpPr>
          <p:cNvPr id="5" name="Rectangle 2"/>
          <p:cNvSpPr txBox="1">
            <a:spLocks noChangeArrowheads="1"/>
          </p:cNvSpPr>
          <p:nvPr/>
        </p:nvSpPr>
        <p:spPr bwMode="auto">
          <a:xfrm>
            <a:off x="1066800" y="1524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r">
              <a:defRPr/>
            </a:pPr>
            <a:r>
              <a:rPr lang="es-MX" sz="2800" kern="0" smtClean="0">
                <a:solidFill>
                  <a:srgbClr val="515151"/>
                </a:solidFill>
                <a:latin typeface="News Gothic MT"/>
                <a:cs typeface="News Gothic MT"/>
              </a:rPr>
              <a:t>Introducción a UML</a:t>
            </a:r>
            <a:r>
              <a:rPr kumimoji="0" lang="es-MX" sz="2800" b="0" i="0" u="none" strike="noStrike" kern="0" cap="none" spc="0" normalizeH="0" baseline="0" smtClean="0">
                <a:ln>
                  <a:noFill/>
                </a:ln>
                <a:solidFill>
                  <a:srgbClr val="515151"/>
                </a:solidFill>
                <a:effectLst/>
                <a:uLnTx/>
                <a:uFillTx/>
                <a:latin typeface="News Gothic MT"/>
                <a:ea typeface="+mj-ea"/>
                <a:cs typeface="News Gothic MT"/>
              </a:rPr>
              <a:t>:</a:t>
            </a:r>
            <a:br>
              <a:rPr kumimoji="0" lang="es-MX" sz="2800" b="0" i="0" u="none" strike="noStrike" kern="0" cap="none" spc="0" normalizeH="0" baseline="0" smtClean="0">
                <a:ln>
                  <a:noFill/>
                </a:ln>
                <a:solidFill>
                  <a:srgbClr val="515151"/>
                </a:solidFill>
                <a:effectLst/>
                <a:uLnTx/>
                <a:uFillTx/>
                <a:latin typeface="News Gothic MT"/>
                <a:ea typeface="+mj-ea"/>
                <a:cs typeface="News Gothic MT"/>
              </a:rPr>
            </a:br>
            <a:endParaRPr kumimoji="0" lang="es-MX" sz="1800" b="0" i="0" u="none" strike="noStrike" kern="0" cap="none" spc="0" normalizeH="0" baseline="0">
              <a:ln>
                <a:noFill/>
              </a:ln>
              <a:solidFill>
                <a:srgbClr val="515151"/>
              </a:solidFill>
              <a:effectLst/>
              <a:uLnTx/>
              <a:uFillTx/>
              <a:latin typeface="News Gothic MT"/>
              <a:ea typeface="+mj-ea"/>
              <a:cs typeface="News Gothic MT"/>
            </a:endParaRPr>
          </a:p>
        </p:txBody>
      </p:sp>
      <p:grpSp>
        <p:nvGrpSpPr>
          <p:cNvPr id="9" name="Group 8"/>
          <p:cNvGrpSpPr/>
          <p:nvPr/>
        </p:nvGrpSpPr>
        <p:grpSpPr>
          <a:xfrm>
            <a:off x="2895600" y="3429000"/>
            <a:ext cx="3600450" cy="2667000"/>
            <a:chOff x="2895600" y="3429000"/>
            <a:chExt cx="3600450" cy="2667000"/>
          </a:xfrm>
        </p:grpSpPr>
        <p:pic>
          <p:nvPicPr>
            <p:cNvPr id="7" name="Picture 6"/>
            <p:cNvPicPr>
              <a:picLocks noChangeAspect="1"/>
            </p:cNvPicPr>
            <p:nvPr/>
          </p:nvPicPr>
          <p:blipFill>
            <a:blip r:embed="rId3" cstate="print"/>
            <a:stretch>
              <a:fillRect/>
            </a:stretch>
          </p:blipFill>
          <p:spPr>
            <a:xfrm>
              <a:off x="2895600" y="3429000"/>
              <a:ext cx="3600450" cy="2643468"/>
            </a:xfrm>
            <a:prstGeom prst="rect">
              <a:avLst/>
            </a:prstGeom>
          </p:spPr>
        </p:pic>
        <p:sp>
          <p:nvSpPr>
            <p:cNvPr id="8" name="Rectangle 7"/>
            <p:cNvSpPr/>
            <p:nvPr/>
          </p:nvSpPr>
          <p:spPr bwMode="auto">
            <a:xfrm>
              <a:off x="4876800" y="5867400"/>
              <a:ext cx="990600" cy="2286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ＭＳ Ｐゴシック" pitchFamily="48" charset="-128"/>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ＭＳ Ｐゴシック" pitchFamily="48" charset="-128"/>
              </a:endParaRP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7186" name="Rectangle 2"/>
          <p:cNvSpPr>
            <a:spLocks noGrp="1" noChangeArrowheads="1"/>
          </p:cNvSpPr>
          <p:nvPr>
            <p:ph type="title"/>
          </p:nvPr>
        </p:nvSpPr>
        <p:spPr>
          <a:xfrm>
            <a:off x="457200" y="273050"/>
            <a:ext cx="4267200" cy="1162050"/>
          </a:xfrm>
        </p:spPr>
        <p:txBody>
          <a:bodyPr/>
          <a:lstStyle/>
          <a:p>
            <a:r>
              <a:rPr lang="es-MX" smtClean="0"/>
              <a:t>Diagramas de comportamiento</a:t>
            </a:r>
            <a:endParaRPr lang="es-MX"/>
          </a:p>
        </p:txBody>
      </p:sp>
      <p:sp>
        <p:nvSpPr>
          <p:cNvPr id="1757187" name="Rectangle 3"/>
          <p:cNvSpPr>
            <a:spLocks noGrp="1" noChangeArrowheads="1"/>
          </p:cNvSpPr>
          <p:nvPr>
            <p:ph type="body" sz="half" idx="2"/>
          </p:nvPr>
        </p:nvSpPr>
        <p:spPr>
          <a:xfrm>
            <a:off x="533400" y="1435100"/>
            <a:ext cx="8305800" cy="4691063"/>
          </a:xfrm>
        </p:spPr>
        <p:txBody>
          <a:bodyPr/>
          <a:lstStyle/>
          <a:p>
            <a:pPr indent="-270000" algn="just">
              <a:buFont typeface="Courier New"/>
              <a:buChar char="o"/>
            </a:pPr>
            <a:endParaRPr lang="es-MX" dirty="0" smtClean="0"/>
          </a:p>
          <a:p>
            <a:pPr indent="-270000" algn="just"/>
            <a:r>
              <a:rPr lang="es-MX" sz="1800" dirty="0" smtClean="0">
                <a:solidFill>
                  <a:srgbClr val="90AC48"/>
                </a:solidFill>
              </a:rPr>
              <a:t>Diagramas de secuencia</a:t>
            </a:r>
            <a:r>
              <a:rPr lang="es-MX" sz="1800" dirty="0" smtClean="0"/>
              <a:t> </a:t>
            </a:r>
            <a:endParaRPr lang="es-MX" dirty="0" smtClean="0"/>
          </a:p>
          <a:p>
            <a:pPr indent="-270000" algn="just"/>
            <a:r>
              <a:rPr lang="es-MX" sz="1600" b="1" dirty="0" smtClean="0"/>
              <a:t>Fragmentos combinados, operadores: </a:t>
            </a:r>
            <a:r>
              <a:rPr lang="es-MX" sz="1600" dirty="0" smtClean="0"/>
              <a:t>Un fragmento combinado es una o más secuencias de procesos incluidas en un marco y ejecutadas bajo circunstancias nombradas específicas.</a:t>
            </a:r>
            <a:endParaRPr lang="es-MX" dirty="0" smtClean="0"/>
          </a:p>
          <a:p>
            <a:pPr marL="539750" indent="-176213" algn="just">
              <a:buFont typeface="Courier New"/>
              <a:buChar char="o"/>
            </a:pPr>
            <a:endParaRPr lang="es-MX" b="1" dirty="0" smtClean="0"/>
          </a:p>
          <a:p>
            <a:pPr marL="539750" indent="-176213" algn="just">
              <a:buFont typeface="Courier New"/>
              <a:buChar char="o"/>
            </a:pPr>
            <a:r>
              <a:rPr lang="es-MX" b="1" dirty="0" smtClean="0"/>
              <a:t>Referencia (ref)</a:t>
            </a:r>
            <a:r>
              <a:rPr lang="es-MX" dirty="0" smtClean="0"/>
              <a:t>: el marco hace referencia a una interacción definida en otro diagrama. El marco dibujado cubre las líneas involucradas en la interacción. Puede incluir parámetros y un valor de retorno</a:t>
            </a:r>
          </a:p>
          <a:p>
            <a:pPr marL="539750" indent="-176213" algn="just">
              <a:buFont typeface="Courier New"/>
              <a:buChar char="o"/>
            </a:pPr>
            <a:endParaRPr lang="es-MX" dirty="0" smtClean="0"/>
          </a:p>
        </p:txBody>
      </p:sp>
      <p:sp>
        <p:nvSpPr>
          <p:cNvPr id="5" name="Rectangle 2"/>
          <p:cNvSpPr txBox="1">
            <a:spLocks noChangeArrowheads="1"/>
          </p:cNvSpPr>
          <p:nvPr/>
        </p:nvSpPr>
        <p:spPr bwMode="auto">
          <a:xfrm>
            <a:off x="1066800" y="1524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r">
              <a:defRPr/>
            </a:pPr>
            <a:r>
              <a:rPr lang="es-MX" sz="2800" kern="0" smtClean="0">
                <a:solidFill>
                  <a:srgbClr val="515151"/>
                </a:solidFill>
                <a:latin typeface="News Gothic MT"/>
                <a:cs typeface="News Gothic MT"/>
              </a:rPr>
              <a:t>Introducción a UML</a:t>
            </a:r>
            <a:r>
              <a:rPr kumimoji="0" lang="es-MX" sz="2800" b="0" i="0" u="none" strike="noStrike" kern="0" cap="none" spc="0" normalizeH="0" baseline="0" smtClean="0">
                <a:ln>
                  <a:noFill/>
                </a:ln>
                <a:solidFill>
                  <a:srgbClr val="515151"/>
                </a:solidFill>
                <a:effectLst/>
                <a:uLnTx/>
                <a:uFillTx/>
                <a:latin typeface="News Gothic MT"/>
                <a:ea typeface="+mj-ea"/>
                <a:cs typeface="News Gothic MT"/>
              </a:rPr>
              <a:t>:</a:t>
            </a:r>
            <a:br>
              <a:rPr kumimoji="0" lang="es-MX" sz="2800" b="0" i="0" u="none" strike="noStrike" kern="0" cap="none" spc="0" normalizeH="0" baseline="0" smtClean="0">
                <a:ln>
                  <a:noFill/>
                </a:ln>
                <a:solidFill>
                  <a:srgbClr val="515151"/>
                </a:solidFill>
                <a:effectLst/>
                <a:uLnTx/>
                <a:uFillTx/>
                <a:latin typeface="News Gothic MT"/>
                <a:ea typeface="+mj-ea"/>
                <a:cs typeface="News Gothic MT"/>
              </a:rPr>
            </a:br>
            <a:endParaRPr kumimoji="0" lang="es-MX" sz="1800" b="0" i="0" u="none" strike="noStrike" kern="0" cap="none" spc="0" normalizeH="0" baseline="0">
              <a:ln>
                <a:noFill/>
              </a:ln>
              <a:solidFill>
                <a:srgbClr val="515151"/>
              </a:solidFill>
              <a:effectLst/>
              <a:uLnTx/>
              <a:uFillTx/>
              <a:latin typeface="News Gothic MT"/>
              <a:ea typeface="+mj-ea"/>
              <a:cs typeface="News Gothic MT"/>
            </a:endParaRPr>
          </a:p>
        </p:txBody>
      </p:sp>
      <p:pic>
        <p:nvPicPr>
          <p:cNvPr id="9" name="Picture 8"/>
          <p:cNvPicPr>
            <a:picLocks noChangeAspect="1"/>
          </p:cNvPicPr>
          <p:nvPr/>
        </p:nvPicPr>
        <p:blipFill>
          <a:blip r:embed="rId3" cstate="print"/>
          <a:stretch>
            <a:fillRect/>
          </a:stretch>
        </p:blipFill>
        <p:spPr>
          <a:xfrm>
            <a:off x="3352800" y="3632791"/>
            <a:ext cx="5029200" cy="2768009"/>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7186" name="Rectangle 2"/>
          <p:cNvSpPr>
            <a:spLocks noGrp="1" noChangeArrowheads="1"/>
          </p:cNvSpPr>
          <p:nvPr>
            <p:ph type="title"/>
          </p:nvPr>
        </p:nvSpPr>
        <p:spPr>
          <a:xfrm>
            <a:off x="457200" y="273050"/>
            <a:ext cx="4267200" cy="1162050"/>
          </a:xfrm>
        </p:spPr>
        <p:txBody>
          <a:bodyPr/>
          <a:lstStyle/>
          <a:p>
            <a:r>
              <a:rPr lang="es-MX" dirty="0" smtClean="0"/>
              <a:t>Diagramas de comportamiento</a:t>
            </a:r>
            <a:endParaRPr lang="es-MX" dirty="0"/>
          </a:p>
        </p:txBody>
      </p:sp>
      <p:sp>
        <p:nvSpPr>
          <p:cNvPr id="1757187" name="Rectangle 3"/>
          <p:cNvSpPr>
            <a:spLocks noGrp="1" noChangeArrowheads="1"/>
          </p:cNvSpPr>
          <p:nvPr>
            <p:ph type="body" sz="half" idx="2"/>
          </p:nvPr>
        </p:nvSpPr>
        <p:spPr>
          <a:xfrm>
            <a:off x="533400" y="1435100"/>
            <a:ext cx="8305800" cy="4691063"/>
          </a:xfrm>
        </p:spPr>
        <p:txBody>
          <a:bodyPr/>
          <a:lstStyle/>
          <a:p>
            <a:pPr indent="-270000" algn="just">
              <a:buFont typeface="Courier New"/>
              <a:buChar char="o"/>
            </a:pPr>
            <a:endParaRPr lang="es-MX" dirty="0" smtClean="0"/>
          </a:p>
          <a:p>
            <a:pPr indent="-270000" algn="just"/>
            <a:r>
              <a:rPr lang="es-MX" sz="1800" dirty="0" smtClean="0">
                <a:solidFill>
                  <a:srgbClr val="90AC48"/>
                </a:solidFill>
              </a:rPr>
              <a:t>Diagramas de secuencia</a:t>
            </a:r>
            <a:r>
              <a:rPr lang="es-MX" sz="1800" dirty="0" smtClean="0"/>
              <a:t> </a:t>
            </a:r>
            <a:endParaRPr lang="es-MX" dirty="0" smtClean="0"/>
          </a:p>
          <a:p>
            <a:pPr indent="-270000" algn="just"/>
            <a:r>
              <a:rPr lang="es-MX" sz="1600" b="1" dirty="0" smtClean="0"/>
              <a:t>Fragmentos combinados, operadores: </a:t>
            </a:r>
            <a:r>
              <a:rPr lang="es-MX" sz="1600" dirty="0" smtClean="0"/>
              <a:t>Un fragmento combinado es una o más secuencias de procesos incluidas en un marco y ejecutadas bajo circunstancias nombradas específicas.</a:t>
            </a:r>
            <a:endParaRPr lang="es-MX" sz="1600" b="1" dirty="0" smtClean="0"/>
          </a:p>
          <a:p>
            <a:pPr marL="539750" indent="-176213" algn="just"/>
            <a:endParaRPr lang="es-MX" b="1" dirty="0" smtClean="0"/>
          </a:p>
          <a:p>
            <a:pPr marL="539750" indent="-176213" algn="just">
              <a:buFont typeface="Courier New"/>
              <a:buChar char="o"/>
            </a:pPr>
            <a:r>
              <a:rPr lang="es-MX" b="1" dirty="0" smtClean="0"/>
              <a:t>Paralelo (par)</a:t>
            </a:r>
            <a:r>
              <a:rPr lang="es-MX" dirty="0" smtClean="0"/>
              <a:t>: cada fragmento se ejecuta en paralelo. </a:t>
            </a:r>
          </a:p>
          <a:p>
            <a:pPr marL="539750" indent="-176213" algn="just">
              <a:buFont typeface="Courier New"/>
              <a:buChar char="o"/>
            </a:pPr>
            <a:endParaRPr lang="es-MX" b="1" dirty="0" smtClean="0"/>
          </a:p>
          <a:p>
            <a:pPr marL="539750" indent="-176213" algn="just">
              <a:buFont typeface="Courier New"/>
              <a:buChar char="o"/>
            </a:pPr>
            <a:r>
              <a:rPr lang="es-MX" b="1" dirty="0" smtClean="0"/>
              <a:t>Región crítica (critical)</a:t>
            </a:r>
            <a:r>
              <a:rPr lang="es-MX" dirty="0" smtClean="0"/>
              <a:t>: sólo puede haber un proceso ejecutando simultáneamente el fragmento.</a:t>
            </a:r>
          </a:p>
        </p:txBody>
      </p:sp>
      <p:sp>
        <p:nvSpPr>
          <p:cNvPr id="5" name="Rectangle 2"/>
          <p:cNvSpPr txBox="1">
            <a:spLocks noChangeArrowheads="1"/>
          </p:cNvSpPr>
          <p:nvPr/>
        </p:nvSpPr>
        <p:spPr bwMode="auto">
          <a:xfrm>
            <a:off x="1066800" y="1524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r">
              <a:defRPr/>
            </a:pPr>
            <a:r>
              <a:rPr lang="es-MX" sz="2800" kern="0" smtClean="0">
                <a:solidFill>
                  <a:srgbClr val="515151"/>
                </a:solidFill>
                <a:latin typeface="News Gothic MT"/>
                <a:cs typeface="News Gothic MT"/>
              </a:rPr>
              <a:t>Introducción a UML</a:t>
            </a:r>
            <a:r>
              <a:rPr kumimoji="0" lang="es-MX" sz="2800" b="0" i="0" u="none" strike="noStrike" kern="0" cap="none" spc="0" normalizeH="0" baseline="0" smtClean="0">
                <a:ln>
                  <a:noFill/>
                </a:ln>
                <a:solidFill>
                  <a:srgbClr val="515151"/>
                </a:solidFill>
                <a:effectLst/>
                <a:uLnTx/>
                <a:uFillTx/>
                <a:latin typeface="News Gothic MT"/>
                <a:ea typeface="+mj-ea"/>
                <a:cs typeface="News Gothic MT"/>
              </a:rPr>
              <a:t>:</a:t>
            </a:r>
            <a:br>
              <a:rPr kumimoji="0" lang="es-MX" sz="2800" b="0" i="0" u="none" strike="noStrike" kern="0" cap="none" spc="0" normalizeH="0" baseline="0" smtClean="0">
                <a:ln>
                  <a:noFill/>
                </a:ln>
                <a:solidFill>
                  <a:srgbClr val="515151"/>
                </a:solidFill>
                <a:effectLst/>
                <a:uLnTx/>
                <a:uFillTx/>
                <a:latin typeface="News Gothic MT"/>
                <a:ea typeface="+mj-ea"/>
                <a:cs typeface="News Gothic MT"/>
              </a:rPr>
            </a:br>
            <a:endParaRPr kumimoji="0" lang="es-MX" sz="1800" b="0" i="0" u="none" strike="noStrike" kern="0" cap="none" spc="0" normalizeH="0" baseline="0">
              <a:ln>
                <a:noFill/>
              </a:ln>
              <a:solidFill>
                <a:srgbClr val="515151"/>
              </a:solidFill>
              <a:effectLst/>
              <a:uLnTx/>
              <a:uFillTx/>
              <a:latin typeface="News Gothic MT"/>
              <a:ea typeface="+mj-ea"/>
              <a:cs typeface="News Gothic M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s-ES_tradnl" smtClean="0"/>
              <a:t>Términos y Conceptos</a:t>
            </a:r>
          </a:p>
        </p:txBody>
      </p:sp>
      <p:sp>
        <p:nvSpPr>
          <p:cNvPr id="12291" name="Rectangle 3"/>
          <p:cNvSpPr>
            <a:spLocks noGrp="1" noChangeArrowheads="1"/>
          </p:cNvSpPr>
          <p:nvPr>
            <p:ph type="body" idx="1"/>
          </p:nvPr>
        </p:nvSpPr>
        <p:spPr>
          <a:xfrm>
            <a:off x="774700" y="1466851"/>
            <a:ext cx="7734300" cy="2898254"/>
          </a:xfrm>
          <a:noFill/>
          <a:ln w="9525">
            <a:noFill/>
            <a:miter lim="800000"/>
            <a:headEnd/>
            <a:tailEnd/>
          </a:ln>
        </p:spPr>
        <p:txBody>
          <a:bodyPr vert="horz" wrap="square" lIns="91440" tIns="45720" rIns="91440" bIns="45720" numCol="1" anchor="t" anchorCtr="0" compatLnSpc="1">
            <a:prstTxWarp prst="textNoShape">
              <a:avLst/>
            </a:prstTxWarp>
          </a:bodyPr>
          <a:lstStyle/>
          <a:p>
            <a:pPr marL="0" indent="-270000" algn="just">
              <a:buFont typeface="Courier New"/>
              <a:buChar char="o"/>
            </a:pPr>
            <a:r>
              <a:rPr lang="es-ES_tradnl" sz="1600" dirty="0"/>
              <a:t>Un diagrama de interacción muestra una interacción o conjunto de objetos, sus relaciones, y los mensajes entre ellos. </a:t>
            </a:r>
          </a:p>
          <a:p>
            <a:pPr marL="0" indent="-270000" algn="just">
              <a:buFont typeface="Courier New"/>
              <a:buChar char="o"/>
            </a:pPr>
            <a:endParaRPr lang="es-ES_tradnl" sz="1600" dirty="0"/>
          </a:p>
          <a:p>
            <a:pPr marL="0" indent="-270000" algn="just">
              <a:buFont typeface="Courier New"/>
              <a:buChar char="o"/>
            </a:pPr>
            <a:r>
              <a:rPr lang="es-ES_tradnl" sz="1600" dirty="0"/>
              <a:t>Un diagrama de interacción que destaca la ordenación temporal es un </a:t>
            </a:r>
            <a:r>
              <a:rPr lang="es-ES_tradnl" sz="1600" b="1" dirty="0"/>
              <a:t>diagrama de secuencia</a:t>
            </a:r>
            <a:r>
              <a:rPr lang="es-ES_tradnl" sz="1600" dirty="0"/>
              <a:t>. Consta de una tabla:</a:t>
            </a:r>
          </a:p>
          <a:p>
            <a:pPr marL="457200" lvl="1" indent="-270000" algn="just">
              <a:buFont typeface="Courier New"/>
              <a:buChar char="o"/>
            </a:pPr>
            <a:r>
              <a:rPr lang="es-ES_tradnl" sz="1400" dirty="0"/>
              <a:t>Eje x: objetos</a:t>
            </a:r>
          </a:p>
          <a:p>
            <a:pPr marL="457200" lvl="1" indent="-270000" algn="just">
              <a:buFont typeface="Courier New"/>
              <a:buChar char="o"/>
            </a:pPr>
            <a:r>
              <a:rPr lang="es-ES_tradnl" sz="1400" dirty="0"/>
              <a:t>Eje y: mensajes</a:t>
            </a:r>
          </a:p>
          <a:p>
            <a:pPr marL="0" indent="-270000" algn="just">
              <a:buFont typeface="Courier New"/>
              <a:buChar char="o"/>
            </a:pPr>
            <a:endParaRPr lang="es-ES_tradnl" sz="1600" dirty="0"/>
          </a:p>
          <a:p>
            <a:pPr marL="0" indent="-270000" algn="just">
              <a:buFont typeface="Courier New"/>
              <a:buChar char="o"/>
            </a:pPr>
            <a:r>
              <a:rPr lang="es-ES_tradnl" sz="1600" dirty="0"/>
              <a:t>Un diagrama de interacción que destaca la organización estructural es un </a:t>
            </a:r>
            <a:r>
              <a:rPr lang="es-ES_tradnl" sz="1600" b="1" dirty="0"/>
              <a:t>diagrama de colaboración</a:t>
            </a:r>
            <a:r>
              <a:rPr lang="es-ES_tradnl" sz="1600" dirty="0"/>
              <a:t>. Es una colección de nodos y arcos.</a:t>
            </a:r>
          </a:p>
        </p:txBody>
      </p:sp>
    </p:spTree>
    <p:extLst>
      <p:ext uri="{BB962C8B-B14F-4D97-AF65-F5344CB8AC3E}">
        <p14:creationId xmlns:p14="http://schemas.microsoft.com/office/powerpoint/2010/main" val="20008837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stretch>
            <a:fillRect/>
          </a:stretch>
        </p:blipFill>
        <p:spPr>
          <a:xfrm>
            <a:off x="4572000" y="1196752"/>
            <a:ext cx="4248472" cy="4717160"/>
          </a:xfrm>
          <a:prstGeom prst="rect">
            <a:avLst/>
          </a:prstGeom>
        </p:spPr>
      </p:pic>
      <p:sp>
        <p:nvSpPr>
          <p:cNvPr id="1757186" name="Rectangle 2"/>
          <p:cNvSpPr>
            <a:spLocks noGrp="1" noChangeArrowheads="1"/>
          </p:cNvSpPr>
          <p:nvPr>
            <p:ph type="title"/>
          </p:nvPr>
        </p:nvSpPr>
        <p:spPr>
          <a:xfrm>
            <a:off x="457200" y="273050"/>
            <a:ext cx="4267200" cy="1162050"/>
          </a:xfrm>
        </p:spPr>
        <p:txBody>
          <a:bodyPr/>
          <a:lstStyle/>
          <a:p>
            <a:r>
              <a:rPr lang="es-MX" smtClean="0"/>
              <a:t>Diagramas de comportamiento</a:t>
            </a:r>
            <a:endParaRPr lang="es-MX"/>
          </a:p>
        </p:txBody>
      </p:sp>
      <p:sp>
        <p:nvSpPr>
          <p:cNvPr id="1757187" name="Rectangle 3"/>
          <p:cNvSpPr>
            <a:spLocks noGrp="1" noChangeArrowheads="1"/>
          </p:cNvSpPr>
          <p:nvPr>
            <p:ph type="body" sz="half" idx="2"/>
          </p:nvPr>
        </p:nvSpPr>
        <p:spPr>
          <a:xfrm>
            <a:off x="457200" y="1435100"/>
            <a:ext cx="3898776" cy="4691063"/>
          </a:xfrm>
        </p:spPr>
        <p:txBody>
          <a:bodyPr/>
          <a:lstStyle/>
          <a:p>
            <a:pPr indent="-270000" algn="just">
              <a:buFont typeface="Courier New"/>
              <a:buChar char="o"/>
            </a:pPr>
            <a:endParaRPr lang="es-MX" dirty="0" smtClean="0"/>
          </a:p>
          <a:p>
            <a:pPr indent="-270000" algn="just"/>
            <a:r>
              <a:rPr lang="es-MX" sz="1800" dirty="0" smtClean="0">
                <a:solidFill>
                  <a:srgbClr val="90AC48"/>
                </a:solidFill>
              </a:rPr>
              <a:t>Diagramas de secuencia</a:t>
            </a:r>
            <a:r>
              <a:rPr lang="es-MX" sz="1800" dirty="0" smtClean="0"/>
              <a:t>. </a:t>
            </a:r>
          </a:p>
          <a:p>
            <a:pPr indent="-270000" algn="just">
              <a:buFont typeface="Courier New"/>
              <a:buChar char="o"/>
            </a:pPr>
            <a:endParaRPr lang="es-MX" dirty="0" smtClean="0"/>
          </a:p>
          <a:p>
            <a:pPr indent="-270000" algn="just">
              <a:buFont typeface="Courier New"/>
              <a:buChar char="o"/>
            </a:pPr>
            <a:r>
              <a:rPr lang="es-MX" smtClean="0"/>
              <a:t>Es un tipo de diagrama usado para </a:t>
            </a:r>
            <a:r>
              <a:rPr lang="es-MX" b="1" smtClean="0"/>
              <a:t>modelar interacción entre objetos</a:t>
            </a:r>
            <a:r>
              <a:rPr lang="es-MX" smtClean="0"/>
              <a:t> en un sistema. En inglés se pueden encontrar como "sequence diagram", "event-trace diagrams“ o "event scenarios“.</a:t>
            </a:r>
          </a:p>
          <a:p>
            <a:pPr indent="-270000" algn="just">
              <a:buFont typeface="Courier New"/>
              <a:buChar char="o"/>
            </a:pPr>
            <a:endParaRPr lang="es-MX" dirty="0" smtClean="0"/>
          </a:p>
          <a:p>
            <a:pPr indent="-270000" algn="just">
              <a:buFont typeface="Courier New"/>
              <a:buChar char="o"/>
            </a:pPr>
            <a:r>
              <a:rPr lang="es-MX" smtClean="0"/>
              <a:t>Compuesto por dos </a:t>
            </a:r>
            <a:r>
              <a:rPr lang="es-MX" dirty="0" smtClean="0"/>
              <a:t>dimensiones:</a:t>
            </a:r>
          </a:p>
          <a:p>
            <a:pPr indent="-270000" algn="just">
              <a:buFont typeface="Courier New"/>
              <a:buChar char="o"/>
            </a:pPr>
            <a:endParaRPr lang="es-MX" dirty="0" smtClean="0"/>
          </a:p>
          <a:p>
            <a:pPr lvl="1" indent="-270000" algn="just">
              <a:buFont typeface="Courier New"/>
              <a:buChar char="o"/>
            </a:pPr>
            <a:r>
              <a:rPr lang="es-MX" sz="1400" dirty="0" smtClean="0"/>
              <a:t>Temporal: generalmente vertical </a:t>
            </a:r>
          </a:p>
          <a:p>
            <a:pPr lvl="1" indent="-270000" algn="just">
              <a:buFont typeface="Courier New"/>
              <a:buChar char="o"/>
            </a:pPr>
            <a:r>
              <a:rPr lang="es-MX" sz="1400" dirty="0" smtClean="0"/>
              <a:t>Instancias: generalmente horizontal. El orden relativo de las instancias no </a:t>
            </a:r>
            <a:r>
              <a:rPr lang="es-MX" sz="1400" smtClean="0"/>
              <a:t>tiene importancia. </a:t>
            </a:r>
            <a:endParaRPr lang="es-MX" sz="1400" dirty="0" smtClean="0"/>
          </a:p>
          <a:p>
            <a:pPr indent="-270000" algn="just">
              <a:buFont typeface="Courier New"/>
              <a:buChar char="o"/>
            </a:pPr>
            <a:endParaRPr lang="es-MX" dirty="0" smtClean="0"/>
          </a:p>
        </p:txBody>
      </p:sp>
      <p:sp>
        <p:nvSpPr>
          <p:cNvPr id="5" name="Rectangle 2"/>
          <p:cNvSpPr txBox="1">
            <a:spLocks noChangeArrowheads="1"/>
          </p:cNvSpPr>
          <p:nvPr/>
        </p:nvSpPr>
        <p:spPr bwMode="auto">
          <a:xfrm>
            <a:off x="1066800" y="1524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r">
              <a:defRPr/>
            </a:pPr>
            <a:r>
              <a:rPr lang="es-MX" sz="2800" kern="0" smtClean="0">
                <a:solidFill>
                  <a:srgbClr val="515151"/>
                </a:solidFill>
                <a:latin typeface="News Gothic MT"/>
                <a:cs typeface="News Gothic MT"/>
              </a:rPr>
              <a:t>Introducción a UML</a:t>
            </a:r>
            <a:r>
              <a:rPr kumimoji="0" lang="es-MX" sz="2800" b="0" i="0" u="none" strike="noStrike" kern="0" cap="none" spc="0" normalizeH="0" baseline="0" smtClean="0">
                <a:ln>
                  <a:noFill/>
                </a:ln>
                <a:solidFill>
                  <a:srgbClr val="515151"/>
                </a:solidFill>
                <a:effectLst/>
                <a:uLnTx/>
                <a:uFillTx/>
                <a:latin typeface="News Gothic MT"/>
                <a:ea typeface="+mj-ea"/>
                <a:cs typeface="News Gothic MT"/>
              </a:rPr>
              <a:t>:</a:t>
            </a:r>
            <a:br>
              <a:rPr kumimoji="0" lang="es-MX" sz="2800" b="0" i="0" u="none" strike="noStrike" kern="0" cap="none" spc="0" normalizeH="0" baseline="0" smtClean="0">
                <a:ln>
                  <a:noFill/>
                </a:ln>
                <a:solidFill>
                  <a:srgbClr val="515151"/>
                </a:solidFill>
                <a:effectLst/>
                <a:uLnTx/>
                <a:uFillTx/>
                <a:latin typeface="News Gothic MT"/>
                <a:ea typeface="+mj-ea"/>
                <a:cs typeface="News Gothic MT"/>
              </a:rPr>
            </a:br>
            <a:endParaRPr kumimoji="0" lang="es-MX" sz="1800" b="0" i="0" u="none" strike="noStrike" kern="0" cap="none" spc="0" normalizeH="0" baseline="0">
              <a:ln>
                <a:noFill/>
              </a:ln>
              <a:solidFill>
                <a:srgbClr val="515151"/>
              </a:solidFill>
              <a:effectLst/>
              <a:uLnTx/>
              <a:uFillTx/>
              <a:latin typeface="News Gothic MT"/>
              <a:ea typeface="+mj-ea"/>
              <a:cs typeface="News Gothic M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7186" name="Rectangle 2"/>
          <p:cNvSpPr>
            <a:spLocks noGrp="1" noChangeArrowheads="1"/>
          </p:cNvSpPr>
          <p:nvPr>
            <p:ph type="title"/>
          </p:nvPr>
        </p:nvSpPr>
        <p:spPr>
          <a:xfrm>
            <a:off x="457200" y="273050"/>
            <a:ext cx="4267200" cy="1162050"/>
          </a:xfrm>
        </p:spPr>
        <p:txBody>
          <a:bodyPr/>
          <a:lstStyle/>
          <a:p>
            <a:r>
              <a:rPr lang="es-MX" sz="2800" smtClean="0"/>
              <a:t>Utilidad</a:t>
            </a:r>
            <a:endParaRPr lang="es-MX" sz="2800"/>
          </a:p>
        </p:txBody>
      </p:sp>
      <p:sp>
        <p:nvSpPr>
          <p:cNvPr id="1757187" name="Rectangle 3"/>
          <p:cNvSpPr>
            <a:spLocks noGrp="1" noChangeArrowheads="1"/>
          </p:cNvSpPr>
          <p:nvPr>
            <p:ph type="body" sz="half" idx="2"/>
          </p:nvPr>
        </p:nvSpPr>
        <p:spPr>
          <a:xfrm>
            <a:off x="457200" y="1435101"/>
            <a:ext cx="7931224" cy="3578076"/>
          </a:xfrm>
        </p:spPr>
        <p:txBody>
          <a:bodyPr/>
          <a:lstStyle/>
          <a:p>
            <a:pPr indent="-270000" algn="just">
              <a:buFont typeface="Courier New"/>
              <a:buChar char="o"/>
            </a:pPr>
            <a:endParaRPr lang="es-MX" dirty="0" smtClean="0"/>
          </a:p>
          <a:p>
            <a:pPr indent="-270000" algn="just"/>
            <a:r>
              <a:rPr lang="es-MX" sz="1800" dirty="0" smtClean="0">
                <a:solidFill>
                  <a:srgbClr val="90AC48"/>
                </a:solidFill>
              </a:rPr>
              <a:t>Diagramas de secuencia</a:t>
            </a:r>
            <a:r>
              <a:rPr lang="es-MX" sz="1800" dirty="0" smtClean="0"/>
              <a:t>. </a:t>
            </a:r>
          </a:p>
          <a:p>
            <a:pPr indent="-270000" algn="just">
              <a:buFont typeface="Courier New"/>
              <a:buChar char="o"/>
            </a:pPr>
            <a:endParaRPr lang="es-MX" dirty="0" smtClean="0"/>
          </a:p>
          <a:p>
            <a:pPr indent="-270000" algn="just">
              <a:buFont typeface="Courier New"/>
              <a:buChar char="o"/>
            </a:pPr>
            <a:r>
              <a:rPr lang="es-MX" dirty="0" smtClean="0"/>
              <a:t>Un diagrama de secuencia muestra la interacción de un conjunto de objetos en una aplicación a través del tiempo y se modela para cada caso de uso. </a:t>
            </a:r>
            <a:r>
              <a:rPr lang="es-MX" u="sng" dirty="0" smtClean="0"/>
              <a:t>En nuestro caso los utilizaremos para describir métodos particulares de una clase</a:t>
            </a:r>
            <a:r>
              <a:rPr lang="es-MX" dirty="0" smtClean="0"/>
              <a:t>.</a:t>
            </a:r>
          </a:p>
          <a:p>
            <a:pPr indent="-270000" algn="just">
              <a:buFont typeface="Courier New"/>
              <a:buChar char="o"/>
            </a:pPr>
            <a:endParaRPr lang="es-MX" dirty="0"/>
          </a:p>
          <a:p>
            <a:pPr indent="-270000" algn="just">
              <a:buFont typeface="Courier New"/>
              <a:buChar char="o"/>
            </a:pPr>
            <a:r>
              <a:rPr lang="es-MX" dirty="0" smtClean="0"/>
              <a:t>Mientras que el diagrama de casos de uso permite el modelado de una vista de negocio del escenario, el diagrama de secuencia contiene detalles de implementación del escenario, incluyendo los objetos y clases que se usan para implementar el escenario, y mensajes intercambiados entre los objetos.</a:t>
            </a:r>
          </a:p>
          <a:p>
            <a:pPr indent="-270000" algn="just">
              <a:buFont typeface="Courier New"/>
              <a:buChar char="o"/>
            </a:pPr>
            <a:endParaRPr lang="es-MX" dirty="0" smtClean="0"/>
          </a:p>
        </p:txBody>
      </p:sp>
      <p:sp>
        <p:nvSpPr>
          <p:cNvPr id="5" name="Rectangle 2"/>
          <p:cNvSpPr txBox="1">
            <a:spLocks noChangeArrowheads="1"/>
          </p:cNvSpPr>
          <p:nvPr/>
        </p:nvSpPr>
        <p:spPr bwMode="auto">
          <a:xfrm>
            <a:off x="1066800" y="1524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r">
              <a:defRPr/>
            </a:pPr>
            <a:r>
              <a:rPr lang="es-MX" sz="2800" kern="0" smtClean="0">
                <a:solidFill>
                  <a:srgbClr val="515151"/>
                </a:solidFill>
                <a:latin typeface="News Gothic MT"/>
                <a:cs typeface="News Gothic MT"/>
              </a:rPr>
              <a:t>Introducción a UML</a:t>
            </a:r>
            <a:r>
              <a:rPr kumimoji="0" lang="es-MX" sz="2800" b="0" i="0" u="none" strike="noStrike" kern="0" cap="none" spc="0" normalizeH="0" baseline="0" smtClean="0">
                <a:ln>
                  <a:noFill/>
                </a:ln>
                <a:solidFill>
                  <a:srgbClr val="515151"/>
                </a:solidFill>
                <a:effectLst/>
                <a:uLnTx/>
                <a:uFillTx/>
                <a:latin typeface="News Gothic MT"/>
                <a:ea typeface="+mj-ea"/>
                <a:cs typeface="News Gothic MT"/>
              </a:rPr>
              <a:t>:</a:t>
            </a:r>
            <a:br>
              <a:rPr kumimoji="0" lang="es-MX" sz="2800" b="0" i="0" u="none" strike="noStrike" kern="0" cap="none" spc="0" normalizeH="0" baseline="0" smtClean="0">
                <a:ln>
                  <a:noFill/>
                </a:ln>
                <a:solidFill>
                  <a:srgbClr val="515151"/>
                </a:solidFill>
                <a:effectLst/>
                <a:uLnTx/>
                <a:uFillTx/>
                <a:latin typeface="News Gothic MT"/>
                <a:ea typeface="+mj-ea"/>
                <a:cs typeface="News Gothic MT"/>
              </a:rPr>
            </a:br>
            <a:endParaRPr kumimoji="0" lang="es-MX" sz="1800" b="0" i="0" u="none" strike="noStrike" kern="0" cap="none" spc="0" normalizeH="0" baseline="0">
              <a:ln>
                <a:noFill/>
              </a:ln>
              <a:solidFill>
                <a:srgbClr val="515151"/>
              </a:solidFill>
              <a:effectLst/>
              <a:uLnTx/>
              <a:uFillTx/>
              <a:latin typeface="News Gothic MT"/>
              <a:ea typeface="+mj-ea"/>
              <a:cs typeface="News Gothic MT"/>
            </a:endParaRPr>
          </a:p>
        </p:txBody>
      </p:sp>
    </p:spTree>
    <p:extLst>
      <p:ext uri="{BB962C8B-B14F-4D97-AF65-F5344CB8AC3E}">
        <p14:creationId xmlns:p14="http://schemas.microsoft.com/office/powerpoint/2010/main" val="16463291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stretch>
            <a:fillRect/>
          </a:stretch>
        </p:blipFill>
        <p:spPr>
          <a:xfrm>
            <a:off x="5029200" y="1524000"/>
            <a:ext cx="2146300" cy="3225800"/>
          </a:xfrm>
          <a:prstGeom prst="rect">
            <a:avLst/>
          </a:prstGeom>
        </p:spPr>
      </p:pic>
      <p:sp>
        <p:nvSpPr>
          <p:cNvPr id="1757186" name="Rectangle 2"/>
          <p:cNvSpPr>
            <a:spLocks noGrp="1" noChangeArrowheads="1"/>
          </p:cNvSpPr>
          <p:nvPr>
            <p:ph type="title"/>
          </p:nvPr>
        </p:nvSpPr>
        <p:spPr>
          <a:xfrm>
            <a:off x="457200" y="273050"/>
            <a:ext cx="4267200" cy="1162050"/>
          </a:xfrm>
        </p:spPr>
        <p:txBody>
          <a:bodyPr/>
          <a:lstStyle/>
          <a:p>
            <a:r>
              <a:rPr lang="es-MX" smtClean="0"/>
              <a:t>Diagramas de comportamiento</a:t>
            </a:r>
            <a:endParaRPr lang="es-MX"/>
          </a:p>
        </p:txBody>
      </p:sp>
      <p:sp>
        <p:nvSpPr>
          <p:cNvPr id="1757187" name="Rectangle 3"/>
          <p:cNvSpPr>
            <a:spLocks noGrp="1" noChangeArrowheads="1"/>
          </p:cNvSpPr>
          <p:nvPr>
            <p:ph type="body" sz="half" idx="2"/>
          </p:nvPr>
        </p:nvSpPr>
        <p:spPr>
          <a:xfrm>
            <a:off x="457200" y="1435100"/>
            <a:ext cx="4953000" cy="4691063"/>
          </a:xfrm>
        </p:spPr>
        <p:txBody>
          <a:bodyPr/>
          <a:lstStyle/>
          <a:p>
            <a:pPr indent="-270000" algn="just">
              <a:buFont typeface="Courier New"/>
              <a:buChar char="o"/>
            </a:pPr>
            <a:endParaRPr lang="es-MX" dirty="0" smtClean="0"/>
          </a:p>
          <a:p>
            <a:pPr indent="-270000" algn="just"/>
            <a:r>
              <a:rPr lang="es-MX" sz="1800" dirty="0" smtClean="0">
                <a:solidFill>
                  <a:srgbClr val="90AC48"/>
                </a:solidFill>
              </a:rPr>
              <a:t>Diagramas de secuencia</a:t>
            </a:r>
            <a:r>
              <a:rPr lang="es-MX" sz="1800" dirty="0" smtClean="0"/>
              <a:t>. </a:t>
            </a:r>
          </a:p>
          <a:p>
            <a:pPr indent="-270000" algn="just">
              <a:buFont typeface="Courier New"/>
              <a:buChar char="o"/>
            </a:pPr>
            <a:endParaRPr lang="es-MX" dirty="0" smtClean="0"/>
          </a:p>
          <a:p>
            <a:pPr indent="-270000" algn="just">
              <a:buFont typeface="Courier New"/>
              <a:buChar char="o"/>
            </a:pPr>
            <a:r>
              <a:rPr lang="es-MX" dirty="0" smtClean="0"/>
              <a:t>Línea de vida: </a:t>
            </a:r>
          </a:p>
          <a:p>
            <a:pPr lvl="1" indent="-270000" algn="just">
              <a:buFont typeface="Courier New"/>
              <a:buChar char="o"/>
            </a:pPr>
            <a:r>
              <a:rPr lang="es-MX" sz="1400" dirty="0" smtClean="0"/>
              <a:t>línea discontinua vertical </a:t>
            </a:r>
          </a:p>
          <a:p>
            <a:pPr lvl="1" indent="-270000" algn="just">
              <a:buFont typeface="Courier New"/>
              <a:buChar char="o"/>
            </a:pPr>
            <a:r>
              <a:rPr lang="es-MX" sz="1400" dirty="0" smtClean="0"/>
              <a:t>representa la existencia de un objeto</a:t>
            </a:r>
          </a:p>
          <a:p>
            <a:pPr indent="-270000" algn="just">
              <a:buFont typeface="Courier New"/>
              <a:buChar char="o"/>
            </a:pPr>
            <a:endParaRPr lang="es-MX" dirty="0" smtClean="0"/>
          </a:p>
          <a:p>
            <a:pPr indent="-270000" algn="just">
              <a:buFont typeface="Courier New"/>
              <a:buChar char="o"/>
            </a:pPr>
            <a:endParaRPr lang="es-MX" dirty="0" smtClean="0"/>
          </a:p>
          <a:p>
            <a:pPr indent="-270000" algn="just">
              <a:buFont typeface="Courier New"/>
              <a:buChar char="o"/>
            </a:pPr>
            <a:r>
              <a:rPr lang="es-MX" dirty="0" smtClean="0"/>
              <a:t>Foco de control: </a:t>
            </a:r>
          </a:p>
          <a:p>
            <a:pPr lvl="1" indent="-270000" algn="just">
              <a:buFont typeface="Courier New"/>
              <a:buChar char="o"/>
            </a:pPr>
            <a:r>
              <a:rPr lang="es-MX" sz="1400" dirty="0" smtClean="0"/>
              <a:t>rectángulo delgado </a:t>
            </a:r>
          </a:p>
          <a:p>
            <a:pPr lvl="1" indent="-270000" algn="just">
              <a:buFont typeface="Courier New"/>
              <a:buChar char="o"/>
            </a:pPr>
            <a:r>
              <a:rPr lang="es-MX" sz="1400" dirty="0" smtClean="0"/>
              <a:t>representa el período de tiempo en que un objeto ejecuta </a:t>
            </a:r>
            <a:r>
              <a:rPr lang="es-MX" sz="1400" smtClean="0"/>
              <a:t>una acción.</a:t>
            </a:r>
            <a:endParaRPr lang="es-MX" sz="1400" dirty="0" smtClean="0"/>
          </a:p>
          <a:p>
            <a:pPr indent="-270000" algn="just">
              <a:buFont typeface="Courier New"/>
              <a:buChar char="o"/>
            </a:pPr>
            <a:endParaRPr lang="es-MX" dirty="0" smtClean="0"/>
          </a:p>
          <a:p>
            <a:pPr indent="-270000" algn="just">
              <a:buFont typeface="Courier New"/>
              <a:buChar char="o"/>
            </a:pPr>
            <a:endParaRPr lang="es-MX" dirty="0" smtClean="0"/>
          </a:p>
        </p:txBody>
      </p:sp>
      <p:sp>
        <p:nvSpPr>
          <p:cNvPr id="5" name="Rectangle 2"/>
          <p:cNvSpPr txBox="1">
            <a:spLocks noChangeArrowheads="1"/>
          </p:cNvSpPr>
          <p:nvPr/>
        </p:nvSpPr>
        <p:spPr bwMode="auto">
          <a:xfrm>
            <a:off x="1066800" y="1524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r">
              <a:defRPr/>
            </a:pPr>
            <a:r>
              <a:rPr lang="es-MX" sz="2800" kern="0" smtClean="0">
                <a:solidFill>
                  <a:srgbClr val="515151"/>
                </a:solidFill>
                <a:latin typeface="News Gothic MT"/>
                <a:cs typeface="News Gothic MT"/>
              </a:rPr>
              <a:t>Introducción a UML</a:t>
            </a:r>
            <a:r>
              <a:rPr kumimoji="0" lang="es-MX" sz="2800" b="0" i="0" u="none" strike="noStrike" kern="0" cap="none" spc="0" normalizeH="0" baseline="0" smtClean="0">
                <a:ln>
                  <a:noFill/>
                </a:ln>
                <a:solidFill>
                  <a:srgbClr val="515151"/>
                </a:solidFill>
                <a:effectLst/>
                <a:uLnTx/>
                <a:uFillTx/>
                <a:latin typeface="News Gothic MT"/>
                <a:ea typeface="+mj-ea"/>
                <a:cs typeface="News Gothic MT"/>
              </a:rPr>
              <a:t>:</a:t>
            </a:r>
            <a:br>
              <a:rPr kumimoji="0" lang="es-MX" sz="2800" b="0" i="0" u="none" strike="noStrike" kern="0" cap="none" spc="0" normalizeH="0" baseline="0" smtClean="0">
                <a:ln>
                  <a:noFill/>
                </a:ln>
                <a:solidFill>
                  <a:srgbClr val="515151"/>
                </a:solidFill>
                <a:effectLst/>
                <a:uLnTx/>
                <a:uFillTx/>
                <a:latin typeface="News Gothic MT"/>
                <a:ea typeface="+mj-ea"/>
                <a:cs typeface="News Gothic MT"/>
              </a:rPr>
            </a:br>
            <a:endParaRPr kumimoji="0" lang="es-MX" sz="1800" b="0" i="0" u="none" strike="noStrike" kern="0" cap="none" spc="0" normalizeH="0" baseline="0">
              <a:ln>
                <a:noFill/>
              </a:ln>
              <a:solidFill>
                <a:srgbClr val="515151"/>
              </a:solidFill>
              <a:effectLst/>
              <a:uLnTx/>
              <a:uFillTx/>
              <a:latin typeface="News Gothic MT"/>
              <a:ea typeface="+mj-ea"/>
              <a:cs typeface="News Gothic MT"/>
            </a:endParaRPr>
          </a:p>
        </p:txBody>
      </p:sp>
      <p:pic>
        <p:nvPicPr>
          <p:cNvPr id="8" name="Picture 7"/>
          <p:cNvPicPr>
            <a:picLocks noChangeAspect="1"/>
          </p:cNvPicPr>
          <p:nvPr/>
        </p:nvPicPr>
        <p:blipFill>
          <a:blip r:embed="rId4" cstate="print"/>
          <a:stretch>
            <a:fillRect/>
          </a:stretch>
        </p:blipFill>
        <p:spPr>
          <a:xfrm>
            <a:off x="6934200" y="2514600"/>
            <a:ext cx="2146300" cy="3225800"/>
          </a:xfrm>
          <a:prstGeom prst="rect">
            <a:avLst/>
          </a:prstGeom>
        </p:spPr>
      </p:pic>
      <p:grpSp>
        <p:nvGrpSpPr>
          <p:cNvPr id="12" name="Group 11"/>
          <p:cNvGrpSpPr/>
          <p:nvPr/>
        </p:nvGrpSpPr>
        <p:grpSpPr>
          <a:xfrm>
            <a:off x="7245898" y="1447800"/>
            <a:ext cx="1440902" cy="977685"/>
            <a:chOff x="7245898" y="1524000"/>
            <a:chExt cx="1440902" cy="977685"/>
          </a:xfrm>
        </p:grpSpPr>
        <p:sp>
          <p:nvSpPr>
            <p:cNvPr id="9" name="Rectangle 8"/>
            <p:cNvSpPr/>
            <p:nvPr/>
          </p:nvSpPr>
          <p:spPr>
            <a:xfrm>
              <a:off x="7762348" y="1524000"/>
              <a:ext cx="924452" cy="338554"/>
            </a:xfrm>
            <a:prstGeom prst="rect">
              <a:avLst/>
            </a:prstGeom>
          </p:spPr>
          <p:txBody>
            <a:bodyPr wrap="none">
              <a:spAutoFit/>
            </a:bodyPr>
            <a:lstStyle/>
            <a:p>
              <a:r>
                <a:rPr lang="es-MX" sz="1600" dirty="0" smtClean="0">
                  <a:solidFill>
                    <a:srgbClr val="90AC48"/>
                  </a:solidFill>
                  <a:latin typeface="News Gothic MT"/>
                  <a:cs typeface="News Gothic MT"/>
                </a:rPr>
                <a:t>Objetos</a:t>
              </a:r>
              <a:endParaRPr lang="en-US" sz="1600" dirty="0">
                <a:latin typeface="News Gothic MT"/>
                <a:cs typeface="News Gothic MT"/>
              </a:endParaRPr>
            </a:p>
          </p:txBody>
        </p:sp>
        <p:sp>
          <p:nvSpPr>
            <p:cNvPr id="10" name="Right Arrow 9"/>
            <p:cNvSpPr/>
            <p:nvPr/>
          </p:nvSpPr>
          <p:spPr bwMode="auto">
            <a:xfrm rot="5400000">
              <a:off x="7964738" y="2169862"/>
              <a:ext cx="520484" cy="143161"/>
            </a:xfrm>
            <a:prstGeom prst="rightArrow">
              <a:avLst/>
            </a:prstGeom>
            <a:solidFill>
              <a:srgbClr val="90AC48"/>
            </a:solidFill>
            <a:ln w="9525" cap="flat" cmpd="sng" algn="ctr">
              <a:solidFill>
                <a:srgbClr val="90AC4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ＭＳ Ｐゴシック" pitchFamily="48" charset="-128"/>
              </a:endParaRPr>
            </a:p>
            <a:p>
              <a:pPr marL="0" marR="0" indent="0" algn="l" defTabSz="914400" rtl="0" eaLnBrk="0" fontAlgn="base" latinLnBrk="0" hangingPunct="0">
                <a:lnSpc>
                  <a:spcPct val="100000"/>
                </a:lnSpc>
                <a:spcBef>
                  <a:spcPct val="0"/>
                </a:spcBef>
                <a:spcAft>
                  <a:spcPct val="0"/>
                </a:spcAft>
                <a:buClrTx/>
                <a:buSzTx/>
                <a:buFontTx/>
                <a:buNone/>
                <a:tabLst/>
              </a:pPr>
              <a:endParaRPr/>
            </a:p>
            <a:p>
              <a:pPr marL="0" marR="0" indent="0" algn="l" defTabSz="914400" rtl="0" eaLnBrk="0" fontAlgn="base" latinLnBrk="0" hangingPunct="0">
                <a:lnSpc>
                  <a:spcPct val="100000"/>
                </a:lnSpc>
                <a:spcBef>
                  <a:spcPct val="0"/>
                </a:spcBef>
                <a:spcAft>
                  <a:spcPct val="0"/>
                </a:spcAft>
                <a:buClrTx/>
                <a:buSzTx/>
                <a:buFontTx/>
                <a:buNone/>
                <a:tabLst/>
              </a:pPr>
              <a:endParaRPr/>
            </a:p>
          </p:txBody>
        </p:sp>
        <p:sp>
          <p:nvSpPr>
            <p:cNvPr id="11" name="Right Arrow 10"/>
            <p:cNvSpPr/>
            <p:nvPr/>
          </p:nvSpPr>
          <p:spPr bwMode="auto">
            <a:xfrm rot="10800000">
              <a:off x="7245898" y="1657710"/>
              <a:ext cx="496218" cy="171090"/>
            </a:xfrm>
            <a:prstGeom prst="rightArrow">
              <a:avLst/>
            </a:prstGeom>
            <a:solidFill>
              <a:srgbClr val="90AC48"/>
            </a:solidFill>
            <a:ln w="9525" cap="flat" cmpd="sng" algn="ctr">
              <a:solidFill>
                <a:srgbClr val="90AC4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ＭＳ Ｐゴシック" pitchFamily="48" charset="-128"/>
              </a:endParaRPr>
            </a:p>
            <a:p>
              <a:pPr marL="0" marR="0" indent="0" algn="l" defTabSz="914400" rtl="0" eaLnBrk="0" fontAlgn="base" latinLnBrk="0" hangingPunct="0">
                <a:lnSpc>
                  <a:spcPct val="100000"/>
                </a:lnSpc>
                <a:spcBef>
                  <a:spcPct val="0"/>
                </a:spcBef>
                <a:spcAft>
                  <a:spcPct val="0"/>
                </a:spcAft>
                <a:buClrTx/>
                <a:buSzTx/>
                <a:buFontTx/>
                <a:buNone/>
                <a:tabLst/>
              </a:pPr>
              <a:endParaRPr/>
            </a:p>
            <a:p>
              <a:pPr marL="0" marR="0" indent="0" algn="l" defTabSz="914400" rtl="0" eaLnBrk="0" fontAlgn="base" latinLnBrk="0" hangingPunct="0">
                <a:lnSpc>
                  <a:spcPct val="100000"/>
                </a:lnSpc>
                <a:spcBef>
                  <a:spcPct val="0"/>
                </a:spcBef>
                <a:spcAft>
                  <a:spcPct val="0"/>
                </a:spcAft>
                <a:buClrTx/>
                <a:buSzTx/>
                <a:buFontTx/>
                <a:buNone/>
                <a:tabLst/>
              </a:pPr>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stretch>
            <a:fillRect/>
          </a:stretch>
        </p:blipFill>
        <p:spPr>
          <a:xfrm>
            <a:off x="4139952" y="1905000"/>
            <a:ext cx="4648200" cy="4135531"/>
          </a:xfrm>
          <a:prstGeom prst="rect">
            <a:avLst/>
          </a:prstGeom>
        </p:spPr>
      </p:pic>
      <p:sp>
        <p:nvSpPr>
          <p:cNvPr id="1757186" name="Rectangle 2"/>
          <p:cNvSpPr>
            <a:spLocks noGrp="1" noChangeArrowheads="1"/>
          </p:cNvSpPr>
          <p:nvPr>
            <p:ph type="title"/>
          </p:nvPr>
        </p:nvSpPr>
        <p:spPr>
          <a:xfrm>
            <a:off x="457200" y="273050"/>
            <a:ext cx="4267200" cy="1162050"/>
          </a:xfrm>
        </p:spPr>
        <p:txBody>
          <a:bodyPr/>
          <a:lstStyle/>
          <a:p>
            <a:r>
              <a:rPr lang="es-MX" smtClean="0"/>
              <a:t>Diagramas de comportamiento</a:t>
            </a:r>
            <a:endParaRPr lang="es-MX"/>
          </a:p>
        </p:txBody>
      </p:sp>
      <p:sp>
        <p:nvSpPr>
          <p:cNvPr id="1757187" name="Rectangle 3"/>
          <p:cNvSpPr>
            <a:spLocks noGrp="1" noChangeArrowheads="1"/>
          </p:cNvSpPr>
          <p:nvPr>
            <p:ph type="body" sz="half" idx="2"/>
          </p:nvPr>
        </p:nvSpPr>
        <p:spPr>
          <a:xfrm>
            <a:off x="457200" y="1435100"/>
            <a:ext cx="3962400" cy="4691063"/>
          </a:xfrm>
        </p:spPr>
        <p:txBody>
          <a:bodyPr/>
          <a:lstStyle/>
          <a:p>
            <a:pPr indent="-270000" algn="just">
              <a:buFont typeface="Courier New"/>
              <a:buChar char="o"/>
            </a:pPr>
            <a:endParaRPr lang="es-MX" dirty="0" smtClean="0"/>
          </a:p>
          <a:p>
            <a:pPr indent="-270000" algn="just"/>
            <a:r>
              <a:rPr lang="es-MX" sz="1800" dirty="0" smtClean="0">
                <a:solidFill>
                  <a:srgbClr val="90AC48"/>
                </a:solidFill>
              </a:rPr>
              <a:t>Diagramas de secuencia</a:t>
            </a:r>
            <a:r>
              <a:rPr lang="es-MX" sz="1800" dirty="0" smtClean="0"/>
              <a:t>. </a:t>
            </a:r>
          </a:p>
          <a:p>
            <a:pPr indent="-270000" algn="just">
              <a:buFont typeface="Courier New"/>
              <a:buChar char="o"/>
            </a:pPr>
            <a:endParaRPr lang="es-MX" dirty="0" smtClean="0"/>
          </a:p>
          <a:p>
            <a:pPr indent="-270000" algn="just">
              <a:buFont typeface="Courier New"/>
              <a:buChar char="o"/>
            </a:pPr>
            <a:r>
              <a:rPr lang="es-MX" dirty="0" smtClean="0"/>
              <a:t>Se puede representar:</a:t>
            </a:r>
          </a:p>
          <a:p>
            <a:pPr lvl="1" indent="-270000" algn="just">
              <a:buFont typeface="Courier New"/>
              <a:buChar char="o"/>
            </a:pPr>
            <a:r>
              <a:rPr lang="es-MX" sz="1400" dirty="0" smtClean="0"/>
              <a:t>La creación de objetos mediante el estereotipo &lt;&lt;create&gt;&gt; (estereotipo opcional)</a:t>
            </a:r>
          </a:p>
          <a:p>
            <a:pPr lvl="1" indent="-270000" algn="just">
              <a:buFont typeface="Courier New"/>
              <a:buChar char="o"/>
            </a:pPr>
            <a:endParaRPr lang="es-MX" sz="1400" dirty="0" smtClean="0"/>
          </a:p>
          <a:p>
            <a:pPr lvl="1" indent="-270000" algn="just">
              <a:buFont typeface="Courier New"/>
              <a:buChar char="o"/>
            </a:pPr>
            <a:r>
              <a:rPr lang="es-MX" sz="1400" dirty="0" smtClean="0"/>
              <a:t>La destrucción de objetos mediante el estereotipo &lt;&lt;destroy&gt;&gt; (estereotipo opcional)</a:t>
            </a:r>
          </a:p>
          <a:p>
            <a:pPr indent="-270000" algn="just">
              <a:buFont typeface="Courier New"/>
              <a:buChar char="o"/>
            </a:pPr>
            <a:endParaRPr lang="es-MX" dirty="0" smtClean="0"/>
          </a:p>
          <a:p>
            <a:pPr indent="-270000" algn="just"/>
            <a:endParaRPr lang="es-MX" dirty="0" smtClean="0"/>
          </a:p>
        </p:txBody>
      </p:sp>
      <p:sp>
        <p:nvSpPr>
          <p:cNvPr id="5" name="Rectangle 2"/>
          <p:cNvSpPr txBox="1">
            <a:spLocks noChangeArrowheads="1"/>
          </p:cNvSpPr>
          <p:nvPr/>
        </p:nvSpPr>
        <p:spPr bwMode="auto">
          <a:xfrm>
            <a:off x="1066800" y="1524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r">
              <a:defRPr/>
            </a:pPr>
            <a:r>
              <a:rPr lang="es-MX" sz="2800" kern="0" smtClean="0">
                <a:solidFill>
                  <a:srgbClr val="515151"/>
                </a:solidFill>
                <a:latin typeface="News Gothic MT"/>
                <a:cs typeface="News Gothic MT"/>
              </a:rPr>
              <a:t>Introducción a UML</a:t>
            </a:r>
            <a:r>
              <a:rPr kumimoji="0" lang="es-MX" sz="2800" b="0" i="0" u="none" strike="noStrike" kern="0" cap="none" spc="0" normalizeH="0" baseline="0" smtClean="0">
                <a:ln>
                  <a:noFill/>
                </a:ln>
                <a:solidFill>
                  <a:srgbClr val="515151"/>
                </a:solidFill>
                <a:effectLst/>
                <a:uLnTx/>
                <a:uFillTx/>
                <a:latin typeface="News Gothic MT"/>
                <a:ea typeface="+mj-ea"/>
                <a:cs typeface="News Gothic MT"/>
              </a:rPr>
              <a:t>:</a:t>
            </a:r>
            <a:br>
              <a:rPr kumimoji="0" lang="es-MX" sz="2800" b="0" i="0" u="none" strike="noStrike" kern="0" cap="none" spc="0" normalizeH="0" baseline="0" smtClean="0">
                <a:ln>
                  <a:noFill/>
                </a:ln>
                <a:solidFill>
                  <a:srgbClr val="515151"/>
                </a:solidFill>
                <a:effectLst/>
                <a:uLnTx/>
                <a:uFillTx/>
                <a:latin typeface="News Gothic MT"/>
                <a:ea typeface="+mj-ea"/>
                <a:cs typeface="News Gothic MT"/>
              </a:rPr>
            </a:br>
            <a:endParaRPr kumimoji="0" lang="es-MX" sz="1800" b="0" i="0" u="none" strike="noStrike" kern="0" cap="none" spc="0" normalizeH="0" baseline="0">
              <a:ln>
                <a:noFill/>
              </a:ln>
              <a:solidFill>
                <a:srgbClr val="515151"/>
              </a:solidFill>
              <a:effectLst/>
              <a:uLnTx/>
              <a:uFillTx/>
              <a:latin typeface="News Gothic MT"/>
              <a:ea typeface="+mj-ea"/>
              <a:cs typeface="News Gothic M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cstate="print"/>
          <a:stretch>
            <a:fillRect/>
          </a:stretch>
        </p:blipFill>
        <p:spPr>
          <a:xfrm>
            <a:off x="4602168" y="2057400"/>
            <a:ext cx="4541832" cy="3505200"/>
          </a:xfrm>
          <a:prstGeom prst="rect">
            <a:avLst/>
          </a:prstGeom>
        </p:spPr>
      </p:pic>
      <p:sp>
        <p:nvSpPr>
          <p:cNvPr id="1757186" name="Rectangle 2"/>
          <p:cNvSpPr>
            <a:spLocks noGrp="1" noChangeArrowheads="1"/>
          </p:cNvSpPr>
          <p:nvPr>
            <p:ph type="title"/>
          </p:nvPr>
        </p:nvSpPr>
        <p:spPr>
          <a:xfrm>
            <a:off x="457200" y="273050"/>
            <a:ext cx="4267200" cy="1162050"/>
          </a:xfrm>
        </p:spPr>
        <p:txBody>
          <a:bodyPr/>
          <a:lstStyle/>
          <a:p>
            <a:r>
              <a:rPr lang="es-MX" smtClean="0"/>
              <a:t>Diagramas de comportamiento</a:t>
            </a:r>
            <a:endParaRPr lang="es-MX"/>
          </a:p>
        </p:txBody>
      </p:sp>
      <p:sp>
        <p:nvSpPr>
          <p:cNvPr id="1757187" name="Rectangle 3"/>
          <p:cNvSpPr>
            <a:spLocks noGrp="1" noChangeArrowheads="1"/>
          </p:cNvSpPr>
          <p:nvPr>
            <p:ph type="body" sz="half" idx="2"/>
          </p:nvPr>
        </p:nvSpPr>
        <p:spPr>
          <a:xfrm>
            <a:off x="457200" y="1435100"/>
            <a:ext cx="4648200" cy="4691063"/>
          </a:xfrm>
        </p:spPr>
        <p:txBody>
          <a:bodyPr/>
          <a:lstStyle/>
          <a:p>
            <a:pPr indent="-270000" algn="just">
              <a:buFont typeface="Courier New"/>
              <a:buChar char="o"/>
            </a:pPr>
            <a:endParaRPr lang="es-MX" dirty="0" smtClean="0"/>
          </a:p>
          <a:p>
            <a:pPr indent="-270000" algn="just"/>
            <a:r>
              <a:rPr lang="es-MX" sz="1800" dirty="0" smtClean="0">
                <a:solidFill>
                  <a:srgbClr val="90AC48"/>
                </a:solidFill>
              </a:rPr>
              <a:t>Diagramas de secuencia</a:t>
            </a:r>
            <a:r>
              <a:rPr lang="es-MX" sz="1800" dirty="0" smtClean="0"/>
              <a:t>. </a:t>
            </a:r>
          </a:p>
          <a:p>
            <a:pPr indent="-270000" algn="just">
              <a:buFont typeface="Courier New"/>
              <a:buChar char="o"/>
            </a:pPr>
            <a:endParaRPr lang="es-MX" dirty="0" smtClean="0"/>
          </a:p>
          <a:p>
            <a:pPr indent="-270000" algn="just">
              <a:buFont typeface="Courier New"/>
              <a:buChar char="o"/>
            </a:pPr>
            <a:r>
              <a:rPr lang="es-MX" dirty="0" smtClean="0"/>
              <a:t>Tipos de flujo de control (Mensajes):</a:t>
            </a:r>
          </a:p>
          <a:p>
            <a:pPr indent="-270000" algn="just">
              <a:buFont typeface="Courier New"/>
              <a:buChar char="o"/>
            </a:pPr>
            <a:endParaRPr lang="es-MX" dirty="0" smtClean="0"/>
          </a:p>
          <a:p>
            <a:pPr lvl="1" indent="-270000" algn="just">
              <a:buFont typeface="Courier New"/>
              <a:buChar char="o"/>
            </a:pPr>
            <a:r>
              <a:rPr lang="es-MX" b="1" dirty="0" smtClean="0"/>
              <a:t>Síncrono: S</a:t>
            </a:r>
            <a:r>
              <a:rPr lang="es-MX" dirty="0" smtClean="0"/>
              <a:t>e corresponden con llamadas a métodos del objeto que recibe el mensaje. El objeto que envía el mensaje </a:t>
            </a:r>
            <a:r>
              <a:rPr lang="es-MX" b="1" dirty="0" smtClean="0"/>
              <a:t>queda bloqueado</a:t>
            </a:r>
            <a:r>
              <a:rPr lang="es-MX" dirty="0" smtClean="0"/>
              <a:t> hasta que termina la llamada. Este tipo de mensajes se representan con flechas con la cabeza llena.</a:t>
            </a:r>
          </a:p>
          <a:p>
            <a:pPr lvl="1" indent="-270000" algn="just"/>
            <a:endParaRPr lang="es-MX" dirty="0" smtClean="0"/>
          </a:p>
          <a:p>
            <a:pPr lvl="1" indent="-270000" algn="just">
              <a:buFont typeface="Courier New"/>
              <a:buChar char="o"/>
            </a:pPr>
            <a:endParaRPr lang="es-MX" dirty="0" smtClean="0"/>
          </a:p>
          <a:p>
            <a:pPr lvl="1" indent="-270000" algn="just">
              <a:buFont typeface="Courier New"/>
              <a:buChar char="o"/>
            </a:pPr>
            <a:r>
              <a:rPr lang="es-MX" b="1" dirty="0" smtClean="0"/>
              <a:t>Asíncrono:</a:t>
            </a:r>
            <a:r>
              <a:rPr lang="es-MX" dirty="0" smtClean="0"/>
              <a:t> Terminan inmediatamente, y crean un nuevo hilo de ejecución dentro de la secuencia. Se representan con flechas con la cabeza abierta.</a:t>
            </a:r>
          </a:p>
          <a:p>
            <a:pPr lvl="1" indent="-270000" algn="just">
              <a:buFont typeface="Courier New"/>
              <a:buChar char="o"/>
            </a:pPr>
            <a:endParaRPr lang="es-MX" dirty="0" smtClean="0"/>
          </a:p>
          <a:p>
            <a:pPr lvl="1" indent="-270000" algn="just">
              <a:buFont typeface="Courier New"/>
              <a:buChar char="o"/>
            </a:pPr>
            <a:endParaRPr lang="es-MX" dirty="0" smtClean="0"/>
          </a:p>
          <a:p>
            <a:pPr lvl="1" indent="-270000" algn="just">
              <a:buFont typeface="Courier New"/>
              <a:buChar char="o"/>
            </a:pPr>
            <a:r>
              <a:rPr lang="es-MX" b="1" dirty="0" smtClean="0"/>
              <a:t>Retorno de una llamada</a:t>
            </a:r>
            <a:r>
              <a:rPr lang="es-MX" dirty="0" smtClean="0"/>
              <a:t> a procedimiento. También se representa la respuesta a un mensaje con una flecha discontinua. </a:t>
            </a:r>
            <a:r>
              <a:rPr lang="es-MX" i="1" dirty="0" smtClean="0"/>
              <a:t>Puede omitirse si queda claro por el fin de la activación.</a:t>
            </a:r>
          </a:p>
          <a:p>
            <a:pPr indent="-270000" algn="just">
              <a:buFont typeface="Courier New"/>
              <a:buChar char="o"/>
            </a:pPr>
            <a:endParaRPr lang="es-MX" sz="1200" dirty="0" smtClean="0"/>
          </a:p>
          <a:p>
            <a:pPr indent="-270000" algn="just"/>
            <a:endParaRPr lang="es-MX" sz="1200" dirty="0" smtClean="0"/>
          </a:p>
        </p:txBody>
      </p:sp>
      <p:sp>
        <p:nvSpPr>
          <p:cNvPr id="5" name="Rectangle 2"/>
          <p:cNvSpPr txBox="1">
            <a:spLocks noChangeArrowheads="1"/>
          </p:cNvSpPr>
          <p:nvPr/>
        </p:nvSpPr>
        <p:spPr bwMode="auto">
          <a:xfrm>
            <a:off x="1066800" y="1524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r">
              <a:defRPr/>
            </a:pPr>
            <a:r>
              <a:rPr lang="es-MX" sz="2800" kern="0" smtClean="0">
                <a:solidFill>
                  <a:srgbClr val="515151"/>
                </a:solidFill>
                <a:latin typeface="News Gothic MT"/>
                <a:cs typeface="News Gothic MT"/>
              </a:rPr>
              <a:t>Introducción a UML</a:t>
            </a:r>
            <a:r>
              <a:rPr kumimoji="0" lang="es-MX" sz="2800" b="0" i="0" u="none" strike="noStrike" kern="0" cap="none" spc="0" normalizeH="0" baseline="0" smtClean="0">
                <a:ln>
                  <a:noFill/>
                </a:ln>
                <a:solidFill>
                  <a:srgbClr val="515151"/>
                </a:solidFill>
                <a:effectLst/>
                <a:uLnTx/>
                <a:uFillTx/>
                <a:latin typeface="News Gothic MT"/>
                <a:ea typeface="+mj-ea"/>
                <a:cs typeface="News Gothic MT"/>
              </a:rPr>
              <a:t>:</a:t>
            </a:r>
            <a:br>
              <a:rPr kumimoji="0" lang="es-MX" sz="2800" b="0" i="0" u="none" strike="noStrike" kern="0" cap="none" spc="0" normalizeH="0" baseline="0" smtClean="0">
                <a:ln>
                  <a:noFill/>
                </a:ln>
                <a:solidFill>
                  <a:srgbClr val="515151"/>
                </a:solidFill>
                <a:effectLst/>
                <a:uLnTx/>
                <a:uFillTx/>
                <a:latin typeface="News Gothic MT"/>
                <a:ea typeface="+mj-ea"/>
                <a:cs typeface="News Gothic MT"/>
              </a:rPr>
            </a:br>
            <a:endParaRPr kumimoji="0" lang="es-MX" sz="1800" b="0" i="0" u="none" strike="noStrike" kern="0" cap="none" spc="0" normalizeH="0" baseline="0">
              <a:ln>
                <a:noFill/>
              </a:ln>
              <a:solidFill>
                <a:srgbClr val="515151"/>
              </a:solidFill>
              <a:effectLst/>
              <a:uLnTx/>
              <a:uFillTx/>
              <a:latin typeface="News Gothic MT"/>
              <a:ea typeface="+mj-ea"/>
              <a:cs typeface="News Gothic MT"/>
            </a:endParaRPr>
          </a:p>
        </p:txBody>
      </p:sp>
      <p:cxnSp>
        <p:nvCxnSpPr>
          <p:cNvPr id="8" name="Straight Arrow Connector 7"/>
          <p:cNvCxnSpPr/>
          <p:nvPr/>
        </p:nvCxnSpPr>
        <p:spPr bwMode="auto">
          <a:xfrm>
            <a:off x="2971800" y="3884612"/>
            <a:ext cx="1600200" cy="1588"/>
          </a:xfrm>
          <a:prstGeom prst="straightConnector1">
            <a:avLst/>
          </a:prstGeom>
          <a:solidFill>
            <a:schemeClr val="accent1"/>
          </a:solidFill>
          <a:ln w="12700" cap="flat" cmpd="sng" algn="ctr">
            <a:solidFill>
              <a:schemeClr val="tx1"/>
            </a:solidFill>
            <a:prstDash val="solid"/>
            <a:round/>
            <a:headEnd type="none" w="med" len="med"/>
            <a:tailEnd type="triangle" w="lg" len="lg"/>
          </a:ln>
          <a:effectLst/>
        </p:spPr>
      </p:cxnSp>
      <p:cxnSp>
        <p:nvCxnSpPr>
          <p:cNvPr id="10" name="Straight Arrow Connector 9"/>
          <p:cNvCxnSpPr/>
          <p:nvPr/>
        </p:nvCxnSpPr>
        <p:spPr bwMode="auto">
          <a:xfrm>
            <a:off x="2987824" y="6021288"/>
            <a:ext cx="1600200" cy="1588"/>
          </a:xfrm>
          <a:prstGeom prst="straightConnector1">
            <a:avLst/>
          </a:prstGeom>
          <a:solidFill>
            <a:schemeClr val="accent1"/>
          </a:solidFill>
          <a:ln w="12700" cap="flat" cmpd="sng" algn="ctr">
            <a:solidFill>
              <a:schemeClr val="tx1"/>
            </a:solidFill>
            <a:prstDash val="dash"/>
            <a:round/>
            <a:headEnd type="none" w="med" len="med"/>
            <a:tailEnd type="arrow" w="lg" len="lg"/>
          </a:ln>
          <a:effectLst/>
        </p:spPr>
      </p:cxnSp>
      <p:cxnSp>
        <p:nvCxnSpPr>
          <p:cNvPr id="11" name="Straight Arrow Connector 10"/>
          <p:cNvCxnSpPr/>
          <p:nvPr/>
        </p:nvCxnSpPr>
        <p:spPr bwMode="auto">
          <a:xfrm>
            <a:off x="2971800" y="4876800"/>
            <a:ext cx="1600200" cy="1588"/>
          </a:xfrm>
          <a:prstGeom prst="straightConnector1">
            <a:avLst/>
          </a:prstGeom>
          <a:solidFill>
            <a:schemeClr val="accent1"/>
          </a:solidFill>
          <a:ln w="12700" cap="flat" cmpd="sng" algn="ctr">
            <a:solidFill>
              <a:schemeClr val="tx1"/>
            </a:solidFill>
            <a:prstDash val="solid"/>
            <a:round/>
            <a:headEnd type="none" w="med" len="med"/>
            <a:tailEnd type="arrow" w="lg" len="lg"/>
          </a:ln>
          <a:effectLst/>
        </p:spPr>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7186" name="Rectangle 2"/>
          <p:cNvSpPr>
            <a:spLocks noGrp="1" noChangeArrowheads="1"/>
          </p:cNvSpPr>
          <p:nvPr>
            <p:ph type="title"/>
          </p:nvPr>
        </p:nvSpPr>
        <p:spPr>
          <a:xfrm>
            <a:off x="457200" y="273050"/>
            <a:ext cx="4267200" cy="1162050"/>
          </a:xfrm>
        </p:spPr>
        <p:txBody>
          <a:bodyPr/>
          <a:lstStyle/>
          <a:p>
            <a:r>
              <a:rPr lang="es-MX" smtClean="0"/>
              <a:t>Diagramas de comportamiento</a:t>
            </a:r>
            <a:endParaRPr lang="es-MX"/>
          </a:p>
        </p:txBody>
      </p:sp>
      <p:sp>
        <p:nvSpPr>
          <p:cNvPr id="1757187" name="Rectangle 3"/>
          <p:cNvSpPr>
            <a:spLocks noGrp="1" noChangeArrowheads="1"/>
          </p:cNvSpPr>
          <p:nvPr>
            <p:ph type="body" sz="half" idx="2"/>
          </p:nvPr>
        </p:nvSpPr>
        <p:spPr>
          <a:xfrm>
            <a:off x="457200" y="1435101"/>
            <a:ext cx="7427168" cy="3218036"/>
          </a:xfrm>
        </p:spPr>
        <p:txBody>
          <a:bodyPr/>
          <a:lstStyle/>
          <a:p>
            <a:pPr indent="-270000" algn="just">
              <a:buFont typeface="Courier New"/>
              <a:buChar char="o"/>
            </a:pPr>
            <a:endParaRPr lang="es-MX" dirty="0" smtClean="0"/>
          </a:p>
          <a:p>
            <a:pPr indent="-270000" algn="just"/>
            <a:r>
              <a:rPr lang="es-MX" sz="1800" dirty="0" smtClean="0">
                <a:solidFill>
                  <a:srgbClr val="90AC48"/>
                </a:solidFill>
              </a:rPr>
              <a:t>Diagramas de secuencia</a:t>
            </a:r>
            <a:r>
              <a:rPr lang="es-MX" sz="1800" dirty="0" smtClean="0"/>
              <a:t>. </a:t>
            </a:r>
          </a:p>
          <a:p>
            <a:pPr indent="-270000" algn="just">
              <a:buFont typeface="Courier New"/>
              <a:buChar char="o"/>
            </a:pPr>
            <a:endParaRPr lang="es-MX" dirty="0" smtClean="0"/>
          </a:p>
          <a:p>
            <a:pPr indent="-270000" algn="just">
              <a:buFont typeface="Courier New"/>
              <a:buChar char="o"/>
            </a:pPr>
            <a:r>
              <a:rPr lang="es-MX" dirty="0" smtClean="0"/>
              <a:t>Pueden ser usados de 2 formas:</a:t>
            </a:r>
          </a:p>
          <a:p>
            <a:pPr indent="-270000" algn="just">
              <a:buFont typeface="Courier New"/>
              <a:buChar char="o"/>
            </a:pPr>
            <a:endParaRPr lang="es-MX" dirty="0" smtClean="0"/>
          </a:p>
          <a:p>
            <a:pPr lvl="1" indent="-270000" algn="just">
              <a:buFont typeface="Courier New"/>
              <a:buChar char="o"/>
            </a:pPr>
            <a:r>
              <a:rPr lang="es-MX" b="1" dirty="0" smtClean="0"/>
              <a:t>De instancia: </a:t>
            </a:r>
            <a:r>
              <a:rPr lang="es-MX" dirty="0" smtClean="0"/>
              <a:t>Describe un escenario especifico (un escenario es una instancia de la ejecución de un caso de uso).</a:t>
            </a:r>
          </a:p>
          <a:p>
            <a:pPr lvl="1" indent="-270000" algn="just"/>
            <a:endParaRPr lang="es-MX" dirty="0" smtClean="0"/>
          </a:p>
          <a:p>
            <a:pPr lvl="1" indent="-270000" algn="just">
              <a:buFont typeface="Courier New"/>
              <a:buChar char="o"/>
            </a:pPr>
            <a:r>
              <a:rPr lang="es-MX" b="1" dirty="0" smtClean="0"/>
              <a:t>Genérico:</a:t>
            </a:r>
            <a:r>
              <a:rPr lang="es-MX" dirty="0" smtClean="0"/>
              <a:t> describe la interacción para un caso de uso; Utiliza ramificaciones ("</a:t>
            </a:r>
            <a:r>
              <a:rPr lang="es-MX" dirty="0" err="1" smtClean="0"/>
              <a:t>Branches</a:t>
            </a:r>
            <a:r>
              <a:rPr lang="es-MX" dirty="0" smtClean="0"/>
              <a:t>"), condiciones y bucles.</a:t>
            </a:r>
          </a:p>
        </p:txBody>
      </p:sp>
      <p:sp>
        <p:nvSpPr>
          <p:cNvPr id="5" name="Rectangle 2"/>
          <p:cNvSpPr txBox="1">
            <a:spLocks noChangeArrowheads="1"/>
          </p:cNvSpPr>
          <p:nvPr/>
        </p:nvSpPr>
        <p:spPr bwMode="auto">
          <a:xfrm>
            <a:off x="1066800" y="1524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r">
              <a:defRPr/>
            </a:pPr>
            <a:r>
              <a:rPr lang="es-MX" sz="2800" kern="0" smtClean="0">
                <a:solidFill>
                  <a:srgbClr val="515151"/>
                </a:solidFill>
                <a:latin typeface="News Gothic MT"/>
                <a:cs typeface="News Gothic MT"/>
              </a:rPr>
              <a:t>Introducción a UML</a:t>
            </a:r>
            <a:r>
              <a:rPr kumimoji="0" lang="es-MX" sz="2800" b="0" i="0" u="none" strike="noStrike" kern="0" cap="none" spc="0" normalizeH="0" baseline="0" smtClean="0">
                <a:ln>
                  <a:noFill/>
                </a:ln>
                <a:solidFill>
                  <a:srgbClr val="515151"/>
                </a:solidFill>
                <a:effectLst/>
                <a:uLnTx/>
                <a:uFillTx/>
                <a:latin typeface="News Gothic MT"/>
                <a:ea typeface="+mj-ea"/>
                <a:cs typeface="News Gothic MT"/>
              </a:rPr>
              <a:t>:</a:t>
            </a:r>
            <a:br>
              <a:rPr kumimoji="0" lang="es-MX" sz="2800" b="0" i="0" u="none" strike="noStrike" kern="0" cap="none" spc="0" normalizeH="0" baseline="0" smtClean="0">
                <a:ln>
                  <a:noFill/>
                </a:ln>
                <a:solidFill>
                  <a:srgbClr val="515151"/>
                </a:solidFill>
                <a:effectLst/>
                <a:uLnTx/>
                <a:uFillTx/>
                <a:latin typeface="News Gothic MT"/>
                <a:ea typeface="+mj-ea"/>
                <a:cs typeface="News Gothic MT"/>
              </a:rPr>
            </a:br>
            <a:endParaRPr kumimoji="0" lang="es-MX" sz="1800" b="0" i="0" u="none" strike="noStrike" kern="0" cap="none" spc="0" normalizeH="0" baseline="0">
              <a:ln>
                <a:noFill/>
              </a:ln>
              <a:solidFill>
                <a:srgbClr val="515151"/>
              </a:solidFill>
              <a:effectLst/>
              <a:uLnTx/>
              <a:uFillTx/>
              <a:latin typeface="News Gothic MT"/>
              <a:ea typeface="+mj-ea"/>
              <a:cs typeface="News Gothic M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7186" name="Rectangle 2"/>
          <p:cNvSpPr>
            <a:spLocks noGrp="1" noChangeArrowheads="1"/>
          </p:cNvSpPr>
          <p:nvPr>
            <p:ph type="title"/>
          </p:nvPr>
        </p:nvSpPr>
        <p:spPr>
          <a:xfrm>
            <a:off x="457200" y="273050"/>
            <a:ext cx="4267200" cy="1162050"/>
          </a:xfrm>
        </p:spPr>
        <p:txBody>
          <a:bodyPr/>
          <a:lstStyle/>
          <a:p>
            <a:r>
              <a:rPr lang="es-MX" smtClean="0"/>
              <a:t>Diagramas de comportamiento</a:t>
            </a:r>
            <a:endParaRPr lang="es-MX"/>
          </a:p>
        </p:txBody>
      </p:sp>
      <p:sp>
        <p:nvSpPr>
          <p:cNvPr id="1757187" name="Rectangle 3"/>
          <p:cNvSpPr>
            <a:spLocks noGrp="1" noChangeArrowheads="1"/>
          </p:cNvSpPr>
          <p:nvPr>
            <p:ph type="body" sz="half" idx="2"/>
          </p:nvPr>
        </p:nvSpPr>
        <p:spPr>
          <a:xfrm>
            <a:off x="457200" y="1435100"/>
            <a:ext cx="8382000" cy="4691063"/>
          </a:xfrm>
        </p:spPr>
        <p:txBody>
          <a:bodyPr/>
          <a:lstStyle/>
          <a:p>
            <a:pPr indent="-270000" algn="just">
              <a:buFont typeface="Courier New"/>
              <a:buChar char="o"/>
            </a:pPr>
            <a:endParaRPr lang="es-MX" dirty="0" smtClean="0"/>
          </a:p>
          <a:p>
            <a:pPr indent="-270000" algn="just"/>
            <a:r>
              <a:rPr lang="es-MX" sz="1800" dirty="0" smtClean="0">
                <a:solidFill>
                  <a:srgbClr val="90AC48"/>
                </a:solidFill>
              </a:rPr>
              <a:t>Diagramas de secuencia</a:t>
            </a:r>
            <a:r>
              <a:rPr lang="es-MX" sz="1800" dirty="0" smtClean="0"/>
              <a:t>. </a:t>
            </a:r>
          </a:p>
          <a:p>
            <a:pPr indent="-270000" algn="just">
              <a:buFont typeface="Courier New"/>
              <a:buChar char="o"/>
            </a:pPr>
            <a:endParaRPr lang="es-MX" dirty="0" smtClean="0"/>
          </a:p>
          <a:p>
            <a:pPr indent="-270000" algn="just">
              <a:buFont typeface="Courier New"/>
              <a:buChar char="o"/>
            </a:pPr>
            <a:r>
              <a:rPr lang="es-MX" dirty="0" smtClean="0"/>
              <a:t>Ejemplo:</a:t>
            </a:r>
          </a:p>
          <a:p>
            <a:pPr indent="-270000" algn="just">
              <a:buFont typeface="Courier New"/>
              <a:buChar char="o"/>
            </a:pPr>
            <a:endParaRPr lang="es-MX" dirty="0" smtClean="0"/>
          </a:p>
        </p:txBody>
      </p:sp>
      <p:sp>
        <p:nvSpPr>
          <p:cNvPr id="5" name="Rectangle 2"/>
          <p:cNvSpPr txBox="1">
            <a:spLocks noChangeArrowheads="1"/>
          </p:cNvSpPr>
          <p:nvPr/>
        </p:nvSpPr>
        <p:spPr bwMode="auto">
          <a:xfrm>
            <a:off x="1066800" y="1524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r">
              <a:defRPr/>
            </a:pPr>
            <a:r>
              <a:rPr lang="es-MX" sz="2800" kern="0" smtClean="0">
                <a:solidFill>
                  <a:srgbClr val="515151"/>
                </a:solidFill>
                <a:latin typeface="News Gothic MT"/>
                <a:cs typeface="News Gothic MT"/>
              </a:rPr>
              <a:t>Introducción a UML</a:t>
            </a:r>
            <a:r>
              <a:rPr kumimoji="0" lang="es-MX" sz="2800" b="0" i="0" u="none" strike="noStrike" kern="0" cap="none" spc="0" normalizeH="0" baseline="0" smtClean="0">
                <a:ln>
                  <a:noFill/>
                </a:ln>
                <a:solidFill>
                  <a:srgbClr val="515151"/>
                </a:solidFill>
                <a:effectLst/>
                <a:uLnTx/>
                <a:uFillTx/>
                <a:latin typeface="News Gothic MT"/>
                <a:ea typeface="+mj-ea"/>
                <a:cs typeface="News Gothic MT"/>
              </a:rPr>
              <a:t>:</a:t>
            </a:r>
            <a:br>
              <a:rPr kumimoji="0" lang="es-MX" sz="2800" b="0" i="0" u="none" strike="noStrike" kern="0" cap="none" spc="0" normalizeH="0" baseline="0" smtClean="0">
                <a:ln>
                  <a:noFill/>
                </a:ln>
                <a:solidFill>
                  <a:srgbClr val="515151"/>
                </a:solidFill>
                <a:effectLst/>
                <a:uLnTx/>
                <a:uFillTx/>
                <a:latin typeface="News Gothic MT"/>
                <a:ea typeface="+mj-ea"/>
                <a:cs typeface="News Gothic MT"/>
              </a:rPr>
            </a:br>
            <a:endParaRPr kumimoji="0" lang="es-MX" sz="1800" b="0" i="0" u="none" strike="noStrike" kern="0" cap="none" spc="0" normalizeH="0" baseline="0">
              <a:ln>
                <a:noFill/>
              </a:ln>
              <a:solidFill>
                <a:srgbClr val="515151"/>
              </a:solidFill>
              <a:effectLst/>
              <a:uLnTx/>
              <a:uFillTx/>
              <a:latin typeface="News Gothic MT"/>
              <a:ea typeface="+mj-ea"/>
              <a:cs typeface="News Gothic MT"/>
            </a:endParaRPr>
          </a:p>
        </p:txBody>
      </p:sp>
      <p:pic>
        <p:nvPicPr>
          <p:cNvPr id="9" name="Picture 8"/>
          <p:cNvPicPr>
            <a:picLocks noChangeAspect="1"/>
          </p:cNvPicPr>
          <p:nvPr/>
        </p:nvPicPr>
        <p:blipFill>
          <a:blip r:embed="rId3" cstate="print"/>
          <a:stretch>
            <a:fillRect/>
          </a:stretch>
        </p:blipFill>
        <p:spPr>
          <a:xfrm>
            <a:off x="990600" y="2819400"/>
            <a:ext cx="7467600" cy="3188756"/>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4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48"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4269</TotalTime>
  <Words>1538</Words>
  <Application>Microsoft Office PowerPoint</Application>
  <PresentationFormat>Presentación en pantalla (4:3)</PresentationFormat>
  <Paragraphs>192</Paragraphs>
  <Slides>15</Slides>
  <Notes>14</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15</vt:i4>
      </vt:variant>
    </vt:vector>
  </HeadingPairs>
  <TitlesOfParts>
    <vt:vector size="23" baseType="lpstr">
      <vt:lpstr>ＭＳ Ｐゴシック</vt:lpstr>
      <vt:lpstr>Arial</vt:lpstr>
      <vt:lpstr>Courier New</vt:lpstr>
      <vt:lpstr>Lucida Grande</vt:lpstr>
      <vt:lpstr>News Gothic MT</vt:lpstr>
      <vt:lpstr>Times New Roman</vt:lpstr>
      <vt:lpstr>TradeGothic Bold</vt:lpstr>
      <vt:lpstr>Blank Presentation</vt:lpstr>
      <vt:lpstr>Presentación de PowerPoint</vt:lpstr>
      <vt:lpstr>Términos y Conceptos</vt:lpstr>
      <vt:lpstr>Diagramas de comportamiento</vt:lpstr>
      <vt:lpstr>Utilidad</vt:lpstr>
      <vt:lpstr>Diagramas de comportamiento</vt:lpstr>
      <vt:lpstr>Diagramas de comportamiento</vt:lpstr>
      <vt:lpstr>Diagramas de comportamiento</vt:lpstr>
      <vt:lpstr>Diagramas de comportamiento</vt:lpstr>
      <vt:lpstr>Diagramas de comportamiento</vt:lpstr>
      <vt:lpstr>Diagramas de comportamiento</vt:lpstr>
      <vt:lpstr>Diagramas de comportamiento</vt:lpstr>
      <vt:lpstr>Diagramas de comportamiento</vt:lpstr>
      <vt:lpstr>Diagramas de comportamiento</vt:lpstr>
      <vt:lpstr>Diagramas de comportamiento</vt:lpstr>
      <vt:lpstr>Diagramas de comportamiento</vt:lpstr>
    </vt:vector>
  </TitlesOfParts>
  <Company>kkubo kkk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kkubo kkk</dc:creator>
  <cp:lastModifiedBy>Ricardo Cortés Espinosa</cp:lastModifiedBy>
  <cp:revision>183</cp:revision>
  <cp:lastPrinted>2009-10-26T20:13:22Z</cp:lastPrinted>
  <dcterms:created xsi:type="dcterms:W3CDTF">2009-10-26T20:11:07Z</dcterms:created>
  <dcterms:modified xsi:type="dcterms:W3CDTF">2021-04-05T22:20:46Z</dcterms:modified>
</cp:coreProperties>
</file>