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62" r:id="rId6"/>
    <p:sldId id="264" r:id="rId7"/>
    <p:sldId id="259" r:id="rId8"/>
    <p:sldId id="260" r:id="rId9"/>
    <p:sldId id="261" r:id="rId10"/>
    <p:sldId id="265" r:id="rId11"/>
    <p:sldId id="267" r:id="rId12"/>
    <p:sldId id="268" r:id="rId13"/>
    <p:sldId id="269" r:id="rId14"/>
    <p:sldId id="270" r:id="rId15"/>
    <p:sldId id="272" r:id="rId16"/>
    <p:sldId id="266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589FA8B-C5D4-44C9-9740-879856E907C3}" type="datetimeFigureOut">
              <a:rPr lang="es-MX" smtClean="0"/>
              <a:t>18/01/2019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0FFA-6C11-4C3E-A63E-F7F1389EA0C6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8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FA8B-C5D4-44C9-9740-879856E907C3}" type="datetimeFigureOut">
              <a:rPr lang="es-MX" smtClean="0"/>
              <a:t>18/01/2019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0FFA-6C11-4C3E-A63E-F7F1389EA0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127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FA8B-C5D4-44C9-9740-879856E907C3}" type="datetimeFigureOut">
              <a:rPr lang="es-MX" smtClean="0"/>
              <a:t>18/01/2019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0FFA-6C11-4C3E-A63E-F7F1389EA0C6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FA8B-C5D4-44C9-9740-879856E907C3}" type="datetimeFigureOut">
              <a:rPr lang="es-MX" smtClean="0"/>
              <a:t>18/01/2019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0FFA-6C11-4C3E-A63E-F7F1389EA0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17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FA8B-C5D4-44C9-9740-879856E907C3}" type="datetimeFigureOut">
              <a:rPr lang="es-MX" smtClean="0"/>
              <a:t>18/01/2019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0FFA-6C11-4C3E-A63E-F7F1389EA0C6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9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FA8B-C5D4-44C9-9740-879856E907C3}" type="datetimeFigureOut">
              <a:rPr lang="es-MX" smtClean="0"/>
              <a:t>18/01/2019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0FFA-6C11-4C3E-A63E-F7F1389EA0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63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FA8B-C5D4-44C9-9740-879856E907C3}" type="datetimeFigureOut">
              <a:rPr lang="es-MX" smtClean="0"/>
              <a:t>18/01/2019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0FFA-6C11-4C3E-A63E-F7F1389EA0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89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FA8B-C5D4-44C9-9740-879856E907C3}" type="datetimeFigureOut">
              <a:rPr lang="es-MX" smtClean="0"/>
              <a:t>18/01/2019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0FFA-6C11-4C3E-A63E-F7F1389EA0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54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FA8B-C5D4-44C9-9740-879856E907C3}" type="datetimeFigureOut">
              <a:rPr lang="es-MX" smtClean="0"/>
              <a:t>18/01/2019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0FFA-6C11-4C3E-A63E-F7F1389EA0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43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FA8B-C5D4-44C9-9740-879856E907C3}" type="datetimeFigureOut">
              <a:rPr lang="es-MX" smtClean="0"/>
              <a:t>18/01/2019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0FFA-6C11-4C3E-A63E-F7F1389EA0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385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FA8B-C5D4-44C9-9740-879856E907C3}" type="datetimeFigureOut">
              <a:rPr lang="es-MX" smtClean="0"/>
              <a:t>18/01/2019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0FFA-6C11-4C3E-A63E-F7F1389EA0C6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62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89FA8B-C5D4-44C9-9740-879856E907C3}" type="datetimeFigureOut">
              <a:rPr lang="es-MX" smtClean="0"/>
              <a:t>18/01/2019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190FFA-6C11-4C3E-A63E-F7F1389EA0C6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9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book/es/v1/Empezando-Instalando-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s.atlassian.com/git/tutorials/undoing-changes/git-reve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nfluence.atlassian.com/display/BITBUCKET/Add+an+SSH+key+to+an+accou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Sistemas de control  de versiones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Desarrollo de aplicaciones web</a:t>
            </a:r>
          </a:p>
        </p:txBody>
      </p:sp>
    </p:spTree>
    <p:extLst>
      <p:ext uri="{BB962C8B-B14F-4D97-AF65-F5344CB8AC3E}">
        <p14:creationId xmlns:p14="http://schemas.microsoft.com/office/powerpoint/2010/main" val="325830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Instalación: </a:t>
            </a:r>
            <a:r>
              <a:rPr lang="es-MX" dirty="0">
                <a:hlinkClick r:id="rId2"/>
              </a:rPr>
              <a:t>https://git-scm.com/book/es/v1/Empezando-Instalando-Git</a:t>
            </a:r>
            <a:endParaRPr lang="es-MX" dirty="0"/>
          </a:p>
          <a:p>
            <a:r>
              <a:rPr lang="es-MX" dirty="0"/>
              <a:t>Alternativa en Windows: </a:t>
            </a:r>
            <a:r>
              <a:rPr lang="es-MX" dirty="0">
                <a:hlinkClick r:id="rId3"/>
              </a:rPr>
              <a:t>https://desktop.github.com/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234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inicial de </a:t>
            </a:r>
            <a:r>
              <a:rPr lang="es-MX" dirty="0" err="1"/>
              <a:t>git</a:t>
            </a:r>
            <a:r>
              <a:rPr lang="es-MX" dirty="0"/>
              <a:t>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64509" y="3020755"/>
            <a:ext cx="6664165" cy="98488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herit"/>
              </a:rPr>
              <a:t>$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 --global user.name 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</a:rPr>
              <a:t>"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inherit"/>
              </a:rPr>
              <a:t>Your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inherit"/>
              </a:rPr>
              <a:t>Name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</a:rPr>
              <a:t>"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herit"/>
              </a:rPr>
              <a:t>$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 --global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user.email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 your.email@itesm.mx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herit"/>
              </a:rPr>
              <a:t>$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 --global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push.default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matching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herit"/>
              </a:rPr>
              <a:t>$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 --global alias.co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066433" y="5357004"/>
            <a:ext cx="533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Sólo se hace la primera vez después de que se instala</a:t>
            </a:r>
          </a:p>
        </p:txBody>
      </p:sp>
    </p:spTree>
    <p:extLst>
      <p:ext uri="{BB962C8B-B14F-4D97-AF65-F5344CB8AC3E}">
        <p14:creationId xmlns:p14="http://schemas.microsoft.com/office/powerpoint/2010/main" val="80542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iniciar un proyecto con control de versiones en </a:t>
            </a:r>
            <a:r>
              <a:rPr lang="es-MX" dirty="0" err="1"/>
              <a:t>git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379138" y="3126710"/>
            <a:ext cx="5514694" cy="4924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herit"/>
                <a:cs typeface="Courier New" panose="02070309020205020404" pitchFamily="49" charset="0"/>
              </a:rPr>
              <a:t>$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06400"/>
                </a:solidFill>
                <a:effectLst/>
                <a:latin typeface="inherit"/>
                <a:cs typeface="Courier New" panose="02070309020205020404" pitchFamily="49" charset="0"/>
              </a:rPr>
              <a:t>Initialized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6400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06400"/>
                </a:solidFill>
                <a:effectLst/>
                <a:latin typeface="inherit"/>
                <a:cs typeface="Courier New" panose="02070309020205020404" pitchFamily="49" charset="0"/>
              </a:rPr>
              <a:t>empty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6400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06400"/>
                </a:solidFill>
                <a:effectLst/>
                <a:latin typeface="inherit"/>
                <a:cs typeface="Courier New" panose="02070309020205020404" pitchFamily="49" charset="0"/>
              </a:rPr>
              <a:t>Git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6400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06400"/>
                </a:solidFill>
                <a:effectLst/>
                <a:latin typeface="inherit"/>
                <a:cs typeface="Courier New" panose="02070309020205020404" pitchFamily="49" charset="0"/>
              </a:rPr>
              <a:t>repository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6400"/>
                </a:solidFill>
                <a:effectLst/>
                <a:latin typeface="inherit"/>
                <a:cs typeface="Courier New" panose="02070309020205020404" pitchFamily="49" charset="0"/>
              </a:rPr>
              <a:t> in /home/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06400"/>
                </a:solidFill>
                <a:effectLst/>
                <a:latin typeface="inherit"/>
                <a:cs typeface="Courier New" panose="02070309020205020404" pitchFamily="49" charset="0"/>
              </a:rPr>
              <a:t>your_path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6400"/>
                </a:solidFill>
                <a:effectLst/>
                <a:latin typeface="inherit"/>
                <a:cs typeface="Courier New" panose="02070309020205020404" pitchFamily="49" charset="0"/>
              </a:rPr>
              <a:t>/.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06400"/>
                </a:solidFill>
                <a:effectLst/>
                <a:latin typeface="inherit"/>
                <a:cs typeface="Courier New" panose="02070309020205020404" pitchFamily="49" charset="0"/>
              </a:rPr>
              <a:t>git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6400"/>
                </a:solidFill>
                <a:effectLst/>
                <a:latin typeface="inherit"/>
                <a:cs typeface="Courier New" panose="02070309020205020404" pitchFamily="49" charset="0"/>
              </a:rPr>
              <a:t>/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468637" y="5322499"/>
            <a:ext cx="533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hace cada vez que se inicia un proyecto.</a:t>
            </a:r>
            <a:br>
              <a:rPr lang="es-MX" dirty="0"/>
            </a:br>
            <a:r>
              <a:rPr lang="es-MX" dirty="0"/>
              <a:t>Crea la rama “master” en el repositorio local.</a:t>
            </a:r>
          </a:p>
        </p:txBody>
      </p:sp>
    </p:spTree>
    <p:extLst>
      <p:ext uri="{BB962C8B-B14F-4D97-AF65-F5344CB8AC3E}">
        <p14:creationId xmlns:p14="http://schemas.microsoft.com/office/powerpoint/2010/main" val="39845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archivos para gestionar sus versiones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20083" y="3141989"/>
            <a:ext cx="1598302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600" b="1" dirty="0">
                <a:solidFill>
                  <a:srgbClr val="000080"/>
                </a:solidFill>
                <a:latin typeface="inherit"/>
                <a:cs typeface="Courier New" panose="02070309020205020404" pitchFamily="49" charset="0"/>
              </a:rPr>
              <a:t>$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468637" y="5322499"/>
            <a:ext cx="621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hace cada vez que se agrega un archivo nuevo al proyecto</a:t>
            </a:r>
          </a:p>
        </p:txBody>
      </p:sp>
    </p:spTree>
    <p:extLst>
      <p:ext uri="{BB962C8B-B14F-4D97-AF65-F5344CB8AC3E}">
        <p14:creationId xmlns:p14="http://schemas.microsoft.com/office/powerpoint/2010/main" val="180310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guardar los cambios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51145" y="3398192"/>
            <a:ext cx="7306487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herit"/>
                <a:cs typeface="Courier New" panose="02070309020205020404" pitchFamily="49" charset="0"/>
              </a:rPr>
              <a:t>$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“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Add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 a </a:t>
            </a:r>
            <a:r>
              <a:rPr lang="es-MX" altLang="es-MX" sz="1600" b="1" dirty="0" err="1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m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essage</a:t>
            </a:r>
            <a:r>
              <a:rPr kumimoji="0" lang="es-MX" altLang="es-MX" sz="1600" b="1" i="0" u="none" strike="noStrike" cap="none" normalizeH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 in </a:t>
            </a:r>
            <a:r>
              <a:rPr kumimoji="0" lang="es-MX" altLang="es-MX" sz="1600" b="1" i="0" u="none" strike="noStrike" cap="none" normalizeH="0" dirty="0" err="1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imperative</a:t>
            </a:r>
            <a:r>
              <a:rPr kumimoji="0" lang="es-MX" altLang="es-MX" sz="1600" b="1" i="0" u="none" strike="noStrike" cap="none" normalizeH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dirty="0" err="1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voice</a:t>
            </a:r>
            <a:r>
              <a:rPr kumimoji="0" lang="es-MX" altLang="es-MX" sz="1600" b="1" i="0" u="none" strike="noStrike" cap="none" normalizeH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 (</a:t>
            </a:r>
            <a:r>
              <a:rPr kumimoji="0" lang="es-MX" altLang="es-MX" sz="1600" b="1" i="0" u="none" strike="noStrike" cap="none" normalizeH="0" dirty="0" err="1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by</a:t>
            </a:r>
            <a:r>
              <a:rPr kumimoji="0" lang="es-MX" altLang="es-MX" sz="1600" b="1" i="0" u="none" strike="noStrike" cap="none" normalizeH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dirty="0" err="1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convention</a:t>
            </a:r>
            <a:r>
              <a:rPr kumimoji="0" lang="es-MX" altLang="es-MX" sz="1600" b="1" i="0" u="none" strike="noStrike" cap="none" normalizeH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)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inherit"/>
                <a:cs typeface="Courier New" panose="02070309020205020404" pitchFamily="49" charset="0"/>
              </a:rPr>
              <a:t>"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3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volver a una versión anterior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62551" y="3510336"/>
            <a:ext cx="2566408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herit"/>
                <a:cs typeface="Courier New" panose="02070309020205020404" pitchFamily="49" charset="0"/>
              </a:rPr>
              <a:t>$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revert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MX" sz="1600" b="1" dirty="0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&lt;commit&gt;</a:t>
            </a: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49258" y="4997395"/>
            <a:ext cx="646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2"/>
              </a:rPr>
              <a:t>https://es.atlassian.com/git/tutorials/undoing-changes/git-revert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409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Bitbucket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sistema de hosting de </a:t>
            </a:r>
            <a:r>
              <a:rPr lang="es-MX" dirty="0" err="1"/>
              <a:t>git</a:t>
            </a:r>
            <a:r>
              <a:rPr lang="es-MX" dirty="0"/>
              <a:t> y mercurial en la nube diseñado para el trabajo de equipo: </a:t>
            </a:r>
            <a:r>
              <a:rPr lang="es-MX" dirty="0">
                <a:hlinkClick r:id="rId2"/>
              </a:rPr>
              <a:t>https://bitbucket.org/</a:t>
            </a:r>
            <a:endParaRPr lang="es-MX" dirty="0"/>
          </a:p>
          <a:p>
            <a:r>
              <a:rPr lang="es-MX" dirty="0"/>
              <a:t>Crea una cuenta en </a:t>
            </a:r>
            <a:r>
              <a:rPr lang="es-MX" dirty="0" err="1"/>
              <a:t>Bitbucket</a:t>
            </a:r>
            <a:r>
              <a:rPr lang="es-MX" dirty="0"/>
              <a:t> con tu correo del </a:t>
            </a:r>
            <a:r>
              <a:rPr lang="es-MX" dirty="0" err="1"/>
              <a:t>tec</a:t>
            </a:r>
            <a:r>
              <a:rPr lang="es-MX" dirty="0"/>
              <a:t> = Repositorios privados ilimitados      							  + colaboradores ilimitados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819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Configuración</a:t>
            </a:r>
            <a:r>
              <a:rPr lang="en-US" dirty="0"/>
              <a:t> de </a:t>
            </a:r>
            <a:r>
              <a:rPr lang="en-US" dirty="0" err="1"/>
              <a:t>bitbucket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no tener que ingresar tu cuenta y tu </a:t>
            </a:r>
            <a:r>
              <a:rPr lang="es-MX" dirty="0" err="1"/>
              <a:t>password</a:t>
            </a:r>
            <a:r>
              <a:rPr lang="es-MX" dirty="0"/>
              <a:t> cada vez que vas a interactuar con </a:t>
            </a:r>
            <a:r>
              <a:rPr lang="es-MX" dirty="0" err="1"/>
              <a:t>Bitbucket</a:t>
            </a:r>
            <a:r>
              <a:rPr lang="es-MX" dirty="0"/>
              <a:t> es necesario: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Copiar tu llave pública de tu SSH </a:t>
            </a:r>
            <a:r>
              <a:rPr lang="es-MX" dirty="0">
                <a:hlinkClick r:id="rId2"/>
              </a:rPr>
              <a:t>https://confluence.atlassian.com/display/BITBUCKET/Add+an+SSH+key+to+an+account</a:t>
            </a:r>
            <a:r>
              <a:rPr lang="es-MX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Pegarla en </a:t>
            </a:r>
            <a:r>
              <a:rPr lang="es-MX" dirty="0" err="1"/>
              <a:t>Bitbucket</a:t>
            </a:r>
            <a:r>
              <a:rPr lang="es-MX" dirty="0"/>
              <a:t>: </a:t>
            </a:r>
            <a:r>
              <a:rPr lang="es-MX" dirty="0" err="1"/>
              <a:t>Manage</a:t>
            </a:r>
            <a:r>
              <a:rPr lang="es-MX" dirty="0"/>
              <a:t> </a:t>
            </a:r>
            <a:r>
              <a:rPr lang="es-MX" dirty="0" err="1"/>
              <a:t>account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SSH </a:t>
            </a:r>
            <a:r>
              <a:rPr lang="es-MX" dirty="0" err="1">
                <a:sym typeface="Wingdings" panose="05000000000000000000" pitchFamily="2" charset="2"/>
              </a:rPr>
              <a:t>keys</a:t>
            </a:r>
            <a:r>
              <a:rPr lang="es-MX" dirty="0">
                <a:sym typeface="Wingdings" panose="05000000000000000000" pitchFamily="2" charset="2"/>
              </a:rPr>
              <a:t> </a:t>
            </a:r>
            <a:r>
              <a:rPr lang="es-MX" dirty="0" err="1">
                <a:sym typeface="Wingdings" panose="05000000000000000000" pitchFamily="2" charset="2"/>
              </a:rPr>
              <a:t>Add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key</a:t>
            </a:r>
            <a:endParaRPr lang="es-MX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endParaRPr lang="es-MX" dirty="0"/>
          </a:p>
        </p:txBody>
      </p:sp>
      <p:pic>
        <p:nvPicPr>
          <p:cNvPr id="10246" name="Picture 6" descr="images/figures/add_public_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947073"/>
            <a:ext cx="4157933" cy="322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52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un Nuevo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remoto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</a:t>
            </a:r>
            <a:r>
              <a:rPr lang="en-US" dirty="0"/>
              <a:t> un Nuevo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Bitbucket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Agrega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</a:t>
            </a:r>
            <a:r>
              <a:rPr lang="es-MX" dirty="0" err="1"/>
              <a:t>origin</a:t>
            </a:r>
            <a:r>
              <a:rPr lang="es-MX" dirty="0"/>
              <a:t>” a tu repositorio local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31986" y="3907152"/>
            <a:ext cx="8606523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inherit"/>
                <a:cs typeface="Courier New" panose="02070309020205020404" pitchFamily="49" charset="0"/>
              </a:rPr>
              <a:t>$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git@bitbucket.org:&lt;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&gt;/&lt;repositorio&gt;.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6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PUSH: Guardar los cambios en el repositorio remoto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21274" y="3139400"/>
            <a:ext cx="8225009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600" b="1" dirty="0">
                <a:solidFill>
                  <a:srgbClr val="000080"/>
                </a:solidFill>
                <a:latin typeface="inherit"/>
                <a:cs typeface="Courier New" panose="02070309020205020404" pitchFamily="49" charset="0"/>
              </a:rPr>
              <a:t>$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7070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6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inherit"/>
                <a:cs typeface="Courier New" panose="02070309020205020404" pitchFamily="49" charset="0"/>
              </a:rPr>
              <a:t># </a:t>
            </a:r>
            <a:r>
              <a:rPr kumimoji="0" lang="es-MX" altLang="es-MX" sz="1600" b="1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inherit"/>
                <a:cs typeface="Courier New" panose="02070309020205020404" pitchFamily="49" charset="0"/>
              </a:rPr>
              <a:t>pushes</a:t>
            </a:r>
            <a:r>
              <a:rPr kumimoji="0" lang="es-MX" altLang="es-MX" sz="16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inherit"/>
                <a:cs typeface="Courier New" panose="02070309020205020404" pitchFamily="49" charset="0"/>
              </a:rPr>
              <a:t> up </a:t>
            </a:r>
            <a:r>
              <a:rPr kumimoji="0" lang="es-MX" altLang="es-MX" sz="1600" b="1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inherit"/>
                <a:cs typeface="Courier New" panose="02070309020205020404" pitchFamily="49" charset="0"/>
              </a:rPr>
              <a:t>the</a:t>
            </a:r>
            <a:r>
              <a:rPr kumimoji="0" lang="es-MX" altLang="es-MX" sz="16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inherit"/>
                <a:cs typeface="Courier New" panose="02070309020205020404" pitchFamily="49" charset="0"/>
              </a:rPr>
              <a:t> repo and </a:t>
            </a:r>
            <a:r>
              <a:rPr kumimoji="0" lang="es-MX" altLang="es-MX" sz="1600" b="1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inherit"/>
                <a:cs typeface="Courier New" panose="02070309020205020404" pitchFamily="49" charset="0"/>
              </a:rPr>
              <a:t>its</a:t>
            </a:r>
            <a:r>
              <a:rPr kumimoji="0" lang="es-MX" altLang="es-MX" sz="16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es-MX" altLang="es-MX" sz="1600" b="1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inherit"/>
                <a:cs typeface="Courier New" panose="02070309020205020404" pitchFamily="49" charset="0"/>
              </a:rPr>
              <a:t>refs</a:t>
            </a:r>
            <a:r>
              <a:rPr kumimoji="0" lang="es-MX" altLang="es-MX" sz="16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es-MX" altLang="es-MX" sz="1600" b="1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inherit"/>
                <a:cs typeface="Courier New" panose="02070309020205020404" pitchFamily="49" charset="0"/>
              </a:rPr>
              <a:t>for</a:t>
            </a:r>
            <a:r>
              <a:rPr kumimoji="0" lang="es-MX" altLang="es-MX" sz="16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es-MX" altLang="es-MX" sz="1600" b="1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inherit"/>
                <a:cs typeface="Courier New" panose="02070309020205020404" pitchFamily="49" charset="0"/>
              </a:rPr>
              <a:t>the</a:t>
            </a:r>
            <a:r>
              <a:rPr kumimoji="0" lang="es-MX" altLang="es-MX" sz="16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es-MX" altLang="es-MX" sz="1600" b="1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inherit"/>
                <a:cs typeface="Courier New" panose="02070309020205020404" pitchFamily="49" charset="0"/>
              </a:rPr>
              <a:t>first</a:t>
            </a:r>
            <a:r>
              <a:rPr kumimoji="0" lang="es-MX" altLang="es-MX" sz="1600" b="1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inherit"/>
                <a:cs typeface="Courier New" panose="02070309020205020404" pitchFamily="49" charset="0"/>
              </a:rPr>
              <a:t> time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921274" y="4440189"/>
            <a:ext cx="7420301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None/>
            </a:pPr>
            <a:r>
              <a:rPr lang="es-MX" altLang="es-MX" sz="1600" b="1" dirty="0">
                <a:solidFill>
                  <a:srgbClr val="000080"/>
                </a:solidFill>
                <a:latin typeface="inherit"/>
                <a:cs typeface="Courier New" panose="02070309020205020404" pitchFamily="49" charset="0"/>
              </a:rPr>
              <a:t>$ </a:t>
            </a:r>
            <a:r>
              <a:rPr lang="es-MX" altLang="es-MX" sz="1600" b="1" dirty="0" err="1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s-MX" altLang="es-MX" sz="1600" b="1" dirty="0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altLang="es-MX" sz="1600" b="1" dirty="0" err="1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s-MX" altLang="es-MX" sz="1600" b="1" dirty="0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altLang="es-MX" sz="1600" b="1" dirty="0" err="1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s-MX" altLang="es-MX" sz="1600" b="1" dirty="0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master </a:t>
            </a:r>
            <a:r>
              <a:rPr lang="es-MX" altLang="es-MX" sz="1600" b="1" i="1" dirty="0">
                <a:solidFill>
                  <a:srgbClr val="408080"/>
                </a:solidFill>
                <a:latin typeface="inherit"/>
                <a:cs typeface="Courier New" panose="02070309020205020404" pitchFamily="49" charset="0"/>
              </a:rPr>
              <a:t># </a:t>
            </a:r>
            <a:r>
              <a:rPr lang="es-MX" altLang="es-MX" sz="1600" b="1" i="1" dirty="0" err="1">
                <a:solidFill>
                  <a:srgbClr val="408080"/>
                </a:solidFill>
                <a:latin typeface="inherit"/>
                <a:cs typeface="Courier New" panose="02070309020205020404" pitchFamily="49" charset="0"/>
              </a:rPr>
              <a:t>pushes</a:t>
            </a:r>
            <a:r>
              <a:rPr lang="es-MX" altLang="es-MX" sz="1600" b="1" i="1" dirty="0">
                <a:solidFill>
                  <a:srgbClr val="408080"/>
                </a:solidFill>
                <a:latin typeface="inherit"/>
                <a:cs typeface="Courier New" panose="02070309020205020404" pitchFamily="49" charset="0"/>
              </a:rPr>
              <a:t> up </a:t>
            </a:r>
            <a:r>
              <a:rPr lang="es-MX" altLang="es-MX" sz="1600" b="1" i="1" dirty="0" err="1">
                <a:solidFill>
                  <a:srgbClr val="408080"/>
                </a:solidFill>
                <a:latin typeface="inherit"/>
                <a:cs typeface="Courier New" panose="02070309020205020404" pitchFamily="49" charset="0"/>
              </a:rPr>
              <a:t>the</a:t>
            </a:r>
            <a:r>
              <a:rPr lang="es-MX" altLang="es-MX" sz="1600" b="1" i="1" dirty="0">
                <a:solidFill>
                  <a:srgbClr val="408080"/>
                </a:solidFill>
                <a:latin typeface="inherit"/>
                <a:cs typeface="Courier New" panose="02070309020205020404" pitchFamily="49" charset="0"/>
              </a:rPr>
              <a:t> master </a:t>
            </a:r>
            <a:r>
              <a:rPr lang="es-MX" altLang="es-MX" sz="1600" b="1" i="1" dirty="0" err="1">
                <a:solidFill>
                  <a:srgbClr val="408080"/>
                </a:solidFill>
                <a:latin typeface="inherit"/>
                <a:cs typeface="Courier New" panose="02070309020205020404" pitchFamily="49" charset="0"/>
              </a:rPr>
              <a:t>branch</a:t>
            </a:r>
            <a:r>
              <a:rPr lang="es-MX" altLang="es-MX" sz="1600" b="1" i="1" dirty="0">
                <a:solidFill>
                  <a:srgbClr val="408080"/>
                </a:solidFill>
                <a:latin typeface="inherit"/>
                <a:cs typeface="Courier New" panose="02070309020205020404" pitchFamily="49" charset="0"/>
              </a:rPr>
              <a:t> to </a:t>
            </a:r>
            <a:r>
              <a:rPr lang="es-MX" altLang="es-MX" sz="1600" b="1" i="1" dirty="0" err="1">
                <a:solidFill>
                  <a:srgbClr val="408080"/>
                </a:solidFill>
                <a:latin typeface="inherit"/>
                <a:cs typeface="Courier New" panose="02070309020205020404" pitchFamily="49" charset="0"/>
              </a:rPr>
              <a:t>bitbucket</a:t>
            </a:r>
            <a:r>
              <a:rPr lang="es-MX" altLang="es-MX" sz="1600" b="1" i="1" dirty="0">
                <a:solidFill>
                  <a:srgbClr val="408080"/>
                </a:solidFill>
                <a:latin typeface="inherit"/>
                <a:cs typeface="Courier New" panose="02070309020205020404" pitchFamily="49" charset="0"/>
              </a:rPr>
              <a:t> </a:t>
            </a:r>
            <a:r>
              <a:rPr lang="es-MX" altLang="es-MX" sz="1200" dirty="0"/>
              <a:t> </a:t>
            </a:r>
            <a:endParaRPr lang="es-MX" altLang="es-MX" sz="36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921274" y="5377592"/>
            <a:ext cx="6808659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600" b="1" dirty="0">
                <a:solidFill>
                  <a:srgbClr val="000080"/>
                </a:solidFill>
                <a:latin typeface="inherit"/>
                <a:cs typeface="Courier New" panose="02070309020205020404" pitchFamily="49" charset="0"/>
              </a:rPr>
              <a:t>$ </a:t>
            </a:r>
            <a:r>
              <a:rPr lang="es-MX" altLang="es-MX" sz="1600" b="1" dirty="0" err="1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s-MX" altLang="es-MX" sz="1600" b="1" dirty="0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altLang="es-MX" sz="1600" b="1" dirty="0" err="1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s-MX" altLang="es-MX" sz="1600" b="1" dirty="0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MX" sz="1600" b="1" dirty="0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&lt;</a:t>
            </a:r>
            <a:r>
              <a:rPr lang="en-US" altLang="es-MX" sz="1600" b="1" dirty="0" err="1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remote_repository</a:t>
            </a:r>
            <a:r>
              <a:rPr lang="en-US" altLang="es-MX" sz="1600" b="1" dirty="0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&gt; &lt;</a:t>
            </a:r>
            <a:r>
              <a:rPr lang="en-US" altLang="es-MX" sz="1600" b="1" dirty="0" err="1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branch_to_push</a:t>
            </a:r>
            <a:r>
              <a:rPr lang="en-US" altLang="es-MX" sz="1600" b="1" dirty="0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&gt;</a:t>
            </a:r>
            <a:endParaRPr lang="es-MX" altLang="es-MX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2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es necesario un sistema de control de versiones?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93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PULL: Trae los cambios de </a:t>
            </a:r>
            <a:r>
              <a:rPr lang="es-MX" dirty="0" err="1"/>
              <a:t>bitbucket</a:t>
            </a:r>
            <a:r>
              <a:rPr lang="es-MX" dirty="0"/>
              <a:t> al repositorio local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4114540" y="3445579"/>
            <a:ext cx="3539247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600" b="1" dirty="0">
                <a:solidFill>
                  <a:srgbClr val="000080"/>
                </a:solidFill>
                <a:latin typeface="inherit"/>
                <a:cs typeface="Courier New" panose="02070309020205020404" pitchFamily="49" charset="0"/>
              </a:rPr>
              <a:t>$ </a:t>
            </a:r>
            <a:r>
              <a:rPr lang="es-MX" altLang="es-MX" sz="1600" b="1" dirty="0" err="1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s-MX" altLang="es-MX" sz="1600" b="1" dirty="0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altLang="es-MX" sz="1600" b="1" dirty="0" err="1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es-MX" altLang="es-MX" sz="1600" b="1" dirty="0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MX" sz="1600" b="1" dirty="0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&lt;</a:t>
            </a:r>
            <a:r>
              <a:rPr lang="en-US" altLang="es-MX" sz="1600" b="1" dirty="0" err="1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remote_repository</a:t>
            </a:r>
            <a:r>
              <a:rPr lang="en-US" altLang="es-MX" sz="1600" b="1" dirty="0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&gt;</a:t>
            </a:r>
            <a:endParaRPr lang="es-MX" altLang="es-MX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992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Ramas</a:t>
            </a:r>
          </a:p>
        </p:txBody>
      </p:sp>
      <p:pic>
        <p:nvPicPr>
          <p:cNvPr id="14338" name="Picture 2" descr="http://www.openfluid-project.org/community/images/thumb/7/79/Contribs_branching_workflow.png/350px-Contribs_branching_workfl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597" y="241243"/>
            <a:ext cx="4304581" cy="661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76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crear una rama</a:t>
            </a:r>
          </a:p>
        </p:txBody>
      </p:sp>
      <p:sp>
        <p:nvSpPr>
          <p:cNvPr id="4" name="Rectangle 1"/>
          <p:cNvSpPr txBox="1">
            <a:spLocks noGrp="1" noChangeArrowheads="1"/>
          </p:cNvSpPr>
          <p:nvPr>
            <p:ph idx="1"/>
          </p:nvPr>
        </p:nvSpPr>
        <p:spPr bwMode="auto">
          <a:xfrm>
            <a:off x="3361888" y="2992750"/>
            <a:ext cx="4289744" cy="2507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600" b="1" dirty="0">
                <a:solidFill>
                  <a:srgbClr val="000080"/>
                </a:solidFill>
                <a:latin typeface="inherit"/>
                <a:cs typeface="Courier New" panose="02070309020205020404" pitchFamily="49" charset="0"/>
              </a:rPr>
              <a:t>$ </a:t>
            </a:r>
            <a:r>
              <a:rPr lang="es-MX" altLang="es-MX" sz="1600" b="1" dirty="0" err="1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s-MX" altLang="es-MX" sz="1600" b="1" dirty="0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altLang="es-MX" sz="1600" b="1" dirty="0" err="1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es-MX" altLang="es-MX" sz="1600" b="1" dirty="0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–b </a:t>
            </a:r>
            <a:r>
              <a:rPr lang="en-US" altLang="es-MX" sz="1600" b="1" dirty="0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&lt;</a:t>
            </a:r>
            <a:r>
              <a:rPr lang="en-US" altLang="es-MX" sz="1600" b="1" dirty="0" err="1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branch_name</a:t>
            </a:r>
            <a:r>
              <a:rPr lang="en-US" altLang="es-MX" sz="1600" b="1" dirty="0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&gt;</a:t>
            </a:r>
            <a:endParaRPr lang="es-MX" altLang="es-MX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14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cambiar de rama</a:t>
            </a:r>
          </a:p>
        </p:txBody>
      </p:sp>
      <p:sp>
        <p:nvSpPr>
          <p:cNvPr id="4" name="Rectangle 1"/>
          <p:cNvSpPr txBox="1">
            <a:spLocks noGrp="1" noChangeArrowheads="1"/>
          </p:cNvSpPr>
          <p:nvPr>
            <p:ph idx="1"/>
          </p:nvPr>
        </p:nvSpPr>
        <p:spPr bwMode="auto">
          <a:xfrm>
            <a:off x="3361888" y="2992750"/>
            <a:ext cx="4289744" cy="2507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600" b="1" dirty="0">
                <a:solidFill>
                  <a:srgbClr val="000080"/>
                </a:solidFill>
                <a:latin typeface="inherit"/>
                <a:cs typeface="Courier New" panose="02070309020205020404" pitchFamily="49" charset="0"/>
              </a:rPr>
              <a:t>$ </a:t>
            </a:r>
            <a:r>
              <a:rPr lang="es-MX" altLang="es-MX" sz="1600" b="1" dirty="0" err="1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s-MX" altLang="es-MX" sz="1600" b="1" dirty="0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altLang="es-MX" sz="1600" b="1" dirty="0" err="1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es-MX" altLang="es-MX" sz="1600" b="1" dirty="0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MX" sz="1600" b="1" dirty="0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&lt;</a:t>
            </a:r>
            <a:r>
              <a:rPr lang="en-US" altLang="es-MX" sz="1600" b="1" dirty="0" err="1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branch_name</a:t>
            </a:r>
            <a:r>
              <a:rPr lang="en-US" altLang="es-MX" sz="1600" b="1" dirty="0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&gt;</a:t>
            </a:r>
            <a:endParaRPr lang="es-MX" altLang="es-MX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08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unir 2 ramas</a:t>
            </a:r>
          </a:p>
        </p:txBody>
      </p:sp>
      <p:sp>
        <p:nvSpPr>
          <p:cNvPr id="4" name="Rectangle 1"/>
          <p:cNvSpPr txBox="1">
            <a:spLocks noGrp="1" noChangeArrowheads="1"/>
          </p:cNvSpPr>
          <p:nvPr>
            <p:ph idx="1"/>
          </p:nvPr>
        </p:nvSpPr>
        <p:spPr bwMode="auto">
          <a:xfrm>
            <a:off x="3361888" y="2992750"/>
            <a:ext cx="4289744" cy="2507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600" b="1" dirty="0">
                <a:solidFill>
                  <a:srgbClr val="000080"/>
                </a:solidFill>
                <a:latin typeface="inherit"/>
                <a:cs typeface="Courier New" panose="02070309020205020404" pitchFamily="49" charset="0"/>
              </a:rPr>
              <a:t>$ </a:t>
            </a:r>
            <a:r>
              <a:rPr lang="es-MX" altLang="es-MX" sz="1600" b="1" dirty="0" err="1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s-MX" altLang="es-MX" sz="1600" b="1" dirty="0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altLang="es-MX" sz="1600" b="1" dirty="0" err="1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s-MX" altLang="es-MX" sz="1600" b="1" dirty="0">
                <a:solidFill>
                  <a:srgbClr val="0707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MX" sz="1600" b="1" dirty="0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&lt;</a:t>
            </a:r>
            <a:r>
              <a:rPr lang="en-US" altLang="es-MX" sz="1600" b="1" dirty="0" err="1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branch_name</a:t>
            </a:r>
            <a:r>
              <a:rPr lang="en-US" altLang="es-MX" sz="1600" b="1" dirty="0">
                <a:solidFill>
                  <a:srgbClr val="BA2121"/>
                </a:solidFill>
                <a:latin typeface="inherit"/>
                <a:cs typeface="Courier New" panose="02070309020205020404" pitchFamily="49" charset="0"/>
              </a:rPr>
              <a:t>&gt;</a:t>
            </a:r>
            <a:endParaRPr lang="es-MX" altLang="es-MX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saber más…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https://git-scm.com/book/en/v2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110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es necesario un sistema de </a:t>
            </a:r>
            <a:r>
              <a:rPr lang="es-MX" dirty="0" err="1"/>
              <a:t>contrl</a:t>
            </a:r>
            <a:r>
              <a:rPr lang="es-MX" dirty="0"/>
              <a:t> de versiones?</a:t>
            </a:r>
          </a:p>
        </p:txBody>
      </p:sp>
      <p:pic>
        <p:nvPicPr>
          <p:cNvPr id="1026" name="Picture 2" descr="http://3.bp.blogspot.com/-S3EM1NE0s7M/VMWe-DOLI_I/AAAAAAAABCk/5nohIvLVDOg/s1600/version-control-for-excel-fil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62" y="2234244"/>
            <a:ext cx="4670605" cy="44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26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es necesario un sistema de </a:t>
            </a:r>
            <a:r>
              <a:rPr lang="es-MX" dirty="0" err="1"/>
              <a:t>contrl</a:t>
            </a:r>
            <a:r>
              <a:rPr lang="es-MX" dirty="0"/>
              <a:t> de versiones?</a:t>
            </a:r>
          </a:p>
        </p:txBody>
      </p:sp>
      <p:pic>
        <p:nvPicPr>
          <p:cNvPr id="9218" name="Picture 2" descr="http://redstack.files.wordpress.com/2013/05/version-contro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213087"/>
            <a:ext cx="9720262" cy="361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21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¿Cuándo se debe usar un sistema de control de versiones?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731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¿Cuándo se debe usar un sistema de control de versiones?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SIEMPRE</a:t>
            </a:r>
          </a:p>
          <a:p>
            <a:pPr>
              <a:buFont typeface="Wingdings" panose="05000000000000000000" pitchFamily="2" charset="2"/>
              <a:buChar char="Ø"/>
            </a:pP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Control de versiones es mejor que </a:t>
            </a:r>
            <a:r>
              <a:rPr lang="es-MX" dirty="0" err="1"/>
              <a:t>Ctrl</a:t>
            </a:r>
            <a:r>
              <a:rPr lang="es-MX" dirty="0"/>
              <a:t>-Z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Control de versiones es mejor que Dropbox</a:t>
            </a:r>
          </a:p>
        </p:txBody>
      </p:sp>
    </p:spTree>
    <p:extLst>
      <p:ext uri="{BB962C8B-B14F-4D97-AF65-F5344CB8AC3E}">
        <p14:creationId xmlns:p14="http://schemas.microsoft.com/office/powerpoint/2010/main" val="362417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 de control de versiones centralizado</a:t>
            </a:r>
          </a:p>
        </p:txBody>
      </p:sp>
      <p:pic>
        <p:nvPicPr>
          <p:cNvPr id="2050" name="Picture 2" descr="https://s3.amazonaws.com/media-p.slid.es/uploads/ricardoivan/images/1138520/version-control-fig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76" y="2182482"/>
            <a:ext cx="5531745" cy="393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78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 de control de versiones distribuido</a:t>
            </a:r>
          </a:p>
        </p:txBody>
      </p:sp>
      <p:pic>
        <p:nvPicPr>
          <p:cNvPr id="4098" name="Picture 2" descr="https://homes.cs.washington.edu/~mernst/advice/version-control-fig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381" y="2084832"/>
            <a:ext cx="5364743" cy="41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36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Sistemas de control de versiones distribuidos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MX" dirty="0" err="1"/>
              <a:t>Git</a:t>
            </a:r>
            <a:endParaRPr lang="es-MX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dirty="0"/>
              <a:t>Mercurial</a:t>
            </a:r>
          </a:p>
        </p:txBody>
      </p:sp>
    </p:spTree>
    <p:extLst>
      <p:ext uri="{BB962C8B-B14F-4D97-AF65-F5344CB8AC3E}">
        <p14:creationId xmlns:p14="http://schemas.microsoft.com/office/powerpoint/2010/main" val="3792669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246</TotalTime>
  <Words>574</Words>
  <Application>Microsoft Office PowerPoint</Application>
  <PresentationFormat>Panorámica</PresentationFormat>
  <Paragraphs>64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Courier New</vt:lpstr>
      <vt:lpstr>inherit</vt:lpstr>
      <vt:lpstr>Tw Cen MT</vt:lpstr>
      <vt:lpstr>Tw Cen MT Condensed</vt:lpstr>
      <vt:lpstr>Wingdings</vt:lpstr>
      <vt:lpstr>Wingdings 3</vt:lpstr>
      <vt:lpstr>Integral</vt:lpstr>
      <vt:lpstr>Sistemas de control  de versiones</vt:lpstr>
      <vt:lpstr>¿Por qué es necesario un sistema de control de versiones?</vt:lpstr>
      <vt:lpstr>¿Por qué es necesario un sistema de contrl de versiones?</vt:lpstr>
      <vt:lpstr>¿Por qué es necesario un sistema de contrl de versiones?</vt:lpstr>
      <vt:lpstr>¿Cuándo se debe usar un sistema de control de versiones?</vt:lpstr>
      <vt:lpstr>¿Cuándo se debe usar un sistema de control de versiones?</vt:lpstr>
      <vt:lpstr>Sistema de control de versiones centralizado</vt:lpstr>
      <vt:lpstr>Sistema de control de versiones distribuido</vt:lpstr>
      <vt:lpstr>Sistemas de control de versiones distribuidos</vt:lpstr>
      <vt:lpstr>git</vt:lpstr>
      <vt:lpstr>Configuración inicial de git </vt:lpstr>
      <vt:lpstr>Para iniciar un proyecto con control de versiones en git</vt:lpstr>
      <vt:lpstr>Agregar archivos para gestionar sus versiones</vt:lpstr>
      <vt:lpstr>Para guardar los cambios</vt:lpstr>
      <vt:lpstr>Para volver a una versión anterior</vt:lpstr>
      <vt:lpstr>Bitbucket</vt:lpstr>
      <vt:lpstr>Configuración de bitbucket</vt:lpstr>
      <vt:lpstr>Crear un Nuevo repositorio remoto</vt:lpstr>
      <vt:lpstr>PUSH: Guardar los cambios en el repositorio remoto</vt:lpstr>
      <vt:lpstr>PULL: Trae los cambios de bitbucket al repositorio local</vt:lpstr>
      <vt:lpstr>Ramas</vt:lpstr>
      <vt:lpstr>Para crear una rama</vt:lpstr>
      <vt:lpstr>Para cambiar de rama</vt:lpstr>
      <vt:lpstr>Para unir 2 ramas</vt:lpstr>
      <vt:lpstr>Para saber más…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  de versiones</dc:title>
  <dc:creator>Eduardo Juárez Pineda</dc:creator>
  <cp:lastModifiedBy>Eduardo Juárez Pineda</cp:lastModifiedBy>
  <cp:revision>22</cp:revision>
  <dcterms:created xsi:type="dcterms:W3CDTF">2015-08-13T22:00:53Z</dcterms:created>
  <dcterms:modified xsi:type="dcterms:W3CDTF">2019-01-18T20:40:25Z</dcterms:modified>
</cp:coreProperties>
</file>