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2" r:id="rId4"/>
    <p:sldId id="267" r:id="rId5"/>
    <p:sldId id="297" r:id="rId6"/>
    <p:sldId id="288" r:id="rId7"/>
    <p:sldId id="279" r:id="rId8"/>
    <p:sldId id="280" r:id="rId9"/>
    <p:sldId id="281" r:id="rId10"/>
    <p:sldId id="282" r:id="rId11"/>
    <p:sldId id="283" r:id="rId12"/>
    <p:sldId id="295" r:id="rId13"/>
    <p:sldId id="273" r:id="rId14"/>
    <p:sldId id="298" r:id="rId15"/>
    <p:sldId id="299" r:id="rId16"/>
    <p:sldId id="300" r:id="rId17"/>
    <p:sldId id="274" r:id="rId18"/>
    <p:sldId id="275" r:id="rId19"/>
    <p:sldId id="276" r:id="rId20"/>
    <p:sldId id="277" r:id="rId21"/>
  </p:sldIdLst>
  <p:sldSz cx="9144000" cy="6858000" type="screen4x3"/>
  <p:notesSz cx="7010400" cy="92964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19" autoAdjust="0"/>
    <p:restoredTop sz="94641" autoAdjust="0"/>
  </p:normalViewPr>
  <p:slideViewPr>
    <p:cSldViewPr>
      <p:cViewPr varScale="1">
        <p:scale>
          <a:sx n="74" d="100"/>
          <a:sy n="74" d="100"/>
        </p:scale>
        <p:origin x="-828" y="-102"/>
      </p:cViewPr>
      <p:guideLst>
        <p:guide orient="horz" pos="1797"/>
        <p:guide pos="33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526" y="-10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4424729-5D5F-44E2-B865-FEB7696A6610}" type="datetimeFigureOut">
              <a:rPr lang="es-MX"/>
              <a:pPr>
                <a:defRPr/>
              </a:pPr>
              <a:t>15/01/2014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5A72E3E-A00A-4BB3-B858-7EA43B1F76D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1591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BDE1B25-8EBF-4376-AEE7-24383231E425}" type="datetimeFigureOut">
              <a:rPr lang="es-MX"/>
              <a:pPr>
                <a:defRPr/>
              </a:pPr>
              <a:t>15/01/2014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MX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1A3878D-183E-47E5-98A3-54C827AD58C5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5592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42988" y="2130427"/>
            <a:ext cx="7850186" cy="115569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67681" y="3357562"/>
            <a:ext cx="6400800" cy="2281238"/>
          </a:xfrm>
        </p:spPr>
        <p:txBody>
          <a:bodyPr/>
          <a:lstStyle>
            <a:lvl1pPr marL="339725" indent="-339725" algn="l">
              <a:buFont typeface="Arial" pitchFamily="34" charset="0"/>
              <a:buChar char="•"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53FE7-DDAE-458A-A707-A80E0AF8CAD5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870121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0B0A0-1BAD-4789-98F7-BFEADD810C98}" type="datetime1">
              <a:rPr lang="es-MX"/>
              <a:pPr>
                <a:defRPr/>
              </a:pPr>
              <a:t>15/01/2014</a:t>
            </a:fld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27E0B-849E-47BC-8846-1D4451CFAE62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203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4DCA7-394F-4F6C-AD75-340B25000CE3}" type="datetime1">
              <a:rPr lang="es-MX"/>
              <a:pPr>
                <a:defRPr/>
              </a:pPr>
              <a:t>15/01/2014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F862-8217-4510-B7E2-E06781F2BF05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2080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7163D-4EDF-49AF-BE2D-4B2EE032B6CF}" type="datetime1">
              <a:rPr lang="es-MX"/>
              <a:pPr>
                <a:defRPr/>
              </a:pPr>
              <a:t>15/01/2014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071F4-F75F-422B-8272-4347105768DE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2542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1042988" y="2205038"/>
            <a:ext cx="7850187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4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Administración de Proyectos</a:t>
            </a:r>
            <a:endParaRPr lang="es-ES_tradnl" sz="5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042988" y="3500438"/>
            <a:ext cx="7850187" cy="52322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en-US" sz="2800" b="1" kern="1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61A17-42EA-40C7-BE59-288887EACC67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177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25EB5-34B4-4FE0-94F5-E17DE701442B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965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3D7AC-25D6-49D5-8C85-35E6961B4A04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624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624014" y="1500174"/>
            <a:ext cx="3009900" cy="45720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6314" y="1500174"/>
            <a:ext cx="3009900" cy="45720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A78E1-789C-40C3-83FE-E4C07F39EEC8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137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C21DF-86A9-4F79-89C3-E231D7313905}" type="datetime1">
              <a:rPr lang="es-MX"/>
              <a:pPr>
                <a:defRPr/>
              </a:pPr>
              <a:t>15/01/2014</a:t>
            </a:fld>
            <a:endParaRPr lang="es-MX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72B3C-8B2B-4CD1-9B4E-26FD0710B62C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529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42988" y="44624"/>
            <a:ext cx="7850187" cy="714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AF49E-746A-4BC1-B096-A433A2E6219B}" type="datetime1">
              <a:rPr lang="es-MX"/>
              <a:pPr>
                <a:defRPr/>
              </a:pPr>
              <a:t>15/01/2014</a:t>
            </a:fld>
            <a:endParaRPr lang="es-MX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6846D-3651-4939-9EA9-3F114F969295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416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10EBF-9AAC-46BE-A3EF-024506551725}" type="datetime1">
              <a:rPr lang="es-MX"/>
              <a:pPr>
                <a:defRPr/>
              </a:pPr>
              <a:t>15/01/2014</a:t>
            </a:fld>
            <a:endParaRPr lang="es-MX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2F566-C475-48EB-9E10-D761D170B3C2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931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407C9-A7BA-4848-B899-4F6CE107B9EF}" type="datetime1">
              <a:rPr lang="es-MX"/>
              <a:pPr>
                <a:defRPr/>
              </a:pPr>
              <a:t>15/01/2014</a:t>
            </a:fld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EC92C-95B9-4520-A70F-1CD9DE5BA96D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861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785813" y="908050"/>
            <a:ext cx="8107362" cy="516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7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664BFD3-EE18-4E99-AA67-68595F12CEED}" type="datetime1">
              <a:rPr lang="es-MX"/>
              <a:pPr>
                <a:defRPr/>
              </a:pPr>
              <a:t>15/01/2014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7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10400" y="63769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bg2">
                    <a:lumMod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9B89F4-F51E-4E0C-A38C-F379836A73D8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  <p:cxnSp>
        <p:nvCxnSpPr>
          <p:cNvPr id="14" name="13 Conector recto"/>
          <p:cNvCxnSpPr/>
          <p:nvPr userDrawn="1"/>
        </p:nvCxnSpPr>
        <p:spPr>
          <a:xfrm>
            <a:off x="1000125" y="855663"/>
            <a:ext cx="7929563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itle Placeholder 15"/>
          <p:cNvSpPr>
            <a:spLocks noGrp="1"/>
          </p:cNvSpPr>
          <p:nvPr>
            <p:ph type="title"/>
          </p:nvPr>
        </p:nvSpPr>
        <p:spPr bwMode="auto">
          <a:xfrm>
            <a:off x="755650" y="44450"/>
            <a:ext cx="81375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 Rounded MT Bold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Rounded MT Bol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Rounded MT Bol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Rounded MT Bol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Rounded MT Bold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4163" indent="-2841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2841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27088" y="3429000"/>
            <a:ext cx="7850187" cy="523875"/>
          </a:xfrm>
        </p:spPr>
        <p:txBody>
          <a:bodyPr rtlCol="0"/>
          <a:lstStyle/>
          <a:p>
            <a:pPr>
              <a:defRPr/>
            </a:pPr>
            <a:r>
              <a:rPr dirty="0" err="1" smtClean="0"/>
              <a:t>Introducción</a:t>
            </a:r>
            <a:endParaRPr dirty="0"/>
          </a:p>
        </p:txBody>
      </p:sp>
      <p:sp>
        <p:nvSpPr>
          <p:cNvPr id="19" name="18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E8660-1B55-4F36-B6F0-480C0C6466D5}" type="slidenum">
              <a:rPr lang="es-MX" smtClean="0"/>
              <a:pPr>
                <a:defRPr/>
              </a:pPr>
              <a:t>1</a:t>
            </a:fld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latin typeface="Arial" charset="0"/>
                <a:cs typeface="Arial" charset="0"/>
              </a:rPr>
              <a:t>Asociación no lucrativa para profesionalizar la administración de proyectos.</a:t>
            </a:r>
          </a:p>
          <a:p>
            <a:r>
              <a:rPr lang="es-ES" smtClean="0">
                <a:latin typeface="Arial" charset="0"/>
                <a:cs typeface="Arial" charset="0"/>
              </a:rPr>
              <a:t>Fundado en 1969.</a:t>
            </a:r>
          </a:p>
          <a:p>
            <a:r>
              <a:rPr lang="es-ES" smtClean="0">
                <a:latin typeface="Arial" charset="0"/>
                <a:cs typeface="Arial" charset="0"/>
              </a:rPr>
              <a:t>Autor y propietario del PMBOK, el cuerpo de conocimiento más completo sobre administración de proyectos.</a:t>
            </a:r>
          </a:p>
          <a:p>
            <a:r>
              <a:rPr lang="es-ES" smtClean="0">
                <a:latin typeface="Arial" charset="0"/>
                <a:cs typeface="Arial" charset="0"/>
              </a:rPr>
              <a:t>Establece estándares, homologa programas de formación y certifica a profesionales de la administración de proyectos.</a:t>
            </a:r>
          </a:p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6F7A9E-D830-4C8D-95C8-289B194B4EEA}" type="slidenum">
              <a:rPr lang="es-MX" smtClean="0"/>
              <a:pPr>
                <a:defRPr/>
              </a:pPr>
              <a:t>10</a:t>
            </a:fld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Project Management Body of Knowledge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Aceptación general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Describe el entorno en que se desarrollan los proyectos (organización, estructura)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Describe y organiza las características de los proyectos (ciclos de vida, fases, procesos)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Describe el conocimiento necesario para administrar un proyecto (agrupado en 9 áreas)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Establece un vocabulario compartido</a:t>
            </a:r>
          </a:p>
        </p:txBody>
      </p:sp>
      <p:sp>
        <p:nvSpPr>
          <p:cNvPr id="204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Guía del PMBOK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00866E-C598-4DCD-9AA7-7E619080EBC8}" type="slidenum">
              <a:rPr lang="es-MX" smtClean="0"/>
              <a:pPr>
                <a:defRPr/>
              </a:pPr>
              <a:t>11</a:t>
            </a:fld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>
          <a:xfrm>
            <a:off x="1042988" y="44450"/>
            <a:ext cx="7850187" cy="714375"/>
          </a:xfrm>
        </p:spPr>
        <p:txBody>
          <a:bodyPr/>
          <a:lstStyle/>
          <a:p>
            <a:r>
              <a:rPr lang="en-US" smtClean="0"/>
              <a:t>Temario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A0F6EDE7-D298-496F-8B43-1247AD1BE7C2}" type="slidenum">
              <a:rPr lang="es-MX" smtClean="0"/>
              <a:pPr>
                <a:defRPr/>
              </a:pPr>
              <a:t>12</a:t>
            </a:fld>
            <a:endParaRPr lang="es-MX" dirty="0"/>
          </a:p>
        </p:txBody>
      </p:sp>
      <p:sp>
        <p:nvSpPr>
          <p:cNvPr id="96" name="Folded Corner 40"/>
          <p:cNvSpPr/>
          <p:nvPr/>
        </p:nvSpPr>
        <p:spPr>
          <a:xfrm>
            <a:off x="4086225" y="1714500"/>
            <a:ext cx="857250" cy="1000125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Guía del PMBOK</a:t>
            </a:r>
          </a:p>
        </p:txBody>
      </p:sp>
      <p:sp>
        <p:nvSpPr>
          <p:cNvPr id="97" name="Rectangle 39"/>
          <p:cNvSpPr/>
          <p:nvPr/>
        </p:nvSpPr>
        <p:spPr>
          <a:xfrm>
            <a:off x="5126038" y="1412875"/>
            <a:ext cx="3017837" cy="165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sz="1400" dirty="0" err="1">
                <a:solidFill>
                  <a:srgbClr val="FFFF00"/>
                </a:solidFill>
              </a:rPr>
              <a:t>Integración</a:t>
            </a:r>
            <a:endParaRPr lang="en-US" sz="1400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en-US" sz="1400" dirty="0" err="1"/>
              <a:t>Comunicación</a:t>
            </a:r>
            <a:r>
              <a:rPr lang="en-US" sz="1400" dirty="0"/>
              <a:t>	</a:t>
            </a:r>
          </a:p>
          <a:p>
            <a:pPr>
              <a:lnSpc>
                <a:spcPct val="80000"/>
              </a:lnSpc>
              <a:defRPr/>
            </a:pPr>
            <a:r>
              <a:rPr lang="en-US" sz="1400" dirty="0" err="1"/>
              <a:t>Alcance</a:t>
            </a:r>
            <a:r>
              <a:rPr lang="en-US" sz="1400" dirty="0"/>
              <a:t>	</a:t>
            </a:r>
          </a:p>
          <a:p>
            <a:pPr>
              <a:lnSpc>
                <a:spcPct val="80000"/>
              </a:lnSpc>
              <a:defRPr/>
            </a:pPr>
            <a:r>
              <a:rPr lang="en-US" sz="1400" dirty="0" err="1"/>
              <a:t>Calendario</a:t>
            </a:r>
            <a:r>
              <a:rPr lang="en-US" sz="1400" dirty="0"/>
              <a:t> (</a:t>
            </a:r>
            <a:r>
              <a:rPr lang="en-US" sz="1400" dirty="0" err="1"/>
              <a:t>Tiempo</a:t>
            </a:r>
            <a:r>
              <a:rPr lang="en-US" sz="1400" dirty="0"/>
              <a:t>)</a:t>
            </a:r>
          </a:p>
          <a:p>
            <a:pPr>
              <a:lnSpc>
                <a:spcPct val="80000"/>
              </a:lnSpc>
              <a:defRPr/>
            </a:pPr>
            <a:r>
              <a:rPr lang="en-US" sz="1400" dirty="0" err="1"/>
              <a:t>Costo</a:t>
            </a:r>
            <a:r>
              <a:rPr lang="en-US" sz="1400" dirty="0"/>
              <a:t>	</a:t>
            </a:r>
          </a:p>
          <a:p>
            <a:pPr>
              <a:lnSpc>
                <a:spcPct val="80000"/>
              </a:lnSpc>
              <a:defRPr/>
            </a:pPr>
            <a:r>
              <a:rPr lang="en-US" sz="1400" dirty="0" err="1"/>
              <a:t>Calidad</a:t>
            </a:r>
            <a:endParaRPr lang="en-US" sz="1400" dirty="0"/>
          </a:p>
          <a:p>
            <a:pPr>
              <a:lnSpc>
                <a:spcPct val="80000"/>
              </a:lnSpc>
              <a:defRPr/>
            </a:pPr>
            <a:r>
              <a:rPr lang="en-US" sz="1400" dirty="0" err="1"/>
              <a:t>Riesgo</a:t>
            </a:r>
            <a:r>
              <a:rPr lang="en-US" sz="1400" dirty="0"/>
              <a:t>	</a:t>
            </a:r>
          </a:p>
          <a:p>
            <a:pPr>
              <a:lnSpc>
                <a:spcPct val="80000"/>
              </a:lnSpc>
              <a:defRPr/>
            </a:pPr>
            <a:r>
              <a:rPr lang="en-US" sz="1400" dirty="0" err="1"/>
              <a:t>Recursos</a:t>
            </a:r>
            <a:r>
              <a:rPr lang="en-US" sz="1400" dirty="0"/>
              <a:t> </a:t>
            </a:r>
            <a:r>
              <a:rPr lang="en-US" sz="1400" dirty="0" err="1"/>
              <a:t>humanos</a:t>
            </a:r>
            <a:endParaRPr lang="en-US" sz="1400" dirty="0"/>
          </a:p>
          <a:p>
            <a:pPr>
              <a:lnSpc>
                <a:spcPct val="80000"/>
              </a:lnSpc>
              <a:defRPr/>
            </a:pPr>
            <a:r>
              <a:rPr lang="en-US" sz="1400" dirty="0" err="1"/>
              <a:t>Aprovisionamiento</a:t>
            </a:r>
            <a:endParaRPr lang="en-US" sz="1400" dirty="0"/>
          </a:p>
        </p:txBody>
      </p:sp>
      <p:sp>
        <p:nvSpPr>
          <p:cNvPr id="98" name="Rectangle 43"/>
          <p:cNvSpPr/>
          <p:nvPr/>
        </p:nvSpPr>
        <p:spPr>
          <a:xfrm>
            <a:off x="5106988" y="3284538"/>
            <a:ext cx="3017837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err="1"/>
              <a:t>Prácticas</a:t>
            </a:r>
            <a:r>
              <a:rPr lang="en-US" sz="1400" dirty="0"/>
              <a:t> MS  Project	</a:t>
            </a:r>
          </a:p>
          <a:p>
            <a:pPr>
              <a:defRPr/>
            </a:pPr>
            <a:r>
              <a:rPr lang="en-US" sz="1400" dirty="0" err="1"/>
              <a:t>Consultoria</a:t>
            </a:r>
            <a:r>
              <a:rPr lang="en-US" sz="1400" dirty="0"/>
              <a:t> </a:t>
            </a:r>
            <a:r>
              <a:rPr lang="en-US" sz="1400" dirty="0" err="1"/>
              <a:t>personalizada</a:t>
            </a:r>
            <a:endParaRPr lang="en-US" sz="1400" dirty="0"/>
          </a:p>
          <a:p>
            <a:pPr>
              <a:defRPr/>
            </a:pPr>
            <a:r>
              <a:rPr lang="en-US" sz="1400" dirty="0" err="1"/>
              <a:t>Lecturas</a:t>
            </a:r>
            <a:r>
              <a:rPr lang="en-US" sz="1400" dirty="0"/>
              <a:t> de </a:t>
            </a:r>
            <a:r>
              <a:rPr lang="en-US" sz="1400" dirty="0" err="1"/>
              <a:t>casos</a:t>
            </a:r>
            <a:r>
              <a:rPr lang="en-US" sz="1400" dirty="0"/>
              <a:t> de </a:t>
            </a:r>
            <a:r>
              <a:rPr lang="en-US" sz="1400" dirty="0" err="1"/>
              <a:t>estudio</a:t>
            </a:r>
            <a:r>
              <a:rPr lang="en-US" sz="1400" dirty="0"/>
              <a:t> </a:t>
            </a:r>
            <a:r>
              <a:rPr lang="en-US" sz="1400" dirty="0" err="1"/>
              <a:t>afines</a:t>
            </a:r>
            <a:endParaRPr lang="en-US" sz="1400" dirty="0"/>
          </a:p>
        </p:txBody>
      </p:sp>
      <p:sp>
        <p:nvSpPr>
          <p:cNvPr id="99" name="Rectangle 44"/>
          <p:cNvSpPr/>
          <p:nvPr/>
        </p:nvSpPr>
        <p:spPr>
          <a:xfrm>
            <a:off x="5106988" y="4797425"/>
            <a:ext cx="3017837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err="1"/>
              <a:t>Presentaciones</a:t>
            </a:r>
            <a:r>
              <a:rPr lang="en-US" sz="1400" dirty="0"/>
              <a:t>	</a:t>
            </a:r>
          </a:p>
          <a:p>
            <a:pPr>
              <a:defRPr/>
            </a:pPr>
            <a:r>
              <a:rPr lang="en-US" sz="1400" dirty="0" err="1"/>
              <a:t>Reflexión</a:t>
            </a:r>
            <a:endParaRPr lang="en-US" sz="1400" dirty="0"/>
          </a:p>
          <a:p>
            <a:pPr>
              <a:defRPr/>
            </a:pPr>
            <a:r>
              <a:rPr lang="en-US" sz="1400" dirty="0" err="1"/>
              <a:t>Examen</a:t>
            </a:r>
            <a:endParaRPr lang="en-US" sz="1400" dirty="0"/>
          </a:p>
        </p:txBody>
      </p:sp>
      <p:sp>
        <p:nvSpPr>
          <p:cNvPr id="100" name="Rectangle 46"/>
          <p:cNvSpPr/>
          <p:nvPr/>
        </p:nvSpPr>
        <p:spPr>
          <a:xfrm>
            <a:off x="4067175" y="3284538"/>
            <a:ext cx="865188" cy="10001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Apoyos</a:t>
            </a:r>
          </a:p>
        </p:txBody>
      </p:sp>
      <p:sp>
        <p:nvSpPr>
          <p:cNvPr id="101" name="Rectangle 49"/>
          <p:cNvSpPr/>
          <p:nvPr/>
        </p:nvSpPr>
        <p:spPr>
          <a:xfrm>
            <a:off x="4067175" y="4797425"/>
            <a:ext cx="865188" cy="10001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Medición</a:t>
            </a:r>
          </a:p>
        </p:txBody>
      </p:sp>
      <p:sp>
        <p:nvSpPr>
          <p:cNvPr id="102" name="Rectangle 54"/>
          <p:cNvSpPr/>
          <p:nvPr/>
        </p:nvSpPr>
        <p:spPr>
          <a:xfrm>
            <a:off x="1214438" y="3357563"/>
            <a:ext cx="1793875" cy="9286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Area de  administración de proyectos</a:t>
            </a:r>
          </a:p>
        </p:txBody>
      </p:sp>
      <p:cxnSp>
        <p:nvCxnSpPr>
          <p:cNvPr id="103" name="Straight Arrow Connector 55"/>
          <p:cNvCxnSpPr>
            <a:endCxn id="96" idx="1"/>
          </p:cNvCxnSpPr>
          <p:nvPr/>
        </p:nvCxnSpPr>
        <p:spPr>
          <a:xfrm flipV="1">
            <a:off x="3643313" y="2214563"/>
            <a:ext cx="44291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61"/>
          <p:cNvCxnSpPr/>
          <p:nvPr/>
        </p:nvCxnSpPr>
        <p:spPr>
          <a:xfrm flipV="1">
            <a:off x="3635375" y="3789363"/>
            <a:ext cx="44291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62"/>
          <p:cNvCxnSpPr/>
          <p:nvPr/>
        </p:nvCxnSpPr>
        <p:spPr>
          <a:xfrm flipV="1">
            <a:off x="3643313" y="5429250"/>
            <a:ext cx="44291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63"/>
          <p:cNvCxnSpPr/>
          <p:nvPr/>
        </p:nvCxnSpPr>
        <p:spPr>
          <a:xfrm rot="5400000">
            <a:off x="2035969" y="3821907"/>
            <a:ext cx="32146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64"/>
          <p:cNvCxnSpPr/>
          <p:nvPr/>
        </p:nvCxnSpPr>
        <p:spPr>
          <a:xfrm>
            <a:off x="3000375" y="3786188"/>
            <a:ext cx="64293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76"/>
          <p:cNvCxnSpPr/>
          <p:nvPr/>
        </p:nvCxnSpPr>
        <p:spPr>
          <a:xfrm>
            <a:off x="0" y="4857750"/>
            <a:ext cx="327660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97"/>
          <p:cNvGrpSpPr>
            <a:grpSpLocks/>
          </p:cNvGrpSpPr>
          <p:nvPr/>
        </p:nvGrpSpPr>
        <p:grpSpPr bwMode="auto">
          <a:xfrm flipH="1">
            <a:off x="357158" y="3429000"/>
            <a:ext cx="841375" cy="1427162"/>
            <a:chOff x="7558680" y="3657600"/>
            <a:chExt cx="840388" cy="14269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Oval 78"/>
            <p:cNvSpPr/>
            <p:nvPr/>
          </p:nvSpPr>
          <p:spPr bwMode="auto">
            <a:xfrm flipH="1">
              <a:off x="8067670" y="3657600"/>
              <a:ext cx="182348" cy="196819"/>
            </a:xfrm>
            <a:prstGeom prst="ellipse">
              <a:avLst/>
            </a:prstGeom>
            <a:noFill/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cxnSp>
          <p:nvCxnSpPr>
            <p:cNvPr id="112" name="Straight Connector 79"/>
            <p:cNvCxnSpPr>
              <a:stCxn id="111" idx="4"/>
            </p:cNvCxnSpPr>
            <p:nvPr/>
          </p:nvCxnSpPr>
          <p:spPr bwMode="auto">
            <a:xfrm rot="16200000" flipH="1">
              <a:off x="7942139" y="4071918"/>
              <a:ext cx="525379" cy="90381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80"/>
            <p:cNvCxnSpPr/>
            <p:nvPr/>
          </p:nvCxnSpPr>
          <p:spPr bwMode="auto">
            <a:xfrm flipH="1">
              <a:off x="8186593" y="4392496"/>
              <a:ext cx="120508" cy="0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81"/>
            <p:cNvCxnSpPr/>
            <p:nvPr/>
          </p:nvCxnSpPr>
          <p:spPr bwMode="auto">
            <a:xfrm rot="5400000">
              <a:off x="7962057" y="4496523"/>
              <a:ext cx="328561" cy="120508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82"/>
            <p:cNvCxnSpPr/>
            <p:nvPr/>
          </p:nvCxnSpPr>
          <p:spPr bwMode="auto">
            <a:xfrm flipH="1">
              <a:off x="8081940" y="3932194"/>
              <a:ext cx="182349" cy="0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83"/>
            <p:cNvCxnSpPr/>
            <p:nvPr/>
          </p:nvCxnSpPr>
          <p:spPr bwMode="auto">
            <a:xfrm rot="10800000" flipV="1">
              <a:off x="7888493" y="3932194"/>
              <a:ext cx="193448" cy="41268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84"/>
            <p:cNvCxnSpPr/>
            <p:nvPr/>
          </p:nvCxnSpPr>
          <p:spPr bwMode="auto">
            <a:xfrm rot="5400000">
              <a:off x="8136477" y="4550435"/>
              <a:ext cx="328561" cy="12685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85"/>
            <p:cNvCxnSpPr/>
            <p:nvPr/>
          </p:nvCxnSpPr>
          <p:spPr bwMode="auto">
            <a:xfrm rot="10800000">
              <a:off x="7633205" y="3811563"/>
              <a:ext cx="255287" cy="161899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86"/>
            <p:cNvCxnSpPr/>
            <p:nvPr/>
          </p:nvCxnSpPr>
          <p:spPr bwMode="auto">
            <a:xfrm rot="16200000" flipH="1">
              <a:off x="8258672" y="3937811"/>
              <a:ext cx="131742" cy="120508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87"/>
            <p:cNvCxnSpPr/>
            <p:nvPr/>
          </p:nvCxnSpPr>
          <p:spPr bwMode="auto">
            <a:xfrm rot="5400000">
              <a:off x="8223723" y="4164757"/>
              <a:ext cx="261896" cy="60254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88"/>
            <p:cNvCxnSpPr/>
            <p:nvPr/>
          </p:nvCxnSpPr>
          <p:spPr bwMode="auto">
            <a:xfrm rot="16200000" flipH="1">
              <a:off x="7920026" y="4867115"/>
              <a:ext cx="352369" cy="60254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89"/>
            <p:cNvCxnSpPr/>
            <p:nvPr/>
          </p:nvCxnSpPr>
          <p:spPr bwMode="auto">
            <a:xfrm rot="16200000" flipH="1">
              <a:off x="8149159" y="4866314"/>
              <a:ext cx="336497" cy="45984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90"/>
            <p:cNvCxnSpPr/>
            <p:nvPr/>
          </p:nvCxnSpPr>
          <p:spPr bwMode="auto">
            <a:xfrm flipH="1">
              <a:off x="8066084" y="5073427"/>
              <a:ext cx="60254" cy="7936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91"/>
            <p:cNvCxnSpPr/>
            <p:nvPr/>
          </p:nvCxnSpPr>
          <p:spPr bwMode="auto">
            <a:xfrm flipH="1">
              <a:off x="8267461" y="5073427"/>
              <a:ext cx="72939" cy="11110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92"/>
            <p:cNvCxnSpPr/>
            <p:nvPr/>
          </p:nvCxnSpPr>
          <p:spPr bwMode="auto">
            <a:xfrm rot="10800000">
              <a:off x="7558680" y="3803627"/>
              <a:ext cx="58669" cy="7936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93"/>
            <p:cNvCxnSpPr/>
            <p:nvPr/>
          </p:nvCxnSpPr>
          <p:spPr bwMode="auto">
            <a:xfrm rot="10800000">
              <a:off x="8326129" y="4333768"/>
              <a:ext cx="72939" cy="55553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smtClean="0">
                <a:latin typeface="Arial" charset="0"/>
                <a:cs typeface="Arial" charset="0"/>
              </a:rPr>
              <a:t>Incluye los procesos necesarios para garantizar que los distintos elementos del proyecto son coordinados adecuadamente.</a:t>
            </a:r>
          </a:p>
          <a:p>
            <a:r>
              <a:rPr lang="es-ES" sz="2400" smtClean="0">
                <a:latin typeface="Arial" charset="0"/>
                <a:cs typeface="Arial" charset="0"/>
              </a:rPr>
              <a:t>Incluye:</a:t>
            </a:r>
          </a:p>
          <a:p>
            <a:pPr lvl="1"/>
            <a:r>
              <a:rPr lang="es-ES" sz="2000" smtClean="0">
                <a:latin typeface="Arial" charset="0"/>
                <a:cs typeface="Arial" charset="0"/>
              </a:rPr>
              <a:t>Desarrollo del plan de Proyecto</a:t>
            </a:r>
          </a:p>
          <a:p>
            <a:pPr lvl="1"/>
            <a:r>
              <a:rPr lang="es-ES" sz="2000" smtClean="0">
                <a:latin typeface="Arial" charset="0"/>
                <a:cs typeface="Arial" charset="0"/>
              </a:rPr>
              <a:t>Ejecución del plan de Proyecto</a:t>
            </a:r>
          </a:p>
          <a:p>
            <a:pPr lvl="1"/>
            <a:r>
              <a:rPr lang="es-ES" sz="2000" smtClean="0">
                <a:latin typeface="Arial" charset="0"/>
                <a:cs typeface="Arial" charset="0"/>
              </a:rPr>
              <a:t>Control integrado de cambios</a:t>
            </a:r>
          </a:p>
          <a:p>
            <a:pPr lvl="1"/>
            <a:endParaRPr lang="en-US" smtClean="0">
              <a:latin typeface="Arial" charset="0"/>
              <a:cs typeface="Arial" charset="0"/>
            </a:endParaRPr>
          </a:p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253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2CBDA-0F15-421C-9FAA-D05919859373}" type="slidenum">
              <a:rPr lang="es-MX" smtClean="0"/>
              <a:pPr>
                <a:defRPr/>
              </a:pPr>
              <a:t>13</a:t>
            </a:fld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DFA3D-5A9E-43A1-81D0-922F65B1CF33}" type="slidenum">
              <a:rPr lang="es-MX" smtClean="0"/>
              <a:pPr>
                <a:defRPr/>
              </a:pPr>
              <a:t>14</a:t>
            </a:fld>
            <a:endParaRPr lang="es-MX" dirty="0"/>
          </a:p>
        </p:txBody>
      </p:sp>
      <p:graphicFrame>
        <p:nvGraphicFramePr>
          <p:cNvPr id="23555" name="4 Objeto"/>
          <p:cNvGraphicFramePr>
            <a:graphicFrameLocks noChangeAspect="1"/>
          </p:cNvGraphicFramePr>
          <p:nvPr/>
        </p:nvGraphicFramePr>
        <p:xfrm>
          <a:off x="-19050" y="1268413"/>
          <a:ext cx="9144000" cy="430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SmartDraw" r:id="rId3" imgW="9428988" imgH="4549140" progId="SmartDraw.2">
                  <p:embed/>
                </p:oleObj>
              </mc:Choice>
              <mc:Fallback>
                <p:oleObj name="SmartDraw" r:id="rId3" imgW="9428988" imgH="4549140" progId="SmartDraw.2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050" y="1268413"/>
                        <a:ext cx="9144000" cy="430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153400" cy="457200"/>
          </a:xfrm>
        </p:spPr>
        <p:txBody>
          <a:bodyPr/>
          <a:lstStyle/>
          <a:p>
            <a:r>
              <a:rPr lang="es-ES" smtClean="0"/>
              <a:t>Procesos (1/2)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CA963B-EFDC-44D1-9367-3AEAA50EC08D}" type="slidenum">
              <a:rPr lang="es-MX" smtClean="0"/>
              <a:pPr>
                <a:defRPr/>
              </a:pPr>
              <a:t>15</a:t>
            </a:fld>
            <a:endParaRPr lang="es-MX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153400" cy="457200"/>
          </a:xfrm>
        </p:spPr>
        <p:txBody>
          <a:bodyPr/>
          <a:lstStyle/>
          <a:p>
            <a:r>
              <a:rPr lang="es-ES" smtClean="0"/>
              <a:t>Procesos (2/2)</a:t>
            </a:r>
          </a:p>
        </p:txBody>
      </p:sp>
      <p:graphicFrame>
        <p:nvGraphicFramePr>
          <p:cNvPr id="24580" name="1 Objeto"/>
          <p:cNvGraphicFramePr>
            <a:graphicFrameLocks noChangeAspect="1"/>
          </p:cNvGraphicFramePr>
          <p:nvPr/>
        </p:nvGraphicFramePr>
        <p:xfrm>
          <a:off x="0" y="1071563"/>
          <a:ext cx="9144000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SmartDraw" r:id="rId3" imgW="9453372" imgH="5236464" progId="SmartDraw.2">
                  <p:embed/>
                </p:oleObj>
              </mc:Choice>
              <mc:Fallback>
                <p:oleObj name="SmartDraw" r:id="rId3" imgW="9453372" imgH="5236464" progId="SmartDraw.2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71563"/>
                        <a:ext cx="9144000" cy="489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5"/>
          <p:cNvSpPr>
            <a:spLocks noGrp="1"/>
          </p:cNvSpPr>
          <p:nvPr>
            <p:ph idx="1"/>
          </p:nvPr>
        </p:nvSpPr>
        <p:spPr>
          <a:xfrm>
            <a:off x="712788" y="908050"/>
            <a:ext cx="8107362" cy="5164138"/>
          </a:xfrm>
        </p:spPr>
        <p:txBody>
          <a:bodyPr/>
          <a:lstStyle/>
          <a:p>
            <a:pPr marL="346075" lvl="1" indent="0"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 marL="346075" lvl="1" indent="0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Cómo generar, recolectar, distribuir, almacenar, recuperar y eliminar la información del proyecto</a:t>
            </a:r>
          </a:p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560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Comunicación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695CE1-4652-4F03-8AF1-868187E47E66}" type="slidenum">
              <a:rPr lang="es-MX" smtClean="0"/>
              <a:pPr>
                <a:defRPr/>
              </a:pPr>
              <a:t>16</a:t>
            </a:fld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Cómo determinar si el proyecto incluye todo el trabajo necesario y sólo el trabajo necesario para ejecutar el proyecto satisfactoriamente.</a:t>
            </a:r>
          </a:p>
          <a:p>
            <a:r>
              <a:rPr lang="en-US" smtClean="0">
                <a:latin typeface="Arial" charset="0"/>
                <a:cs typeface="Arial" charset="0"/>
              </a:rPr>
              <a:t>Cómo controlar la aplicación de recursos y la ejecución de actividades para que el producto, servicio o resultado del proyecto tenga exactamente las características y la funcionalidad especificadas.</a:t>
            </a:r>
          </a:p>
        </p:txBody>
      </p:sp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Alcance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548F5B-94E4-4A29-807B-68E4C6029D8A}" type="slidenum">
              <a:rPr lang="es-MX" smtClean="0"/>
              <a:pPr>
                <a:defRPr/>
              </a:pPr>
              <a:t>17</a:t>
            </a:fld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Cómo determinar el orden y secuencia en que se deben ejecutar las actividades para producir oportunamente los entregables del proyecto.</a:t>
            </a:r>
          </a:p>
          <a:p>
            <a:r>
              <a:rPr lang="en-US" smtClean="0">
                <a:latin typeface="Arial" charset="0"/>
                <a:cs typeface="Arial" charset="0"/>
              </a:rPr>
              <a:t>Cómo asignar recursos a cada una de las actividades, para obtener los entregables dentro del presuuesto establecido.</a:t>
            </a:r>
          </a:p>
          <a:p>
            <a:r>
              <a:rPr lang="en-US" smtClean="0">
                <a:latin typeface="Arial" charset="0"/>
                <a:cs typeface="Arial" charset="0"/>
              </a:rPr>
              <a:t>Cómo usar los recursos del proyecto incluyendo los costos de uso, operación y mantenimiento del producto o servicio.</a:t>
            </a:r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Calendario y costo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90E8C6-55DF-4028-B31F-B2C790FF74E2}" type="slidenum">
              <a:rPr lang="es-MX" smtClean="0"/>
              <a:pPr>
                <a:defRPr/>
              </a:pPr>
              <a:t>18</a:t>
            </a:fld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Calidad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Cómo satisfacer las necesidades para las que se ejecuta el proyecto.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Cómo mejorar el desempeño del proyecto mediante la mejora continua de procesos.</a:t>
            </a:r>
          </a:p>
          <a:p>
            <a:r>
              <a:rPr lang="en-US" smtClean="0">
                <a:latin typeface="Arial" charset="0"/>
                <a:cs typeface="Arial" charset="0"/>
              </a:rPr>
              <a:t>Riesgos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Cómo identificar y actuar ante eventos que están fuera de control del proyecto, pero pueden afectar su resultado.</a:t>
            </a: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Calidad y riesgos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38A681-B03E-4671-BD88-4B5F42D13B0A}" type="slidenum">
              <a:rPr lang="es-MX" smtClean="0"/>
              <a:pPr>
                <a:defRPr/>
              </a:pPr>
              <a:t>19</a:t>
            </a:fld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ubtitle 5"/>
          <p:cNvSpPr>
            <a:spLocks noGrp="1"/>
          </p:cNvSpPr>
          <p:nvPr>
            <p:ph idx="1"/>
          </p:nvPr>
        </p:nvSpPr>
        <p:spPr>
          <a:xfrm>
            <a:off x="684213" y="1052513"/>
            <a:ext cx="8107362" cy="5164137"/>
          </a:xfrm>
        </p:spPr>
        <p:txBody>
          <a:bodyPr/>
          <a:lstStyle/>
          <a:p>
            <a:r>
              <a:rPr lang="es-MX" sz="2400" smtClean="0">
                <a:latin typeface="Arial" charset="0"/>
                <a:cs typeface="Arial" charset="0"/>
              </a:rPr>
              <a:t>Adquirir técnicas y conocimientos para la administración eficiente de proyectos. </a:t>
            </a:r>
          </a:p>
          <a:p>
            <a:r>
              <a:rPr lang="es-MX" sz="2400" smtClean="0">
                <a:latin typeface="Arial" charset="0"/>
                <a:cs typeface="Arial" charset="0"/>
              </a:rPr>
              <a:t>Incrementar la habilidad para la optimización de recursos, a través de la aplicación de las mejores prácticas en ejecución de proyectos dictadas por el Project Management Institute (PMI), la institución más reconocida en manejo de proyectos a nivel mundial. </a:t>
            </a:r>
          </a:p>
        </p:txBody>
      </p:sp>
      <p:sp>
        <p:nvSpPr>
          <p:cNvPr id="921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 smtClean="0"/>
          </a:p>
        </p:txBody>
      </p:sp>
      <p:sp>
        <p:nvSpPr>
          <p:cNvPr id="19" name="18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337DD8-FFD1-4A19-B524-201372F99C18}" type="slidenum">
              <a:rPr lang="es-MX" smtClean="0"/>
              <a:pPr>
                <a:defRPr/>
              </a:pPr>
              <a:t>2</a:t>
            </a:fld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Recursos humanos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Cómo organizar y administrar el equipo de proyecto, manteniendo el nivel adecuado de participación en las decisiones y compromiso.</a:t>
            </a:r>
          </a:p>
          <a:p>
            <a:r>
              <a:rPr lang="en-US" smtClean="0">
                <a:latin typeface="Arial" charset="0"/>
                <a:cs typeface="Arial" charset="0"/>
              </a:rPr>
              <a:t>Recursos materiales (Aprovisionamiento)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Cómo adquirir los bienes y servicios externos que el proyecto requiere.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Cómo seleccionar los proveedores más adecuados al proyecto y administrar los contratos.</a:t>
            </a:r>
          </a:p>
          <a:p>
            <a:pPr lvl="1"/>
            <a:endParaRPr lang="en-US" smtClean="0">
              <a:latin typeface="Arial" charset="0"/>
              <a:cs typeface="Arial" charset="0"/>
            </a:endParaRPr>
          </a:p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Recursos humanos y materiales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EB5CDD-5C76-4BCB-8EBD-D008AD753D6A}" type="slidenum">
              <a:rPr lang="es-MX" smtClean="0"/>
              <a:pPr>
                <a:defRPr/>
              </a:pPr>
              <a:t>20</a:t>
            </a:fld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>
          <a:xfrm>
            <a:off x="1042988" y="44450"/>
            <a:ext cx="7850187" cy="714375"/>
          </a:xfrm>
        </p:spPr>
        <p:txBody>
          <a:bodyPr/>
          <a:lstStyle/>
          <a:p>
            <a:r>
              <a:rPr lang="en-US" smtClean="0"/>
              <a:t>Temario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6AA4743E-12BE-42DE-B714-E9113EE16009}" type="slidenum">
              <a:rPr lang="es-MX" smtClean="0"/>
              <a:pPr>
                <a:defRPr/>
              </a:pPr>
              <a:t>3</a:t>
            </a:fld>
            <a:endParaRPr lang="es-MX" dirty="0"/>
          </a:p>
        </p:txBody>
      </p:sp>
      <p:sp>
        <p:nvSpPr>
          <p:cNvPr id="41" name="Folded Corner 40"/>
          <p:cNvSpPr/>
          <p:nvPr/>
        </p:nvSpPr>
        <p:spPr>
          <a:xfrm>
            <a:off x="4086225" y="1714500"/>
            <a:ext cx="857250" cy="1000125"/>
          </a:xfrm>
          <a:prstGeom prst="foldedCorne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Guía del PMBOK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26038" y="1412875"/>
            <a:ext cx="3017837" cy="165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sz="1400" dirty="0" err="1"/>
              <a:t>Integración</a:t>
            </a:r>
            <a:endParaRPr lang="en-US" sz="1400" dirty="0"/>
          </a:p>
          <a:p>
            <a:pPr>
              <a:lnSpc>
                <a:spcPct val="80000"/>
              </a:lnSpc>
              <a:defRPr/>
            </a:pPr>
            <a:r>
              <a:rPr lang="en-US" sz="1400" dirty="0" err="1"/>
              <a:t>Comunicación</a:t>
            </a:r>
            <a:r>
              <a:rPr lang="en-US" sz="1400" dirty="0"/>
              <a:t>	</a:t>
            </a:r>
          </a:p>
          <a:p>
            <a:pPr>
              <a:lnSpc>
                <a:spcPct val="80000"/>
              </a:lnSpc>
              <a:defRPr/>
            </a:pPr>
            <a:r>
              <a:rPr lang="en-US" sz="1400" dirty="0" err="1"/>
              <a:t>Alcance</a:t>
            </a:r>
            <a:r>
              <a:rPr lang="en-US" sz="1400" dirty="0"/>
              <a:t>	</a:t>
            </a:r>
          </a:p>
          <a:p>
            <a:pPr>
              <a:lnSpc>
                <a:spcPct val="80000"/>
              </a:lnSpc>
              <a:defRPr/>
            </a:pPr>
            <a:r>
              <a:rPr lang="en-US" sz="1400" dirty="0" err="1"/>
              <a:t>Calendario</a:t>
            </a:r>
            <a:r>
              <a:rPr lang="en-US" sz="1400" dirty="0"/>
              <a:t> (</a:t>
            </a:r>
            <a:r>
              <a:rPr lang="en-US" sz="1400" dirty="0" err="1"/>
              <a:t>Tiempo</a:t>
            </a:r>
            <a:r>
              <a:rPr lang="en-US" sz="1400" dirty="0"/>
              <a:t>)</a:t>
            </a:r>
          </a:p>
          <a:p>
            <a:pPr>
              <a:lnSpc>
                <a:spcPct val="80000"/>
              </a:lnSpc>
              <a:defRPr/>
            </a:pPr>
            <a:r>
              <a:rPr lang="en-US" sz="1400" dirty="0" err="1"/>
              <a:t>Costo</a:t>
            </a:r>
            <a:r>
              <a:rPr lang="en-US" sz="1400" dirty="0"/>
              <a:t>	</a:t>
            </a:r>
          </a:p>
          <a:p>
            <a:pPr>
              <a:lnSpc>
                <a:spcPct val="80000"/>
              </a:lnSpc>
              <a:defRPr/>
            </a:pPr>
            <a:r>
              <a:rPr lang="en-US" sz="1400" dirty="0" err="1"/>
              <a:t>Calidad</a:t>
            </a:r>
            <a:endParaRPr lang="en-US" sz="1400" dirty="0"/>
          </a:p>
          <a:p>
            <a:pPr>
              <a:lnSpc>
                <a:spcPct val="80000"/>
              </a:lnSpc>
              <a:defRPr/>
            </a:pPr>
            <a:r>
              <a:rPr lang="en-US" sz="1400" dirty="0" err="1"/>
              <a:t>Riesgo</a:t>
            </a:r>
            <a:r>
              <a:rPr lang="en-US" sz="1400" dirty="0"/>
              <a:t>	</a:t>
            </a:r>
          </a:p>
          <a:p>
            <a:pPr>
              <a:lnSpc>
                <a:spcPct val="80000"/>
              </a:lnSpc>
              <a:defRPr/>
            </a:pPr>
            <a:r>
              <a:rPr lang="en-US" sz="1400" dirty="0" err="1"/>
              <a:t>Recursos</a:t>
            </a:r>
            <a:r>
              <a:rPr lang="en-US" sz="1400" dirty="0"/>
              <a:t> </a:t>
            </a:r>
            <a:r>
              <a:rPr lang="en-US" sz="1400" dirty="0" err="1"/>
              <a:t>humanos</a:t>
            </a:r>
            <a:endParaRPr lang="en-US" sz="1400" dirty="0"/>
          </a:p>
          <a:p>
            <a:pPr>
              <a:lnSpc>
                <a:spcPct val="80000"/>
              </a:lnSpc>
              <a:defRPr/>
            </a:pPr>
            <a:r>
              <a:rPr lang="en-US" sz="1400" dirty="0" err="1"/>
              <a:t>Aprovisionamiento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5106988" y="3284538"/>
            <a:ext cx="3017837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err="1"/>
              <a:t>Prácticas</a:t>
            </a:r>
            <a:r>
              <a:rPr lang="en-US" sz="1400" dirty="0"/>
              <a:t> MS  Project	</a:t>
            </a:r>
          </a:p>
          <a:p>
            <a:pPr>
              <a:defRPr/>
            </a:pPr>
            <a:r>
              <a:rPr lang="en-US" sz="1400" dirty="0" err="1" smtClean="0"/>
              <a:t>Lecturas</a:t>
            </a:r>
            <a:r>
              <a:rPr lang="en-US" sz="1400" dirty="0" smtClean="0"/>
              <a:t> </a:t>
            </a:r>
            <a:r>
              <a:rPr lang="en-US" sz="1400" dirty="0"/>
              <a:t>de </a:t>
            </a:r>
            <a:r>
              <a:rPr lang="en-US" sz="1400" dirty="0" err="1"/>
              <a:t>casos</a:t>
            </a:r>
            <a:r>
              <a:rPr lang="en-US" sz="1400" dirty="0"/>
              <a:t> de </a:t>
            </a:r>
            <a:r>
              <a:rPr lang="en-US" sz="1400" dirty="0" err="1"/>
              <a:t>estudio</a:t>
            </a:r>
            <a:r>
              <a:rPr lang="en-US" sz="1400" dirty="0"/>
              <a:t> </a:t>
            </a:r>
            <a:r>
              <a:rPr lang="en-US" sz="1400" dirty="0" err="1"/>
              <a:t>afines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5106988" y="4797425"/>
            <a:ext cx="3017837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err="1"/>
              <a:t>Presentaciones</a:t>
            </a:r>
            <a:r>
              <a:rPr lang="en-US" sz="1400" dirty="0"/>
              <a:t>	</a:t>
            </a:r>
          </a:p>
          <a:p>
            <a:pPr>
              <a:defRPr/>
            </a:pPr>
            <a:r>
              <a:rPr lang="en-US" sz="1400" dirty="0" err="1"/>
              <a:t>Reflexión</a:t>
            </a:r>
            <a:endParaRPr lang="en-US" sz="1400" dirty="0"/>
          </a:p>
          <a:p>
            <a:pPr>
              <a:defRPr/>
            </a:pPr>
            <a:r>
              <a:rPr lang="en-US" sz="1400" dirty="0" err="1"/>
              <a:t>Examen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4067175" y="3284538"/>
            <a:ext cx="865188" cy="10001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Apoyos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067175" y="4797425"/>
            <a:ext cx="865188" cy="10001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Medición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214438" y="3357563"/>
            <a:ext cx="1793875" cy="9286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Area de  administración de proyectos</a:t>
            </a:r>
          </a:p>
        </p:txBody>
      </p:sp>
      <p:cxnSp>
        <p:nvCxnSpPr>
          <p:cNvPr id="56" name="Straight Arrow Connector 55"/>
          <p:cNvCxnSpPr>
            <a:endCxn id="41" idx="1"/>
          </p:cNvCxnSpPr>
          <p:nvPr/>
        </p:nvCxnSpPr>
        <p:spPr>
          <a:xfrm flipV="1">
            <a:off x="3643313" y="2214563"/>
            <a:ext cx="44291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3635375" y="3789363"/>
            <a:ext cx="44291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3643313" y="5429250"/>
            <a:ext cx="44291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2035969" y="3821907"/>
            <a:ext cx="32146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000375" y="3786188"/>
            <a:ext cx="64293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0" y="4857750"/>
            <a:ext cx="327660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97"/>
          <p:cNvGrpSpPr>
            <a:grpSpLocks/>
          </p:cNvGrpSpPr>
          <p:nvPr/>
        </p:nvGrpSpPr>
        <p:grpSpPr bwMode="auto">
          <a:xfrm flipH="1">
            <a:off x="357158" y="3429000"/>
            <a:ext cx="841375" cy="1427162"/>
            <a:chOff x="7558680" y="3657600"/>
            <a:chExt cx="840388" cy="14269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Oval 78"/>
            <p:cNvSpPr/>
            <p:nvPr/>
          </p:nvSpPr>
          <p:spPr bwMode="auto">
            <a:xfrm flipH="1">
              <a:off x="8067670" y="3657600"/>
              <a:ext cx="182348" cy="196819"/>
            </a:xfrm>
            <a:prstGeom prst="ellipse">
              <a:avLst/>
            </a:prstGeom>
            <a:noFill/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cxnSp>
          <p:nvCxnSpPr>
            <p:cNvPr id="80" name="Straight Connector 79"/>
            <p:cNvCxnSpPr>
              <a:stCxn id="79" idx="4"/>
            </p:cNvCxnSpPr>
            <p:nvPr/>
          </p:nvCxnSpPr>
          <p:spPr bwMode="auto">
            <a:xfrm rot="16200000" flipH="1">
              <a:off x="7942139" y="4071918"/>
              <a:ext cx="525379" cy="90381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 bwMode="auto">
            <a:xfrm flipH="1">
              <a:off x="8186593" y="4392496"/>
              <a:ext cx="120508" cy="0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 bwMode="auto">
            <a:xfrm rot="5400000">
              <a:off x="7962057" y="4496523"/>
              <a:ext cx="328561" cy="120508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 bwMode="auto">
            <a:xfrm flipH="1">
              <a:off x="8081940" y="3932194"/>
              <a:ext cx="182349" cy="0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 bwMode="auto">
            <a:xfrm rot="10800000" flipV="1">
              <a:off x="7888493" y="3932194"/>
              <a:ext cx="193448" cy="41268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 bwMode="auto">
            <a:xfrm rot="5400000">
              <a:off x="8136477" y="4550435"/>
              <a:ext cx="328561" cy="12685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 bwMode="auto">
            <a:xfrm rot="10800000">
              <a:off x="7633205" y="3811563"/>
              <a:ext cx="255287" cy="161899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 bwMode="auto">
            <a:xfrm rot="16200000" flipH="1">
              <a:off x="8258672" y="3937811"/>
              <a:ext cx="131742" cy="120508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 bwMode="auto">
            <a:xfrm rot="5400000">
              <a:off x="8223723" y="4164757"/>
              <a:ext cx="261896" cy="60254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 bwMode="auto">
            <a:xfrm rot="16200000" flipH="1">
              <a:off x="7920026" y="4867115"/>
              <a:ext cx="352369" cy="60254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 bwMode="auto">
            <a:xfrm rot="16200000" flipH="1">
              <a:off x="8149159" y="4866314"/>
              <a:ext cx="336497" cy="45984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 bwMode="auto">
            <a:xfrm flipH="1">
              <a:off x="8066084" y="5073427"/>
              <a:ext cx="60254" cy="7936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 bwMode="auto">
            <a:xfrm flipH="1">
              <a:off x="8267461" y="5073427"/>
              <a:ext cx="72939" cy="11110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 bwMode="auto">
            <a:xfrm rot="10800000">
              <a:off x="7558680" y="3803627"/>
              <a:ext cx="58669" cy="7936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 bwMode="auto">
            <a:xfrm rot="10800000">
              <a:off x="8326129" y="4333768"/>
              <a:ext cx="72939" cy="55553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042988" y="44450"/>
            <a:ext cx="7850187" cy="714375"/>
          </a:xfrm>
        </p:spPr>
        <p:txBody>
          <a:bodyPr/>
          <a:lstStyle/>
          <a:p>
            <a:r>
              <a:rPr lang="en-US" smtClean="0"/>
              <a:t>Proyectos exitosos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1191DF-9CEB-458A-A080-90E629762FA4}" type="slidenum">
              <a:rPr lang="es-MX" smtClean="0"/>
              <a:pPr>
                <a:defRPr/>
              </a:pPr>
              <a:t>4</a:t>
            </a:fld>
            <a:endParaRPr lang="es-MX" dirty="0"/>
          </a:p>
        </p:txBody>
      </p:sp>
      <p:sp>
        <p:nvSpPr>
          <p:cNvPr id="13316" name="Text Placeholder 17"/>
          <p:cNvSpPr txBox="1">
            <a:spLocks/>
          </p:cNvSpPr>
          <p:nvPr/>
        </p:nvSpPr>
        <p:spPr bwMode="auto">
          <a:xfrm>
            <a:off x="857250" y="1557338"/>
            <a:ext cx="77470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dirty="0">
                <a:latin typeface="Calibri" pitchFamily="34" charset="0"/>
                <a:ea typeface="Calibri" pitchFamily="34" charset="0"/>
                <a:cs typeface="Calibri" pitchFamily="34" charset="0"/>
              </a:rPr>
              <a:t>Chaos </a:t>
            </a:r>
            <a:r>
              <a:rPr lang="es-MX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Report</a:t>
            </a:r>
            <a:r>
              <a:rPr lang="es-MX" dirty="0">
                <a:latin typeface="Calibri" pitchFamily="34" charset="0"/>
                <a:ea typeface="Calibri" pitchFamily="34" charset="0"/>
                <a:cs typeface="Calibri" pitchFamily="34" charset="0"/>
              </a:rPr>
              <a:t> (1994) - 16.2% de los proyectos son exitosos.  Del 70% de proyectos no exitosos, 52% corresponden a fallas parciales (expectativas, o tiempos o costo)</a:t>
            </a:r>
          </a:p>
          <a:p>
            <a:pPr eaLnBrk="1" hangingPunct="1">
              <a:buFont typeface="Arial" charset="0"/>
              <a:buChar char="•"/>
            </a:pPr>
            <a:r>
              <a:rPr lang="es-MX" dirty="0">
                <a:latin typeface="Calibri" pitchFamily="34" charset="0"/>
                <a:ea typeface="Calibri" pitchFamily="34" charset="0"/>
                <a:cs typeface="Calibri" pitchFamily="34" charset="0"/>
              </a:rPr>
              <a:t>Encuesta OASIG (1995) - Las respuestas más optimistas sitúan la tasa de éxito entre 20% y 30%</a:t>
            </a:r>
          </a:p>
          <a:p>
            <a:pPr eaLnBrk="1" hangingPunct="1">
              <a:buFont typeface="Arial" charset="0"/>
              <a:buChar char="•"/>
            </a:pPr>
            <a:r>
              <a:rPr lang="es-MX" dirty="0">
                <a:latin typeface="Calibri" pitchFamily="34" charset="0"/>
                <a:ea typeface="Calibri" pitchFamily="34" charset="0"/>
                <a:cs typeface="Calibri" pitchFamily="34" charset="0"/>
              </a:rPr>
              <a:t>Encuesta KPMG </a:t>
            </a:r>
            <a:r>
              <a:rPr lang="es-MX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Canada</a:t>
            </a:r>
            <a:r>
              <a:rPr lang="es-MX" dirty="0">
                <a:latin typeface="Calibri" pitchFamily="34" charset="0"/>
                <a:ea typeface="Calibri" pitchFamily="34" charset="0"/>
                <a:cs typeface="Calibri" pitchFamily="34" charset="0"/>
              </a:rPr>
              <a:t> (1997) - 61% de los proyectos se consideran fracasados</a:t>
            </a:r>
          </a:p>
          <a:p>
            <a:pPr eaLnBrk="1" hangingPunct="1">
              <a:buFont typeface="Arial" charset="0"/>
              <a:buChar char="•"/>
            </a:pPr>
            <a:r>
              <a:rPr lang="es-MX" dirty="0">
                <a:latin typeface="Calibri" pitchFamily="34" charset="0"/>
                <a:ea typeface="Calibri" pitchFamily="34" charset="0"/>
                <a:cs typeface="Calibri" pitchFamily="34" charset="0"/>
              </a:rPr>
              <a:t>Encuesta </a:t>
            </a:r>
            <a:r>
              <a:rPr lang="es-MX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Conference</a:t>
            </a:r>
            <a:r>
              <a:rPr lang="es-MX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s-MX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Board</a:t>
            </a:r>
            <a:r>
              <a:rPr lang="es-MX" dirty="0">
                <a:latin typeface="Calibri" pitchFamily="34" charset="0"/>
                <a:ea typeface="Calibri" pitchFamily="34" charset="0"/>
                <a:cs typeface="Calibri" pitchFamily="34" charset="0"/>
              </a:rPr>
              <a:t> (2001) - 40% de los proyectos no cumplen expectativas de negocios, luego de un año en operación</a:t>
            </a:r>
          </a:p>
          <a:p>
            <a:pPr eaLnBrk="1" hangingPunct="1">
              <a:buFont typeface="Arial" charset="0"/>
              <a:buChar char="•"/>
            </a:pPr>
            <a:r>
              <a:rPr lang="es-MX" dirty="0">
                <a:latin typeface="Calibri" pitchFamily="34" charset="0"/>
                <a:ea typeface="Calibri" pitchFamily="34" charset="0"/>
                <a:cs typeface="Calibri" pitchFamily="34" charset="0"/>
              </a:rPr>
              <a:t>Encuesta </a:t>
            </a:r>
            <a:r>
              <a:rPr lang="es-MX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Robbins-Gioia</a:t>
            </a:r>
            <a:r>
              <a:rPr lang="es-MX" dirty="0">
                <a:latin typeface="Calibri" pitchFamily="34" charset="0"/>
                <a:ea typeface="Calibri" pitchFamily="34" charset="0"/>
                <a:cs typeface="Calibri" pitchFamily="34" charset="0"/>
              </a:rPr>
              <a:t> (2001) - 51% de las implementaciones de ERP son fallidas.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title"/>
          </p:nvPr>
        </p:nvSpPr>
        <p:spPr>
          <a:xfrm>
            <a:off x="585788" y="115888"/>
            <a:ext cx="7850187" cy="714375"/>
          </a:xfrm>
        </p:spPr>
        <p:txBody>
          <a:bodyPr/>
          <a:lstStyle/>
          <a:p>
            <a:r>
              <a:rPr lang="es-MX" smtClean="0"/>
              <a:t>Standish Group Chaos Report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F8850A-3478-43F8-9EC7-A3F70A7DCFCF}" type="slidenum">
              <a:rPr lang="es-MX" smtClean="0"/>
              <a:pPr>
                <a:defRPr/>
              </a:pPr>
              <a:t>5</a:t>
            </a:fld>
            <a:endParaRPr lang="es-MX" dirty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52513"/>
            <a:ext cx="7885112" cy="533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>
          <a:xfrm>
            <a:off x="1042988" y="44450"/>
            <a:ext cx="7850187" cy="714375"/>
          </a:xfrm>
        </p:spPr>
        <p:txBody>
          <a:bodyPr/>
          <a:lstStyle/>
          <a:p>
            <a:r>
              <a:rPr lang="en-US" smtClean="0"/>
              <a:t>Sospechosos comunes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72D5C-35E3-41C5-B9B2-76E7880D7C55}" type="slidenum">
              <a:rPr lang="es-MX" smtClean="0"/>
              <a:pPr>
                <a:defRPr/>
              </a:pPr>
              <a:t>6</a:t>
            </a:fld>
            <a:endParaRPr lang="es-MX" dirty="0"/>
          </a:p>
        </p:txBody>
      </p:sp>
      <p:sp>
        <p:nvSpPr>
          <p:cNvPr id="2" name="1 Rectángulo"/>
          <p:cNvSpPr/>
          <p:nvPr/>
        </p:nvSpPr>
        <p:spPr>
          <a:xfrm>
            <a:off x="725488" y="1322388"/>
            <a:ext cx="7345362" cy="31400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MX" dirty="0"/>
              <a:t>Todos los estudios coinciden en las mismas causas de fracaso de los proyectos, estas se pueden resumir en:</a:t>
            </a:r>
          </a:p>
          <a:p>
            <a:pPr>
              <a:defRPr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s-MX" i="1" dirty="0"/>
              <a:t>Especificaciones y requerimientos cambiantes o incompletos;</a:t>
            </a:r>
            <a:endParaRPr lang="es-MX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s-MX" i="1" dirty="0"/>
              <a:t>Falta de involucramiento de usuarios</a:t>
            </a:r>
            <a:endParaRPr lang="es-MX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s-MX" i="1" dirty="0"/>
              <a:t>Pocos conocimientos técnicos del equipo de proyecto</a:t>
            </a:r>
            <a:endParaRPr lang="es-MX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s-MX" i="1" dirty="0"/>
              <a:t>Uso inadecuado de métodos y herramientas</a:t>
            </a:r>
            <a:endParaRPr lang="es-MX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s-MX" i="1" dirty="0"/>
              <a:t>Expectativas poco realistas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s-MX" i="1" dirty="0"/>
              <a:t>Falta se soporte gerencial</a:t>
            </a:r>
            <a:endParaRPr lang="es-MX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s-MX" i="1" u="sng" dirty="0"/>
              <a:t>Gestión de proyectos débil, lo que incluye no identificación de riesgos, falta de planificación, comunicación deficiente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ctrTitle"/>
          </p:nvPr>
        </p:nvSpPr>
        <p:spPr>
          <a:xfrm>
            <a:off x="900113" y="115888"/>
            <a:ext cx="5472112" cy="720725"/>
          </a:xfrm>
        </p:spPr>
        <p:txBody>
          <a:bodyPr/>
          <a:lstStyle/>
          <a:p>
            <a:r>
              <a:rPr lang="en-US" smtClean="0"/>
              <a:t>Algunos conceptos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subTitle" idx="1"/>
          </p:nvPr>
        </p:nvSpPr>
        <p:spPr>
          <a:xfrm>
            <a:off x="1116013" y="1292225"/>
            <a:ext cx="7200900" cy="22812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proyecto</a:t>
            </a:r>
            <a:r>
              <a:rPr lang="en-US" dirty="0" smtClean="0"/>
              <a:t>?</a:t>
            </a:r>
          </a:p>
          <a:p>
            <a:pPr>
              <a:defRPr/>
            </a:pPr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administración</a:t>
            </a:r>
            <a:r>
              <a:rPr lang="en-US" dirty="0" smtClean="0"/>
              <a:t> de </a:t>
            </a:r>
            <a:r>
              <a:rPr lang="en-US" dirty="0" err="1" smtClean="0"/>
              <a:t>proyectos</a:t>
            </a:r>
            <a:r>
              <a:rPr lang="en-US" dirty="0" smtClean="0"/>
              <a:t>?</a:t>
            </a:r>
          </a:p>
          <a:p>
            <a:pPr>
              <a:defRPr/>
            </a:pPr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PMI?</a:t>
            </a:r>
          </a:p>
          <a:p>
            <a:pPr>
              <a:defRPr/>
            </a:pPr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guía</a:t>
            </a:r>
            <a:r>
              <a:rPr lang="en-US" dirty="0" smtClean="0"/>
              <a:t> del PMBOK?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1A36-6540-4AE3-B583-C9338288940D}" type="slidenum">
              <a:rPr lang="es-MX" smtClean="0"/>
              <a:pPr>
                <a:defRPr/>
              </a:pPr>
              <a:t>7</a:t>
            </a:fld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Arial" charset="0"/>
                <a:cs typeface="Arial" charset="0"/>
              </a:rPr>
              <a:t>Es un </a:t>
            </a:r>
            <a:r>
              <a:rPr lang="es-ES" b="1" dirty="0" smtClean="0">
                <a:latin typeface="Arial" charset="0"/>
                <a:cs typeface="Arial" charset="0"/>
              </a:rPr>
              <a:t>esfuerzo temporal </a:t>
            </a:r>
            <a:r>
              <a:rPr lang="es-ES" dirty="0" smtClean="0">
                <a:latin typeface="Arial" charset="0"/>
                <a:cs typeface="Arial" charset="0"/>
              </a:rPr>
              <a:t>emprendido para crear un producto, servicio o resultado único. 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err="1" smtClean="0">
                <a:latin typeface="Arial" charset="0"/>
                <a:cs typeface="Arial" charset="0"/>
              </a:rPr>
              <a:t>Esfuerzo</a:t>
            </a:r>
            <a:r>
              <a:rPr lang="en-US" dirty="0" smtClean="0">
                <a:latin typeface="Arial" charset="0"/>
                <a:cs typeface="Arial" charset="0"/>
              </a:rPr>
              <a:t> (</a:t>
            </a:r>
            <a:r>
              <a:rPr lang="en-US" dirty="0" err="1" smtClean="0">
                <a:latin typeface="Arial" charset="0"/>
                <a:cs typeface="Arial" charset="0"/>
              </a:rPr>
              <a:t>aplicación</a:t>
            </a:r>
            <a:r>
              <a:rPr lang="en-US" dirty="0" smtClean="0">
                <a:latin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cs typeface="Arial" charset="0"/>
              </a:rPr>
              <a:t>recursos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organizados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Temporal (</a:t>
            </a:r>
            <a:r>
              <a:rPr lang="en-US" dirty="0" err="1" smtClean="0">
                <a:latin typeface="Arial" charset="0"/>
                <a:cs typeface="Arial" charset="0"/>
              </a:rPr>
              <a:t>elaboración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progresiva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dirty="0" err="1" smtClean="0">
                <a:latin typeface="Arial" charset="0"/>
                <a:cs typeface="Arial" charset="0"/>
              </a:rPr>
              <a:t>Producto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cs typeface="Arial" charset="0"/>
              </a:rPr>
              <a:t>servicio</a:t>
            </a:r>
            <a:r>
              <a:rPr lang="en-US" dirty="0" smtClean="0">
                <a:latin typeface="Arial" charset="0"/>
                <a:cs typeface="Arial" charset="0"/>
              </a:rPr>
              <a:t> o </a:t>
            </a:r>
            <a:r>
              <a:rPr lang="en-US" dirty="0" err="1" smtClean="0">
                <a:latin typeface="Arial" charset="0"/>
                <a:cs typeface="Arial" charset="0"/>
              </a:rPr>
              <a:t>resultado</a:t>
            </a:r>
            <a:r>
              <a:rPr lang="en-US" dirty="0" smtClean="0">
                <a:latin typeface="Arial" charset="0"/>
                <a:cs typeface="Arial" charset="0"/>
              </a:rPr>
              <a:t> (con </a:t>
            </a:r>
            <a:r>
              <a:rPr lang="en-US" dirty="0" err="1" smtClean="0">
                <a:latin typeface="Arial" charset="0"/>
                <a:cs typeface="Arial" charset="0"/>
              </a:rPr>
              <a:t>vida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propia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741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Proyecto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7EE3B-9B58-4CA6-A63E-88270DE661B5}" type="slidenum">
              <a:rPr lang="es-MX" smtClean="0"/>
              <a:pPr>
                <a:defRPr/>
              </a:pPr>
              <a:t>8</a:t>
            </a:fld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>
          <a:xfrm>
            <a:off x="539750" y="908050"/>
            <a:ext cx="8353425" cy="5164138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Administración, gestión o dirección ...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La aplicación de </a:t>
            </a:r>
          </a:p>
          <a:p>
            <a:pPr lvl="2"/>
            <a:r>
              <a:rPr lang="en-US" smtClean="0">
                <a:latin typeface="Arial" charset="0"/>
                <a:cs typeface="Arial" charset="0"/>
              </a:rPr>
              <a:t>conocimiento, </a:t>
            </a:r>
          </a:p>
          <a:p>
            <a:pPr lvl="2"/>
            <a:r>
              <a:rPr lang="en-US" smtClean="0">
                <a:latin typeface="Arial" charset="0"/>
                <a:cs typeface="Arial" charset="0"/>
              </a:rPr>
              <a:t>habilidades, </a:t>
            </a:r>
          </a:p>
          <a:p>
            <a:pPr lvl="2"/>
            <a:r>
              <a:rPr lang="en-US" smtClean="0">
                <a:latin typeface="Arial" charset="0"/>
                <a:cs typeface="Arial" charset="0"/>
              </a:rPr>
              <a:t>herramientas, y </a:t>
            </a:r>
          </a:p>
          <a:p>
            <a:pPr lvl="2"/>
            <a:r>
              <a:rPr lang="en-US" smtClean="0">
                <a:latin typeface="Arial" charset="0"/>
                <a:cs typeface="Arial" charset="0"/>
              </a:rPr>
              <a:t>técnicas ...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... en las actividades de un proyecto ...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... para cubrir los requerimientos del proyecto.</a:t>
            </a:r>
          </a:p>
        </p:txBody>
      </p:sp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Administración de proyectos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62B2F9-3BD1-4DB4-8990-94CB20C0C6E3}" type="slidenum">
              <a:rPr lang="es-MX" smtClean="0"/>
              <a:pPr>
                <a:defRPr/>
              </a:pPr>
              <a:t>9</a:t>
            </a:fld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698</Words>
  <Application>Microsoft Office PowerPoint</Application>
  <PresentationFormat>Presentación en pantalla (4:3)</PresentationFormat>
  <Paragraphs>141</Paragraphs>
  <Slides>20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2" baseType="lpstr">
      <vt:lpstr>Tema de Office</vt:lpstr>
      <vt:lpstr>SmartDraw</vt:lpstr>
      <vt:lpstr>Introducción</vt:lpstr>
      <vt:lpstr>Objetivos del curso</vt:lpstr>
      <vt:lpstr>Temario</vt:lpstr>
      <vt:lpstr>Proyectos exitosos</vt:lpstr>
      <vt:lpstr>Standish Group Chaos Report</vt:lpstr>
      <vt:lpstr>Sospechosos comunes ...</vt:lpstr>
      <vt:lpstr>Algunos conceptos</vt:lpstr>
      <vt:lpstr>Proyecto</vt:lpstr>
      <vt:lpstr>Administración de proyectos</vt:lpstr>
      <vt:lpstr>PMI</vt:lpstr>
      <vt:lpstr>Guía del PMBOK</vt:lpstr>
      <vt:lpstr>Temario</vt:lpstr>
      <vt:lpstr>Integración</vt:lpstr>
      <vt:lpstr>Procesos (1/2)</vt:lpstr>
      <vt:lpstr>Procesos (2/2)</vt:lpstr>
      <vt:lpstr>Comunicación</vt:lpstr>
      <vt:lpstr>Alcance</vt:lpstr>
      <vt:lpstr>Calendario y costo</vt:lpstr>
      <vt:lpstr>Calidad y riesgos</vt:lpstr>
      <vt:lpstr>Recursos humanos y materiales</vt:lpstr>
    </vt:vector>
  </TitlesOfParts>
  <Company>ITESM-CQ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Informática</dc:creator>
  <cp:lastModifiedBy>profesor</cp:lastModifiedBy>
  <cp:revision>239</cp:revision>
  <dcterms:created xsi:type="dcterms:W3CDTF">2008-02-27T22:31:12Z</dcterms:created>
  <dcterms:modified xsi:type="dcterms:W3CDTF">2014-01-15T17:26:48Z</dcterms:modified>
</cp:coreProperties>
</file>