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9" r:id="rId4"/>
    <p:sldId id="260" r:id="rId5"/>
    <p:sldId id="261" r:id="rId6"/>
    <p:sldId id="263" r:id="rId7"/>
    <p:sldId id="262"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9144000" cy="6858000" type="screen4x3"/>
  <p:notesSz cx="6858000" cy="91440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1426" y="8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smtClean="0"/>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smtClean="0"/>
              <a:t>Haga clic para modificar el estilo de subtítulo del patrón</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9454628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606032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smtClean="0"/>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22195236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idx="1"/>
          </p:nvPr>
        </p:nvSpPr>
        <p:spPr/>
        <p:txBody>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1340447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smtClean="0"/>
              <a:t>Haga clic para modificar el estilo de texto del patrón</a:t>
            </a:r>
          </a:p>
        </p:txBody>
      </p:sp>
      <p:sp>
        <p:nvSpPr>
          <p:cNvPr id="4" name="3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5" name="4 Marcador de pie de página"/>
          <p:cNvSpPr>
            <a:spLocks noGrp="1"/>
          </p:cNvSpPr>
          <p:nvPr>
            <p:ph type="ftr" sz="quarter" idx="11"/>
          </p:nvPr>
        </p:nvSpPr>
        <p:spPr/>
        <p:txBody>
          <a:bodyPr/>
          <a:lstStyle/>
          <a:p>
            <a:endParaRPr lang="es-MX"/>
          </a:p>
        </p:txBody>
      </p:sp>
      <p:sp>
        <p:nvSpPr>
          <p:cNvPr id="6" name="5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33770208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335376589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7" name="6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8" name="7 Marcador de pie de página"/>
          <p:cNvSpPr>
            <a:spLocks noGrp="1"/>
          </p:cNvSpPr>
          <p:nvPr>
            <p:ph type="ftr" sz="quarter" idx="11"/>
          </p:nvPr>
        </p:nvSpPr>
        <p:spPr/>
        <p:txBody>
          <a:bodyPr/>
          <a:lstStyle/>
          <a:p>
            <a:endParaRPr lang="es-MX"/>
          </a:p>
        </p:txBody>
      </p:sp>
      <p:sp>
        <p:nvSpPr>
          <p:cNvPr id="9" name="8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895785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smtClean="0"/>
              <a:t>Haga clic para modificar el estilo de título del patrón</a:t>
            </a:r>
            <a:endParaRPr lang="es-MX"/>
          </a:p>
        </p:txBody>
      </p:sp>
      <p:sp>
        <p:nvSpPr>
          <p:cNvPr id="3" name="2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4" name="3 Marcador de pie de página"/>
          <p:cNvSpPr>
            <a:spLocks noGrp="1"/>
          </p:cNvSpPr>
          <p:nvPr>
            <p:ph type="ftr" sz="quarter" idx="11"/>
          </p:nvPr>
        </p:nvSpPr>
        <p:spPr/>
        <p:txBody>
          <a:bodyPr/>
          <a:lstStyle/>
          <a:p>
            <a:endParaRPr lang="es-MX"/>
          </a:p>
        </p:txBody>
      </p:sp>
      <p:sp>
        <p:nvSpPr>
          <p:cNvPr id="5" name="4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898688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3" name="2 Marcador de pie de página"/>
          <p:cNvSpPr>
            <a:spLocks noGrp="1"/>
          </p:cNvSpPr>
          <p:nvPr>
            <p:ph type="ftr" sz="quarter" idx="11"/>
          </p:nvPr>
        </p:nvSpPr>
        <p:spPr/>
        <p:txBody>
          <a:bodyPr/>
          <a:lstStyle/>
          <a:p>
            <a:endParaRPr lang="es-MX"/>
          </a:p>
        </p:txBody>
      </p:sp>
      <p:sp>
        <p:nvSpPr>
          <p:cNvPr id="4" name="3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1928802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smtClean="0"/>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715465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smtClean="0"/>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smtClean="0"/>
              <a:t>Haga clic para modificar el estilo de texto del patrón</a:t>
            </a:r>
          </a:p>
        </p:txBody>
      </p:sp>
      <p:sp>
        <p:nvSpPr>
          <p:cNvPr id="5" name="4 Marcador de fecha"/>
          <p:cNvSpPr>
            <a:spLocks noGrp="1"/>
          </p:cNvSpPr>
          <p:nvPr>
            <p:ph type="dt" sz="half" idx="10"/>
          </p:nvPr>
        </p:nvSpPr>
        <p:spPr/>
        <p:txBody>
          <a:bodyPr/>
          <a:lstStyle/>
          <a:p>
            <a:fld id="{5E63623C-236C-418C-B2E0-E190D2EC9968}" type="datetimeFigureOut">
              <a:rPr lang="es-MX" smtClean="0"/>
              <a:t>11/04/2016</a:t>
            </a:fld>
            <a:endParaRPr lang="es-MX"/>
          </a:p>
        </p:txBody>
      </p:sp>
      <p:sp>
        <p:nvSpPr>
          <p:cNvPr id="6" name="5 Marcador de pie de página"/>
          <p:cNvSpPr>
            <a:spLocks noGrp="1"/>
          </p:cNvSpPr>
          <p:nvPr>
            <p:ph type="ftr" sz="quarter" idx="11"/>
          </p:nvPr>
        </p:nvSpPr>
        <p:spPr/>
        <p:txBody>
          <a:bodyPr/>
          <a:lstStyle/>
          <a:p>
            <a:endParaRPr lang="es-MX"/>
          </a:p>
        </p:txBody>
      </p:sp>
      <p:sp>
        <p:nvSpPr>
          <p:cNvPr id="7" name="6 Marcador de número de diapositiva"/>
          <p:cNvSpPr>
            <a:spLocks noGrp="1"/>
          </p:cNvSpPr>
          <p:nvPr>
            <p:ph type="sldNum" sz="quarter" idx="12"/>
          </p:nvPr>
        </p:nvSpPr>
        <p:spPr/>
        <p:txBody>
          <a:bodyPr/>
          <a:lstStyle/>
          <a:p>
            <a:fld id="{8626B0A0-BBDB-4E49-B2B8-60231A7131B2}" type="slidenum">
              <a:rPr lang="es-MX" smtClean="0"/>
              <a:t>‹Nº›</a:t>
            </a:fld>
            <a:endParaRPr lang="es-MX"/>
          </a:p>
        </p:txBody>
      </p:sp>
    </p:spTree>
    <p:extLst>
      <p:ext uri="{BB962C8B-B14F-4D97-AF65-F5344CB8AC3E}">
        <p14:creationId xmlns:p14="http://schemas.microsoft.com/office/powerpoint/2010/main" val="2517950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smtClean="0"/>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smtClean="0"/>
              <a:t>Haga clic para modificar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63623C-236C-418C-B2E0-E190D2EC9968}" type="datetimeFigureOut">
              <a:rPr lang="es-MX" smtClean="0"/>
              <a:t>11/04/2016</a:t>
            </a:fld>
            <a:endParaRPr lang="es-MX"/>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26B0A0-BBDB-4E49-B2B8-60231A7131B2}" type="slidenum">
              <a:rPr lang="es-MX" smtClean="0"/>
              <a:t>‹Nº›</a:t>
            </a:fld>
            <a:endParaRPr lang="es-MX"/>
          </a:p>
        </p:txBody>
      </p:sp>
    </p:spTree>
    <p:extLst>
      <p:ext uri="{BB962C8B-B14F-4D97-AF65-F5344CB8AC3E}">
        <p14:creationId xmlns:p14="http://schemas.microsoft.com/office/powerpoint/2010/main" val="7027747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hyperlink" Target="http://www.slimframework.com/" TargetMode="Externa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www.ics.uci.edu/~fielding/pubs/dissertation/top.ht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localhost/session/14"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ctrTitle"/>
          </p:nvPr>
        </p:nvSpPr>
        <p:spPr/>
        <p:txBody>
          <a:bodyPr/>
          <a:lstStyle/>
          <a:p>
            <a:r>
              <a:rPr lang="es-MX" dirty="0" smtClean="0"/>
              <a:t>Servicios web REST con PHP</a:t>
            </a:r>
            <a:endParaRPr lang="es-MX" dirty="0"/>
          </a:p>
        </p:txBody>
      </p:sp>
      <p:sp>
        <p:nvSpPr>
          <p:cNvPr id="3" name="2 Subtítulo"/>
          <p:cNvSpPr>
            <a:spLocks noGrp="1"/>
          </p:cNvSpPr>
          <p:nvPr>
            <p:ph type="subTitle" idx="1"/>
          </p:nvPr>
        </p:nvSpPr>
        <p:spPr/>
        <p:txBody>
          <a:bodyPr/>
          <a:lstStyle/>
          <a:p>
            <a:r>
              <a:rPr lang="es-MX" dirty="0" smtClean="0"/>
              <a:t>Desarrollo de Aplicaciones Web</a:t>
            </a:r>
            <a:endParaRPr lang="es-MX" dirty="0"/>
          </a:p>
        </p:txBody>
      </p:sp>
    </p:spTree>
    <p:extLst>
      <p:ext uri="{BB962C8B-B14F-4D97-AF65-F5344CB8AC3E}">
        <p14:creationId xmlns:p14="http://schemas.microsoft.com/office/powerpoint/2010/main" val="21979092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smtClean="0"/>
              <a:t>The </a:t>
            </a:r>
            <a:r>
              <a:rPr lang="en-US" dirty="0"/>
              <a:t>new representation places the client application into yet another state. Thus, the client application changes (</a:t>
            </a:r>
            <a:r>
              <a:rPr lang="en-US" b="1" dirty="0"/>
              <a:t>transfer</a:t>
            </a:r>
            <a:r>
              <a:rPr lang="en-US" dirty="0"/>
              <a:t>s) state with each resource </a:t>
            </a:r>
            <a:r>
              <a:rPr lang="en-US" dirty="0" smtClean="0"/>
              <a:t>representation</a:t>
            </a:r>
          </a:p>
          <a:p>
            <a:endParaRPr lang="es-MX" dirty="0"/>
          </a:p>
        </p:txBody>
      </p:sp>
    </p:spTree>
    <p:extLst>
      <p:ext uri="{BB962C8B-B14F-4D97-AF65-F5344CB8AC3E}">
        <p14:creationId xmlns:p14="http://schemas.microsoft.com/office/powerpoint/2010/main" val="31030779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REST (</a:t>
            </a:r>
            <a:r>
              <a:rPr lang="en-US" dirty="0"/>
              <a:t>Representational State </a:t>
            </a:r>
            <a:r>
              <a:rPr lang="en-US" dirty="0" smtClean="0"/>
              <a:t>Transfer)</a:t>
            </a:r>
            <a:endParaRPr lang="es-MX" dirty="0"/>
          </a:p>
        </p:txBody>
      </p:sp>
      <p:sp>
        <p:nvSpPr>
          <p:cNvPr id="3" name="2 Marcador de contenido"/>
          <p:cNvSpPr>
            <a:spLocks noGrp="1"/>
          </p:cNvSpPr>
          <p:nvPr>
            <p:ph idx="1"/>
          </p:nvPr>
        </p:nvSpPr>
        <p:spPr/>
        <p:txBody>
          <a:bodyPr/>
          <a:lstStyle/>
          <a:p>
            <a:r>
              <a:rPr lang="en-US" dirty="0"/>
              <a:t>Representational State Transfer is intended to evoke an image of how a well-designed Web application behaves: a network of web pages (a virtual state-machine), where the user progresses through an application by selecting links (state transitions), resulting in the next page (representing the next state of the application) being transferred to the user and rendered for their use.</a:t>
            </a:r>
            <a:endParaRPr lang="es-MX" dirty="0"/>
          </a:p>
        </p:txBody>
      </p:sp>
    </p:spTree>
    <p:extLst>
      <p:ext uri="{BB962C8B-B14F-4D97-AF65-F5344CB8AC3E}">
        <p14:creationId xmlns:p14="http://schemas.microsoft.com/office/powerpoint/2010/main" val="12534005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467544" y="1628800"/>
            <a:ext cx="8229600" cy="3886200"/>
          </a:xfrm>
        </p:spPr>
        <p:txBody>
          <a:bodyPr>
            <a:normAutofit fontScale="92500" lnSpcReduction="20000"/>
          </a:bodyPr>
          <a:lstStyle/>
          <a:p>
            <a:r>
              <a:rPr lang="en-US" dirty="0"/>
              <a:t>A resource is a conceptual entity. </a:t>
            </a:r>
            <a:endParaRPr lang="en-US" dirty="0" smtClean="0"/>
          </a:p>
          <a:p>
            <a:r>
              <a:rPr lang="en-US" dirty="0" smtClean="0"/>
              <a:t>A </a:t>
            </a:r>
            <a:r>
              <a:rPr lang="en-US" dirty="0"/>
              <a:t>representation is a concrete manifestation of the resource. </a:t>
            </a:r>
            <a:endParaRPr lang="en-US" dirty="0" smtClean="0"/>
          </a:p>
          <a:p>
            <a:r>
              <a:rPr lang="es-MX" dirty="0" err="1"/>
              <a:t>The</a:t>
            </a:r>
            <a:r>
              <a:rPr lang="es-MX" dirty="0"/>
              <a:t> </a:t>
            </a:r>
            <a:r>
              <a:rPr lang="es-MX" dirty="0" smtClean="0"/>
              <a:t>URL </a:t>
            </a:r>
            <a:r>
              <a:rPr lang="es-MX" dirty="0">
                <a:hlinkClick r:id="rId2"/>
              </a:rPr>
              <a:t>http://</a:t>
            </a:r>
            <a:r>
              <a:rPr lang="es-MX" dirty="0" smtClean="0">
                <a:hlinkClick r:id="rId2"/>
              </a:rPr>
              <a:t>localhost/session/14</a:t>
            </a:r>
            <a:r>
              <a:rPr lang="es-MX" dirty="0" smtClean="0"/>
              <a:t> </a:t>
            </a:r>
            <a:r>
              <a:rPr lang="en-US" dirty="0" smtClean="0"/>
              <a:t>is </a:t>
            </a:r>
            <a:r>
              <a:rPr lang="en-US" dirty="0"/>
              <a:t>a logical URL, not a physical URL. </a:t>
            </a:r>
          </a:p>
          <a:p>
            <a:r>
              <a:rPr lang="en-US" dirty="0" smtClean="0"/>
              <a:t>URLs </a:t>
            </a:r>
            <a:r>
              <a:rPr lang="en-US" dirty="0"/>
              <a:t>should not reveal the implementation technique used. You need to be free to change your implementation without impacting clients or having misleading URLs.</a:t>
            </a:r>
            <a:endParaRPr lang="es-MX" dirty="0"/>
          </a:p>
        </p:txBody>
      </p:sp>
    </p:spTree>
    <p:extLst>
      <p:ext uri="{BB962C8B-B14F-4D97-AF65-F5344CB8AC3E}">
        <p14:creationId xmlns:p14="http://schemas.microsoft.com/office/powerpoint/2010/main" val="141963420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a:t>Client-Server: a pull-based interaction </a:t>
            </a:r>
            <a:r>
              <a:rPr lang="en-US" dirty="0" smtClean="0"/>
              <a:t>style</a:t>
            </a:r>
          </a:p>
          <a:p>
            <a:r>
              <a:rPr lang="en-US" dirty="0" smtClean="0"/>
              <a:t>Stateless</a:t>
            </a:r>
            <a:r>
              <a:rPr lang="en-US" dirty="0"/>
              <a:t>: each request from client to server must contain all the information necessary to understand the request, and cannot take advantage of any stored context on the server</a:t>
            </a:r>
            <a:r>
              <a:rPr lang="en-US" dirty="0" smtClean="0"/>
              <a:t>.</a:t>
            </a:r>
            <a:endParaRPr lang="en-US" dirty="0"/>
          </a:p>
        </p:txBody>
      </p:sp>
    </p:spTree>
    <p:extLst>
      <p:ext uri="{BB962C8B-B14F-4D97-AF65-F5344CB8AC3E}">
        <p14:creationId xmlns:p14="http://schemas.microsoft.com/office/powerpoint/2010/main" val="347972651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p:txBody>
          <a:bodyPr/>
          <a:lstStyle/>
          <a:p>
            <a:r>
              <a:rPr lang="en-US" dirty="0" smtClean="0"/>
              <a:t>Cache</a:t>
            </a:r>
            <a:r>
              <a:rPr lang="en-US" dirty="0"/>
              <a:t>: to improve network efficiency responses must be capable of being labeled as cacheable or non-cacheable.</a:t>
            </a:r>
          </a:p>
          <a:p>
            <a:r>
              <a:rPr lang="en-US" dirty="0"/>
              <a:t>Uniform interface: all resources are accessed with a generic interface (e.g., HTTP GET, POST, PUT, DELETE).</a:t>
            </a:r>
          </a:p>
          <a:p>
            <a:r>
              <a:rPr lang="en-US" dirty="0"/>
              <a:t>Named </a:t>
            </a:r>
            <a:r>
              <a:rPr lang="en-US" dirty="0" smtClean="0"/>
              <a:t>resources: </a:t>
            </a:r>
            <a:r>
              <a:rPr lang="en-US" dirty="0"/>
              <a:t>the system is comprised of resources which are named using a URL</a:t>
            </a:r>
            <a:r>
              <a:rPr lang="en-US" dirty="0" smtClean="0"/>
              <a:t>.</a:t>
            </a:r>
            <a:endParaRPr lang="es-MX" dirty="0"/>
          </a:p>
        </p:txBody>
      </p:sp>
    </p:spTree>
    <p:extLst>
      <p:ext uri="{BB962C8B-B14F-4D97-AF65-F5344CB8AC3E}">
        <p14:creationId xmlns:p14="http://schemas.microsoft.com/office/powerpoint/2010/main" val="36384610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REST Web </a:t>
            </a:r>
            <a:r>
              <a:rPr lang="es-MX" dirty="0" err="1"/>
              <a:t>Services</a:t>
            </a:r>
            <a:r>
              <a:rPr lang="es-MX" dirty="0"/>
              <a:t> </a:t>
            </a:r>
            <a:r>
              <a:rPr lang="es-MX" dirty="0" err="1"/>
              <a:t>Characteristics</a:t>
            </a:r>
            <a:endParaRPr lang="es-MX" dirty="0"/>
          </a:p>
        </p:txBody>
      </p:sp>
      <p:sp>
        <p:nvSpPr>
          <p:cNvPr id="3" name="2 Marcador de contenido"/>
          <p:cNvSpPr>
            <a:spLocks noGrp="1"/>
          </p:cNvSpPr>
          <p:nvPr>
            <p:ph idx="1"/>
          </p:nvPr>
        </p:nvSpPr>
        <p:spPr>
          <a:xfrm>
            <a:off x="467544" y="1772816"/>
            <a:ext cx="8229600" cy="3886200"/>
          </a:xfrm>
        </p:spPr>
        <p:txBody>
          <a:bodyPr>
            <a:normAutofit lnSpcReduction="10000"/>
          </a:bodyPr>
          <a:lstStyle/>
          <a:p>
            <a:r>
              <a:rPr lang="en-US" dirty="0" smtClean="0"/>
              <a:t>Interconnected </a:t>
            </a:r>
            <a:r>
              <a:rPr lang="en-US" dirty="0"/>
              <a:t>resource </a:t>
            </a:r>
            <a:r>
              <a:rPr lang="en-US" dirty="0" smtClean="0"/>
              <a:t>representations: </a:t>
            </a:r>
            <a:r>
              <a:rPr lang="en-US" dirty="0"/>
              <a:t>the representations of the resources are interconnected using URLs, thereby enabling a client to progress from one state to another.</a:t>
            </a:r>
          </a:p>
          <a:p>
            <a:r>
              <a:rPr lang="en-US" dirty="0"/>
              <a:t>Layered </a:t>
            </a:r>
            <a:r>
              <a:rPr lang="en-US" dirty="0" smtClean="0"/>
              <a:t>components: </a:t>
            </a:r>
            <a:r>
              <a:rPr lang="en-US" dirty="0"/>
              <a:t>intermediaries, such as </a:t>
            </a:r>
            <a:r>
              <a:rPr lang="en-US" dirty="0" smtClean="0"/>
              <a:t>cache </a:t>
            </a:r>
            <a:r>
              <a:rPr lang="en-US" dirty="0"/>
              <a:t>servers, gateways, </a:t>
            </a:r>
            <a:r>
              <a:rPr lang="en-US" dirty="0" err="1"/>
              <a:t>etc</a:t>
            </a:r>
            <a:r>
              <a:rPr lang="en-US" dirty="0"/>
              <a:t>, can be inserted between clients and resources to support performance, security, etc.</a:t>
            </a:r>
          </a:p>
          <a:p>
            <a:endParaRPr lang="es-MX" dirty="0"/>
          </a:p>
        </p:txBody>
      </p:sp>
    </p:spTree>
    <p:extLst>
      <p:ext uri="{BB962C8B-B14F-4D97-AF65-F5344CB8AC3E}">
        <p14:creationId xmlns:p14="http://schemas.microsoft.com/office/powerpoint/2010/main" val="30732785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Identify </a:t>
            </a:r>
            <a:r>
              <a:rPr lang="en-US" dirty="0"/>
              <a:t>all of the conceptual entities that you wish to expose as services. </a:t>
            </a:r>
            <a:endParaRPr lang="en-US" dirty="0" smtClean="0"/>
          </a:p>
          <a:p>
            <a:r>
              <a:rPr lang="en-US" dirty="0" smtClean="0"/>
              <a:t>Create </a:t>
            </a:r>
            <a:r>
              <a:rPr lang="en-US" dirty="0"/>
              <a:t>a URL to each resource. The resources should be nouns, not verbs. For example, do not use this:</a:t>
            </a:r>
          </a:p>
          <a:p>
            <a:pPr marL="0" indent="0">
              <a:buNone/>
            </a:pPr>
            <a:r>
              <a:rPr lang="en-US" sz="2400" dirty="0"/>
              <a:t>http://</a:t>
            </a:r>
            <a:r>
              <a:rPr lang="en-US" sz="2400" dirty="0" smtClean="0"/>
              <a:t>www.parts-depot.com/parts/getPart?id=00345 </a:t>
            </a:r>
          </a:p>
          <a:p>
            <a:pPr marL="0" indent="0">
              <a:buNone/>
            </a:pPr>
            <a:r>
              <a:rPr lang="en-US" dirty="0"/>
              <a:t> </a:t>
            </a:r>
            <a:r>
              <a:rPr lang="en-US" dirty="0" smtClean="0"/>
              <a:t>  Note </a:t>
            </a:r>
            <a:r>
              <a:rPr lang="en-US" dirty="0"/>
              <a:t>the verb, </a:t>
            </a:r>
            <a:r>
              <a:rPr lang="en-US" dirty="0" err="1"/>
              <a:t>getPart</a:t>
            </a:r>
            <a:r>
              <a:rPr lang="en-US" dirty="0"/>
              <a:t>. Instead, use a </a:t>
            </a:r>
            <a:r>
              <a:rPr lang="en-US" dirty="0" smtClean="0"/>
              <a:t>noun: </a:t>
            </a:r>
            <a:r>
              <a:rPr lang="en-US" sz="2400" dirty="0" smtClean="0"/>
              <a:t>http</a:t>
            </a:r>
            <a:r>
              <a:rPr lang="en-US" sz="2400" dirty="0"/>
              <a:t>://www.parts-depot.com/parts/00345 </a:t>
            </a:r>
            <a:endParaRPr lang="en-US" sz="2400" dirty="0" smtClean="0"/>
          </a:p>
        </p:txBody>
      </p:sp>
    </p:spTree>
    <p:extLst>
      <p:ext uri="{BB962C8B-B14F-4D97-AF65-F5344CB8AC3E}">
        <p14:creationId xmlns:p14="http://schemas.microsoft.com/office/powerpoint/2010/main" val="1333787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Categorize </a:t>
            </a:r>
            <a:r>
              <a:rPr lang="en-US" dirty="0"/>
              <a:t>your resources according to whether clients can just receive a representation of the resource, or whether clients can modify (add to) the resource. For the former, make those resources accessible using an HTTP GET. For the later, make those resources accessible using HTTP POST, PUT, and/or DELETE</a:t>
            </a:r>
            <a:r>
              <a:rPr lang="en-US" dirty="0" smtClean="0"/>
              <a:t>.</a:t>
            </a:r>
            <a:endParaRPr lang="en-US" dirty="0"/>
          </a:p>
        </p:txBody>
      </p:sp>
    </p:spTree>
    <p:extLst>
      <p:ext uri="{BB962C8B-B14F-4D97-AF65-F5344CB8AC3E}">
        <p14:creationId xmlns:p14="http://schemas.microsoft.com/office/powerpoint/2010/main" val="31476217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All </a:t>
            </a:r>
            <a:r>
              <a:rPr lang="en-US" dirty="0"/>
              <a:t>resources accessible via HTTP GET should be side-effect free. That is, the resource should just return a representation of the resource. Invoking the resource should not result in modifying the resource</a:t>
            </a:r>
            <a:r>
              <a:rPr lang="en-US" dirty="0" smtClean="0"/>
              <a:t>.</a:t>
            </a:r>
            <a:endParaRPr lang="en-US" dirty="0"/>
          </a:p>
        </p:txBody>
      </p:sp>
    </p:spTree>
    <p:extLst>
      <p:ext uri="{BB962C8B-B14F-4D97-AF65-F5344CB8AC3E}">
        <p14:creationId xmlns:p14="http://schemas.microsoft.com/office/powerpoint/2010/main" val="256250118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Put </a:t>
            </a:r>
            <a:r>
              <a:rPr lang="en-US" dirty="0"/>
              <a:t>hyperlinks within resource representations to enable clients to drill down for more information, and/or to obtain related information.</a:t>
            </a:r>
          </a:p>
          <a:p>
            <a:r>
              <a:rPr lang="en-US" dirty="0" smtClean="0"/>
              <a:t>Design </a:t>
            </a:r>
            <a:r>
              <a:rPr lang="en-US" dirty="0"/>
              <a:t>to reveal data gradually. Don't reveal everything in a single response document. Provide hyperlinks to obtain more details</a:t>
            </a:r>
            <a:r>
              <a:rPr lang="en-US" dirty="0" smtClean="0"/>
              <a:t>..</a:t>
            </a:r>
            <a:endParaRPr lang="es-MX" dirty="0"/>
          </a:p>
        </p:txBody>
      </p:sp>
    </p:spTree>
    <p:extLst>
      <p:ext uri="{BB962C8B-B14F-4D97-AF65-F5344CB8AC3E}">
        <p14:creationId xmlns:p14="http://schemas.microsoft.com/office/powerpoint/2010/main" val="427240375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Servicios web</a:t>
            </a:r>
            <a:endParaRPr lang="es-MX" dirty="0"/>
          </a:p>
        </p:txBody>
      </p:sp>
      <p:sp>
        <p:nvSpPr>
          <p:cNvPr id="3" name="2 Marcador de contenido"/>
          <p:cNvSpPr>
            <a:spLocks noGrp="1"/>
          </p:cNvSpPr>
          <p:nvPr>
            <p:ph idx="1"/>
          </p:nvPr>
        </p:nvSpPr>
        <p:spPr/>
        <p:txBody>
          <a:bodyPr>
            <a:normAutofit/>
          </a:bodyPr>
          <a:lstStyle/>
          <a:p>
            <a:r>
              <a:rPr lang="es-MX" dirty="0" smtClean="0"/>
              <a:t>Un servicio web es un componente de software almacenado en una computadora que puede ser </a:t>
            </a:r>
            <a:r>
              <a:rPr lang="es-MX" dirty="0" err="1" smtClean="0"/>
              <a:t>accesado</a:t>
            </a:r>
            <a:r>
              <a:rPr lang="es-MX" dirty="0" smtClean="0"/>
              <a:t> por medio de llamadas a métodos por una aplicación o otros componentes de software sobre una red</a:t>
            </a:r>
          </a:p>
          <a:p>
            <a:endParaRPr lang="es-MX" dirty="0" smtClean="0"/>
          </a:p>
          <a:p>
            <a:pPr marL="0" indent="0">
              <a:buNone/>
            </a:pPr>
            <a:endParaRPr lang="es-MX" dirty="0"/>
          </a:p>
        </p:txBody>
      </p:sp>
    </p:spTree>
    <p:extLst>
      <p:ext uri="{BB962C8B-B14F-4D97-AF65-F5344CB8AC3E}">
        <p14:creationId xmlns:p14="http://schemas.microsoft.com/office/powerpoint/2010/main" val="41309361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n-US" dirty="0"/>
              <a:t>Principles of REST Web Service Design</a:t>
            </a:r>
            <a:endParaRPr lang="es-MX" dirty="0"/>
          </a:p>
        </p:txBody>
      </p:sp>
      <p:sp>
        <p:nvSpPr>
          <p:cNvPr id="3" name="2 Marcador de contenido"/>
          <p:cNvSpPr>
            <a:spLocks noGrp="1"/>
          </p:cNvSpPr>
          <p:nvPr>
            <p:ph idx="1"/>
          </p:nvPr>
        </p:nvSpPr>
        <p:spPr/>
        <p:txBody>
          <a:bodyPr/>
          <a:lstStyle/>
          <a:p>
            <a:r>
              <a:rPr lang="en-US" dirty="0" smtClean="0"/>
              <a:t>Specify </a:t>
            </a:r>
            <a:r>
              <a:rPr lang="en-US" dirty="0"/>
              <a:t>the format of response data using a schema (DTD, W3C Schema, </a:t>
            </a:r>
            <a:r>
              <a:rPr lang="en-US" dirty="0" err="1"/>
              <a:t>RelaxNG</a:t>
            </a:r>
            <a:r>
              <a:rPr lang="en-US" dirty="0"/>
              <a:t>, or </a:t>
            </a:r>
            <a:r>
              <a:rPr lang="en-US" dirty="0" err="1"/>
              <a:t>Schematron</a:t>
            </a:r>
            <a:r>
              <a:rPr lang="en-US" dirty="0"/>
              <a:t>). For those services that require a POST or PUT to it, also provide a schema to specify the format of the response.</a:t>
            </a:r>
          </a:p>
          <a:p>
            <a:r>
              <a:rPr lang="en-US" dirty="0" smtClean="0"/>
              <a:t>Describe </a:t>
            </a:r>
            <a:r>
              <a:rPr lang="en-US" dirty="0"/>
              <a:t>how your services are to be invoked using either a WSDL document, or simply an HTML document.</a:t>
            </a:r>
            <a:endParaRPr lang="es-MX" dirty="0"/>
          </a:p>
        </p:txBody>
      </p:sp>
    </p:spTree>
    <p:extLst>
      <p:ext uri="{BB962C8B-B14F-4D97-AF65-F5344CB8AC3E}">
        <p14:creationId xmlns:p14="http://schemas.microsoft.com/office/powerpoint/2010/main" val="314499679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Services</a:t>
            </a:r>
            <a:endParaRPr lang="es-MX" dirty="0"/>
          </a:p>
        </p:txBody>
      </p:sp>
      <p:sp>
        <p:nvSpPr>
          <p:cNvPr id="3" name="2 Marcador de contenido"/>
          <p:cNvSpPr>
            <a:spLocks noGrp="1"/>
          </p:cNvSpPr>
          <p:nvPr>
            <p:ph idx="1"/>
          </p:nvPr>
        </p:nvSpPr>
        <p:spPr/>
        <p:txBody>
          <a:bodyPr>
            <a:normAutofit lnSpcReduction="10000"/>
          </a:bodyPr>
          <a:lstStyle/>
          <a:p>
            <a:r>
              <a:rPr lang="es-MX" dirty="0" err="1" smtClean="0"/>
              <a:t>Download</a:t>
            </a:r>
            <a:r>
              <a:rPr lang="es-MX" dirty="0" smtClean="0"/>
              <a:t> </a:t>
            </a:r>
            <a:r>
              <a:rPr lang="es-MX" dirty="0" err="1" smtClean="0"/>
              <a:t>the</a:t>
            </a:r>
            <a:r>
              <a:rPr lang="es-MX" dirty="0" smtClean="0"/>
              <a:t> PHP Slim Framework</a:t>
            </a:r>
            <a:endParaRPr lang="es-MX" dirty="0">
              <a:hlinkClick r:id="rId2"/>
            </a:endParaRPr>
          </a:p>
          <a:p>
            <a:pPr lvl="1"/>
            <a:r>
              <a:rPr lang="es-MX" dirty="0" smtClean="0">
                <a:hlinkClick r:id="rId2"/>
              </a:rPr>
              <a:t>http</a:t>
            </a:r>
            <a:r>
              <a:rPr lang="es-MX" dirty="0">
                <a:hlinkClick r:id="rId2"/>
              </a:rPr>
              <a:t>://www.slimframework.com</a:t>
            </a:r>
            <a:r>
              <a:rPr lang="es-MX" dirty="0" smtClean="0">
                <a:hlinkClick r:id="rId2"/>
              </a:rPr>
              <a:t>/</a:t>
            </a:r>
            <a:endParaRPr lang="es-MX" dirty="0" smtClean="0"/>
          </a:p>
          <a:p>
            <a:r>
              <a:rPr lang="es-MX" dirty="0" err="1" smtClean="0"/>
              <a:t>Take</a:t>
            </a:r>
            <a:r>
              <a:rPr lang="es-MX" dirty="0" smtClean="0"/>
              <a:t> a look </a:t>
            </a:r>
            <a:r>
              <a:rPr lang="es-MX" dirty="0" err="1" smtClean="0"/>
              <a:t>to</a:t>
            </a:r>
            <a:r>
              <a:rPr lang="es-MX" dirty="0" smtClean="0"/>
              <a:t> </a:t>
            </a:r>
            <a:r>
              <a:rPr lang="es-MX" dirty="0" err="1" smtClean="0"/>
              <a:t>the</a:t>
            </a:r>
            <a:r>
              <a:rPr lang="es-MX" dirty="0" smtClean="0"/>
              <a:t> SLIM </a:t>
            </a:r>
            <a:r>
              <a:rPr lang="es-MX" dirty="0" err="1" smtClean="0"/>
              <a:t>index.php</a:t>
            </a:r>
            <a:endParaRPr lang="es-MX" dirty="0"/>
          </a:p>
          <a:p>
            <a:r>
              <a:rPr lang="es-MX" dirty="0" err="1" smtClean="0"/>
              <a:t>To</a:t>
            </a:r>
            <a:r>
              <a:rPr lang="es-MX" dirty="0" smtClean="0"/>
              <a:t> </a:t>
            </a:r>
            <a:r>
              <a:rPr lang="es-MX" dirty="0" err="1" smtClean="0"/>
              <a:t>register</a:t>
            </a:r>
            <a:r>
              <a:rPr lang="es-MX" dirty="0" smtClean="0"/>
              <a:t> new </a:t>
            </a:r>
            <a:r>
              <a:rPr lang="es-MX" dirty="0" err="1" smtClean="0"/>
              <a:t>methods</a:t>
            </a:r>
            <a:r>
              <a:rPr lang="es-MX" dirty="0" smtClean="0"/>
              <a:t> </a:t>
            </a:r>
            <a:r>
              <a:rPr lang="es-MX" dirty="0" err="1" smtClean="0"/>
              <a:t>to</a:t>
            </a:r>
            <a:r>
              <a:rPr lang="es-MX" dirty="0" smtClean="0"/>
              <a:t> </a:t>
            </a:r>
            <a:r>
              <a:rPr lang="es-MX" dirty="0" err="1" smtClean="0"/>
              <a:t>the</a:t>
            </a:r>
            <a:r>
              <a:rPr lang="es-MX" dirty="0" smtClean="0"/>
              <a:t> REST web </a:t>
            </a:r>
            <a:r>
              <a:rPr lang="es-MX" dirty="0" err="1" smtClean="0"/>
              <a:t>service</a:t>
            </a:r>
            <a:r>
              <a:rPr lang="es-MX" dirty="0" smtClean="0"/>
              <a:t> use </a:t>
            </a:r>
            <a:r>
              <a:rPr lang="es-MX" dirty="0" err="1" smtClean="0"/>
              <a:t>the</a:t>
            </a:r>
            <a:r>
              <a:rPr lang="es-MX" dirty="0" smtClean="0"/>
              <a:t> </a:t>
            </a:r>
            <a:r>
              <a:rPr lang="es-MX" dirty="0" err="1" smtClean="0"/>
              <a:t>methods</a:t>
            </a:r>
            <a:r>
              <a:rPr lang="es-MX" dirty="0" smtClean="0"/>
              <a:t>:</a:t>
            </a:r>
          </a:p>
          <a:p>
            <a:pPr lvl="1"/>
            <a:r>
              <a:rPr lang="es-MX" dirty="0" smtClean="0"/>
              <a:t>$</a:t>
            </a:r>
            <a:r>
              <a:rPr lang="es-MX" dirty="0" err="1" smtClean="0"/>
              <a:t>app</a:t>
            </a:r>
            <a:r>
              <a:rPr lang="es-MX" dirty="0" smtClean="0"/>
              <a:t>-&gt;</a:t>
            </a:r>
            <a:r>
              <a:rPr lang="es-MX" dirty="0" err="1" smtClean="0"/>
              <a:t>get</a:t>
            </a:r>
            <a:r>
              <a:rPr lang="es-MX" dirty="0" smtClean="0"/>
              <a:t>()</a:t>
            </a:r>
          </a:p>
          <a:p>
            <a:pPr lvl="1"/>
            <a:r>
              <a:rPr lang="es-MX" dirty="0" smtClean="0"/>
              <a:t>$</a:t>
            </a:r>
            <a:r>
              <a:rPr lang="es-MX" dirty="0" err="1" smtClean="0"/>
              <a:t>app</a:t>
            </a:r>
            <a:r>
              <a:rPr lang="es-MX" dirty="0" smtClean="0"/>
              <a:t>-&gt;post()</a:t>
            </a:r>
          </a:p>
          <a:p>
            <a:pPr lvl="1"/>
            <a:r>
              <a:rPr lang="es-MX" dirty="0" smtClean="0"/>
              <a:t>$</a:t>
            </a:r>
            <a:r>
              <a:rPr lang="es-MX" dirty="0" err="1" smtClean="0"/>
              <a:t>app</a:t>
            </a:r>
            <a:r>
              <a:rPr lang="es-MX" dirty="0" smtClean="0"/>
              <a:t>-&gt;</a:t>
            </a:r>
            <a:r>
              <a:rPr lang="es-MX" dirty="0" err="1" smtClean="0"/>
              <a:t>put</a:t>
            </a:r>
            <a:r>
              <a:rPr lang="es-MX" dirty="0" smtClean="0"/>
              <a:t>()</a:t>
            </a:r>
          </a:p>
          <a:p>
            <a:pPr lvl="1"/>
            <a:r>
              <a:rPr lang="es-MX" dirty="0" smtClean="0"/>
              <a:t>$</a:t>
            </a:r>
            <a:r>
              <a:rPr lang="es-MX" dirty="0" err="1" smtClean="0"/>
              <a:t>app</a:t>
            </a:r>
            <a:r>
              <a:rPr lang="es-MX" dirty="0" smtClean="0"/>
              <a:t>-&gt;</a:t>
            </a:r>
            <a:r>
              <a:rPr lang="es-MX" dirty="0" err="1" smtClean="0"/>
              <a:t>delete</a:t>
            </a:r>
            <a:r>
              <a:rPr lang="es-MX" dirty="0" smtClean="0"/>
              <a:t>()</a:t>
            </a:r>
          </a:p>
          <a:p>
            <a:endParaRPr lang="es-MX" dirty="0" smtClean="0"/>
          </a:p>
        </p:txBody>
      </p:sp>
    </p:spTree>
    <p:extLst>
      <p:ext uri="{BB962C8B-B14F-4D97-AF65-F5344CB8AC3E}">
        <p14:creationId xmlns:p14="http://schemas.microsoft.com/office/powerpoint/2010/main" val="112404390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PHP REST Web </a:t>
            </a:r>
            <a:r>
              <a:rPr lang="es-MX" dirty="0" err="1" smtClean="0"/>
              <a:t>Clients</a:t>
            </a:r>
            <a:endParaRPr lang="es-MX" dirty="0"/>
          </a:p>
        </p:txBody>
      </p:sp>
      <p:sp>
        <p:nvSpPr>
          <p:cNvPr id="3" name="2 Marcador de contenido"/>
          <p:cNvSpPr>
            <a:spLocks noGrp="1"/>
          </p:cNvSpPr>
          <p:nvPr>
            <p:ph idx="1"/>
          </p:nvPr>
        </p:nvSpPr>
        <p:spPr>
          <a:xfrm>
            <a:off x="467544" y="1484784"/>
            <a:ext cx="8229600" cy="3886200"/>
          </a:xfrm>
        </p:spPr>
        <p:txBody>
          <a:bodyPr>
            <a:normAutofit fontScale="92500" lnSpcReduction="20000"/>
          </a:bodyPr>
          <a:lstStyle/>
          <a:p>
            <a:r>
              <a:rPr lang="es-MX" dirty="0"/>
              <a:t>Load PHP </a:t>
            </a:r>
            <a:r>
              <a:rPr lang="es-MX" dirty="0" err="1"/>
              <a:t>Curl</a:t>
            </a:r>
            <a:r>
              <a:rPr lang="es-MX" dirty="0"/>
              <a:t> </a:t>
            </a:r>
            <a:r>
              <a:rPr lang="es-MX" dirty="0" err="1"/>
              <a:t>extension</a:t>
            </a:r>
            <a:r>
              <a:rPr lang="es-MX" dirty="0"/>
              <a:t>:</a:t>
            </a:r>
          </a:p>
          <a:p>
            <a:pPr lvl="1"/>
            <a:r>
              <a:rPr lang="es-MX" dirty="0"/>
              <a:t>In php.ini </a:t>
            </a:r>
            <a:r>
              <a:rPr lang="es-MX" dirty="0" err="1"/>
              <a:t>uncomment</a:t>
            </a:r>
            <a:r>
              <a:rPr lang="es-MX" dirty="0"/>
              <a:t> </a:t>
            </a:r>
            <a:r>
              <a:rPr lang="es-MX" dirty="0" err="1"/>
              <a:t>the</a:t>
            </a:r>
            <a:r>
              <a:rPr lang="es-MX" dirty="0"/>
              <a:t> line: </a:t>
            </a:r>
          </a:p>
          <a:p>
            <a:pPr lvl="2"/>
            <a:r>
              <a:rPr lang="es-MX" dirty="0"/>
              <a:t>extension=php_curl.dll</a:t>
            </a:r>
          </a:p>
          <a:p>
            <a:pPr lvl="1"/>
            <a:r>
              <a:rPr lang="es-MX" dirty="0" err="1"/>
              <a:t>Restart</a:t>
            </a:r>
            <a:r>
              <a:rPr lang="es-MX" dirty="0"/>
              <a:t> apache</a:t>
            </a:r>
          </a:p>
          <a:p>
            <a:r>
              <a:rPr lang="es-MX" dirty="0" smtClean="0"/>
              <a:t>In a new web folder, </a:t>
            </a:r>
            <a:r>
              <a:rPr lang="es-MX" dirty="0" err="1" smtClean="0"/>
              <a:t>create</a:t>
            </a:r>
            <a:r>
              <a:rPr lang="es-MX" dirty="0" smtClean="0"/>
              <a:t> a new PHP script:</a:t>
            </a:r>
          </a:p>
          <a:p>
            <a:pPr marL="457200" lvl="1" indent="0">
              <a:buNone/>
            </a:pPr>
            <a:r>
              <a:rPr lang="es-MX" sz="1600" dirty="0"/>
              <a:t>&lt;?</a:t>
            </a:r>
            <a:r>
              <a:rPr lang="es-MX" sz="1600" dirty="0" err="1" smtClean="0"/>
              <a:t>php</a:t>
            </a:r>
            <a:endParaRPr lang="es-MX" sz="1600" dirty="0"/>
          </a:p>
          <a:p>
            <a:pPr marL="457200" lvl="1" indent="0">
              <a:buNone/>
            </a:pPr>
            <a:r>
              <a:rPr lang="es-MX" sz="1600" dirty="0"/>
              <a:t>$</a:t>
            </a:r>
            <a:r>
              <a:rPr lang="es-MX" sz="1600" dirty="0" err="1"/>
              <a:t>name</a:t>
            </a:r>
            <a:r>
              <a:rPr lang="es-MX" sz="1600" dirty="0"/>
              <a:t> = "</a:t>
            </a:r>
            <a:r>
              <a:rPr lang="es-MX" sz="1600" dirty="0" err="1"/>
              <a:t>dadi</a:t>
            </a:r>
            <a:r>
              <a:rPr lang="es-MX" sz="1600" dirty="0"/>
              <a:t>";</a:t>
            </a:r>
          </a:p>
          <a:p>
            <a:pPr marL="457200" lvl="1" indent="0">
              <a:buNone/>
            </a:pPr>
            <a:r>
              <a:rPr lang="es-MX" sz="1600" dirty="0"/>
              <a:t>$</a:t>
            </a:r>
            <a:r>
              <a:rPr lang="es-MX" sz="1600" dirty="0" err="1"/>
              <a:t>url</a:t>
            </a:r>
            <a:r>
              <a:rPr lang="es-MX" sz="1600" dirty="0"/>
              <a:t> = "http://localhost/slim/slim/hello/$name</a:t>
            </a:r>
            <a:r>
              <a:rPr lang="es-MX" sz="1600" dirty="0" smtClean="0"/>
              <a:t>"; //</a:t>
            </a:r>
            <a:r>
              <a:rPr lang="es-MX" sz="1600" dirty="0" err="1" smtClean="0"/>
              <a:t>Route</a:t>
            </a:r>
            <a:r>
              <a:rPr lang="es-MX" sz="1600" dirty="0" smtClean="0"/>
              <a:t> </a:t>
            </a:r>
            <a:r>
              <a:rPr lang="es-MX" sz="1600" dirty="0" err="1" smtClean="0"/>
              <a:t>to</a:t>
            </a:r>
            <a:r>
              <a:rPr lang="es-MX" sz="1600" dirty="0" smtClean="0"/>
              <a:t> </a:t>
            </a:r>
            <a:r>
              <a:rPr lang="es-MX" sz="1600" dirty="0" err="1" smtClean="0"/>
              <a:t>the</a:t>
            </a:r>
            <a:r>
              <a:rPr lang="es-MX" sz="1600" dirty="0"/>
              <a:t> </a:t>
            </a:r>
            <a:r>
              <a:rPr lang="es-MX" sz="1600" dirty="0" smtClean="0"/>
              <a:t>REST web </a:t>
            </a:r>
            <a:r>
              <a:rPr lang="es-MX" sz="1600" dirty="0" err="1" smtClean="0"/>
              <a:t>service</a:t>
            </a:r>
            <a:endParaRPr lang="es-MX" sz="1600" dirty="0"/>
          </a:p>
          <a:p>
            <a:pPr marL="457200" lvl="1" indent="0">
              <a:buNone/>
            </a:pPr>
            <a:r>
              <a:rPr lang="es-MX" sz="1600" dirty="0"/>
              <a:t>$c = </a:t>
            </a:r>
            <a:r>
              <a:rPr lang="es-MX" sz="1600" dirty="0" err="1"/>
              <a:t>curl_init</a:t>
            </a:r>
            <a:r>
              <a:rPr lang="es-MX" sz="1600" dirty="0"/>
              <a:t>($</a:t>
            </a:r>
            <a:r>
              <a:rPr lang="es-MX" sz="1600" dirty="0" err="1"/>
              <a:t>url</a:t>
            </a:r>
            <a:r>
              <a:rPr lang="es-MX" sz="1600" dirty="0" smtClean="0"/>
              <a:t>);</a:t>
            </a:r>
            <a:endParaRPr lang="es-MX" sz="1600" dirty="0"/>
          </a:p>
          <a:p>
            <a:pPr marL="457200" lvl="1" indent="0">
              <a:buNone/>
            </a:pPr>
            <a:r>
              <a:rPr lang="es-MX" sz="1600" dirty="0"/>
              <a:t>$response = </a:t>
            </a:r>
            <a:r>
              <a:rPr lang="es-MX" sz="1600" dirty="0" err="1"/>
              <a:t>curl_exec</a:t>
            </a:r>
            <a:r>
              <a:rPr lang="es-MX" sz="1600" dirty="0"/>
              <a:t>($c);</a:t>
            </a:r>
          </a:p>
          <a:p>
            <a:pPr marL="457200" lvl="1" indent="0">
              <a:buNone/>
            </a:pPr>
            <a:r>
              <a:rPr lang="es-MX" sz="1600" dirty="0" err="1"/>
              <a:t>curl_close</a:t>
            </a:r>
            <a:r>
              <a:rPr lang="es-MX" sz="1600" dirty="0"/>
              <a:t>($c</a:t>
            </a:r>
            <a:r>
              <a:rPr lang="es-MX" sz="1600" dirty="0" smtClean="0"/>
              <a:t>);</a:t>
            </a:r>
            <a:endParaRPr lang="es-MX" sz="1600" dirty="0"/>
          </a:p>
          <a:p>
            <a:pPr marL="457200" lvl="1" indent="0">
              <a:buNone/>
            </a:pPr>
            <a:r>
              <a:rPr lang="es-MX" sz="1600" dirty="0" err="1"/>
              <a:t>var_dump</a:t>
            </a:r>
            <a:r>
              <a:rPr lang="es-MX" sz="1600" dirty="0"/>
              <a:t>($response); </a:t>
            </a:r>
          </a:p>
          <a:p>
            <a:pPr marL="457200" lvl="1" indent="0">
              <a:buNone/>
            </a:pPr>
            <a:r>
              <a:rPr lang="es-MX" sz="1600" dirty="0"/>
              <a:t>?&gt;</a:t>
            </a:r>
            <a:endParaRPr lang="es-MX" sz="1600" dirty="0" smtClean="0"/>
          </a:p>
        </p:txBody>
      </p:sp>
    </p:spTree>
    <p:extLst>
      <p:ext uri="{BB962C8B-B14F-4D97-AF65-F5344CB8AC3E}">
        <p14:creationId xmlns:p14="http://schemas.microsoft.com/office/powerpoint/2010/main" val="28448703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smtClean="0"/>
              <a:t>References</a:t>
            </a:r>
            <a:endParaRPr lang="es-MX" dirty="0"/>
          </a:p>
        </p:txBody>
      </p:sp>
      <p:sp>
        <p:nvSpPr>
          <p:cNvPr id="3" name="2 Marcador de contenido"/>
          <p:cNvSpPr>
            <a:spLocks noGrp="1"/>
          </p:cNvSpPr>
          <p:nvPr>
            <p:ph idx="1"/>
          </p:nvPr>
        </p:nvSpPr>
        <p:spPr/>
        <p:txBody>
          <a:bodyPr/>
          <a:lstStyle/>
          <a:p>
            <a:pPr marL="514350" indent="-514350">
              <a:buFont typeface="+mj-lt"/>
              <a:buAutoNum type="arabicPeriod"/>
            </a:pPr>
            <a:r>
              <a:rPr lang="es-MX" dirty="0" err="1" smtClean="0">
                <a:hlinkClick r:id="rId2"/>
              </a:rPr>
              <a:t>Fielding</a:t>
            </a:r>
            <a:r>
              <a:rPr lang="es-MX" dirty="0" smtClean="0">
                <a:hlinkClick r:id="rId2"/>
              </a:rPr>
              <a:t>, Roy (2000). </a:t>
            </a:r>
            <a:r>
              <a:rPr lang="en-US" dirty="0">
                <a:hlinkClick r:id="rId2"/>
              </a:rPr>
              <a:t>Architectural Styles </a:t>
            </a:r>
            <a:r>
              <a:rPr lang="en-US" dirty="0" smtClean="0">
                <a:hlinkClick r:id="rId2"/>
              </a:rPr>
              <a:t>and the </a:t>
            </a:r>
            <a:r>
              <a:rPr lang="en-US" dirty="0">
                <a:hlinkClick r:id="rId2"/>
              </a:rPr>
              <a:t>Design of Network-based Software </a:t>
            </a:r>
            <a:r>
              <a:rPr lang="en-US" dirty="0" smtClean="0">
                <a:hlinkClick r:id="rId2"/>
              </a:rPr>
              <a:t>Architectures. </a:t>
            </a:r>
            <a:r>
              <a:rPr lang="es-MX" dirty="0" smtClean="0">
                <a:hlinkClick r:id="rId2"/>
              </a:rPr>
              <a:t>http://www.ics.uci.edu/~fielding/pubs/dissertation/top.htm</a:t>
            </a:r>
            <a:endParaRPr lang="es-MX" dirty="0"/>
          </a:p>
        </p:txBody>
      </p:sp>
    </p:spTree>
    <p:extLst>
      <p:ext uri="{BB962C8B-B14F-4D97-AF65-F5344CB8AC3E}">
        <p14:creationId xmlns:p14="http://schemas.microsoft.com/office/powerpoint/2010/main" val="36788335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¿Por qué utilizar servicios web?</a:t>
            </a:r>
            <a:endParaRPr lang="es-MX" dirty="0"/>
          </a:p>
        </p:txBody>
      </p:sp>
      <p:sp>
        <p:nvSpPr>
          <p:cNvPr id="3" name="2 Marcador de contenido"/>
          <p:cNvSpPr>
            <a:spLocks noGrp="1"/>
          </p:cNvSpPr>
          <p:nvPr>
            <p:ph idx="1"/>
          </p:nvPr>
        </p:nvSpPr>
        <p:spPr/>
        <p:txBody>
          <a:bodyPr>
            <a:normAutofit/>
          </a:bodyPr>
          <a:lstStyle/>
          <a:p>
            <a:r>
              <a:rPr lang="es-MX" sz="2800" dirty="0" smtClean="0"/>
              <a:t>Los servicios web promueven la portabilidad y reusabilidad en aplicaciones que operan en Internet</a:t>
            </a:r>
          </a:p>
          <a:p>
            <a:endParaRPr lang="es-MX" sz="2800" dirty="0" smtClean="0"/>
          </a:p>
          <a:p>
            <a:r>
              <a:rPr lang="es-MX" sz="2800" dirty="0" smtClean="0"/>
              <a:t>Los servicios web tienen implicaciones importantes para transacciones </a:t>
            </a:r>
            <a:r>
              <a:rPr lang="es-MX" sz="2800" i="1" dirty="0" err="1" smtClean="0"/>
              <a:t>business</a:t>
            </a:r>
            <a:r>
              <a:rPr lang="es-MX" sz="2800" i="1" dirty="0" smtClean="0"/>
              <a:t>-to-</a:t>
            </a:r>
            <a:r>
              <a:rPr lang="es-MX" sz="2800" i="1" dirty="0" err="1" smtClean="0"/>
              <a:t>business</a:t>
            </a:r>
            <a:r>
              <a:rPr lang="es-MX" sz="2800" i="1" dirty="0" smtClean="0"/>
              <a:t> </a:t>
            </a:r>
            <a:r>
              <a:rPr lang="es-MX" sz="2800" i="1" dirty="0" smtClean="0"/>
              <a:t>(B2B</a:t>
            </a:r>
            <a:r>
              <a:rPr lang="es-MX" sz="2800" i="1" dirty="0" smtClean="0"/>
              <a:t>).</a:t>
            </a:r>
            <a:endParaRPr lang="es-MX" sz="2800" i="1" dirty="0" smtClean="0"/>
          </a:p>
          <a:p>
            <a:pPr lvl="1"/>
            <a:r>
              <a:rPr lang="es-MX" sz="2400" dirty="0" smtClean="0"/>
              <a:t>Permiten a los negocios </a:t>
            </a:r>
            <a:r>
              <a:rPr lang="es-MX" sz="2400" dirty="0" smtClean="0"/>
              <a:t>ejecutar transacciones de manera estandarizada disponibles sobre una red, en lugar de depender de </a:t>
            </a:r>
            <a:r>
              <a:rPr lang="es-MX" sz="2400" dirty="0" err="1" smtClean="0"/>
              <a:t>apliaciones</a:t>
            </a:r>
            <a:r>
              <a:rPr lang="es-MX" sz="2400" dirty="0" smtClean="0"/>
              <a:t> propietarias. </a:t>
            </a:r>
            <a:endParaRPr lang="es-MX" sz="2400" dirty="0"/>
          </a:p>
        </p:txBody>
      </p:sp>
    </p:spTree>
    <p:extLst>
      <p:ext uri="{BB962C8B-B14F-4D97-AF65-F5344CB8AC3E}">
        <p14:creationId xmlns:p14="http://schemas.microsoft.com/office/powerpoint/2010/main" val="4150266056"/>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¿Por qué utilizar servicios web?</a:t>
            </a:r>
            <a:endParaRPr lang="es-MX" dirty="0"/>
          </a:p>
        </p:txBody>
      </p:sp>
      <p:sp>
        <p:nvSpPr>
          <p:cNvPr id="3" name="2 Marcador de contenido"/>
          <p:cNvSpPr>
            <a:spLocks noGrp="1"/>
          </p:cNvSpPr>
          <p:nvPr>
            <p:ph idx="1"/>
          </p:nvPr>
        </p:nvSpPr>
        <p:spPr/>
        <p:txBody>
          <a:bodyPr>
            <a:normAutofit/>
          </a:bodyPr>
          <a:lstStyle/>
          <a:p>
            <a:r>
              <a:rPr lang="es-MX" dirty="0"/>
              <a:t>Los servicios web son independientes </a:t>
            </a:r>
            <a:r>
              <a:rPr lang="es-MX" dirty="0" smtClean="0"/>
              <a:t>de la plataforma y el lenguaje</a:t>
            </a:r>
            <a:endParaRPr lang="es-MX" dirty="0"/>
          </a:p>
          <a:p>
            <a:pPr lvl="1"/>
            <a:r>
              <a:rPr lang="es-MX" sz="2400" dirty="0" smtClean="0"/>
              <a:t>Las compañías pueden colaborar sin preocuparse por la compatibilidad del hardware, software y tecnologías de comunicación</a:t>
            </a:r>
          </a:p>
          <a:p>
            <a:pPr lvl="1"/>
            <a:endParaRPr lang="es-MX" sz="2400" dirty="0"/>
          </a:p>
          <a:p>
            <a:r>
              <a:rPr lang="es-MX" dirty="0" smtClean="0"/>
              <a:t>Las aplicaciones del lado del servidor pueden estar disponibles para socios por medio de servicios web. </a:t>
            </a:r>
            <a:endParaRPr lang="es-MX" dirty="0"/>
          </a:p>
        </p:txBody>
      </p:sp>
    </p:spTree>
    <p:extLst>
      <p:ext uri="{BB962C8B-B14F-4D97-AF65-F5344CB8AC3E}">
        <p14:creationId xmlns:p14="http://schemas.microsoft.com/office/powerpoint/2010/main" val="508585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err="1"/>
              <a:t>Why</a:t>
            </a:r>
            <a:r>
              <a:rPr lang="es-MX" dirty="0"/>
              <a:t> Web </a:t>
            </a:r>
            <a:r>
              <a:rPr lang="es-MX" dirty="0" err="1"/>
              <a:t>Services</a:t>
            </a:r>
            <a:r>
              <a:rPr lang="es-MX" dirty="0"/>
              <a:t>?</a:t>
            </a:r>
          </a:p>
        </p:txBody>
      </p:sp>
      <p:sp>
        <p:nvSpPr>
          <p:cNvPr id="3" name="2 Marcador de contenido"/>
          <p:cNvSpPr>
            <a:spLocks noGrp="1"/>
          </p:cNvSpPr>
          <p:nvPr>
            <p:ph idx="1"/>
          </p:nvPr>
        </p:nvSpPr>
        <p:spPr/>
        <p:txBody>
          <a:bodyPr/>
          <a:lstStyle/>
          <a:p>
            <a:r>
              <a:rPr lang="es-MX" dirty="0" err="1" smtClean="0"/>
              <a:t>By</a:t>
            </a:r>
            <a:r>
              <a:rPr lang="es-MX" dirty="0" smtClean="0"/>
              <a:t> </a:t>
            </a:r>
            <a:r>
              <a:rPr lang="es-MX" dirty="0" err="1" smtClean="0"/>
              <a:t>purchasing</a:t>
            </a:r>
            <a:r>
              <a:rPr lang="es-MX" dirty="0" smtClean="0"/>
              <a:t> </a:t>
            </a:r>
            <a:r>
              <a:rPr lang="es-MX" dirty="0" err="1" smtClean="0"/>
              <a:t>or</a:t>
            </a:r>
            <a:r>
              <a:rPr lang="es-MX" dirty="0" smtClean="0"/>
              <a:t> </a:t>
            </a:r>
            <a:r>
              <a:rPr lang="es-MX" dirty="0" err="1" smtClean="0"/>
              <a:t>using</a:t>
            </a:r>
            <a:r>
              <a:rPr lang="es-MX" dirty="0" smtClean="0"/>
              <a:t> free web </a:t>
            </a:r>
            <a:r>
              <a:rPr lang="es-MX" dirty="0" err="1" smtClean="0"/>
              <a:t>services</a:t>
            </a:r>
            <a:r>
              <a:rPr lang="es-MX" dirty="0" smtClean="0"/>
              <a:t>, </a:t>
            </a:r>
            <a:r>
              <a:rPr lang="es-MX" dirty="0" err="1" smtClean="0"/>
              <a:t>companies</a:t>
            </a:r>
            <a:r>
              <a:rPr lang="es-MX" dirty="0" smtClean="0"/>
              <a:t> </a:t>
            </a:r>
            <a:r>
              <a:rPr lang="es-MX" dirty="0" err="1" smtClean="0"/>
              <a:t>spend</a:t>
            </a:r>
            <a:r>
              <a:rPr lang="es-MX" dirty="0" smtClean="0"/>
              <a:t> </a:t>
            </a:r>
            <a:r>
              <a:rPr lang="es-MX" dirty="0" err="1" smtClean="0"/>
              <a:t>less</a:t>
            </a:r>
            <a:r>
              <a:rPr lang="es-MX" dirty="0" smtClean="0"/>
              <a:t> time </a:t>
            </a:r>
            <a:r>
              <a:rPr lang="es-MX" dirty="0" err="1" smtClean="0"/>
              <a:t>developing</a:t>
            </a:r>
            <a:r>
              <a:rPr lang="es-MX" dirty="0" smtClean="0"/>
              <a:t> new </a:t>
            </a:r>
            <a:r>
              <a:rPr lang="es-MX" dirty="0" err="1" smtClean="0"/>
              <a:t>applications</a:t>
            </a:r>
            <a:r>
              <a:rPr lang="es-MX" dirty="0"/>
              <a:t>.</a:t>
            </a:r>
          </a:p>
        </p:txBody>
      </p:sp>
    </p:spTree>
    <p:extLst>
      <p:ext uri="{BB962C8B-B14F-4D97-AF65-F5344CB8AC3E}">
        <p14:creationId xmlns:p14="http://schemas.microsoft.com/office/powerpoint/2010/main" val="19685912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normAutofit fontScale="90000"/>
          </a:bodyPr>
          <a:lstStyle/>
          <a:p>
            <a:r>
              <a:rPr lang="es-MX" dirty="0" smtClean="0"/>
              <a:t>Web </a:t>
            </a:r>
            <a:r>
              <a:rPr lang="es-MX" dirty="0" err="1" smtClean="0"/>
              <a:t>services</a:t>
            </a:r>
            <a:r>
              <a:rPr lang="es-MX" dirty="0" smtClean="0"/>
              <a:t> </a:t>
            </a:r>
            <a:r>
              <a:rPr lang="es-MX" dirty="0" err="1" smtClean="0"/>
              <a:t>decentralization</a:t>
            </a:r>
            <a:r>
              <a:rPr lang="es-MX" dirty="0" smtClean="0"/>
              <a:t> and </a:t>
            </a:r>
            <a:r>
              <a:rPr lang="es-MX" dirty="0" err="1" smtClean="0"/>
              <a:t>availability</a:t>
            </a:r>
            <a:endParaRPr lang="es-MX" dirty="0"/>
          </a:p>
        </p:txBody>
      </p:sp>
      <p:sp>
        <p:nvSpPr>
          <p:cNvPr id="3" name="2 Marcador de contenido"/>
          <p:cNvSpPr>
            <a:spLocks noGrp="1"/>
          </p:cNvSpPr>
          <p:nvPr>
            <p:ph idx="1"/>
          </p:nvPr>
        </p:nvSpPr>
        <p:spPr/>
        <p:txBody>
          <a:bodyPr/>
          <a:lstStyle/>
          <a:p>
            <a:r>
              <a:rPr lang="es-MX" dirty="0" smtClean="0"/>
              <a:t>A web </a:t>
            </a:r>
            <a:r>
              <a:rPr lang="es-MX" dirty="0" err="1" smtClean="0"/>
              <a:t>service</a:t>
            </a:r>
            <a:r>
              <a:rPr lang="es-MX" dirty="0" smtClean="0"/>
              <a:t> </a:t>
            </a:r>
            <a:r>
              <a:rPr lang="es-MX" dirty="0" err="1" smtClean="0"/>
              <a:t>may</a:t>
            </a:r>
            <a:r>
              <a:rPr lang="es-MX" dirty="0" smtClean="0"/>
              <a:t> be </a:t>
            </a:r>
            <a:r>
              <a:rPr lang="es-MX" dirty="0" err="1" smtClean="0"/>
              <a:t>deployed</a:t>
            </a:r>
            <a:r>
              <a:rPr lang="es-MX" dirty="0" smtClean="0"/>
              <a:t> in </a:t>
            </a:r>
            <a:r>
              <a:rPr lang="es-MX" dirty="0" err="1" smtClean="0"/>
              <a:t>many</a:t>
            </a:r>
            <a:r>
              <a:rPr lang="es-MX" dirty="0" smtClean="0"/>
              <a:t> </a:t>
            </a:r>
            <a:r>
              <a:rPr lang="es-MX" dirty="0" err="1" smtClean="0"/>
              <a:t>locations</a:t>
            </a:r>
            <a:r>
              <a:rPr lang="es-MX" dirty="0" smtClean="0"/>
              <a:t>, </a:t>
            </a:r>
            <a:r>
              <a:rPr lang="es-MX" dirty="0" err="1" smtClean="0"/>
              <a:t>which</a:t>
            </a:r>
            <a:r>
              <a:rPr lang="es-MX" dirty="0" smtClean="0"/>
              <a:t> </a:t>
            </a:r>
            <a:r>
              <a:rPr lang="es-MX" dirty="0" err="1" smtClean="0"/>
              <a:t>contributes</a:t>
            </a:r>
            <a:r>
              <a:rPr lang="es-MX" dirty="0" smtClean="0"/>
              <a:t> </a:t>
            </a:r>
            <a:r>
              <a:rPr lang="es-MX" dirty="0" err="1" smtClean="0"/>
              <a:t>to</a:t>
            </a:r>
            <a:r>
              <a:rPr lang="es-MX" dirty="0" smtClean="0"/>
              <a:t> </a:t>
            </a:r>
            <a:r>
              <a:rPr lang="es-MX" dirty="0" err="1" smtClean="0"/>
              <a:t>fault</a:t>
            </a:r>
            <a:r>
              <a:rPr lang="es-MX" dirty="0" smtClean="0"/>
              <a:t> </a:t>
            </a:r>
            <a:r>
              <a:rPr lang="es-MX" dirty="0" err="1" smtClean="0"/>
              <a:t>tolerance</a:t>
            </a:r>
            <a:r>
              <a:rPr lang="es-MX" dirty="0" smtClean="0"/>
              <a:t> in </a:t>
            </a:r>
            <a:r>
              <a:rPr lang="es-MX" dirty="0" err="1" smtClean="0"/>
              <a:t>terms</a:t>
            </a:r>
            <a:r>
              <a:rPr lang="es-MX" dirty="0" smtClean="0"/>
              <a:t> of </a:t>
            </a:r>
            <a:r>
              <a:rPr lang="es-MX" dirty="0" err="1" smtClean="0"/>
              <a:t>availability</a:t>
            </a:r>
            <a:r>
              <a:rPr lang="es-MX" dirty="0" smtClean="0"/>
              <a:t> of </a:t>
            </a:r>
            <a:r>
              <a:rPr lang="es-MX" dirty="0" err="1" smtClean="0"/>
              <a:t>the</a:t>
            </a:r>
            <a:r>
              <a:rPr lang="es-MX" dirty="0" smtClean="0"/>
              <a:t> WS </a:t>
            </a:r>
            <a:r>
              <a:rPr lang="es-MX" dirty="0" err="1" smtClean="0"/>
              <a:t>methods</a:t>
            </a:r>
            <a:r>
              <a:rPr lang="es-MX" dirty="0" smtClean="0"/>
              <a:t>, </a:t>
            </a:r>
            <a:r>
              <a:rPr lang="es-MX" dirty="0" err="1" smtClean="0"/>
              <a:t>when</a:t>
            </a:r>
            <a:r>
              <a:rPr lang="es-MX" dirty="0" smtClean="0"/>
              <a:t> a server </a:t>
            </a:r>
            <a:r>
              <a:rPr lang="es-MX" dirty="0" err="1" smtClean="0"/>
              <a:t>is</a:t>
            </a:r>
            <a:r>
              <a:rPr lang="es-MX" dirty="0" smtClean="0"/>
              <a:t> </a:t>
            </a:r>
            <a:r>
              <a:rPr lang="es-MX" dirty="0" err="1" smtClean="0"/>
              <a:t>down</a:t>
            </a:r>
            <a:r>
              <a:rPr lang="es-MX" dirty="0" smtClean="0"/>
              <a:t>.</a:t>
            </a:r>
            <a:endParaRPr lang="es-MX" dirty="0"/>
          </a:p>
        </p:txBody>
      </p:sp>
    </p:spTree>
    <p:extLst>
      <p:ext uri="{BB962C8B-B14F-4D97-AF65-F5344CB8AC3E}">
        <p14:creationId xmlns:p14="http://schemas.microsoft.com/office/powerpoint/2010/main" val="3551870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a:t>Web </a:t>
            </a:r>
            <a:r>
              <a:rPr lang="es-MX" dirty="0" err="1" smtClean="0"/>
              <a:t>Services</a:t>
            </a:r>
            <a:r>
              <a:rPr lang="es-MX" dirty="0" smtClean="0"/>
              <a:t> Technologies</a:t>
            </a:r>
            <a:endParaRPr lang="es-MX" dirty="0"/>
          </a:p>
        </p:txBody>
      </p:sp>
      <p:sp>
        <p:nvSpPr>
          <p:cNvPr id="3" name="2 Marcador de contenido"/>
          <p:cNvSpPr>
            <a:spLocks noGrp="1"/>
          </p:cNvSpPr>
          <p:nvPr>
            <p:ph idx="1"/>
          </p:nvPr>
        </p:nvSpPr>
        <p:spPr/>
        <p:txBody>
          <a:bodyPr/>
          <a:lstStyle/>
          <a:p>
            <a:pPr marL="342900" lvl="1" indent="-342900">
              <a:buClr>
                <a:schemeClr val="bg2"/>
              </a:buClr>
              <a:buSzPct val="75000"/>
              <a:buFont typeface="Wingdings" pitchFamily="2" charset="2"/>
              <a:buChar char="n"/>
            </a:pPr>
            <a:r>
              <a:rPr lang="es-MX" sz="3200" dirty="0" smtClean="0"/>
              <a:t>SOAP: Simple </a:t>
            </a:r>
            <a:r>
              <a:rPr lang="es-MX" sz="3200" dirty="0" err="1"/>
              <a:t>Object</a:t>
            </a:r>
            <a:r>
              <a:rPr lang="es-MX" sz="3200" dirty="0"/>
              <a:t> </a:t>
            </a:r>
            <a:r>
              <a:rPr lang="es-MX" sz="3200" dirty="0" smtClean="0"/>
              <a:t>Access </a:t>
            </a:r>
            <a:r>
              <a:rPr lang="es-MX" sz="3200" dirty="0" err="1" smtClean="0"/>
              <a:t>Protocol</a:t>
            </a:r>
            <a:r>
              <a:rPr lang="es-MX" sz="3200" dirty="0" smtClean="0"/>
              <a:t> </a:t>
            </a:r>
            <a:r>
              <a:rPr lang="es-MX" dirty="0" err="1" smtClean="0"/>
              <a:t>Traditional</a:t>
            </a:r>
            <a:r>
              <a:rPr lang="es-MX" dirty="0" smtClean="0"/>
              <a:t> </a:t>
            </a:r>
            <a:r>
              <a:rPr lang="es-MX" dirty="0"/>
              <a:t>web </a:t>
            </a:r>
            <a:r>
              <a:rPr lang="es-MX" dirty="0" err="1" smtClean="0"/>
              <a:t>services</a:t>
            </a:r>
            <a:r>
              <a:rPr lang="es-MX" dirty="0" smtClean="0"/>
              <a:t> </a:t>
            </a:r>
            <a:r>
              <a:rPr lang="es-MX" dirty="0" err="1" smtClean="0"/>
              <a:t>which</a:t>
            </a:r>
            <a:r>
              <a:rPr lang="en-US" dirty="0" smtClean="0"/>
              <a:t> </a:t>
            </a:r>
            <a:r>
              <a:rPr lang="en-US" dirty="0"/>
              <a:t>are exposed through </a:t>
            </a:r>
            <a:r>
              <a:rPr lang="en-US" dirty="0" smtClean="0"/>
              <a:t>XML documents, </a:t>
            </a:r>
            <a:r>
              <a:rPr lang="en-US" dirty="0"/>
              <a:t>which have URLs. </a:t>
            </a:r>
            <a:r>
              <a:rPr lang="en-US" dirty="0" smtClean="0"/>
              <a:t>Message </a:t>
            </a:r>
            <a:r>
              <a:rPr lang="en-US" dirty="0"/>
              <a:t>exchange is in </a:t>
            </a:r>
            <a:r>
              <a:rPr lang="en-US" dirty="0" smtClean="0"/>
              <a:t>SOAP</a:t>
            </a:r>
            <a:r>
              <a:rPr lang="en-US" dirty="0"/>
              <a:t> </a:t>
            </a:r>
            <a:r>
              <a:rPr lang="en-US" dirty="0" smtClean="0"/>
              <a:t>(also XML)</a:t>
            </a:r>
            <a:endParaRPr lang="es-MX" dirty="0" smtClean="0"/>
          </a:p>
          <a:p>
            <a:pPr marL="342900" lvl="1" indent="-342900">
              <a:buClr>
                <a:schemeClr val="bg2"/>
              </a:buClr>
              <a:buSzPct val="75000"/>
              <a:buFont typeface="Wingdings" pitchFamily="2" charset="2"/>
              <a:buChar char="n"/>
            </a:pPr>
            <a:endParaRPr lang="es-MX" sz="3200" dirty="0" smtClean="0"/>
          </a:p>
          <a:p>
            <a:pPr marL="342900" lvl="1" indent="-342900">
              <a:buClr>
                <a:schemeClr val="bg2"/>
              </a:buClr>
              <a:buSzPct val="75000"/>
              <a:buFont typeface="Wingdings" pitchFamily="2" charset="2"/>
              <a:buChar char="n"/>
            </a:pPr>
            <a:r>
              <a:rPr lang="es-MX" sz="3200" dirty="0"/>
              <a:t>REST: </a:t>
            </a:r>
            <a:r>
              <a:rPr lang="es-MX" sz="3200" dirty="0" err="1"/>
              <a:t>Representational</a:t>
            </a:r>
            <a:r>
              <a:rPr lang="es-MX" sz="3200" dirty="0"/>
              <a:t> </a:t>
            </a:r>
            <a:r>
              <a:rPr lang="es-MX" sz="3200" dirty="0" err="1"/>
              <a:t>State</a:t>
            </a:r>
            <a:r>
              <a:rPr lang="es-MX" sz="3200" dirty="0"/>
              <a:t> </a:t>
            </a:r>
            <a:r>
              <a:rPr lang="es-MX" sz="3200" dirty="0" smtClean="0"/>
              <a:t>Transfer    </a:t>
            </a:r>
            <a:r>
              <a:rPr lang="en-US" dirty="0" smtClean="0"/>
              <a:t>is </a:t>
            </a:r>
            <a:r>
              <a:rPr lang="en-US" dirty="0"/>
              <a:t>a new way to create and communicate with web services. In REST, resources have URIs and are manipulated through HTTP header operations. </a:t>
            </a:r>
            <a:endParaRPr lang="es-MX" dirty="0"/>
          </a:p>
          <a:p>
            <a:pPr marL="342900" lvl="1" indent="-342900">
              <a:buClr>
                <a:schemeClr val="bg2"/>
              </a:buClr>
              <a:buSzPct val="75000"/>
              <a:buFont typeface="Wingdings" pitchFamily="2" charset="2"/>
              <a:buChar char="n"/>
            </a:pPr>
            <a:endParaRPr lang="es-MX" sz="3200" dirty="0"/>
          </a:p>
        </p:txBody>
      </p:sp>
    </p:spTree>
    <p:extLst>
      <p:ext uri="{BB962C8B-B14F-4D97-AF65-F5344CB8AC3E}">
        <p14:creationId xmlns:p14="http://schemas.microsoft.com/office/powerpoint/2010/main" val="2532357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p:txBody>
          <a:bodyPr/>
          <a:lstStyle/>
          <a:p>
            <a:pPr marL="342900" lvl="1" indent="-342900">
              <a:buClr>
                <a:schemeClr val="bg2"/>
              </a:buClr>
              <a:buSzPct val="75000"/>
              <a:buFont typeface="Wingdings" pitchFamily="2" charset="2"/>
              <a:buChar char="n"/>
            </a:pPr>
            <a:r>
              <a:rPr lang="en-US" sz="3200" dirty="0"/>
              <a:t>REST is a term coined by Roy Fielding in his Ph.D. dissertation [1] to describe an </a:t>
            </a:r>
            <a:r>
              <a:rPr lang="en-US" sz="3200" b="1" dirty="0"/>
              <a:t>architecture style</a:t>
            </a:r>
            <a:r>
              <a:rPr lang="en-US" sz="3200" dirty="0"/>
              <a:t> of networked systems. </a:t>
            </a:r>
            <a:endParaRPr lang="en-US" sz="3200" dirty="0" smtClean="0"/>
          </a:p>
          <a:p>
            <a:pPr marL="342900" lvl="1" indent="-342900">
              <a:buClr>
                <a:schemeClr val="bg2"/>
              </a:buClr>
              <a:buSzPct val="75000"/>
              <a:buFont typeface="Wingdings" pitchFamily="2" charset="2"/>
              <a:buChar char="n"/>
            </a:pPr>
            <a:r>
              <a:rPr lang="en-US" sz="3200" dirty="0" smtClean="0"/>
              <a:t>REST </a:t>
            </a:r>
            <a:r>
              <a:rPr lang="en-US" sz="3200" dirty="0"/>
              <a:t>is an acronym standing for Representational State Transfer.</a:t>
            </a:r>
            <a:endParaRPr lang="es-MX" sz="2800" dirty="0"/>
          </a:p>
        </p:txBody>
      </p:sp>
    </p:spTree>
    <p:extLst>
      <p:ext uri="{BB962C8B-B14F-4D97-AF65-F5344CB8AC3E}">
        <p14:creationId xmlns:p14="http://schemas.microsoft.com/office/powerpoint/2010/main" val="298351158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MX" dirty="0" smtClean="0"/>
              <a:t>REST</a:t>
            </a:r>
            <a:endParaRPr lang="es-MX" dirty="0"/>
          </a:p>
        </p:txBody>
      </p:sp>
      <p:sp>
        <p:nvSpPr>
          <p:cNvPr id="3" name="2 Marcador de contenido"/>
          <p:cNvSpPr>
            <a:spLocks noGrp="1"/>
          </p:cNvSpPr>
          <p:nvPr>
            <p:ph idx="1"/>
          </p:nvPr>
        </p:nvSpPr>
        <p:spPr>
          <a:xfrm>
            <a:off x="395536" y="1628800"/>
            <a:ext cx="8229600" cy="3886200"/>
          </a:xfrm>
        </p:spPr>
        <p:txBody>
          <a:bodyPr>
            <a:normAutofit fontScale="92500" lnSpcReduction="20000"/>
          </a:bodyPr>
          <a:lstStyle/>
          <a:p>
            <a:r>
              <a:rPr lang="es-MX" sz="2800" dirty="0" err="1" smtClean="0"/>
              <a:t>The</a:t>
            </a:r>
            <a:r>
              <a:rPr lang="es-MX" sz="2800" dirty="0" smtClean="0"/>
              <a:t> URL: </a:t>
            </a:r>
            <a:r>
              <a:rPr lang="es-MX" sz="2800" dirty="0" smtClean="0">
                <a:hlinkClick r:id="rId2"/>
              </a:rPr>
              <a:t>http://localhost/session/14</a:t>
            </a:r>
            <a:endParaRPr lang="es-MX" sz="2800" dirty="0" smtClean="0"/>
          </a:p>
          <a:p>
            <a:r>
              <a:rPr lang="en-US" sz="2800" dirty="0"/>
              <a:t>A </a:t>
            </a:r>
            <a:r>
              <a:rPr lang="en-US" sz="2800" b="1" dirty="0"/>
              <a:t>representation</a:t>
            </a:r>
            <a:r>
              <a:rPr lang="en-US" sz="2800" dirty="0"/>
              <a:t> of the resource is returned (e.g., </a:t>
            </a:r>
            <a:r>
              <a:rPr lang="en-US" sz="2800" dirty="0" smtClean="0"/>
              <a:t>session14.html</a:t>
            </a:r>
            <a:r>
              <a:rPr lang="en-US" sz="2800" dirty="0"/>
              <a:t>). </a:t>
            </a:r>
            <a:endParaRPr lang="en-US" sz="2800" dirty="0" smtClean="0"/>
          </a:p>
          <a:p>
            <a:r>
              <a:rPr lang="en-US" sz="2800" dirty="0" smtClean="0"/>
              <a:t>The </a:t>
            </a:r>
            <a:r>
              <a:rPr lang="en-US" sz="2800" dirty="0"/>
              <a:t>representation places the client application in a </a:t>
            </a:r>
            <a:r>
              <a:rPr lang="en-US" sz="2800" b="1" dirty="0"/>
              <a:t>state</a:t>
            </a:r>
            <a:r>
              <a:rPr lang="en-US" sz="2800" dirty="0"/>
              <a:t>. </a:t>
            </a:r>
            <a:endParaRPr lang="en-US" sz="2800" dirty="0" smtClean="0"/>
          </a:p>
          <a:p>
            <a:r>
              <a:rPr lang="en-US" sz="2800" dirty="0" smtClean="0"/>
              <a:t>The </a:t>
            </a:r>
            <a:r>
              <a:rPr lang="en-US" sz="2800" dirty="0"/>
              <a:t>result of the client traversing a hyperlink in </a:t>
            </a:r>
            <a:r>
              <a:rPr lang="en-US" sz="2800" dirty="0" smtClean="0"/>
              <a:t>session14.html </a:t>
            </a:r>
            <a:r>
              <a:rPr lang="en-US" sz="2800" dirty="0"/>
              <a:t>is another </a:t>
            </a:r>
            <a:r>
              <a:rPr lang="en-US" sz="2800" dirty="0" smtClean="0"/>
              <a:t>resource. </a:t>
            </a:r>
          </a:p>
          <a:p>
            <a:r>
              <a:rPr lang="en-US" sz="2800" dirty="0" smtClean="0"/>
              <a:t>The </a:t>
            </a:r>
            <a:r>
              <a:rPr lang="en-US" sz="2800" dirty="0"/>
              <a:t>new representation places the client application into yet another state. Thus, the client application changes (</a:t>
            </a:r>
            <a:r>
              <a:rPr lang="en-US" sz="2800" b="1" dirty="0"/>
              <a:t>transfer</a:t>
            </a:r>
            <a:r>
              <a:rPr lang="en-US" sz="2800" dirty="0"/>
              <a:t>s) state with each resource representation</a:t>
            </a:r>
            <a:endParaRPr lang="es-MX" sz="2800" dirty="0"/>
          </a:p>
        </p:txBody>
      </p:sp>
    </p:spTree>
    <p:extLst>
      <p:ext uri="{BB962C8B-B14F-4D97-AF65-F5344CB8AC3E}">
        <p14:creationId xmlns:p14="http://schemas.microsoft.com/office/powerpoint/2010/main" val="2732254870"/>
      </p:ext>
    </p:extLst>
  </p:cSld>
  <p:clrMapOvr>
    <a:masterClrMapping/>
  </p:clrMapOvr>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30</TotalTime>
  <Words>1062</Words>
  <Application>Microsoft Office PowerPoint</Application>
  <PresentationFormat>Presentación en pantalla (4:3)</PresentationFormat>
  <Paragraphs>90</Paragraphs>
  <Slides>23</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23</vt:i4>
      </vt:variant>
    </vt:vector>
  </HeadingPairs>
  <TitlesOfParts>
    <vt:vector size="27" baseType="lpstr">
      <vt:lpstr>Arial</vt:lpstr>
      <vt:lpstr>Calibri</vt:lpstr>
      <vt:lpstr>Wingdings</vt:lpstr>
      <vt:lpstr>Tema de Office</vt:lpstr>
      <vt:lpstr>Servicios web REST con PHP</vt:lpstr>
      <vt:lpstr>Servicios web</vt:lpstr>
      <vt:lpstr>¿Por qué utilizar servicios web?</vt:lpstr>
      <vt:lpstr>¿Por qué utilizar servicios web?</vt:lpstr>
      <vt:lpstr>Why Web Services?</vt:lpstr>
      <vt:lpstr>Web services decentralization and availability</vt:lpstr>
      <vt:lpstr>Web Services Technologies</vt:lpstr>
      <vt:lpstr>REST</vt:lpstr>
      <vt:lpstr>REST</vt:lpstr>
      <vt:lpstr>REST (Representational State Transfer)</vt:lpstr>
      <vt:lpstr>REST (Representational State Transfer)</vt:lpstr>
      <vt:lpstr>REST</vt:lpstr>
      <vt:lpstr>REST Web Services Characteristics</vt:lpstr>
      <vt:lpstr>REST Web Services Characteristics</vt:lpstr>
      <vt:lpstr>REST Web Services Characteristics</vt:lpstr>
      <vt:lpstr>Principles of REST Web Service Design</vt:lpstr>
      <vt:lpstr>Principles of REST Web Service Design</vt:lpstr>
      <vt:lpstr>Principles of REST Web Service Design</vt:lpstr>
      <vt:lpstr>Principles of REST Web Service Design</vt:lpstr>
      <vt:lpstr>Principles of REST Web Service Design</vt:lpstr>
      <vt:lpstr>PHP REST Web Services</vt:lpstr>
      <vt:lpstr>PHP REST Web Clients</vt:lpstr>
      <vt:lpstr>References</vt:lpstr>
    </vt:vector>
  </TitlesOfParts>
  <Company>Toshiba</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edwarffein</dc:creator>
  <cp:lastModifiedBy>Eduardo Juárez Pineda</cp:lastModifiedBy>
  <cp:revision>5</cp:revision>
  <dcterms:created xsi:type="dcterms:W3CDTF">2014-10-06T02:42:46Z</dcterms:created>
  <dcterms:modified xsi:type="dcterms:W3CDTF">2016-04-12T04:30:01Z</dcterms:modified>
</cp:coreProperties>
</file>