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24" r:id="rId2"/>
    <p:sldId id="435" r:id="rId3"/>
    <p:sldId id="436" r:id="rId4"/>
    <p:sldId id="459" r:id="rId5"/>
    <p:sldId id="458" r:id="rId6"/>
    <p:sldId id="465" r:id="rId7"/>
    <p:sldId id="464" r:id="rId8"/>
    <p:sldId id="466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515151"/>
    <a:srgbClr val="90AC48"/>
    <a:srgbClr val="9A9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4" autoAdjust="0"/>
    <p:restoredTop sz="92265" autoAdjust="0"/>
  </p:normalViewPr>
  <p:slideViewPr>
    <p:cSldViewPr>
      <p:cViewPr varScale="1">
        <p:scale>
          <a:sx n="88" d="100"/>
          <a:sy n="88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2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DA35-E1D9-4F22-BF62-2ABFB5E2BBE8}" type="datetimeFigureOut">
              <a:rPr lang="es-MX" smtClean="0"/>
              <a:t>19/01/2021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80A96-C74E-43D2-A156-204695399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25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fld id="{E1F304F3-D312-354C-AF1D-5D757967538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67294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86246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" y="892175"/>
            <a:ext cx="8534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534400" cy="2133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4EC3A4-B323-DD4E-A080-48A2D14C0D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F455FA-FD61-0842-BD62-FF2C6C1491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13613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443038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524625"/>
            <a:ext cx="2895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4388-D9B5-40F6-897A-8E6FBB890F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5B43B9-DC0E-AF45-8A39-449CBB6CC7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29D22E-BACE-6542-8CA0-2D6590B45BF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08FF9-3C9A-B74A-AA17-A64A1F5EBFA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52BEE-9984-F749-B9C1-F4D14F63C27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7EBF30-281C-7E4E-B285-1A7CACE096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15CB74-9AD6-A744-AF14-1CB3B25F2F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2A3F3-C36E-3043-BCB5-8E29D0E8B8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8" descr="pleca_ppt"/>
          <p:cNvPicPr>
            <a:picLocks noChangeAspect="1" noChangeArrowheads="1"/>
          </p:cNvPicPr>
          <p:nvPr userDrawn="1"/>
        </p:nvPicPr>
        <p:blipFill>
          <a:blip r:embed="rId14" cstate="print">
            <a:alphaModFix amt="85000"/>
          </a:blip>
          <a:srcRect/>
          <a:stretch>
            <a:fillRect/>
          </a:stretch>
        </p:blipFill>
        <p:spPr bwMode="auto">
          <a:xfrm>
            <a:off x="0" y="5562600"/>
            <a:ext cx="91440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Group 11"/>
          <p:cNvGrpSpPr>
            <a:grpSpLocks/>
          </p:cNvGrpSpPr>
          <p:nvPr userDrawn="1"/>
        </p:nvGrpSpPr>
        <p:grpSpPr bwMode="auto">
          <a:xfrm>
            <a:off x="6934200" y="6324600"/>
            <a:ext cx="2057400" cy="381000"/>
            <a:chOff x="6934200" y="6324600"/>
            <a:chExt cx="2057400" cy="381000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6934200" y="6400800"/>
              <a:ext cx="20574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7086600" y="6324600"/>
              <a:ext cx="3048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6858000" y="64135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pPr algn="r"/>
            <a:r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Page - </a:t>
            </a:r>
            <a:fld id="{EA8A37D5-556C-5743-AAD5-7D32F8E35146}" type="slidenum"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pPr algn="r"/>
              <a:t>‹Nº›</a:t>
            </a:fld>
            <a:endParaRPr lang="es-ES" sz="80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4343400" y="6367463"/>
            <a:ext cx="2301875" cy="2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r>
              <a:rPr lang="en-US" sz="80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Fundamentos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</a:t>
            </a:r>
            <a:r>
              <a:rPr lang="en-US" sz="800" baseline="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ingeniería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software</a:t>
            </a:r>
            <a:endParaRPr lang="en-US" sz="800" dirty="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633095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/>
          <a:ea typeface="+mj-ea"/>
          <a:cs typeface="News Gothic MT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Font typeface="Lucida Grande" pitchFamily="-105" charset="0"/>
        <a:buChar char="&gt;"/>
        <a:defRPr sz="2400">
          <a:solidFill>
            <a:srgbClr val="515151"/>
          </a:solidFill>
          <a:latin typeface="News Gothic MT"/>
          <a:ea typeface="+mn-ea"/>
          <a:cs typeface="News Gothic M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2000">
          <a:solidFill>
            <a:srgbClr val="515151"/>
          </a:solidFill>
          <a:latin typeface="News Gothic MT"/>
          <a:ea typeface="+mn-ea"/>
          <a:cs typeface="News Gothic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•"/>
        <a:defRPr>
          <a:solidFill>
            <a:srgbClr val="515151"/>
          </a:solidFill>
          <a:latin typeface="News Gothic MT"/>
          <a:ea typeface="+mn-ea"/>
          <a:cs typeface="News Gothic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»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Modelos de proceso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contexto</a:t>
            </a:r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Introducción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8807896" cy="5085928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s-MX" sz="2000" dirty="0" smtClean="0"/>
              <a:t>Dentro del paradigma funcional o estructurado, existe una herramienta que sirve para delimitar el alcance de un sistema computacional.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s-MX" sz="2000" dirty="0"/>
          </a:p>
          <a:p>
            <a:pPr algn="just" eaLnBrk="1" hangingPunct="1">
              <a:buFont typeface="Wingdings" pitchFamily="2" charset="2"/>
              <a:buChar char="§"/>
            </a:pPr>
            <a:r>
              <a:rPr lang="es-MX" sz="2000" dirty="0" smtClean="0"/>
              <a:t>El </a:t>
            </a:r>
            <a:r>
              <a:rPr lang="es-MX" sz="2000" dirty="0"/>
              <a:t>Diagrama de Contexto (DC), se utiliza para identificar a los interesados en el sistema, dichos interesados pueden ser instituciones, áreas departamentales,  personas o incluso otros sistemas que solicitan y proporcionan información (dan estímulos al sistema y reciben respuestas de él). </a:t>
            </a:r>
            <a:endParaRPr lang="es-MX" sz="2000" dirty="0" smtClean="0"/>
          </a:p>
          <a:p>
            <a:pPr eaLnBrk="1" hangingPunct="1">
              <a:buFont typeface="Wingdings" pitchFamily="2" charset="2"/>
              <a:buChar char="§"/>
            </a:pPr>
            <a:endParaRPr lang="es-MX" sz="2000" dirty="0"/>
          </a:p>
          <a:p>
            <a:pPr eaLnBrk="1" hangingPunct="1">
              <a:buFont typeface="Wingdings" pitchFamily="2" charset="2"/>
              <a:buChar char="§"/>
            </a:pPr>
            <a:r>
              <a:rPr lang="es-MX" sz="2000" dirty="0" smtClean="0"/>
              <a:t> Se le conoce como el diagrama de flujos de datos de nivel 0 (</a:t>
            </a:r>
            <a:r>
              <a:rPr lang="es-MX" sz="1600" dirty="0" smtClean="0"/>
              <a:t>se entenderá este concepto al ver el tema de DFD por niveles</a:t>
            </a:r>
            <a:r>
              <a:rPr lang="es-MX" sz="2000" dirty="0" smtClean="0"/>
              <a:t>).</a:t>
            </a:r>
          </a:p>
          <a:p>
            <a:pPr eaLnBrk="1" hangingPunct="1">
              <a:buFont typeface="Wingdings" pitchFamily="2" charset="2"/>
              <a:buChar char="§"/>
            </a:pPr>
            <a:endParaRPr lang="es-MX" sz="2000" dirty="0" smtClean="0"/>
          </a:p>
          <a:p>
            <a:pPr eaLnBrk="1" hangingPunct="1">
              <a:buFont typeface="Wingdings" pitchFamily="2" charset="2"/>
              <a:buChar char="§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80889622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5259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En el diagrama, el sistema se representa como un círculo o elipse, cada interesado con un rectángulo con la etiqueta correspondiente, y una serie de flujos entre los interesados y el sistema, representados con flechas y </a:t>
            </a:r>
            <a:r>
              <a:rPr lang="es-MX" sz="2000" u="sng" dirty="0"/>
              <a:t>usualmente etiquetados con claves</a:t>
            </a:r>
            <a:r>
              <a:rPr lang="es-MX" sz="2000" dirty="0"/>
              <a:t> para detallarlos en una lista aparte. </a:t>
            </a: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Ejemplo de diagrama </a:t>
            </a:r>
            <a:r>
              <a:rPr lang="es-MX" sz="2000" dirty="0"/>
              <a:t>de </a:t>
            </a:r>
            <a:r>
              <a:rPr lang="es-MX" sz="2000" dirty="0" smtClean="0"/>
              <a:t>contexto: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Nomenclatura</a:t>
            </a:r>
          </a:p>
        </p:txBody>
      </p:sp>
      <p:pic>
        <p:nvPicPr>
          <p:cNvPr id="1026" name="Picture 2" descr="C:\rcortese\TC1009 Desarrollo de sistemas y base de datos\curso\semana2\LecturaFinal\Dibujo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6992"/>
            <a:ext cx="4896544" cy="27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346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6603" y="1423317"/>
            <a:ext cx="8149853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s-MX" sz="20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MX" sz="1600" dirty="0" smtClean="0"/>
              <a:t>a1</a:t>
            </a:r>
            <a:r>
              <a:rPr lang="es-MX" sz="1600" dirty="0"/>
              <a:t>:    Solicitud de inscripción</a:t>
            </a:r>
            <a:br>
              <a:rPr lang="es-MX" sz="1600" dirty="0"/>
            </a:br>
            <a:r>
              <a:rPr lang="es-MX" sz="1600" dirty="0"/>
              <a:t>a2:     Horario asignado</a:t>
            </a:r>
            <a:br>
              <a:rPr lang="es-MX" sz="1600" dirty="0"/>
            </a:br>
            <a:r>
              <a:rPr lang="es-MX" sz="1600" dirty="0"/>
              <a:t>p1:     Listas de grupos asignados</a:t>
            </a:r>
            <a:br>
              <a:rPr lang="es-MX" sz="1600" dirty="0"/>
            </a:br>
            <a:r>
              <a:rPr lang="es-MX" sz="1600" dirty="0"/>
              <a:t>p2:     Calificaciones</a:t>
            </a:r>
            <a:br>
              <a:rPr lang="es-MX" sz="1600" dirty="0"/>
            </a:br>
            <a:r>
              <a:rPr lang="es-MX" sz="1600" dirty="0"/>
              <a:t>s1:     Lista de egresados</a:t>
            </a:r>
            <a:br>
              <a:rPr lang="es-MX" sz="1600" dirty="0"/>
            </a:br>
            <a:r>
              <a:rPr lang="es-MX" sz="1600" dirty="0"/>
              <a:t>f1:     Boleta mensual</a:t>
            </a:r>
            <a:br>
              <a:rPr lang="es-MX" sz="1600" dirty="0"/>
            </a:br>
            <a:r>
              <a:rPr lang="es-MX" sz="1600" dirty="0"/>
              <a:t>d1:     Demanda semestral</a:t>
            </a:r>
            <a:br>
              <a:rPr lang="es-MX" sz="1600" dirty="0"/>
            </a:br>
            <a:r>
              <a:rPr lang="es-MX" sz="1600" dirty="0"/>
              <a:t>d2:     Asignación de grupos a profesores</a:t>
            </a:r>
            <a:br>
              <a:rPr lang="es-MX" sz="1600" dirty="0"/>
            </a:br>
            <a:r>
              <a:rPr lang="es-MX" sz="1600" dirty="0"/>
              <a:t>c1:     Programación de cursos</a:t>
            </a:r>
            <a:br>
              <a:rPr lang="es-MX" sz="1600" dirty="0"/>
            </a:br>
            <a:r>
              <a:rPr lang="es-MX" sz="1600" dirty="0"/>
              <a:t>c2:     Demanda de salones</a:t>
            </a:r>
            <a:endParaRPr lang="es-MX" sz="1600" b="1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1100" b="1" dirty="0" smtClean="0"/>
              <a:t>IMPORTANTE</a:t>
            </a:r>
            <a:r>
              <a:rPr lang="es-MX" sz="1100" b="1" dirty="0"/>
              <a:t>: El ejemplo no es exhaustivo, es decir pueden existir más interesados y desde luego más flujos, y sobre todo, el detalle mostrado en estos flujos es muy general; en un modelo de una situación real, deberá buscarse agotar los posibles interesados y lograr un excelente detalle en los flujos</a:t>
            </a:r>
            <a:r>
              <a:rPr lang="es-MX" sz="1100" b="1" dirty="0" smtClean="0"/>
              <a:t>.</a:t>
            </a:r>
            <a:endParaRPr lang="es-MX" sz="1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7904" y="-65112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Continuación…</a:t>
            </a:r>
          </a:p>
        </p:txBody>
      </p:sp>
      <p:pic>
        <p:nvPicPr>
          <p:cNvPr id="4" name="Picture 2" descr="C:\rcortese\TC1009 Desarrollo de sistemas y base de datos\curso\semana2\LecturaFinal\Dibujo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22423"/>
            <a:ext cx="4896544" cy="276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37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83568" y="1628800"/>
            <a:ext cx="8149853" cy="3600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El diagrama de contexto nos ayuda a delimitar el alcance del sistema, ya que en el planteamos qué interacciones son las que se considerarán en el sistema. </a:t>
            </a:r>
            <a:r>
              <a:rPr lang="es-MX" sz="2000" dirty="0" smtClean="0"/>
              <a:t>De </a:t>
            </a:r>
            <a:r>
              <a:rPr lang="es-MX" sz="2000" dirty="0"/>
              <a:t>esta manera, podemos decidir si el sistema de información atenderá requerimientos </a:t>
            </a:r>
            <a:r>
              <a:rPr lang="es-MX" sz="2000" dirty="0" smtClean="0"/>
              <a:t>de: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Un </a:t>
            </a:r>
            <a:r>
              <a:rPr lang="es-MX" sz="1600" dirty="0"/>
              <a:t>área de la organización como puede ser el departamento de compras</a:t>
            </a:r>
            <a:r>
              <a:rPr lang="es-MX" sz="1600" dirty="0" smtClean="0"/>
              <a:t>,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Un </a:t>
            </a:r>
            <a:r>
              <a:rPr lang="es-MX" sz="1600" dirty="0"/>
              <a:t>proceso completo de la empresa como puede ser el proceso de </a:t>
            </a:r>
            <a:r>
              <a:rPr lang="es-MX" sz="1600" dirty="0" smtClean="0"/>
              <a:t>producción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Una </a:t>
            </a:r>
            <a:r>
              <a:rPr lang="es-MX" sz="1600" dirty="0"/>
              <a:t>organización entera </a:t>
            </a:r>
            <a:r>
              <a:rPr lang="es-MX" sz="1600" dirty="0" smtClean="0"/>
              <a:t>o </a:t>
            </a:r>
            <a:r>
              <a:rPr lang="es-MX" sz="1600" dirty="0"/>
              <a:t>un corporativo de muchas organizaciones y reflejar esta decisión en el diagrama de contexto</a:t>
            </a:r>
            <a:r>
              <a:rPr lang="es-MX" sz="16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Utilidad:</a:t>
            </a:r>
          </a:p>
        </p:txBody>
      </p:sp>
    </p:spTree>
    <p:extLst>
      <p:ext uri="{BB962C8B-B14F-4D97-AF65-F5344CB8AC3E}">
        <p14:creationId xmlns:p14="http://schemas.microsoft.com/office/powerpoint/2010/main" val="1916454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sz="2400" kern="0" dirty="0" smtClean="0"/>
              <a:t>Aspectos adicionales  que definen el alcance de un proyecto.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43" y="1052736"/>
            <a:ext cx="7200800" cy="50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05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79513" y="1196752"/>
            <a:ext cx="8735888" cy="3600400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 smtClean="0"/>
              <a:t>Además </a:t>
            </a:r>
            <a:r>
              <a:rPr lang="es-MX" sz="2000" dirty="0"/>
              <a:t>de identificar </a:t>
            </a:r>
            <a:r>
              <a:rPr lang="es-MX" sz="2000" dirty="0" smtClean="0"/>
              <a:t>a los </a:t>
            </a:r>
            <a:r>
              <a:rPr lang="es-MX" sz="2000" dirty="0"/>
              <a:t>interesados del sistema y las interacciones que </a:t>
            </a:r>
            <a:r>
              <a:rPr lang="es-MX" sz="2000" dirty="0" smtClean="0"/>
              <a:t>tienen </a:t>
            </a:r>
            <a:r>
              <a:rPr lang="es-MX" sz="2000" dirty="0"/>
              <a:t>con el </a:t>
            </a:r>
            <a:r>
              <a:rPr lang="es-MX" sz="2000" dirty="0" smtClean="0"/>
              <a:t>mismo, </a:t>
            </a:r>
            <a:r>
              <a:rPr lang="es-MX" sz="2000" dirty="0"/>
              <a:t>es importante identificar a que otras restricciones </a:t>
            </a:r>
            <a:r>
              <a:rPr lang="es-MX" sz="2000" dirty="0" smtClean="0"/>
              <a:t>estará </a:t>
            </a:r>
            <a:r>
              <a:rPr lang="es-MX" sz="2000" dirty="0"/>
              <a:t>expuesto el sistema a desarrollar</a:t>
            </a:r>
            <a:r>
              <a:rPr lang="es-MX" sz="2000" dirty="0" smtClean="0"/>
              <a:t>.</a:t>
            </a:r>
            <a:r>
              <a:rPr lang="es-MX" sz="2000" dirty="0"/>
              <a:t/>
            </a:r>
            <a:br>
              <a:rPr lang="es-MX" sz="2000" dirty="0"/>
            </a:br>
            <a:endParaRPr lang="es-MX" sz="2000" dirty="0" smtClean="0"/>
          </a:p>
          <a:p>
            <a:pPr marL="0" indent="0">
              <a:buNone/>
            </a:pPr>
            <a:endParaRPr lang="es-MX" sz="2000" dirty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Organizacional</a:t>
            </a:r>
            <a:r>
              <a:rPr lang="es-MX" sz="1600" dirty="0"/>
              <a:t>: Departamentos o áreas a las que dará </a:t>
            </a:r>
            <a:r>
              <a:rPr lang="es-MX" sz="1600" dirty="0" smtClean="0"/>
              <a:t>servicio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Complejidad</a:t>
            </a:r>
            <a:r>
              <a:rPr lang="es-MX" sz="1600" dirty="0"/>
              <a:t>: Actividades que se soportarían con el </a:t>
            </a:r>
            <a:r>
              <a:rPr lang="es-MX" sz="1600" dirty="0" smtClean="0"/>
              <a:t>sistema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Temporal</a:t>
            </a:r>
            <a:r>
              <a:rPr lang="es-MX" sz="1600" dirty="0"/>
              <a:t>: ¿Cuánto tiempo se tiene para desarrollarlo</a:t>
            </a:r>
            <a:r>
              <a:rPr lang="es-MX" sz="1600" dirty="0" smtClean="0"/>
              <a:t>?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Financiera</a:t>
            </a:r>
            <a:r>
              <a:rPr lang="es-MX" sz="1600" dirty="0"/>
              <a:t>: ¿Con qué </a:t>
            </a:r>
            <a:r>
              <a:rPr lang="es-MX" sz="1600" dirty="0" smtClean="0"/>
              <a:t>presupuesto </a:t>
            </a:r>
            <a:r>
              <a:rPr lang="es-MX" sz="1600" dirty="0"/>
              <a:t>se cuenta</a:t>
            </a:r>
            <a:r>
              <a:rPr lang="es-MX" sz="1600" dirty="0" smtClean="0"/>
              <a:t>?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Productos</a:t>
            </a:r>
            <a:r>
              <a:rPr lang="es-MX" sz="1600" dirty="0"/>
              <a:t>: Modelos, aplicaciones, </a:t>
            </a:r>
            <a:r>
              <a:rPr lang="es-MX" sz="1600" dirty="0" smtClean="0"/>
              <a:t>capacitación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Tecnológica</a:t>
            </a:r>
            <a:r>
              <a:rPr lang="es-MX" sz="1600" dirty="0"/>
              <a:t>: Hardware, software y comunicaciones disponible </a:t>
            </a:r>
            <a:r>
              <a:rPr lang="es-MX" sz="1600" b="1" dirty="0"/>
              <a:t>versus</a:t>
            </a:r>
            <a:r>
              <a:rPr lang="es-MX" sz="1600" dirty="0"/>
              <a:t> </a:t>
            </a:r>
            <a:r>
              <a:rPr lang="es-MX" sz="1600" dirty="0" smtClean="0"/>
              <a:t>requerida</a:t>
            </a:r>
            <a:endParaRPr lang="es-MX" sz="16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Aspecto que definen el alcance de un proyecto.</a:t>
            </a:r>
          </a:p>
        </p:txBody>
      </p:sp>
    </p:spTree>
    <p:extLst>
      <p:ext uri="{BB962C8B-B14F-4D97-AF65-F5344CB8AC3E}">
        <p14:creationId xmlns:p14="http://schemas.microsoft.com/office/powerpoint/2010/main" val="1214643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Modelos de proceso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contexto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543</Words>
  <Application>Microsoft Office PowerPoint</Application>
  <PresentationFormat>Presentación en pantalla (4:3)</PresentationFormat>
  <Paragraphs>49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Lucida Grande</vt:lpstr>
      <vt:lpstr>News Gothic MT</vt:lpstr>
      <vt:lpstr>Times New Roman</vt:lpstr>
      <vt:lpstr>TradeGothic Bold</vt:lpstr>
      <vt:lpstr>Wingdings</vt:lpstr>
      <vt:lpstr>Blank Presentation</vt:lpstr>
      <vt:lpstr>Fundamentos de ingeniería de software 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Fundamentos de ingeniería de software </vt:lpstr>
    </vt:vector>
  </TitlesOfParts>
  <Company>kkubo kkk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kkubo kkk</dc:creator>
  <cp:lastModifiedBy>Ricardo Cortés Espinosa</cp:lastModifiedBy>
  <cp:revision>216</cp:revision>
  <cp:lastPrinted>2009-10-26T20:13:22Z</cp:lastPrinted>
  <dcterms:created xsi:type="dcterms:W3CDTF">2009-10-26T20:11:07Z</dcterms:created>
  <dcterms:modified xsi:type="dcterms:W3CDTF">2021-01-19T14:49:55Z</dcterms:modified>
</cp:coreProperties>
</file>