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463" r:id="rId2"/>
    <p:sldId id="486" r:id="rId3"/>
    <p:sldId id="465" r:id="rId4"/>
    <p:sldId id="466" r:id="rId5"/>
    <p:sldId id="467" r:id="rId6"/>
    <p:sldId id="468" r:id="rId7"/>
    <p:sldId id="469" r:id="rId8"/>
    <p:sldId id="470" r:id="rId9"/>
    <p:sldId id="471" r:id="rId10"/>
    <p:sldId id="474" r:id="rId11"/>
    <p:sldId id="475" r:id="rId12"/>
    <p:sldId id="476" r:id="rId13"/>
    <p:sldId id="477" r:id="rId14"/>
    <p:sldId id="478" r:id="rId15"/>
    <p:sldId id="479" r:id="rId16"/>
    <p:sldId id="480" r:id="rId17"/>
    <p:sldId id="481" r:id="rId18"/>
    <p:sldId id="482" r:id="rId19"/>
    <p:sldId id="487" r:id="rId20"/>
    <p:sldId id="483" r:id="rId21"/>
    <p:sldId id="484" r:id="rId22"/>
  </p:sldIdLst>
  <p:sldSz cx="9906000" cy="6858000" type="A4"/>
  <p:notesSz cx="7099300" cy="10234613"/>
  <p:defaultTextStyle>
    <a:defPPr>
      <a:defRPr lang="en-US"/>
    </a:defPPr>
    <a:lvl1pPr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1pPr>
    <a:lvl2pPr marL="4572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2pPr>
    <a:lvl3pPr marL="9144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3pPr>
    <a:lvl4pPr marL="13716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4pPr>
    <a:lvl5pPr marL="18288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5pPr>
    <a:lvl6pPr marL="2286000" algn="l" defTabSz="914400" rtl="0" eaLnBrk="1" latinLnBrk="0" hangingPunct="1">
      <a:defRPr kern="1200">
        <a:solidFill>
          <a:srgbClr val="990000"/>
        </a:solidFill>
        <a:latin typeface="Garrison Light Sans" pitchFamily="34" charset="0"/>
        <a:ea typeface="ＭＳ Ｐゴシック" charset="-128"/>
        <a:cs typeface="+mn-cs"/>
      </a:defRPr>
    </a:lvl6pPr>
    <a:lvl7pPr marL="2743200" algn="l" defTabSz="914400" rtl="0" eaLnBrk="1" latinLnBrk="0" hangingPunct="1">
      <a:defRPr kern="1200">
        <a:solidFill>
          <a:srgbClr val="990000"/>
        </a:solidFill>
        <a:latin typeface="Garrison Light Sans" pitchFamily="34" charset="0"/>
        <a:ea typeface="ＭＳ Ｐゴシック" charset="-128"/>
        <a:cs typeface="+mn-cs"/>
      </a:defRPr>
    </a:lvl7pPr>
    <a:lvl8pPr marL="3200400" algn="l" defTabSz="914400" rtl="0" eaLnBrk="1" latinLnBrk="0" hangingPunct="1">
      <a:defRPr kern="1200">
        <a:solidFill>
          <a:srgbClr val="990000"/>
        </a:solidFill>
        <a:latin typeface="Garrison Light Sans" pitchFamily="34" charset="0"/>
        <a:ea typeface="ＭＳ Ｐゴシック" charset="-128"/>
        <a:cs typeface="+mn-cs"/>
      </a:defRPr>
    </a:lvl8pPr>
    <a:lvl9pPr marL="3657600" algn="l" defTabSz="914400" rtl="0" eaLnBrk="1" latinLnBrk="0" hangingPunct="1">
      <a:defRPr kern="1200">
        <a:solidFill>
          <a:srgbClr val="990000"/>
        </a:solidFill>
        <a:latin typeface="Garrison Light Sans"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00"/>
    <a:srgbClr val="006600"/>
    <a:srgbClr val="EAE8BC"/>
    <a:srgbClr val="F5D7B5"/>
    <a:srgbClr val="F3DFD9"/>
    <a:srgbClr val="DFEAB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snapToGrid="0">
      <p:cViewPr varScale="1">
        <p:scale>
          <a:sx n="83" d="100"/>
          <a:sy n="83" d="100"/>
        </p:scale>
        <p:origin x="1282" y="6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400"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a:solidFill>
                  <a:schemeClr val="tx1"/>
                </a:solidFill>
                <a:latin typeface="Times New Roman" charset="0"/>
              </a:defRPr>
            </a:lvl1pPr>
          </a:lstStyle>
          <a:p>
            <a:pPr>
              <a:defRPr/>
            </a:pPr>
            <a:fld id="{16734857-712F-480E-89E6-CCCC2DDCC0B4}" type="slidenum">
              <a:rPr lang="es-MX"/>
              <a:pPr>
                <a:defRPr/>
              </a:pPr>
              <a:t>‹Nº›</a:t>
            </a:fld>
            <a:endParaRPr lang="es-MX" dirty="0"/>
          </a:p>
        </p:txBody>
      </p:sp>
    </p:spTree>
    <p:extLst>
      <p:ext uri="{BB962C8B-B14F-4D97-AF65-F5344CB8AC3E}">
        <p14:creationId xmlns:p14="http://schemas.microsoft.com/office/powerpoint/2010/main" val="2732971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endParaRPr lang="es-MX"/>
          </a:p>
        </p:txBody>
      </p:sp>
      <p:sp>
        <p:nvSpPr>
          <p:cNvPr id="38916"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fld id="{8A5DC121-3681-4FFA-82CF-FD3DAF1D1DDB}" type="slidenum">
              <a:rPr lang="en-US"/>
              <a:pPr>
                <a:defRPr/>
              </a:pPr>
              <a:t>‹Nº›</a:t>
            </a:fld>
            <a:endParaRPr lang="en-US" dirty="0"/>
          </a:p>
        </p:txBody>
      </p:sp>
    </p:spTree>
    <p:extLst>
      <p:ext uri="{BB962C8B-B14F-4D97-AF65-F5344CB8AC3E}">
        <p14:creationId xmlns:p14="http://schemas.microsoft.com/office/powerpoint/2010/main" val="2014425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590425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5"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FF61031-8CB6-4679-BC77-232DFE4DD107}"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 name="Rectangle 37"/>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Clic para editar título</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charset="0"/>
              <a:buNone/>
              <a:defRPr/>
            </a:lvl1pPr>
          </a:lstStyle>
          <a:p>
            <a:r>
              <a:rPr lang="es-MX"/>
              <a:t>Haga clic para modificar el estilo de subtítulo del patrón</a:t>
            </a:r>
          </a:p>
        </p:txBody>
      </p:sp>
      <p:pic>
        <p:nvPicPr>
          <p:cNvPr id="3686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45795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7151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5649119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09800" cy="6324600"/>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609600" y="76200"/>
            <a:ext cx="6477000" cy="6324600"/>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41154383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839200" cy="762000"/>
          </a:xfrm>
        </p:spPr>
        <p:txBody>
          <a:bodyPr/>
          <a:lstStyle/>
          <a:p>
            <a:r>
              <a:rPr lang="es-ES_tradnl" smtClean="0"/>
              <a:t>Click to edit Master title style</a:t>
            </a:r>
            <a:endParaRPr lang="en-US"/>
          </a:p>
        </p:txBody>
      </p:sp>
      <p:sp>
        <p:nvSpPr>
          <p:cNvPr id="3" name="Text Placeholder 2"/>
          <p:cNvSpPr>
            <a:spLocks noGrp="1"/>
          </p:cNvSpPr>
          <p:nvPr>
            <p:ph type="body" sz="half" idx="1"/>
          </p:nvPr>
        </p:nvSpPr>
        <p:spPr>
          <a:xfrm>
            <a:off x="6096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2980550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0664726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Click to edit Master text styles</a:t>
            </a:r>
          </a:p>
        </p:txBody>
      </p:sp>
    </p:spTree>
    <p:extLst>
      <p:ext uri="{BB962C8B-B14F-4D97-AF65-F5344CB8AC3E}">
        <p14:creationId xmlns:p14="http://schemas.microsoft.com/office/powerpoint/2010/main" val="30141574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0986421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1134807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2446495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2472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19104162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9571599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Clic para editar título</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Line 10"/>
          <p:cNvSpPr>
            <a:spLocks noChangeShapeType="1"/>
          </p:cNvSpPr>
          <p:nvPr/>
        </p:nvSpPr>
        <p:spPr bwMode="auto">
          <a:xfrm>
            <a:off x="560388" y="914400"/>
            <a:ext cx="8885237" cy="0"/>
          </a:xfrm>
          <a:prstGeom prst="line">
            <a:avLst/>
          </a:prstGeom>
          <a:noFill/>
          <a:ln w="6350">
            <a:solidFill>
              <a:srgbClr val="CC33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9" name="Line 23"/>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0" name="Line 26"/>
          <p:cNvSpPr>
            <a:spLocks noChangeShapeType="1"/>
          </p:cNvSpPr>
          <p:nvPr userDrawn="1"/>
        </p:nvSpPr>
        <p:spPr bwMode="auto">
          <a:xfrm>
            <a:off x="293688" y="1173163"/>
            <a:ext cx="0" cy="4945062"/>
          </a:xfrm>
          <a:prstGeom prst="line">
            <a:avLst/>
          </a:prstGeom>
          <a:noFill/>
          <a:ln w="9525">
            <a:solidFill>
              <a:schemeClr val="hlink"/>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1032"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747394A-1AB2-40A1-A98A-75B87BE20D31}"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1033" name="Rectangle 36"/>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pic>
        <p:nvPicPr>
          <p:cNvPr id="35842"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00" y="6470183"/>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006600"/>
          </a:solidFill>
          <a:latin typeface="+mj-lt"/>
          <a:ea typeface="ＭＳ Ｐゴシック" charset="-128"/>
          <a:cs typeface="+mj-cs"/>
        </a:defRPr>
      </a:lvl1pPr>
      <a:lvl2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2pPr>
      <a:lvl3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3pPr>
      <a:lvl4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4pPr>
      <a:lvl5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5pPr>
      <a:lvl6pPr marL="457200" algn="r" rtl="0" fontAlgn="base">
        <a:spcBef>
          <a:spcPct val="0"/>
        </a:spcBef>
        <a:spcAft>
          <a:spcPct val="0"/>
        </a:spcAft>
        <a:defRPr sz="2800">
          <a:solidFill>
            <a:srgbClr val="006600"/>
          </a:solidFill>
          <a:latin typeface="Garrison Light Sans" pitchFamily="34" charset="0"/>
        </a:defRPr>
      </a:lvl6pPr>
      <a:lvl7pPr marL="914400" algn="r" rtl="0" fontAlgn="base">
        <a:spcBef>
          <a:spcPct val="0"/>
        </a:spcBef>
        <a:spcAft>
          <a:spcPct val="0"/>
        </a:spcAft>
        <a:defRPr sz="2800">
          <a:solidFill>
            <a:srgbClr val="006600"/>
          </a:solidFill>
          <a:latin typeface="Garrison Light Sans" pitchFamily="34" charset="0"/>
        </a:defRPr>
      </a:lvl7pPr>
      <a:lvl8pPr marL="1371600" algn="r" rtl="0" fontAlgn="base">
        <a:spcBef>
          <a:spcPct val="0"/>
        </a:spcBef>
        <a:spcAft>
          <a:spcPct val="0"/>
        </a:spcAft>
        <a:defRPr sz="2800">
          <a:solidFill>
            <a:srgbClr val="006600"/>
          </a:solidFill>
          <a:latin typeface="Garrison Light Sans" pitchFamily="34" charset="0"/>
        </a:defRPr>
      </a:lvl8pPr>
      <a:lvl9pPr marL="1828800" algn="r" rtl="0" fontAlgn="base">
        <a:spcBef>
          <a:spcPct val="0"/>
        </a:spcBef>
        <a:spcAft>
          <a:spcPct val="0"/>
        </a:spcAft>
        <a:defRPr sz="2800">
          <a:solidFill>
            <a:srgbClr val="006600"/>
          </a:solidFill>
          <a:latin typeface="Garrison Light Sans" pitchFamily="34" charset="0"/>
        </a:defRPr>
      </a:lvl9pPr>
    </p:titleStyle>
    <p:body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dirty="0" smtClean="0">
                <a:solidFill>
                  <a:srgbClr val="CC0000"/>
                </a:solidFill>
              </a:rPr>
              <a:t>Modelando </a:t>
            </a:r>
            <a:r>
              <a:rPr lang="es-ES" dirty="0" smtClean="0">
                <a:solidFill>
                  <a:srgbClr val="CC0000"/>
                </a:solidFill>
              </a:rPr>
              <a:t>Requisitos con Casos de Uso</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_tradnl" smtClean="0"/>
              <a:t>¿Por qué utilizar casos de uso?</a:t>
            </a:r>
            <a:endParaRPr lang="es-ES" smtClean="0"/>
          </a:p>
        </p:txBody>
      </p:sp>
      <p:sp>
        <p:nvSpPr>
          <p:cNvPr id="25603" name="Rectangle 3"/>
          <p:cNvSpPr>
            <a:spLocks noGrp="1" noChangeArrowheads="1"/>
          </p:cNvSpPr>
          <p:nvPr>
            <p:ph type="body" idx="1"/>
          </p:nvPr>
        </p:nvSpPr>
        <p:spPr/>
        <p:txBody>
          <a:bodyPr/>
          <a:lstStyle/>
          <a:p>
            <a:pPr eaLnBrk="1" hangingPunct="1"/>
            <a:r>
              <a:rPr lang="es-ES_tradnl" smtClean="0"/>
              <a:t>Proporciona un medio </a:t>
            </a:r>
            <a:r>
              <a:rPr lang="es-ES_tradnl" smtClean="0">
                <a:solidFill>
                  <a:srgbClr val="CC0000"/>
                </a:solidFill>
              </a:rPr>
              <a:t>sistemático</a:t>
            </a:r>
            <a:r>
              <a:rPr lang="es-ES_tradnl" smtClean="0"/>
              <a:t> e </a:t>
            </a:r>
            <a:r>
              <a:rPr lang="es-ES_tradnl" smtClean="0">
                <a:solidFill>
                  <a:srgbClr val="CC0000"/>
                </a:solidFill>
              </a:rPr>
              <a:t>intuitivo</a:t>
            </a:r>
            <a:r>
              <a:rPr lang="es-ES_tradnl" smtClean="0"/>
              <a:t> para capturar requisitos.</a:t>
            </a:r>
          </a:p>
          <a:p>
            <a:pPr eaLnBrk="1" hangingPunct="1"/>
            <a:r>
              <a:rPr lang="es-ES_tradnl" smtClean="0"/>
              <a:t>Dirige todo el proceso de desarrollo debido a que las siguientes actividades (análisis, diseño, etc.) parten de los casos de uso.</a:t>
            </a:r>
          </a:p>
          <a:p>
            <a:pPr eaLnBrk="1" hangingPunct="1"/>
            <a:r>
              <a:rPr lang="es-ES_tradnl" smtClean="0"/>
              <a:t>Un caso de uso ayuda a contestar las siguientes preguntas:</a:t>
            </a:r>
          </a:p>
          <a:p>
            <a:pPr lvl="1" eaLnBrk="1" hangingPunct="1"/>
            <a:r>
              <a:rPr lang="es-ES_tradnl" sz="2400" smtClean="0"/>
              <a:t>¿Quién hace qué?</a:t>
            </a:r>
          </a:p>
          <a:p>
            <a:pPr lvl="1" eaLnBrk="1" hangingPunct="1"/>
            <a:r>
              <a:rPr lang="es-ES_tradnl" sz="2400" smtClean="0"/>
              <a:t>¿Cuándo lo hace?</a:t>
            </a:r>
          </a:p>
          <a:p>
            <a:pPr lvl="1" eaLnBrk="1" hangingPunct="1"/>
            <a:r>
              <a:rPr lang="es-ES_tradnl" sz="2400" smtClean="0"/>
              <a:t>¿Qué actividades se realizan?</a:t>
            </a:r>
          </a:p>
          <a:p>
            <a:pPr lvl="1" eaLnBrk="1" hangingPunct="1"/>
            <a:r>
              <a:rPr lang="es-ES_tradnl" sz="2400" smtClean="0"/>
              <a:t>¿Qué elementos del sistema se utilizan?</a:t>
            </a:r>
            <a:endParaRPr lang="es-ES" sz="2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ucstr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990600"/>
            <a:ext cx="304165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noChangeArrowheads="1"/>
          </p:cNvSpPr>
          <p:nvPr>
            <p:ph type="title"/>
          </p:nvPr>
        </p:nvSpPr>
        <p:spPr/>
        <p:txBody>
          <a:bodyPr/>
          <a:lstStyle/>
          <a:p>
            <a:pPr eaLnBrk="1" hangingPunct="1"/>
            <a:r>
              <a:rPr lang="es-MX" smtClean="0"/>
              <a:t>Definición de Caso de Uso</a:t>
            </a:r>
            <a:endParaRPr lang="es-ES" smtClean="0"/>
          </a:p>
        </p:txBody>
      </p:sp>
      <p:sp>
        <p:nvSpPr>
          <p:cNvPr id="26628" name="Rectangle 4"/>
          <p:cNvSpPr>
            <a:spLocks noGrp="1" noChangeArrowheads="1"/>
          </p:cNvSpPr>
          <p:nvPr>
            <p:ph type="body" idx="1"/>
          </p:nvPr>
        </p:nvSpPr>
        <p:spPr>
          <a:xfrm>
            <a:off x="738188" y="1268413"/>
            <a:ext cx="8562975" cy="4751387"/>
          </a:xfrm>
        </p:spPr>
        <p:txBody>
          <a:bodyPr/>
          <a:lstStyle/>
          <a:p>
            <a:pPr eaLnBrk="1" hangingPunct="1"/>
            <a:r>
              <a:rPr lang="es-MX" smtClean="0"/>
              <a:t>Nombre del Caso de Uso</a:t>
            </a:r>
          </a:p>
          <a:p>
            <a:pPr eaLnBrk="1" hangingPunct="1"/>
            <a:r>
              <a:rPr lang="es-MX" smtClean="0"/>
              <a:t>Descripción del Caso de Uso</a:t>
            </a:r>
          </a:p>
          <a:p>
            <a:pPr eaLnBrk="1" hangingPunct="1"/>
            <a:r>
              <a:rPr lang="es-MX" smtClean="0"/>
              <a:t>Flujo Básico</a:t>
            </a:r>
          </a:p>
          <a:p>
            <a:pPr eaLnBrk="1" hangingPunct="1"/>
            <a:r>
              <a:rPr lang="es-MX" smtClean="0"/>
              <a:t>Flujos Alternativos</a:t>
            </a:r>
          </a:p>
          <a:p>
            <a:pPr eaLnBrk="1" hangingPunct="1"/>
            <a:r>
              <a:rPr lang="es-MX" smtClean="0"/>
              <a:t>Requerimientos especiales</a:t>
            </a:r>
          </a:p>
          <a:p>
            <a:pPr eaLnBrk="1" hangingPunct="1"/>
            <a:r>
              <a:rPr lang="es-MX" smtClean="0"/>
              <a:t>Pre-condiciones</a:t>
            </a:r>
          </a:p>
          <a:p>
            <a:pPr eaLnBrk="1" hangingPunct="1"/>
            <a:r>
              <a:rPr lang="es-MX" smtClean="0"/>
              <a:t>Post-condiciones</a:t>
            </a:r>
          </a:p>
          <a:p>
            <a:pPr eaLnBrk="1" hangingPunct="1"/>
            <a:endParaRPr lang="es-ES" smtClean="0"/>
          </a:p>
        </p:txBody>
      </p:sp>
      <p:pic>
        <p:nvPicPr>
          <p:cNvPr id="26629" name="Picture 5" descr="ucprep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038600"/>
            <a:ext cx="304165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s-ES" smtClean="0"/>
              <a:t>Propuesta para la descripción de CU</a:t>
            </a:r>
          </a:p>
        </p:txBody>
      </p:sp>
      <p:pic>
        <p:nvPicPr>
          <p:cNvPr id="27651" name="Picture 3" descr="Descripcion 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83375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smtClean="0"/>
              <a:t>Caso de Uso</a:t>
            </a:r>
          </a:p>
        </p:txBody>
      </p:sp>
      <p:sp>
        <p:nvSpPr>
          <p:cNvPr id="28675" name="Rectangle 3"/>
          <p:cNvSpPr>
            <a:spLocks noGrp="1" noChangeArrowheads="1"/>
          </p:cNvSpPr>
          <p:nvPr>
            <p:ph type="body" idx="1"/>
          </p:nvPr>
        </p:nvSpPr>
        <p:spPr>
          <a:xfrm>
            <a:off x="609600" y="1143000"/>
            <a:ext cx="8839200" cy="3271838"/>
          </a:xfrm>
        </p:spPr>
        <p:txBody>
          <a:bodyPr/>
          <a:lstStyle/>
          <a:p>
            <a:pPr eaLnBrk="1" hangingPunct="1">
              <a:lnSpc>
                <a:spcPct val="90000"/>
              </a:lnSpc>
            </a:pPr>
            <a:r>
              <a:rPr lang="es-ES" dirty="0" smtClean="0">
                <a:solidFill>
                  <a:srgbClr val="CC0000"/>
                </a:solidFill>
              </a:rPr>
              <a:t>Descrito mediante</a:t>
            </a:r>
            <a:r>
              <a:rPr lang="es-ES" dirty="0" smtClean="0"/>
              <a:t>:</a:t>
            </a:r>
          </a:p>
          <a:p>
            <a:pPr lvl="1" eaLnBrk="1" hangingPunct="1">
              <a:lnSpc>
                <a:spcPct val="90000"/>
              </a:lnSpc>
            </a:pPr>
            <a:r>
              <a:rPr lang="es-ES" dirty="0" smtClean="0"/>
              <a:t>Diagramas de interacción</a:t>
            </a:r>
          </a:p>
          <a:p>
            <a:pPr lvl="1" eaLnBrk="1" hangingPunct="1">
              <a:lnSpc>
                <a:spcPct val="90000"/>
              </a:lnSpc>
            </a:pPr>
            <a:r>
              <a:rPr lang="es-ES" u="sng" dirty="0" smtClean="0"/>
              <a:t>Diagramas de actividad</a:t>
            </a:r>
          </a:p>
          <a:p>
            <a:pPr lvl="1" eaLnBrk="1" hangingPunct="1">
              <a:lnSpc>
                <a:spcPct val="90000"/>
              </a:lnSpc>
            </a:pPr>
            <a:r>
              <a:rPr lang="es-ES" dirty="0" smtClean="0"/>
              <a:t>Diagramas de estados</a:t>
            </a:r>
          </a:p>
          <a:p>
            <a:pPr lvl="1" eaLnBrk="1" hangingPunct="1">
              <a:lnSpc>
                <a:spcPct val="90000"/>
              </a:lnSpc>
            </a:pPr>
            <a:r>
              <a:rPr lang="es-ES" dirty="0" smtClean="0"/>
              <a:t>Lenguaje natural</a:t>
            </a:r>
          </a:p>
          <a:p>
            <a:pPr lvl="1" eaLnBrk="1" hangingPunct="1">
              <a:lnSpc>
                <a:spcPct val="90000"/>
              </a:lnSpc>
            </a:pPr>
            <a:endParaRPr lang="es-ES" dirty="0" smtClean="0"/>
          </a:p>
          <a:p>
            <a:pPr eaLnBrk="1" hangingPunct="1">
              <a:lnSpc>
                <a:spcPct val="90000"/>
              </a:lnSpc>
            </a:pPr>
            <a:r>
              <a:rPr lang="es-ES" dirty="0" smtClean="0"/>
              <a:t>Notación:</a:t>
            </a:r>
          </a:p>
          <a:p>
            <a:pPr eaLnBrk="1" hangingPunct="1">
              <a:lnSpc>
                <a:spcPct val="90000"/>
              </a:lnSpc>
            </a:pPr>
            <a:endParaRPr lang="es-ES" dirty="0" smtClean="0"/>
          </a:p>
        </p:txBody>
      </p:sp>
      <p:grpSp>
        <p:nvGrpSpPr>
          <p:cNvPr id="28676" name="Group 4"/>
          <p:cNvGrpSpPr>
            <a:grpSpLocks/>
          </p:cNvGrpSpPr>
          <p:nvPr/>
        </p:nvGrpSpPr>
        <p:grpSpPr bwMode="auto">
          <a:xfrm>
            <a:off x="2628900" y="4579938"/>
            <a:ext cx="1481138" cy="720725"/>
            <a:chOff x="1066" y="2886"/>
            <a:chExt cx="861" cy="454"/>
          </a:xfrm>
        </p:grpSpPr>
        <p:sp>
          <p:nvSpPr>
            <p:cNvPr id="28680" name="Oval 5"/>
            <p:cNvSpPr>
              <a:spLocks noChangeArrowheads="1"/>
            </p:cNvSpPr>
            <p:nvPr/>
          </p:nvSpPr>
          <p:spPr bwMode="auto">
            <a:xfrm>
              <a:off x="1066" y="2886"/>
              <a:ext cx="861" cy="454"/>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8681" name="Text Box 6"/>
            <p:cNvSpPr txBox="1">
              <a:spLocks noChangeArrowheads="1"/>
            </p:cNvSpPr>
            <p:nvPr/>
          </p:nvSpPr>
          <p:spPr bwMode="auto">
            <a:xfrm>
              <a:off x="1214" y="3007"/>
              <a:ext cx="5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grpSp>
        <p:nvGrpSpPr>
          <p:cNvPr id="28677" name="Group 7"/>
          <p:cNvGrpSpPr>
            <a:grpSpLocks/>
          </p:cNvGrpSpPr>
          <p:nvPr/>
        </p:nvGrpSpPr>
        <p:grpSpPr bwMode="auto">
          <a:xfrm>
            <a:off x="5780088" y="4579938"/>
            <a:ext cx="1481137" cy="1130300"/>
            <a:chOff x="2630" y="2885"/>
            <a:chExt cx="861" cy="712"/>
          </a:xfrm>
        </p:grpSpPr>
        <p:sp>
          <p:nvSpPr>
            <p:cNvPr id="28678" name="Oval 8"/>
            <p:cNvSpPr>
              <a:spLocks noChangeArrowheads="1"/>
            </p:cNvSpPr>
            <p:nvPr/>
          </p:nvSpPr>
          <p:spPr bwMode="auto">
            <a:xfrm>
              <a:off x="2630" y="2885"/>
              <a:ext cx="861" cy="454"/>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8679" name="Text Box 9"/>
            <p:cNvSpPr txBox="1">
              <a:spLocks noChangeArrowheads="1"/>
            </p:cNvSpPr>
            <p:nvPr/>
          </p:nvSpPr>
          <p:spPr bwMode="auto">
            <a:xfrm>
              <a:off x="2779" y="3385"/>
              <a:ext cx="5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mtClean="0"/>
              <a:t>Caso de Uso: </a:t>
            </a:r>
            <a:r>
              <a:rPr lang="es-ES" smtClean="0">
                <a:solidFill>
                  <a:srgbClr val="CC0000"/>
                </a:solidFill>
              </a:rPr>
              <a:t>Descrito mediante</a:t>
            </a:r>
          </a:p>
        </p:txBody>
      </p:sp>
      <p:sp>
        <p:nvSpPr>
          <p:cNvPr id="29699" name="Rectangle 3"/>
          <p:cNvSpPr>
            <a:spLocks noGrp="1" noChangeArrowheads="1"/>
          </p:cNvSpPr>
          <p:nvPr>
            <p:ph type="body" sz="half" idx="1"/>
          </p:nvPr>
        </p:nvSpPr>
        <p:spPr>
          <a:xfrm>
            <a:off x="381000" y="981075"/>
            <a:ext cx="5586413" cy="5111750"/>
          </a:xfrm>
        </p:spPr>
        <p:txBody>
          <a:bodyPr/>
          <a:lstStyle/>
          <a:p>
            <a:pPr marL="457200" indent="-457200" eaLnBrk="1" hangingPunct="1">
              <a:lnSpc>
                <a:spcPct val="80000"/>
              </a:lnSpc>
              <a:buFont typeface="Trebuchet MS" charset="0"/>
              <a:buNone/>
            </a:pPr>
            <a:r>
              <a:rPr lang="es-ES" sz="1800" smtClean="0"/>
              <a:t>	</a:t>
            </a:r>
            <a:r>
              <a:rPr lang="es-ES" sz="1800" smtClean="0">
                <a:solidFill>
                  <a:srgbClr val="CC0000"/>
                </a:solidFill>
              </a:rPr>
              <a:t>CU02: </a:t>
            </a:r>
            <a:r>
              <a:rPr lang="es-ES" sz="1800" i="1" smtClean="0">
                <a:solidFill>
                  <a:srgbClr val="CC0000"/>
                </a:solidFill>
              </a:rPr>
              <a:t>Realizar Transferencia</a:t>
            </a:r>
            <a:r>
              <a:rPr lang="es-ES" sz="1800" smtClean="0">
                <a:solidFill>
                  <a:srgbClr val="CC0000"/>
                </a:solidFill>
              </a:rPr>
              <a:t>.</a:t>
            </a:r>
          </a:p>
          <a:p>
            <a:pPr marL="457200" indent="-457200" eaLnBrk="1" hangingPunct="1">
              <a:lnSpc>
                <a:spcPct val="80000"/>
              </a:lnSpc>
              <a:buFont typeface="Trebuchet MS" charset="0"/>
              <a:buNone/>
            </a:pPr>
            <a:endParaRPr lang="es-ES" sz="1800" smtClean="0">
              <a:solidFill>
                <a:srgbClr val="CC0000"/>
              </a:solidFill>
            </a:endParaRPr>
          </a:p>
          <a:p>
            <a:pPr marL="457200" indent="-457200" algn="l" eaLnBrk="1" hangingPunct="1">
              <a:lnSpc>
                <a:spcPct val="80000"/>
              </a:lnSpc>
              <a:buFont typeface="Trebuchet MS" charset="0"/>
              <a:buNone/>
            </a:pPr>
            <a:r>
              <a:rPr lang="es-ES" sz="1800" smtClean="0"/>
              <a:t>	</a:t>
            </a:r>
            <a:r>
              <a:rPr lang="es-ES" sz="1600" smtClean="0">
                <a:solidFill>
                  <a:srgbClr val="CC0000"/>
                </a:solidFill>
              </a:rPr>
              <a:t>Descripción</a:t>
            </a:r>
            <a:r>
              <a:rPr lang="es-ES" sz="1600" smtClean="0"/>
              <a:t>: El sistema permite realizar transferencias al cliente, de la propia entidad o externa.</a:t>
            </a:r>
          </a:p>
          <a:p>
            <a:pPr marL="457200" indent="-457200" algn="l" eaLnBrk="1" hangingPunct="1">
              <a:lnSpc>
                <a:spcPct val="80000"/>
              </a:lnSpc>
              <a:buFont typeface="Trebuchet MS" charset="0"/>
              <a:buNone/>
            </a:pPr>
            <a:endParaRPr lang="es-ES" sz="1600" smtClean="0"/>
          </a:p>
          <a:p>
            <a:pPr marL="457200" indent="-457200" algn="l" eaLnBrk="1" hangingPunct="1">
              <a:lnSpc>
                <a:spcPct val="80000"/>
              </a:lnSpc>
              <a:buFontTx/>
              <a:buAutoNum type="arabicPeriod"/>
            </a:pPr>
            <a:r>
              <a:rPr lang="es-ES" sz="1600" smtClean="0"/>
              <a:t>El caso de uso inicia cuando el cliente oprime el botón de </a:t>
            </a:r>
            <a:r>
              <a:rPr lang="es-ES" sz="1600" i="1" smtClean="0"/>
              <a:t>“Realizar transferencia”</a:t>
            </a:r>
            <a:r>
              <a:rPr lang="es-ES" sz="1600" smtClean="0"/>
              <a:t>.</a:t>
            </a:r>
          </a:p>
          <a:p>
            <a:pPr marL="457200" indent="-457200" algn="l" eaLnBrk="1" hangingPunct="1">
              <a:lnSpc>
                <a:spcPct val="80000"/>
              </a:lnSpc>
              <a:buFontTx/>
              <a:buAutoNum type="arabicPeriod"/>
            </a:pPr>
            <a:r>
              <a:rPr lang="es-ES" sz="1600" smtClean="0"/>
              <a:t>El sistema obtiene y muestra las cuentas asociadas al cliente.</a:t>
            </a:r>
          </a:p>
          <a:p>
            <a:pPr marL="457200" indent="-457200" algn="l" eaLnBrk="1" hangingPunct="1">
              <a:lnSpc>
                <a:spcPct val="80000"/>
              </a:lnSpc>
              <a:buFontTx/>
              <a:buAutoNum type="arabicPeriod"/>
            </a:pPr>
            <a:r>
              <a:rPr lang="es-ES" sz="1600" smtClean="0"/>
              <a:t>El cliente selecciona una cuenta desde la que se hará la transferencia.</a:t>
            </a:r>
          </a:p>
          <a:p>
            <a:pPr marL="457200" indent="-457200" algn="l" eaLnBrk="1" hangingPunct="1">
              <a:lnSpc>
                <a:spcPct val="80000"/>
              </a:lnSpc>
              <a:buFontTx/>
              <a:buAutoNum type="arabicPeriod"/>
            </a:pPr>
            <a:r>
              <a:rPr lang="es-ES" sz="1600" smtClean="0"/>
              <a:t>El sistema presenta la interfaz de transferencia.</a:t>
            </a:r>
          </a:p>
          <a:p>
            <a:pPr marL="457200" indent="-457200" algn="l" eaLnBrk="1" hangingPunct="1">
              <a:lnSpc>
                <a:spcPct val="80000"/>
              </a:lnSpc>
              <a:buFontTx/>
              <a:buAutoNum type="arabicPeriod"/>
            </a:pPr>
            <a:r>
              <a:rPr lang="es-ES" sz="1600" smtClean="0"/>
              <a:t>El cliente incluye la cta. destino y la cantidad.</a:t>
            </a:r>
          </a:p>
          <a:p>
            <a:pPr marL="457200" indent="-457200" algn="l" eaLnBrk="1" hangingPunct="1">
              <a:lnSpc>
                <a:spcPct val="80000"/>
              </a:lnSpc>
              <a:buFontTx/>
              <a:buAutoNum type="arabicPeriod"/>
            </a:pPr>
            <a:r>
              <a:rPr lang="es-ES" sz="1600" smtClean="0"/>
              <a:t>El sistema verifica la cta. y cantidad a transferir.</a:t>
            </a:r>
          </a:p>
          <a:p>
            <a:pPr marL="457200" indent="-457200" algn="l" eaLnBrk="1" hangingPunct="1">
              <a:lnSpc>
                <a:spcPct val="80000"/>
              </a:lnSpc>
              <a:buFontTx/>
              <a:buAutoNum type="arabicPeriod"/>
            </a:pPr>
            <a:r>
              <a:rPr lang="es-ES" sz="1600" smtClean="0"/>
              <a:t> El sistema solicita la conformidad de la operación y solicita la clave de operación.</a:t>
            </a:r>
          </a:p>
          <a:p>
            <a:pPr marL="457200" indent="-457200" algn="l" eaLnBrk="1" hangingPunct="1">
              <a:lnSpc>
                <a:spcPct val="80000"/>
              </a:lnSpc>
              <a:buFontTx/>
              <a:buAutoNum type="arabicPeriod"/>
            </a:pPr>
            <a:r>
              <a:rPr lang="es-ES" sz="1600" smtClean="0"/>
              <a:t>El cliente introduce la clave y oprime aceptar.</a:t>
            </a:r>
          </a:p>
          <a:p>
            <a:pPr marL="457200" indent="-457200" algn="l" eaLnBrk="1" hangingPunct="1">
              <a:lnSpc>
                <a:spcPct val="80000"/>
              </a:lnSpc>
              <a:buFontTx/>
              <a:buAutoNum type="arabicPeriod"/>
            </a:pPr>
            <a:r>
              <a:rPr lang="es-ES" sz="1600" smtClean="0"/>
              <a:t>El sistema realiza la transferencia y confirma.</a:t>
            </a:r>
          </a:p>
          <a:p>
            <a:pPr marL="457200" indent="-457200" algn="l" eaLnBrk="1" hangingPunct="1">
              <a:lnSpc>
                <a:spcPct val="80000"/>
              </a:lnSpc>
              <a:buFontTx/>
              <a:buAutoNum type="arabicPeriod"/>
            </a:pPr>
            <a:r>
              <a:rPr lang="es-ES" sz="1600" smtClean="0"/>
              <a:t>El caso de uso termina cuando el usuario oprime salir de </a:t>
            </a:r>
            <a:r>
              <a:rPr lang="es-ES" sz="1600" i="1" smtClean="0"/>
              <a:t>Realizar Transferencia</a:t>
            </a:r>
            <a:r>
              <a:rPr lang="es-ES" sz="1600" smtClean="0"/>
              <a:t>.</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338" y="990600"/>
            <a:ext cx="3903662"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17475" y="115888"/>
            <a:ext cx="4289425" cy="636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lnSpc>
                <a:spcPct val="80000"/>
              </a:lnSpc>
              <a:spcBef>
                <a:spcPct val="20000"/>
              </a:spcBef>
              <a:buClr>
                <a:srgbClr val="CC0000"/>
              </a:buClr>
              <a:buFont typeface="Trebuchet MS" charset="0"/>
              <a:buNone/>
            </a:pPr>
            <a:r>
              <a:rPr lang="es-ES" sz="1600">
                <a:solidFill>
                  <a:srgbClr val="000066"/>
                </a:solidFill>
              </a:rPr>
              <a:t>	</a:t>
            </a:r>
            <a:r>
              <a:rPr lang="es-ES" sz="1600">
                <a:solidFill>
                  <a:srgbClr val="CC0000"/>
                </a:solidFill>
              </a:rPr>
              <a:t>CU02: </a:t>
            </a:r>
            <a:r>
              <a:rPr lang="es-ES" sz="1600" i="1">
                <a:solidFill>
                  <a:srgbClr val="CC0000"/>
                </a:solidFill>
              </a:rPr>
              <a:t>Realizar Transferencia</a:t>
            </a:r>
            <a:r>
              <a:rPr lang="es-ES" sz="1600">
                <a:solidFill>
                  <a:srgbClr val="CC0000"/>
                </a:solidFill>
              </a:rPr>
              <a:t>.</a:t>
            </a:r>
          </a:p>
          <a:p>
            <a:pPr marL="457200" indent="-457200" algn="l">
              <a:lnSpc>
                <a:spcPct val="80000"/>
              </a:lnSpc>
              <a:spcBef>
                <a:spcPct val="20000"/>
              </a:spcBef>
              <a:buClr>
                <a:srgbClr val="CC0000"/>
              </a:buClr>
              <a:buFont typeface="Trebuchet MS" charset="0"/>
              <a:buNone/>
            </a:pPr>
            <a:r>
              <a:rPr lang="es-ES" sz="1600">
                <a:solidFill>
                  <a:srgbClr val="000066"/>
                </a:solidFill>
              </a:rPr>
              <a:t>	</a:t>
            </a:r>
            <a:endParaRPr lang="es-ES" sz="1400">
              <a:solidFill>
                <a:srgbClr val="CC0000"/>
              </a:solidFill>
            </a:endParaRPr>
          </a:p>
          <a:p>
            <a:pPr marL="457200" indent="-457200" algn="l">
              <a:lnSpc>
                <a:spcPct val="80000"/>
              </a:lnSpc>
              <a:spcBef>
                <a:spcPct val="20000"/>
              </a:spcBef>
              <a:buClr>
                <a:srgbClr val="CC0000"/>
              </a:buClr>
              <a:buFontTx/>
              <a:buAutoNum type="arabicPeriod"/>
            </a:pPr>
            <a:r>
              <a:rPr lang="es-ES" sz="1400">
                <a:solidFill>
                  <a:srgbClr val="000066"/>
                </a:solidFill>
              </a:rPr>
              <a:t>El caso de uso inicia cuando el cliente oprime el botón de </a:t>
            </a:r>
            <a:r>
              <a:rPr lang="es-ES" sz="1400" i="1">
                <a:solidFill>
                  <a:srgbClr val="000066"/>
                </a:solidFill>
              </a:rPr>
              <a:t>“Realizar transferencia”</a:t>
            </a:r>
            <a:r>
              <a:rPr lang="es-ES" sz="1400">
                <a:solidFill>
                  <a:srgbClr val="000066"/>
                </a:solidFill>
              </a:rPr>
              <a:t>.</a:t>
            </a:r>
          </a:p>
          <a:p>
            <a:pPr marL="457200" indent="-457200" algn="l">
              <a:lnSpc>
                <a:spcPct val="80000"/>
              </a:lnSpc>
              <a:spcBef>
                <a:spcPct val="20000"/>
              </a:spcBef>
              <a:buClr>
                <a:srgbClr val="CC0000"/>
              </a:buClr>
              <a:buFontTx/>
              <a:buAutoNum type="arabicPeriod"/>
            </a:pPr>
            <a:r>
              <a:rPr lang="es-ES" sz="1400">
                <a:solidFill>
                  <a:srgbClr val="000066"/>
                </a:solidFill>
              </a:rPr>
              <a:t>El sistema obtiene y muestra las cuentas asociadas al cliente.</a:t>
            </a:r>
          </a:p>
          <a:p>
            <a:pPr marL="457200" indent="-457200" algn="l">
              <a:lnSpc>
                <a:spcPct val="80000"/>
              </a:lnSpc>
              <a:spcBef>
                <a:spcPct val="20000"/>
              </a:spcBef>
              <a:buClr>
                <a:srgbClr val="CC0000"/>
              </a:buClr>
              <a:buFontTx/>
              <a:buAutoNum type="arabicPeriod"/>
            </a:pPr>
            <a:r>
              <a:rPr lang="es-ES" sz="1400">
                <a:solidFill>
                  <a:srgbClr val="000066"/>
                </a:solidFill>
              </a:rPr>
              <a:t>El cliente selecciona una cuenta desde la que se hará la transferencia.</a:t>
            </a:r>
          </a:p>
          <a:p>
            <a:pPr marL="457200" indent="-457200" algn="l">
              <a:lnSpc>
                <a:spcPct val="80000"/>
              </a:lnSpc>
              <a:spcBef>
                <a:spcPct val="20000"/>
              </a:spcBef>
              <a:buClr>
                <a:srgbClr val="CC0000"/>
              </a:buClr>
              <a:buFontTx/>
              <a:buAutoNum type="arabicPeriod"/>
            </a:pPr>
            <a:r>
              <a:rPr lang="es-ES" sz="1400">
                <a:solidFill>
                  <a:srgbClr val="000066"/>
                </a:solidFill>
              </a:rPr>
              <a:t>El sistema presenta la interfaz de transferencia.</a:t>
            </a:r>
          </a:p>
          <a:p>
            <a:pPr marL="457200" indent="-457200" algn="l">
              <a:lnSpc>
                <a:spcPct val="80000"/>
              </a:lnSpc>
              <a:spcBef>
                <a:spcPct val="20000"/>
              </a:spcBef>
              <a:buClr>
                <a:srgbClr val="CC0000"/>
              </a:buClr>
              <a:buFontTx/>
              <a:buAutoNum type="arabicPeriod"/>
            </a:pPr>
            <a:r>
              <a:rPr lang="es-ES" sz="1400">
                <a:solidFill>
                  <a:srgbClr val="000066"/>
                </a:solidFill>
              </a:rPr>
              <a:t>El cliente incluye la cta. destino y la cantidad.</a:t>
            </a:r>
          </a:p>
          <a:p>
            <a:pPr marL="457200" indent="-457200" algn="l">
              <a:lnSpc>
                <a:spcPct val="80000"/>
              </a:lnSpc>
              <a:spcBef>
                <a:spcPct val="20000"/>
              </a:spcBef>
              <a:buClr>
                <a:srgbClr val="CC0000"/>
              </a:buClr>
              <a:buFontTx/>
              <a:buAutoNum type="arabicPeriod"/>
            </a:pPr>
            <a:r>
              <a:rPr lang="es-ES" sz="1400">
                <a:solidFill>
                  <a:srgbClr val="000066"/>
                </a:solidFill>
              </a:rPr>
              <a:t>El sistema verifica la cta. y cantidad a transferir.</a:t>
            </a:r>
          </a:p>
          <a:p>
            <a:pPr marL="457200" indent="-457200" algn="l">
              <a:lnSpc>
                <a:spcPct val="80000"/>
              </a:lnSpc>
              <a:spcBef>
                <a:spcPct val="20000"/>
              </a:spcBef>
              <a:buClr>
                <a:srgbClr val="CC0000"/>
              </a:buClr>
              <a:buFontTx/>
              <a:buAutoNum type="arabicPeriod"/>
            </a:pPr>
            <a:r>
              <a:rPr lang="es-ES" sz="1400">
                <a:solidFill>
                  <a:srgbClr val="000066"/>
                </a:solidFill>
              </a:rPr>
              <a:t> El sistema solicita la conformidad de la operación y solicita la clave de operación.</a:t>
            </a:r>
          </a:p>
          <a:p>
            <a:pPr marL="457200" indent="-457200" algn="l">
              <a:lnSpc>
                <a:spcPct val="80000"/>
              </a:lnSpc>
              <a:spcBef>
                <a:spcPct val="20000"/>
              </a:spcBef>
              <a:buClr>
                <a:srgbClr val="CC0000"/>
              </a:buClr>
              <a:buFontTx/>
              <a:buAutoNum type="arabicPeriod"/>
            </a:pPr>
            <a:r>
              <a:rPr lang="es-ES" sz="1400">
                <a:solidFill>
                  <a:srgbClr val="000066"/>
                </a:solidFill>
              </a:rPr>
              <a:t>El cliente introduce la clave y oprime aceptar.</a:t>
            </a:r>
          </a:p>
          <a:p>
            <a:pPr marL="457200" indent="-457200" algn="l">
              <a:lnSpc>
                <a:spcPct val="80000"/>
              </a:lnSpc>
              <a:spcBef>
                <a:spcPct val="20000"/>
              </a:spcBef>
              <a:buClr>
                <a:srgbClr val="CC0000"/>
              </a:buClr>
              <a:buFontTx/>
              <a:buAutoNum type="arabicPeriod"/>
            </a:pPr>
            <a:r>
              <a:rPr lang="es-ES" sz="1400">
                <a:solidFill>
                  <a:srgbClr val="000066"/>
                </a:solidFill>
              </a:rPr>
              <a:t>El sistema realiza la transferencia y confirma.</a:t>
            </a:r>
          </a:p>
          <a:p>
            <a:pPr marL="457200" indent="-457200" algn="l">
              <a:lnSpc>
                <a:spcPct val="80000"/>
              </a:lnSpc>
              <a:spcBef>
                <a:spcPct val="20000"/>
              </a:spcBef>
              <a:buClr>
                <a:srgbClr val="CC0000"/>
              </a:buClr>
              <a:buFontTx/>
              <a:buAutoNum type="arabicPeriod"/>
            </a:pPr>
            <a:r>
              <a:rPr lang="es-ES" sz="1400">
                <a:solidFill>
                  <a:srgbClr val="000066"/>
                </a:solidFill>
              </a:rPr>
              <a:t>El caso de uso termina cuando el usuario oprime salir de </a:t>
            </a:r>
            <a:r>
              <a:rPr lang="es-ES" sz="1400" i="1">
                <a:solidFill>
                  <a:srgbClr val="000066"/>
                </a:solidFill>
              </a:rPr>
              <a:t>Realizar Transferencia</a:t>
            </a:r>
            <a:r>
              <a:rPr lang="es-ES" sz="1400">
                <a:solidFill>
                  <a:srgbClr val="000066"/>
                </a:solidFill>
              </a:rPr>
              <a:t>.</a:t>
            </a:r>
          </a:p>
        </p:txBody>
      </p:sp>
      <p:pic>
        <p:nvPicPr>
          <p:cNvPr id="4" name="Picture 3" descr="EA2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7275" y="0"/>
            <a:ext cx="48720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s-ES" smtClean="0"/>
              <a:t>Relaciones</a:t>
            </a:r>
          </a:p>
        </p:txBody>
      </p:sp>
      <p:sp>
        <p:nvSpPr>
          <p:cNvPr id="31747" name="Rectangle 3"/>
          <p:cNvSpPr>
            <a:spLocks noGrp="1" noChangeArrowheads="1"/>
          </p:cNvSpPr>
          <p:nvPr>
            <p:ph type="body" idx="1"/>
          </p:nvPr>
        </p:nvSpPr>
        <p:spPr>
          <a:xfrm>
            <a:off x="584200" y="981075"/>
            <a:ext cx="8737600" cy="5472113"/>
          </a:xfrm>
        </p:spPr>
        <p:txBody>
          <a:bodyPr/>
          <a:lstStyle/>
          <a:p>
            <a:pPr eaLnBrk="1" hangingPunct="1">
              <a:lnSpc>
                <a:spcPct val="90000"/>
              </a:lnSpc>
            </a:pPr>
            <a:r>
              <a:rPr lang="es-ES" dirty="0" smtClean="0"/>
              <a:t>Inclusión </a:t>
            </a:r>
            <a:r>
              <a:rPr lang="es-ES" i="1" dirty="0" smtClean="0"/>
              <a:t>(</a:t>
            </a:r>
            <a:r>
              <a:rPr lang="es-ES" i="1" dirty="0" err="1" smtClean="0">
                <a:solidFill>
                  <a:srgbClr val="CC0000"/>
                </a:solidFill>
              </a:rPr>
              <a:t>Include</a:t>
            </a:r>
            <a:r>
              <a:rPr lang="es-ES" i="1" dirty="0" smtClean="0"/>
              <a:t>)</a:t>
            </a:r>
          </a:p>
          <a:p>
            <a:pPr eaLnBrk="1" hangingPunct="1">
              <a:lnSpc>
                <a:spcPct val="90000"/>
              </a:lnSpc>
            </a:pPr>
            <a:endParaRPr lang="es-ES" i="1" dirty="0" smtClean="0"/>
          </a:p>
          <a:p>
            <a:pPr lvl="1" eaLnBrk="1" hangingPunct="1">
              <a:lnSpc>
                <a:spcPct val="90000"/>
              </a:lnSpc>
            </a:pPr>
            <a:r>
              <a:rPr lang="es-ES" dirty="0" smtClean="0"/>
              <a:t>Es una relación dirigida entre dos casos de uso, que implica que el comportamiento del caso de uso incluido (</a:t>
            </a:r>
            <a:r>
              <a:rPr lang="es-ES" i="1" dirty="0" smtClean="0">
                <a:solidFill>
                  <a:srgbClr val="CC0000"/>
                </a:solidFill>
              </a:rPr>
              <a:t>destino</a:t>
            </a:r>
            <a:r>
              <a:rPr lang="es-ES" dirty="0" smtClean="0"/>
              <a:t>) se inserta en el comportamiento del caso de uso base (</a:t>
            </a:r>
            <a:r>
              <a:rPr lang="es-ES" i="1" dirty="0" smtClean="0">
                <a:solidFill>
                  <a:srgbClr val="CC0000"/>
                </a:solidFill>
              </a:rPr>
              <a:t>origen</a:t>
            </a:r>
            <a:r>
              <a:rPr lang="es-ES" dirty="0" smtClean="0"/>
              <a:t>).</a:t>
            </a:r>
          </a:p>
          <a:p>
            <a:pPr lvl="1" eaLnBrk="1" hangingPunct="1">
              <a:lnSpc>
                <a:spcPct val="90000"/>
              </a:lnSpc>
            </a:pPr>
            <a:r>
              <a:rPr lang="es-ES" dirty="0" smtClean="0">
                <a:solidFill>
                  <a:srgbClr val="CC0000"/>
                </a:solidFill>
              </a:rPr>
              <a:t>Esta inserción de comportamientos se realiza siempre</a:t>
            </a:r>
            <a:r>
              <a:rPr lang="es-ES" dirty="0" smtClean="0"/>
              <a:t>.</a:t>
            </a:r>
          </a:p>
          <a:p>
            <a:pPr lvl="1" eaLnBrk="1" hangingPunct="1">
              <a:lnSpc>
                <a:spcPct val="90000"/>
              </a:lnSpc>
            </a:pPr>
            <a:r>
              <a:rPr lang="es-ES" dirty="0" smtClean="0"/>
              <a:t>Su principal uso es la reutilización de casos de uso.</a:t>
            </a:r>
          </a:p>
          <a:p>
            <a:pPr lvl="1" eaLnBrk="1" hangingPunct="1">
              <a:lnSpc>
                <a:spcPct val="90000"/>
              </a:lnSpc>
            </a:pPr>
            <a:r>
              <a:rPr lang="es-ES" dirty="0" smtClean="0"/>
              <a:t>Notación:</a:t>
            </a:r>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r>
              <a:rPr lang="es-ES" dirty="0" smtClean="0">
                <a:solidFill>
                  <a:srgbClr val="CC0000"/>
                </a:solidFill>
              </a:rPr>
              <a:t>Ejemplo</a:t>
            </a:r>
            <a:r>
              <a:rPr lang="es-ES" dirty="0" smtClean="0"/>
              <a:t>: Rentar un video incluye cobrar la renta.</a:t>
            </a:r>
          </a:p>
        </p:txBody>
      </p:sp>
      <p:pic>
        <p:nvPicPr>
          <p:cNvPr id="35842" name="Picture 2" descr="http://www.milestone.com.mx/articulos/imagenes/ejemplo_de_inclu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856" y="3669584"/>
            <a:ext cx="4257675" cy="147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ES" dirty="0" smtClean="0"/>
              <a:t>Relaciones</a:t>
            </a:r>
          </a:p>
        </p:txBody>
      </p:sp>
      <p:sp>
        <p:nvSpPr>
          <p:cNvPr id="32771" name="Rectangle 3"/>
          <p:cNvSpPr>
            <a:spLocks noGrp="1" noChangeArrowheads="1"/>
          </p:cNvSpPr>
          <p:nvPr>
            <p:ph type="body" idx="1"/>
          </p:nvPr>
        </p:nvSpPr>
        <p:spPr>
          <a:xfrm>
            <a:off x="584200" y="981075"/>
            <a:ext cx="8737600" cy="5472113"/>
          </a:xfrm>
        </p:spPr>
        <p:txBody>
          <a:bodyPr/>
          <a:lstStyle/>
          <a:p>
            <a:pPr eaLnBrk="1" hangingPunct="1"/>
            <a:r>
              <a:rPr lang="es-ES" dirty="0" smtClean="0"/>
              <a:t>Extensión (</a:t>
            </a:r>
            <a:r>
              <a:rPr lang="es-ES" i="1" dirty="0" err="1" smtClean="0">
                <a:solidFill>
                  <a:srgbClr val="CC0000"/>
                </a:solidFill>
              </a:rPr>
              <a:t>Extend</a:t>
            </a:r>
            <a:r>
              <a:rPr lang="es-ES" dirty="0" smtClean="0"/>
              <a:t>)</a:t>
            </a:r>
          </a:p>
          <a:p>
            <a:pPr lvl="1" eaLnBrk="1" hangingPunct="1"/>
            <a:r>
              <a:rPr lang="es-ES" dirty="0" smtClean="0"/>
              <a:t>Relación que especifica cómo y cuándo el comportamiento definido en un caso de uso, que es la ampliación, puede ser insertado dentro del comportamiento definido en el caso de uso que es ampliado o extendido.</a:t>
            </a:r>
          </a:p>
          <a:p>
            <a:pPr lvl="1" eaLnBrk="1" hangingPunct="1"/>
            <a:r>
              <a:rPr lang="es-ES" dirty="0" smtClean="0"/>
              <a:t>La relación se establece desde el caso de uso que es la ampliación, al caso de uso que es ampliado.</a:t>
            </a:r>
          </a:p>
          <a:p>
            <a:pPr lvl="1" eaLnBrk="1" hangingPunct="1"/>
            <a:r>
              <a:rPr lang="es-ES" dirty="0" smtClean="0"/>
              <a:t>La extensión tiene lugar en los puntos de  extensión definidos.</a:t>
            </a:r>
          </a:p>
          <a:p>
            <a:pPr lvl="1" eaLnBrk="1" hangingPunct="1"/>
            <a:r>
              <a:rPr lang="es-ES" dirty="0" smtClean="0"/>
              <a:t>Notación:</a:t>
            </a:r>
          </a:p>
          <a:p>
            <a:pPr lvl="1" eaLnBrk="1" hangingPunct="1"/>
            <a:endParaRPr lang="es-ES" dirty="0" smtClean="0"/>
          </a:p>
          <a:p>
            <a:pPr lvl="1" eaLnBrk="1" hangingPunct="1"/>
            <a:endParaRPr lang="es-ES" dirty="0" smtClean="0"/>
          </a:p>
          <a:p>
            <a:pPr lvl="1" eaLnBrk="1" hangingPunct="1"/>
            <a:endParaRPr lang="es-ES" dirty="0" smtClean="0"/>
          </a:p>
          <a:p>
            <a:pPr lvl="1" eaLnBrk="1" hangingPunct="1"/>
            <a:endParaRPr lang="es-ES" dirty="0" smtClean="0"/>
          </a:p>
          <a:p>
            <a:pPr lvl="1" eaLnBrk="1" hangingPunct="1"/>
            <a:r>
              <a:rPr lang="es-ES" dirty="0" smtClean="0">
                <a:solidFill>
                  <a:srgbClr val="CC0000"/>
                </a:solidFill>
              </a:rPr>
              <a:t>Ejemplo</a:t>
            </a:r>
            <a:r>
              <a:rPr lang="es-ES" dirty="0" smtClean="0"/>
              <a:t>: Realizar venta puede ser extendido por acumular puntos VIP.</a:t>
            </a:r>
          </a:p>
        </p:txBody>
      </p:sp>
      <p:pic>
        <p:nvPicPr>
          <p:cNvPr id="36866" name="Picture 2" descr="http://www.milestone.com.mx/articulos/imagenes/ejemplo_de_exte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11" y="3969333"/>
            <a:ext cx="4733925" cy="1438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smtClean="0"/>
              <a:t>Relaciones</a:t>
            </a:r>
          </a:p>
        </p:txBody>
      </p:sp>
      <p:sp>
        <p:nvSpPr>
          <p:cNvPr id="33795" name="Rectangle 3"/>
          <p:cNvSpPr>
            <a:spLocks noGrp="1" noChangeArrowheads="1"/>
          </p:cNvSpPr>
          <p:nvPr>
            <p:ph type="body" idx="1"/>
          </p:nvPr>
        </p:nvSpPr>
        <p:spPr>
          <a:xfrm>
            <a:off x="584200" y="981075"/>
            <a:ext cx="8737600" cy="5256213"/>
          </a:xfrm>
        </p:spPr>
        <p:txBody>
          <a:bodyPr/>
          <a:lstStyle/>
          <a:p>
            <a:pPr eaLnBrk="1" hangingPunct="1">
              <a:lnSpc>
                <a:spcPct val="90000"/>
              </a:lnSpc>
            </a:pPr>
            <a:r>
              <a:rPr lang="es-ES" dirty="0" smtClean="0"/>
              <a:t>Puntos de extensión </a:t>
            </a:r>
            <a:r>
              <a:rPr lang="es-ES" i="1" dirty="0" smtClean="0"/>
              <a:t>(</a:t>
            </a:r>
            <a:r>
              <a:rPr lang="es-ES" i="1" dirty="0" err="1" smtClean="0">
                <a:solidFill>
                  <a:srgbClr val="CC0000"/>
                </a:solidFill>
              </a:rPr>
              <a:t>Extension</a:t>
            </a:r>
            <a:r>
              <a:rPr lang="es-ES" i="1" dirty="0" smtClean="0">
                <a:solidFill>
                  <a:srgbClr val="CC0000"/>
                </a:solidFill>
              </a:rPr>
              <a:t>  </a:t>
            </a:r>
            <a:r>
              <a:rPr lang="es-ES" i="1" dirty="0" err="1" smtClean="0">
                <a:solidFill>
                  <a:srgbClr val="CC0000"/>
                </a:solidFill>
              </a:rPr>
              <a:t>points</a:t>
            </a:r>
            <a:r>
              <a:rPr lang="es-ES" i="1" dirty="0" smtClean="0"/>
              <a:t>)</a:t>
            </a:r>
          </a:p>
          <a:p>
            <a:pPr eaLnBrk="1" hangingPunct="1">
              <a:lnSpc>
                <a:spcPct val="90000"/>
              </a:lnSpc>
            </a:pPr>
            <a:endParaRPr lang="es-ES" i="1" dirty="0" smtClean="0"/>
          </a:p>
          <a:p>
            <a:pPr lvl="1" eaLnBrk="1" hangingPunct="1">
              <a:lnSpc>
                <a:spcPct val="90000"/>
              </a:lnSpc>
            </a:pPr>
            <a:r>
              <a:rPr lang="es-ES" dirty="0" smtClean="0"/>
              <a:t>Identifica un punto en el comportamiento de un caso de uso donde dicho comportamiento puede ser extendido por el comportamiento de otro caso de uso.</a:t>
            </a:r>
          </a:p>
          <a:p>
            <a:pPr lvl="1" eaLnBrk="1" hangingPunct="1">
              <a:lnSpc>
                <a:spcPct val="90000"/>
              </a:lnSpc>
            </a:pPr>
            <a:r>
              <a:rPr lang="es-ES" dirty="0" smtClean="0"/>
              <a:t>Notación:</a:t>
            </a:r>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r>
              <a:rPr lang="es-ES" dirty="0" smtClean="0">
                <a:solidFill>
                  <a:srgbClr val="CC0000"/>
                </a:solidFill>
              </a:rPr>
              <a:t>Ejemplo</a:t>
            </a:r>
            <a:r>
              <a:rPr lang="es-ES" dirty="0" smtClean="0"/>
              <a:t>: </a:t>
            </a:r>
            <a:r>
              <a:rPr lang="es-ES" i="1" dirty="0" smtClean="0"/>
              <a:t>Realizar venta siempre puede extenderse después de haber alcanzado el </a:t>
            </a:r>
            <a:r>
              <a:rPr lang="es-ES" i="1" dirty="0" err="1" smtClean="0"/>
              <a:t>extension</a:t>
            </a:r>
            <a:r>
              <a:rPr lang="es-ES" i="1" dirty="0" smtClean="0"/>
              <a:t> </a:t>
            </a:r>
            <a:r>
              <a:rPr lang="es-ES" i="1" dirty="0" err="1" smtClean="0"/>
              <a:t>points</a:t>
            </a:r>
            <a:r>
              <a:rPr lang="es-ES" i="1" dirty="0" smtClean="0"/>
              <a:t>. </a:t>
            </a:r>
            <a:r>
              <a:rPr lang="es-ES" i="1" u="sng" dirty="0" smtClean="0"/>
              <a:t>EP: si la venta es mayor a $10000 , puede acumular puntos VIP</a:t>
            </a:r>
            <a:r>
              <a:rPr lang="es-ES" i="1" dirty="0" smtClean="0"/>
              <a:t>.</a:t>
            </a:r>
            <a:endParaRPr lang="es-ES" dirty="0" smtClean="0"/>
          </a:p>
        </p:txBody>
      </p:sp>
      <p:pic>
        <p:nvPicPr>
          <p:cNvPr id="33796" name="Picture 4" descr="Punto de extensió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688" y="3238500"/>
            <a:ext cx="40560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descr="Punto de extensió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276600"/>
            <a:ext cx="4195763"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dirty="0" smtClean="0"/>
              <a:t>Abuso en los casos de uso</a:t>
            </a:r>
          </a:p>
        </p:txBody>
      </p:sp>
      <p:sp>
        <p:nvSpPr>
          <p:cNvPr id="33795" name="Rectangle 3"/>
          <p:cNvSpPr>
            <a:spLocks noGrp="1" noChangeArrowheads="1"/>
          </p:cNvSpPr>
          <p:nvPr>
            <p:ph type="body" idx="1"/>
          </p:nvPr>
        </p:nvSpPr>
        <p:spPr>
          <a:xfrm>
            <a:off x="528782" y="1012030"/>
            <a:ext cx="8737600" cy="5256213"/>
          </a:xfrm>
        </p:spPr>
        <p:txBody>
          <a:bodyPr/>
          <a:lstStyle/>
          <a:p>
            <a:pPr lvl="1" eaLnBrk="1" hangingPunct="1">
              <a:lnSpc>
                <a:spcPct val="90000"/>
              </a:lnSpc>
            </a:pPr>
            <a:r>
              <a:rPr lang="es-MX" dirty="0" smtClean="0"/>
              <a:t>El objetivo </a:t>
            </a:r>
            <a:r>
              <a:rPr lang="es-MX" dirty="0"/>
              <a:t>de estos tipos de relaciones NO consiste </a:t>
            </a:r>
            <a:r>
              <a:rPr lang="es-MX" dirty="0" smtClean="0"/>
              <a:t>en </a:t>
            </a:r>
            <a:r>
              <a:rPr lang="es-MX" dirty="0"/>
              <a:t>motivar la división de los casos de uso en la mayor cantidad de pedazos. Debe de existir una razón importante para que decidamos dividir un caso de uso en dos que serán unidos por medio de alguna de estas relaciones. </a:t>
            </a:r>
            <a:endParaRPr lang="es-MX" dirty="0" smtClean="0"/>
          </a:p>
          <a:p>
            <a:pPr lvl="1" eaLnBrk="1" hangingPunct="1">
              <a:lnSpc>
                <a:spcPct val="90000"/>
              </a:lnSpc>
            </a:pPr>
            <a:r>
              <a:rPr lang="es-MX" dirty="0" smtClean="0"/>
              <a:t>Si </a:t>
            </a:r>
            <a:r>
              <a:rPr lang="es-MX" dirty="0"/>
              <a:t>entendemos </a:t>
            </a:r>
            <a:r>
              <a:rPr lang="es-MX" dirty="0" smtClean="0"/>
              <a:t>esto, </a:t>
            </a:r>
            <a:r>
              <a:rPr lang="es-MX" dirty="0"/>
              <a:t>obtendremos un beneficio real para el proyecto; fin último del uso de </a:t>
            </a:r>
            <a:r>
              <a:rPr lang="es-MX" dirty="0" smtClean="0"/>
              <a:t>UML.</a:t>
            </a:r>
          </a:p>
          <a:p>
            <a:pPr lvl="1" eaLnBrk="1" hangingPunct="1">
              <a:lnSpc>
                <a:spcPct val="90000"/>
              </a:lnSpc>
            </a:pPr>
            <a:endParaRPr lang="es-ES" dirty="0" smtClean="0"/>
          </a:p>
        </p:txBody>
      </p:sp>
      <p:pic>
        <p:nvPicPr>
          <p:cNvPr id="37890" name="Picture 2" descr="http://www.milestone.com.mx/articulos/imagenes/caso_de_abuso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772" y="3248911"/>
            <a:ext cx="6117305" cy="2930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60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ES" smtClean="0"/>
              <a:t>Agenda</a:t>
            </a:r>
          </a:p>
        </p:txBody>
      </p:sp>
      <p:sp>
        <p:nvSpPr>
          <p:cNvPr id="15363" name="Rectangle 3"/>
          <p:cNvSpPr>
            <a:spLocks noGrp="1" noChangeArrowheads="1"/>
          </p:cNvSpPr>
          <p:nvPr>
            <p:ph type="body" idx="1"/>
          </p:nvPr>
        </p:nvSpPr>
        <p:spPr/>
        <p:txBody>
          <a:bodyPr/>
          <a:lstStyle/>
          <a:p>
            <a:pPr eaLnBrk="1" hangingPunct="1"/>
            <a:r>
              <a:rPr lang="es-ES" dirty="0" smtClean="0"/>
              <a:t>Introducción.</a:t>
            </a:r>
          </a:p>
          <a:p>
            <a:pPr eaLnBrk="1" hangingPunct="1"/>
            <a:r>
              <a:rPr lang="es-ES" dirty="0" smtClean="0"/>
              <a:t>Actores.</a:t>
            </a:r>
          </a:p>
          <a:p>
            <a:pPr eaLnBrk="1" hangingPunct="1"/>
            <a:r>
              <a:rPr lang="es-ES" dirty="0" smtClean="0"/>
              <a:t>Casos de uso.</a:t>
            </a:r>
          </a:p>
          <a:p>
            <a:pPr eaLnBrk="1" hangingPunct="1"/>
            <a:r>
              <a:rPr lang="es-ES" dirty="0" smtClean="0"/>
              <a:t>Características y alcance de los Casos de Uso.</a:t>
            </a:r>
          </a:p>
          <a:p>
            <a:pPr eaLnBrk="1" hangingPunct="1"/>
            <a:r>
              <a:rPr lang="es-ES" dirty="0" smtClean="0"/>
              <a:t>Descripción de Casos de Uso.</a:t>
            </a:r>
          </a:p>
          <a:p>
            <a:pPr eaLnBrk="1" hangingPunct="1"/>
            <a:r>
              <a:rPr lang="es-ES" dirty="0" smtClean="0"/>
              <a:t>Modelos de Caso de Uso</a:t>
            </a:r>
          </a:p>
          <a:p>
            <a:pPr lvl="1" eaLnBrk="1" hangingPunct="1"/>
            <a:r>
              <a:rPr lang="es-ES" dirty="0" smtClean="0"/>
              <a:t>Actores.</a:t>
            </a:r>
          </a:p>
          <a:p>
            <a:pPr lvl="1" eaLnBrk="1" hangingPunct="1"/>
            <a:r>
              <a:rPr lang="es-ES" dirty="0" smtClean="0"/>
              <a:t>Casos de Uso.</a:t>
            </a:r>
          </a:p>
          <a:p>
            <a:pPr lvl="1" eaLnBrk="1" hangingPunct="1"/>
            <a:r>
              <a:rPr lang="es-ES" dirty="0" smtClean="0"/>
              <a:t>Relaciones.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MX" smtClean="0"/>
              <a:t>Herencia de Actores</a:t>
            </a:r>
            <a:endParaRPr lang="es-ES" smtClean="0"/>
          </a:p>
        </p:txBody>
      </p:sp>
      <p:grpSp>
        <p:nvGrpSpPr>
          <p:cNvPr id="34819" name="Group 3"/>
          <p:cNvGrpSpPr>
            <a:grpSpLocks/>
          </p:cNvGrpSpPr>
          <p:nvPr/>
        </p:nvGrpSpPr>
        <p:grpSpPr bwMode="auto">
          <a:xfrm>
            <a:off x="4517760" y="1295400"/>
            <a:ext cx="1155700" cy="1857375"/>
            <a:chOff x="2736" y="1008"/>
            <a:chExt cx="672" cy="1170"/>
          </a:xfrm>
        </p:grpSpPr>
        <p:graphicFrame>
          <p:nvGraphicFramePr>
            <p:cNvPr id="34832" name="Object 5"/>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10" name="ABC FlowCharter" r:id="rId3" imgW="460058" imgH="914400" progId="ABCFlow">
                    <p:embed/>
                  </p:oleObj>
                </mc:Choice>
                <mc:Fallback>
                  <p:oleObj name="ABC FlowCharter" r:id="rId3" imgW="460058" imgH="914400" progId="ABCFlo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3" name="Text Box 5"/>
            <p:cNvSpPr txBox="1">
              <a:spLocks noChangeArrowheads="1"/>
            </p:cNvSpPr>
            <p:nvPr/>
          </p:nvSpPr>
          <p:spPr bwMode="auto">
            <a:xfrm>
              <a:off x="2784" y="1928"/>
              <a:ext cx="5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dirty="0">
                  <a:solidFill>
                    <a:schemeClr val="tx2"/>
                  </a:solidFill>
                  <a:latin typeface="Garamond" charset="0"/>
                </a:rPr>
                <a:t>Alumno</a:t>
              </a:r>
              <a:endParaRPr lang="es-ES" sz="2000" dirty="0">
                <a:solidFill>
                  <a:schemeClr val="tx2"/>
                </a:solidFill>
                <a:latin typeface="Garamond" charset="0"/>
              </a:endParaRPr>
            </a:p>
          </p:txBody>
        </p:sp>
      </p:grpSp>
      <p:grpSp>
        <p:nvGrpSpPr>
          <p:cNvPr id="34820" name="Group 6"/>
          <p:cNvGrpSpPr>
            <a:grpSpLocks/>
          </p:cNvGrpSpPr>
          <p:nvPr/>
        </p:nvGrpSpPr>
        <p:grpSpPr bwMode="auto">
          <a:xfrm>
            <a:off x="2206360" y="3886200"/>
            <a:ext cx="1433513" cy="1857375"/>
            <a:chOff x="2736" y="1008"/>
            <a:chExt cx="834" cy="1170"/>
          </a:xfrm>
        </p:grpSpPr>
        <p:graphicFrame>
          <p:nvGraphicFramePr>
            <p:cNvPr id="34830" name="Object 4"/>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11" name="ABC FlowCharter" r:id="rId5" imgW="460058" imgH="914400" progId="ABCFlow">
                    <p:embed/>
                  </p:oleObj>
                </mc:Choice>
                <mc:Fallback>
                  <p:oleObj name="ABC FlowCharter" r:id="rId5" imgW="460058" imgH="914400" progId="ABCFlo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1" name="Text Box 8"/>
            <p:cNvSpPr txBox="1">
              <a:spLocks noChangeArrowheads="1"/>
            </p:cNvSpPr>
            <p:nvPr/>
          </p:nvSpPr>
          <p:spPr bwMode="auto">
            <a:xfrm>
              <a:off x="2784" y="1928"/>
              <a:ext cx="7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a:solidFill>
                    <a:schemeClr val="tx2"/>
                  </a:solidFill>
                  <a:latin typeface="Garamond" charset="0"/>
                </a:rPr>
                <a:t>Bachillerato</a:t>
              </a:r>
              <a:endParaRPr lang="es-ES" sz="2000">
                <a:solidFill>
                  <a:schemeClr val="tx2"/>
                </a:solidFill>
                <a:latin typeface="Garamond" charset="0"/>
              </a:endParaRPr>
            </a:p>
          </p:txBody>
        </p:sp>
      </p:grpSp>
      <p:grpSp>
        <p:nvGrpSpPr>
          <p:cNvPr id="34821" name="Group 9"/>
          <p:cNvGrpSpPr>
            <a:grpSpLocks/>
          </p:cNvGrpSpPr>
          <p:nvPr/>
        </p:nvGrpSpPr>
        <p:grpSpPr bwMode="auto">
          <a:xfrm>
            <a:off x="4435210" y="4038600"/>
            <a:ext cx="1465263" cy="1857375"/>
            <a:chOff x="2736" y="1008"/>
            <a:chExt cx="852" cy="1170"/>
          </a:xfrm>
        </p:grpSpPr>
        <p:graphicFrame>
          <p:nvGraphicFramePr>
            <p:cNvPr id="34828" name="Object 3"/>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12" name="ABC FlowCharter" r:id="rId6" imgW="460058" imgH="914400" progId="ABCFlow">
                    <p:embed/>
                  </p:oleObj>
                </mc:Choice>
                <mc:Fallback>
                  <p:oleObj name="ABC FlowCharter" r:id="rId6" imgW="460058" imgH="914400" progId="ABCFlow">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9" name="Text Box 11"/>
            <p:cNvSpPr txBox="1">
              <a:spLocks noChangeArrowheads="1"/>
            </p:cNvSpPr>
            <p:nvPr/>
          </p:nvSpPr>
          <p:spPr bwMode="auto">
            <a:xfrm>
              <a:off x="2784" y="1928"/>
              <a:ext cx="8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a:solidFill>
                    <a:schemeClr val="tx2"/>
                  </a:solidFill>
                  <a:latin typeface="Garamond" charset="0"/>
                </a:rPr>
                <a:t>Licenciatura</a:t>
              </a:r>
              <a:endParaRPr lang="es-ES" sz="2000">
                <a:solidFill>
                  <a:schemeClr val="tx2"/>
                </a:solidFill>
                <a:latin typeface="Garamond" charset="0"/>
              </a:endParaRPr>
            </a:p>
          </p:txBody>
        </p:sp>
      </p:grpSp>
      <p:grpSp>
        <p:nvGrpSpPr>
          <p:cNvPr id="34822" name="Group 12"/>
          <p:cNvGrpSpPr>
            <a:grpSpLocks/>
          </p:cNvGrpSpPr>
          <p:nvPr/>
        </p:nvGrpSpPr>
        <p:grpSpPr bwMode="auto">
          <a:xfrm>
            <a:off x="6829160" y="4038600"/>
            <a:ext cx="1263650" cy="1857375"/>
            <a:chOff x="2736" y="1008"/>
            <a:chExt cx="735" cy="1170"/>
          </a:xfrm>
        </p:grpSpPr>
        <p:graphicFrame>
          <p:nvGraphicFramePr>
            <p:cNvPr id="34826" name="Object 2"/>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13" name="ABC FlowCharter" r:id="rId7" imgW="460058" imgH="914400" progId="ABCFlow">
                    <p:embed/>
                  </p:oleObj>
                </mc:Choice>
                <mc:Fallback>
                  <p:oleObj name="ABC FlowCharter" r:id="rId7" imgW="460058" imgH="914400" progId="ABCFlo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7" name="Text Box 14"/>
            <p:cNvSpPr txBox="1">
              <a:spLocks noChangeArrowheads="1"/>
            </p:cNvSpPr>
            <p:nvPr/>
          </p:nvSpPr>
          <p:spPr bwMode="auto">
            <a:xfrm>
              <a:off x="2784" y="1928"/>
              <a:ext cx="6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a:solidFill>
                    <a:schemeClr val="tx2"/>
                  </a:solidFill>
                  <a:latin typeface="Garamond" charset="0"/>
                </a:rPr>
                <a:t>Postgrado</a:t>
              </a:r>
              <a:endParaRPr lang="es-ES" sz="2000">
                <a:solidFill>
                  <a:schemeClr val="tx2"/>
                </a:solidFill>
                <a:latin typeface="Garamond" charset="0"/>
              </a:endParaRPr>
            </a:p>
          </p:txBody>
        </p:sp>
      </p:grpSp>
      <p:sp>
        <p:nvSpPr>
          <p:cNvPr id="34823" name="Line 15"/>
          <p:cNvSpPr>
            <a:spLocks noChangeShapeType="1"/>
          </p:cNvSpPr>
          <p:nvPr/>
        </p:nvSpPr>
        <p:spPr bwMode="auto">
          <a:xfrm flipV="1">
            <a:off x="2866760" y="3152774"/>
            <a:ext cx="1898650" cy="885825"/>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4824" name="Line 16"/>
          <p:cNvSpPr>
            <a:spLocks noChangeShapeType="1"/>
          </p:cNvSpPr>
          <p:nvPr/>
        </p:nvSpPr>
        <p:spPr bwMode="auto">
          <a:xfrm flipV="1">
            <a:off x="5013060" y="3124200"/>
            <a:ext cx="0" cy="990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4825" name="Line 17"/>
          <p:cNvSpPr>
            <a:spLocks noChangeShapeType="1"/>
          </p:cNvSpPr>
          <p:nvPr/>
        </p:nvSpPr>
        <p:spPr bwMode="auto">
          <a:xfrm flipH="1" flipV="1">
            <a:off x="5260710" y="3124200"/>
            <a:ext cx="1981200" cy="990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s-ES" smtClean="0"/>
              <a:t>Relaciones</a:t>
            </a:r>
          </a:p>
        </p:txBody>
      </p:sp>
      <p:sp>
        <p:nvSpPr>
          <p:cNvPr id="35843" name="Rectangle 3"/>
          <p:cNvSpPr>
            <a:spLocks noGrp="1" noChangeArrowheads="1"/>
          </p:cNvSpPr>
          <p:nvPr>
            <p:ph type="body" idx="1"/>
          </p:nvPr>
        </p:nvSpPr>
        <p:spPr>
          <a:xfrm>
            <a:off x="609600" y="1143000"/>
            <a:ext cx="8839200" cy="3024188"/>
          </a:xfrm>
        </p:spPr>
        <p:txBody>
          <a:bodyPr/>
          <a:lstStyle/>
          <a:p>
            <a:pPr algn="l" eaLnBrk="1" hangingPunct="1"/>
            <a:r>
              <a:rPr lang="es-ES" smtClean="0">
                <a:solidFill>
                  <a:srgbClr val="CC0000"/>
                </a:solidFill>
              </a:rPr>
              <a:t>Generalización</a:t>
            </a:r>
          </a:p>
          <a:p>
            <a:pPr lvl="1" algn="l" eaLnBrk="1" hangingPunct="1"/>
            <a:r>
              <a:rPr lang="es-ES" smtClean="0"/>
              <a:t>Define una generalización/especialización de comportamientos entre actores o casos de uso.</a:t>
            </a:r>
          </a:p>
          <a:p>
            <a:pPr lvl="1" algn="l" eaLnBrk="1" hangingPunct="1"/>
            <a:r>
              <a:rPr lang="es-ES" smtClean="0"/>
              <a:t>Entre actores</a:t>
            </a:r>
          </a:p>
          <a:p>
            <a:pPr lvl="2" algn="l" eaLnBrk="1" hangingPunct="1"/>
            <a:r>
              <a:rPr lang="es-ES" smtClean="0"/>
              <a:t>El/los actor/es hijo/s heredan el comportamiento (los casos de uso) del actor padre.</a:t>
            </a:r>
          </a:p>
          <a:p>
            <a:pPr lvl="2" algn="l" eaLnBrk="1" hangingPunct="1"/>
            <a:r>
              <a:rPr lang="es-ES" smtClean="0"/>
              <a:t>Generalmente el actor padre es abstracto</a:t>
            </a:r>
          </a:p>
        </p:txBody>
      </p:sp>
      <p:pic>
        <p:nvPicPr>
          <p:cNvPr id="35844" name="Picture 4" descr="Genralización actore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3998913"/>
            <a:ext cx="313531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Genralización actore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75" y="3644900"/>
            <a:ext cx="2498725"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4797425"/>
            <a:ext cx="57943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 smtClean="0"/>
              <a:t>Introducción</a:t>
            </a:r>
          </a:p>
        </p:txBody>
      </p:sp>
      <p:sp>
        <p:nvSpPr>
          <p:cNvPr id="16387" name="Rectangle 3"/>
          <p:cNvSpPr>
            <a:spLocks noGrp="1" noChangeArrowheads="1"/>
          </p:cNvSpPr>
          <p:nvPr>
            <p:ph type="body" idx="1"/>
          </p:nvPr>
        </p:nvSpPr>
        <p:spPr/>
        <p:txBody>
          <a:bodyPr/>
          <a:lstStyle/>
          <a:p>
            <a:pPr eaLnBrk="1" hangingPunct="1"/>
            <a:r>
              <a:rPr lang="es-ES" dirty="0" smtClean="0"/>
              <a:t>Diagrama de casos de uso: Muestra las relaciones entre actores y el sistema.</a:t>
            </a:r>
          </a:p>
          <a:p>
            <a:pPr eaLnBrk="1" hangingPunct="1"/>
            <a:r>
              <a:rPr lang="es-ES" dirty="0" smtClean="0"/>
              <a:t>Principalmente se utilizan para capturar los </a:t>
            </a:r>
            <a:r>
              <a:rPr lang="es-ES" u="sng" dirty="0" smtClean="0"/>
              <a:t>requisitos funcionales</a:t>
            </a:r>
            <a:r>
              <a:rPr lang="es-ES" dirty="0" smtClean="0"/>
              <a:t> de un sistema, o lo que es lo mismo, lo que se supone que el sistema </a:t>
            </a:r>
            <a:r>
              <a:rPr lang="es-ES" u="sng" dirty="0" smtClean="0"/>
              <a:t>debe hacer</a:t>
            </a:r>
            <a:r>
              <a:rPr lang="es-ES" dirty="0" smtClean="0"/>
              <a:t>.</a:t>
            </a:r>
          </a:p>
          <a:p>
            <a:pPr eaLnBrk="1" hangingPunct="1"/>
            <a:r>
              <a:rPr lang="es-ES" dirty="0" smtClean="0"/>
              <a:t>Formado fundamentalmente por:</a:t>
            </a:r>
          </a:p>
          <a:p>
            <a:pPr lvl="1" eaLnBrk="1" hangingPunct="1"/>
            <a:r>
              <a:rPr lang="es-ES" dirty="0" smtClean="0"/>
              <a:t>Actores</a:t>
            </a:r>
          </a:p>
          <a:p>
            <a:pPr lvl="1" eaLnBrk="1" hangingPunct="1"/>
            <a:r>
              <a:rPr lang="es-ES" dirty="0" smtClean="0"/>
              <a:t>Casos de uso</a:t>
            </a:r>
          </a:p>
          <a:p>
            <a:pPr lvl="1" eaLnBrk="1" hangingPunct="1"/>
            <a:r>
              <a:rPr lang="es-ES" dirty="0" smtClean="0"/>
              <a:t>Relaciones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 smtClean="0"/>
              <a:t>Actores</a:t>
            </a:r>
          </a:p>
        </p:txBody>
      </p:sp>
      <p:sp>
        <p:nvSpPr>
          <p:cNvPr id="17411" name="Rectangle 3"/>
          <p:cNvSpPr>
            <a:spLocks noGrp="1" noChangeArrowheads="1"/>
          </p:cNvSpPr>
          <p:nvPr>
            <p:ph type="body" idx="1"/>
          </p:nvPr>
        </p:nvSpPr>
        <p:spPr/>
        <p:txBody>
          <a:bodyPr/>
          <a:lstStyle/>
          <a:p>
            <a:pPr eaLnBrk="1" hangingPunct="1">
              <a:lnSpc>
                <a:spcPct val="90000"/>
              </a:lnSpc>
            </a:pPr>
            <a:r>
              <a:rPr lang="es-ES" dirty="0" smtClean="0"/>
              <a:t>Especifica un rol desempeñado, tanto por un usuario, como por cualquier otro sistema, que interactúa con el sistema en desarrollo.</a:t>
            </a:r>
          </a:p>
          <a:p>
            <a:pPr lvl="3" eaLnBrk="1" hangingPunct="1">
              <a:lnSpc>
                <a:spcPct val="90000"/>
              </a:lnSpc>
            </a:pPr>
            <a:endParaRPr lang="es-ES" dirty="0" smtClean="0"/>
          </a:p>
          <a:p>
            <a:pPr eaLnBrk="1" hangingPunct="1">
              <a:lnSpc>
                <a:spcPct val="90000"/>
              </a:lnSpc>
            </a:pPr>
            <a:r>
              <a:rPr lang="es-ES" u="sng" dirty="0" smtClean="0"/>
              <a:t>No tiene por qué representar a una entidad física concreta</a:t>
            </a:r>
            <a:r>
              <a:rPr lang="es-ES" dirty="0" smtClean="0"/>
              <a:t>, sino simplemente una faceta particular (rol) de una entidad que es relevante para la especificación de su caso de uso asociado.</a:t>
            </a:r>
          </a:p>
          <a:p>
            <a:pPr lvl="3" eaLnBrk="1" hangingPunct="1">
              <a:lnSpc>
                <a:spcPct val="90000"/>
              </a:lnSpc>
            </a:pPr>
            <a:endParaRPr lang="es-ES" dirty="0" smtClean="0"/>
          </a:p>
          <a:p>
            <a:pPr eaLnBrk="1" hangingPunct="1">
              <a:lnSpc>
                <a:spcPct val="90000"/>
              </a:lnSpc>
            </a:pPr>
            <a:r>
              <a:rPr lang="es-ES" dirty="0" smtClean="0"/>
              <a:t>Una única entidad física puede desempeñar el rol de varios actores y viceversa, el rol de un actor puede ser desempeñado por varias entidades físicas.</a:t>
            </a:r>
          </a:p>
          <a:p>
            <a:pPr eaLnBrk="1" hangingPunct="1">
              <a:lnSpc>
                <a:spcPct val="90000"/>
              </a:lnSpc>
            </a:pPr>
            <a:endParaRPr lang="es-E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Actores</a:t>
            </a:r>
          </a:p>
        </p:txBody>
      </p:sp>
      <p:sp>
        <p:nvSpPr>
          <p:cNvPr id="18435" name="Rectangle 3"/>
          <p:cNvSpPr>
            <a:spLocks noGrp="1" noChangeArrowheads="1"/>
          </p:cNvSpPr>
          <p:nvPr>
            <p:ph type="body" idx="1"/>
          </p:nvPr>
        </p:nvSpPr>
        <p:spPr>
          <a:xfrm>
            <a:off x="609600" y="1143000"/>
            <a:ext cx="8839200" cy="3024188"/>
          </a:xfrm>
        </p:spPr>
        <p:txBody>
          <a:bodyPr/>
          <a:lstStyle/>
          <a:p>
            <a:pPr eaLnBrk="1" hangingPunct="1"/>
            <a:r>
              <a:rPr lang="es-ES" smtClean="0"/>
              <a:t>Claves:</a:t>
            </a:r>
          </a:p>
          <a:p>
            <a:pPr lvl="1" eaLnBrk="1" hangingPunct="1"/>
            <a:r>
              <a:rPr lang="es-ES" smtClean="0"/>
              <a:t>Personas, hardware y otros sistemas software.</a:t>
            </a:r>
          </a:p>
          <a:p>
            <a:pPr lvl="1" eaLnBrk="1" hangingPunct="1"/>
            <a:r>
              <a:rPr lang="es-ES" smtClean="0"/>
              <a:t>Interactúa con el sistema.</a:t>
            </a:r>
          </a:p>
          <a:p>
            <a:pPr lvl="1" eaLnBrk="1" hangingPunct="1"/>
            <a:r>
              <a:rPr lang="es-ES" smtClean="0"/>
              <a:t>Es externo al sistema.</a:t>
            </a:r>
          </a:p>
          <a:p>
            <a:pPr lvl="1" eaLnBrk="1" hangingPunct="1"/>
            <a:endParaRPr lang="es-ES" smtClean="0"/>
          </a:p>
          <a:p>
            <a:pPr eaLnBrk="1" hangingPunct="1"/>
            <a:r>
              <a:rPr lang="es-ES" smtClean="0"/>
              <a:t>Notación:</a:t>
            </a:r>
          </a:p>
        </p:txBody>
      </p:sp>
      <p:grpSp>
        <p:nvGrpSpPr>
          <p:cNvPr id="18436" name="Group 4"/>
          <p:cNvGrpSpPr>
            <a:grpSpLocks/>
          </p:cNvGrpSpPr>
          <p:nvPr/>
        </p:nvGrpSpPr>
        <p:grpSpPr bwMode="auto">
          <a:xfrm>
            <a:off x="1955800" y="4387850"/>
            <a:ext cx="895350" cy="1273175"/>
            <a:chOff x="1137" y="2764"/>
            <a:chExt cx="521" cy="802"/>
          </a:xfrm>
        </p:grpSpPr>
        <p:pic>
          <p:nvPicPr>
            <p:cNvPr id="184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 y="2764"/>
              <a:ext cx="295"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18442" name="Text Box 6"/>
            <p:cNvSpPr txBox="1">
              <a:spLocks noChangeArrowheads="1"/>
            </p:cNvSpPr>
            <p:nvPr/>
          </p:nvSpPr>
          <p:spPr bwMode="auto">
            <a:xfrm>
              <a:off x="1137" y="3354"/>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
        <p:nvSpPr>
          <p:cNvPr id="18437" name="Text Box 7"/>
          <p:cNvSpPr txBox="1">
            <a:spLocks noChangeArrowheads="1"/>
          </p:cNvSpPr>
          <p:nvPr/>
        </p:nvSpPr>
        <p:spPr bwMode="auto">
          <a:xfrm>
            <a:off x="4140200" y="4729163"/>
            <a:ext cx="1498600" cy="59055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spcBef>
                <a:spcPct val="0"/>
              </a:spcBef>
            </a:pPr>
            <a:r>
              <a:rPr lang="en-US" sz="1600">
                <a:solidFill>
                  <a:schemeClr val="tx1"/>
                </a:solidFill>
                <a:latin typeface="Times New Roman" charset="0"/>
                <a:cs typeface="Times New Roman" charset="0"/>
              </a:rPr>
              <a:t>«actor»</a:t>
            </a:r>
            <a:endParaRPr lang="es-ES" sz="1600">
              <a:solidFill>
                <a:schemeClr val="tx1"/>
              </a:solidFill>
              <a:latin typeface="Times New Roman" charset="0"/>
              <a:cs typeface="Times New Roman" charset="0"/>
            </a:endParaRPr>
          </a:p>
          <a:p>
            <a:pPr eaLnBrk="1" hangingPunct="1">
              <a:spcBef>
                <a:spcPct val="0"/>
              </a:spcBef>
            </a:pPr>
            <a:r>
              <a:rPr lang="es-ES" sz="1600" b="1">
                <a:solidFill>
                  <a:schemeClr val="tx1"/>
                </a:solidFill>
                <a:latin typeface="Times New Roman" charset="0"/>
                <a:cs typeface="Times New Roman" charset="0"/>
              </a:rPr>
              <a:t>Nombre</a:t>
            </a:r>
          </a:p>
        </p:txBody>
      </p:sp>
      <p:grpSp>
        <p:nvGrpSpPr>
          <p:cNvPr id="18438" name="Group 8"/>
          <p:cNvGrpSpPr>
            <a:grpSpLocks/>
          </p:cNvGrpSpPr>
          <p:nvPr/>
        </p:nvGrpSpPr>
        <p:grpSpPr bwMode="auto">
          <a:xfrm>
            <a:off x="7259638" y="4495800"/>
            <a:ext cx="895350" cy="1057275"/>
            <a:chOff x="4150" y="2795"/>
            <a:chExt cx="521" cy="666"/>
          </a:xfrm>
        </p:grpSpPr>
        <p:pic>
          <p:nvPicPr>
            <p:cNvPr id="18439"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8" y="2795"/>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18440" name="Text Box 10"/>
            <p:cNvSpPr txBox="1">
              <a:spLocks noChangeArrowheads="1"/>
            </p:cNvSpPr>
            <p:nvPr/>
          </p:nvSpPr>
          <p:spPr bwMode="auto">
            <a:xfrm>
              <a:off x="4150" y="3249"/>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ES_tradnl" smtClean="0"/>
              <a:t>¿Qué es un caso de uso?</a:t>
            </a:r>
            <a:endParaRPr lang="es-ES" smtClean="0"/>
          </a:p>
        </p:txBody>
      </p:sp>
      <p:sp>
        <p:nvSpPr>
          <p:cNvPr id="19459" name="Rectangle 3"/>
          <p:cNvSpPr>
            <a:spLocks noGrp="1" noChangeArrowheads="1"/>
          </p:cNvSpPr>
          <p:nvPr>
            <p:ph type="body" idx="1"/>
          </p:nvPr>
        </p:nvSpPr>
        <p:spPr/>
        <p:txBody>
          <a:bodyPr/>
          <a:lstStyle/>
          <a:p>
            <a:pPr eaLnBrk="1" hangingPunct="1"/>
            <a:r>
              <a:rPr lang="es-ES_tradnl" smtClean="0"/>
              <a:t>Un caso de uso es una secuencia de interacciones entre uno o varios actores y el sistema que tiene lugar bajo ciertas circunstancias y que:</a:t>
            </a:r>
          </a:p>
          <a:p>
            <a:pPr lvl="1" eaLnBrk="1" hangingPunct="1"/>
            <a:endParaRPr lang="es-ES_tradnl" smtClean="0"/>
          </a:p>
          <a:p>
            <a:pPr lvl="1" eaLnBrk="1" hangingPunct="1"/>
            <a:endParaRPr lang="es-ES_tradnl" smtClean="0"/>
          </a:p>
          <a:p>
            <a:pPr lvl="1" eaLnBrk="1" hangingPunct="1"/>
            <a:r>
              <a:rPr lang="es-ES_tradnl" sz="2400" smtClean="0"/>
              <a:t>Es iniciada por un actor.</a:t>
            </a:r>
          </a:p>
          <a:p>
            <a:pPr lvl="1" eaLnBrk="1" hangingPunct="1"/>
            <a:r>
              <a:rPr lang="es-ES_tradnl" sz="2400" smtClean="0"/>
              <a:t>Se puede describir como una secuencia de actividades.</a:t>
            </a:r>
          </a:p>
          <a:p>
            <a:pPr lvl="1" eaLnBrk="1" hangingPunct="1"/>
            <a:r>
              <a:rPr lang="es-ES_tradnl" sz="2400" smtClean="0"/>
              <a:t>Produce un resultado de valor observable para algún actor.</a:t>
            </a:r>
            <a:endParaRPr lang="es-ES" sz="2400" smtClean="0"/>
          </a:p>
        </p:txBody>
      </p:sp>
      <p:grpSp>
        <p:nvGrpSpPr>
          <p:cNvPr id="19460" name="Group 4"/>
          <p:cNvGrpSpPr>
            <a:grpSpLocks/>
          </p:cNvGrpSpPr>
          <p:nvPr/>
        </p:nvGrpSpPr>
        <p:grpSpPr bwMode="auto">
          <a:xfrm>
            <a:off x="5943600" y="4343400"/>
            <a:ext cx="3136900" cy="990600"/>
            <a:chOff x="1488" y="2688"/>
            <a:chExt cx="2880" cy="960"/>
          </a:xfrm>
        </p:grpSpPr>
        <p:graphicFrame>
          <p:nvGraphicFramePr>
            <p:cNvPr id="19461" name="Object 2"/>
            <p:cNvGraphicFramePr>
              <a:graphicFrameLocks noChangeAspect="1"/>
            </p:cNvGraphicFramePr>
            <p:nvPr/>
          </p:nvGraphicFramePr>
          <p:xfrm>
            <a:off x="1488" y="2688"/>
            <a:ext cx="483" cy="960"/>
          </p:xfrm>
          <a:graphic>
            <a:graphicData uri="http://schemas.openxmlformats.org/presentationml/2006/ole">
              <mc:AlternateContent xmlns:mc="http://schemas.openxmlformats.org/markup-compatibility/2006">
                <mc:Choice xmlns:v="urn:schemas-microsoft-com:vml" Requires="v">
                  <p:oleObj spid="_x0000_s19483" name="ABC FlowCharter" r:id="rId3" imgW="460058" imgH="914400" progId="ABCFlow">
                    <p:embed/>
                  </p:oleObj>
                </mc:Choice>
                <mc:Fallback>
                  <p:oleObj name="ABC FlowCharter" r:id="rId3" imgW="460058" imgH="914400" progId="ABCFlo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2688"/>
                          <a:ext cx="483"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Line 6"/>
            <p:cNvSpPr>
              <a:spLocks noChangeShapeType="1"/>
            </p:cNvSpPr>
            <p:nvPr/>
          </p:nvSpPr>
          <p:spPr bwMode="auto">
            <a:xfrm>
              <a:off x="1968" y="3216"/>
              <a:ext cx="91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3" name="Oval 7"/>
            <p:cNvSpPr>
              <a:spLocks noChangeArrowheads="1"/>
            </p:cNvSpPr>
            <p:nvPr/>
          </p:nvSpPr>
          <p:spPr bwMode="auto">
            <a:xfrm>
              <a:off x="2928" y="2880"/>
              <a:ext cx="1440" cy="720"/>
            </a:xfrm>
            <a:prstGeom prst="ellipse">
              <a:avLst/>
            </a:prstGeom>
            <a:solidFill>
              <a:schemeClr val="bg1"/>
            </a:solidFill>
            <a:ln w="9525">
              <a:solidFill>
                <a:schemeClr val="tx1"/>
              </a:solidFill>
              <a:round/>
              <a:headEnd/>
              <a:tailEnd/>
            </a:ln>
          </p:spPr>
          <p:txBody>
            <a:bodyPr wrap="none" anchor="ctr"/>
            <a:lstStyle/>
            <a:p>
              <a:endParaRPr lang="es-MX"/>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 smtClean="0"/>
              <a:t>Caso de Uso</a:t>
            </a:r>
          </a:p>
        </p:txBody>
      </p:sp>
      <p:sp>
        <p:nvSpPr>
          <p:cNvPr id="20483" name="Rectangle 3"/>
          <p:cNvSpPr>
            <a:spLocks noGrp="1" noChangeArrowheads="1"/>
          </p:cNvSpPr>
          <p:nvPr>
            <p:ph type="body" idx="1"/>
          </p:nvPr>
        </p:nvSpPr>
        <p:spPr>
          <a:xfrm>
            <a:off x="609600" y="1143000"/>
            <a:ext cx="8839200" cy="2860675"/>
          </a:xfrm>
        </p:spPr>
        <p:txBody>
          <a:bodyPr/>
          <a:lstStyle/>
          <a:p>
            <a:pPr eaLnBrk="1" hangingPunct="1"/>
            <a:r>
              <a:rPr lang="es-ES" smtClean="0"/>
              <a:t>Empleado para especificar las funcionalidades que el sistema debe ofrece.</a:t>
            </a:r>
          </a:p>
          <a:p>
            <a:pPr eaLnBrk="1" hangingPunct="1"/>
            <a:r>
              <a:rPr lang="es-ES" smtClean="0"/>
              <a:t>Claves:</a:t>
            </a:r>
          </a:p>
          <a:p>
            <a:pPr lvl="1" eaLnBrk="1" hangingPunct="1"/>
            <a:r>
              <a:rPr lang="es-ES" smtClean="0"/>
              <a:t>Define una unidad de funcionalidad útil que el sistema proporciona a sus usuarios.</a:t>
            </a:r>
          </a:p>
          <a:p>
            <a:pPr lvl="1" eaLnBrk="1" hangingPunct="1"/>
            <a:r>
              <a:rPr lang="es-ES" smtClean="0"/>
              <a:t>El caso de uso debe ser iniciado por un actor.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MX" smtClean="0"/>
              <a:t>Características de un Caso de Uso</a:t>
            </a:r>
            <a:endParaRPr lang="es-ES" smtClean="0"/>
          </a:p>
        </p:txBody>
      </p:sp>
      <p:sp>
        <p:nvSpPr>
          <p:cNvPr id="21507" name="Rectangle 3"/>
          <p:cNvSpPr>
            <a:spLocks noGrp="1" noChangeArrowheads="1"/>
          </p:cNvSpPr>
          <p:nvPr>
            <p:ph type="body" idx="1"/>
          </p:nvPr>
        </p:nvSpPr>
        <p:spPr/>
        <p:txBody>
          <a:bodyPr/>
          <a:lstStyle/>
          <a:p>
            <a:pPr eaLnBrk="1" hangingPunct="1"/>
            <a:r>
              <a:rPr lang="es-ES" smtClean="0"/>
              <a:t>Están expresados desde el punto de vista del actor.</a:t>
            </a:r>
          </a:p>
          <a:p>
            <a:pPr eaLnBrk="1" hangingPunct="1"/>
            <a:r>
              <a:rPr lang="es-ES" smtClean="0"/>
              <a:t>Se documentan con texto informal.</a:t>
            </a:r>
          </a:p>
          <a:p>
            <a:pPr eaLnBrk="1" hangingPunct="1"/>
            <a:r>
              <a:rPr lang="es-ES" smtClean="0"/>
              <a:t>Describen tanto lo que hace el actor como lo que hace el sistema cuando interactúa con él, aunque el</a:t>
            </a:r>
            <a:r>
              <a:rPr lang="es-MX" smtClean="0"/>
              <a:t> </a:t>
            </a:r>
            <a:r>
              <a:rPr lang="es-ES" smtClean="0"/>
              <a:t>énfasis está puesto en la interacción.</a:t>
            </a:r>
          </a:p>
          <a:p>
            <a:pPr eaLnBrk="1" hangingPunct="1"/>
            <a:r>
              <a:rPr lang="es-ES" smtClean="0"/>
              <a:t>Son iniciados por un único actor.</a:t>
            </a:r>
          </a:p>
          <a:p>
            <a:pPr eaLnBrk="1" hangingPunct="1"/>
            <a:r>
              <a:rPr lang="es-ES" smtClean="0"/>
              <a:t>Están acotados al uso de una determinada funcionalidad –claramente diferenciada– del sistema.</a:t>
            </a:r>
          </a:p>
          <a:p>
            <a:pPr eaLnBrk="1" hangingPunct="1"/>
            <a:r>
              <a:rPr lang="es-ES" smtClean="0"/>
              <a:t>Tiene un inicio y un fin claramente definido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_tradnl" smtClean="0"/>
              <a:t>Alcance de un caso de uso</a:t>
            </a:r>
            <a:endParaRPr lang="es-ES" smtClean="0"/>
          </a:p>
        </p:txBody>
      </p:sp>
      <p:sp>
        <p:nvSpPr>
          <p:cNvPr id="22531" name="Rectangle 3"/>
          <p:cNvSpPr>
            <a:spLocks noGrp="1" noChangeArrowheads="1"/>
          </p:cNvSpPr>
          <p:nvPr>
            <p:ph type="body" idx="1"/>
          </p:nvPr>
        </p:nvSpPr>
        <p:spPr/>
        <p:txBody>
          <a:bodyPr/>
          <a:lstStyle/>
          <a:p>
            <a:pPr eaLnBrk="1" hangingPunct="1"/>
            <a:r>
              <a:rPr lang="es-ES_tradnl" smtClean="0"/>
              <a:t>Determinar el alcance de un caso de uso consiste en identificar que elementos forman parte de dicho caso de uso.</a:t>
            </a:r>
          </a:p>
          <a:p>
            <a:pPr eaLnBrk="1" hangingPunct="1"/>
            <a:endParaRPr lang="es-ES_tradnl" smtClean="0"/>
          </a:p>
          <a:p>
            <a:pPr eaLnBrk="1" hangingPunct="1"/>
            <a:r>
              <a:rPr lang="es-ES_tradnl" smtClean="0"/>
              <a:t>Tan importante como identificar lo que forma parte del caso de uso es identificar lo que NO forma parte del caso de uso.</a:t>
            </a:r>
            <a:endParaRPr lang="es-ES" smtClean="0"/>
          </a:p>
        </p:txBody>
      </p:sp>
    </p:spTree>
  </p:cSld>
  <p:clrMapOvr>
    <a:masterClrMapping/>
  </p:clrMapOvr>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iseño predeterminado">
      <a:majorFont>
        <a:latin typeface="Garrison Light Sans"/>
        <a:ea typeface=""/>
        <a:cs typeface=""/>
      </a:majorFont>
      <a:minorFont>
        <a:latin typeface="Garrison Ligh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26482</TotalTime>
  <Words>1202</Words>
  <Application>Microsoft Office PowerPoint</Application>
  <PresentationFormat>A4 (210 x 297 mm)</PresentationFormat>
  <Paragraphs>169</Paragraphs>
  <Slides>21</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9" baseType="lpstr">
      <vt:lpstr>ＭＳ Ｐゴシック</vt:lpstr>
      <vt:lpstr>Arial</vt:lpstr>
      <vt:lpstr>Garamond</vt:lpstr>
      <vt:lpstr>Garrison Light Sans</vt:lpstr>
      <vt:lpstr>Times New Roman</vt:lpstr>
      <vt:lpstr>Trebuchet MS</vt:lpstr>
      <vt:lpstr>Diseño predeterminado</vt:lpstr>
      <vt:lpstr>ABC FlowCharter</vt:lpstr>
      <vt:lpstr>Fundamentos de ingeniería de software </vt:lpstr>
      <vt:lpstr>Agenda</vt:lpstr>
      <vt:lpstr>Introducción</vt:lpstr>
      <vt:lpstr>Actores</vt:lpstr>
      <vt:lpstr>Actores</vt:lpstr>
      <vt:lpstr>¿Qué es un caso de uso?</vt:lpstr>
      <vt:lpstr>Caso de Uso</vt:lpstr>
      <vt:lpstr>Características de un Caso de Uso</vt:lpstr>
      <vt:lpstr>Alcance de un caso de uso</vt:lpstr>
      <vt:lpstr>¿Por qué utilizar casos de uso?</vt:lpstr>
      <vt:lpstr>Definición de Caso de Uso</vt:lpstr>
      <vt:lpstr>Propuesta para la descripción de CU</vt:lpstr>
      <vt:lpstr>Caso de Uso</vt:lpstr>
      <vt:lpstr>Caso de Uso: Descrito mediante</vt:lpstr>
      <vt:lpstr>Presentación de PowerPoint</vt:lpstr>
      <vt:lpstr>Relaciones</vt:lpstr>
      <vt:lpstr>Relaciones</vt:lpstr>
      <vt:lpstr>Relaciones</vt:lpstr>
      <vt:lpstr>Abuso en los casos de uso</vt:lpstr>
      <vt:lpstr>Herencia de Actores</vt:lpstr>
      <vt:lpstr>Relaciones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Ricardo Cortés Espinosa</cp:lastModifiedBy>
  <cp:revision>1047</cp:revision>
  <cp:lastPrinted>2001-11-28T11:57:43Z</cp:lastPrinted>
  <dcterms:created xsi:type="dcterms:W3CDTF">2009-02-25T15:49:25Z</dcterms:created>
  <dcterms:modified xsi:type="dcterms:W3CDTF">2020-01-31T23:29:11Z</dcterms:modified>
</cp:coreProperties>
</file>