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24"/>
  </p:notesMasterIdLst>
  <p:sldIdLst>
    <p:sldId id="291" r:id="rId2"/>
    <p:sldId id="278" r:id="rId3"/>
    <p:sldId id="280" r:id="rId4"/>
    <p:sldId id="283" r:id="rId5"/>
    <p:sldId id="284" r:id="rId6"/>
    <p:sldId id="286" r:id="rId7"/>
    <p:sldId id="285" r:id="rId8"/>
    <p:sldId id="287" r:id="rId9"/>
    <p:sldId id="288" r:id="rId10"/>
    <p:sldId id="289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92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9137-4E4F-4C60-AA28-F581FB804CB9}" type="datetimeFigureOut">
              <a:rPr lang="es-MX" smtClean="0"/>
              <a:t>06/11/2014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64DBC-7958-4CCF-AEFA-FCAEB6A9C3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06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64DBC-7958-4CCF-AEFA-FCAEB6A9C37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4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D4F0-0B77-4151-B9D9-00D9253009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F6C-4AEA-488B-9E21-6B962BF10E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59E56-96C0-4E0F-9CB9-C770A24117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2CBC-0639-4EB0-8533-4ABAB9EE0E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D44F-3316-417E-8904-6B4C3CC59D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67036-2C5D-4988-A1CE-949F5673F6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C3EA-8FDD-4E56-B19F-C9C3B7C923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04AE-A98C-41DE-B4A2-5C777CD792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E2BE-C8A5-4D55-BA88-E2EC2E5A1C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CE3D-7520-4A0B-942F-3A72B429E0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0988-2C3F-429F-A83D-2FFF96C313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A9AE-6D7B-4E54-A3C1-C2510C4ADA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B37F85B-8487-4199-9DD5-B45A98B878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netbeans.org/kb/docs/websvc/jax-w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nusoa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class.soapclien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SOAP </a:t>
            </a:r>
            <a:r>
              <a:rPr lang="es-MX" dirty="0" err="1" smtClean="0"/>
              <a:t>based</a:t>
            </a:r>
            <a:r>
              <a:rPr lang="es-MX" dirty="0" smtClean="0"/>
              <a:t>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Eduardo Juárez Pineda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6584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SOAP </a:t>
            </a:r>
            <a:r>
              <a:rPr lang="es-MX" dirty="0" err="1" smtClean="0"/>
              <a:t>based</a:t>
            </a:r>
            <a:r>
              <a:rPr lang="es-MX" dirty="0" smtClean="0"/>
              <a:t> Web </a:t>
            </a:r>
            <a:r>
              <a:rPr lang="es-MX" dirty="0" err="1" smtClean="0"/>
              <a:t>Service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 API for XML Web Services </a:t>
            </a:r>
            <a:r>
              <a:rPr lang="en-US" dirty="0" smtClean="0"/>
              <a:t>is JAX-WS</a:t>
            </a:r>
            <a:r>
              <a:rPr lang="en-US" dirty="0"/>
              <a:t> </a:t>
            </a:r>
            <a:r>
              <a:rPr lang="en-US" dirty="0" smtClean="0"/>
              <a:t>(Java API for XML Web Services)</a:t>
            </a:r>
          </a:p>
          <a:p>
            <a:r>
              <a:rPr lang="en-US" dirty="0" smtClean="0"/>
              <a:t>Do the tutorial available in </a:t>
            </a:r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netbeans.org/kb/docs/websvc/jax-ws.html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PHP SOAP Web </a:t>
            </a:r>
            <a:r>
              <a:rPr lang="es-MX" dirty="0" err="1"/>
              <a:t>S</a:t>
            </a:r>
            <a:r>
              <a:rPr lang="es-MX" dirty="0" err="1" smtClean="0"/>
              <a:t>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MX" sz="3200" dirty="0" smtClean="0"/>
              <a:t>As </a:t>
            </a:r>
            <a:r>
              <a:rPr lang="es-MX" sz="3200" dirty="0" err="1" smtClean="0"/>
              <a:t>seen</a:t>
            </a:r>
            <a:r>
              <a:rPr lang="es-MX" sz="3200" dirty="0" smtClean="0"/>
              <a:t> in </a:t>
            </a:r>
            <a:r>
              <a:rPr lang="es-MX" sz="3200" dirty="0" err="1" smtClean="0"/>
              <a:t>previous</a:t>
            </a:r>
            <a:r>
              <a:rPr lang="es-MX" sz="3200" dirty="0" smtClean="0"/>
              <a:t> </a:t>
            </a:r>
            <a:r>
              <a:rPr lang="es-MX" sz="3200" dirty="0" err="1" smtClean="0"/>
              <a:t>presentations</a:t>
            </a:r>
            <a:r>
              <a:rPr lang="es-MX" sz="3200" dirty="0" smtClean="0"/>
              <a:t>, SOAP</a:t>
            </a:r>
            <a:r>
              <a:rPr lang="es-MX" dirty="0" smtClean="0"/>
              <a:t> </a:t>
            </a:r>
            <a:r>
              <a:rPr lang="es-MX" sz="3200" dirty="0"/>
              <a:t>web </a:t>
            </a:r>
            <a:r>
              <a:rPr lang="es-MX" sz="3200" dirty="0" err="1"/>
              <a:t>services</a:t>
            </a:r>
            <a:r>
              <a:rPr lang="es-MX" sz="3200" dirty="0"/>
              <a:t> </a:t>
            </a:r>
            <a:r>
              <a:rPr lang="en-US" sz="3200" dirty="0" smtClean="0"/>
              <a:t>are </a:t>
            </a:r>
            <a:r>
              <a:rPr lang="en-US" sz="3200" dirty="0"/>
              <a:t>exposed through </a:t>
            </a:r>
            <a:r>
              <a:rPr lang="es-MX" sz="3200" dirty="0" smtClean="0"/>
              <a:t>WSDL </a:t>
            </a:r>
            <a:r>
              <a:rPr lang="es-MX" sz="3200" dirty="0" err="1" smtClean="0"/>
              <a:t>documents</a:t>
            </a:r>
            <a:r>
              <a:rPr lang="es-MX" sz="3200" dirty="0" smtClean="0"/>
              <a:t>.</a:t>
            </a:r>
          </a:p>
          <a:p>
            <a:r>
              <a:rPr lang="en-US" dirty="0" smtClean="0"/>
              <a:t>But writing </a:t>
            </a:r>
            <a:r>
              <a:rPr lang="en-US" dirty="0"/>
              <a:t>WSDL manually </a:t>
            </a:r>
            <a:r>
              <a:rPr lang="en-US" dirty="0" smtClean="0"/>
              <a:t>is </a:t>
            </a:r>
            <a:r>
              <a:rPr lang="en-US" sz="2800" i="1" strike="sngStrike" dirty="0" smtClean="0"/>
              <a:t>a </a:t>
            </a:r>
            <a:r>
              <a:rPr lang="en-US" sz="2800" i="1" strike="sngStrike" dirty="0"/>
              <a:t>real </a:t>
            </a:r>
            <a:r>
              <a:rPr lang="en-US" sz="2800" i="1" strike="sngStrike" dirty="0" smtClean="0"/>
              <a:t>pain</a:t>
            </a:r>
            <a:r>
              <a:rPr lang="en-US" sz="2800" dirty="0" smtClean="0"/>
              <a:t> </a:t>
            </a:r>
            <a:r>
              <a:rPr lang="en-US" dirty="0" smtClean="0"/>
              <a:t>very error-prone</a:t>
            </a:r>
            <a:r>
              <a:rPr lang="en-US" sz="2800" dirty="0" smtClean="0"/>
              <a:t>.</a:t>
            </a:r>
          </a:p>
          <a:p>
            <a:r>
              <a:rPr lang="en-US" dirty="0" smtClean="0"/>
              <a:t>The current simplest </a:t>
            </a:r>
            <a:r>
              <a:rPr lang="en-US" sz="2800" i="1" strike="sngStrike" dirty="0" smtClean="0"/>
              <a:t>and free</a:t>
            </a:r>
            <a:r>
              <a:rPr lang="en-US" dirty="0" smtClean="0"/>
              <a:t> solution is to use the </a:t>
            </a:r>
            <a:r>
              <a:rPr lang="en-US" dirty="0" err="1" smtClean="0"/>
              <a:t>NuSOAP</a:t>
            </a:r>
            <a:r>
              <a:rPr lang="en-US" dirty="0" smtClean="0"/>
              <a:t> PHP Library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145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NuSOAP</a:t>
            </a:r>
            <a:r>
              <a:rPr lang="en-US" dirty="0" smtClean="0"/>
              <a:t> library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NuSOAP</a:t>
            </a:r>
            <a:r>
              <a:rPr lang="es-MX" dirty="0" smtClean="0"/>
              <a:t> </a:t>
            </a:r>
            <a:r>
              <a:rPr lang="es-MX" dirty="0" err="1" smtClean="0"/>
              <a:t>library</a:t>
            </a:r>
            <a:r>
              <a:rPr lang="es-MX" dirty="0" smtClean="0"/>
              <a:t> can be </a:t>
            </a:r>
            <a:r>
              <a:rPr lang="es-MX" dirty="0" err="1" smtClean="0"/>
              <a:t>downloaded</a:t>
            </a:r>
            <a:r>
              <a:rPr lang="es-MX" dirty="0" smtClean="0"/>
              <a:t> </a:t>
            </a:r>
            <a:r>
              <a:rPr lang="es-MX" dirty="0" err="1" smtClean="0"/>
              <a:t>from</a:t>
            </a:r>
            <a:r>
              <a:rPr lang="es-MX" dirty="0" smtClean="0"/>
              <a:t>:</a:t>
            </a:r>
          </a:p>
          <a:p>
            <a:r>
              <a:rPr lang="es-MX" dirty="0">
                <a:hlinkClick r:id="rId2"/>
              </a:rPr>
              <a:t>http://sourceforge.net/projects/nusoap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 </a:t>
            </a:r>
            <a:endParaRPr lang="es-MX" dirty="0"/>
          </a:p>
          <a:p>
            <a:endParaRPr lang="es-MX" dirty="0" smtClean="0"/>
          </a:p>
          <a:p>
            <a:r>
              <a:rPr lang="es-MX" dirty="0" smtClean="0"/>
              <a:t>Once </a:t>
            </a:r>
            <a:r>
              <a:rPr lang="es-MX" dirty="0" err="1" smtClean="0"/>
              <a:t>downloaded</a:t>
            </a:r>
            <a:r>
              <a:rPr lang="es-MX" dirty="0" smtClean="0"/>
              <a:t> in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php</a:t>
            </a:r>
            <a:r>
              <a:rPr lang="es-MX" dirty="0" smtClean="0"/>
              <a:t> </a:t>
            </a:r>
            <a:r>
              <a:rPr lang="es-MX" dirty="0" err="1" smtClean="0"/>
              <a:t>project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can use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including</a:t>
            </a:r>
            <a:r>
              <a:rPr lang="es-MX" dirty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file </a:t>
            </a:r>
            <a:r>
              <a:rPr lang="es-MX" dirty="0" err="1" smtClean="0"/>
              <a:t>nusoap.php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lib</a:t>
            </a:r>
            <a:r>
              <a:rPr lang="es-MX" dirty="0" smtClean="0"/>
              <a:t> folder:</a:t>
            </a:r>
          </a:p>
          <a:p>
            <a:r>
              <a:rPr lang="es-MX" sz="24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require_once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s-MX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lib</a:t>
            </a:r>
            <a:r>
              <a:rPr lang="es-MX" sz="24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s-MX" sz="24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nusoap.php</a:t>
            </a:r>
            <a:r>
              <a:rPr lang="es-MX" sz="24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';</a:t>
            </a:r>
            <a:endParaRPr lang="es-MX" sz="24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9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WSDL and setting the SOAP Server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Before</a:t>
            </a:r>
            <a:r>
              <a:rPr lang="es-MX" dirty="0" smtClean="0"/>
              <a:t> </a:t>
            </a:r>
            <a:r>
              <a:rPr lang="es-MX" dirty="0" err="1" smtClean="0"/>
              <a:t>getting</a:t>
            </a:r>
            <a:r>
              <a:rPr lang="es-MX" dirty="0" smtClean="0"/>
              <a:t> </a:t>
            </a:r>
            <a:r>
              <a:rPr lang="es-MX" dirty="0" err="1" smtClean="0"/>
              <a:t>started</a:t>
            </a:r>
            <a:r>
              <a:rPr lang="es-MX" dirty="0" smtClean="0"/>
              <a:t>, be </a:t>
            </a:r>
            <a:r>
              <a:rPr lang="es-MX" dirty="0" err="1" smtClean="0"/>
              <a:t>sure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PHP </a:t>
            </a:r>
            <a:r>
              <a:rPr lang="es-MX" dirty="0" err="1" smtClean="0"/>
              <a:t>soap</a:t>
            </a:r>
            <a:r>
              <a:rPr lang="es-MX" dirty="0" smtClean="0"/>
              <a:t> </a:t>
            </a:r>
            <a:r>
              <a:rPr lang="es-MX" dirty="0" err="1" smtClean="0"/>
              <a:t>extension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loaded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extension_loaded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("soap")){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dl("php_soap.dll");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s-MX" dirty="0" smtClean="0"/>
              <a:t>And </a:t>
            </a:r>
            <a:r>
              <a:rPr lang="es-MX" dirty="0" err="1" smtClean="0"/>
              <a:t>disable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WSDL cache </a:t>
            </a:r>
            <a:r>
              <a:rPr lang="es-MX" dirty="0" err="1" smtClean="0"/>
              <a:t>because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are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modifying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/>
              <a:t> </a:t>
            </a:r>
            <a:r>
              <a:rPr lang="es-MX" dirty="0" smtClean="0"/>
              <a:t>WSDL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ini_set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("soap.wsdl_cache_enabled","0");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4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WSDL and setting the SOAP Server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Then</a:t>
            </a:r>
            <a:r>
              <a:rPr lang="es-MX" dirty="0" smtClean="0"/>
              <a:t> set up </a:t>
            </a:r>
            <a:r>
              <a:rPr lang="es-MX" dirty="0" err="1" smtClean="0"/>
              <a:t>the</a:t>
            </a:r>
            <a:r>
              <a:rPr lang="es-MX" dirty="0" smtClean="0"/>
              <a:t> SOAP Server and configure </a:t>
            </a:r>
            <a:r>
              <a:rPr lang="es-MX" dirty="0" err="1" smtClean="0"/>
              <a:t>the</a:t>
            </a:r>
            <a:r>
              <a:rPr lang="es-MX" dirty="0" smtClean="0"/>
              <a:t> WSDL: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 = new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soap_server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$server-&gt;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configureWSDL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('service',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urn:phpService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allow</a:t>
            </a:r>
            <a:r>
              <a:rPr lang="es-MX" dirty="0" smtClean="0"/>
              <a:t> HTTP POST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calls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write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following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HTTP_RAW_POST_DATA = </a:t>
            </a:r>
            <a:r>
              <a:rPr lang="es-MX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isset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($HTTP_RAW_POST_DATA) ? $HTTP_RAW_POST_DATA : '';</a:t>
            </a:r>
          </a:p>
          <a:p>
            <a:pPr marL="0" indent="0">
              <a:buNone/>
            </a:pP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$server-&gt;</a:t>
            </a:r>
            <a:r>
              <a:rPr lang="es-MX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service</a:t>
            </a:r>
            <a:r>
              <a:rPr lang="es-MX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($HTTP_RAW_POST_DATA);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53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the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add</a:t>
            </a:r>
            <a:r>
              <a:rPr lang="es-MX" dirty="0" smtClean="0"/>
              <a:t> a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WS,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must</a:t>
            </a:r>
            <a:r>
              <a:rPr lang="es-MX" dirty="0" smtClean="0"/>
              <a:t> </a:t>
            </a:r>
            <a:r>
              <a:rPr lang="es-MX" dirty="0" err="1" smtClean="0"/>
              <a:t>register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, and </a:t>
            </a:r>
            <a:r>
              <a:rPr lang="es-MX" dirty="0" err="1" smtClean="0"/>
              <a:t>specify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and data </a:t>
            </a:r>
            <a:r>
              <a:rPr lang="es-MX" dirty="0" err="1" smtClean="0"/>
              <a:t>type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parameters</a:t>
            </a:r>
            <a:r>
              <a:rPr lang="es-MX" dirty="0"/>
              <a:t> </a:t>
            </a:r>
            <a:r>
              <a:rPr lang="es-MX" dirty="0" smtClean="0"/>
              <a:t>in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array</a:t>
            </a:r>
            <a:r>
              <a:rPr lang="es-MX" dirty="0" smtClean="0"/>
              <a:t>,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 and data </a:t>
            </a:r>
            <a:r>
              <a:rPr lang="es-MX" dirty="0" err="1" smtClean="0"/>
              <a:t>types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returned</a:t>
            </a:r>
            <a:r>
              <a:rPr lang="es-MX" dirty="0" smtClean="0"/>
              <a:t> </a:t>
            </a:r>
            <a:r>
              <a:rPr lang="es-MX" dirty="0" err="1" smtClean="0"/>
              <a:t>values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server-&gt;register("hello",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array('symbol' =&gt;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array('return' =&gt; '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xsd:string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'));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1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methods to the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Finally</a:t>
            </a:r>
            <a:r>
              <a:rPr lang="es-MX" dirty="0" smtClean="0"/>
              <a:t>,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have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implement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function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same</a:t>
            </a:r>
            <a:r>
              <a:rPr lang="es-MX" dirty="0" smtClean="0"/>
              <a:t> </a:t>
            </a:r>
            <a:r>
              <a:rPr lang="es-MX" dirty="0" err="1" smtClean="0"/>
              <a:t>registered</a:t>
            </a:r>
            <a:r>
              <a:rPr lang="es-MX" dirty="0" smtClean="0"/>
              <a:t> </a:t>
            </a:r>
            <a:r>
              <a:rPr lang="es-MX" dirty="0" err="1" smtClean="0"/>
              <a:t>name</a:t>
            </a:r>
            <a:r>
              <a:rPr lang="es-MX" dirty="0" smtClean="0"/>
              <a:t>, </a:t>
            </a:r>
            <a:r>
              <a:rPr lang="es-MX" dirty="0" err="1" smtClean="0"/>
              <a:t>e.g</a:t>
            </a:r>
            <a:r>
              <a:rPr lang="es-MX" dirty="0" smtClean="0"/>
              <a:t>.: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function hello($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yourName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return "Hello, ".$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yourName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MX" sz="200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5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Execute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script and look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wsdl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details</a:t>
            </a:r>
            <a:r>
              <a:rPr lang="es-MX" dirty="0" smtClean="0"/>
              <a:t> of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58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As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previous</a:t>
            </a:r>
            <a:r>
              <a:rPr lang="es-MX" dirty="0" smtClean="0"/>
              <a:t> </a:t>
            </a:r>
            <a:r>
              <a:rPr lang="es-MX" dirty="0" err="1" smtClean="0"/>
              <a:t>lab</a:t>
            </a:r>
            <a:r>
              <a:rPr lang="es-MX" dirty="0" smtClean="0"/>
              <a:t>, </a:t>
            </a:r>
            <a:r>
              <a:rPr lang="es-MX" dirty="0" err="1" smtClean="0"/>
              <a:t>build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HTML </a:t>
            </a:r>
            <a:r>
              <a:rPr lang="es-MX" dirty="0" err="1" smtClean="0"/>
              <a:t>form</a:t>
            </a:r>
            <a:r>
              <a:rPr lang="es-MX" dirty="0" smtClean="0"/>
              <a:t> and consume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using</a:t>
            </a:r>
            <a:r>
              <a:rPr lang="es-MX" dirty="0" smtClean="0"/>
              <a:t> a PHP script.</a:t>
            </a:r>
          </a:p>
          <a:p>
            <a:endParaRPr lang="es-MX" dirty="0"/>
          </a:p>
          <a:p>
            <a:r>
              <a:rPr lang="es-MX" dirty="0" err="1" smtClean="0"/>
              <a:t>Then</a:t>
            </a:r>
            <a:r>
              <a:rPr lang="es-MX" dirty="0" smtClean="0"/>
              <a:t> </a:t>
            </a:r>
            <a:r>
              <a:rPr lang="es-MX" dirty="0" err="1" smtClean="0"/>
              <a:t>build</a:t>
            </a:r>
            <a:r>
              <a:rPr lang="es-MX" dirty="0" smtClean="0"/>
              <a:t> a </a:t>
            </a:r>
            <a:r>
              <a:rPr lang="es-MX" dirty="0" err="1" smtClean="0"/>
              <a:t>form</a:t>
            </a:r>
            <a:r>
              <a:rPr lang="es-MX" dirty="0" smtClean="0"/>
              <a:t> in JSP, and consume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JSP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54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may</a:t>
            </a:r>
            <a:r>
              <a:rPr lang="es-MX" dirty="0" smtClean="0"/>
              <a:t> be </a:t>
            </a:r>
            <a:r>
              <a:rPr lang="es-MX" dirty="0" err="1" smtClean="0"/>
              <a:t>deployed</a:t>
            </a:r>
            <a:r>
              <a:rPr lang="es-MX" dirty="0" smtClean="0"/>
              <a:t> in </a:t>
            </a:r>
            <a:r>
              <a:rPr lang="es-MX" dirty="0" err="1" smtClean="0"/>
              <a:t>many</a:t>
            </a:r>
            <a:r>
              <a:rPr lang="es-MX" dirty="0" smtClean="0"/>
              <a:t> </a:t>
            </a:r>
            <a:r>
              <a:rPr lang="es-MX" dirty="0" err="1" smtClean="0"/>
              <a:t>locations</a:t>
            </a:r>
            <a:r>
              <a:rPr lang="es-MX" dirty="0" smtClean="0"/>
              <a:t>, </a:t>
            </a:r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contributes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fault</a:t>
            </a:r>
            <a:r>
              <a:rPr lang="es-MX" dirty="0" smtClean="0"/>
              <a:t> </a:t>
            </a:r>
            <a:r>
              <a:rPr lang="es-MX" dirty="0" err="1" smtClean="0"/>
              <a:t>tolerance</a:t>
            </a:r>
            <a:r>
              <a:rPr lang="es-MX" dirty="0" smtClean="0"/>
              <a:t> in </a:t>
            </a:r>
            <a:r>
              <a:rPr lang="es-MX" dirty="0" err="1" smtClean="0"/>
              <a:t>terms</a:t>
            </a:r>
            <a:r>
              <a:rPr lang="es-MX" dirty="0" smtClean="0"/>
              <a:t> of </a:t>
            </a:r>
            <a:r>
              <a:rPr lang="es-MX" dirty="0" err="1" smtClean="0"/>
              <a:t>availability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methods</a:t>
            </a:r>
            <a:r>
              <a:rPr lang="es-MX" dirty="0" smtClean="0"/>
              <a:t>, </a:t>
            </a:r>
            <a:r>
              <a:rPr lang="es-MX" dirty="0" err="1" smtClean="0"/>
              <a:t>when</a:t>
            </a:r>
            <a:r>
              <a:rPr lang="es-MX" dirty="0" smtClean="0"/>
              <a:t> a server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down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579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/>
              <a:t>S</a:t>
            </a:r>
            <a:r>
              <a:rPr lang="es-MX" dirty="0" err="1" smtClean="0"/>
              <a:t>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A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a software </a:t>
            </a:r>
            <a:r>
              <a:rPr lang="es-MX" dirty="0" err="1" smtClean="0"/>
              <a:t>component</a:t>
            </a:r>
            <a:r>
              <a:rPr lang="es-MX" dirty="0" smtClean="0"/>
              <a:t> </a:t>
            </a:r>
            <a:r>
              <a:rPr lang="es-MX" dirty="0" err="1" smtClean="0"/>
              <a:t>stored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that</a:t>
            </a:r>
            <a:r>
              <a:rPr lang="es-MX" dirty="0" smtClean="0"/>
              <a:t> can be </a:t>
            </a:r>
            <a:r>
              <a:rPr lang="es-MX" dirty="0" err="1" smtClean="0"/>
              <a:t>accessed</a:t>
            </a:r>
            <a:r>
              <a:rPr lang="es-MX" dirty="0" smtClean="0"/>
              <a:t> </a:t>
            </a:r>
            <a:r>
              <a:rPr lang="es-MX" dirty="0" err="1" smtClean="0"/>
              <a:t>via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</a:t>
            </a:r>
            <a:r>
              <a:rPr lang="es-MX" dirty="0" err="1" smtClean="0"/>
              <a:t>calls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application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sotware</a:t>
            </a:r>
            <a:r>
              <a:rPr lang="es-MX" dirty="0" smtClean="0"/>
              <a:t> </a:t>
            </a:r>
            <a:r>
              <a:rPr lang="es-MX" dirty="0" err="1" smtClean="0"/>
              <a:t>component</a:t>
            </a:r>
            <a:r>
              <a:rPr lang="es-MX" dirty="0" smtClean="0"/>
              <a:t> </a:t>
            </a:r>
            <a:r>
              <a:rPr lang="es-MX" dirty="0" err="1" smtClean="0"/>
              <a:t>on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computer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a </a:t>
            </a:r>
            <a:r>
              <a:rPr lang="es-MX" dirty="0" err="1" smtClean="0"/>
              <a:t>network</a:t>
            </a:r>
            <a:endParaRPr lang="es-MX" dirty="0" smtClean="0"/>
          </a:p>
          <a:p>
            <a:endParaRPr lang="es-MX" dirty="0"/>
          </a:p>
          <a:p>
            <a:r>
              <a:rPr lang="es-MX" dirty="0"/>
              <a:t>Web </a:t>
            </a:r>
            <a:r>
              <a:rPr lang="es-MX" dirty="0" err="1"/>
              <a:t>services</a:t>
            </a:r>
            <a:r>
              <a:rPr lang="es-MX" dirty="0"/>
              <a:t> </a:t>
            </a:r>
            <a:r>
              <a:rPr lang="es-MX" dirty="0" err="1"/>
              <a:t>communicate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</a:t>
            </a:r>
            <a:r>
              <a:rPr lang="es-MX" dirty="0" err="1"/>
              <a:t>technologies</a:t>
            </a:r>
            <a:r>
              <a:rPr lang="es-MX" dirty="0"/>
              <a:t> </a:t>
            </a:r>
            <a:r>
              <a:rPr lang="es-MX" dirty="0" err="1"/>
              <a:t>such</a:t>
            </a:r>
            <a:r>
              <a:rPr lang="es-MX" dirty="0"/>
              <a:t> as XML and HTTP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7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Copy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WS in </a:t>
            </a:r>
            <a:r>
              <a:rPr lang="es-MX" dirty="0" err="1" smtClean="0"/>
              <a:t>another</a:t>
            </a:r>
            <a:r>
              <a:rPr lang="es-MX" dirty="0" smtClean="0"/>
              <a:t> folder. </a:t>
            </a:r>
          </a:p>
          <a:p>
            <a:r>
              <a:rPr lang="es-MX" dirty="0" smtClean="0"/>
              <a:t>In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consumer</a:t>
            </a:r>
            <a:r>
              <a:rPr lang="es-MX" dirty="0" smtClean="0"/>
              <a:t> script, </a:t>
            </a:r>
            <a:r>
              <a:rPr lang="es-MX" dirty="0" err="1" smtClean="0"/>
              <a:t>add</a:t>
            </a:r>
            <a:r>
              <a:rPr lang="es-MX" dirty="0" smtClean="0"/>
              <a:t> a try-catch  block, and </a:t>
            </a:r>
            <a:r>
              <a:rPr lang="es-MX" dirty="0" err="1" smtClean="0"/>
              <a:t>put</a:t>
            </a:r>
            <a:r>
              <a:rPr lang="es-MX" dirty="0" smtClean="0"/>
              <a:t> </a:t>
            </a:r>
            <a:r>
              <a:rPr lang="es-MX" dirty="0" err="1" smtClean="0"/>
              <a:t>into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catch </a:t>
            </a:r>
            <a:r>
              <a:rPr lang="es-MX" dirty="0" err="1" smtClean="0"/>
              <a:t>part</a:t>
            </a:r>
            <a:r>
              <a:rPr lang="es-MX" dirty="0" smtClean="0"/>
              <a:t>,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consume </a:t>
            </a:r>
            <a:r>
              <a:rPr lang="es-MX" dirty="0" err="1" smtClean="0"/>
              <a:t>the</a:t>
            </a:r>
            <a:r>
              <a:rPr lang="es-MX" dirty="0" smtClean="0"/>
              <a:t> WS </a:t>
            </a:r>
            <a:r>
              <a:rPr lang="es-MX" dirty="0" err="1" smtClean="0"/>
              <a:t>from</a:t>
            </a:r>
            <a:r>
              <a:rPr lang="es-MX" dirty="0" smtClean="0"/>
              <a:t> </a:t>
            </a:r>
            <a:r>
              <a:rPr lang="es-MX" dirty="0" err="1" smtClean="0"/>
              <a:t>another</a:t>
            </a:r>
            <a:r>
              <a:rPr lang="es-MX" dirty="0" smtClean="0"/>
              <a:t> </a:t>
            </a:r>
            <a:r>
              <a:rPr lang="es-MX" dirty="0" err="1" smtClean="0"/>
              <a:t>location</a:t>
            </a:r>
            <a:r>
              <a:rPr lang="es-MX" dirty="0" smtClean="0"/>
              <a:t>: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try{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         $</a:t>
            </a:r>
            <a:r>
              <a:rPr lang="es-MX" sz="1600" dirty="0" err="1">
                <a:solidFill>
                  <a:schemeClr val="bg2"/>
                </a:solidFill>
              </a:rPr>
              <a:t>sClient</a:t>
            </a:r>
            <a:r>
              <a:rPr lang="es-MX" sz="1600" dirty="0">
                <a:solidFill>
                  <a:schemeClr val="bg2"/>
                </a:solidFill>
              </a:rPr>
              <a:t> = new </a:t>
            </a:r>
            <a:r>
              <a:rPr lang="es-MX" sz="1600" dirty="0" err="1" smtClean="0">
                <a:solidFill>
                  <a:schemeClr val="bg2"/>
                </a:solidFill>
              </a:rPr>
              <a:t>SoapClient</a:t>
            </a:r>
            <a:r>
              <a:rPr lang="es-MX" sz="1600" dirty="0">
                <a:solidFill>
                  <a:schemeClr val="bg2"/>
                </a:solidFill>
              </a:rPr>
              <a:t>('http://localhost/phpWebService/webService.php/hello?wsdl');</a:t>
            </a: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} </a:t>
            </a:r>
            <a:r>
              <a:rPr lang="es-MX" sz="1600" dirty="0">
                <a:solidFill>
                  <a:schemeClr val="bg2"/>
                </a:solidFill>
              </a:rPr>
              <a:t>catch(</a:t>
            </a:r>
            <a:r>
              <a:rPr lang="es-MX" sz="1600" dirty="0" err="1">
                <a:solidFill>
                  <a:schemeClr val="bg2"/>
                </a:solidFill>
              </a:rPr>
              <a:t>SoapFault</a:t>
            </a:r>
            <a:r>
              <a:rPr lang="es-MX" sz="1600" dirty="0">
                <a:solidFill>
                  <a:schemeClr val="bg2"/>
                </a:solidFill>
              </a:rPr>
              <a:t> $e){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         </a:t>
            </a:r>
            <a:r>
              <a:rPr lang="es-MX" sz="1600" dirty="0" smtClean="0">
                <a:solidFill>
                  <a:schemeClr val="bg2"/>
                </a:solidFill>
              </a:rPr>
              <a:t>try</a:t>
            </a:r>
          </a:p>
          <a:p>
            <a:pPr marL="0" indent="0">
              <a:buNone/>
            </a:pPr>
            <a:r>
              <a:rPr lang="es-MX" sz="1600" dirty="0">
                <a:solidFill>
                  <a:schemeClr val="bg2"/>
                </a:solidFill>
              </a:rPr>
              <a:t> </a:t>
            </a:r>
            <a:r>
              <a:rPr lang="es-MX" sz="1600" dirty="0" smtClean="0">
                <a:solidFill>
                  <a:schemeClr val="bg2"/>
                </a:solidFill>
              </a:rPr>
              <a:t>         {</a:t>
            </a: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	</a:t>
            </a:r>
            <a:r>
              <a:rPr lang="es-MX" sz="1600" dirty="0">
                <a:solidFill>
                  <a:schemeClr val="bg2"/>
                </a:solidFill>
              </a:rPr>
              <a:t>$</a:t>
            </a:r>
            <a:r>
              <a:rPr lang="es-MX" sz="1600" dirty="0" err="1">
                <a:solidFill>
                  <a:schemeClr val="bg2"/>
                </a:solidFill>
              </a:rPr>
              <a:t>sClient</a:t>
            </a:r>
            <a:r>
              <a:rPr lang="es-MX" sz="1600" dirty="0">
                <a:solidFill>
                  <a:schemeClr val="bg2"/>
                </a:solidFill>
              </a:rPr>
              <a:t> = new </a:t>
            </a:r>
            <a:r>
              <a:rPr lang="es-MX" sz="1600" dirty="0" err="1">
                <a:solidFill>
                  <a:schemeClr val="bg2"/>
                </a:solidFill>
              </a:rPr>
              <a:t>SoapClient</a:t>
            </a:r>
            <a:r>
              <a:rPr lang="es-MX" sz="1600" dirty="0">
                <a:solidFill>
                  <a:schemeClr val="bg2"/>
                </a:solidFill>
              </a:rPr>
              <a:t>('http://</a:t>
            </a:r>
            <a:r>
              <a:rPr lang="es-MX" sz="1600" dirty="0" smtClean="0">
                <a:solidFill>
                  <a:schemeClr val="bg2"/>
                </a:solidFill>
              </a:rPr>
              <a:t>localhost/phpWebService2/webService.php/hello?wsdl');</a:t>
            </a:r>
            <a:endParaRPr lang="es-MX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          } </a:t>
            </a:r>
            <a:r>
              <a:rPr lang="es-MX" sz="1600" dirty="0">
                <a:solidFill>
                  <a:schemeClr val="bg2"/>
                </a:solidFill>
              </a:rPr>
              <a:t>catch(</a:t>
            </a:r>
            <a:r>
              <a:rPr lang="es-MX" sz="1600" dirty="0" err="1">
                <a:solidFill>
                  <a:schemeClr val="bg2"/>
                </a:solidFill>
              </a:rPr>
              <a:t>SoapFault</a:t>
            </a:r>
            <a:r>
              <a:rPr lang="es-MX" sz="1600" dirty="0">
                <a:solidFill>
                  <a:schemeClr val="bg2"/>
                </a:solidFill>
              </a:rPr>
              <a:t> $e</a:t>
            </a:r>
            <a:r>
              <a:rPr lang="es-MX" sz="1600" dirty="0" smtClean="0">
                <a:solidFill>
                  <a:schemeClr val="bg2"/>
                </a:solidFill>
              </a:rPr>
              <a:t>){ … }</a:t>
            </a:r>
            <a:endParaRPr lang="es-MX" sz="16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MX" sz="1600" dirty="0" smtClean="0">
                <a:solidFill>
                  <a:schemeClr val="bg2"/>
                </a:solidFill>
              </a:rPr>
              <a:t> }</a:t>
            </a:r>
            <a:endParaRPr lang="es-MX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1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Testing</a:t>
            </a:r>
            <a:r>
              <a:rPr lang="es-MX" dirty="0" smtClean="0"/>
              <a:t> WS </a:t>
            </a:r>
            <a:r>
              <a:rPr lang="es-MX" dirty="0" err="1" smtClean="0"/>
              <a:t>decentralization</a:t>
            </a:r>
            <a:r>
              <a:rPr lang="es-MX" dirty="0" smtClean="0"/>
              <a:t> and </a:t>
            </a:r>
            <a:r>
              <a:rPr lang="es-MX" dirty="0" err="1" smtClean="0"/>
              <a:t>availability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Put</a:t>
            </a:r>
            <a:r>
              <a:rPr lang="es-MX" dirty="0" smtClean="0"/>
              <a:t> a </a:t>
            </a:r>
            <a:r>
              <a:rPr lang="es-MX" dirty="0" err="1" smtClean="0"/>
              <a:t>mistake</a:t>
            </a:r>
            <a:r>
              <a:rPr lang="es-MX" dirty="0" smtClean="0"/>
              <a:t> in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code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first</a:t>
            </a:r>
            <a:r>
              <a:rPr lang="es-MX" dirty="0" smtClean="0"/>
              <a:t> WS, and test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availability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second</a:t>
            </a:r>
            <a:r>
              <a:rPr lang="es-MX" dirty="0" smtClean="0"/>
              <a:t> WS</a:t>
            </a:r>
          </a:p>
        </p:txBody>
      </p:sp>
    </p:spTree>
    <p:extLst>
      <p:ext uri="{BB962C8B-B14F-4D97-AF65-F5344CB8AC3E}">
        <p14:creationId xmlns:p14="http://schemas.microsoft.com/office/powerpoint/2010/main" val="397573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PHP SOAP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PHP uses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SoapClient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consume web </a:t>
            </a:r>
            <a:r>
              <a:rPr lang="es-MX" dirty="0" err="1" smtClean="0"/>
              <a:t>services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__</a:t>
            </a:r>
            <a:r>
              <a:rPr lang="es-MX" dirty="0" err="1" smtClean="0"/>
              <a:t>soapCall</a:t>
            </a:r>
            <a:r>
              <a:rPr lang="es-MX" dirty="0" smtClean="0"/>
              <a:t>(),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invoke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service’s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Documentation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SoapClient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 at </a:t>
            </a:r>
            <a:r>
              <a:rPr lang="es-MX" sz="2400" dirty="0">
                <a:hlinkClick r:id="rId2"/>
              </a:rPr>
              <a:t>http://www.php.net/manual/en/class.soapclient.php</a:t>
            </a:r>
            <a:endParaRPr lang="es-MX" sz="2400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57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Technologies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MX" sz="3200" dirty="0" smtClean="0"/>
              <a:t>SOAP: Simple </a:t>
            </a:r>
            <a:r>
              <a:rPr lang="es-MX" sz="3200" dirty="0" err="1"/>
              <a:t>Object</a:t>
            </a:r>
            <a:r>
              <a:rPr lang="es-MX" sz="3200" dirty="0"/>
              <a:t> </a:t>
            </a:r>
            <a:r>
              <a:rPr lang="es-MX" sz="3200" dirty="0" smtClean="0"/>
              <a:t>Access </a:t>
            </a:r>
            <a:r>
              <a:rPr lang="es-MX" sz="3200" dirty="0" err="1" smtClean="0"/>
              <a:t>Protocol</a:t>
            </a:r>
            <a:r>
              <a:rPr lang="es-MX" sz="3200" dirty="0" smtClean="0"/>
              <a:t> </a:t>
            </a:r>
            <a:r>
              <a:rPr lang="es-MX" dirty="0" err="1" smtClean="0"/>
              <a:t>Traditional</a:t>
            </a:r>
            <a:r>
              <a:rPr lang="es-MX" dirty="0" smtClean="0"/>
              <a:t> </a:t>
            </a:r>
            <a:r>
              <a:rPr lang="es-MX" dirty="0"/>
              <a:t>web </a:t>
            </a:r>
            <a:r>
              <a:rPr lang="es-MX" dirty="0" err="1" smtClean="0"/>
              <a:t>services</a:t>
            </a:r>
            <a:r>
              <a:rPr lang="es-MX" dirty="0" smtClean="0"/>
              <a:t> </a:t>
            </a:r>
            <a:r>
              <a:rPr lang="es-MX" dirty="0" err="1" smtClean="0"/>
              <a:t>which</a:t>
            </a:r>
            <a:r>
              <a:rPr lang="en-US" dirty="0" smtClean="0"/>
              <a:t> </a:t>
            </a:r>
            <a:r>
              <a:rPr lang="en-US" dirty="0"/>
              <a:t>are exposed through </a:t>
            </a:r>
            <a:r>
              <a:rPr lang="en-US" dirty="0" smtClean="0"/>
              <a:t>XML documents, </a:t>
            </a:r>
            <a:r>
              <a:rPr lang="en-US" dirty="0"/>
              <a:t>which have URLs. </a:t>
            </a:r>
            <a:r>
              <a:rPr lang="en-US" dirty="0" smtClean="0"/>
              <a:t>Message </a:t>
            </a:r>
            <a:r>
              <a:rPr lang="en-US" dirty="0"/>
              <a:t>exchange is in </a:t>
            </a:r>
            <a:r>
              <a:rPr lang="en-US" dirty="0" smtClean="0"/>
              <a:t>SOAP</a:t>
            </a:r>
            <a:r>
              <a:rPr lang="en-US" dirty="0"/>
              <a:t> </a:t>
            </a:r>
            <a:r>
              <a:rPr lang="en-US" dirty="0" smtClean="0"/>
              <a:t>(also XML)</a:t>
            </a:r>
            <a:endParaRPr lang="es-MX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MX" sz="3200" dirty="0" smtClean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MX" sz="3200" dirty="0"/>
              <a:t>REST: </a:t>
            </a:r>
            <a:r>
              <a:rPr lang="es-MX" sz="3200" dirty="0" err="1"/>
              <a:t>Representational</a:t>
            </a:r>
            <a:r>
              <a:rPr lang="es-MX" sz="3200" dirty="0"/>
              <a:t> </a:t>
            </a:r>
            <a:r>
              <a:rPr lang="es-MX" sz="3200" dirty="0" err="1"/>
              <a:t>State</a:t>
            </a:r>
            <a:r>
              <a:rPr lang="es-MX" sz="3200" dirty="0"/>
              <a:t> </a:t>
            </a:r>
            <a:r>
              <a:rPr lang="es-MX" sz="3200" dirty="0" smtClean="0"/>
              <a:t>Transfer    </a:t>
            </a:r>
            <a:r>
              <a:rPr lang="en-US" dirty="0" smtClean="0"/>
              <a:t>is </a:t>
            </a:r>
            <a:r>
              <a:rPr lang="en-US" dirty="0"/>
              <a:t>a new way to create and communicate with web services. In REST, resources have URIs and are manipulated through HTTP header operations. </a:t>
            </a:r>
            <a:endParaRPr lang="es-MX" dirty="0"/>
          </a:p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8342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8862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web service needs a WSDL (Web Service Definition Language</a:t>
            </a:r>
            <a:r>
              <a:rPr lang="en-US" dirty="0" smtClean="0"/>
              <a:t>) document </a:t>
            </a:r>
            <a:r>
              <a:rPr lang="en-US" dirty="0"/>
              <a:t>based on the code in the web service. The WSDL is exposed on the web.</a:t>
            </a:r>
            <a:endParaRPr lang="en-US" dirty="0" smtClean="0"/>
          </a:p>
          <a:p>
            <a:pPr marL="0" indent="0">
              <a:buNone/>
            </a:pPr>
            <a:endParaRPr lang="es-MX" sz="1600" b="1" dirty="0" smtClean="0"/>
          </a:p>
          <a:p>
            <a:pPr marL="0" indent="0">
              <a:buNone/>
            </a:pPr>
            <a:r>
              <a:rPr lang="es-MX" sz="1600" b="1" dirty="0" smtClean="0"/>
              <a:t>&lt;</a:t>
            </a:r>
            <a:r>
              <a:rPr lang="es-MX" sz="1600" b="1" dirty="0" err="1"/>
              <a:t>definitions</a:t>
            </a:r>
            <a:r>
              <a:rPr lang="es-MX" sz="1600" dirty="0"/>
              <a:t> </a:t>
            </a:r>
            <a:r>
              <a:rPr lang="es-MX" sz="1600" dirty="0" err="1"/>
              <a:t>name</a:t>
            </a:r>
            <a:r>
              <a:rPr lang="es-MX" sz="1600" dirty="0" smtClean="0"/>
              <a:t>="</a:t>
            </a:r>
            <a:r>
              <a:rPr lang="es-MX" sz="1600" dirty="0" err="1" smtClean="0"/>
              <a:t>WebService</a:t>
            </a:r>
            <a:r>
              <a:rPr lang="es-MX" sz="1600" dirty="0" smtClean="0"/>
              <a:t>" …</a:t>
            </a:r>
            <a:r>
              <a:rPr lang="es-MX" sz="1600" b="1" dirty="0" smtClean="0"/>
              <a:t>&gt;</a:t>
            </a:r>
            <a:r>
              <a:rPr lang="es-MX" sz="1600" dirty="0" smtClean="0"/>
              <a:t> </a:t>
            </a:r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</a:t>
            </a:r>
            <a:r>
              <a:rPr lang="es-MX" sz="1600" b="1" dirty="0" err="1"/>
              <a:t>types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r>
              <a:rPr lang="es-MX" sz="1600" dirty="0" smtClean="0"/>
              <a:t>… </a:t>
            </a:r>
            <a:r>
              <a:rPr lang="es-MX" sz="1600" b="1" dirty="0" smtClean="0"/>
              <a:t>&lt;/</a:t>
            </a:r>
            <a:r>
              <a:rPr lang="es-MX" sz="1600" b="1" dirty="0" err="1"/>
              <a:t>types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</a:t>
            </a:r>
            <a:r>
              <a:rPr lang="es-MX" sz="1600" b="1" dirty="0" err="1"/>
              <a:t>message</a:t>
            </a:r>
            <a:r>
              <a:rPr lang="es-MX" sz="1600" dirty="0"/>
              <a:t> </a:t>
            </a:r>
            <a:r>
              <a:rPr lang="es-MX" sz="1600" dirty="0" smtClean="0"/>
              <a:t>…</a:t>
            </a:r>
            <a:r>
              <a:rPr lang="es-MX" sz="1600" b="1" dirty="0" smtClean="0"/>
              <a:t>&gt;</a:t>
            </a:r>
            <a:r>
              <a:rPr lang="es-MX" sz="1600" dirty="0" smtClean="0"/>
              <a:t> … </a:t>
            </a:r>
            <a:r>
              <a:rPr lang="es-MX" sz="1600" b="1" dirty="0" smtClean="0"/>
              <a:t>&lt;/</a:t>
            </a:r>
            <a:r>
              <a:rPr lang="es-MX" sz="1600" b="1" dirty="0" err="1"/>
              <a:t>message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</a:t>
            </a:r>
            <a:r>
              <a:rPr lang="es-MX" sz="1600" b="1" dirty="0" err="1"/>
              <a:t>portType</a:t>
            </a:r>
            <a:r>
              <a:rPr lang="es-MX" sz="1600" dirty="0"/>
              <a:t> </a:t>
            </a:r>
            <a:r>
              <a:rPr lang="es-MX" sz="1600" dirty="0" err="1"/>
              <a:t>name</a:t>
            </a:r>
            <a:r>
              <a:rPr lang="es-MX" sz="1600" dirty="0" smtClean="0"/>
              <a:t>="</a:t>
            </a:r>
            <a:r>
              <a:rPr lang="es-MX" sz="1600" dirty="0" err="1" smtClean="0"/>
              <a:t>WebServicePortType</a:t>
            </a:r>
            <a:r>
              <a:rPr lang="es-MX" sz="1600" dirty="0"/>
              <a:t>"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	&lt;</a:t>
            </a:r>
            <a:r>
              <a:rPr lang="es-MX" sz="1600" b="1" dirty="0" err="1"/>
              <a:t>operation</a:t>
            </a:r>
            <a:r>
              <a:rPr lang="es-MX" sz="1600" dirty="0"/>
              <a:t> </a:t>
            </a:r>
            <a:r>
              <a:rPr lang="es-MX" sz="1600" dirty="0" err="1"/>
              <a:t>name</a:t>
            </a:r>
            <a:r>
              <a:rPr lang="es-MX" sz="1600" dirty="0" smtClean="0"/>
              <a:t>="Operation1"</a:t>
            </a:r>
            <a:r>
              <a:rPr lang="es-MX" sz="1600" b="1" dirty="0" smtClean="0"/>
              <a:t>&gt;</a:t>
            </a:r>
            <a:r>
              <a:rPr lang="es-MX" sz="1600" dirty="0" smtClean="0"/>
              <a:t> </a:t>
            </a:r>
            <a:r>
              <a:rPr lang="es-MX" sz="1600" b="1" dirty="0" smtClean="0"/>
              <a:t>… &lt;/</a:t>
            </a:r>
            <a:r>
              <a:rPr lang="es-MX" sz="1600" b="1" dirty="0" err="1"/>
              <a:t>operation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&lt;/</a:t>
            </a:r>
            <a:r>
              <a:rPr lang="es-MX" sz="1600" b="1" dirty="0" err="1"/>
              <a:t>portType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</a:t>
            </a:r>
            <a:r>
              <a:rPr lang="es-MX" sz="1600" b="1" dirty="0" err="1"/>
              <a:t>binding</a:t>
            </a:r>
            <a:r>
              <a:rPr lang="es-MX" sz="1600" dirty="0"/>
              <a:t> </a:t>
            </a:r>
            <a:r>
              <a:rPr lang="es-MX" sz="1600" dirty="0" smtClean="0"/>
              <a:t>…</a:t>
            </a:r>
            <a:r>
              <a:rPr lang="es-MX" sz="1600" b="1" dirty="0" smtClean="0"/>
              <a:t>&gt;</a:t>
            </a:r>
            <a:r>
              <a:rPr lang="es-MX" sz="1600" dirty="0" smtClean="0"/>
              <a:t> </a:t>
            </a:r>
            <a:r>
              <a:rPr lang="es-MX" sz="1600" b="1" dirty="0" smtClean="0"/>
              <a:t>… &lt;/</a:t>
            </a:r>
            <a:r>
              <a:rPr lang="es-MX" sz="1600" b="1" dirty="0" err="1"/>
              <a:t>binding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/>
              <a:t>	</a:t>
            </a:r>
            <a:r>
              <a:rPr lang="es-MX" sz="1600" b="1" dirty="0" smtClean="0"/>
              <a:t>&lt;</a:t>
            </a:r>
            <a:r>
              <a:rPr lang="es-MX" sz="1600" b="1" dirty="0" err="1"/>
              <a:t>service</a:t>
            </a:r>
            <a:r>
              <a:rPr lang="es-MX" sz="1600" dirty="0"/>
              <a:t> </a:t>
            </a:r>
            <a:r>
              <a:rPr lang="es-MX" sz="1600" dirty="0" err="1"/>
              <a:t>name</a:t>
            </a:r>
            <a:r>
              <a:rPr lang="es-MX" sz="1600" dirty="0" smtClean="0"/>
              <a:t>="WebService1"</a:t>
            </a:r>
            <a:r>
              <a:rPr lang="es-MX" sz="1600" b="1" dirty="0" smtClean="0"/>
              <a:t>&gt;</a:t>
            </a:r>
            <a:r>
              <a:rPr lang="es-MX" sz="1600" dirty="0" smtClean="0"/>
              <a:t> </a:t>
            </a:r>
            <a:r>
              <a:rPr lang="es-MX" sz="1600" b="1" dirty="0" smtClean="0"/>
              <a:t>… &lt;/</a:t>
            </a:r>
            <a:r>
              <a:rPr lang="es-MX" sz="1600" b="1" dirty="0" err="1"/>
              <a:t>service</a:t>
            </a:r>
            <a:r>
              <a:rPr lang="es-MX" sz="1600" b="1" dirty="0"/>
              <a:t>&gt;</a:t>
            </a:r>
            <a:r>
              <a:rPr lang="es-MX" sz="1600" dirty="0"/>
              <a:t> </a:t>
            </a:r>
            <a:endParaRPr lang="es-MX" sz="1600" dirty="0" smtClean="0"/>
          </a:p>
          <a:p>
            <a:pPr marL="0" indent="0">
              <a:buNone/>
            </a:pPr>
            <a:r>
              <a:rPr lang="es-MX" sz="1600" b="1" dirty="0" smtClean="0"/>
              <a:t>&lt;/</a:t>
            </a:r>
            <a:r>
              <a:rPr lang="es-MX" sz="1600" b="1" dirty="0" err="1"/>
              <a:t>definitions</a:t>
            </a:r>
            <a:r>
              <a:rPr lang="es-MX" sz="1600" b="1" dirty="0"/>
              <a:t>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901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Subsequent </a:t>
            </a:r>
            <a:r>
              <a:rPr lang="en-US" dirty="0"/>
              <a:t>message exchange is in </a:t>
            </a:r>
            <a:r>
              <a:rPr lang="en-US" dirty="0" smtClean="0"/>
              <a:t>SOAP format.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6"/>
            <a:ext cx="20955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13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3886200"/>
          </a:xfrm>
        </p:spPr>
        <p:txBody>
          <a:bodyPr/>
          <a:lstStyle/>
          <a:p>
            <a:r>
              <a:rPr lang="en-US" sz="1800" b="1" dirty="0"/>
              <a:t>&lt;</a:t>
            </a:r>
            <a:r>
              <a:rPr lang="en-US" sz="1800" b="1" dirty="0" err="1"/>
              <a:t>soap:Envelope</a:t>
            </a:r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err="1" smtClean="0"/>
              <a:t>xmlns:soap</a:t>
            </a:r>
            <a:r>
              <a:rPr lang="en-US" sz="1800" dirty="0"/>
              <a:t>="http://schemas.xmlsoap.org/soap/envelope/"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b="1" dirty="0" smtClean="0"/>
              <a:t>	&lt;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&lt;operation1</a:t>
            </a:r>
            <a:r>
              <a:rPr lang="en-US" sz="1800" dirty="0" smtClean="0"/>
              <a:t> </a:t>
            </a:r>
            <a:r>
              <a:rPr lang="en-US" sz="1800" dirty="0" err="1"/>
              <a:t>xmlns</a:t>
            </a:r>
            <a:r>
              <a:rPr lang="en-US" sz="1800" dirty="0"/>
              <a:t>="http://warehouse.example.com/</a:t>
            </a:r>
            <a:r>
              <a:rPr lang="en-US" sz="1800" dirty="0" err="1"/>
              <a:t>ws</a:t>
            </a:r>
            <a:r>
              <a:rPr lang="en-US" sz="1800" dirty="0"/>
              <a:t>"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r>
              <a:rPr lang="en-US" sz="1800" dirty="0" smtClean="0"/>
              <a:t>			</a:t>
            </a:r>
            <a:r>
              <a:rPr lang="en-US" sz="1800" b="1" dirty="0" smtClean="0"/>
              <a:t>&lt;parameter1&gt;</a:t>
            </a:r>
            <a:r>
              <a:rPr lang="en-US" sz="1800" dirty="0" smtClean="0"/>
              <a:t>827635</a:t>
            </a:r>
            <a:r>
              <a:rPr lang="en-US" sz="1800" b="1" dirty="0" smtClean="0"/>
              <a:t>&lt;/parameter1&gt;</a:t>
            </a:r>
            <a:r>
              <a:rPr lang="en-US" sz="1800" dirty="0" smtClean="0"/>
              <a:t> 			</a:t>
            </a:r>
            <a:r>
              <a:rPr lang="en-US" sz="1800" b="1" dirty="0" smtClean="0"/>
              <a:t>&lt;/operation1&gt;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&lt;/</a:t>
            </a:r>
            <a:r>
              <a:rPr lang="en-US" sz="1800" b="1" dirty="0" err="1"/>
              <a:t>soap:Body</a:t>
            </a:r>
            <a:r>
              <a:rPr lang="en-US" sz="1800" b="1" dirty="0"/>
              <a:t>&gt;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&lt;/</a:t>
            </a:r>
            <a:r>
              <a:rPr lang="en-US" sz="1800" b="1" dirty="0" err="1"/>
              <a:t>soap:Envelope</a:t>
            </a:r>
            <a:r>
              <a:rPr lang="en-US" sz="1800" b="1" dirty="0" smtClean="0"/>
              <a:t>&gt;</a:t>
            </a:r>
          </a:p>
          <a:p>
            <a:r>
              <a:rPr lang="es-MX" sz="1800" b="1" dirty="0"/>
              <a:t>&lt;</a:t>
            </a:r>
            <a:r>
              <a:rPr lang="es-MX" sz="1800" b="1" dirty="0" err="1"/>
              <a:t>soap:Envelope</a:t>
            </a:r>
            <a:r>
              <a:rPr lang="es-MX" sz="1800" dirty="0"/>
              <a:t> </a:t>
            </a:r>
            <a:r>
              <a:rPr lang="es-MX" sz="1600" dirty="0" err="1"/>
              <a:t>xmlns:soap</a:t>
            </a:r>
            <a:r>
              <a:rPr lang="es-MX" sz="1600" dirty="0"/>
              <a:t>="http://schemas.xmlsoap.org/</a:t>
            </a:r>
            <a:r>
              <a:rPr lang="es-MX" sz="1600" dirty="0" err="1"/>
              <a:t>soap</a:t>
            </a:r>
            <a:r>
              <a:rPr lang="es-MX" sz="1600" dirty="0"/>
              <a:t>/</a:t>
            </a:r>
            <a:r>
              <a:rPr lang="es-MX" sz="1600" dirty="0" err="1"/>
              <a:t>envelope</a:t>
            </a:r>
            <a:r>
              <a:rPr lang="es-MX" sz="1600" dirty="0" smtClean="0"/>
              <a:t>/"</a:t>
            </a:r>
            <a:r>
              <a:rPr lang="es-MX" sz="1600" b="1" dirty="0" smtClean="0"/>
              <a:t>&gt;</a:t>
            </a:r>
            <a:endParaRPr lang="es-MX" sz="1800" b="1" dirty="0" smtClean="0"/>
          </a:p>
          <a:p>
            <a:pPr marL="0" indent="0">
              <a:buNone/>
            </a:pPr>
            <a:r>
              <a:rPr lang="es-MX" sz="1800" dirty="0" smtClean="0"/>
              <a:t> 	</a:t>
            </a:r>
            <a:r>
              <a:rPr lang="es-MX" sz="1800" b="1" dirty="0" smtClean="0"/>
              <a:t>&lt;</a:t>
            </a:r>
            <a:r>
              <a:rPr lang="es-MX" sz="1800" b="1" dirty="0" err="1"/>
              <a:t>soap:Body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/>
              <a:t>	</a:t>
            </a:r>
            <a:r>
              <a:rPr lang="es-MX" sz="1800" b="1" dirty="0" smtClean="0"/>
              <a:t>	&lt;operation1Response</a:t>
            </a:r>
            <a:r>
              <a:rPr lang="es-MX" sz="1800" dirty="0" smtClean="0"/>
              <a:t> </a:t>
            </a:r>
            <a:r>
              <a:rPr lang="es-MX" sz="1400" dirty="0" err="1"/>
              <a:t>xmlns</a:t>
            </a:r>
            <a:r>
              <a:rPr lang="es-MX" sz="1400" dirty="0"/>
              <a:t>="http://warehouse.example.com/</a:t>
            </a:r>
            <a:r>
              <a:rPr lang="es-MX" sz="1400" dirty="0" err="1"/>
              <a:t>ws</a:t>
            </a:r>
            <a:r>
              <a:rPr lang="es-MX" sz="1800" dirty="0"/>
              <a:t>"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/>
              <a:t>	</a:t>
            </a:r>
            <a:r>
              <a:rPr lang="es-MX" sz="1800" b="1" dirty="0" smtClean="0"/>
              <a:t>		&lt;operation1Result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/>
              <a:t>	</a:t>
            </a:r>
            <a:r>
              <a:rPr lang="es-MX" sz="1800" b="1" dirty="0" smtClean="0"/>
              <a:t>			&lt;result1&gt;…&lt;/result1&gt;</a:t>
            </a:r>
            <a:r>
              <a:rPr lang="es-MX" sz="1800" dirty="0" smtClean="0"/>
              <a:t> </a:t>
            </a:r>
            <a:r>
              <a:rPr lang="es-MX" sz="1800" b="1" dirty="0" smtClean="0"/>
              <a:t>					&lt;/operation1Result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/>
              <a:t>	</a:t>
            </a:r>
            <a:r>
              <a:rPr lang="es-MX" sz="1800" b="1" dirty="0" smtClean="0"/>
              <a:t>	&lt;/operation1Response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/>
              <a:t>	</a:t>
            </a:r>
            <a:r>
              <a:rPr lang="es-MX" sz="1800" b="1" dirty="0" smtClean="0"/>
              <a:t>&lt;/</a:t>
            </a:r>
            <a:r>
              <a:rPr lang="es-MX" sz="1800" b="1" dirty="0" err="1"/>
              <a:t>soap:Body</a:t>
            </a:r>
            <a:r>
              <a:rPr lang="es-MX" sz="1800" b="1" dirty="0"/>
              <a:t>&gt;</a:t>
            </a:r>
            <a:r>
              <a:rPr lang="es-MX" sz="1800" dirty="0"/>
              <a:t> </a:t>
            </a:r>
            <a:endParaRPr lang="es-MX" sz="1800" dirty="0" smtClean="0"/>
          </a:p>
          <a:p>
            <a:pPr marL="0" indent="0">
              <a:buNone/>
            </a:pPr>
            <a:r>
              <a:rPr lang="es-MX" sz="1800" b="1" dirty="0" smtClean="0"/>
              <a:t>&lt;/</a:t>
            </a:r>
            <a:r>
              <a:rPr lang="es-MX" sz="1800" b="1" dirty="0" err="1"/>
              <a:t>soap:Envelope</a:t>
            </a:r>
            <a:r>
              <a:rPr lang="es-MX" sz="1800" b="1" dirty="0"/>
              <a:t>&gt;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7177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Parties </a:t>
            </a:r>
            <a:r>
              <a:rPr lang="en-US" dirty="0"/>
              <a:t>interested in using the web service create a </a:t>
            </a:r>
            <a:r>
              <a:rPr lang="en-US" dirty="0" smtClean="0"/>
              <a:t>client </a:t>
            </a:r>
            <a:r>
              <a:rPr lang="en-US" dirty="0"/>
              <a:t>based on the WSDL. </a:t>
            </a:r>
            <a:endParaRPr lang="en-US" dirty="0" smtClean="0"/>
          </a:p>
          <a:p>
            <a:r>
              <a:rPr lang="en-US" dirty="0" smtClean="0"/>
              <a:t>The client could be implemented in JAVA, JAVA ME, PHP, .NET, etc.</a:t>
            </a:r>
          </a:p>
        </p:txBody>
      </p:sp>
    </p:spTree>
    <p:extLst>
      <p:ext uri="{BB962C8B-B14F-4D97-AF65-F5344CB8AC3E}">
        <p14:creationId xmlns:p14="http://schemas.microsoft.com/office/powerpoint/2010/main" val="348297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SOAP-based web services are suitable for heavyweight applications using complicated operations and for applications requiring sophisticated security, reliability or other WS-* standards-supported features.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158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SOAP Web </a:t>
            </a:r>
            <a:r>
              <a:rPr lang="es-MX" dirty="0" err="1" smtClean="0"/>
              <a:t>Services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of Amazon's web services, particularly those involving commercial transactions, and the web services used by banks and government agencies are SOAP-based</a:t>
            </a:r>
            <a:r>
              <a:rPr lang="en-US" dirty="0" smtClean="0"/>
              <a:t>.</a:t>
            </a:r>
          </a:p>
          <a:p>
            <a:r>
              <a:rPr lang="en-US" dirty="0"/>
              <a:t>The range of operations that can be passed in SOAP is much broader than what is available in REST, especially in security.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4945000"/>
      </p:ext>
    </p:extLst>
  </p:cSld>
  <p:clrMapOvr>
    <a:masterClrMapping/>
  </p:clrMapOvr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745</TotalTime>
  <Words>839</Words>
  <Application>Microsoft Office PowerPoint</Application>
  <PresentationFormat>Presentación en pantalla (4:3)</PresentationFormat>
  <Paragraphs>109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Píxel</vt:lpstr>
      <vt:lpstr>SOAP based Web Services</vt:lpstr>
      <vt:lpstr>Web Services</vt:lpstr>
      <vt:lpstr>Web Services Technologies</vt:lpstr>
      <vt:lpstr>SOAP Web Services</vt:lpstr>
      <vt:lpstr>SOAP Web Services</vt:lpstr>
      <vt:lpstr>SOAP Web Services</vt:lpstr>
      <vt:lpstr>SOAP Web Services</vt:lpstr>
      <vt:lpstr>SOAP Web Services</vt:lpstr>
      <vt:lpstr>SOAP Web Services</vt:lpstr>
      <vt:lpstr>Your first SOAP based Web Service</vt:lpstr>
      <vt:lpstr>PHP SOAP Web Services</vt:lpstr>
      <vt:lpstr>NuSOAP library</vt:lpstr>
      <vt:lpstr>Building the WSDL and setting the SOAP Server</vt:lpstr>
      <vt:lpstr>Building the WSDL and setting the SOAP Server</vt:lpstr>
      <vt:lpstr>Adding methods to the WS</vt:lpstr>
      <vt:lpstr>Adding methods to the WS</vt:lpstr>
      <vt:lpstr>Testing the WS</vt:lpstr>
      <vt:lpstr>Testing the WS</vt:lpstr>
      <vt:lpstr>Web services decentralization and availability</vt:lpstr>
      <vt:lpstr>Web services decentralization and availability</vt:lpstr>
      <vt:lpstr>Testing WS decentralization and availability</vt:lpstr>
      <vt:lpstr>PHP SOAP Web Service Client</vt:lpstr>
    </vt:vector>
  </TitlesOfParts>
  <Company>ITESM 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Informática</dc:creator>
  <cp:lastModifiedBy>edwarffein</cp:lastModifiedBy>
  <cp:revision>113</cp:revision>
  <dcterms:created xsi:type="dcterms:W3CDTF">2006-08-10T23:38:12Z</dcterms:created>
  <dcterms:modified xsi:type="dcterms:W3CDTF">2014-11-06T20:06:59Z</dcterms:modified>
</cp:coreProperties>
</file>