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  <p:sldMasterId id="2147483701" r:id="rId4"/>
    <p:sldMasterId id="2147483702" r:id="rId5"/>
    <p:sldMasterId id="2147483703" r:id="rId6"/>
    <p:sldMasterId id="214748370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6858000" cy="9144000"/>
  <p:embeddedFontLst>
    <p:embeddedFont>
      <p:font typeface="Roboto Slab"/>
      <p:regular r:id="rId22"/>
      <p:bold r:id="rId23"/>
    </p:embeddedFont>
    <p:embeddedFont>
      <p:font typeface="Cambria Math"/>
      <p:regular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3.xml"/><Relationship Id="rId24" Type="http://schemas.openxmlformats.org/officeDocument/2006/relationships/font" Target="fonts/CambriaMath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esistorguide.com/potentiometer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next for the next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https://www.electronics-tutorials.ws/resistor/potentiometer.html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wipers angular position is 180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 2/3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rotation.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wipers angular position is 180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 2/3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rotation.</a:t>
            </a:r>
            <a:endParaRPr/>
          </a:p>
        </p:txBody>
      </p:sp>
      <p:sp>
        <p:nvSpPr>
          <p:cNvPr id="494" name="Google Shape;4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wipers angular position is 180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 2/3</a:t>
            </a:r>
            <a:r>
              <a:rPr b="0"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rotation.</a:t>
            </a:r>
            <a:endParaRPr/>
          </a:p>
        </p:txBody>
      </p:sp>
      <p:sp>
        <p:nvSpPr>
          <p:cNvPr id="505" name="Google Shape;50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 imágnes de este slide podrían ser útiles para el tema de range sensors</a:t>
            </a:r>
            <a:endParaRPr/>
          </a:p>
        </p:txBody>
      </p:sp>
      <p:sp>
        <p:nvSpPr>
          <p:cNvPr id="377" name="Google Shape;3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robótica, uno de los tipos más utilizados de sensores son de posición.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Esto es debido a que multiples aplicaciones requieren la medición de la distancia del robot con respect a los objetos de su entorno (por ejemplo para poder evader obstáculos)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bien, si pensamos en un brazo manipulador podríamos imaginar cualquier cantidad de aplicaciones en las cuales nos será necesario poder medir la distancia a un determinado objeto para tomarlo.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sensors de posición pueden medir ya sea distancias lineales o angulares.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Vamos a comenzar con sensors que nos sirven para medir ángulos.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(NEXT)</a:t>
            </a:r>
            <a:endParaRPr/>
          </a:p>
        </p:txBody>
      </p:sp>
      <p:sp>
        <p:nvSpPr>
          <p:cNvPr id="394" name="Google Shape;3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cheapest solutions we can use to measure displacements are potentiometers.</a:t>
            </a:r>
            <a:endParaRPr/>
          </a:p>
        </p:txBody>
      </p:sp>
      <p:sp>
        <p:nvSpPr>
          <p:cNvPr id="406" name="Google Shape;4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http://www.resistorguide.com/potentiometer/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potentiometer is a manually adjustable, variable resistor with three terminals.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terminals are connected to a resistive element, the third terminal is connected to an adjustable wiper.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position of the wiper determines the output voltage.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Resistance and resistivity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http://hyperphysics.phy-astr.gsu.edu/hbase/electric/resis.html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𝑅=𝜌𝐿/𝐴</a:t>
            </a:r>
            <a:endParaRPr b="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potentiometers are distance and position sensors with contact and friction. </a:t>
            </a:r>
            <a:br>
              <a:rPr lang="en-US"/>
            </a:br>
            <a:r>
              <a:rPr lang="en-US"/>
              <a:t>The measurement is obtained by sliding a brush on a resistive plastic track, which, depending on the point where it is located, will give a proportional value in resistance.</a:t>
            </a:r>
            <a:br>
              <a:rPr lang="en-US"/>
            </a:br>
            <a:r>
              <a:rPr lang="en-US"/>
              <a:t>Resistance values of 1k, 2k, 5k and 10k are the most common. </a:t>
            </a:r>
            <a:br>
              <a:rPr lang="en-US"/>
            </a:br>
            <a:r>
              <a:rPr lang="en-US"/>
              <a:t>They can measure small displacements of up to tens of centimeters. </a:t>
            </a:r>
            <a:endParaRPr/>
          </a:p>
        </p:txBody>
      </p:sp>
      <p:sp>
        <p:nvSpPr>
          <p:cNvPr id="429" name="Google Shape;4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slider internal to the potentiometer breaks the wound resistance into two halves, and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slider or wiper is attached to a shaft that is attached to the pendulum. As the pendulum swings, the slider moves changing the distribution of the total resistance between  and . By applying voltage across the total wound resistance, the potentiometer behaves like a voltage divider. Hence the output voltage  changes as  changes.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𝑣𝑜/𝑣𝑖=𝑅_2/(𝑅_1+𝑅_2 )</a:t>
            </a:r>
            <a:endParaRPr/>
          </a:p>
        </p:txBody>
      </p:sp>
      <p:sp>
        <p:nvSpPr>
          <p:cNvPr id="444" name="Google Shape;4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http://www.sengpielaudio.com/calculator-voltagedivider.htm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popular type of variable resistor and potentiometer is the linear type, or linear taper, whose resistive value at pin 2 varies linearly when adjusted producing a characteristics curve that represents a straight line. That is the resistive track has the same change of resistance per angle of rotation along the whole length of the track.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if the wiper is rotated 20% of its total travel, then its resistance is 20% of maximum, or minimum. This is mainly because their resistive track element is made from carbon composites, ceramic-metal alloys or conductive plastics type materials which have a linear characteristic across their whole length.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 resistance element of a potentiometer may not always produce a straight line characteristic or have a linear change in resistance across its whole range of travel as the wiper is adjusted, but instead can produce what is called a logarithmic change in resistance.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https://www.electronics-tutorials.ws/resistor/potentiometer.html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S-curve or sigmoid function is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𝑆(𝑥)=1/(1+𝑒^(−𝑥) )=𝑒^𝑥/(𝑒^𝑥+1)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potentiometers are designed so that when they are used in a voltage divider circuit the movement of the slider produces a certain characteristic curve. Here we have some of the possible characteristic curves. Notice number 4 which is able to give us a linear relationship between the input and the output voltage.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potentiometer resistance is decreased (the wiper moves downwards) the output voltage from pin 2 decreases producing a smaller voltage drop across R</a:t>
            </a:r>
            <a:r>
              <a:rPr b="0" baseline="-25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Likewise, when the potentiometer resistance is increased (the wiper moves upwards) the output voltage from pin 2 increases producing a larger voltage drop. Then the voltage at the output pin depends upon the position of the wiper with this voltage drop value subtracted from the supply voltage.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Disadvantages: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Wear of moving parts.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precision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Friction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limited to a certain number of turns (the simplest gives 1 turn between 0 ° and 330 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Advantages: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cost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use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technology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g"/><Relationship Id="rId3" Type="http://schemas.openxmlformats.org/officeDocument/2006/relationships/image" Target="../media/image7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282846" y="749508"/>
            <a:ext cx="8909154" cy="128556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4617" y="3644145"/>
            <a:ext cx="11037757" cy="96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61154" y="0"/>
            <a:ext cx="6330846" cy="749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0" y="-30162"/>
            <a:ext cx="5183187" cy="101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7" y="987425"/>
            <a:ext cx="662906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299804" y="987425"/>
            <a:ext cx="4472222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5183187" y="0"/>
            <a:ext cx="6858911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038124" y="-2138713"/>
            <a:ext cx="5277553" cy="113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b="0" sz="36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3B3D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_chapitre_rouge" id="107" name="Google Shape;10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ctrTitle"/>
          </p:nvPr>
        </p:nvSpPr>
        <p:spPr>
          <a:xfrm>
            <a:off x="1799167" y="3523571"/>
            <a:ext cx="9982200" cy="60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799167" y="4191002"/>
            <a:ext cx="9982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  <a:defRPr b="1" sz="23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🢜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8771469" y="6488113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72002" y="522003"/>
            <a:ext cx="10054167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368000" y="1440003"/>
            <a:ext cx="10080000" cy="1249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🢜"/>
              <a:defRPr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963084" y="4406902"/>
            <a:ext cx="10363200" cy="71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963084" y="4129904"/>
            <a:ext cx="1036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72000" y="522003"/>
            <a:ext cx="10972800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09600" y="2234544"/>
            <a:ext cx="5386917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609600" y="2733142"/>
            <a:ext cx="5386917" cy="1249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🡲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6193369" y="2234544"/>
            <a:ext cx="5389033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0" name="Google Shape;130;p20"/>
          <p:cNvSpPr txBox="1"/>
          <p:nvPr>
            <p:ph idx="4" type="body"/>
          </p:nvPr>
        </p:nvSpPr>
        <p:spPr>
          <a:xfrm>
            <a:off x="6193369" y="2733142"/>
            <a:ext cx="5389033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🡲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389717" y="4965050"/>
            <a:ext cx="7315200" cy="40229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/>
          <p:nvPr>
            <p:ph idx="2" type="pic"/>
          </p:nvPr>
        </p:nvSpPr>
        <p:spPr>
          <a:xfrm>
            <a:off x="2389717" y="612775"/>
            <a:ext cx="7315200" cy="443198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389717" y="5367341"/>
            <a:ext cx="73152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609600" y="1600202"/>
            <a:ext cx="5384800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6197600" y="1600202"/>
            <a:ext cx="5384800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_couv_1" id="165" name="Google Shape;16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nria anglais.jp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417" y="1617666"/>
            <a:ext cx="3462867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type="ctrTitle"/>
          </p:nvPr>
        </p:nvSpPr>
        <p:spPr>
          <a:xfrm>
            <a:off x="1341968" y="2924175"/>
            <a:ext cx="10168467" cy="19764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1341968" y="4965700"/>
            <a:ext cx="10168467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/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/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799169" y="1844678"/>
            <a:ext cx="10054167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78" name="Google Shape;178;p28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1799167" y="1844678"/>
            <a:ext cx="4925484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6927852" y="1844678"/>
            <a:ext cx="4925483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29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2" name="Google Shape;192;p30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93" name="Google Shape;193;p30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4661941"/>
            <a:ext cx="10515600" cy="130875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i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831850" y="1924206"/>
            <a:ext cx="10509250" cy="2707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9" name="Google Shape;209;p33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 rot="5400000">
            <a:off x="4519615" y="-875768"/>
            <a:ext cx="4613275" cy="100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 rot="5400000">
            <a:off x="7605450" y="2210068"/>
            <a:ext cx="5983287" cy="251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 rot="5400000">
            <a:off x="2476766" y="-202932"/>
            <a:ext cx="5983287" cy="7338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_chapitre_rouge" id="240" name="Google Shape;24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>
            <p:ph type="ctrTitle"/>
          </p:nvPr>
        </p:nvSpPr>
        <p:spPr>
          <a:xfrm>
            <a:off x="1799167" y="3523571"/>
            <a:ext cx="9982200" cy="60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1799167" y="4191002"/>
            <a:ext cx="9982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  <a:defRPr b="1" sz="23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🢜"/>
              <a:defRPr/>
            </a:lvl4pPr>
            <a:lvl5pPr lvl="4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8771469" y="6488113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672002" y="522003"/>
            <a:ext cx="10054167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1368000" y="1440003"/>
            <a:ext cx="10080000" cy="1249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🢜"/>
              <a:defRPr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963084" y="4406902"/>
            <a:ext cx="10363200" cy="71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963084" y="4129904"/>
            <a:ext cx="10363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55" name="Google Shape;255;p40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72000" y="522003"/>
            <a:ext cx="10972800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609600" y="2234544"/>
            <a:ext cx="5386917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1" name="Google Shape;261;p41"/>
          <p:cNvSpPr txBox="1"/>
          <p:nvPr>
            <p:ph idx="2" type="body"/>
          </p:nvPr>
        </p:nvSpPr>
        <p:spPr>
          <a:xfrm>
            <a:off x="609600" y="2733142"/>
            <a:ext cx="5386917" cy="1249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🡲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62" name="Google Shape;262;p41"/>
          <p:cNvSpPr txBox="1"/>
          <p:nvPr>
            <p:ph idx="3" type="body"/>
          </p:nvPr>
        </p:nvSpPr>
        <p:spPr>
          <a:xfrm>
            <a:off x="6193369" y="2234544"/>
            <a:ext cx="5389033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3" name="Google Shape;263;p41"/>
          <p:cNvSpPr txBox="1"/>
          <p:nvPr>
            <p:ph idx="4" type="body"/>
          </p:nvPr>
        </p:nvSpPr>
        <p:spPr>
          <a:xfrm>
            <a:off x="6193369" y="2733142"/>
            <a:ext cx="5389033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🡲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2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64" name="Google Shape;264;p41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2389717" y="4965050"/>
            <a:ext cx="7315200" cy="402291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4"/>
          <p:cNvSpPr/>
          <p:nvPr>
            <p:ph idx="2" type="pic"/>
          </p:nvPr>
        </p:nvSpPr>
        <p:spPr>
          <a:xfrm>
            <a:off x="2389717" y="612775"/>
            <a:ext cx="7315200" cy="443198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2389717" y="5367341"/>
            <a:ext cx="73152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80" name="Google Shape;280;p44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609600" y="1600202"/>
            <a:ext cx="5384800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45"/>
          <p:cNvSpPr txBox="1"/>
          <p:nvPr>
            <p:ph idx="2" type="body"/>
          </p:nvPr>
        </p:nvSpPr>
        <p:spPr>
          <a:xfrm>
            <a:off x="6197600" y="1600202"/>
            <a:ext cx="5384800" cy="1221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🢜"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7" name="Google Shape;287;p45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5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_couv_1" id="298" name="Google Shape;29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nria anglais.jpg" id="299" name="Google Shape;2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417" y="1617666"/>
            <a:ext cx="3462867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>
            <p:ph type="ctrTitle"/>
          </p:nvPr>
        </p:nvSpPr>
        <p:spPr>
          <a:xfrm>
            <a:off x="1341968" y="2924175"/>
            <a:ext cx="10168467" cy="19764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1341968" y="4965700"/>
            <a:ext cx="10168467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/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/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1799169" y="1844678"/>
            <a:ext cx="10054167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8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11" name="Google Shape;311;p49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9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1799167" y="1844678"/>
            <a:ext cx="4925484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7" name="Google Shape;317;p50"/>
          <p:cNvSpPr txBox="1"/>
          <p:nvPr>
            <p:ph idx="2" type="body"/>
          </p:nvPr>
        </p:nvSpPr>
        <p:spPr>
          <a:xfrm>
            <a:off x="6927852" y="1844678"/>
            <a:ext cx="4925483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8" name="Google Shape;318;p50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5" name="Google Shape;325;p51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6" name="Google Shape;326;p51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27" name="Google Shape;327;p51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2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2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53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3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42" name="Google Shape;342;p54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43" name="Google Shape;343;p54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4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4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5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50" name="Google Shape;350;p55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5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5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 rot="5400000">
            <a:off x="4519615" y="-875768"/>
            <a:ext cx="4613275" cy="1005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6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6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 rot="5400000">
            <a:off x="7605450" y="2210068"/>
            <a:ext cx="5983287" cy="251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7"/>
          <p:cNvSpPr txBox="1"/>
          <p:nvPr>
            <p:ph idx="1" type="body"/>
          </p:nvPr>
        </p:nvSpPr>
        <p:spPr>
          <a:xfrm rot="5400000">
            <a:off x="2476766" y="-202932"/>
            <a:ext cx="5983287" cy="7338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/>
            </a:lvl2pPr>
            <a:lvl3pPr indent="-3302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  <a:defRPr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7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7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9237" y="2517073"/>
            <a:ext cx="4886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0" y="0"/>
            <a:ext cx="12192000" cy="974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99945" y="505811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99945" y="131292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457013" y="505811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457013" y="13011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177850" y="0"/>
            <a:ext cx="6820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255175" y="649126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0" y="2"/>
            <a:ext cx="12192000" cy="854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5951094" y="1"/>
            <a:ext cx="60860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1"/>
            <a:ext cx="12192000" cy="8994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0" y="899410"/>
            <a:ext cx="11353800" cy="527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69633" y="0"/>
            <a:ext cx="76724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au_texte_rouge" id="100" name="Google Shape;10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778500"/>
            <a:ext cx="121920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367367" y="1439866"/>
            <a:ext cx="10081684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🢜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duction" id="158" name="Google Shape;158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1799169" y="1844678"/>
            <a:ext cx="10054167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au_texte_rouge" id="233" name="Google Shape;233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778500"/>
            <a:ext cx="12192000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>
            <p:ph type="title"/>
          </p:nvPr>
        </p:nvSpPr>
        <p:spPr>
          <a:xfrm>
            <a:off x="670986" y="522288"/>
            <a:ext cx="1005416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1367367" y="1439866"/>
            <a:ext cx="10081684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🢜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0" type="dt"/>
          </p:nvPr>
        </p:nvSpPr>
        <p:spPr>
          <a:xfrm>
            <a:off x="8771469" y="6489700"/>
            <a:ext cx="268181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duction" id="291" name="Google Shape;291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>
            <p:ph type="title"/>
          </p:nvPr>
        </p:nvSpPr>
        <p:spPr>
          <a:xfrm>
            <a:off x="1799169" y="474663"/>
            <a:ext cx="10054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1799169" y="1844678"/>
            <a:ext cx="10054167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10" type="dt"/>
          </p:nvPr>
        </p:nvSpPr>
        <p:spPr>
          <a:xfrm>
            <a:off x="8769352" y="6489700"/>
            <a:ext cx="2683933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1" type="ftr"/>
          </p:nvPr>
        </p:nvSpPr>
        <p:spPr>
          <a:xfrm>
            <a:off x="1799167" y="6488113"/>
            <a:ext cx="6957484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11491384" y="6488113"/>
            <a:ext cx="700616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www.tytlabs.com/english/review/rev382epdf/e382_043matsubara.pdf" TargetMode="External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jpg"/><Relationship Id="rId5" Type="http://schemas.openxmlformats.org/officeDocument/2006/relationships/image" Target="../media/image34.png"/><Relationship Id="rId6" Type="http://schemas.openxmlformats.org/officeDocument/2006/relationships/image" Target="../media/image30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ctrTitle"/>
          </p:nvPr>
        </p:nvSpPr>
        <p:spPr>
          <a:xfrm>
            <a:off x="3282846" y="749508"/>
            <a:ext cx="8909154" cy="1285562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Position Sensors</a:t>
            </a:r>
            <a:endParaRPr/>
          </a:p>
        </p:txBody>
      </p:sp>
      <p:sp>
        <p:nvSpPr>
          <p:cNvPr id="371" name="Google Shape;371;p58"/>
          <p:cNvSpPr txBox="1"/>
          <p:nvPr>
            <p:ph idx="1" type="subTitle"/>
          </p:nvPr>
        </p:nvSpPr>
        <p:spPr>
          <a:xfrm>
            <a:off x="685363" y="4339226"/>
            <a:ext cx="5514809" cy="1635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DR. JESUS-Arturo Escobedo-CABELLO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72" name="Google Shape;372;p58"/>
          <p:cNvSpPr txBox="1"/>
          <p:nvPr>
            <p:ph idx="11" type="ftr"/>
          </p:nvPr>
        </p:nvSpPr>
        <p:spPr>
          <a:xfrm>
            <a:off x="5861154" y="0"/>
            <a:ext cx="6330846" cy="749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BDBDB"/>
                </a:solidFill>
              </a:rPr>
              <a:t>ITESM</a:t>
            </a:r>
            <a:endParaRPr sz="1400">
              <a:solidFill>
                <a:srgbClr val="DBDBDB"/>
              </a:solidFill>
            </a:endParaRPr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DBDBDB"/>
                </a:solidFill>
              </a:rPr>
              <a:t>‹#›</a:t>
            </a:fld>
            <a:endParaRPr sz="1400">
              <a:solidFill>
                <a:srgbClr val="DBDBD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270</a:t>
            </a:r>
            <a:r>
              <a:rPr baseline="30000" lang="en-US"/>
              <a:t>o</a:t>
            </a:r>
            <a:r>
              <a:rPr lang="en-US"/>
              <a:t> single-turn 1.5kΩ carbon track rotary potentiometer in a voltage divider configuration provides an output of 6 volts  from a 9 volt battery power supply. (Assume a linear calibration curve) Calculate,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angular position of the wiper on the track in degrees and.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values of the resistances either side of the wiper.</a:t>
            </a:r>
            <a:endParaRPr/>
          </a:p>
        </p:txBody>
      </p:sp>
      <p:sp>
        <p:nvSpPr>
          <p:cNvPr id="489" name="Google Shape;489;p67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90" name="Google Shape;490;p67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497" name="Google Shape;497;p68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270</a:t>
            </a:r>
            <a:r>
              <a:rPr baseline="30000" lang="en-US"/>
              <a:t>o</a:t>
            </a:r>
            <a:r>
              <a:rPr lang="en-US"/>
              <a:t> single-turn 1.5kΩ carbon track rotary potentiometer in a voltage divider configuration provides an output of 6 volts  from a 9 volt battery power supply. (Assume a linear calibration curve) Calculate,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The angular position of the wiper on the track in degrees and.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values of the resistances either side of the wiper.</a:t>
            </a:r>
            <a:endParaRPr/>
          </a:p>
        </p:txBody>
      </p:sp>
      <p:pic>
        <p:nvPicPr>
          <p:cNvPr id="498" name="Google Shape;498;p6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016" y="2252825"/>
            <a:ext cx="4184880" cy="167881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8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68"/>
          <p:cNvSpPr txBox="1"/>
          <p:nvPr/>
        </p:nvSpPr>
        <p:spPr>
          <a:xfrm>
            <a:off x="6830117" y="1383957"/>
            <a:ext cx="855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508" name="Google Shape;508;p69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270</a:t>
            </a:r>
            <a:r>
              <a:rPr baseline="30000" lang="en-US"/>
              <a:t>o</a:t>
            </a:r>
            <a:r>
              <a:rPr lang="en-US"/>
              <a:t> single-turn 1.5kΩ carbon track rotary potentiometer in a voltage divider configuration provides an output of 6 volts  from a 9 volt battery power supply. (Assume a linear calibration curve) Calculate,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 angular position of the wiper on the track in degrees and.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The values of the resistances either side of the wiper.</a:t>
            </a:r>
            <a:endParaRPr/>
          </a:p>
        </p:txBody>
      </p:sp>
      <p:sp>
        <p:nvSpPr>
          <p:cNvPr id="509" name="Google Shape;509;p69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69"/>
          <p:cNvSpPr txBox="1"/>
          <p:nvPr/>
        </p:nvSpPr>
        <p:spPr>
          <a:xfrm>
            <a:off x="6830117" y="1383957"/>
            <a:ext cx="40932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Potentiometer Resistance Values: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850" y="2252825"/>
            <a:ext cx="47625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0" y="1"/>
            <a:ext cx="12192000" cy="97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0" y="974361"/>
            <a:ext cx="11197653" cy="538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(Usher1996)</a:t>
            </a:r>
            <a:r>
              <a:rPr lang="en-US"/>
              <a:t> M. J. Usher and D. A. Keating, </a:t>
            </a:r>
            <a:r>
              <a:rPr i="1" lang="en-US"/>
              <a:t>Sensors and transducers: characteristics, applications, instrumentation, interfacing </a:t>
            </a:r>
            <a:r>
              <a:rPr lang="en-US"/>
              <a:t>(Macmillan, London, UK, 1996).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(Gopel1991)</a:t>
            </a:r>
            <a:r>
              <a:rPr lang="en-US"/>
              <a:t> W. Göpel, J. Hesse, and J. N. Zemel, </a:t>
            </a:r>
            <a:r>
              <a:rPr i="1" lang="en-US"/>
              <a:t>Sensors: A Comprehensive Survey </a:t>
            </a:r>
            <a:r>
              <a:rPr lang="en-US"/>
              <a:t>(VCH, Weinheim, Germany, 1991).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(Alciatore2011)</a:t>
            </a:r>
            <a:r>
              <a:rPr lang="en-US"/>
              <a:t> D.G Aliciatore, Introduction to Mechatronics and Measurement Systems, 4th Edtition, (McGraw-Hill, 2011).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(Kalantar2008)</a:t>
            </a:r>
            <a:r>
              <a:rPr lang="en-US"/>
              <a:t> K. Kalantar, Nanotechnology-Enabled Sensors, (Springer, 2008).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(DeSilva2016)</a:t>
            </a:r>
            <a:r>
              <a:rPr lang="en-US"/>
              <a:t> C.W De Silva, Sensor Systems, fundamentals and applications. (Taylor and Francis 2016).</a:t>
            </a:r>
            <a:endParaRPr/>
          </a:p>
        </p:txBody>
      </p:sp>
      <p:sp>
        <p:nvSpPr>
          <p:cNvPr id="519" name="Google Shape;519;p70"/>
          <p:cNvSpPr txBox="1"/>
          <p:nvPr>
            <p:ph idx="11" type="ftr"/>
          </p:nvPr>
        </p:nvSpPr>
        <p:spPr>
          <a:xfrm>
            <a:off x="4804347" y="1"/>
            <a:ext cx="71478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20" name="Google Shape;520;p7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Position Sensors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some of the most common sensors used in robotics (after voltage, resistance and current meters).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frequently need to know the position of different parts of the system.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 sensors can measure either angular or linear displacements.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Angular Position Sensors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Linear Position Sensors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1" name="Google Shape;381;p59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ITESM</a:t>
            </a:r>
            <a:endParaRPr/>
          </a:p>
        </p:txBody>
      </p:sp>
      <p:sp>
        <p:nvSpPr>
          <p:cNvPr id="382" name="Google Shape;382;p59"/>
          <p:cNvSpPr txBox="1"/>
          <p:nvPr>
            <p:ph idx="12" type="sldNum"/>
          </p:nvPr>
        </p:nvSpPr>
        <p:spPr>
          <a:xfrm>
            <a:off x="10885457" y="6212169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59"/>
          <p:cNvSpPr txBox="1"/>
          <p:nvPr/>
        </p:nvSpPr>
        <p:spPr>
          <a:xfrm>
            <a:off x="7197969" y="5748400"/>
            <a:ext cx="43961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robotics, we need to measure the position of each joint to know where the tool is</a:t>
            </a:r>
            <a:endParaRPr/>
          </a:p>
        </p:txBody>
      </p:sp>
      <p:grpSp>
        <p:nvGrpSpPr>
          <p:cNvPr id="384" name="Google Shape;384;p59"/>
          <p:cNvGrpSpPr/>
          <p:nvPr/>
        </p:nvGrpSpPr>
        <p:grpSpPr>
          <a:xfrm>
            <a:off x="6621519" y="994509"/>
            <a:ext cx="2994429" cy="2722085"/>
            <a:chOff x="6621519" y="994509"/>
            <a:chExt cx="4820204" cy="4538784"/>
          </a:xfrm>
        </p:grpSpPr>
        <p:pic>
          <p:nvPicPr>
            <p:cNvPr descr="01 Role of Encoder | Basic Knowledge of Encoder | TUTORIALS | Asahi Kasei  Microdevices (AKM)" id="385" name="Google Shape;385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229" y="994509"/>
              <a:ext cx="4538784" cy="4538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59"/>
            <p:cNvSpPr txBox="1"/>
            <p:nvPr/>
          </p:nvSpPr>
          <p:spPr>
            <a:xfrm>
              <a:off x="10210800" y="1934308"/>
              <a:ext cx="12309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Joints</a:t>
              </a:r>
              <a:endParaRPr/>
            </a:p>
          </p:txBody>
        </p:sp>
        <p:cxnSp>
          <p:nvCxnSpPr>
            <p:cNvPr id="387" name="Google Shape;387;p59"/>
            <p:cNvCxnSpPr>
              <a:stCxn id="386" idx="1"/>
            </p:cNvCxnSpPr>
            <p:nvPr/>
          </p:nvCxnSpPr>
          <p:spPr>
            <a:xfrm flipH="1">
              <a:off x="9683400" y="2118974"/>
              <a:ext cx="527400" cy="87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8" name="Google Shape;388;p59"/>
            <p:cNvCxnSpPr>
              <a:stCxn id="386" idx="1"/>
            </p:cNvCxnSpPr>
            <p:nvPr/>
          </p:nvCxnSpPr>
          <p:spPr>
            <a:xfrm rot="10800000">
              <a:off x="8593200" y="1570874"/>
              <a:ext cx="1617600" cy="54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89" name="Google Shape;389;p59"/>
            <p:cNvSpPr txBox="1"/>
            <p:nvPr/>
          </p:nvSpPr>
          <p:spPr>
            <a:xfrm>
              <a:off x="6621519" y="3131744"/>
              <a:ext cx="1567710" cy="615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</a:t>
              </a:r>
              <a:endParaRPr/>
            </a:p>
          </p:txBody>
        </p:sp>
      </p:grpSp>
      <p:pic>
        <p:nvPicPr>
          <p:cNvPr descr="What is a Cartesian robot?" id="390" name="Google Shape;39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0800" y="3429000"/>
            <a:ext cx="30480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Position Sensors</a:t>
            </a:r>
            <a:endParaRPr/>
          </a:p>
        </p:txBody>
      </p:sp>
      <p:sp>
        <p:nvSpPr>
          <p:cNvPr id="397" name="Google Shape;397;p60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are some of the most common sensors used in robotics (after voltage, resistance and current meters).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frequently need to know the position of different parts of the system.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Position sensors can measure either angular or linear displacements.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Angular Position Sensors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Linear Position Sensors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60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ITESM</a:t>
            </a:r>
            <a:endParaRPr/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10885457" y="6212169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3802" y="1109382"/>
            <a:ext cx="5538242" cy="273097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/>
          <p:nvPr/>
        </p:nvSpPr>
        <p:spPr>
          <a:xfrm>
            <a:off x="6417477" y="6306096"/>
            <a:ext cx="6166309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E414F"/>
                </a:solidFill>
                <a:latin typeface="Roboto Slab"/>
                <a:ea typeface="Roboto Slab"/>
                <a:cs typeface="Roboto Slab"/>
                <a:sym typeface="Roboto Slab"/>
              </a:rPr>
              <a:t>BeAMS: A Beacon-Based Angle Measurement Sensor for Mobile Robot Positioning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https://www.tytlabs.com/english/review/rev382epdf/e382_043matsubara.pdf</a:t>
            </a:r>
            <a:endParaRPr sz="1050">
              <a:solidFill>
                <a:srgbClr val="2E414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50">
              <a:solidFill>
                <a:srgbClr val="2E414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Image result for position measurement robotics" id="402" name="Google Shape;40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3801" y="3924778"/>
            <a:ext cx="5538242" cy="233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831850" y="4661941"/>
            <a:ext cx="10515600" cy="130875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9" name="Google Shape;409;p61"/>
          <p:cNvSpPr txBox="1"/>
          <p:nvPr>
            <p:ph idx="11" type="ftr"/>
          </p:nvPr>
        </p:nvSpPr>
        <p:spPr>
          <a:xfrm>
            <a:off x="831850" y="1924206"/>
            <a:ext cx="10509250" cy="27077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10" name="Google Shape;410;p6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17" name="Google Shape;417;p62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potentiometer is a manually adjustable, variable resistor with three terminals.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terminals are connected to a resistive element, the third terminal is connected to an adjustable wiper.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measurement is obtained by moving a slider on a resistive track, which, will give a proportional value in resistance depending on its location.</a:t>
            </a:r>
            <a:endParaRPr/>
          </a:p>
        </p:txBody>
      </p:sp>
      <p:sp>
        <p:nvSpPr>
          <p:cNvPr id="418" name="Google Shape;418;p62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19" name="Google Shape;419;p62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otentiometer.jpg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824" y="1044578"/>
            <a:ext cx="1813831" cy="21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935" y="1083902"/>
            <a:ext cx="31432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2"/>
          <p:cNvSpPr txBox="1"/>
          <p:nvPr/>
        </p:nvSpPr>
        <p:spPr>
          <a:xfrm flipH="1">
            <a:off x="10451886" y="2389512"/>
            <a:ext cx="11291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Wiper/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endParaRPr/>
          </a:p>
        </p:txBody>
      </p:sp>
      <p:sp>
        <p:nvSpPr>
          <p:cNvPr id="423" name="Google Shape;423;p62"/>
          <p:cNvSpPr txBox="1"/>
          <p:nvPr/>
        </p:nvSpPr>
        <p:spPr>
          <a:xfrm>
            <a:off x="7229335" y="3129659"/>
            <a:ext cx="43517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angular potentiometer used to measure rotational displacements </a:t>
            </a:r>
            <a:endParaRPr/>
          </a:p>
        </p:txBody>
      </p:sp>
      <p:pic>
        <p:nvPicPr>
          <p:cNvPr id="424" name="Google Shape;42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9982" y="4001094"/>
            <a:ext cx="2277635" cy="198055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2"/>
          <p:cNvSpPr txBox="1"/>
          <p:nvPr/>
        </p:nvSpPr>
        <p:spPr>
          <a:xfrm>
            <a:off x="7413296" y="6109196"/>
            <a:ext cx="395771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49" l="0" r="-1386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Linear potentiometers</a:t>
            </a:r>
            <a:endParaRPr/>
          </a:p>
        </p:txBody>
      </p:sp>
      <p:sp>
        <p:nvSpPr>
          <p:cNvPr id="432" name="Google Shape;432;p63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also use potentiometer to measure linear displacements.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working principle is the same as for the angular potentiometers. </a:t>
            </a:r>
            <a:br>
              <a:rPr lang="en-US"/>
            </a:br>
            <a:r>
              <a:rPr lang="en-US"/>
              <a:t>Typical linear potentiometers have a range up to tens of centimeters. </a:t>
            </a:r>
            <a:endParaRPr/>
          </a:p>
        </p:txBody>
      </p:sp>
      <p:sp>
        <p:nvSpPr>
          <p:cNvPr id="433" name="Google Shape;433;p63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34" name="Google Shape;434;p63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5" name="Google Shape;43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0" y="674504"/>
            <a:ext cx="36957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tenciometro lineal" id="436" name="Google Shape;436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950" y="4069977"/>
            <a:ext cx="3695700" cy="2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3"/>
          <p:cNvSpPr txBox="1"/>
          <p:nvPr/>
        </p:nvSpPr>
        <p:spPr>
          <a:xfrm>
            <a:off x="763653" y="5866723"/>
            <a:ext cx="43687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(Left) Electrical Symbol of a Potentiometer. (Right) Equivalent circuit.</a:t>
            </a:r>
            <a:endParaRPr/>
          </a:p>
        </p:txBody>
      </p:sp>
      <p:pic>
        <p:nvPicPr>
          <p:cNvPr descr="Basics of Potentiometers - Tutorials | CircuitBread" id="438" name="Google Shape;43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1849" y="3967007"/>
            <a:ext cx="2497701" cy="180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 txBox="1"/>
          <p:nvPr/>
        </p:nvSpPr>
        <p:spPr>
          <a:xfrm>
            <a:off x="3807501" y="4354643"/>
            <a:ext cx="29841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215" l="-20407" r="-408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63"/>
          <p:cNvSpPr txBox="1"/>
          <p:nvPr/>
        </p:nvSpPr>
        <p:spPr>
          <a:xfrm>
            <a:off x="3807500" y="5065209"/>
            <a:ext cx="303736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53" l="-20406" r="-61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Potentiometer as voltage divider</a:t>
            </a:r>
            <a:endParaRPr/>
          </a:p>
        </p:txBody>
      </p:sp>
      <p:sp>
        <p:nvSpPr>
          <p:cNvPr id="447" name="Google Shape;447;p64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48" name="Google Shape;448;p64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3306364" y="4967415"/>
            <a:ext cx="548944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0" name="Google Shape;450;p64"/>
          <p:cNvSpPr txBox="1"/>
          <p:nvPr/>
        </p:nvSpPr>
        <p:spPr>
          <a:xfrm>
            <a:off x="1861752" y="4967415"/>
            <a:ext cx="54894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1" name="Google Shape;451;p64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2" name="Google Shape;45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170" y="1079643"/>
            <a:ext cx="5463060" cy="46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42791" y="1376823"/>
            <a:ext cx="4498719" cy="479674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4"/>
          <p:cNvSpPr txBox="1"/>
          <p:nvPr/>
        </p:nvSpPr>
        <p:spPr>
          <a:xfrm>
            <a:off x="6620326" y="3775193"/>
            <a:ext cx="444930" cy="49244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5" name="Google Shape;455;p64"/>
          <p:cNvSpPr txBox="1"/>
          <p:nvPr/>
        </p:nvSpPr>
        <p:spPr>
          <a:xfrm>
            <a:off x="11119045" y="3282750"/>
            <a:ext cx="491738" cy="49244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64"/>
          <p:cNvSpPr txBox="1"/>
          <p:nvPr/>
        </p:nvSpPr>
        <p:spPr>
          <a:xfrm>
            <a:off x="11104708" y="5865745"/>
            <a:ext cx="62241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5880" l="-9803" r="-294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576" y="957365"/>
            <a:ext cx="3177675" cy="564393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5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Different characteristic curves</a:t>
            </a:r>
            <a:endParaRPr/>
          </a:p>
        </p:txBody>
      </p:sp>
      <p:sp>
        <p:nvSpPr>
          <p:cNvPr id="464" name="Google Shape;464;p65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65" name="Google Shape;465;p6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65"/>
          <p:cNvSpPr txBox="1"/>
          <p:nvPr/>
        </p:nvSpPr>
        <p:spPr>
          <a:xfrm>
            <a:off x="3009802" y="3429000"/>
            <a:ext cx="524232" cy="7078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16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7" name="Google Shape;467;p65"/>
          <p:cNvSpPr txBox="1"/>
          <p:nvPr/>
        </p:nvSpPr>
        <p:spPr>
          <a:xfrm>
            <a:off x="1025429" y="2871171"/>
            <a:ext cx="524232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65"/>
          <p:cNvSpPr txBox="1"/>
          <p:nvPr/>
        </p:nvSpPr>
        <p:spPr>
          <a:xfrm>
            <a:off x="1457236" y="5241314"/>
            <a:ext cx="524232" cy="12515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127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9" name="Google Shape;469;p65"/>
          <p:cNvSpPr txBox="1"/>
          <p:nvPr/>
        </p:nvSpPr>
        <p:spPr>
          <a:xfrm>
            <a:off x="5808350" y="884421"/>
            <a:ext cx="524232" cy="125156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116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70" name="Google Shape;470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49754" y="1594923"/>
            <a:ext cx="4889044" cy="452784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5"/>
          <p:cNvSpPr txBox="1"/>
          <p:nvPr/>
        </p:nvSpPr>
        <p:spPr>
          <a:xfrm>
            <a:off x="7991564" y="622256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 position (%)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0" y="1"/>
            <a:ext cx="12192000" cy="88442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Advantages and disadvantages</a:t>
            </a:r>
            <a:endParaRPr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203200" y="1193801"/>
            <a:ext cx="5715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cost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use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 technology</a:t>
            </a:r>
            <a:endParaRPr/>
          </a:p>
        </p:txBody>
      </p:sp>
      <p:sp>
        <p:nvSpPr>
          <p:cNvPr id="479" name="Google Shape;479;p66"/>
          <p:cNvSpPr txBox="1"/>
          <p:nvPr>
            <p:ph idx="2" type="body"/>
          </p:nvPr>
        </p:nvSpPr>
        <p:spPr>
          <a:xfrm>
            <a:off x="6172200" y="1193800"/>
            <a:ext cx="5740400" cy="529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Wear of moving parts.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precision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Friction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Range limited to a certain number of turns.</a:t>
            </a:r>
            <a:endParaRPr/>
          </a:p>
        </p:txBody>
      </p:sp>
      <p:sp>
        <p:nvSpPr>
          <p:cNvPr id="480" name="Google Shape;480;p66"/>
          <p:cNvSpPr txBox="1"/>
          <p:nvPr>
            <p:ph idx="11" type="ftr"/>
          </p:nvPr>
        </p:nvSpPr>
        <p:spPr>
          <a:xfrm>
            <a:off x="6172200" y="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Potentiometers</a:t>
            </a:r>
            <a:endParaRPr/>
          </a:p>
        </p:txBody>
      </p:sp>
      <p:sp>
        <p:nvSpPr>
          <p:cNvPr id="481" name="Google Shape;481;p66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nria_theme">
  <a:themeElements>
    <a:clrScheme name="Personnalisé 2">
      <a:dk1>
        <a:srgbClr val="000000"/>
      </a:dk1>
      <a:lt1>
        <a:srgbClr val="FFFFFF"/>
      </a:lt1>
      <a:dk2>
        <a:srgbClr val="808080"/>
      </a:dk2>
      <a:lt2>
        <a:srgbClr val="E20026"/>
      </a:lt2>
      <a:accent1>
        <a:srgbClr val="1C4672"/>
      </a:accent1>
      <a:accent2>
        <a:srgbClr val="9DC107"/>
      </a:accent2>
      <a:accent3>
        <a:srgbClr val="FFFFFF"/>
      </a:accent3>
      <a:accent4>
        <a:srgbClr val="000000"/>
      </a:accent4>
      <a:accent5>
        <a:srgbClr val="86717F"/>
      </a:accent5>
      <a:accent6>
        <a:srgbClr val="EC7528"/>
      </a:accent6>
      <a:hlink>
        <a:srgbClr val="266D83"/>
      </a:hlink>
      <a:folHlink>
        <a:srgbClr val="5B5E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uro_ppt_style">
  <a:themeElements>
    <a:clrScheme name="Personnalisé 2">
      <a:dk1>
        <a:srgbClr val="000000"/>
      </a:dk1>
      <a:lt1>
        <a:srgbClr val="FFFFFF"/>
      </a:lt1>
      <a:dk2>
        <a:srgbClr val="808080"/>
      </a:dk2>
      <a:lt2>
        <a:srgbClr val="E20026"/>
      </a:lt2>
      <a:accent1>
        <a:srgbClr val="1C4672"/>
      </a:accent1>
      <a:accent2>
        <a:srgbClr val="9DC107"/>
      </a:accent2>
      <a:accent3>
        <a:srgbClr val="FFFFFF"/>
      </a:accent3>
      <a:accent4>
        <a:srgbClr val="000000"/>
      </a:accent4>
      <a:accent5>
        <a:srgbClr val="86717F"/>
      </a:accent5>
      <a:accent6>
        <a:srgbClr val="EC7528"/>
      </a:accent6>
      <a:hlink>
        <a:srgbClr val="266D83"/>
      </a:hlink>
      <a:folHlink>
        <a:srgbClr val="5B5E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r_PPT">
  <a:themeElements>
    <a:clrScheme name="masque_PP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inr_PPT">
  <a:themeElements>
    <a:clrScheme name="masque_PP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rturo_softblue_ppt_style_with_kahoo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