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AC8DC4-7802-430D-AD3C-586D4FF3F381}">
  <a:tblStyle styleId="{98AC8DC4-7802-430D-AD3C-586D4FF3F3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 diapositiva es solo para uso del profesor. </a:t>
            </a:r>
            <a:endParaRPr/>
          </a:p>
        </p:txBody>
      </p:sp>
      <p:sp>
        <p:nvSpPr>
          <p:cNvPr id="301" name="Google Shape;30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https://github.com/bitwiseAr/Curso-Arduino-desde-cero/tree/master/Capitulo14 </a:t>
            </a:r>
            <a:endParaRPr/>
          </a:p>
        </p:txBody>
      </p:sp>
      <p:sp>
        <p:nvSpPr>
          <p:cNvPr id="311" name="Google Shape;31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https://github.com/bitwiseAr/Curso-Arduino-desde-cero/tree/master/Capitulo14 </a:t>
            </a:r>
            <a:endParaRPr/>
          </a:p>
        </p:txBody>
      </p:sp>
      <p:sp>
        <p:nvSpPr>
          <p:cNvPr id="320" name="Google Shape;32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Vea el siguiente video.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Página con información detallada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https://controlautomaticoeducacion.com/arduino/entradas-analogicas-adc/ </a:t>
            </a:r>
            <a:endParaRPr/>
          </a:p>
        </p:txBody>
      </p:sp>
      <p:sp>
        <p:nvSpPr>
          <p:cNvPr id="338" name="Google Shape;33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1" i="0" lang="es-419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Es robusto y  simple de inplementar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1" i="0" lang="es-419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Es un sensor analógico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Aquí nosotros no usaremos el KY-018</a:t>
            </a:r>
            <a:endParaRPr/>
          </a:p>
        </p:txBody>
      </p:sp>
      <p:sp>
        <p:nvSpPr>
          <p:cNvPr id="268" name="Google Shape;26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Noten que usaremos el mismo programa que para el LDR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https://github.com/bitwiseAr/Curso-Arduino-desde-cero/tree/master/Capitulo14 </a:t>
            </a:r>
            <a:endParaRPr/>
          </a:p>
        </p:txBody>
      </p:sp>
      <p:sp>
        <p:nvSpPr>
          <p:cNvPr id="283" name="Google Shape;28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Noten que usaremos el mismo programa que para el LDR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https://github.com/bitwiseAr/Curso-Arduino-desde-cero/tree/master/Capitulo14 </a:t>
            </a:r>
            <a:endParaRPr/>
          </a:p>
        </p:txBody>
      </p:sp>
      <p:sp>
        <p:nvSpPr>
          <p:cNvPr id="292" name="Google Shape;29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1850" y="4661941"/>
            <a:ext cx="10515600" cy="130875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i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831850" y="1924206"/>
            <a:ext cx="10509250" cy="27077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0" y="-30162"/>
            <a:ext cx="5183187" cy="101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5183187" y="987425"/>
            <a:ext cx="662906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299804" y="987425"/>
            <a:ext cx="4472222" cy="488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5183187" y="0"/>
            <a:ext cx="6858911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0" y="1"/>
            <a:ext cx="12192000" cy="8994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3038124" y="-2138713"/>
            <a:ext cx="5277553" cy="11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b="0" sz="36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3B3D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3B3D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3282846" y="749508"/>
            <a:ext cx="8909154" cy="1285562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584617" y="3644145"/>
            <a:ext cx="11037757" cy="96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5861154" y="0"/>
            <a:ext cx="6330846" cy="749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0" y="974361"/>
            <a:ext cx="11197653" cy="5381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31850" y="4661941"/>
            <a:ext cx="10515600" cy="130875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i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1" type="ftr"/>
          </p:nvPr>
        </p:nvSpPr>
        <p:spPr>
          <a:xfrm>
            <a:off x="831850" y="1924206"/>
            <a:ext cx="10509250" cy="27077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6172200" y="1193800"/>
            <a:ext cx="5740400" cy="529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0" y="974361"/>
            <a:ext cx="11197653" cy="5381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0" y="974361"/>
            <a:ext cx="11197653" cy="5381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6172200" y="1193800"/>
            <a:ext cx="5740400" cy="529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6172200" y="1193800"/>
            <a:ext cx="5740400" cy="529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99237" y="2517073"/>
            <a:ext cx="48863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0" y="0"/>
            <a:ext cx="12192000" cy="9743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599945" y="5058112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599945" y="131292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3" type="body"/>
          </p:nvPr>
        </p:nvSpPr>
        <p:spPr>
          <a:xfrm>
            <a:off x="6457013" y="5058112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24"/>
          <p:cNvSpPr txBox="1"/>
          <p:nvPr>
            <p:ph idx="4" type="body"/>
          </p:nvPr>
        </p:nvSpPr>
        <p:spPr>
          <a:xfrm>
            <a:off x="6457013" y="130113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5177850" y="0"/>
            <a:ext cx="6820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9255175" y="6491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2"/>
            <a:ext cx="12192000" cy="854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1" type="ftr"/>
          </p:nvPr>
        </p:nvSpPr>
        <p:spPr>
          <a:xfrm>
            <a:off x="5951094" y="1"/>
            <a:ext cx="60860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-30162"/>
            <a:ext cx="5183187" cy="101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5183187" y="987425"/>
            <a:ext cx="662906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6" name="Google Shape;166;p27"/>
          <p:cNvSpPr txBox="1"/>
          <p:nvPr>
            <p:ph idx="2" type="body"/>
          </p:nvPr>
        </p:nvSpPr>
        <p:spPr>
          <a:xfrm>
            <a:off x="299804" y="987425"/>
            <a:ext cx="4472222" cy="488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7" name="Google Shape;16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11" type="ftr"/>
          </p:nvPr>
        </p:nvSpPr>
        <p:spPr>
          <a:xfrm>
            <a:off x="5183187" y="0"/>
            <a:ext cx="6858911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0" y="1"/>
            <a:ext cx="12192000" cy="8994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 rot="5400000">
            <a:off x="3038124" y="-2138713"/>
            <a:ext cx="5277553" cy="11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b="0" sz="36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2" name="Google Shape;19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3B3D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3B3D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6172200" y="1193800"/>
            <a:ext cx="5740400" cy="529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3282846" y="749508"/>
            <a:ext cx="8909154" cy="1285562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84617" y="3644145"/>
            <a:ext cx="11037757" cy="96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5861154" y="0"/>
            <a:ext cx="6330846" cy="749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193800"/>
            <a:ext cx="5740400" cy="529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172200" y="1193800"/>
            <a:ext cx="5740400" cy="529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99237" y="2517073"/>
            <a:ext cx="48863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0" y="0"/>
            <a:ext cx="12192000" cy="9743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599945" y="5058112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599945" y="131292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457013" y="5058112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457013" y="130113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5177850" y="0"/>
            <a:ext cx="6820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255175" y="6491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0" y="2"/>
            <a:ext cx="12192000" cy="854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5951094" y="1"/>
            <a:ext cx="60860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1"/>
            <a:ext cx="12192000" cy="8994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0" y="899410"/>
            <a:ext cx="11353800" cy="527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0" y="1"/>
            <a:ext cx="12192000" cy="8994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0" y="899410"/>
            <a:ext cx="11353800" cy="527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nalog.com/media/en/technical-documentation/data-sheets/TMP35_36_37.pdf" TargetMode="External"/><Relationship Id="rId4" Type="http://schemas.openxmlformats.org/officeDocument/2006/relationships/hyperlink" Target="https://www.ti.com/lit/ds/symlink/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5l-o8pl0Y_4&amp;ab_channel=BitwiseAr" TargetMode="External"/><Relationship Id="rId4" Type="http://schemas.openxmlformats.org/officeDocument/2006/relationships/hyperlink" Target="https://www.youtube.com/watch?v=5l-o8pl0Y_4&amp;ab_channel=BitwiseAr" TargetMode="External"/><Relationship Id="rId5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hyperlink" Target="https://www.youtube.com/watch?v=5l-o8pl0Y_4&amp;ab_channel=Bitwise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hyperlink" Target="https://www.youtube.com/watch?v=5l-o8pl0Y_4&amp;ab_channel=Bitwise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hyperlink" Target="https://www.analog.com/media/en/technical-documentation/data-sheets/TMP35_36_37.pdf" TargetMode="External"/><Relationship Id="rId7" Type="http://schemas.openxmlformats.org/officeDocument/2006/relationships/hyperlink" Target="https://www.ti.com/lit/ds/symlink/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6.jp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831850" y="4661941"/>
            <a:ext cx="10515600" cy="130875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419" sz="2800"/>
              <a:t>Sensor de temperatura con Arduino</a:t>
            </a:r>
            <a:br>
              <a:rPr lang="es-419" sz="2800"/>
            </a:br>
            <a:endParaRPr/>
          </a:p>
        </p:txBody>
      </p:sp>
      <p:sp>
        <p:nvSpPr>
          <p:cNvPr id="201" name="Google Shape;201;p32"/>
          <p:cNvSpPr txBox="1"/>
          <p:nvPr>
            <p:ph idx="11" type="ftr"/>
          </p:nvPr>
        </p:nvSpPr>
        <p:spPr>
          <a:xfrm>
            <a:off x="831850" y="1924206"/>
            <a:ext cx="10509250" cy="27077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ITESM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419"/>
              <a:t>Programa 1 (mostrar los datos en °C) Solución</a:t>
            </a:r>
            <a:endParaRPr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536938" y="974725"/>
            <a:ext cx="7730836" cy="5758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//Sensor de temperatura usando el LM35 o TMP36 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//Definiciones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0" lang="es-419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pin_sensor = A0;</a:t>
            </a: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// Define el pin analogico del LM35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0" lang="es-419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temperatura;</a:t>
            </a: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// Variable que almacenará la temperatura medida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0" lang="es-419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valorA0;</a:t>
            </a: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        //Variable entera para leer el valor de A0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b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0" lang="es-419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setup() 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Serial.begin(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9600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  // Inicia la comunicación con el monitor serial de Arduino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//Función que será ejecutada continuamente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0" lang="es-419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loop() 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 //Lectura del Pin A0 (ADC)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valorA0=analogRead(pin_sensor);</a:t>
            </a: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// Almacena el valor entero.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 //(LM35) Convierte el valor entero de A0 en Temperatura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temperatura=(valorA0*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5.0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1023.0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/ 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 //(TMP36) Convierte el valor entero de A0 en Temperatura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 //temperatura=(valorA0*5.0/1023.0-0.5) / 0.01;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Serial.print(</a:t>
            </a:r>
            <a:r>
              <a:rPr b="0" lang="es-419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"Temp(°C): "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Serial.println(temperatura);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delay(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//Imprime el valor cada segundo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05" name="Google Shape;305;p41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 de temperatura con Arduino</a:t>
            </a:r>
            <a:endParaRPr/>
          </a:p>
        </p:txBody>
      </p:sp>
      <p:sp>
        <p:nvSpPr>
          <p:cNvPr id="306" name="Google Shape;306;p4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07" name="Google Shape;307;p41"/>
          <p:cNvSpPr txBox="1"/>
          <p:nvPr/>
        </p:nvSpPr>
        <p:spPr>
          <a:xfrm>
            <a:off x="180110" y="1233054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419"/>
              <a:t>Programa 2 (Prender 3 LEDS)</a:t>
            </a:r>
            <a:endParaRPr/>
          </a:p>
        </p:txBody>
      </p:sp>
      <p:sp>
        <p:nvSpPr>
          <p:cNvPr id="314" name="Google Shape;314;p42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 de temperatura con Arduino</a:t>
            </a:r>
            <a:endParaRPr/>
          </a:p>
        </p:txBody>
      </p:sp>
      <p:sp>
        <p:nvSpPr>
          <p:cNvPr id="315" name="Google Shape;315;p4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0" y="974362"/>
            <a:ext cx="11319164" cy="18519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7" r="0" t="-55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419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419"/>
              <a:t>Programa 2 (Prender 3 LEDS) Solución</a:t>
            </a:r>
            <a:endParaRPr/>
          </a:p>
        </p:txBody>
      </p:sp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//Sensor de temperatura usando el LM35 o TMP36 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0" lang="es-419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pin_sensor = A0;</a:t>
            </a: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// Define el pin analogico del LM35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0" lang="es-419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temperatura;</a:t>
            </a: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// Variable que almacenará la temperatura medida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0" lang="es-419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valorA0;</a:t>
            </a: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        //Variable entera para leer el valor de A0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b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s-419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setup()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Serial.begin(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9600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pinMode(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OUTPUT);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pinMode(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OUTPUT);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pinMode(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OUTPUT);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b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s-419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loop()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valorA0=analogRead(pin_sensor);</a:t>
            </a: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// Almacena el valor entero.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 //(LM35) Convierte el valor entero de A0 en Temperatura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 //temperatura=(valorA0*5.0/1023.0) / 0.01;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b="0" lang="es-419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 //(TMP36) Convierte el valor entero de A0 en Temperatura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temperatura=(valorA0*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5.0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1023.0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/ 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Serial.print(</a:t>
            </a:r>
            <a:r>
              <a:rPr b="0" lang="es-419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"Temp(°C): "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Serial.println(temperatura);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24" name="Google Shape;324;p43"/>
          <p:cNvSpPr txBox="1"/>
          <p:nvPr>
            <p:ph idx="2" type="body"/>
          </p:nvPr>
        </p:nvSpPr>
        <p:spPr>
          <a:xfrm>
            <a:off x="6172200" y="1193800"/>
            <a:ext cx="5740400" cy="529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s-419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(temperatura &lt; 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digitalWrite(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HIGH);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digitalWrite(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LOW);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digitalWrite(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LOW);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s-419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(temperatura &gt;= 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&amp;&amp; temperatura &lt; 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36.5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digitalWrite(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HIGH);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digitalWrite(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HIGH);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digitalWrite(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LOW);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s-419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(temperatura &gt;= 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36.5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digitalWrite(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HIGH);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digitalWrite(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HIGH);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digitalWrite(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HIGH);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delay(</a:t>
            </a:r>
            <a:r>
              <a:rPr b="0" lang="es-419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s-41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25" name="Google Shape;325;p43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 de temperatura con Arduino</a:t>
            </a:r>
            <a:endParaRPr/>
          </a:p>
        </p:txBody>
      </p:sp>
      <p:sp>
        <p:nvSpPr>
          <p:cNvPr id="326" name="Google Shape;326;p43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2" name="Google Shape;332;p44"/>
          <p:cNvSpPr txBox="1"/>
          <p:nvPr>
            <p:ph idx="1" type="body"/>
          </p:nvPr>
        </p:nvSpPr>
        <p:spPr>
          <a:xfrm>
            <a:off x="0" y="974361"/>
            <a:ext cx="11674929" cy="5381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419"/>
              <a:t>TMP36 datasheet,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https://www.analog.com/media/en/technical-documentation/data-sheets/TMP35_36_37.pdf</a:t>
            </a:r>
            <a:r>
              <a:rPr lang="es-419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419"/>
              <a:t>LM35 datasheet,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https://www.ti.com/lit/ds/symlink/l</a:t>
            </a:r>
            <a:r>
              <a:rPr lang="es-419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3" name="Google Shape;333;p44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Bibliografía</a:t>
            </a:r>
            <a:endParaRPr/>
          </a:p>
        </p:txBody>
      </p:sp>
      <p:sp>
        <p:nvSpPr>
          <p:cNvPr id="334" name="Google Shape;334;p44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419"/>
              <a:t>Video base</a:t>
            </a:r>
            <a:endParaRPr/>
          </a:p>
        </p:txBody>
      </p:sp>
      <p:sp>
        <p:nvSpPr>
          <p:cNvPr id="341" name="Google Shape;341;p45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 de temperatura con Arduino</a:t>
            </a:r>
            <a:endParaRPr/>
          </a:p>
        </p:txBody>
      </p:sp>
      <p:sp>
        <p:nvSpPr>
          <p:cNvPr id="342" name="Google Shape;342;p45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43" name="Google Shape;343;p45"/>
          <p:cNvSpPr txBox="1"/>
          <p:nvPr/>
        </p:nvSpPr>
        <p:spPr>
          <a:xfrm>
            <a:off x="3813532" y="5752107"/>
            <a:ext cx="80159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ADC Arduino (Sensor TEMPERATURA 🔥) LM35 -TMP36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https://www.youtube.com/watch?v=6r3vK9AI7Yc&amp;ab_channel=SergioA.Casta%C3%B1oGiraldo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https://controlautomaticoeducacion.com/arduino/entradas-analogicas-adc/</a:t>
            </a:r>
            <a:endParaRPr/>
          </a:p>
        </p:txBody>
      </p:sp>
      <p:pic>
        <p:nvPicPr>
          <p:cNvPr id="344" name="Google Shape;344;p45" title="ADC Arduino   (Sensor TEMPERATURA 🔥) LM35 -TMP3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6613" y="974725"/>
            <a:ext cx="8203870" cy="463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6" title="Arduino desde cero en Español - Capítulo 23 - LM35 Sensor analógico de temperatura + LCD 1602A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224" y="974725"/>
            <a:ext cx="8640389" cy="488182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6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419"/>
              <a:t>Video base</a:t>
            </a:r>
            <a:endParaRPr/>
          </a:p>
        </p:txBody>
      </p:sp>
      <p:sp>
        <p:nvSpPr>
          <p:cNvPr id="352" name="Google Shape;352;p46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 de temperatura con Arduino</a:t>
            </a:r>
            <a:endParaRPr/>
          </a:p>
        </p:txBody>
      </p:sp>
      <p:sp>
        <p:nvSpPr>
          <p:cNvPr id="353" name="Google Shape;353;p46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54" name="Google Shape;354;p46"/>
          <p:cNvSpPr txBox="1"/>
          <p:nvPr/>
        </p:nvSpPr>
        <p:spPr>
          <a:xfrm>
            <a:off x="3433970" y="5883275"/>
            <a:ext cx="80159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Arduino desde cero en Español - Capítulo 23 - LM35 Sensor analógico de temperatura + LCD 1602ª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https://www.youtube.com/watch?v=5l-o8pl0Y_4&amp;ab_channel=BitwiseAr</a:t>
            </a: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419"/>
              <a:t>Sensor de Temperatura LM35D</a:t>
            </a:r>
            <a:endParaRPr/>
          </a:p>
        </p:txBody>
      </p:sp>
      <p:sp>
        <p:nvSpPr>
          <p:cNvPr id="209" name="Google Shape;209;p33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 de temperatura con Arduino</a:t>
            </a:r>
            <a:endParaRPr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472" y="1070900"/>
            <a:ext cx="9784136" cy="531820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/>
        </p:nvSpPr>
        <p:spPr>
          <a:xfrm>
            <a:off x="5618019" y="6389106"/>
            <a:ext cx="622069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0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Arduino desde cero en Español - Capítulo 23 - LM35 Sensor analógico de temperatura + LCD 1602ª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05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https://www.youtube.com/watch?v=5l-o8pl0Y_4&amp;ab_channel=BitwiseAr</a:t>
            </a:r>
            <a:r>
              <a:rPr b="0" i="0" lang="es-419" sz="10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4668982" y="3546764"/>
            <a:ext cx="3463636" cy="27709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419"/>
              <a:t>LM35 Características</a:t>
            </a:r>
            <a:endParaRPr/>
          </a:p>
        </p:txBody>
      </p:sp>
      <p:sp>
        <p:nvSpPr>
          <p:cNvPr id="220" name="Google Shape;220;p34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 de temperatura con Arduino</a:t>
            </a:r>
            <a:endParaRPr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0" y="974361"/>
            <a:ext cx="6758447" cy="53819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71" r="-1261" t="-21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419"/>
              <a:t> 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331" y="1427582"/>
            <a:ext cx="3447216" cy="307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419"/>
              <a:t>Diferencia Vo (LM35 vs TMP36)</a:t>
            </a:r>
            <a:endParaRPr/>
          </a:p>
        </p:txBody>
      </p:sp>
      <p:pic>
        <p:nvPicPr>
          <p:cNvPr descr="Text, letter&#10;&#10;Description automatically generated" id="229" name="Google Shape;229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46" y="4148878"/>
            <a:ext cx="4204077" cy="153148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 de temperatura con Arduino</a:t>
            </a:r>
            <a:endParaRPr/>
          </a:p>
        </p:txBody>
      </p:sp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descr="Diagram&#10;&#10;Description automatically generated" id="232" name="Google Shape;23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491" y="1356276"/>
            <a:ext cx="3858923" cy="2426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33" name="Google Shape;23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6874" y="1602970"/>
            <a:ext cx="5012136" cy="139932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7368078" y="5178495"/>
            <a:ext cx="30482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TMP36 dará 0.5V más que el LM35, por lo cual hay que restárselos</a:t>
            </a:r>
            <a:endParaRPr/>
          </a:p>
        </p:txBody>
      </p:sp>
      <p:graphicFrame>
        <p:nvGraphicFramePr>
          <p:cNvPr id="235" name="Google Shape;235;p35"/>
          <p:cNvGraphicFramePr/>
          <p:nvPr/>
        </p:nvGraphicFramePr>
        <p:xfrm>
          <a:off x="6376874" y="38557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{98AC8DC4-7802-430D-AD3C-586D4FF3F381}</a:tableStyleId>
              </a:tblPr>
              <a:tblGrid>
                <a:gridCol w="1528625"/>
                <a:gridCol w="1528625"/>
                <a:gridCol w="1528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u="none" cap="none" strike="noStrike"/>
                        <a:t>Sensor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Temp(°C)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Vout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LM35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25°C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0.25V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TMP36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25°C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0.75V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6" name="Google Shape;236;p35"/>
          <p:cNvSpPr/>
          <p:nvPr/>
        </p:nvSpPr>
        <p:spPr>
          <a:xfrm>
            <a:off x="9296400" y="2535382"/>
            <a:ext cx="1119926" cy="24938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2923559" y="2946878"/>
            <a:ext cx="1038841" cy="26737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1582561" y="4484731"/>
            <a:ext cx="2518384" cy="441928"/>
          </a:xfrm>
          <a:prstGeom prst="rect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8624807" y="1827768"/>
            <a:ext cx="1791519" cy="316564"/>
          </a:xfrm>
          <a:prstGeom prst="rect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0" y="6388771"/>
            <a:ext cx="742225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TMP36 datasheet, </a:t>
            </a:r>
            <a:r>
              <a:rPr lang="es-419" sz="10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https://www.analog.com/media/en/technical-documentation/data-sheets/TMP35_36_37.pdf</a:t>
            </a:r>
            <a:r>
              <a:rPr lang="es-419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LM35 datasheet, </a:t>
            </a:r>
            <a:r>
              <a:rPr lang="es-419" sz="10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https://www.ti.com/lit/ds/symlink/l</a:t>
            </a:r>
            <a:r>
              <a:rPr lang="es-419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419"/>
              <a:t>Voltaje Medido y Temperatura (TMP36)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0" y="974361"/>
            <a:ext cx="11197653" cy="53819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78" r="0" t="-19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419"/>
              <a:t> </a:t>
            </a:r>
            <a:endParaRPr/>
          </a:p>
        </p:txBody>
      </p:sp>
      <p:sp>
        <p:nvSpPr>
          <p:cNvPr id="247" name="Google Shape;247;p36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 de temperatura con Arduino</a:t>
            </a:r>
            <a:endParaRPr/>
          </a:p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9" name="Google Shape;249;p36"/>
          <p:cNvSpPr/>
          <p:nvPr/>
        </p:nvSpPr>
        <p:spPr>
          <a:xfrm rot="-5400000">
            <a:off x="5317793" y="1150950"/>
            <a:ext cx="375754" cy="2549391"/>
          </a:xfrm>
          <a:prstGeom prst="leftBrace">
            <a:avLst>
              <a:gd fmla="val 52868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4388954" y="2613523"/>
            <a:ext cx="2233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Fórmula para el LM35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istencia de carbon 1/2 Watt 5 % de tolerancia de 220 ohms – RDTeam's Shop"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453" y="5803188"/>
            <a:ext cx="883604" cy="883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istor 330 ohm - 1/4W 5% - DIYElectronics" id="256" name="Google Shape;25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5331" y="5478627"/>
            <a:ext cx="1290189" cy="1379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419"/>
              <a:t>Material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0" y="974361"/>
            <a:ext cx="11197653" cy="538198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978" r="0" t="-19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419"/>
              <a:t> </a:t>
            </a:r>
            <a:endParaRPr/>
          </a:p>
        </p:txBody>
      </p:sp>
      <p:sp>
        <p:nvSpPr>
          <p:cNvPr id="259" name="Google Shape;259;p37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 de temperatura con Arduino</a:t>
            </a:r>
            <a:endParaRPr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descr="El diodo ¿que es y para que sirve? - Ingeniería Mecafenix" id="261" name="Google Shape;26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7581" y="2149693"/>
            <a:ext cx="1313236" cy="2896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ómo determinar la polaridad del LED - Consejos tecnológicos - Engineering  and Component Solution Forum - TechForum │ Digi-Key" id="262" name="Google Shape;262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9917" y="3203815"/>
            <a:ext cx="1811981" cy="146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67737" y="1110886"/>
            <a:ext cx="16002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 txBox="1"/>
          <p:nvPr/>
        </p:nvSpPr>
        <p:spPr>
          <a:xfrm>
            <a:off x="10386172" y="4809466"/>
            <a:ext cx="130775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pines para el LM35 y el TMP36 son iguales.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419"/>
              <a:t>Circuito</a:t>
            </a:r>
            <a:endParaRPr/>
          </a:p>
        </p:txBody>
      </p:sp>
      <p:sp>
        <p:nvSpPr>
          <p:cNvPr id="271" name="Google Shape;271;p38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 de temperatura con Arduino</a:t>
            </a:r>
            <a:endParaRPr/>
          </a:p>
        </p:txBody>
      </p:sp>
      <p:sp>
        <p:nvSpPr>
          <p:cNvPr id="272" name="Google Shape;272;p38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0" y="974361"/>
            <a:ext cx="11197653" cy="5381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4" name="Google Shape;27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77" y="1110886"/>
            <a:ext cx="11499949" cy="50642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38"/>
          <p:cNvCxnSpPr/>
          <p:nvPr/>
        </p:nvCxnSpPr>
        <p:spPr>
          <a:xfrm flipH="1">
            <a:off x="7800109" y="1953491"/>
            <a:ext cx="928255" cy="1504763"/>
          </a:xfrm>
          <a:prstGeom prst="straightConnector1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6" name="Google Shape;276;p38"/>
          <p:cNvSpPr txBox="1"/>
          <p:nvPr/>
        </p:nvSpPr>
        <p:spPr>
          <a:xfrm>
            <a:off x="8378252" y="1538924"/>
            <a:ext cx="30299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ser el LM35 o el TMP36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8631382" y="3318823"/>
            <a:ext cx="817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LED1</a:t>
            </a:r>
            <a:endParaRPr b="1" sz="1800">
              <a:solidFill>
                <a:srgbClr val="833C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9505808" y="3332648"/>
            <a:ext cx="817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LED2</a:t>
            </a:r>
            <a:endParaRPr b="1" sz="1800">
              <a:solidFill>
                <a:srgbClr val="833C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10338671" y="3338167"/>
            <a:ext cx="817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LED3</a:t>
            </a:r>
            <a:endParaRPr b="1" sz="1800">
              <a:solidFill>
                <a:srgbClr val="833C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419"/>
              <a:t>Programa 0 (Ver datos en monitor serial)</a:t>
            </a:r>
            <a:endParaRPr/>
          </a:p>
        </p:txBody>
      </p:sp>
      <p:sp>
        <p:nvSpPr>
          <p:cNvPr id="286" name="Google Shape;286;p39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 de temperatura con Arduino</a:t>
            </a:r>
            <a:endParaRPr/>
          </a:p>
        </p:txBody>
      </p:sp>
      <p:sp>
        <p:nvSpPr>
          <p:cNvPr id="287" name="Google Shape;287;p39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88" name="Google Shape;288;p39"/>
          <p:cNvSpPr txBox="1"/>
          <p:nvPr/>
        </p:nvSpPr>
        <p:spPr>
          <a:xfrm>
            <a:off x="249382" y="1194461"/>
            <a:ext cx="1044228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//Sensor de temperatura usando el LM35 o TMP36 junto con un LCD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//Definiciones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pin_sensor = A0;</a:t>
            </a:r>
            <a:r>
              <a:rPr b="0" lang="es-419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// Define el pin analogico del LM35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valorA0;</a:t>
            </a:r>
            <a:r>
              <a:rPr b="0" lang="es-419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        //Variable entera para leer el valor de A0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setup()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Serial.begin(</a:t>
            </a:r>
            <a:r>
              <a:rPr b="0" lang="es-419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9600</a:t>
            </a:r>
            <a:r>
              <a:rPr b="0"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lang="es-419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  // Inicia la comunicación con el monitor serial de Arduino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//Función que será ejecutada continuamente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loop()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 //Lectura del Pin A0 (ADC)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valorA0=analogRead(pin_sensor);</a:t>
            </a:r>
            <a:r>
              <a:rPr b="0" lang="es-419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// Almacena el valor entero.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Serial.println(valorA0);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delay(</a:t>
            </a:r>
            <a:r>
              <a:rPr b="0" lang="es-419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b="0"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lang="es-419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//Imprime el valor cada segundo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419"/>
              <a:t>Programa 1 (mostrar los datos en °C)</a:t>
            </a:r>
            <a:endParaRPr/>
          </a:p>
        </p:txBody>
      </p:sp>
      <p:sp>
        <p:nvSpPr>
          <p:cNvPr id="295" name="Google Shape;295;p40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 de temperatura con Arduino</a:t>
            </a:r>
            <a:endParaRPr/>
          </a:p>
        </p:txBody>
      </p:sp>
      <p:sp>
        <p:nvSpPr>
          <p:cNvPr id="296" name="Google Shape;296;p40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7" name="Google Shape;297;p40"/>
          <p:cNvSpPr txBox="1"/>
          <p:nvPr/>
        </p:nvSpPr>
        <p:spPr>
          <a:xfrm>
            <a:off x="180110" y="1233054"/>
            <a:ext cx="9600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modificaciones necesarias para mostrar los valores de temperatura para su sensor en °C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turo_softblue_ppt_sty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rturo_softblue_ppt_style_with_kahoo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