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6"/>
  </p:notesMasterIdLst>
  <p:handoutMasterIdLst>
    <p:handoutMasterId r:id="rId57"/>
  </p:handoutMasterIdLst>
  <p:sldIdLst>
    <p:sldId id="266" r:id="rId2"/>
    <p:sldId id="262" r:id="rId3"/>
    <p:sldId id="332" r:id="rId4"/>
    <p:sldId id="333" r:id="rId5"/>
    <p:sldId id="267" r:id="rId6"/>
    <p:sldId id="437" r:id="rId7"/>
    <p:sldId id="336" r:id="rId8"/>
    <p:sldId id="434" r:id="rId9"/>
    <p:sldId id="265" r:id="rId10"/>
    <p:sldId id="445" r:id="rId11"/>
    <p:sldId id="438" r:id="rId12"/>
    <p:sldId id="271" r:id="rId13"/>
    <p:sldId id="444" r:id="rId14"/>
    <p:sldId id="435" r:id="rId15"/>
    <p:sldId id="273" r:id="rId16"/>
    <p:sldId id="436" r:id="rId17"/>
    <p:sldId id="337" r:id="rId18"/>
    <p:sldId id="264" r:id="rId19"/>
    <p:sldId id="389" r:id="rId20"/>
    <p:sldId id="309" r:id="rId21"/>
    <p:sldId id="278" r:id="rId22"/>
    <p:sldId id="359" r:id="rId23"/>
    <p:sldId id="441" r:id="rId24"/>
    <p:sldId id="339" r:id="rId25"/>
    <p:sldId id="463" r:id="rId26"/>
    <p:sldId id="466" r:id="rId27"/>
    <p:sldId id="446" r:id="rId28"/>
    <p:sldId id="464" r:id="rId29"/>
    <p:sldId id="286" r:id="rId30"/>
    <p:sldId id="447" r:id="rId31"/>
    <p:sldId id="334" r:id="rId32"/>
    <p:sldId id="388" r:id="rId33"/>
    <p:sldId id="385" r:id="rId34"/>
    <p:sldId id="394" r:id="rId35"/>
    <p:sldId id="416" r:id="rId36"/>
    <p:sldId id="412" r:id="rId37"/>
    <p:sldId id="409" r:id="rId38"/>
    <p:sldId id="462" r:id="rId39"/>
    <p:sldId id="357" r:id="rId40"/>
    <p:sldId id="432" r:id="rId41"/>
    <p:sldId id="449" r:id="rId42"/>
    <p:sldId id="451" r:id="rId43"/>
    <p:sldId id="433" r:id="rId44"/>
    <p:sldId id="442" r:id="rId45"/>
    <p:sldId id="455" r:id="rId46"/>
    <p:sldId id="456" r:id="rId47"/>
    <p:sldId id="457" r:id="rId48"/>
    <p:sldId id="454" r:id="rId49"/>
    <p:sldId id="275" r:id="rId50"/>
    <p:sldId id="460" r:id="rId51"/>
    <p:sldId id="439" r:id="rId52"/>
    <p:sldId id="413" r:id="rId53"/>
    <p:sldId id="414" r:id="rId54"/>
    <p:sldId id="415" r:id="rId55"/>
  </p:sldIdLst>
  <p:sldSz cx="12192000" cy="6858000"/>
  <p:notesSz cx="6858000" cy="9144000"/>
  <p:embeddedFontLst>
    <p:embeddedFont>
      <p:font typeface="YD윤고딕 340" panose="02020603020101020101" pitchFamily="18" charset="-127"/>
      <p:regular r:id="rId58"/>
    </p:embeddedFont>
    <p:embeddedFont>
      <p:font typeface="ＭＳ Ｐゴシック" panose="020B0600070205080204" pitchFamily="34" charset="-128"/>
      <p:regular r:id="rId59"/>
    </p:embeddedFont>
    <p:embeddedFont>
      <p:font typeface="Arial Narrow" panose="020B0606020202030204" pitchFamily="34" charset="0"/>
      <p:regular r:id="rId60"/>
      <p:bold r:id="rId61"/>
      <p:italic r:id="rId62"/>
      <p:boldItalic r:id="rId63"/>
    </p:embeddedFont>
    <p:embeddedFont>
      <p:font typeface="YD윤고딕 320" panose="02020603020101020101" pitchFamily="18" charset="-127"/>
      <p:regular r:id="rId64"/>
    </p:embeddedFont>
    <p:embeddedFont>
      <p:font typeface="Comic Sans MS" panose="030F0702030302020204" pitchFamily="66" charset="0"/>
      <p:regular r:id="rId65"/>
      <p:bold r:id="rId66"/>
      <p:italic r:id="rId67"/>
      <p:boldItalic r:id="rId68"/>
    </p:embeddedFont>
    <p:embeddedFont>
      <p:font typeface="YD윤고딕 350" panose="02020603020101020101" pitchFamily="18" charset="-127"/>
      <p:regular r:id="rId69"/>
    </p:embeddedFont>
    <p:embeddedFont>
      <p:font typeface="나눔고딕" panose="020B0600000101010101" charset="-127"/>
      <p:regular r:id="rId70"/>
      <p:bold r:id="rId71"/>
    </p:embeddedFont>
    <p:embeddedFont>
      <p:font typeface="맑은 고딕" panose="020B0503020000020004" pitchFamily="50" charset="-127"/>
      <p:regular r:id="rId72"/>
      <p:bold r:id="rId73"/>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C8F6BA0D-0CEF-47E3-8E77-FBEED4795C8A}">
          <p14:sldIdLst>
            <p14:sldId id="266"/>
            <p14:sldId id="262"/>
            <p14:sldId id="332"/>
            <p14:sldId id="333"/>
          </p14:sldIdLst>
        </p14:section>
        <p14:section name="MM Applications" id="{5D208EF8-CDE3-4C68-AB4A-0F92CE951540}">
          <p14:sldIdLst>
            <p14:sldId id="267"/>
            <p14:sldId id="437"/>
            <p14:sldId id="336"/>
            <p14:sldId id="434"/>
          </p14:sldIdLst>
        </p14:section>
        <p14:section name="Streaming Video" id="{82593196-0C5B-48EE-B8B5-B577D9E90230}">
          <p14:sldIdLst>
            <p14:sldId id="265"/>
            <p14:sldId id="445"/>
            <p14:sldId id="438"/>
            <p14:sldId id="271"/>
            <p14:sldId id="444"/>
            <p14:sldId id="435"/>
            <p14:sldId id="273"/>
            <p14:sldId id="436"/>
            <p14:sldId id="337"/>
            <p14:sldId id="264"/>
          </p14:sldIdLst>
        </p14:section>
        <p14:section name="VoIP" id="{FB09986D-F1BE-42D0-A8C4-9EFA78CC55EF}">
          <p14:sldIdLst>
            <p14:sldId id="389"/>
            <p14:sldId id="309"/>
            <p14:sldId id="278"/>
            <p14:sldId id="359"/>
            <p14:sldId id="441"/>
            <p14:sldId id="339"/>
            <p14:sldId id="463"/>
            <p14:sldId id="466"/>
            <p14:sldId id="446"/>
            <p14:sldId id="464"/>
          </p14:sldIdLst>
        </p14:section>
        <p14:section name="RTP" id="{C9A48985-A422-4DE8-A139-1F77E871A6E0}">
          <p14:sldIdLst>
            <p14:sldId id="286"/>
            <p14:sldId id="447"/>
            <p14:sldId id="334"/>
            <p14:sldId id="388"/>
            <p14:sldId id="385"/>
          </p14:sldIdLst>
        </p14:section>
        <p14:section name="SIP" id="{36571F06-8F3C-40FD-88FC-7AC768F5BFF0}">
          <p14:sldIdLst>
            <p14:sldId id="394"/>
            <p14:sldId id="416"/>
            <p14:sldId id="412"/>
            <p14:sldId id="409"/>
            <p14:sldId id="462"/>
            <p14:sldId id="357"/>
            <p14:sldId id="432"/>
            <p14:sldId id="449"/>
          </p14:sldIdLst>
        </p14:section>
        <p14:section name="Support for MM" id="{DF4106DC-F1F0-4657-BF30-40465D916DEF}">
          <p14:sldIdLst>
            <p14:sldId id="451"/>
            <p14:sldId id="433"/>
            <p14:sldId id="442"/>
            <p14:sldId id="455"/>
            <p14:sldId id="456"/>
            <p14:sldId id="457"/>
            <p14:sldId id="454"/>
            <p14:sldId id="275"/>
            <p14:sldId id="460"/>
            <p14:sldId id="439"/>
          </p14:sldIdLst>
        </p14:section>
        <p14:section name="Summary" id="{BE92317F-743C-4A3F-B5DA-7B0705775E80}">
          <p14:sldIdLst>
            <p14:sldId id="413"/>
            <p14:sldId id="414"/>
            <p14:sldId id="415"/>
          </p14:sldIdLst>
        </p14:section>
      </p14:sectionLst>
    </p:ext>
    <p:ext uri="{EFAFB233-063F-42B5-8137-9DF3F51BA10A}">
      <p15:sldGuideLst xmlns:p15="http://schemas.microsoft.com/office/powerpoint/2012/main">
        <p15:guide id="3" orient="horz" pos="2160" userDrawn="1">
          <p15:clr>
            <a:srgbClr val="A4A3A4"/>
          </p15:clr>
        </p15:guide>
        <p15:guide id="4"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0000"/>
    <a:srgbClr val="3333CC"/>
    <a:srgbClr val="CC99FF"/>
    <a:srgbClr val="2683C6"/>
    <a:srgbClr val="CCCC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테마 스타일 1 - 강조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99" autoAdjust="0"/>
    <p:restoredTop sz="96441" autoAdjust="0"/>
  </p:normalViewPr>
  <p:slideViewPr>
    <p:cSldViewPr snapToGrid="0">
      <p:cViewPr varScale="1">
        <p:scale>
          <a:sx n="108" d="100"/>
          <a:sy n="108" d="100"/>
        </p:scale>
        <p:origin x="870"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1364"/>
    </p:cViewPr>
  </p:sorterViewPr>
  <p:notesViewPr>
    <p:cSldViewPr snapToGrid="0">
      <p:cViewPr varScale="1">
        <p:scale>
          <a:sx n="86" d="100"/>
          <a:sy n="86"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openxmlformats.org/officeDocument/2006/relationships/font" Target="fonts/font11.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7.fntdata"/><Relationship Id="rId69" Type="http://schemas.openxmlformats.org/officeDocument/2006/relationships/font" Target="fonts/font12.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font" Target="fonts/font13.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14.fntdata"/><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F7F6EC-34CD-42DE-8326-8DA97A2EF288}" type="doc">
      <dgm:prSet loTypeId="urn:microsoft.com/office/officeart/2005/8/layout/list1" loCatId="list" qsTypeId="urn:microsoft.com/office/officeart/2005/8/quickstyle/simple1" qsCatId="simple" csTypeId="urn:microsoft.com/office/officeart/2005/8/colors/colorful1" csCatId="colorful" phldr="1"/>
      <dgm:spPr/>
      <dgm:t>
        <a:bodyPr/>
        <a:lstStyle/>
        <a:p>
          <a:pPr latinLnBrk="1"/>
          <a:endParaRPr lang="ko-KR" altLang="en-US"/>
        </a:p>
      </dgm:t>
    </dgm:pt>
    <dgm:pt modelId="{61B064B8-B205-4BE3-A5B6-57D79D6D1031}">
      <dgm:prSet/>
      <dgm:spPr>
        <a:solidFill>
          <a:schemeClr val="accent2"/>
        </a:solidFill>
        <a:ln>
          <a:noFill/>
        </a:ln>
      </dgm:spPr>
      <dgm:t>
        <a:bodyPr/>
        <a:lstStyle/>
        <a:p>
          <a:pPr rtl="0" latinLnBrk="1"/>
          <a:r>
            <a:rPr lang="en-US" altLang="ko-KR" dirty="0" smtClean="0">
              <a:latin typeface="+mj-ea"/>
              <a:ea typeface="+mj-ea"/>
            </a:rPr>
            <a:t>Making the best of best-effort service</a:t>
          </a:r>
          <a:endParaRPr lang="ko-KR" dirty="0">
            <a:latin typeface="+mj-ea"/>
            <a:ea typeface="+mj-ea"/>
          </a:endParaRPr>
        </a:p>
      </dgm:t>
    </dgm:pt>
    <dgm:pt modelId="{7EE9637D-82C5-4011-A8C4-3F91C4013253}" type="parTrans" cxnId="{12C9856C-E906-492A-89E9-CE65A4E11F35}">
      <dgm:prSet/>
      <dgm:spPr/>
      <dgm:t>
        <a:bodyPr/>
        <a:lstStyle/>
        <a:p>
          <a:pPr latinLnBrk="1"/>
          <a:endParaRPr lang="ko-KR" altLang="en-US"/>
        </a:p>
      </dgm:t>
    </dgm:pt>
    <dgm:pt modelId="{EC46F5A3-1B11-40AE-AEA3-174ACD5B8035}" type="sibTrans" cxnId="{12C9856C-E906-492A-89E9-CE65A4E11F35}">
      <dgm:prSet/>
      <dgm:spPr/>
      <dgm:t>
        <a:bodyPr/>
        <a:lstStyle/>
        <a:p>
          <a:pPr latinLnBrk="1"/>
          <a:endParaRPr lang="ko-KR" altLang="en-US"/>
        </a:p>
      </dgm:t>
    </dgm:pt>
    <dgm:pt modelId="{AA33C0FE-D61E-4DBC-899D-03971C83306E}">
      <dgm:prSet/>
      <dgm:spPr>
        <a:noFill/>
        <a:ln w="28575">
          <a:solidFill>
            <a:schemeClr val="accent2"/>
          </a:solidFill>
        </a:ln>
      </dgm:spPr>
      <dgm:t>
        <a:bodyPr/>
        <a:lstStyle/>
        <a:p>
          <a:pPr rtl="0" latinLnBrk="1"/>
          <a:r>
            <a:rPr lang="en-US" altLang="ko-KR" dirty="0" smtClean="0">
              <a:solidFill>
                <a:schemeClr val="tx1"/>
              </a:solidFill>
            </a:rPr>
            <a:t>deployment of </a:t>
          </a:r>
          <a:r>
            <a:rPr lang="en-US" altLang="ko-KR" dirty="0" smtClean="0">
              <a:solidFill>
                <a:srgbClr val="FFC000"/>
              </a:solidFill>
            </a:rPr>
            <a:t>additional bandwidth and switching capacity </a:t>
          </a:r>
          <a:r>
            <a:rPr lang="en-US" altLang="ko-KR" dirty="0" smtClean="0">
              <a:solidFill>
                <a:schemeClr val="tx1"/>
              </a:solidFill>
            </a:rPr>
            <a:t>to continue to ensure satisfactory delay and packet-loss performance</a:t>
          </a:r>
          <a:endParaRPr lang="ko-KR" dirty="0">
            <a:solidFill>
              <a:schemeClr val="tx1"/>
            </a:solidFill>
          </a:endParaRPr>
        </a:p>
      </dgm:t>
    </dgm:pt>
    <dgm:pt modelId="{3D71DE29-7C50-4644-9A0F-63539E125EC2}" type="parTrans" cxnId="{776B68AB-7309-4AA9-BAF7-BF6EA6C33A2D}">
      <dgm:prSet/>
      <dgm:spPr/>
      <dgm:t>
        <a:bodyPr/>
        <a:lstStyle/>
        <a:p>
          <a:pPr latinLnBrk="1"/>
          <a:endParaRPr lang="ko-KR" altLang="en-US"/>
        </a:p>
      </dgm:t>
    </dgm:pt>
    <dgm:pt modelId="{4DCBA9E0-6DBC-4F44-A6BB-3EF7D0D83E93}" type="sibTrans" cxnId="{776B68AB-7309-4AA9-BAF7-BF6EA6C33A2D}">
      <dgm:prSet/>
      <dgm:spPr/>
      <dgm:t>
        <a:bodyPr/>
        <a:lstStyle/>
        <a:p>
          <a:pPr latinLnBrk="1"/>
          <a:endParaRPr lang="ko-KR" altLang="en-US"/>
        </a:p>
      </dgm:t>
    </dgm:pt>
    <dgm:pt modelId="{7E19E637-2940-418E-8CAC-C7589510097B}">
      <dgm:prSet/>
      <dgm:spPr>
        <a:noFill/>
        <a:ln w="28575">
          <a:solidFill>
            <a:schemeClr val="accent2"/>
          </a:solidFill>
        </a:ln>
      </dgm:spPr>
      <dgm:t>
        <a:bodyPr/>
        <a:lstStyle/>
        <a:p>
          <a:pPr rtl="0" latinLnBrk="1"/>
          <a:r>
            <a:rPr lang="en-US" dirty="0" smtClean="0">
              <a:solidFill>
                <a:srgbClr val="FFC000"/>
              </a:solidFill>
            </a:rPr>
            <a:t>network dimensioning</a:t>
          </a:r>
          <a:r>
            <a:rPr lang="en-US" dirty="0" smtClean="0">
              <a:solidFill>
                <a:schemeClr val="tx1"/>
              </a:solidFill>
            </a:rPr>
            <a:t>: </a:t>
          </a:r>
          <a:r>
            <a:rPr lang="en-US" altLang="ko-KR" dirty="0" smtClean="0">
              <a:solidFill>
                <a:schemeClr val="tx1"/>
              </a:solidFill>
            </a:rPr>
            <a:t>how to design a network topology to achieve a given level of end-to-end performance</a:t>
          </a:r>
          <a:endParaRPr lang="ko-KR" dirty="0">
            <a:solidFill>
              <a:schemeClr val="tx1"/>
            </a:solidFill>
          </a:endParaRPr>
        </a:p>
      </dgm:t>
    </dgm:pt>
    <dgm:pt modelId="{48C65209-A2AE-4672-A2FD-4639653B1F6F}" type="parTrans" cxnId="{E0A90F9B-1BFB-4F8E-82D8-7E1615EACFCA}">
      <dgm:prSet/>
      <dgm:spPr/>
      <dgm:t>
        <a:bodyPr/>
        <a:lstStyle/>
        <a:p>
          <a:pPr latinLnBrk="1"/>
          <a:endParaRPr lang="ko-KR" altLang="en-US"/>
        </a:p>
      </dgm:t>
    </dgm:pt>
    <dgm:pt modelId="{8E26EBEB-3CAC-43ED-887C-85ED8B6833A5}" type="sibTrans" cxnId="{E0A90F9B-1BFB-4F8E-82D8-7E1615EACFCA}">
      <dgm:prSet/>
      <dgm:spPr/>
      <dgm:t>
        <a:bodyPr/>
        <a:lstStyle/>
        <a:p>
          <a:pPr latinLnBrk="1"/>
          <a:endParaRPr lang="ko-KR" altLang="en-US"/>
        </a:p>
      </dgm:t>
    </dgm:pt>
    <dgm:pt modelId="{02D4F9B0-9ABC-45FA-BC46-977BE3B8B0B1}">
      <dgm:prSet/>
      <dgm:spPr>
        <a:solidFill>
          <a:schemeClr val="accent2">
            <a:lumMod val="75000"/>
          </a:schemeClr>
        </a:solidFill>
        <a:ln>
          <a:noFill/>
        </a:ln>
      </dgm:spPr>
      <dgm:t>
        <a:bodyPr/>
        <a:lstStyle/>
        <a:p>
          <a:pPr rtl="0" latinLnBrk="1"/>
          <a:r>
            <a:rPr lang="en-US" altLang="ko-KR" dirty="0" smtClean="0">
              <a:latin typeface="+mj-ea"/>
              <a:ea typeface="+mj-ea"/>
            </a:rPr>
            <a:t>Differentiated service</a:t>
          </a:r>
          <a:endParaRPr lang="ko-KR" dirty="0">
            <a:latin typeface="+mj-ea"/>
            <a:ea typeface="+mj-ea"/>
          </a:endParaRPr>
        </a:p>
      </dgm:t>
    </dgm:pt>
    <dgm:pt modelId="{C50B69DF-A4C6-4A67-BE5A-374312F3C0B6}" type="parTrans" cxnId="{86D8D789-B885-4D55-BACB-21D07A80FB94}">
      <dgm:prSet/>
      <dgm:spPr/>
      <dgm:t>
        <a:bodyPr/>
        <a:lstStyle/>
        <a:p>
          <a:pPr latinLnBrk="1"/>
          <a:endParaRPr lang="ko-KR" altLang="en-US"/>
        </a:p>
      </dgm:t>
    </dgm:pt>
    <dgm:pt modelId="{BA677C60-D675-4BC8-B717-C01F555A378B}" type="sibTrans" cxnId="{86D8D789-B885-4D55-BACB-21D07A80FB94}">
      <dgm:prSet/>
      <dgm:spPr/>
      <dgm:t>
        <a:bodyPr/>
        <a:lstStyle/>
        <a:p>
          <a:pPr latinLnBrk="1"/>
          <a:endParaRPr lang="ko-KR" altLang="en-US"/>
        </a:p>
      </dgm:t>
    </dgm:pt>
    <dgm:pt modelId="{3C901691-C699-4CB7-B9C1-7E937748CCBB}">
      <dgm:prSet/>
      <dgm:spPr>
        <a:noFill/>
        <a:ln w="28575">
          <a:solidFill>
            <a:schemeClr val="accent2">
              <a:lumMod val="75000"/>
            </a:schemeClr>
          </a:solidFill>
        </a:ln>
      </dgm:spPr>
      <dgm:t>
        <a:bodyPr/>
        <a:lstStyle/>
        <a:p>
          <a:pPr rtl="0" latinLnBrk="1"/>
          <a:r>
            <a:rPr lang="en-US" altLang="ko-KR" dirty="0" smtClean="0">
              <a:solidFill>
                <a:srgbClr val="FFC000"/>
              </a:solidFill>
            </a:rPr>
            <a:t>different classes of service for different types of traffic</a:t>
          </a:r>
          <a:endParaRPr lang="ko-KR" dirty="0">
            <a:solidFill>
              <a:srgbClr val="FFC000"/>
            </a:solidFill>
          </a:endParaRPr>
        </a:p>
      </dgm:t>
    </dgm:pt>
    <dgm:pt modelId="{70F15F37-7184-491F-A2B8-2D3AA3E6BA96}" type="parTrans" cxnId="{A2EC6DE7-CE2F-4C74-9B5C-EECA7AB41F85}">
      <dgm:prSet/>
      <dgm:spPr/>
      <dgm:t>
        <a:bodyPr/>
        <a:lstStyle/>
        <a:p>
          <a:pPr latinLnBrk="1"/>
          <a:endParaRPr lang="ko-KR" altLang="en-US"/>
        </a:p>
      </dgm:t>
    </dgm:pt>
    <dgm:pt modelId="{5EC29948-96F0-4867-ADC3-28D5BB1A6920}" type="sibTrans" cxnId="{A2EC6DE7-CE2F-4C74-9B5C-EECA7AB41F85}">
      <dgm:prSet/>
      <dgm:spPr/>
      <dgm:t>
        <a:bodyPr/>
        <a:lstStyle/>
        <a:p>
          <a:pPr latinLnBrk="1"/>
          <a:endParaRPr lang="ko-KR" altLang="en-US"/>
        </a:p>
      </dgm:t>
    </dgm:pt>
    <dgm:pt modelId="{7FEC7CE1-F898-4AA4-9477-D929632E3493}">
      <dgm:prSet/>
      <dgm:spPr>
        <a:solidFill>
          <a:schemeClr val="accent2">
            <a:lumMod val="50000"/>
          </a:schemeClr>
        </a:solidFill>
        <a:ln>
          <a:noFill/>
        </a:ln>
      </dgm:spPr>
      <dgm:t>
        <a:bodyPr/>
        <a:lstStyle/>
        <a:p>
          <a:pPr rtl="0" latinLnBrk="1"/>
          <a:r>
            <a:rPr lang="en-US" altLang="ko-KR" dirty="0" smtClean="0">
              <a:latin typeface="+mj-lt"/>
            </a:rPr>
            <a:t>Per-connection Quality-of-Service guarantees</a:t>
          </a:r>
          <a:endParaRPr lang="ko-KR" dirty="0">
            <a:latin typeface="+mj-lt"/>
          </a:endParaRPr>
        </a:p>
      </dgm:t>
    </dgm:pt>
    <dgm:pt modelId="{ABDE2B3E-C277-4196-8201-11CD337893FE}" type="parTrans" cxnId="{8C8139A6-739D-4669-9456-E0F75AA622D1}">
      <dgm:prSet/>
      <dgm:spPr/>
      <dgm:t>
        <a:bodyPr/>
        <a:lstStyle/>
        <a:p>
          <a:pPr latinLnBrk="1"/>
          <a:endParaRPr lang="ko-KR" altLang="en-US"/>
        </a:p>
      </dgm:t>
    </dgm:pt>
    <dgm:pt modelId="{9E099568-6B49-4732-A53A-1BB19F655A6C}" type="sibTrans" cxnId="{8C8139A6-739D-4669-9456-E0F75AA622D1}">
      <dgm:prSet/>
      <dgm:spPr/>
      <dgm:t>
        <a:bodyPr/>
        <a:lstStyle/>
        <a:p>
          <a:pPr latinLnBrk="1"/>
          <a:endParaRPr lang="ko-KR" altLang="en-US"/>
        </a:p>
      </dgm:t>
    </dgm:pt>
    <dgm:pt modelId="{D68B70DC-A12C-461A-A2B9-930A0CBFB22F}">
      <dgm:prSet/>
      <dgm:spPr>
        <a:noFill/>
        <a:ln w="28575">
          <a:solidFill>
            <a:schemeClr val="accent2">
              <a:lumMod val="50000"/>
            </a:schemeClr>
          </a:solidFill>
        </a:ln>
      </dgm:spPr>
      <dgm:t>
        <a:bodyPr/>
        <a:lstStyle/>
        <a:p>
          <a:pPr rtl="0" latinLnBrk="1"/>
          <a:r>
            <a:rPr lang="en-US" dirty="0" smtClean="0">
              <a:solidFill>
                <a:srgbClr val="FFC000"/>
              </a:solidFill>
            </a:rPr>
            <a:t>explicit reservation of end-to-end resource for each instance of an application</a:t>
          </a:r>
          <a:endParaRPr lang="ko-KR" dirty="0">
            <a:solidFill>
              <a:srgbClr val="FFC000"/>
            </a:solidFill>
          </a:endParaRPr>
        </a:p>
      </dgm:t>
    </dgm:pt>
    <dgm:pt modelId="{13C4D743-93DD-4E26-958B-60C6B4866730}" type="parTrans" cxnId="{3BDA6515-7F58-4B50-AF8E-4131BCD82C1B}">
      <dgm:prSet/>
      <dgm:spPr/>
      <dgm:t>
        <a:bodyPr/>
        <a:lstStyle/>
        <a:p>
          <a:pPr latinLnBrk="1"/>
          <a:endParaRPr lang="ko-KR" altLang="en-US"/>
        </a:p>
      </dgm:t>
    </dgm:pt>
    <dgm:pt modelId="{E28EB2A0-4737-44C3-812E-2CDB5A3D75B2}" type="sibTrans" cxnId="{3BDA6515-7F58-4B50-AF8E-4131BCD82C1B}">
      <dgm:prSet/>
      <dgm:spPr/>
      <dgm:t>
        <a:bodyPr/>
        <a:lstStyle/>
        <a:p>
          <a:pPr latinLnBrk="1"/>
          <a:endParaRPr lang="ko-KR" altLang="en-US"/>
        </a:p>
      </dgm:t>
    </dgm:pt>
    <dgm:pt modelId="{D873C348-6DA3-4B6C-8841-C73C7C10C4A8}">
      <dgm:prSet/>
      <dgm:spPr>
        <a:noFill/>
        <a:ln w="28575">
          <a:solidFill>
            <a:schemeClr val="accent2">
              <a:lumMod val="75000"/>
            </a:schemeClr>
          </a:solidFill>
        </a:ln>
      </dgm:spPr>
      <dgm:t>
        <a:bodyPr/>
        <a:lstStyle/>
        <a:p>
          <a:pPr rtl="0" latinLnBrk="1"/>
          <a:r>
            <a:rPr lang="en-US" altLang="ko-KR" dirty="0" smtClean="0">
              <a:solidFill>
                <a:schemeClr val="tx1"/>
              </a:solidFill>
            </a:rPr>
            <a:t>the network needs new mechanisms for packet marking, scheduling, and more </a:t>
          </a:r>
          <a:endParaRPr lang="ko-KR" dirty="0">
            <a:solidFill>
              <a:schemeClr val="tx1"/>
            </a:solidFill>
          </a:endParaRPr>
        </a:p>
      </dgm:t>
    </dgm:pt>
    <dgm:pt modelId="{C6F3DE44-4DD3-42FA-9009-C1038E32A8F7}" type="parTrans" cxnId="{EB9570AE-03E4-4ABD-9536-3F201CF9E688}">
      <dgm:prSet/>
      <dgm:spPr/>
      <dgm:t>
        <a:bodyPr/>
        <a:lstStyle/>
        <a:p>
          <a:pPr latinLnBrk="1"/>
          <a:endParaRPr lang="ko-KR" altLang="en-US"/>
        </a:p>
      </dgm:t>
    </dgm:pt>
    <dgm:pt modelId="{8D643EF9-DBC9-49DE-894E-C0E26CA275EC}" type="sibTrans" cxnId="{EB9570AE-03E4-4ABD-9536-3F201CF9E688}">
      <dgm:prSet/>
      <dgm:spPr/>
      <dgm:t>
        <a:bodyPr/>
        <a:lstStyle/>
        <a:p>
          <a:pPr latinLnBrk="1"/>
          <a:endParaRPr lang="ko-KR" altLang="en-US"/>
        </a:p>
      </dgm:t>
    </dgm:pt>
    <dgm:pt modelId="{EBC66597-131D-45FD-BFC1-CEC8D7A7289B}">
      <dgm:prSet/>
      <dgm:spPr>
        <a:noFill/>
        <a:ln w="28575">
          <a:solidFill>
            <a:schemeClr val="accent2">
              <a:lumMod val="50000"/>
            </a:schemeClr>
          </a:solidFill>
        </a:ln>
      </dgm:spPr>
      <dgm:t>
        <a:bodyPr/>
        <a:lstStyle/>
        <a:p>
          <a:pPr rtl="0" latinLnBrk="1"/>
          <a:r>
            <a:rPr lang="en-US" altLang="ko-KR" dirty="0" smtClean="0">
              <a:solidFill>
                <a:schemeClr val="tx1"/>
              </a:solidFill>
            </a:rPr>
            <a:t>new and complex software in hosts and routers</a:t>
          </a:r>
          <a:endParaRPr lang="ko-KR" dirty="0">
            <a:solidFill>
              <a:schemeClr val="tx1"/>
            </a:solidFill>
          </a:endParaRPr>
        </a:p>
      </dgm:t>
    </dgm:pt>
    <dgm:pt modelId="{60797278-075E-440C-92E4-C0C36CFDF2A3}" type="parTrans" cxnId="{55BFD2E6-073B-4249-AB8D-39AB82DEDAE5}">
      <dgm:prSet/>
      <dgm:spPr/>
      <dgm:t>
        <a:bodyPr/>
        <a:lstStyle/>
        <a:p>
          <a:pPr latinLnBrk="1"/>
          <a:endParaRPr lang="ko-KR" altLang="en-US"/>
        </a:p>
      </dgm:t>
    </dgm:pt>
    <dgm:pt modelId="{DB9F54D9-4508-4494-A023-9D9BC3F364E2}" type="sibTrans" cxnId="{55BFD2E6-073B-4249-AB8D-39AB82DEDAE5}">
      <dgm:prSet/>
      <dgm:spPr/>
      <dgm:t>
        <a:bodyPr/>
        <a:lstStyle/>
        <a:p>
          <a:pPr latinLnBrk="1"/>
          <a:endParaRPr lang="ko-KR" altLang="en-US"/>
        </a:p>
      </dgm:t>
    </dgm:pt>
    <dgm:pt modelId="{6F615E01-EB6F-404F-A94E-7E6407C328FF}" type="pres">
      <dgm:prSet presAssocID="{5FF7F6EC-34CD-42DE-8326-8DA97A2EF288}" presName="linear" presStyleCnt="0">
        <dgm:presLayoutVars>
          <dgm:dir/>
          <dgm:animLvl val="lvl"/>
          <dgm:resizeHandles val="exact"/>
        </dgm:presLayoutVars>
      </dgm:prSet>
      <dgm:spPr/>
      <dgm:t>
        <a:bodyPr/>
        <a:lstStyle/>
        <a:p>
          <a:pPr latinLnBrk="1"/>
          <a:endParaRPr lang="ko-KR" altLang="en-US"/>
        </a:p>
      </dgm:t>
    </dgm:pt>
    <dgm:pt modelId="{EE9D5661-5F38-42DA-B7C8-5A921C609486}" type="pres">
      <dgm:prSet presAssocID="{61B064B8-B205-4BE3-A5B6-57D79D6D1031}" presName="parentLin" presStyleCnt="0"/>
      <dgm:spPr/>
      <dgm:t>
        <a:bodyPr/>
        <a:lstStyle/>
        <a:p>
          <a:pPr latinLnBrk="1"/>
          <a:endParaRPr lang="ko-KR" altLang="en-US"/>
        </a:p>
      </dgm:t>
    </dgm:pt>
    <dgm:pt modelId="{864A1D0A-0315-4D99-B852-F84FE5ED95D4}" type="pres">
      <dgm:prSet presAssocID="{61B064B8-B205-4BE3-A5B6-57D79D6D1031}" presName="parentLeftMargin" presStyleLbl="node1" presStyleIdx="0" presStyleCnt="3"/>
      <dgm:spPr/>
      <dgm:t>
        <a:bodyPr/>
        <a:lstStyle/>
        <a:p>
          <a:pPr latinLnBrk="1"/>
          <a:endParaRPr lang="ko-KR" altLang="en-US"/>
        </a:p>
      </dgm:t>
    </dgm:pt>
    <dgm:pt modelId="{74820F48-E7C6-4548-91CD-8ADE962B0FFD}" type="pres">
      <dgm:prSet presAssocID="{61B064B8-B205-4BE3-A5B6-57D79D6D1031}" presName="parentText" presStyleLbl="node1" presStyleIdx="0" presStyleCnt="3">
        <dgm:presLayoutVars>
          <dgm:chMax val="0"/>
          <dgm:bulletEnabled val="1"/>
        </dgm:presLayoutVars>
      </dgm:prSet>
      <dgm:spPr/>
      <dgm:t>
        <a:bodyPr/>
        <a:lstStyle/>
        <a:p>
          <a:pPr latinLnBrk="1"/>
          <a:endParaRPr lang="ko-KR" altLang="en-US"/>
        </a:p>
      </dgm:t>
    </dgm:pt>
    <dgm:pt modelId="{F539CD49-5CC1-4ABD-9151-2558A0736DF8}" type="pres">
      <dgm:prSet presAssocID="{61B064B8-B205-4BE3-A5B6-57D79D6D1031}" presName="negativeSpace" presStyleCnt="0"/>
      <dgm:spPr/>
      <dgm:t>
        <a:bodyPr/>
        <a:lstStyle/>
        <a:p>
          <a:pPr latinLnBrk="1"/>
          <a:endParaRPr lang="ko-KR" altLang="en-US"/>
        </a:p>
      </dgm:t>
    </dgm:pt>
    <dgm:pt modelId="{070CD6CE-A4C6-4115-AD60-211CC8A77D1D}" type="pres">
      <dgm:prSet presAssocID="{61B064B8-B205-4BE3-A5B6-57D79D6D1031}" presName="childText" presStyleLbl="conFgAcc1" presStyleIdx="0" presStyleCnt="3">
        <dgm:presLayoutVars>
          <dgm:bulletEnabled val="1"/>
        </dgm:presLayoutVars>
      </dgm:prSet>
      <dgm:spPr/>
      <dgm:t>
        <a:bodyPr/>
        <a:lstStyle/>
        <a:p>
          <a:pPr latinLnBrk="1"/>
          <a:endParaRPr lang="ko-KR" altLang="en-US"/>
        </a:p>
      </dgm:t>
    </dgm:pt>
    <dgm:pt modelId="{209D49B5-AB48-4022-8C37-57FE495D3216}" type="pres">
      <dgm:prSet presAssocID="{EC46F5A3-1B11-40AE-AEA3-174ACD5B8035}" presName="spaceBetweenRectangles" presStyleCnt="0"/>
      <dgm:spPr/>
      <dgm:t>
        <a:bodyPr/>
        <a:lstStyle/>
        <a:p>
          <a:pPr latinLnBrk="1"/>
          <a:endParaRPr lang="ko-KR" altLang="en-US"/>
        </a:p>
      </dgm:t>
    </dgm:pt>
    <dgm:pt modelId="{A6E33835-3203-4C28-9FC0-152D921F755F}" type="pres">
      <dgm:prSet presAssocID="{02D4F9B0-9ABC-45FA-BC46-977BE3B8B0B1}" presName="parentLin" presStyleCnt="0"/>
      <dgm:spPr/>
      <dgm:t>
        <a:bodyPr/>
        <a:lstStyle/>
        <a:p>
          <a:pPr latinLnBrk="1"/>
          <a:endParaRPr lang="ko-KR" altLang="en-US"/>
        </a:p>
      </dgm:t>
    </dgm:pt>
    <dgm:pt modelId="{14BB2865-1641-46D2-AA42-F13B30744387}" type="pres">
      <dgm:prSet presAssocID="{02D4F9B0-9ABC-45FA-BC46-977BE3B8B0B1}" presName="parentLeftMargin" presStyleLbl="node1" presStyleIdx="0" presStyleCnt="3"/>
      <dgm:spPr/>
      <dgm:t>
        <a:bodyPr/>
        <a:lstStyle/>
        <a:p>
          <a:pPr latinLnBrk="1"/>
          <a:endParaRPr lang="ko-KR" altLang="en-US"/>
        </a:p>
      </dgm:t>
    </dgm:pt>
    <dgm:pt modelId="{D79B7CC7-C3CB-4F24-87B9-7F107353FFA5}" type="pres">
      <dgm:prSet presAssocID="{02D4F9B0-9ABC-45FA-BC46-977BE3B8B0B1}" presName="parentText" presStyleLbl="node1" presStyleIdx="1" presStyleCnt="3">
        <dgm:presLayoutVars>
          <dgm:chMax val="0"/>
          <dgm:bulletEnabled val="1"/>
        </dgm:presLayoutVars>
      </dgm:prSet>
      <dgm:spPr/>
      <dgm:t>
        <a:bodyPr/>
        <a:lstStyle/>
        <a:p>
          <a:pPr latinLnBrk="1"/>
          <a:endParaRPr lang="ko-KR" altLang="en-US"/>
        </a:p>
      </dgm:t>
    </dgm:pt>
    <dgm:pt modelId="{355B0ED9-B6EF-4F63-99D7-9124356DA134}" type="pres">
      <dgm:prSet presAssocID="{02D4F9B0-9ABC-45FA-BC46-977BE3B8B0B1}" presName="negativeSpace" presStyleCnt="0"/>
      <dgm:spPr/>
      <dgm:t>
        <a:bodyPr/>
        <a:lstStyle/>
        <a:p>
          <a:pPr latinLnBrk="1"/>
          <a:endParaRPr lang="ko-KR" altLang="en-US"/>
        </a:p>
      </dgm:t>
    </dgm:pt>
    <dgm:pt modelId="{5BB8246E-81FF-4C30-9A20-69FAF49928A5}" type="pres">
      <dgm:prSet presAssocID="{02D4F9B0-9ABC-45FA-BC46-977BE3B8B0B1}" presName="childText" presStyleLbl="conFgAcc1" presStyleIdx="1" presStyleCnt="3">
        <dgm:presLayoutVars>
          <dgm:bulletEnabled val="1"/>
        </dgm:presLayoutVars>
      </dgm:prSet>
      <dgm:spPr/>
      <dgm:t>
        <a:bodyPr/>
        <a:lstStyle/>
        <a:p>
          <a:pPr latinLnBrk="1"/>
          <a:endParaRPr lang="ko-KR" altLang="en-US"/>
        </a:p>
      </dgm:t>
    </dgm:pt>
    <dgm:pt modelId="{E7AA5448-80F3-431C-9752-B770B63188DF}" type="pres">
      <dgm:prSet presAssocID="{BA677C60-D675-4BC8-B717-C01F555A378B}" presName="spaceBetweenRectangles" presStyleCnt="0"/>
      <dgm:spPr/>
      <dgm:t>
        <a:bodyPr/>
        <a:lstStyle/>
        <a:p>
          <a:pPr latinLnBrk="1"/>
          <a:endParaRPr lang="ko-KR" altLang="en-US"/>
        </a:p>
      </dgm:t>
    </dgm:pt>
    <dgm:pt modelId="{68B05481-8CE8-483E-BEA3-CEEF64740E0F}" type="pres">
      <dgm:prSet presAssocID="{7FEC7CE1-F898-4AA4-9477-D929632E3493}" presName="parentLin" presStyleCnt="0"/>
      <dgm:spPr/>
      <dgm:t>
        <a:bodyPr/>
        <a:lstStyle/>
        <a:p>
          <a:pPr latinLnBrk="1"/>
          <a:endParaRPr lang="ko-KR" altLang="en-US"/>
        </a:p>
      </dgm:t>
    </dgm:pt>
    <dgm:pt modelId="{2BBAAC0D-F8B4-4C1F-A703-EEFD922FFDD1}" type="pres">
      <dgm:prSet presAssocID="{7FEC7CE1-F898-4AA4-9477-D929632E3493}" presName="parentLeftMargin" presStyleLbl="node1" presStyleIdx="1" presStyleCnt="3"/>
      <dgm:spPr/>
      <dgm:t>
        <a:bodyPr/>
        <a:lstStyle/>
        <a:p>
          <a:pPr latinLnBrk="1"/>
          <a:endParaRPr lang="ko-KR" altLang="en-US"/>
        </a:p>
      </dgm:t>
    </dgm:pt>
    <dgm:pt modelId="{54D0993D-81B8-4EE1-95EA-13EF3D7F7F88}" type="pres">
      <dgm:prSet presAssocID="{7FEC7CE1-F898-4AA4-9477-D929632E3493}" presName="parentText" presStyleLbl="node1" presStyleIdx="2" presStyleCnt="3">
        <dgm:presLayoutVars>
          <dgm:chMax val="0"/>
          <dgm:bulletEnabled val="1"/>
        </dgm:presLayoutVars>
      </dgm:prSet>
      <dgm:spPr/>
      <dgm:t>
        <a:bodyPr/>
        <a:lstStyle/>
        <a:p>
          <a:pPr latinLnBrk="1"/>
          <a:endParaRPr lang="ko-KR" altLang="en-US"/>
        </a:p>
      </dgm:t>
    </dgm:pt>
    <dgm:pt modelId="{7777BDF0-78E7-4D51-9021-07DBD7C05D57}" type="pres">
      <dgm:prSet presAssocID="{7FEC7CE1-F898-4AA4-9477-D929632E3493}" presName="negativeSpace" presStyleCnt="0"/>
      <dgm:spPr/>
      <dgm:t>
        <a:bodyPr/>
        <a:lstStyle/>
        <a:p>
          <a:pPr latinLnBrk="1"/>
          <a:endParaRPr lang="ko-KR" altLang="en-US"/>
        </a:p>
      </dgm:t>
    </dgm:pt>
    <dgm:pt modelId="{EFC97382-C75B-4D87-99BE-7BB06E24346D}" type="pres">
      <dgm:prSet presAssocID="{7FEC7CE1-F898-4AA4-9477-D929632E3493}" presName="childText" presStyleLbl="conFgAcc1" presStyleIdx="2" presStyleCnt="3">
        <dgm:presLayoutVars>
          <dgm:bulletEnabled val="1"/>
        </dgm:presLayoutVars>
      </dgm:prSet>
      <dgm:spPr/>
      <dgm:t>
        <a:bodyPr/>
        <a:lstStyle/>
        <a:p>
          <a:pPr latinLnBrk="1"/>
          <a:endParaRPr lang="ko-KR" altLang="en-US"/>
        </a:p>
      </dgm:t>
    </dgm:pt>
  </dgm:ptLst>
  <dgm:cxnLst>
    <dgm:cxn modelId="{AD62FE26-CFFC-42A4-BE04-689056CECD66}" type="presOf" srcId="{5FF7F6EC-34CD-42DE-8326-8DA97A2EF288}" destId="{6F615E01-EB6F-404F-A94E-7E6407C328FF}" srcOrd="0" destOrd="0" presId="urn:microsoft.com/office/officeart/2005/8/layout/list1"/>
    <dgm:cxn modelId="{3BDA6515-7F58-4B50-AF8E-4131BCD82C1B}" srcId="{7FEC7CE1-F898-4AA4-9477-D929632E3493}" destId="{D68B70DC-A12C-461A-A2B9-930A0CBFB22F}" srcOrd="0" destOrd="0" parTransId="{13C4D743-93DD-4E26-958B-60C6B4866730}" sibTransId="{E28EB2A0-4737-44C3-812E-2CDB5A3D75B2}"/>
    <dgm:cxn modelId="{7D022654-E815-4C1A-ADF9-142CD1FBEE96}" type="presOf" srcId="{02D4F9B0-9ABC-45FA-BC46-977BE3B8B0B1}" destId="{D79B7CC7-C3CB-4F24-87B9-7F107353FFA5}" srcOrd="1" destOrd="0" presId="urn:microsoft.com/office/officeart/2005/8/layout/list1"/>
    <dgm:cxn modelId="{A2EC6DE7-CE2F-4C74-9B5C-EECA7AB41F85}" srcId="{02D4F9B0-9ABC-45FA-BC46-977BE3B8B0B1}" destId="{3C901691-C699-4CB7-B9C1-7E937748CCBB}" srcOrd="0" destOrd="0" parTransId="{70F15F37-7184-491F-A2B8-2D3AA3E6BA96}" sibTransId="{5EC29948-96F0-4867-ADC3-28D5BB1A6920}"/>
    <dgm:cxn modelId="{8C8139A6-739D-4669-9456-E0F75AA622D1}" srcId="{5FF7F6EC-34CD-42DE-8326-8DA97A2EF288}" destId="{7FEC7CE1-F898-4AA4-9477-D929632E3493}" srcOrd="2" destOrd="0" parTransId="{ABDE2B3E-C277-4196-8201-11CD337893FE}" sibTransId="{9E099568-6B49-4732-A53A-1BB19F655A6C}"/>
    <dgm:cxn modelId="{28504797-D1D3-465F-8BB6-6BE25D169AF1}" type="presOf" srcId="{EBC66597-131D-45FD-BFC1-CEC8D7A7289B}" destId="{EFC97382-C75B-4D87-99BE-7BB06E24346D}" srcOrd="0" destOrd="1" presId="urn:microsoft.com/office/officeart/2005/8/layout/list1"/>
    <dgm:cxn modelId="{120D2584-9E7A-493E-A400-3576CD2142FF}" type="presOf" srcId="{61B064B8-B205-4BE3-A5B6-57D79D6D1031}" destId="{74820F48-E7C6-4548-91CD-8ADE962B0FFD}" srcOrd="1" destOrd="0" presId="urn:microsoft.com/office/officeart/2005/8/layout/list1"/>
    <dgm:cxn modelId="{7A2EBF99-20CD-456D-9E06-2C9D9A978A22}" type="presOf" srcId="{D68B70DC-A12C-461A-A2B9-930A0CBFB22F}" destId="{EFC97382-C75B-4D87-99BE-7BB06E24346D}" srcOrd="0" destOrd="0" presId="urn:microsoft.com/office/officeart/2005/8/layout/list1"/>
    <dgm:cxn modelId="{FFD3038B-D891-4CD7-A43B-185825C7270C}" type="presOf" srcId="{D873C348-6DA3-4B6C-8841-C73C7C10C4A8}" destId="{5BB8246E-81FF-4C30-9A20-69FAF49928A5}" srcOrd="0" destOrd="1" presId="urn:microsoft.com/office/officeart/2005/8/layout/list1"/>
    <dgm:cxn modelId="{86D8D789-B885-4D55-BACB-21D07A80FB94}" srcId="{5FF7F6EC-34CD-42DE-8326-8DA97A2EF288}" destId="{02D4F9B0-9ABC-45FA-BC46-977BE3B8B0B1}" srcOrd="1" destOrd="0" parTransId="{C50B69DF-A4C6-4A67-BE5A-374312F3C0B6}" sibTransId="{BA677C60-D675-4BC8-B717-C01F555A378B}"/>
    <dgm:cxn modelId="{BFB8A4E9-3015-4D1F-B26E-A31206204610}" type="presOf" srcId="{7FEC7CE1-F898-4AA4-9477-D929632E3493}" destId="{2BBAAC0D-F8B4-4C1F-A703-EEFD922FFDD1}" srcOrd="0" destOrd="0" presId="urn:microsoft.com/office/officeart/2005/8/layout/list1"/>
    <dgm:cxn modelId="{281EF263-8A46-4D3E-A804-FAF900F7CA85}" type="presOf" srcId="{61B064B8-B205-4BE3-A5B6-57D79D6D1031}" destId="{864A1D0A-0315-4D99-B852-F84FE5ED95D4}" srcOrd="0" destOrd="0" presId="urn:microsoft.com/office/officeart/2005/8/layout/list1"/>
    <dgm:cxn modelId="{7203DEF5-1EA4-412F-B7F4-1EFCF9ADD659}" type="presOf" srcId="{02D4F9B0-9ABC-45FA-BC46-977BE3B8B0B1}" destId="{14BB2865-1641-46D2-AA42-F13B30744387}" srcOrd="0" destOrd="0" presId="urn:microsoft.com/office/officeart/2005/8/layout/list1"/>
    <dgm:cxn modelId="{55BFD2E6-073B-4249-AB8D-39AB82DEDAE5}" srcId="{7FEC7CE1-F898-4AA4-9477-D929632E3493}" destId="{EBC66597-131D-45FD-BFC1-CEC8D7A7289B}" srcOrd="1" destOrd="0" parTransId="{60797278-075E-440C-92E4-C0C36CFDF2A3}" sibTransId="{DB9F54D9-4508-4494-A023-9D9BC3F364E2}"/>
    <dgm:cxn modelId="{0740F669-8504-4286-BC48-8AF5C3D59EBF}" type="presOf" srcId="{AA33C0FE-D61E-4DBC-899D-03971C83306E}" destId="{070CD6CE-A4C6-4115-AD60-211CC8A77D1D}" srcOrd="0" destOrd="0" presId="urn:microsoft.com/office/officeart/2005/8/layout/list1"/>
    <dgm:cxn modelId="{294BE178-4A40-41CB-BBAA-A86633037A34}" type="presOf" srcId="{7FEC7CE1-F898-4AA4-9477-D929632E3493}" destId="{54D0993D-81B8-4EE1-95EA-13EF3D7F7F88}" srcOrd="1" destOrd="0" presId="urn:microsoft.com/office/officeart/2005/8/layout/list1"/>
    <dgm:cxn modelId="{C33F56DB-242B-406E-B285-138AC6255130}" type="presOf" srcId="{7E19E637-2940-418E-8CAC-C7589510097B}" destId="{070CD6CE-A4C6-4115-AD60-211CC8A77D1D}" srcOrd="0" destOrd="1" presId="urn:microsoft.com/office/officeart/2005/8/layout/list1"/>
    <dgm:cxn modelId="{12C9856C-E906-492A-89E9-CE65A4E11F35}" srcId="{5FF7F6EC-34CD-42DE-8326-8DA97A2EF288}" destId="{61B064B8-B205-4BE3-A5B6-57D79D6D1031}" srcOrd="0" destOrd="0" parTransId="{7EE9637D-82C5-4011-A8C4-3F91C4013253}" sibTransId="{EC46F5A3-1B11-40AE-AEA3-174ACD5B8035}"/>
    <dgm:cxn modelId="{074924DB-91FF-4C6D-AFD3-A07CF576EF66}" type="presOf" srcId="{3C901691-C699-4CB7-B9C1-7E937748CCBB}" destId="{5BB8246E-81FF-4C30-9A20-69FAF49928A5}" srcOrd="0" destOrd="0" presId="urn:microsoft.com/office/officeart/2005/8/layout/list1"/>
    <dgm:cxn modelId="{776B68AB-7309-4AA9-BAF7-BF6EA6C33A2D}" srcId="{61B064B8-B205-4BE3-A5B6-57D79D6D1031}" destId="{AA33C0FE-D61E-4DBC-899D-03971C83306E}" srcOrd="0" destOrd="0" parTransId="{3D71DE29-7C50-4644-9A0F-63539E125EC2}" sibTransId="{4DCBA9E0-6DBC-4F44-A6BB-3EF7D0D83E93}"/>
    <dgm:cxn modelId="{E0A90F9B-1BFB-4F8E-82D8-7E1615EACFCA}" srcId="{61B064B8-B205-4BE3-A5B6-57D79D6D1031}" destId="{7E19E637-2940-418E-8CAC-C7589510097B}" srcOrd="1" destOrd="0" parTransId="{48C65209-A2AE-4672-A2FD-4639653B1F6F}" sibTransId="{8E26EBEB-3CAC-43ED-887C-85ED8B6833A5}"/>
    <dgm:cxn modelId="{EB9570AE-03E4-4ABD-9536-3F201CF9E688}" srcId="{02D4F9B0-9ABC-45FA-BC46-977BE3B8B0B1}" destId="{D873C348-6DA3-4B6C-8841-C73C7C10C4A8}" srcOrd="1" destOrd="0" parTransId="{C6F3DE44-4DD3-42FA-9009-C1038E32A8F7}" sibTransId="{8D643EF9-DBC9-49DE-894E-C0E26CA275EC}"/>
    <dgm:cxn modelId="{1EC0BF58-3E0A-42D9-87B9-4AB1D996272D}" type="presParOf" srcId="{6F615E01-EB6F-404F-A94E-7E6407C328FF}" destId="{EE9D5661-5F38-42DA-B7C8-5A921C609486}" srcOrd="0" destOrd="0" presId="urn:microsoft.com/office/officeart/2005/8/layout/list1"/>
    <dgm:cxn modelId="{3D5E6A16-FA74-41C5-8204-4700463761D4}" type="presParOf" srcId="{EE9D5661-5F38-42DA-B7C8-5A921C609486}" destId="{864A1D0A-0315-4D99-B852-F84FE5ED95D4}" srcOrd="0" destOrd="0" presId="urn:microsoft.com/office/officeart/2005/8/layout/list1"/>
    <dgm:cxn modelId="{73484688-D02A-4438-BFA1-873EE2730E96}" type="presParOf" srcId="{EE9D5661-5F38-42DA-B7C8-5A921C609486}" destId="{74820F48-E7C6-4548-91CD-8ADE962B0FFD}" srcOrd="1" destOrd="0" presId="urn:microsoft.com/office/officeart/2005/8/layout/list1"/>
    <dgm:cxn modelId="{1B635C7F-9F0D-4EB8-9C5B-211A7265B1C1}" type="presParOf" srcId="{6F615E01-EB6F-404F-A94E-7E6407C328FF}" destId="{F539CD49-5CC1-4ABD-9151-2558A0736DF8}" srcOrd="1" destOrd="0" presId="urn:microsoft.com/office/officeart/2005/8/layout/list1"/>
    <dgm:cxn modelId="{37B9A551-369D-4097-B81C-234397FBF60B}" type="presParOf" srcId="{6F615E01-EB6F-404F-A94E-7E6407C328FF}" destId="{070CD6CE-A4C6-4115-AD60-211CC8A77D1D}" srcOrd="2" destOrd="0" presId="urn:microsoft.com/office/officeart/2005/8/layout/list1"/>
    <dgm:cxn modelId="{85DC8AA7-30A4-4102-8BA2-7B779422FA51}" type="presParOf" srcId="{6F615E01-EB6F-404F-A94E-7E6407C328FF}" destId="{209D49B5-AB48-4022-8C37-57FE495D3216}" srcOrd="3" destOrd="0" presId="urn:microsoft.com/office/officeart/2005/8/layout/list1"/>
    <dgm:cxn modelId="{13A7414D-B953-4872-8B14-6CF9F9DA2FCA}" type="presParOf" srcId="{6F615E01-EB6F-404F-A94E-7E6407C328FF}" destId="{A6E33835-3203-4C28-9FC0-152D921F755F}" srcOrd="4" destOrd="0" presId="urn:microsoft.com/office/officeart/2005/8/layout/list1"/>
    <dgm:cxn modelId="{A6B4BC63-3A2E-431F-8764-250A5B1BC1EA}" type="presParOf" srcId="{A6E33835-3203-4C28-9FC0-152D921F755F}" destId="{14BB2865-1641-46D2-AA42-F13B30744387}" srcOrd="0" destOrd="0" presId="urn:microsoft.com/office/officeart/2005/8/layout/list1"/>
    <dgm:cxn modelId="{0D7D4DD3-E01B-498A-8A0D-FF77BF5FA1B4}" type="presParOf" srcId="{A6E33835-3203-4C28-9FC0-152D921F755F}" destId="{D79B7CC7-C3CB-4F24-87B9-7F107353FFA5}" srcOrd="1" destOrd="0" presId="urn:microsoft.com/office/officeart/2005/8/layout/list1"/>
    <dgm:cxn modelId="{37FD9BDF-789C-4731-A3A5-418C7E829E29}" type="presParOf" srcId="{6F615E01-EB6F-404F-A94E-7E6407C328FF}" destId="{355B0ED9-B6EF-4F63-99D7-9124356DA134}" srcOrd="5" destOrd="0" presId="urn:microsoft.com/office/officeart/2005/8/layout/list1"/>
    <dgm:cxn modelId="{474C267D-E916-4093-A249-88CD33B5E162}" type="presParOf" srcId="{6F615E01-EB6F-404F-A94E-7E6407C328FF}" destId="{5BB8246E-81FF-4C30-9A20-69FAF49928A5}" srcOrd="6" destOrd="0" presId="urn:microsoft.com/office/officeart/2005/8/layout/list1"/>
    <dgm:cxn modelId="{EFA934A7-40D6-4B81-9472-8B349E61D7E1}" type="presParOf" srcId="{6F615E01-EB6F-404F-A94E-7E6407C328FF}" destId="{E7AA5448-80F3-431C-9752-B770B63188DF}" srcOrd="7" destOrd="0" presId="urn:microsoft.com/office/officeart/2005/8/layout/list1"/>
    <dgm:cxn modelId="{169403CD-B0CF-41A8-ACFA-713C05DC0436}" type="presParOf" srcId="{6F615E01-EB6F-404F-A94E-7E6407C328FF}" destId="{68B05481-8CE8-483E-BEA3-CEEF64740E0F}" srcOrd="8" destOrd="0" presId="urn:microsoft.com/office/officeart/2005/8/layout/list1"/>
    <dgm:cxn modelId="{379859F5-6741-4480-912E-867C56E653E4}" type="presParOf" srcId="{68B05481-8CE8-483E-BEA3-CEEF64740E0F}" destId="{2BBAAC0D-F8B4-4C1F-A703-EEFD922FFDD1}" srcOrd="0" destOrd="0" presId="urn:microsoft.com/office/officeart/2005/8/layout/list1"/>
    <dgm:cxn modelId="{12DF2850-34D0-48C8-8913-25C5D6AE85C2}" type="presParOf" srcId="{68B05481-8CE8-483E-BEA3-CEEF64740E0F}" destId="{54D0993D-81B8-4EE1-95EA-13EF3D7F7F88}" srcOrd="1" destOrd="0" presId="urn:microsoft.com/office/officeart/2005/8/layout/list1"/>
    <dgm:cxn modelId="{462EC52F-74A0-4885-94A4-628E69A8C559}" type="presParOf" srcId="{6F615E01-EB6F-404F-A94E-7E6407C328FF}" destId="{7777BDF0-78E7-4D51-9021-07DBD7C05D57}" srcOrd="9" destOrd="0" presId="urn:microsoft.com/office/officeart/2005/8/layout/list1"/>
    <dgm:cxn modelId="{B84CB7AD-8F85-4DE1-AD2B-9D5F09BDCAD0}" type="presParOf" srcId="{6F615E01-EB6F-404F-A94E-7E6407C328FF}" destId="{EFC97382-C75B-4D87-99BE-7BB06E24346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0CD6CE-A4C6-4115-AD60-211CC8A77D1D}">
      <dsp:nvSpPr>
        <dsp:cNvPr id="0" name=""/>
        <dsp:cNvSpPr/>
      </dsp:nvSpPr>
      <dsp:spPr>
        <a:xfrm>
          <a:off x="0" y="390659"/>
          <a:ext cx="10846980" cy="1729350"/>
        </a:xfrm>
        <a:prstGeom prst="rect">
          <a:avLst/>
        </a:prstGeom>
        <a:noFill/>
        <a:ln w="28575"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1846" tIns="374904" rIns="841846" bIns="128016" numCol="1" spcCol="1270" anchor="t" anchorCtr="0">
          <a:noAutofit/>
        </a:bodyPr>
        <a:lstStyle/>
        <a:p>
          <a:pPr marL="171450" lvl="1" indent="-171450" algn="l" defTabSz="800100" rtl="0" latinLnBrk="1">
            <a:lnSpc>
              <a:spcPct val="90000"/>
            </a:lnSpc>
            <a:spcBef>
              <a:spcPct val="0"/>
            </a:spcBef>
            <a:spcAft>
              <a:spcPct val="15000"/>
            </a:spcAft>
            <a:buChar char="••"/>
          </a:pPr>
          <a:r>
            <a:rPr lang="en-US" altLang="ko-KR" sz="1800" kern="1200" dirty="0" smtClean="0">
              <a:solidFill>
                <a:schemeClr val="tx1"/>
              </a:solidFill>
            </a:rPr>
            <a:t>deployment of </a:t>
          </a:r>
          <a:r>
            <a:rPr lang="en-US" altLang="ko-KR" sz="1800" kern="1200" dirty="0" smtClean="0">
              <a:solidFill>
                <a:srgbClr val="FFC000"/>
              </a:solidFill>
            </a:rPr>
            <a:t>additional bandwidth and switching capacity </a:t>
          </a:r>
          <a:r>
            <a:rPr lang="en-US" altLang="ko-KR" sz="1800" kern="1200" dirty="0" smtClean="0">
              <a:solidFill>
                <a:schemeClr val="tx1"/>
              </a:solidFill>
            </a:rPr>
            <a:t>to continue to ensure satisfactory delay and packet-loss performance</a:t>
          </a:r>
          <a:endParaRPr lang="ko-KR" sz="1800" kern="1200" dirty="0">
            <a:solidFill>
              <a:schemeClr val="tx1"/>
            </a:solidFill>
          </a:endParaRPr>
        </a:p>
        <a:p>
          <a:pPr marL="171450" lvl="1" indent="-171450" algn="l" defTabSz="800100" rtl="0" latinLnBrk="1">
            <a:lnSpc>
              <a:spcPct val="90000"/>
            </a:lnSpc>
            <a:spcBef>
              <a:spcPct val="0"/>
            </a:spcBef>
            <a:spcAft>
              <a:spcPct val="15000"/>
            </a:spcAft>
            <a:buChar char="••"/>
          </a:pPr>
          <a:r>
            <a:rPr lang="en-US" sz="1800" kern="1200" dirty="0" smtClean="0">
              <a:solidFill>
                <a:srgbClr val="FFC000"/>
              </a:solidFill>
            </a:rPr>
            <a:t>network dimensioning</a:t>
          </a:r>
          <a:r>
            <a:rPr lang="en-US" sz="1800" kern="1200" dirty="0" smtClean="0">
              <a:solidFill>
                <a:schemeClr val="tx1"/>
              </a:solidFill>
            </a:rPr>
            <a:t>: </a:t>
          </a:r>
          <a:r>
            <a:rPr lang="en-US" altLang="ko-KR" sz="1800" kern="1200" dirty="0" smtClean="0">
              <a:solidFill>
                <a:schemeClr val="tx1"/>
              </a:solidFill>
            </a:rPr>
            <a:t>how to design a network topology to achieve a given level of end-to-end performance</a:t>
          </a:r>
          <a:endParaRPr lang="ko-KR" sz="1800" kern="1200" dirty="0">
            <a:solidFill>
              <a:schemeClr val="tx1"/>
            </a:solidFill>
          </a:endParaRPr>
        </a:p>
      </dsp:txBody>
      <dsp:txXfrm>
        <a:off x="0" y="390659"/>
        <a:ext cx="10846980" cy="1729350"/>
      </dsp:txXfrm>
    </dsp:sp>
    <dsp:sp modelId="{74820F48-E7C6-4548-91CD-8ADE962B0FFD}">
      <dsp:nvSpPr>
        <dsp:cNvPr id="0" name=""/>
        <dsp:cNvSpPr/>
      </dsp:nvSpPr>
      <dsp:spPr>
        <a:xfrm>
          <a:off x="542349" y="124979"/>
          <a:ext cx="7592886" cy="531360"/>
        </a:xfrm>
        <a:prstGeom prst="round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6993" tIns="0" rIns="286993" bIns="0" numCol="1" spcCol="1270" anchor="ctr" anchorCtr="0">
          <a:noAutofit/>
        </a:bodyPr>
        <a:lstStyle/>
        <a:p>
          <a:pPr lvl="0" algn="l" defTabSz="800100" rtl="0" latinLnBrk="1">
            <a:lnSpc>
              <a:spcPct val="90000"/>
            </a:lnSpc>
            <a:spcBef>
              <a:spcPct val="0"/>
            </a:spcBef>
            <a:spcAft>
              <a:spcPct val="35000"/>
            </a:spcAft>
          </a:pPr>
          <a:r>
            <a:rPr lang="en-US" altLang="ko-KR" sz="1800" kern="1200" dirty="0" smtClean="0">
              <a:latin typeface="+mj-ea"/>
              <a:ea typeface="+mj-ea"/>
            </a:rPr>
            <a:t>Making the best of best-effort service</a:t>
          </a:r>
          <a:endParaRPr lang="ko-KR" sz="1800" kern="1200" dirty="0">
            <a:latin typeface="+mj-ea"/>
            <a:ea typeface="+mj-ea"/>
          </a:endParaRPr>
        </a:p>
      </dsp:txBody>
      <dsp:txXfrm>
        <a:off x="568288" y="150918"/>
        <a:ext cx="7541008" cy="479482"/>
      </dsp:txXfrm>
    </dsp:sp>
    <dsp:sp modelId="{5BB8246E-81FF-4C30-9A20-69FAF49928A5}">
      <dsp:nvSpPr>
        <dsp:cNvPr id="0" name=""/>
        <dsp:cNvSpPr/>
      </dsp:nvSpPr>
      <dsp:spPr>
        <a:xfrm>
          <a:off x="0" y="2482890"/>
          <a:ext cx="10846980" cy="1134000"/>
        </a:xfrm>
        <a:prstGeom prst="rect">
          <a:avLst/>
        </a:prstGeom>
        <a:noFill/>
        <a:ln w="28575"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1846" tIns="374904" rIns="841846" bIns="128016" numCol="1" spcCol="1270" anchor="t" anchorCtr="0">
          <a:noAutofit/>
        </a:bodyPr>
        <a:lstStyle/>
        <a:p>
          <a:pPr marL="171450" lvl="1" indent="-171450" algn="l" defTabSz="800100" rtl="0" latinLnBrk="1">
            <a:lnSpc>
              <a:spcPct val="90000"/>
            </a:lnSpc>
            <a:spcBef>
              <a:spcPct val="0"/>
            </a:spcBef>
            <a:spcAft>
              <a:spcPct val="15000"/>
            </a:spcAft>
            <a:buChar char="••"/>
          </a:pPr>
          <a:r>
            <a:rPr lang="en-US" altLang="ko-KR" sz="1800" kern="1200" dirty="0" smtClean="0">
              <a:solidFill>
                <a:srgbClr val="FFC000"/>
              </a:solidFill>
            </a:rPr>
            <a:t>different classes of service for different types of traffic</a:t>
          </a:r>
          <a:endParaRPr lang="ko-KR" sz="1800" kern="1200" dirty="0">
            <a:solidFill>
              <a:srgbClr val="FFC000"/>
            </a:solidFill>
          </a:endParaRPr>
        </a:p>
        <a:p>
          <a:pPr marL="171450" lvl="1" indent="-171450" algn="l" defTabSz="800100" rtl="0" latinLnBrk="1">
            <a:lnSpc>
              <a:spcPct val="90000"/>
            </a:lnSpc>
            <a:spcBef>
              <a:spcPct val="0"/>
            </a:spcBef>
            <a:spcAft>
              <a:spcPct val="15000"/>
            </a:spcAft>
            <a:buChar char="••"/>
          </a:pPr>
          <a:r>
            <a:rPr lang="en-US" altLang="ko-KR" sz="1800" kern="1200" dirty="0" smtClean="0">
              <a:solidFill>
                <a:schemeClr val="tx1"/>
              </a:solidFill>
            </a:rPr>
            <a:t>the network needs new mechanisms for packet marking, scheduling, and more </a:t>
          </a:r>
          <a:endParaRPr lang="ko-KR" sz="1800" kern="1200" dirty="0">
            <a:solidFill>
              <a:schemeClr val="tx1"/>
            </a:solidFill>
          </a:endParaRPr>
        </a:p>
      </dsp:txBody>
      <dsp:txXfrm>
        <a:off x="0" y="2482890"/>
        <a:ext cx="10846980" cy="1134000"/>
      </dsp:txXfrm>
    </dsp:sp>
    <dsp:sp modelId="{D79B7CC7-C3CB-4F24-87B9-7F107353FFA5}">
      <dsp:nvSpPr>
        <dsp:cNvPr id="0" name=""/>
        <dsp:cNvSpPr/>
      </dsp:nvSpPr>
      <dsp:spPr>
        <a:xfrm>
          <a:off x="542349" y="2217210"/>
          <a:ext cx="7592886" cy="531360"/>
        </a:xfrm>
        <a:prstGeom prst="roundRect">
          <a:avLst/>
        </a:prstGeom>
        <a:solidFill>
          <a:schemeClr val="accent2">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6993" tIns="0" rIns="286993" bIns="0" numCol="1" spcCol="1270" anchor="ctr" anchorCtr="0">
          <a:noAutofit/>
        </a:bodyPr>
        <a:lstStyle/>
        <a:p>
          <a:pPr lvl="0" algn="l" defTabSz="800100" rtl="0" latinLnBrk="1">
            <a:lnSpc>
              <a:spcPct val="90000"/>
            </a:lnSpc>
            <a:spcBef>
              <a:spcPct val="0"/>
            </a:spcBef>
            <a:spcAft>
              <a:spcPct val="35000"/>
            </a:spcAft>
          </a:pPr>
          <a:r>
            <a:rPr lang="en-US" altLang="ko-KR" sz="1800" kern="1200" dirty="0" smtClean="0">
              <a:latin typeface="+mj-ea"/>
              <a:ea typeface="+mj-ea"/>
            </a:rPr>
            <a:t>Differentiated service</a:t>
          </a:r>
          <a:endParaRPr lang="ko-KR" sz="1800" kern="1200" dirty="0">
            <a:latin typeface="+mj-ea"/>
            <a:ea typeface="+mj-ea"/>
          </a:endParaRPr>
        </a:p>
      </dsp:txBody>
      <dsp:txXfrm>
        <a:off x="568288" y="2243149"/>
        <a:ext cx="7541008" cy="479482"/>
      </dsp:txXfrm>
    </dsp:sp>
    <dsp:sp modelId="{EFC97382-C75B-4D87-99BE-7BB06E24346D}">
      <dsp:nvSpPr>
        <dsp:cNvPr id="0" name=""/>
        <dsp:cNvSpPr/>
      </dsp:nvSpPr>
      <dsp:spPr>
        <a:xfrm>
          <a:off x="0" y="3979770"/>
          <a:ext cx="10846980" cy="1134000"/>
        </a:xfrm>
        <a:prstGeom prst="rect">
          <a:avLst/>
        </a:prstGeom>
        <a:noFill/>
        <a:ln w="28575" cap="flat" cmpd="sng" algn="ctr">
          <a:solidFill>
            <a:schemeClr val="accent2">
              <a:lumMod val="5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1846" tIns="374904" rIns="841846" bIns="128016" numCol="1" spcCol="1270" anchor="t" anchorCtr="0">
          <a:noAutofit/>
        </a:bodyPr>
        <a:lstStyle/>
        <a:p>
          <a:pPr marL="171450" lvl="1" indent="-171450" algn="l" defTabSz="800100" rtl="0" latinLnBrk="1">
            <a:lnSpc>
              <a:spcPct val="90000"/>
            </a:lnSpc>
            <a:spcBef>
              <a:spcPct val="0"/>
            </a:spcBef>
            <a:spcAft>
              <a:spcPct val="15000"/>
            </a:spcAft>
            <a:buChar char="••"/>
          </a:pPr>
          <a:r>
            <a:rPr lang="en-US" sz="1800" kern="1200" dirty="0" smtClean="0">
              <a:solidFill>
                <a:srgbClr val="FFC000"/>
              </a:solidFill>
            </a:rPr>
            <a:t>explicit reservation of end-to-end resource for each instance of an application</a:t>
          </a:r>
          <a:endParaRPr lang="ko-KR" sz="1800" kern="1200" dirty="0">
            <a:solidFill>
              <a:srgbClr val="FFC000"/>
            </a:solidFill>
          </a:endParaRPr>
        </a:p>
        <a:p>
          <a:pPr marL="171450" lvl="1" indent="-171450" algn="l" defTabSz="800100" rtl="0" latinLnBrk="1">
            <a:lnSpc>
              <a:spcPct val="90000"/>
            </a:lnSpc>
            <a:spcBef>
              <a:spcPct val="0"/>
            </a:spcBef>
            <a:spcAft>
              <a:spcPct val="15000"/>
            </a:spcAft>
            <a:buChar char="••"/>
          </a:pPr>
          <a:r>
            <a:rPr lang="en-US" altLang="ko-KR" sz="1800" kern="1200" dirty="0" smtClean="0">
              <a:solidFill>
                <a:schemeClr val="tx1"/>
              </a:solidFill>
            </a:rPr>
            <a:t>new and complex software in hosts and routers</a:t>
          </a:r>
          <a:endParaRPr lang="ko-KR" sz="1800" kern="1200" dirty="0">
            <a:solidFill>
              <a:schemeClr val="tx1"/>
            </a:solidFill>
          </a:endParaRPr>
        </a:p>
      </dsp:txBody>
      <dsp:txXfrm>
        <a:off x="0" y="3979770"/>
        <a:ext cx="10846980" cy="1134000"/>
      </dsp:txXfrm>
    </dsp:sp>
    <dsp:sp modelId="{54D0993D-81B8-4EE1-95EA-13EF3D7F7F88}">
      <dsp:nvSpPr>
        <dsp:cNvPr id="0" name=""/>
        <dsp:cNvSpPr/>
      </dsp:nvSpPr>
      <dsp:spPr>
        <a:xfrm>
          <a:off x="542349" y="3714090"/>
          <a:ext cx="7592886" cy="531360"/>
        </a:xfrm>
        <a:prstGeom prst="roundRect">
          <a:avLst/>
        </a:prstGeom>
        <a:solidFill>
          <a:schemeClr val="accent2">
            <a:lumMod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6993" tIns="0" rIns="286993" bIns="0" numCol="1" spcCol="1270" anchor="ctr" anchorCtr="0">
          <a:noAutofit/>
        </a:bodyPr>
        <a:lstStyle/>
        <a:p>
          <a:pPr lvl="0" algn="l" defTabSz="800100" rtl="0" latinLnBrk="1">
            <a:lnSpc>
              <a:spcPct val="90000"/>
            </a:lnSpc>
            <a:spcBef>
              <a:spcPct val="0"/>
            </a:spcBef>
            <a:spcAft>
              <a:spcPct val="35000"/>
            </a:spcAft>
          </a:pPr>
          <a:r>
            <a:rPr lang="en-US" altLang="ko-KR" sz="1800" kern="1200" dirty="0" smtClean="0">
              <a:latin typeface="+mj-lt"/>
            </a:rPr>
            <a:t>Per-connection Quality-of-Service guarantees</a:t>
          </a:r>
          <a:endParaRPr lang="ko-KR" sz="1800" kern="1200" dirty="0">
            <a:latin typeface="+mj-lt"/>
          </a:endParaRPr>
        </a:p>
      </dsp:txBody>
      <dsp:txXfrm>
        <a:off x="568288" y="3740029"/>
        <a:ext cx="7541008"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35A817-CC41-42F6-9E8B-7A8A4DCA9794}" type="datetimeFigureOut">
              <a:rPr lang="ko-KR" altLang="en-US" smtClean="0"/>
              <a:t>2018-05-05</a:t>
            </a:fld>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26A593-16DE-4309-A8B6-08C196422BB3}" type="slidenum">
              <a:rPr lang="ko-KR" altLang="en-US" smtClean="0"/>
              <a:t>‹#›</a:t>
            </a:fld>
            <a:endParaRPr lang="ko-KR" altLang="en-US"/>
          </a:p>
        </p:txBody>
      </p:sp>
    </p:spTree>
    <p:extLst>
      <p:ext uri="{BB962C8B-B14F-4D97-AF65-F5344CB8AC3E}">
        <p14:creationId xmlns:p14="http://schemas.microsoft.com/office/powerpoint/2010/main" val="3681689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F91BF1-1316-40AF-ADE2-07EE648B0D68}" type="datetimeFigureOut">
              <a:rPr lang="ko-KR" altLang="en-US" smtClean="0"/>
              <a:t>2018-05-05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70EDC5-D3A0-47F5-821D-22BC38B1A452}" type="slidenum">
              <a:rPr lang="ko-KR" altLang="en-US" smtClean="0"/>
              <a:t>‹#›</a:t>
            </a:fld>
            <a:endParaRPr lang="ko-KR" altLang="en-US"/>
          </a:p>
        </p:txBody>
      </p:sp>
    </p:spTree>
    <p:extLst>
      <p:ext uri="{BB962C8B-B14F-4D97-AF65-F5344CB8AC3E}">
        <p14:creationId xmlns:p14="http://schemas.microsoft.com/office/powerpoint/2010/main" val="196201115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1</a:t>
            </a:fld>
            <a:endParaRPr lang="ko-KR" altLang="en-US"/>
          </a:p>
        </p:txBody>
      </p:sp>
    </p:spTree>
    <p:extLst>
      <p:ext uri="{BB962C8B-B14F-4D97-AF65-F5344CB8AC3E}">
        <p14:creationId xmlns:p14="http://schemas.microsoft.com/office/powerpoint/2010/main" val="2934913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11</a:t>
            </a:fld>
            <a:endParaRPr lang="ko-KR" altLang="en-US"/>
          </a:p>
        </p:txBody>
      </p:sp>
    </p:spTree>
    <p:extLst>
      <p:ext uri="{BB962C8B-B14F-4D97-AF65-F5344CB8AC3E}">
        <p14:creationId xmlns:p14="http://schemas.microsoft.com/office/powerpoint/2010/main" val="3195257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12</a:t>
            </a:fld>
            <a:endParaRPr lang="ko-KR" altLang="en-US"/>
          </a:p>
        </p:txBody>
      </p:sp>
    </p:spTree>
    <p:extLst>
      <p:ext uri="{BB962C8B-B14F-4D97-AF65-F5344CB8AC3E}">
        <p14:creationId xmlns:p14="http://schemas.microsoft.com/office/powerpoint/2010/main" val="3714903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14</a:t>
            </a:fld>
            <a:endParaRPr lang="ko-KR" altLang="en-US"/>
          </a:p>
        </p:txBody>
      </p:sp>
    </p:spTree>
    <p:extLst>
      <p:ext uri="{BB962C8B-B14F-4D97-AF65-F5344CB8AC3E}">
        <p14:creationId xmlns:p14="http://schemas.microsoft.com/office/powerpoint/2010/main" val="3195257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15</a:t>
            </a:fld>
            <a:endParaRPr lang="ko-KR" altLang="en-US"/>
          </a:p>
        </p:txBody>
      </p:sp>
    </p:spTree>
    <p:extLst>
      <p:ext uri="{BB962C8B-B14F-4D97-AF65-F5344CB8AC3E}">
        <p14:creationId xmlns:p14="http://schemas.microsoft.com/office/powerpoint/2010/main" val="1807806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16</a:t>
            </a:fld>
            <a:endParaRPr lang="ko-KR" altLang="en-US"/>
          </a:p>
        </p:txBody>
      </p:sp>
    </p:spTree>
    <p:extLst>
      <p:ext uri="{BB962C8B-B14F-4D97-AF65-F5344CB8AC3E}">
        <p14:creationId xmlns:p14="http://schemas.microsoft.com/office/powerpoint/2010/main" val="3750337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17</a:t>
            </a:fld>
            <a:endParaRPr lang="ko-KR" altLang="en-US"/>
          </a:p>
        </p:txBody>
      </p:sp>
    </p:spTree>
    <p:extLst>
      <p:ext uri="{BB962C8B-B14F-4D97-AF65-F5344CB8AC3E}">
        <p14:creationId xmlns:p14="http://schemas.microsoft.com/office/powerpoint/2010/main" val="3195257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18</a:t>
            </a:fld>
            <a:endParaRPr lang="ko-KR" altLang="en-US"/>
          </a:p>
        </p:txBody>
      </p:sp>
    </p:spTree>
    <p:extLst>
      <p:ext uri="{BB962C8B-B14F-4D97-AF65-F5344CB8AC3E}">
        <p14:creationId xmlns:p14="http://schemas.microsoft.com/office/powerpoint/2010/main" val="2646083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19</a:t>
            </a:fld>
            <a:endParaRPr lang="ko-KR" altLang="en-US"/>
          </a:p>
        </p:txBody>
      </p:sp>
    </p:spTree>
    <p:extLst>
      <p:ext uri="{BB962C8B-B14F-4D97-AF65-F5344CB8AC3E}">
        <p14:creationId xmlns:p14="http://schemas.microsoft.com/office/powerpoint/2010/main" val="3620382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20</a:t>
            </a:fld>
            <a:endParaRPr lang="ko-KR" altLang="en-US"/>
          </a:p>
        </p:txBody>
      </p:sp>
    </p:spTree>
    <p:extLst>
      <p:ext uri="{BB962C8B-B14F-4D97-AF65-F5344CB8AC3E}">
        <p14:creationId xmlns:p14="http://schemas.microsoft.com/office/powerpoint/2010/main" val="1369816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21</a:t>
            </a:fld>
            <a:endParaRPr lang="ko-KR" altLang="en-US"/>
          </a:p>
        </p:txBody>
      </p:sp>
    </p:spTree>
    <p:extLst>
      <p:ext uri="{BB962C8B-B14F-4D97-AF65-F5344CB8AC3E}">
        <p14:creationId xmlns:p14="http://schemas.microsoft.com/office/powerpoint/2010/main" val="52953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2</a:t>
            </a:fld>
            <a:endParaRPr lang="ko-KR" altLang="en-US"/>
          </a:p>
        </p:txBody>
      </p:sp>
    </p:spTree>
    <p:extLst>
      <p:ext uri="{BB962C8B-B14F-4D97-AF65-F5344CB8AC3E}">
        <p14:creationId xmlns:p14="http://schemas.microsoft.com/office/powerpoint/2010/main" val="5319744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22</a:t>
            </a:fld>
            <a:endParaRPr lang="ko-KR" altLang="en-US"/>
          </a:p>
        </p:txBody>
      </p:sp>
    </p:spTree>
    <p:extLst>
      <p:ext uri="{BB962C8B-B14F-4D97-AF65-F5344CB8AC3E}">
        <p14:creationId xmlns:p14="http://schemas.microsoft.com/office/powerpoint/2010/main" val="17864121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23</a:t>
            </a:fld>
            <a:endParaRPr lang="ko-KR" altLang="en-US"/>
          </a:p>
        </p:txBody>
      </p:sp>
    </p:spTree>
    <p:extLst>
      <p:ext uri="{BB962C8B-B14F-4D97-AF65-F5344CB8AC3E}">
        <p14:creationId xmlns:p14="http://schemas.microsoft.com/office/powerpoint/2010/main" val="3750337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25</a:t>
            </a:fld>
            <a:endParaRPr lang="ko-KR" altLang="en-US"/>
          </a:p>
        </p:txBody>
      </p:sp>
    </p:spTree>
    <p:extLst>
      <p:ext uri="{BB962C8B-B14F-4D97-AF65-F5344CB8AC3E}">
        <p14:creationId xmlns:p14="http://schemas.microsoft.com/office/powerpoint/2010/main" val="35730602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26</a:t>
            </a:fld>
            <a:endParaRPr lang="ko-KR" altLang="en-US"/>
          </a:p>
        </p:txBody>
      </p:sp>
    </p:spTree>
    <p:extLst>
      <p:ext uri="{BB962C8B-B14F-4D97-AF65-F5344CB8AC3E}">
        <p14:creationId xmlns:p14="http://schemas.microsoft.com/office/powerpoint/2010/main" val="35730602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27</a:t>
            </a:fld>
            <a:endParaRPr lang="ko-KR" altLang="en-US"/>
          </a:p>
        </p:txBody>
      </p:sp>
    </p:spTree>
    <p:extLst>
      <p:ext uri="{BB962C8B-B14F-4D97-AF65-F5344CB8AC3E}">
        <p14:creationId xmlns:p14="http://schemas.microsoft.com/office/powerpoint/2010/main" val="3089612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28</a:t>
            </a:fld>
            <a:endParaRPr lang="ko-KR" altLang="en-US"/>
          </a:p>
        </p:txBody>
      </p:sp>
    </p:spTree>
    <p:extLst>
      <p:ext uri="{BB962C8B-B14F-4D97-AF65-F5344CB8AC3E}">
        <p14:creationId xmlns:p14="http://schemas.microsoft.com/office/powerpoint/2010/main" val="9317638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29</a:t>
            </a:fld>
            <a:endParaRPr lang="ko-KR" altLang="en-US"/>
          </a:p>
        </p:txBody>
      </p:sp>
    </p:spTree>
    <p:extLst>
      <p:ext uri="{BB962C8B-B14F-4D97-AF65-F5344CB8AC3E}">
        <p14:creationId xmlns:p14="http://schemas.microsoft.com/office/powerpoint/2010/main" val="15477336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30</a:t>
            </a:fld>
            <a:endParaRPr lang="ko-KR" altLang="en-US"/>
          </a:p>
        </p:txBody>
      </p:sp>
    </p:spTree>
    <p:extLst>
      <p:ext uri="{BB962C8B-B14F-4D97-AF65-F5344CB8AC3E}">
        <p14:creationId xmlns:p14="http://schemas.microsoft.com/office/powerpoint/2010/main" val="30896126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a:t>
            </a:r>
            <a:r>
              <a:rPr lang="en-US" altLang="ko-KR" baseline="0" dirty="0" smtClean="0"/>
              <a:t> nonce adj. </a:t>
            </a:r>
            <a:r>
              <a:rPr lang="ko-KR" altLang="en-US" baseline="0" dirty="0" smtClean="0"/>
              <a:t>한번뿐인</a:t>
            </a:r>
            <a:endParaRPr lang="ko-KR" altLang="en-US" dirty="0"/>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31</a:t>
            </a:fld>
            <a:endParaRPr lang="ko-KR" altLang="en-US"/>
          </a:p>
        </p:txBody>
      </p:sp>
    </p:spTree>
    <p:extLst>
      <p:ext uri="{BB962C8B-B14F-4D97-AF65-F5344CB8AC3E}">
        <p14:creationId xmlns:p14="http://schemas.microsoft.com/office/powerpoint/2010/main" val="30896126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RTP packets are not limited to unicast applications. They can also be sent over one-to-many and many-to-many multicast trees. For a many-to-many multicast session, all of the session’s senders and sources typically use the same multicast group for sending their RTP streams. RTP multicast streams belonging together, such as audio and video streams emanating from multiple senders in a video conference application, belong to an </a:t>
            </a:r>
            <a:r>
              <a:rPr lang="en-US" altLang="ko-KR" b="1" dirty="0" smtClean="0"/>
              <a:t>RTP session</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32</a:t>
            </a:fld>
            <a:endParaRPr lang="ko-KR" altLang="en-US"/>
          </a:p>
        </p:txBody>
      </p:sp>
    </p:spTree>
    <p:extLst>
      <p:ext uri="{BB962C8B-B14F-4D97-AF65-F5344CB8AC3E}">
        <p14:creationId xmlns:p14="http://schemas.microsoft.com/office/powerpoint/2010/main" val="1148108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3</a:t>
            </a:fld>
            <a:endParaRPr lang="ko-KR" altLang="en-US"/>
          </a:p>
        </p:txBody>
      </p:sp>
    </p:spTree>
    <p:extLst>
      <p:ext uri="{BB962C8B-B14F-4D97-AF65-F5344CB8AC3E}">
        <p14:creationId xmlns:p14="http://schemas.microsoft.com/office/powerpoint/2010/main" val="39149114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Font typeface="Arial" charset="0"/>
              <a:buNone/>
            </a:pPr>
            <a:endParaRPr lang="ko-KR" altLang="en-US" dirty="0"/>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33</a:t>
            </a:fld>
            <a:endParaRPr lang="ko-KR" altLang="en-US"/>
          </a:p>
        </p:txBody>
      </p:sp>
    </p:spTree>
    <p:extLst>
      <p:ext uri="{BB962C8B-B14F-4D97-AF65-F5344CB8AC3E}">
        <p14:creationId xmlns:p14="http://schemas.microsoft.com/office/powerpoint/2010/main" val="5679616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34</a:t>
            </a:fld>
            <a:endParaRPr lang="ko-KR" altLang="en-US"/>
          </a:p>
        </p:txBody>
      </p:sp>
    </p:spTree>
    <p:extLst>
      <p:ext uri="{BB962C8B-B14F-4D97-AF65-F5344CB8AC3E}">
        <p14:creationId xmlns:p14="http://schemas.microsoft.com/office/powerpoint/2010/main" val="308839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35</a:t>
            </a:fld>
            <a:endParaRPr lang="ko-KR" altLang="en-US"/>
          </a:p>
        </p:txBody>
      </p:sp>
    </p:spTree>
    <p:extLst>
      <p:ext uri="{BB962C8B-B14F-4D97-AF65-F5344CB8AC3E}">
        <p14:creationId xmlns:p14="http://schemas.microsoft.com/office/powerpoint/2010/main" val="13246674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defRPr/>
            </a:pPr>
            <a:endParaRPr lang="en-US" altLang="ko-KR" sz="2400" dirty="0" smtClean="0">
              <a:solidFill>
                <a:srgbClr val="CC0000"/>
              </a:solidFill>
              <a:ea typeface="ＭＳ Ｐゴシック" pitchFamily="34" charset="-128"/>
            </a:endParaRPr>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36</a:t>
            </a:fld>
            <a:endParaRPr lang="ko-KR" altLang="en-US"/>
          </a:p>
        </p:txBody>
      </p:sp>
    </p:spTree>
    <p:extLst>
      <p:ext uri="{BB962C8B-B14F-4D97-AF65-F5344CB8AC3E}">
        <p14:creationId xmlns:p14="http://schemas.microsoft.com/office/powerpoint/2010/main" val="617966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37</a:t>
            </a:fld>
            <a:endParaRPr lang="ko-KR" altLang="en-US"/>
          </a:p>
        </p:txBody>
      </p:sp>
    </p:spTree>
    <p:extLst>
      <p:ext uri="{BB962C8B-B14F-4D97-AF65-F5344CB8AC3E}">
        <p14:creationId xmlns:p14="http://schemas.microsoft.com/office/powerpoint/2010/main" val="16984258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smtClean="0">
                <a:solidFill>
                  <a:schemeClr val="tx1"/>
                </a:solidFill>
                <a:latin typeface="+mn-lt"/>
                <a:ea typeface="+mn-ea"/>
                <a:cs typeface="+mn-cs"/>
              </a:rPr>
              <a:t>an indication that Alice desires to receive audio, which is to be encoded in format AVP 0 (PCM encoded μ-law) and encapsulated in RTP, and that she wants to receive the RTP packets on port 38060</a:t>
            </a:r>
            <a:endParaRPr lang="ko-KR" altLang="en-US" dirty="0"/>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38</a:t>
            </a:fld>
            <a:endParaRPr lang="ko-KR" altLang="en-US"/>
          </a:p>
        </p:txBody>
      </p:sp>
    </p:spTree>
    <p:extLst>
      <p:ext uri="{BB962C8B-B14F-4D97-AF65-F5344CB8AC3E}">
        <p14:creationId xmlns:p14="http://schemas.microsoft.com/office/powerpoint/2010/main" val="26440512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 SPI: Security Parameter Index</a:t>
            </a:r>
            <a:endParaRPr lang="ko-KR" altLang="en-US" dirty="0"/>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39</a:t>
            </a:fld>
            <a:endParaRPr lang="ko-KR" altLang="en-US"/>
          </a:p>
        </p:txBody>
      </p:sp>
    </p:spTree>
    <p:extLst>
      <p:ext uri="{BB962C8B-B14F-4D97-AF65-F5344CB8AC3E}">
        <p14:creationId xmlns:p14="http://schemas.microsoft.com/office/powerpoint/2010/main" val="36549467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40</a:t>
            </a:fld>
            <a:endParaRPr lang="ko-KR" altLang="en-US"/>
          </a:p>
        </p:txBody>
      </p:sp>
    </p:spTree>
    <p:extLst>
      <p:ext uri="{BB962C8B-B14F-4D97-AF65-F5344CB8AC3E}">
        <p14:creationId xmlns:p14="http://schemas.microsoft.com/office/powerpoint/2010/main" val="20192028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smtClean="0">
                <a:solidFill>
                  <a:schemeClr val="tx1"/>
                </a:solidFill>
                <a:latin typeface="+mn-lt"/>
                <a:ea typeface="+mn-ea"/>
                <a:cs typeface="+mn-cs"/>
              </a:rPr>
              <a:t>Bob’s registrar keeps track of Bob’s current IP address. Whenever Bob switches to a new SIP device, the new device sends a new register message, indicating the new IP address. Also, if Bob remains at the same device for an extended period of time, the device will send refresh register messages, indicating that the most recently sent IP address is still valid. (In the example above, refresh messages need to be sent every 3600 seconds to maintain the address at the registrar server.)</a:t>
            </a:r>
            <a:endParaRPr lang="ko-KR" altLang="en-US" dirty="0"/>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41</a:t>
            </a:fld>
            <a:endParaRPr lang="ko-KR" altLang="en-US"/>
          </a:p>
        </p:txBody>
      </p:sp>
    </p:spTree>
    <p:extLst>
      <p:ext uri="{BB962C8B-B14F-4D97-AF65-F5344CB8AC3E}">
        <p14:creationId xmlns:p14="http://schemas.microsoft.com/office/powerpoint/2010/main" val="20192028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42</a:t>
            </a:fld>
            <a:endParaRPr lang="ko-KR" altLang="en-US"/>
          </a:p>
        </p:txBody>
      </p:sp>
    </p:spTree>
    <p:extLst>
      <p:ext uri="{BB962C8B-B14F-4D97-AF65-F5344CB8AC3E}">
        <p14:creationId xmlns:p14="http://schemas.microsoft.com/office/powerpoint/2010/main" val="2422773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4</a:t>
            </a:fld>
            <a:endParaRPr lang="ko-KR" altLang="en-US"/>
          </a:p>
        </p:txBody>
      </p:sp>
    </p:spTree>
    <p:extLst>
      <p:ext uri="{BB962C8B-B14F-4D97-AF65-F5344CB8AC3E}">
        <p14:creationId xmlns:p14="http://schemas.microsoft.com/office/powerpoint/2010/main" val="38612396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43</a:t>
            </a:fld>
            <a:endParaRPr lang="ko-KR" altLang="en-US"/>
          </a:p>
        </p:txBody>
      </p:sp>
    </p:spTree>
    <p:extLst>
      <p:ext uri="{BB962C8B-B14F-4D97-AF65-F5344CB8AC3E}">
        <p14:creationId xmlns:p14="http://schemas.microsoft.com/office/powerpoint/2010/main" val="31952575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44</a:t>
            </a:fld>
            <a:endParaRPr lang="ko-KR" altLang="en-US"/>
          </a:p>
        </p:txBody>
      </p:sp>
    </p:spTree>
    <p:extLst>
      <p:ext uri="{BB962C8B-B14F-4D97-AF65-F5344CB8AC3E}">
        <p14:creationId xmlns:p14="http://schemas.microsoft.com/office/powerpoint/2010/main" val="21833205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49</a:t>
            </a:fld>
            <a:endParaRPr lang="ko-KR" altLang="en-US"/>
          </a:p>
        </p:txBody>
      </p:sp>
    </p:spTree>
    <p:extLst>
      <p:ext uri="{BB962C8B-B14F-4D97-AF65-F5344CB8AC3E}">
        <p14:creationId xmlns:p14="http://schemas.microsoft.com/office/powerpoint/2010/main" val="8179339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51</a:t>
            </a:fld>
            <a:endParaRPr lang="ko-KR" altLang="en-US"/>
          </a:p>
        </p:txBody>
      </p:sp>
    </p:spTree>
    <p:extLst>
      <p:ext uri="{BB962C8B-B14F-4D97-AF65-F5344CB8AC3E}">
        <p14:creationId xmlns:p14="http://schemas.microsoft.com/office/powerpoint/2010/main" val="26460837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52</a:t>
            </a:fld>
            <a:endParaRPr lang="ko-KR" altLang="en-US"/>
          </a:p>
        </p:txBody>
      </p:sp>
    </p:spTree>
    <p:extLst>
      <p:ext uri="{BB962C8B-B14F-4D97-AF65-F5344CB8AC3E}">
        <p14:creationId xmlns:p14="http://schemas.microsoft.com/office/powerpoint/2010/main" val="11021726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53</a:t>
            </a:fld>
            <a:endParaRPr lang="ko-KR" altLang="en-US"/>
          </a:p>
        </p:txBody>
      </p:sp>
    </p:spTree>
    <p:extLst>
      <p:ext uri="{BB962C8B-B14F-4D97-AF65-F5344CB8AC3E}">
        <p14:creationId xmlns:p14="http://schemas.microsoft.com/office/powerpoint/2010/main" val="35721537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54</a:t>
            </a:fld>
            <a:endParaRPr lang="ko-KR" altLang="en-US"/>
          </a:p>
        </p:txBody>
      </p:sp>
    </p:spTree>
    <p:extLst>
      <p:ext uri="{BB962C8B-B14F-4D97-AF65-F5344CB8AC3E}">
        <p14:creationId xmlns:p14="http://schemas.microsoft.com/office/powerpoint/2010/main" val="2471408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5</a:t>
            </a:fld>
            <a:endParaRPr lang="ko-KR" altLang="en-US"/>
          </a:p>
        </p:txBody>
      </p:sp>
    </p:spTree>
    <p:extLst>
      <p:ext uri="{BB962C8B-B14F-4D97-AF65-F5344CB8AC3E}">
        <p14:creationId xmlns:p14="http://schemas.microsoft.com/office/powerpoint/2010/main" val="4209880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7</a:t>
            </a:fld>
            <a:endParaRPr lang="ko-KR" altLang="en-US"/>
          </a:p>
        </p:txBody>
      </p:sp>
    </p:spTree>
    <p:extLst>
      <p:ext uri="{BB962C8B-B14F-4D97-AF65-F5344CB8AC3E}">
        <p14:creationId xmlns:p14="http://schemas.microsoft.com/office/powerpoint/2010/main" val="3195257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8</a:t>
            </a:fld>
            <a:endParaRPr lang="ko-KR" altLang="en-US"/>
          </a:p>
        </p:txBody>
      </p:sp>
    </p:spTree>
    <p:extLst>
      <p:ext uri="{BB962C8B-B14F-4D97-AF65-F5344CB8AC3E}">
        <p14:creationId xmlns:p14="http://schemas.microsoft.com/office/powerpoint/2010/main" val="3195257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9</a:t>
            </a:fld>
            <a:endParaRPr lang="ko-KR" altLang="en-US"/>
          </a:p>
        </p:txBody>
      </p:sp>
    </p:spTree>
    <p:extLst>
      <p:ext uri="{BB962C8B-B14F-4D97-AF65-F5344CB8AC3E}">
        <p14:creationId xmlns:p14="http://schemas.microsoft.com/office/powerpoint/2010/main" val="1121762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170EDC5-D3A0-47F5-821D-22BC38B1A452}" type="slidenum">
              <a:rPr lang="ko-KR" altLang="en-US" smtClean="0"/>
              <a:t>10</a:t>
            </a:fld>
            <a:endParaRPr lang="ko-KR" altLang="en-US"/>
          </a:p>
        </p:txBody>
      </p:sp>
    </p:spTree>
    <p:extLst>
      <p:ext uri="{BB962C8B-B14F-4D97-AF65-F5344CB8AC3E}">
        <p14:creationId xmlns:p14="http://schemas.microsoft.com/office/powerpoint/2010/main" val="2646083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ko-KR" altLang="en-US" dirty="0" smtClean="0"/>
              <a:t>마스터 제목 스타일 편집</a:t>
            </a:r>
            <a:endParaRPr lang="ko-KR" altLang="en-US" dirty="0"/>
          </a:p>
        </p:txBody>
      </p:sp>
      <p:sp>
        <p:nvSpPr>
          <p:cNvPr id="8" name="내용 개체 틀 7"/>
          <p:cNvSpPr>
            <a:spLocks noGrp="1"/>
          </p:cNvSpPr>
          <p:nvPr>
            <p:ph sz="quarter" idx="10"/>
          </p:nvPr>
        </p:nvSpPr>
        <p:spPr>
          <a:xfrm>
            <a:off x="838200" y="1028700"/>
            <a:ext cx="10506075" cy="5238750"/>
          </a:xfrm>
        </p:spPr>
        <p:txBody>
          <a:bodyPr/>
          <a:lstStyle>
            <a:lvl1pPr algn="l">
              <a:lnSpc>
                <a:spcPct val="140000"/>
              </a:lnSpc>
              <a:defRPr/>
            </a:lvl1pPr>
            <a:lvl2pPr algn="l">
              <a:lnSpc>
                <a:spcPct val="140000"/>
              </a:lnSpc>
              <a:defRPr/>
            </a:lvl2pPr>
            <a:lvl3pPr algn="l">
              <a:lnSpc>
                <a:spcPct val="140000"/>
              </a:lnSpc>
              <a:defRPr/>
            </a:lvl3pPr>
            <a:lvl4pPr algn="l">
              <a:lnSpc>
                <a:spcPct val="140000"/>
              </a:lnSpc>
              <a:defRPr/>
            </a:lvl4pPr>
            <a:lvl5pPr algn="l">
              <a:lnSpc>
                <a:spcPct val="140000"/>
              </a:lnSpc>
              <a:defRPr/>
            </a:lvl5pPr>
          </a:lstStyle>
          <a:p>
            <a:pPr lvl="0"/>
            <a:r>
              <a:rPr lang="ko-KR" altLang="en-US" dirty="0" smtClean="0"/>
              <a:t>마스터 텍스트 스타일 편집</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254485812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a:xfrm>
            <a:off x="838899" y="1040233"/>
            <a:ext cx="5050174" cy="5268287"/>
          </a:xfrm>
        </p:spPr>
        <p:txBody>
          <a:bodyPr/>
          <a:lstStyle>
            <a:lvl1pPr marL="228600" indent="-228600">
              <a:lnSpc>
                <a:spcPct val="150000"/>
              </a:lnSpc>
              <a:buFont typeface="Wingdings" panose="05000000000000000000" pitchFamily="2" charset="2"/>
              <a:buChar char="§"/>
              <a:defRPr sz="2000">
                <a:latin typeface="+mn-ea"/>
                <a:ea typeface="+mn-ea"/>
              </a:defRPr>
            </a:lvl1pPr>
            <a:lvl2pPr marL="685800" indent="-228600">
              <a:lnSpc>
                <a:spcPct val="150000"/>
              </a:lnSpc>
              <a:buFont typeface="Wingdings" panose="05000000000000000000" pitchFamily="2" charset="2"/>
              <a:buChar char="§"/>
              <a:defRPr sz="1800">
                <a:latin typeface="YD윤고딕 320" panose="02020603020101020101" pitchFamily="18" charset="-127"/>
                <a:ea typeface="YD윤고딕 320" panose="02020603020101020101" pitchFamily="18" charset="-127"/>
              </a:defRPr>
            </a:lvl2pPr>
            <a:lvl3pPr marL="1143000" indent="-228600">
              <a:lnSpc>
                <a:spcPct val="150000"/>
              </a:lnSpc>
              <a:buFont typeface="Wingdings" panose="05000000000000000000" pitchFamily="2" charset="2"/>
              <a:buChar char="§"/>
              <a:defRPr sz="1800">
                <a:latin typeface="YD윤고딕 320" panose="02020603020101020101" pitchFamily="18" charset="-127"/>
                <a:ea typeface="YD윤고딕 320" panose="02020603020101020101" pitchFamily="18" charset="-127"/>
              </a:defRPr>
            </a:lvl3pPr>
            <a:lvl4pPr marL="1600200" indent="-228600">
              <a:lnSpc>
                <a:spcPct val="150000"/>
              </a:lnSpc>
              <a:buFont typeface="Wingdings" panose="05000000000000000000" pitchFamily="2" charset="2"/>
              <a:buChar char="§"/>
              <a:defRPr sz="1600">
                <a:latin typeface="YD윤고딕 320" panose="02020603020101020101" pitchFamily="18" charset="-127"/>
                <a:ea typeface="YD윤고딕 320" panose="02020603020101020101" pitchFamily="18" charset="-127"/>
              </a:defRPr>
            </a:lvl4pPr>
            <a:lvl5pPr marL="2057400" indent="-228600">
              <a:lnSpc>
                <a:spcPct val="150000"/>
              </a:lnSpc>
              <a:buFont typeface="Wingdings" panose="05000000000000000000" pitchFamily="2" charset="2"/>
              <a:buChar char="§"/>
              <a:defRPr sz="1600">
                <a:latin typeface="YD윤고딕 320" panose="02020603020101020101" pitchFamily="18" charset="-127"/>
                <a:ea typeface="YD윤고딕 320" panose="02020603020101020101" pitchFamily="18" charset="-127"/>
              </a:defRPr>
            </a:lvl5pPr>
          </a:lstStyle>
          <a:p>
            <a:pPr lvl="0"/>
            <a:r>
              <a:rPr lang="ko-KR" altLang="en-US" dirty="0" smtClean="0"/>
              <a:t>마스터 텍스트 스타일 편집</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8" name="내용 개체 틀 7"/>
          <p:cNvSpPr>
            <a:spLocks noGrp="1"/>
          </p:cNvSpPr>
          <p:nvPr>
            <p:ph sz="quarter" idx="11"/>
          </p:nvPr>
        </p:nvSpPr>
        <p:spPr>
          <a:xfrm>
            <a:off x="6308521" y="1040233"/>
            <a:ext cx="5050174" cy="5268287"/>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ko-KR" altLang="en-US" dirty="0" smtClean="0"/>
              <a:t>마스터 텍스트 스타일 편집</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0" name="제목 9"/>
          <p:cNvSpPr>
            <a:spLocks noGrp="1"/>
          </p:cNvSpPr>
          <p:nvPr>
            <p:ph type="title"/>
          </p:nvPr>
        </p:nvSpPr>
        <p:spPr/>
        <p:txBody>
          <a:body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2677106166"/>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제목있는 컨텐츠">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a:xfrm>
            <a:off x="838899" y="1040235"/>
            <a:ext cx="10519796" cy="1693440"/>
          </a:xfrm>
        </p:spPr>
        <p:txBody>
          <a:bodyPr anchor="t"/>
          <a:lstStyle>
            <a:lvl1pPr marL="228600" indent="-228600">
              <a:lnSpc>
                <a:spcPct val="150000"/>
              </a:lnSpc>
              <a:buFont typeface="Wingdings" panose="05000000000000000000" pitchFamily="2" charset="2"/>
              <a:buChar char="§"/>
              <a:defRPr sz="2000">
                <a:latin typeface="+mn-ea"/>
                <a:ea typeface="+mn-ea"/>
              </a:defRPr>
            </a:lvl1pPr>
            <a:lvl2pPr marL="685800" indent="-228600">
              <a:lnSpc>
                <a:spcPct val="150000"/>
              </a:lnSpc>
              <a:buFont typeface="Wingdings" panose="05000000000000000000" pitchFamily="2" charset="2"/>
              <a:buChar char="§"/>
              <a:defRPr sz="1800">
                <a:latin typeface="YD윤고딕 320" panose="02020603020101020101" pitchFamily="18" charset="-127"/>
                <a:ea typeface="YD윤고딕 320" panose="02020603020101020101" pitchFamily="18" charset="-127"/>
              </a:defRPr>
            </a:lvl2pPr>
            <a:lvl3pPr marL="1143000" indent="-228600">
              <a:lnSpc>
                <a:spcPct val="150000"/>
              </a:lnSpc>
              <a:buFont typeface="Wingdings" panose="05000000000000000000" pitchFamily="2" charset="2"/>
              <a:buChar char="§"/>
              <a:defRPr sz="1800">
                <a:latin typeface="YD윤고딕 320" panose="02020603020101020101" pitchFamily="18" charset="-127"/>
                <a:ea typeface="YD윤고딕 320" panose="02020603020101020101" pitchFamily="18" charset="-127"/>
              </a:defRPr>
            </a:lvl3pPr>
            <a:lvl4pPr marL="1600200" indent="-228600">
              <a:lnSpc>
                <a:spcPct val="150000"/>
              </a:lnSpc>
              <a:buFont typeface="Wingdings" panose="05000000000000000000" pitchFamily="2" charset="2"/>
              <a:buChar char="§"/>
              <a:defRPr sz="1600">
                <a:latin typeface="YD윤고딕 320" panose="02020603020101020101" pitchFamily="18" charset="-127"/>
                <a:ea typeface="YD윤고딕 320" panose="02020603020101020101" pitchFamily="18" charset="-127"/>
              </a:defRPr>
            </a:lvl4pPr>
            <a:lvl5pPr marL="2057400" indent="-228600">
              <a:lnSpc>
                <a:spcPct val="150000"/>
              </a:lnSpc>
              <a:buFont typeface="Wingdings" panose="05000000000000000000" pitchFamily="2" charset="2"/>
              <a:buChar char="§"/>
              <a:defRPr sz="1600">
                <a:latin typeface="YD윤고딕 320" panose="02020603020101020101" pitchFamily="18" charset="-127"/>
                <a:ea typeface="YD윤고딕 320" panose="02020603020101020101" pitchFamily="18" charset="-127"/>
              </a:defRPr>
            </a:lvl5pPr>
          </a:lstStyle>
          <a:p>
            <a:pPr lvl="0"/>
            <a:r>
              <a:rPr lang="ko-KR" altLang="en-US" dirty="0" smtClean="0"/>
              <a:t>마스터 텍스트 스타일 편집</a:t>
            </a:r>
          </a:p>
          <a:p>
            <a:pPr lvl="1"/>
            <a:r>
              <a:rPr lang="ko-KR" altLang="en-US" dirty="0" smtClean="0"/>
              <a:t>둘째 수준</a:t>
            </a:r>
          </a:p>
        </p:txBody>
      </p:sp>
      <p:sp>
        <p:nvSpPr>
          <p:cNvPr id="5" name="내용 개체 틀 4"/>
          <p:cNvSpPr>
            <a:spLocks noGrp="1"/>
          </p:cNvSpPr>
          <p:nvPr>
            <p:ph sz="quarter" idx="11"/>
          </p:nvPr>
        </p:nvSpPr>
        <p:spPr>
          <a:xfrm>
            <a:off x="838899" y="2952751"/>
            <a:ext cx="10519796" cy="3333750"/>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제목 6"/>
          <p:cNvSpPr>
            <a:spLocks noGrp="1"/>
          </p:cNvSpPr>
          <p:nvPr>
            <p:ph type="title"/>
          </p:nvPr>
        </p:nvSpPr>
        <p:spPr/>
        <p:txBody>
          <a:body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1380516708"/>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사용자 지정 레이아웃">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a:xfrm>
            <a:off x="838899" y="1040233"/>
            <a:ext cx="5050174" cy="5268287"/>
          </a:xfrm>
        </p:spPr>
        <p:txBody>
          <a:bodyPr/>
          <a:lstStyle>
            <a:lvl1pPr marL="228600" indent="-228600">
              <a:lnSpc>
                <a:spcPct val="150000"/>
              </a:lnSpc>
              <a:buFont typeface="Wingdings" panose="05000000000000000000" pitchFamily="2" charset="2"/>
              <a:buChar char="§"/>
              <a:defRPr sz="2000">
                <a:latin typeface="+mn-ea"/>
                <a:ea typeface="+mn-ea"/>
              </a:defRPr>
            </a:lvl1pPr>
            <a:lvl2pPr marL="685800" indent="-228600">
              <a:lnSpc>
                <a:spcPct val="150000"/>
              </a:lnSpc>
              <a:buFont typeface="Wingdings" panose="05000000000000000000" pitchFamily="2" charset="2"/>
              <a:buChar char="§"/>
              <a:defRPr sz="1800">
                <a:latin typeface="YD윤고딕 320" panose="02020603020101020101" pitchFamily="18" charset="-127"/>
                <a:ea typeface="YD윤고딕 320" panose="02020603020101020101" pitchFamily="18" charset="-127"/>
              </a:defRPr>
            </a:lvl2pPr>
            <a:lvl3pPr marL="1143000" indent="-228600">
              <a:lnSpc>
                <a:spcPct val="150000"/>
              </a:lnSpc>
              <a:buFont typeface="Wingdings" panose="05000000000000000000" pitchFamily="2" charset="2"/>
              <a:buChar char="§"/>
              <a:defRPr sz="1800">
                <a:latin typeface="YD윤고딕 320" panose="02020603020101020101" pitchFamily="18" charset="-127"/>
                <a:ea typeface="YD윤고딕 320" panose="02020603020101020101" pitchFamily="18" charset="-127"/>
              </a:defRPr>
            </a:lvl3pPr>
            <a:lvl4pPr marL="1600200" indent="-228600">
              <a:lnSpc>
                <a:spcPct val="150000"/>
              </a:lnSpc>
              <a:buFont typeface="Wingdings" panose="05000000000000000000" pitchFamily="2" charset="2"/>
              <a:buChar char="§"/>
              <a:defRPr sz="1600">
                <a:latin typeface="YD윤고딕 320" panose="02020603020101020101" pitchFamily="18" charset="-127"/>
                <a:ea typeface="YD윤고딕 320" panose="02020603020101020101" pitchFamily="18" charset="-127"/>
              </a:defRPr>
            </a:lvl4pPr>
            <a:lvl5pPr marL="2057400" indent="-228600">
              <a:lnSpc>
                <a:spcPct val="150000"/>
              </a:lnSpc>
              <a:buFont typeface="Wingdings" panose="05000000000000000000" pitchFamily="2" charset="2"/>
              <a:buChar char="§"/>
              <a:defRPr sz="1600">
                <a:latin typeface="YD윤고딕 320" panose="02020603020101020101" pitchFamily="18" charset="-127"/>
                <a:ea typeface="YD윤고딕 320" panose="02020603020101020101" pitchFamily="18" charset="-127"/>
              </a:defRPr>
            </a:lvl5pPr>
          </a:lstStyle>
          <a:p>
            <a:pPr lvl="0"/>
            <a:r>
              <a:rPr lang="ko-KR" altLang="en-US" dirty="0" smtClean="0"/>
              <a:t>마스터 텍스트 스타일 편집</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5" name="제목 4"/>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310687174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사용자 지정 레이아웃">
    <p:spTree>
      <p:nvGrpSpPr>
        <p:cNvPr id="1" name=""/>
        <p:cNvGrpSpPr/>
        <p:nvPr/>
      </p:nvGrpSpPr>
      <p:grpSpPr>
        <a:xfrm>
          <a:off x="0" y="0"/>
          <a:ext cx="0" cy="0"/>
          <a:chOff x="0" y="0"/>
          <a:chExt cx="0" cy="0"/>
        </a:xfrm>
      </p:grpSpPr>
      <p:sp>
        <p:nvSpPr>
          <p:cNvPr id="10" name="직사각형 9"/>
          <p:cNvSpPr/>
          <p:nvPr userDrawn="1"/>
        </p:nvSpPr>
        <p:spPr>
          <a:xfrm rot="1800000">
            <a:off x="2543172" y="-2628443"/>
            <a:ext cx="114300" cy="1080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텍스트 개체 틀 8"/>
          <p:cNvSpPr>
            <a:spLocks noGrp="1"/>
          </p:cNvSpPr>
          <p:nvPr>
            <p:ph type="body" sz="quarter" idx="11" hasCustomPrompt="1"/>
          </p:nvPr>
        </p:nvSpPr>
        <p:spPr>
          <a:xfrm>
            <a:off x="1781175" y="2990851"/>
            <a:ext cx="8629650" cy="885824"/>
          </a:xfrm>
          <a:solidFill>
            <a:schemeClr val="bg1"/>
          </a:solidFill>
        </p:spPr>
        <p:txBody>
          <a:bodyPr>
            <a:normAutofit/>
          </a:bodyPr>
          <a:lstStyle>
            <a:lvl1pPr marL="0" indent="0" algn="l">
              <a:buNone/>
              <a:defRPr sz="4000" baseline="0">
                <a:solidFill>
                  <a:schemeClr val="tx1"/>
                </a:solidFill>
                <a:latin typeface="YD윤고딕 350" panose="02020603020101020101" pitchFamily="18" charset="-127"/>
                <a:ea typeface="YD윤고딕 350" panose="02020603020101020101" pitchFamily="18" charset="-127"/>
              </a:defRPr>
            </a:lvl1pPr>
          </a:lstStyle>
          <a:p>
            <a:pPr lvl="0"/>
            <a:r>
              <a:rPr lang="en-US" altLang="ko-KR" dirty="0" smtClean="0"/>
              <a:t>01. Network Edge</a:t>
            </a:r>
            <a:endParaRPr lang="ko-KR" altLang="en-US" dirty="0"/>
          </a:p>
        </p:txBody>
      </p:sp>
    </p:spTree>
    <p:extLst>
      <p:ext uri="{BB962C8B-B14F-4D97-AF65-F5344CB8AC3E}">
        <p14:creationId xmlns:p14="http://schemas.microsoft.com/office/powerpoint/2010/main" val="105942084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사용자 지정 레이아웃">
    <p:spTree>
      <p:nvGrpSpPr>
        <p:cNvPr id="1" name=""/>
        <p:cNvGrpSpPr/>
        <p:nvPr/>
      </p:nvGrpSpPr>
      <p:grpSpPr>
        <a:xfrm>
          <a:off x="0" y="0"/>
          <a:ext cx="0" cy="0"/>
          <a:chOff x="0" y="0"/>
          <a:chExt cx="0" cy="0"/>
        </a:xfrm>
      </p:grpSpPr>
      <p:sp>
        <p:nvSpPr>
          <p:cNvPr id="7" name="직사각형 6"/>
          <p:cNvSpPr/>
          <p:nvPr userDrawn="1"/>
        </p:nvSpPr>
        <p:spPr>
          <a:xfrm rot="1800000">
            <a:off x="3986490" y="-2628443"/>
            <a:ext cx="114300" cy="1080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텍스트 개체 틀 12"/>
          <p:cNvSpPr>
            <a:spLocks noGrp="1"/>
          </p:cNvSpPr>
          <p:nvPr>
            <p:ph type="body" sz="quarter" idx="15" hasCustomPrompt="1"/>
          </p:nvPr>
        </p:nvSpPr>
        <p:spPr>
          <a:xfrm>
            <a:off x="5387790" y="1812722"/>
            <a:ext cx="5252665" cy="357018"/>
          </a:xfrm>
        </p:spPr>
        <p:txBody>
          <a:bodyPr>
            <a:noAutofit/>
          </a:bodyPr>
          <a:lstStyle>
            <a:lvl1pPr marL="0" indent="0">
              <a:buNone/>
              <a:defRPr sz="2400" baseline="0">
                <a:latin typeface="+mj-ea"/>
                <a:ea typeface="+mj-ea"/>
              </a:defRPr>
            </a:lvl1pPr>
          </a:lstStyle>
          <a:p>
            <a:pPr lvl="0"/>
            <a:r>
              <a:rPr lang="en-US" altLang="ko-KR" dirty="0" smtClean="0"/>
              <a:t>01. </a:t>
            </a:r>
            <a:r>
              <a:rPr lang="ko-KR" altLang="en-US" dirty="0" smtClean="0"/>
              <a:t>컨텐츠</a:t>
            </a:r>
          </a:p>
        </p:txBody>
      </p:sp>
      <p:sp>
        <p:nvSpPr>
          <p:cNvPr id="14" name="텍스트 개체 틀 12"/>
          <p:cNvSpPr>
            <a:spLocks noGrp="1"/>
          </p:cNvSpPr>
          <p:nvPr>
            <p:ph type="body" sz="quarter" idx="16"/>
          </p:nvPr>
        </p:nvSpPr>
        <p:spPr>
          <a:xfrm>
            <a:off x="5387790" y="2825441"/>
            <a:ext cx="5252665" cy="357018"/>
          </a:xfrm>
        </p:spPr>
        <p:txBody>
          <a:bodyPr>
            <a:normAutofit/>
          </a:bodyPr>
          <a:lstStyle>
            <a:lvl1pPr marL="0" indent="0">
              <a:buNone/>
              <a:defRPr sz="2400">
                <a:latin typeface="+mj-ea"/>
                <a:ea typeface="+mj-ea"/>
              </a:defRPr>
            </a:lvl1pPr>
          </a:lstStyle>
          <a:p>
            <a:pPr lvl="0"/>
            <a:r>
              <a:rPr lang="ko-KR" altLang="en-US" dirty="0" smtClean="0"/>
              <a:t>마스터 텍스트 스타일 편집</a:t>
            </a:r>
          </a:p>
        </p:txBody>
      </p:sp>
      <p:sp>
        <p:nvSpPr>
          <p:cNvPr id="15" name="텍스트 개체 틀 12"/>
          <p:cNvSpPr>
            <a:spLocks noGrp="1"/>
          </p:cNvSpPr>
          <p:nvPr>
            <p:ph type="body" sz="quarter" idx="17"/>
          </p:nvPr>
        </p:nvSpPr>
        <p:spPr>
          <a:xfrm>
            <a:off x="5387790" y="3838160"/>
            <a:ext cx="5252665" cy="357018"/>
          </a:xfrm>
        </p:spPr>
        <p:txBody>
          <a:bodyPr>
            <a:normAutofit/>
          </a:bodyPr>
          <a:lstStyle>
            <a:lvl1pPr marL="0" indent="0">
              <a:buNone/>
              <a:defRPr sz="2400">
                <a:latin typeface="+mj-ea"/>
                <a:ea typeface="+mj-ea"/>
              </a:defRPr>
            </a:lvl1pPr>
          </a:lstStyle>
          <a:p>
            <a:pPr lvl="0"/>
            <a:r>
              <a:rPr lang="ko-KR" altLang="en-US" dirty="0" smtClean="0"/>
              <a:t>마스터 텍스트 스타일 편집</a:t>
            </a:r>
          </a:p>
        </p:txBody>
      </p:sp>
      <p:sp>
        <p:nvSpPr>
          <p:cNvPr id="16" name="텍스트 개체 틀 12"/>
          <p:cNvSpPr>
            <a:spLocks noGrp="1"/>
          </p:cNvSpPr>
          <p:nvPr>
            <p:ph type="body" sz="quarter" idx="18"/>
          </p:nvPr>
        </p:nvSpPr>
        <p:spPr>
          <a:xfrm>
            <a:off x="5387790" y="4850880"/>
            <a:ext cx="5252665" cy="357018"/>
          </a:xfrm>
        </p:spPr>
        <p:txBody>
          <a:bodyPr>
            <a:normAutofit/>
          </a:bodyPr>
          <a:lstStyle>
            <a:lvl1pPr marL="0" indent="0">
              <a:buNone/>
              <a:defRPr sz="2400">
                <a:latin typeface="+mj-ea"/>
                <a:ea typeface="+mj-ea"/>
              </a:defRPr>
            </a:lvl1pPr>
          </a:lstStyle>
          <a:p>
            <a:pPr lvl="0"/>
            <a:r>
              <a:rPr lang="ko-KR" altLang="en-US" dirty="0" smtClean="0"/>
              <a:t>마스터 텍스트 스타일 편집</a:t>
            </a:r>
          </a:p>
        </p:txBody>
      </p:sp>
      <p:pic>
        <p:nvPicPr>
          <p:cNvPr id="17" name="그림 16"/>
          <p:cNvPicPr>
            <a:picLocks noChangeAspect="1"/>
          </p:cNvPicPr>
          <p:nvPr userDrawn="1"/>
        </p:nvPicPr>
        <p:blipFill>
          <a:blip r:embed="rId2"/>
          <a:stretch>
            <a:fillRect/>
          </a:stretch>
        </p:blipFill>
        <p:spPr>
          <a:xfrm>
            <a:off x="1481514" y="368791"/>
            <a:ext cx="3615241" cy="1457070"/>
          </a:xfrm>
          <a:prstGeom prst="rect">
            <a:avLst/>
          </a:prstGeom>
        </p:spPr>
      </p:pic>
    </p:spTree>
    <p:extLst>
      <p:ext uri="{BB962C8B-B14F-4D97-AF65-F5344CB8AC3E}">
        <p14:creationId xmlns:p14="http://schemas.microsoft.com/office/powerpoint/2010/main" val="382524025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사용자 지정 레이아웃">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a:xfrm>
            <a:off x="3558127" y="1049025"/>
            <a:ext cx="6283762" cy="1174138"/>
          </a:xfrm>
          <a:ln w="19050">
            <a:solidFill>
              <a:srgbClr val="00B0F0"/>
            </a:solidFill>
          </a:ln>
        </p:spPr>
        <p:txBody>
          <a:bodyPr>
            <a:normAutofit/>
          </a:bodyPr>
          <a:lstStyle>
            <a:lvl1pPr marL="285750" indent="-285750">
              <a:buFont typeface="Wingdings" panose="05000000000000000000" pitchFamily="2" charset="2"/>
              <a:buChar char="§"/>
              <a:defRPr sz="1600">
                <a:latin typeface="+mj-ea"/>
                <a:ea typeface="+mj-ea"/>
              </a:defRPr>
            </a:lvl1pPr>
            <a:lvl2pPr marL="685800" indent="-228600">
              <a:buFont typeface="Wingdings" panose="05000000000000000000" pitchFamily="2" charset="2"/>
              <a:buChar char="§"/>
              <a:defRPr sz="1400"/>
            </a:lvl2pPr>
            <a:lvl3pPr marL="1143000" indent="-228600">
              <a:buFont typeface="Wingdings" panose="05000000000000000000" pitchFamily="2" charset="2"/>
              <a:buChar char="§"/>
              <a:defRPr sz="1400"/>
            </a:lvl3pPr>
            <a:lvl4pPr marL="1600200" indent="-228600">
              <a:buFont typeface="Wingdings" panose="05000000000000000000" pitchFamily="2" charset="2"/>
              <a:buChar char="§"/>
              <a:defRPr sz="1200"/>
            </a:lvl4pPr>
            <a:lvl5pPr marL="1828800" indent="0">
              <a:buNone/>
              <a:defRPr/>
            </a:lvl5pPr>
          </a:lstStyle>
          <a:p>
            <a:pPr lvl="0"/>
            <a:r>
              <a:rPr lang="ko-KR" altLang="en-US" dirty="0" smtClean="0"/>
              <a:t>마스터 텍스트 스타일 편집</a:t>
            </a:r>
          </a:p>
          <a:p>
            <a:pPr lvl="1"/>
            <a:r>
              <a:rPr lang="ko-KR" altLang="en-US" dirty="0" smtClean="0"/>
              <a:t>둘째 수준</a:t>
            </a:r>
          </a:p>
          <a:p>
            <a:pPr lvl="2"/>
            <a:r>
              <a:rPr lang="ko-KR" altLang="en-US" dirty="0" smtClean="0"/>
              <a:t>셋째 수준</a:t>
            </a:r>
          </a:p>
          <a:p>
            <a:pPr lvl="3"/>
            <a:r>
              <a:rPr lang="ko-KR" altLang="en-US" dirty="0" smtClean="0"/>
              <a:t>넷째 수준</a:t>
            </a:r>
          </a:p>
        </p:txBody>
      </p:sp>
      <p:sp>
        <p:nvSpPr>
          <p:cNvPr id="7" name="텍스트 개체 틀 3"/>
          <p:cNvSpPr>
            <a:spLocks noGrp="1"/>
          </p:cNvSpPr>
          <p:nvPr>
            <p:ph type="body" sz="quarter" idx="11"/>
          </p:nvPr>
        </p:nvSpPr>
        <p:spPr>
          <a:xfrm>
            <a:off x="3558127" y="2433189"/>
            <a:ext cx="6283762" cy="1174138"/>
          </a:xfrm>
          <a:ln w="19050">
            <a:solidFill>
              <a:srgbClr val="00B0F0"/>
            </a:solidFill>
          </a:ln>
        </p:spPr>
        <p:txBody>
          <a:bodyPr>
            <a:normAutofit/>
          </a:bodyPr>
          <a:lstStyle>
            <a:lvl1pPr marL="285750" indent="-285750">
              <a:buFont typeface="Wingdings" panose="05000000000000000000" pitchFamily="2" charset="2"/>
              <a:buChar char="§"/>
              <a:defRPr sz="1600"/>
            </a:lvl1pPr>
            <a:lvl2pPr marL="685800" indent="-228600">
              <a:buFont typeface="Wingdings" panose="05000000000000000000" pitchFamily="2" charset="2"/>
              <a:buChar char="§"/>
              <a:defRPr sz="1400"/>
            </a:lvl2pPr>
            <a:lvl3pPr marL="1143000" indent="-228600">
              <a:buFont typeface="Wingdings" panose="05000000000000000000" pitchFamily="2" charset="2"/>
              <a:buChar char="§"/>
              <a:defRPr sz="1400"/>
            </a:lvl3pPr>
            <a:lvl4pPr marL="1600200" indent="-228600">
              <a:buFont typeface="Wingdings" panose="05000000000000000000" pitchFamily="2" charset="2"/>
              <a:buChar char="§"/>
              <a:defRPr sz="1200"/>
            </a:lvl4pPr>
          </a:lstStyle>
          <a:p>
            <a:pPr lvl="0"/>
            <a:r>
              <a:rPr lang="ko-KR" altLang="en-US" dirty="0" smtClean="0"/>
              <a:t>마스터 텍스트 스타일 편집</a:t>
            </a:r>
          </a:p>
          <a:p>
            <a:pPr lvl="1"/>
            <a:r>
              <a:rPr lang="ko-KR" altLang="en-US" dirty="0" smtClean="0"/>
              <a:t>둘째 수준</a:t>
            </a:r>
          </a:p>
          <a:p>
            <a:pPr lvl="2"/>
            <a:r>
              <a:rPr lang="ko-KR" altLang="en-US" dirty="0" smtClean="0"/>
              <a:t>셋째 수준</a:t>
            </a:r>
          </a:p>
          <a:p>
            <a:pPr lvl="3"/>
            <a:r>
              <a:rPr lang="ko-KR" altLang="en-US" dirty="0" smtClean="0"/>
              <a:t>넷째 수준</a:t>
            </a:r>
            <a:endParaRPr lang="ko-KR" altLang="en-US" dirty="0"/>
          </a:p>
        </p:txBody>
      </p:sp>
      <p:sp>
        <p:nvSpPr>
          <p:cNvPr id="8" name="텍스트 개체 틀 3"/>
          <p:cNvSpPr>
            <a:spLocks noGrp="1"/>
          </p:cNvSpPr>
          <p:nvPr>
            <p:ph type="body" sz="quarter" idx="12"/>
          </p:nvPr>
        </p:nvSpPr>
        <p:spPr>
          <a:xfrm>
            <a:off x="3558127" y="3817353"/>
            <a:ext cx="6283762" cy="1174138"/>
          </a:xfrm>
          <a:ln w="19050">
            <a:solidFill>
              <a:srgbClr val="00B0F0"/>
            </a:solidFill>
          </a:ln>
        </p:spPr>
        <p:txBody>
          <a:bodyPr>
            <a:normAutofit/>
          </a:bodyPr>
          <a:lstStyle>
            <a:lvl1pPr marL="285750" indent="-285750">
              <a:buFont typeface="Wingdings" panose="05000000000000000000" pitchFamily="2" charset="2"/>
              <a:buChar char="§"/>
              <a:defRPr sz="1600"/>
            </a:lvl1pPr>
            <a:lvl2pPr marL="685800" indent="-228600">
              <a:buFont typeface="Wingdings" panose="05000000000000000000" pitchFamily="2" charset="2"/>
              <a:buChar char="§"/>
              <a:defRPr sz="1400"/>
            </a:lvl2pPr>
            <a:lvl3pPr marL="1143000" indent="-228600">
              <a:buFont typeface="Wingdings" panose="05000000000000000000" pitchFamily="2" charset="2"/>
              <a:buChar char="§"/>
              <a:defRPr sz="1400"/>
            </a:lvl3pPr>
            <a:lvl4pPr marL="1600200" indent="-228600">
              <a:buFont typeface="Wingdings" panose="05000000000000000000" pitchFamily="2" charset="2"/>
              <a:buChar char="§"/>
              <a:defRPr sz="1200"/>
            </a:lvl4pPr>
          </a:lstStyle>
          <a:p>
            <a:pPr lvl="0"/>
            <a:r>
              <a:rPr lang="ko-KR" altLang="en-US" dirty="0" smtClean="0"/>
              <a:t>마스터 텍스트 스타일 편집</a:t>
            </a:r>
          </a:p>
          <a:p>
            <a:pPr lvl="1"/>
            <a:r>
              <a:rPr lang="ko-KR" altLang="en-US" dirty="0" smtClean="0"/>
              <a:t>둘째 수준</a:t>
            </a:r>
          </a:p>
          <a:p>
            <a:pPr lvl="2"/>
            <a:r>
              <a:rPr lang="ko-KR" altLang="en-US" dirty="0" smtClean="0"/>
              <a:t>셋째 수준</a:t>
            </a:r>
          </a:p>
          <a:p>
            <a:pPr lvl="3"/>
            <a:r>
              <a:rPr lang="ko-KR" altLang="en-US" dirty="0" smtClean="0"/>
              <a:t>넷째 수준</a:t>
            </a:r>
            <a:endParaRPr lang="ko-KR" altLang="en-US" dirty="0"/>
          </a:p>
        </p:txBody>
      </p:sp>
      <p:sp>
        <p:nvSpPr>
          <p:cNvPr id="9" name="텍스트 개체 틀 3"/>
          <p:cNvSpPr>
            <a:spLocks noGrp="1"/>
          </p:cNvSpPr>
          <p:nvPr>
            <p:ph type="body" sz="quarter" idx="13"/>
          </p:nvPr>
        </p:nvSpPr>
        <p:spPr>
          <a:xfrm>
            <a:off x="3558127" y="5201516"/>
            <a:ext cx="6283762" cy="1174138"/>
          </a:xfrm>
          <a:ln w="19050">
            <a:solidFill>
              <a:srgbClr val="00B0F0"/>
            </a:solidFill>
          </a:ln>
        </p:spPr>
        <p:txBody>
          <a:bodyPr>
            <a:normAutofit/>
          </a:bodyPr>
          <a:lstStyle>
            <a:lvl1pPr marL="285750" indent="-285750">
              <a:buFont typeface="Wingdings" panose="05000000000000000000" pitchFamily="2" charset="2"/>
              <a:buChar char="§"/>
              <a:defRPr sz="1600"/>
            </a:lvl1pPr>
            <a:lvl2pPr marL="685800" indent="-228600">
              <a:buFont typeface="Wingdings" panose="05000000000000000000" pitchFamily="2" charset="2"/>
              <a:buChar char="§"/>
              <a:defRPr sz="1400"/>
            </a:lvl2pPr>
            <a:lvl3pPr marL="1143000" indent="-228600">
              <a:buFont typeface="Wingdings" panose="05000000000000000000" pitchFamily="2" charset="2"/>
              <a:buChar char="§"/>
              <a:defRPr sz="1400"/>
            </a:lvl3pPr>
            <a:lvl4pPr marL="1600200" indent="-228600">
              <a:buFont typeface="Wingdings" panose="05000000000000000000" pitchFamily="2" charset="2"/>
              <a:buChar char="§"/>
              <a:defRPr sz="1200"/>
            </a:lvl4pPr>
          </a:lstStyle>
          <a:p>
            <a:pPr lvl="0"/>
            <a:r>
              <a:rPr lang="ko-KR" altLang="en-US" dirty="0" smtClean="0"/>
              <a:t>마스터 텍스트 스타일 편집</a:t>
            </a:r>
          </a:p>
          <a:p>
            <a:pPr lvl="1"/>
            <a:r>
              <a:rPr lang="ko-KR" altLang="en-US" dirty="0" smtClean="0"/>
              <a:t>둘째 수준</a:t>
            </a:r>
          </a:p>
          <a:p>
            <a:pPr lvl="2"/>
            <a:r>
              <a:rPr lang="ko-KR" altLang="en-US" dirty="0" smtClean="0"/>
              <a:t>셋째 수준</a:t>
            </a:r>
          </a:p>
          <a:p>
            <a:pPr lvl="3"/>
            <a:r>
              <a:rPr lang="ko-KR" altLang="en-US" dirty="0" smtClean="0"/>
              <a:t>넷째 수준</a:t>
            </a:r>
            <a:endParaRPr lang="ko-KR" altLang="en-US" dirty="0"/>
          </a:p>
        </p:txBody>
      </p:sp>
      <p:sp>
        <p:nvSpPr>
          <p:cNvPr id="14" name="제목 13"/>
          <p:cNvSpPr>
            <a:spLocks noGrp="1"/>
          </p:cNvSpPr>
          <p:nvPr>
            <p:ph type="title"/>
          </p:nvPr>
        </p:nvSpPr>
        <p:spPr/>
        <p:txBody>
          <a:bodyPr/>
          <a:lstStyle/>
          <a:p>
            <a:r>
              <a:rPr lang="ko-KR" altLang="en-US" smtClean="0"/>
              <a:t>마스터 제목 스타일 편집</a:t>
            </a:r>
            <a:endParaRPr lang="ko-KR" altLang="en-US"/>
          </a:p>
        </p:txBody>
      </p:sp>
      <p:sp>
        <p:nvSpPr>
          <p:cNvPr id="17" name="텍스트 개체 틀 16"/>
          <p:cNvSpPr>
            <a:spLocks noGrp="1"/>
          </p:cNvSpPr>
          <p:nvPr>
            <p:ph type="body" sz="quarter" idx="14" hasCustomPrompt="1"/>
          </p:nvPr>
        </p:nvSpPr>
        <p:spPr>
          <a:xfrm>
            <a:off x="2384527" y="1049025"/>
            <a:ext cx="1173600" cy="1173162"/>
          </a:xfrm>
          <a:solidFill>
            <a:srgbClr val="00B0F0"/>
          </a:solidFill>
          <a:ln w="19050">
            <a:solidFill>
              <a:srgbClr val="00B0F0"/>
            </a:solidFill>
          </a:ln>
        </p:spPr>
        <p:txBody>
          <a:bodyPr>
            <a:normAutofit/>
          </a:bodyPr>
          <a:lstStyle>
            <a:lvl1pPr marL="0" indent="0" algn="ctr">
              <a:buNone/>
              <a:defRPr sz="2800">
                <a:solidFill>
                  <a:schemeClr val="bg1"/>
                </a:solidFill>
                <a:latin typeface="+mj-ea"/>
                <a:ea typeface="+mj-ea"/>
              </a:defRPr>
            </a:lvl1pPr>
          </a:lstStyle>
          <a:p>
            <a:pPr lvl="0"/>
            <a:r>
              <a:rPr lang="en-US" altLang="ko-KR" dirty="0" smtClean="0"/>
              <a:t>01</a:t>
            </a:r>
            <a:endParaRPr lang="ko-KR" altLang="en-US" dirty="0" smtClean="0"/>
          </a:p>
        </p:txBody>
      </p:sp>
      <p:sp>
        <p:nvSpPr>
          <p:cNvPr id="18" name="텍스트 개체 틀 16"/>
          <p:cNvSpPr>
            <a:spLocks noGrp="1"/>
          </p:cNvSpPr>
          <p:nvPr>
            <p:ph type="body" sz="quarter" idx="15" hasCustomPrompt="1"/>
          </p:nvPr>
        </p:nvSpPr>
        <p:spPr>
          <a:xfrm>
            <a:off x="2384527" y="2432212"/>
            <a:ext cx="1173600" cy="1173162"/>
          </a:xfrm>
          <a:solidFill>
            <a:srgbClr val="00B0F0"/>
          </a:solidFill>
          <a:ln w="19050">
            <a:solidFill>
              <a:srgbClr val="00B0F0"/>
            </a:solidFill>
          </a:ln>
        </p:spPr>
        <p:txBody>
          <a:bodyPr>
            <a:normAutofit/>
          </a:bodyPr>
          <a:lstStyle>
            <a:lvl1pPr marL="0" indent="0" algn="ctr">
              <a:buNone/>
              <a:defRPr sz="2800">
                <a:solidFill>
                  <a:schemeClr val="bg1"/>
                </a:solidFill>
                <a:latin typeface="+mj-ea"/>
                <a:ea typeface="+mj-ea"/>
              </a:defRPr>
            </a:lvl1pPr>
          </a:lstStyle>
          <a:p>
            <a:pPr lvl="0"/>
            <a:r>
              <a:rPr lang="en-US" altLang="ko-KR" dirty="0" smtClean="0"/>
              <a:t>01</a:t>
            </a:r>
            <a:endParaRPr lang="ko-KR" altLang="en-US" dirty="0" smtClean="0"/>
          </a:p>
        </p:txBody>
      </p:sp>
      <p:sp>
        <p:nvSpPr>
          <p:cNvPr id="19" name="텍스트 개체 틀 16"/>
          <p:cNvSpPr>
            <a:spLocks noGrp="1"/>
          </p:cNvSpPr>
          <p:nvPr>
            <p:ph type="body" sz="quarter" idx="16" hasCustomPrompt="1"/>
          </p:nvPr>
        </p:nvSpPr>
        <p:spPr>
          <a:xfrm>
            <a:off x="2384527" y="3814423"/>
            <a:ext cx="1173600" cy="1173162"/>
          </a:xfrm>
          <a:solidFill>
            <a:srgbClr val="00B0F0"/>
          </a:solidFill>
          <a:ln w="19050">
            <a:solidFill>
              <a:srgbClr val="00B0F0"/>
            </a:solidFill>
          </a:ln>
        </p:spPr>
        <p:txBody>
          <a:bodyPr>
            <a:normAutofit/>
          </a:bodyPr>
          <a:lstStyle>
            <a:lvl1pPr marL="0" indent="0" algn="ctr">
              <a:buNone/>
              <a:defRPr sz="2800">
                <a:solidFill>
                  <a:schemeClr val="bg1"/>
                </a:solidFill>
                <a:latin typeface="+mj-ea"/>
                <a:ea typeface="+mj-ea"/>
              </a:defRPr>
            </a:lvl1pPr>
          </a:lstStyle>
          <a:p>
            <a:pPr lvl="0"/>
            <a:r>
              <a:rPr lang="en-US" altLang="ko-KR" dirty="0" smtClean="0"/>
              <a:t>01</a:t>
            </a:r>
            <a:endParaRPr lang="ko-KR" altLang="en-US" dirty="0" smtClean="0"/>
          </a:p>
        </p:txBody>
      </p:sp>
      <p:sp>
        <p:nvSpPr>
          <p:cNvPr id="20" name="텍스트 개체 틀 16"/>
          <p:cNvSpPr>
            <a:spLocks noGrp="1"/>
          </p:cNvSpPr>
          <p:nvPr>
            <p:ph type="body" sz="quarter" idx="17" hasCustomPrompt="1"/>
          </p:nvPr>
        </p:nvSpPr>
        <p:spPr>
          <a:xfrm>
            <a:off x="2384527" y="5202492"/>
            <a:ext cx="1173600" cy="1173162"/>
          </a:xfrm>
          <a:solidFill>
            <a:srgbClr val="00B0F0"/>
          </a:solidFill>
          <a:ln w="19050">
            <a:solidFill>
              <a:srgbClr val="00B0F0"/>
            </a:solidFill>
          </a:ln>
        </p:spPr>
        <p:txBody>
          <a:bodyPr>
            <a:normAutofit/>
          </a:bodyPr>
          <a:lstStyle>
            <a:lvl1pPr marL="0" indent="0" algn="ctr">
              <a:buNone/>
              <a:defRPr sz="2800">
                <a:solidFill>
                  <a:schemeClr val="bg1"/>
                </a:solidFill>
                <a:latin typeface="+mj-ea"/>
                <a:ea typeface="+mj-ea"/>
              </a:defRPr>
            </a:lvl1pPr>
          </a:lstStyle>
          <a:p>
            <a:pPr lvl="0"/>
            <a:r>
              <a:rPr lang="en-US" altLang="ko-KR" dirty="0" smtClean="0"/>
              <a:t>01</a:t>
            </a:r>
            <a:endParaRPr lang="ko-KR" altLang="en-US" dirty="0" smtClean="0"/>
          </a:p>
        </p:txBody>
      </p:sp>
    </p:spTree>
    <p:extLst>
      <p:ext uri="{BB962C8B-B14F-4D97-AF65-F5344CB8AC3E}">
        <p14:creationId xmlns:p14="http://schemas.microsoft.com/office/powerpoint/2010/main" val="1283142911"/>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타이틀 간지">
    <p:spTree>
      <p:nvGrpSpPr>
        <p:cNvPr id="1" name=""/>
        <p:cNvGrpSpPr/>
        <p:nvPr/>
      </p:nvGrpSpPr>
      <p:grpSpPr>
        <a:xfrm>
          <a:off x="0" y="0"/>
          <a:ext cx="0" cy="0"/>
          <a:chOff x="0" y="0"/>
          <a:chExt cx="0" cy="0"/>
        </a:xfrm>
      </p:grpSpPr>
      <p:sp>
        <p:nvSpPr>
          <p:cNvPr id="11" name="텍스트 개체 틀 10"/>
          <p:cNvSpPr>
            <a:spLocks noGrp="1"/>
          </p:cNvSpPr>
          <p:nvPr>
            <p:ph type="body" sz="quarter" idx="13" hasCustomPrompt="1"/>
          </p:nvPr>
        </p:nvSpPr>
        <p:spPr>
          <a:xfrm>
            <a:off x="3824287" y="2000250"/>
            <a:ext cx="5038726" cy="1485900"/>
          </a:xfrm>
        </p:spPr>
        <p:txBody>
          <a:bodyPr>
            <a:noAutofit/>
          </a:bodyPr>
          <a:lstStyle>
            <a:lvl1pPr marL="0" indent="0">
              <a:buNone/>
              <a:defRPr sz="5400" baseline="0">
                <a:solidFill>
                  <a:srgbClr val="00B0F0"/>
                </a:solidFill>
                <a:latin typeface="+mj-lt"/>
              </a:defRPr>
            </a:lvl1pPr>
          </a:lstStyle>
          <a:p>
            <a:pPr lvl="0"/>
            <a:r>
              <a:rPr lang="en-US" altLang="ko-KR" dirty="0" smtClean="0"/>
              <a:t>Computer Network</a:t>
            </a:r>
            <a:endParaRPr lang="ko-KR" altLang="en-US" dirty="0" smtClean="0"/>
          </a:p>
        </p:txBody>
      </p:sp>
      <p:sp>
        <p:nvSpPr>
          <p:cNvPr id="12" name="텍스트 개체 틀 10"/>
          <p:cNvSpPr>
            <a:spLocks noGrp="1"/>
          </p:cNvSpPr>
          <p:nvPr>
            <p:ph type="body" sz="quarter" idx="14" hasCustomPrompt="1"/>
          </p:nvPr>
        </p:nvSpPr>
        <p:spPr>
          <a:xfrm>
            <a:off x="3824287" y="3602271"/>
            <a:ext cx="5038726" cy="281361"/>
          </a:xfrm>
        </p:spPr>
        <p:txBody>
          <a:bodyPr>
            <a:noAutofit/>
          </a:bodyPr>
          <a:lstStyle>
            <a:lvl1pPr marL="0" indent="0">
              <a:buNone/>
              <a:defRPr sz="3200" baseline="0">
                <a:latin typeface="+mj-ea"/>
                <a:ea typeface="+mj-ea"/>
              </a:defRPr>
            </a:lvl1pPr>
          </a:lstStyle>
          <a:p>
            <a:pPr lvl="0"/>
            <a:r>
              <a:rPr lang="en-US" altLang="ko-KR" dirty="0" err="1" smtClean="0"/>
              <a:t>lntroduction</a:t>
            </a:r>
            <a:endParaRPr lang="ko-KR" altLang="en-US" dirty="0" smtClean="0"/>
          </a:p>
        </p:txBody>
      </p:sp>
      <p:sp>
        <p:nvSpPr>
          <p:cNvPr id="13" name="텍스트 개체 틀 10"/>
          <p:cNvSpPr>
            <a:spLocks noGrp="1"/>
          </p:cNvSpPr>
          <p:nvPr>
            <p:ph type="body" sz="quarter" idx="15" hasCustomPrompt="1"/>
          </p:nvPr>
        </p:nvSpPr>
        <p:spPr>
          <a:xfrm>
            <a:off x="6110287" y="4324350"/>
            <a:ext cx="5038726" cy="666750"/>
          </a:xfrm>
        </p:spPr>
        <p:txBody>
          <a:bodyPr>
            <a:normAutofit/>
          </a:bodyPr>
          <a:lstStyle>
            <a:lvl1pPr marL="0" indent="0">
              <a:buNone/>
              <a:defRPr sz="1000" baseline="0"/>
            </a:lvl1pPr>
          </a:lstStyle>
          <a:p>
            <a:pPr lvl="0"/>
            <a:r>
              <a:rPr lang="en-US" altLang="ko-KR" dirty="0" smtClean="0"/>
              <a:t>      School of </a:t>
            </a:r>
            <a:r>
              <a:rPr lang="en-US" altLang="ko-KR" dirty="0" err="1" smtClean="0"/>
              <a:t>Eletric</a:t>
            </a:r>
            <a:r>
              <a:rPr lang="en-US" altLang="ko-KR" dirty="0" smtClean="0"/>
              <a:t> and Computer Engineering</a:t>
            </a:r>
          </a:p>
          <a:p>
            <a:pPr lvl="0"/>
            <a:r>
              <a:rPr lang="en-US" altLang="ko-KR" dirty="0" smtClean="0"/>
              <a:t>   Pusan National University, KOREA</a:t>
            </a:r>
          </a:p>
          <a:p>
            <a:pPr lvl="0"/>
            <a:r>
              <a:rPr lang="en-US" altLang="ko-KR" dirty="0" err="1" smtClean="0"/>
              <a:t>Younghwan</a:t>
            </a:r>
            <a:r>
              <a:rPr lang="en-US" altLang="ko-KR" dirty="0" smtClean="0"/>
              <a:t> </a:t>
            </a:r>
            <a:r>
              <a:rPr lang="en-US" altLang="ko-KR" dirty="0" err="1" smtClean="0"/>
              <a:t>Yoo</a:t>
            </a:r>
            <a:endParaRPr lang="ko-KR" altLang="en-US" dirty="0" smtClean="0"/>
          </a:p>
        </p:txBody>
      </p:sp>
      <p:sp>
        <p:nvSpPr>
          <p:cNvPr id="15" name="직사각형 14"/>
          <p:cNvSpPr/>
          <p:nvPr userDrawn="1"/>
        </p:nvSpPr>
        <p:spPr>
          <a:xfrm rot="1800000">
            <a:off x="6519862" y="2000249"/>
            <a:ext cx="114300" cy="32289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868162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580151" y="88235"/>
            <a:ext cx="6735311" cy="360727"/>
          </a:xfrm>
          <a:prstGeom prst="rect">
            <a:avLst/>
          </a:prstGeom>
        </p:spPr>
        <p:txBody>
          <a:bodyPr vert="horz" lIns="91440" tIns="45720" rIns="91440" bIns="45720" rtlCol="0" anchor="ctr">
            <a:noAutofit/>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722764" y="1192518"/>
            <a:ext cx="10515600" cy="4351338"/>
          </a:xfrm>
          <a:prstGeom prst="rect">
            <a:avLst/>
          </a:prstGeom>
        </p:spPr>
        <p:txBody>
          <a:bodyPr vert="horz" lIns="91440" tIns="45720" rIns="91440" bIns="45720" rtlCol="0" anchor="ctr">
            <a:normAutofit/>
          </a:bodyPr>
          <a:lstStyle/>
          <a:p>
            <a:pPr lvl="0"/>
            <a:r>
              <a:rPr lang="ko-KR" altLang="en-US" dirty="0" smtClean="0"/>
              <a:t>마스터 텍스트 스타일 편집</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8" name="직사각형 7"/>
          <p:cNvSpPr/>
          <p:nvPr userDrawn="1"/>
        </p:nvSpPr>
        <p:spPr>
          <a:xfrm>
            <a:off x="1" y="0"/>
            <a:ext cx="540000" cy="53803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 name="직선 연결선 9"/>
          <p:cNvCxnSpPr/>
          <p:nvPr userDrawn="1"/>
        </p:nvCxnSpPr>
        <p:spPr>
          <a:xfrm>
            <a:off x="-85725" y="538031"/>
            <a:ext cx="12468225"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pic>
        <p:nvPicPr>
          <p:cNvPr id="14" name="그림 13"/>
          <p:cNvPicPr>
            <a:picLocks noChangeAspect="1"/>
          </p:cNvPicPr>
          <p:nvPr userDrawn="1"/>
        </p:nvPicPr>
        <p:blipFill>
          <a:blip r:embed="rId10">
            <a:duotone>
              <a:prstClr val="black"/>
              <a:schemeClr val="bg1">
                <a:lumMod val="75000"/>
                <a:lumOff val="25000"/>
                <a:tint val="45000"/>
                <a:satMod val="400000"/>
              </a:schemeClr>
            </a:duotone>
          </a:blip>
          <a:stretch>
            <a:fillRect/>
          </a:stretch>
        </p:blipFill>
        <p:spPr>
          <a:xfrm>
            <a:off x="11702559" y="103615"/>
            <a:ext cx="375467" cy="360000"/>
          </a:xfrm>
          <a:prstGeom prst="rect">
            <a:avLst/>
          </a:prstGeom>
        </p:spPr>
      </p:pic>
    </p:spTree>
    <p:extLst>
      <p:ext uri="{BB962C8B-B14F-4D97-AF65-F5344CB8AC3E}">
        <p14:creationId xmlns:p14="http://schemas.microsoft.com/office/powerpoint/2010/main" val="757034615"/>
      </p:ext>
    </p:extLst>
  </p:cSld>
  <p:clrMap bg1="dk1" tx1="lt1" bg2="dk2" tx2="lt2" accent1="accent1" accent2="accent2" accent3="accent3" accent4="accent4" accent5="accent5" accent6="accent6" hlink="hlink" folHlink="folHlink"/>
  <p:sldLayoutIdLst>
    <p:sldLayoutId id="2147483650" r:id="rId1"/>
    <p:sldLayoutId id="2147483649" r:id="rId2"/>
    <p:sldLayoutId id="2147483654" r:id="rId3"/>
    <p:sldLayoutId id="2147483651" r:id="rId4"/>
    <p:sldLayoutId id="2147483655" r:id="rId5"/>
    <p:sldLayoutId id="2147483657" r:id="rId6"/>
    <p:sldLayoutId id="2147483656" r:id="rId7"/>
    <p:sldLayoutId id="2147483653" r:id="rId8"/>
  </p:sldLayoutIdLst>
  <p:timing>
    <p:tnLst>
      <p:par>
        <p:cTn id="1" dur="indefinite" restart="never" nodeType="tmRoot"/>
      </p:par>
    </p:tnLst>
  </p:timing>
  <p:txStyles>
    <p:titleStyle>
      <a:lvl1pPr algn="l" defTabSz="914400" rtl="0" eaLnBrk="1" latinLnBrk="1" hangingPunct="1">
        <a:lnSpc>
          <a:spcPct val="90000"/>
        </a:lnSpc>
        <a:spcBef>
          <a:spcPct val="0"/>
        </a:spcBef>
        <a:buNone/>
        <a:defRPr sz="2000" kern="1200">
          <a:solidFill>
            <a:schemeClr val="tx1">
              <a:lumMod val="85000"/>
            </a:schemeClr>
          </a:solidFill>
          <a:latin typeface="YD윤고딕 340" panose="02020603020101020101" pitchFamily="18" charset="-127"/>
          <a:ea typeface="YD윤고딕 340" panose="02020603020101020101" pitchFamily="18" charset="-127"/>
          <a:cs typeface="+mj-cs"/>
        </a:defRPr>
      </a:lvl1pPr>
    </p:titleStyle>
    <p:bodyStyle>
      <a:lvl1pPr marL="228600" indent="-228600" algn="l" defTabSz="914400" rtl="0" eaLnBrk="1" latinLnBrk="1" hangingPunct="1">
        <a:lnSpc>
          <a:spcPct val="90000"/>
        </a:lnSpc>
        <a:spcBef>
          <a:spcPts val="1000"/>
        </a:spcBef>
        <a:buFont typeface="Wingdings" panose="05000000000000000000" pitchFamily="2" charset="2"/>
        <a:buChar char="§"/>
        <a:defRPr sz="2000" kern="1200">
          <a:solidFill>
            <a:schemeClr val="tx1"/>
          </a:solidFill>
          <a:latin typeface="+mn-ea"/>
          <a:ea typeface="+mn-ea"/>
          <a:cs typeface="+mn-cs"/>
        </a:defRPr>
      </a:lvl1pPr>
      <a:lvl2pPr marL="685800" indent="-228600" algn="l" defTabSz="914400" rtl="0" eaLnBrk="1" latinLnBrk="1" hangingPunct="1">
        <a:lnSpc>
          <a:spcPct val="90000"/>
        </a:lnSpc>
        <a:spcBef>
          <a:spcPts val="500"/>
        </a:spcBef>
        <a:buFont typeface="Wingdings" panose="05000000000000000000" pitchFamily="2" charset="2"/>
        <a:buChar char="§"/>
        <a:defRPr sz="1800" kern="1200">
          <a:solidFill>
            <a:schemeClr val="tx1"/>
          </a:solidFill>
          <a:latin typeface="YD윤고딕 320" panose="02020603020101020101" pitchFamily="18" charset="-127"/>
          <a:ea typeface="YD윤고딕 320" panose="02020603020101020101" pitchFamily="18" charset="-127"/>
          <a:cs typeface="+mn-cs"/>
        </a:defRPr>
      </a:lvl2pPr>
      <a:lvl3pPr marL="1143000" indent="-228600" algn="l" defTabSz="914400" rtl="0" eaLnBrk="1" latinLnBrk="1" hangingPunct="1">
        <a:lnSpc>
          <a:spcPct val="90000"/>
        </a:lnSpc>
        <a:spcBef>
          <a:spcPts val="500"/>
        </a:spcBef>
        <a:buFont typeface="Wingdings" panose="05000000000000000000" pitchFamily="2" charset="2"/>
        <a:buChar char="§"/>
        <a:defRPr sz="1800" kern="1200">
          <a:solidFill>
            <a:schemeClr val="tx1"/>
          </a:solidFill>
          <a:latin typeface="YD윤고딕 320" panose="02020603020101020101" pitchFamily="18" charset="-127"/>
          <a:ea typeface="YD윤고딕 320" panose="02020603020101020101" pitchFamily="18" charset="-127"/>
          <a:cs typeface="+mn-cs"/>
        </a:defRPr>
      </a:lvl3pPr>
      <a:lvl4pPr marL="1600200" indent="-228600" algn="l" defTabSz="914400" rtl="0" eaLnBrk="1" latinLnBrk="1" hangingPunct="1">
        <a:lnSpc>
          <a:spcPct val="90000"/>
        </a:lnSpc>
        <a:spcBef>
          <a:spcPts val="500"/>
        </a:spcBef>
        <a:buFont typeface="Wingdings" panose="05000000000000000000" pitchFamily="2" charset="2"/>
        <a:buChar char="§"/>
        <a:defRPr sz="1600" kern="1200">
          <a:solidFill>
            <a:schemeClr val="tx1"/>
          </a:solidFill>
          <a:latin typeface="YD윤고딕 320" panose="02020603020101020101" pitchFamily="18" charset="-127"/>
          <a:ea typeface="YD윤고딕 320" panose="02020603020101020101" pitchFamily="18" charset="-127"/>
          <a:cs typeface="+mn-cs"/>
        </a:defRPr>
      </a:lvl4pPr>
      <a:lvl5pPr marL="2057400" indent="-228600" algn="l" defTabSz="914400" rtl="0" eaLnBrk="1" latinLnBrk="1" hangingPunct="1">
        <a:lnSpc>
          <a:spcPct val="90000"/>
        </a:lnSpc>
        <a:spcBef>
          <a:spcPts val="500"/>
        </a:spcBef>
        <a:buFont typeface="Wingdings" panose="05000000000000000000" pitchFamily="2" charset="2"/>
        <a:buChar char="§"/>
        <a:defRPr sz="1600" kern="1200">
          <a:solidFill>
            <a:schemeClr val="tx1"/>
          </a:solidFill>
          <a:latin typeface="YD윤고딕 320" panose="02020603020101020101" pitchFamily="18" charset="-127"/>
          <a:ea typeface="YD윤고딕 320" panose="02020603020101020101" pitchFamily="18"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6.png"/><Relationship Id="rId10" Type="http://schemas.microsoft.com/office/2007/relationships/hdphoto" Target="../media/hdphoto2.wdp"/><Relationship Id="rId4" Type="http://schemas.openxmlformats.org/officeDocument/2006/relationships/image" Target="../media/image15.png"/><Relationship Id="rId9"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jpe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r>
              <a:rPr lang="en-US" altLang="ko-KR" dirty="0" smtClean="0"/>
              <a:t>Computer Network</a:t>
            </a:r>
          </a:p>
        </p:txBody>
      </p:sp>
      <p:sp>
        <p:nvSpPr>
          <p:cNvPr id="3" name="텍스트 개체 틀 2"/>
          <p:cNvSpPr>
            <a:spLocks noGrp="1"/>
          </p:cNvSpPr>
          <p:nvPr>
            <p:ph type="body" sz="quarter" idx="14"/>
          </p:nvPr>
        </p:nvSpPr>
        <p:spPr>
          <a:xfrm>
            <a:off x="3824287" y="3602271"/>
            <a:ext cx="5038726" cy="713697"/>
          </a:xfrm>
        </p:spPr>
        <p:txBody>
          <a:bodyPr/>
          <a:lstStyle/>
          <a:p>
            <a:r>
              <a:rPr lang="en-US" altLang="ko-KR" dirty="0" smtClean="0"/>
              <a:t>Multimedia</a:t>
            </a:r>
            <a:br>
              <a:rPr lang="en-US" altLang="ko-KR" dirty="0" smtClean="0"/>
            </a:br>
            <a:r>
              <a:rPr lang="en-US" altLang="ko-KR" dirty="0" smtClean="0"/>
              <a:t>Networking</a:t>
            </a:r>
            <a:endParaRPr lang="ko-KR" altLang="en-US" dirty="0"/>
          </a:p>
        </p:txBody>
      </p:sp>
      <p:sp>
        <p:nvSpPr>
          <p:cNvPr id="4" name="텍스트 개체 틀 3"/>
          <p:cNvSpPr>
            <a:spLocks noGrp="1"/>
          </p:cNvSpPr>
          <p:nvPr>
            <p:ph type="body" sz="quarter" idx="15"/>
          </p:nvPr>
        </p:nvSpPr>
        <p:spPr>
          <a:xfrm>
            <a:off x="6134100" y="4238625"/>
            <a:ext cx="3128963" cy="819150"/>
          </a:xfrm>
        </p:spPr>
        <p:txBody>
          <a:bodyPr>
            <a:normAutofit/>
          </a:bodyPr>
          <a:lstStyle/>
          <a:p>
            <a:r>
              <a:rPr lang="en-US" altLang="ko-KR" dirty="0" smtClean="0"/>
              <a:t>     School of Electric and Computer Engineering</a:t>
            </a:r>
          </a:p>
          <a:p>
            <a:r>
              <a:rPr lang="en-US" altLang="ko-KR" dirty="0" smtClean="0"/>
              <a:t>  Pusan National University, KOREA</a:t>
            </a:r>
          </a:p>
          <a:p>
            <a:r>
              <a:rPr lang="en-US" altLang="ko-KR" dirty="0" err="1" smtClean="0"/>
              <a:t>Younghwan</a:t>
            </a:r>
            <a:r>
              <a:rPr lang="en-US" altLang="ko-KR" dirty="0" smtClean="0"/>
              <a:t> </a:t>
            </a:r>
            <a:r>
              <a:rPr lang="en-US" altLang="ko-KR" dirty="0" err="1" smtClean="0"/>
              <a:t>Yoo</a:t>
            </a:r>
            <a:endParaRPr lang="en-US" altLang="ko-KR" dirty="0" smtClean="0"/>
          </a:p>
          <a:p>
            <a:endParaRPr lang="ko-KR" altLang="en-US" dirty="0"/>
          </a:p>
        </p:txBody>
      </p:sp>
    </p:spTree>
    <p:extLst>
      <p:ext uri="{BB962C8B-B14F-4D97-AF65-F5344CB8AC3E}">
        <p14:creationId xmlns:p14="http://schemas.microsoft.com/office/powerpoint/2010/main" val="1492955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dirty="0" smtClean="0"/>
              <a:t>Streaming Stored Video</a:t>
            </a:r>
            <a:endParaRPr lang="ko-KR" altLang="en-US" dirty="0"/>
          </a:p>
        </p:txBody>
      </p:sp>
      <p:sp>
        <p:nvSpPr>
          <p:cNvPr id="3" name="내용 개체 틀 2"/>
          <p:cNvSpPr>
            <a:spLocks noGrp="1"/>
          </p:cNvSpPr>
          <p:nvPr>
            <p:ph sz="quarter" idx="10"/>
          </p:nvPr>
        </p:nvSpPr>
        <p:spPr/>
        <p:txBody>
          <a:bodyPr/>
          <a:lstStyle/>
          <a:p>
            <a:r>
              <a:rPr lang="en-US" altLang="ko-KR" dirty="0" smtClean="0"/>
              <a:t>Three categories</a:t>
            </a:r>
          </a:p>
          <a:p>
            <a:pPr lvl="1"/>
            <a:r>
              <a:rPr lang="en-US" altLang="ko-KR" dirty="0" smtClean="0"/>
              <a:t>UDP streaming</a:t>
            </a:r>
          </a:p>
          <a:p>
            <a:pPr lvl="1"/>
            <a:r>
              <a:rPr lang="en-US" altLang="ko-KR" dirty="0" smtClean="0">
                <a:solidFill>
                  <a:srgbClr val="FFC000"/>
                </a:solidFill>
              </a:rPr>
              <a:t>HTTP streaming</a:t>
            </a:r>
          </a:p>
          <a:p>
            <a:pPr lvl="1"/>
            <a:r>
              <a:rPr lang="en-US" altLang="ko-KR" dirty="0" smtClean="0">
                <a:solidFill>
                  <a:srgbClr val="FFC000"/>
                </a:solidFill>
              </a:rPr>
              <a:t>adaptive HTTP streaming</a:t>
            </a:r>
          </a:p>
          <a:p>
            <a:endParaRPr lang="en-US" altLang="ko-KR" dirty="0" smtClean="0"/>
          </a:p>
          <a:p>
            <a:r>
              <a:rPr lang="en-US" altLang="ko-KR" dirty="0" smtClean="0">
                <a:solidFill>
                  <a:srgbClr val="FFC000"/>
                </a:solidFill>
                <a:latin typeface="+mj-ea"/>
                <a:ea typeface="+mj-ea"/>
              </a:rPr>
              <a:t>Client application buffering</a:t>
            </a:r>
          </a:p>
          <a:p>
            <a:pPr lvl="1"/>
            <a:r>
              <a:rPr lang="en-US" altLang="ko-KR" dirty="0" smtClean="0"/>
              <a:t>common characteristic of streaming videos to mitigate the effects of varying end-to-end delay and available bandwidth</a:t>
            </a:r>
          </a:p>
          <a:p>
            <a:pPr lvl="1"/>
            <a:r>
              <a:rPr lang="en-US" altLang="ko-KR" dirty="0" smtClean="0"/>
              <a:t>delay and bandwidth </a:t>
            </a:r>
            <a:r>
              <a:rPr lang="en-US" altLang="ko-KR" dirty="0"/>
              <a:t>fluctuation </a:t>
            </a:r>
            <a:r>
              <a:rPr lang="en-US" altLang="ko-KR" dirty="0" smtClean="0"/>
              <a:t>will not be noticed as long as the buffer does not become completely drained</a:t>
            </a:r>
          </a:p>
        </p:txBody>
      </p:sp>
      <p:sp>
        <p:nvSpPr>
          <p:cNvPr id="82" name="AutoShape 2" descr="Image result for network interface card"/>
          <p:cNvSpPr>
            <a:spLocks noChangeAspect="1" noChangeArrowheads="1"/>
          </p:cNvSpPr>
          <p:nvPr/>
        </p:nvSpPr>
        <p:spPr bwMode="auto">
          <a:xfrm>
            <a:off x="168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3" name="AutoShape 4" descr="Image result for network interface card"/>
          <p:cNvSpPr>
            <a:spLocks noChangeAspect="1" noChangeArrowheads="1"/>
          </p:cNvSpPr>
          <p:nvPr/>
        </p:nvSpPr>
        <p:spPr bwMode="auto">
          <a:xfrm>
            <a:off x="3206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4" name="AutoShape 6" descr="Image result for network interface card"/>
          <p:cNvSpPr>
            <a:spLocks noChangeAspect="1" noChangeArrowheads="1"/>
          </p:cNvSpPr>
          <p:nvPr/>
        </p:nvSpPr>
        <p:spPr bwMode="auto">
          <a:xfrm>
            <a:off x="4730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grpSp>
        <p:nvGrpSpPr>
          <p:cNvPr id="6" name="그룹 5"/>
          <p:cNvGrpSpPr/>
          <p:nvPr/>
        </p:nvGrpSpPr>
        <p:grpSpPr>
          <a:xfrm>
            <a:off x="4403160" y="2339111"/>
            <a:ext cx="2169000" cy="786809"/>
            <a:chOff x="4859079" y="3115340"/>
            <a:chExt cx="2169000" cy="786809"/>
          </a:xfrm>
        </p:grpSpPr>
        <p:sp>
          <p:nvSpPr>
            <p:cNvPr id="4" name="오른쪽 중괄호 3"/>
            <p:cNvSpPr/>
            <p:nvPr/>
          </p:nvSpPr>
          <p:spPr>
            <a:xfrm>
              <a:off x="4859079" y="3115340"/>
              <a:ext cx="350874" cy="7868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 name="TextBox 4"/>
            <p:cNvSpPr txBox="1"/>
            <p:nvPr/>
          </p:nvSpPr>
          <p:spPr>
            <a:xfrm>
              <a:off x="5209953" y="3185849"/>
              <a:ext cx="1818126" cy="646331"/>
            </a:xfrm>
            <a:prstGeom prst="rect">
              <a:avLst/>
            </a:prstGeom>
            <a:noFill/>
          </p:spPr>
          <p:txBody>
            <a:bodyPr wrap="none" rtlCol="0">
              <a:spAutoFit/>
            </a:bodyPr>
            <a:lstStyle/>
            <a:p>
              <a:r>
                <a:rPr lang="en-US" altLang="ko-KR" dirty="0" smtClean="0">
                  <a:solidFill>
                    <a:schemeClr val="accent1"/>
                  </a:solidFill>
                </a:rPr>
                <a:t>majority of </a:t>
              </a:r>
              <a:br>
                <a:rPr lang="en-US" altLang="ko-KR" dirty="0" smtClean="0">
                  <a:solidFill>
                    <a:schemeClr val="accent1"/>
                  </a:solidFill>
                </a:rPr>
              </a:br>
              <a:r>
                <a:rPr lang="en-US" altLang="ko-KR" dirty="0" smtClean="0">
                  <a:solidFill>
                    <a:schemeClr val="accent1"/>
                  </a:solidFill>
                </a:rPr>
                <a:t>today’s system</a:t>
              </a:r>
              <a:endParaRPr lang="ko-KR" altLang="en-US" dirty="0">
                <a:solidFill>
                  <a:schemeClr val="accent1"/>
                </a:solidFill>
              </a:endParaRPr>
            </a:p>
          </p:txBody>
        </p:sp>
      </p:grpSp>
    </p:spTree>
    <p:extLst>
      <p:ext uri="{BB962C8B-B14F-4D97-AF65-F5344CB8AC3E}">
        <p14:creationId xmlns:p14="http://schemas.microsoft.com/office/powerpoint/2010/main" val="1729590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sz="quarter" idx="11"/>
          </p:nvPr>
        </p:nvSpPr>
        <p:spPr>
          <a:xfrm>
            <a:off x="838899" y="5273748"/>
            <a:ext cx="10519796" cy="1012751"/>
          </a:xfrm>
        </p:spPr>
        <p:txBody>
          <a:bodyPr/>
          <a:lstStyle/>
          <a:p>
            <a:r>
              <a:rPr lang="en-US" altLang="ko-KR" dirty="0" smtClean="0">
                <a:solidFill>
                  <a:srgbClr val="FFC000"/>
                </a:solidFill>
              </a:rPr>
              <a:t>Client-side </a:t>
            </a:r>
            <a:r>
              <a:rPr lang="en-US" altLang="ko-KR" dirty="0">
                <a:solidFill>
                  <a:srgbClr val="FFC000"/>
                </a:solidFill>
              </a:rPr>
              <a:t>buffering and </a:t>
            </a:r>
            <a:r>
              <a:rPr lang="en-US" altLang="ko-KR" dirty="0" err="1">
                <a:solidFill>
                  <a:srgbClr val="FFC000"/>
                </a:solidFill>
              </a:rPr>
              <a:t>playout</a:t>
            </a:r>
            <a:r>
              <a:rPr lang="en-US" altLang="ko-KR" dirty="0">
                <a:solidFill>
                  <a:srgbClr val="FFC000"/>
                </a:solidFill>
              </a:rPr>
              <a:t> delay</a:t>
            </a:r>
            <a:r>
              <a:rPr lang="en-US" altLang="ko-KR" dirty="0"/>
              <a:t>: compensate for </a:t>
            </a:r>
            <a:r>
              <a:rPr lang="en-US" altLang="ko-KR" dirty="0" smtClean="0"/>
              <a:t>varying network-added delay</a:t>
            </a:r>
            <a:endParaRPr lang="ko-KR" altLang="en-US" dirty="0"/>
          </a:p>
        </p:txBody>
      </p:sp>
      <p:sp>
        <p:nvSpPr>
          <p:cNvPr id="4" name="제목 3"/>
          <p:cNvSpPr>
            <a:spLocks noGrp="1"/>
          </p:cNvSpPr>
          <p:nvPr>
            <p:ph type="title"/>
          </p:nvPr>
        </p:nvSpPr>
        <p:spPr/>
        <p:txBody>
          <a:bodyPr/>
          <a:lstStyle/>
          <a:p>
            <a:r>
              <a:rPr lang="en-US" altLang="ko-KR" dirty="0" smtClean="0"/>
              <a:t>Client-Side Buffering</a:t>
            </a:r>
            <a:endParaRPr lang="ko-KR" altLang="en-US" dirty="0"/>
          </a:p>
        </p:txBody>
      </p:sp>
      <p:sp>
        <p:nvSpPr>
          <p:cNvPr id="24" name="Line 9"/>
          <p:cNvSpPr>
            <a:spLocks noChangeShapeType="1"/>
          </p:cNvSpPr>
          <p:nvPr/>
        </p:nvSpPr>
        <p:spPr bwMode="auto">
          <a:xfrm>
            <a:off x="2668262" y="908258"/>
            <a:ext cx="0" cy="28527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25" name="Line 10"/>
          <p:cNvSpPr>
            <a:spLocks noChangeShapeType="1"/>
          </p:cNvSpPr>
          <p:nvPr/>
        </p:nvSpPr>
        <p:spPr bwMode="auto">
          <a:xfrm flipH="1">
            <a:off x="2658737" y="3751470"/>
            <a:ext cx="7815263" cy="14288"/>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26" name="Text Box 58"/>
          <p:cNvSpPr txBox="1">
            <a:spLocks noChangeArrowheads="1"/>
          </p:cNvSpPr>
          <p:nvPr/>
        </p:nvSpPr>
        <p:spPr bwMode="auto">
          <a:xfrm>
            <a:off x="3501889" y="1247983"/>
            <a:ext cx="1587294" cy="7386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i="0" dirty="0">
                <a:solidFill>
                  <a:srgbClr val="CC0000"/>
                </a:solidFill>
                <a:latin typeface="+mn-ea"/>
                <a:cs typeface="Arial"/>
              </a:rPr>
              <a:t>       constant bit </a:t>
            </a:r>
          </a:p>
          <a:p>
            <a:pPr>
              <a:defRPr/>
            </a:pPr>
            <a:r>
              <a:rPr lang="en-US" sz="1400" i="0" dirty="0">
                <a:solidFill>
                  <a:srgbClr val="CC0000"/>
                </a:solidFill>
                <a:latin typeface="+mn-ea"/>
                <a:cs typeface="Arial"/>
              </a:rPr>
              <a:t>      rate video</a:t>
            </a:r>
          </a:p>
          <a:p>
            <a:pPr>
              <a:defRPr/>
            </a:pPr>
            <a:r>
              <a:rPr lang="en-US" sz="1400" i="0" dirty="0">
                <a:solidFill>
                  <a:srgbClr val="CC0000"/>
                </a:solidFill>
                <a:latin typeface="+mn-ea"/>
                <a:cs typeface="Arial"/>
              </a:rPr>
              <a:t>transmission</a:t>
            </a:r>
          </a:p>
        </p:txBody>
      </p:sp>
      <p:grpSp>
        <p:nvGrpSpPr>
          <p:cNvPr id="27" name="Group 60"/>
          <p:cNvGrpSpPr>
            <a:grpSpLocks/>
          </p:cNvGrpSpPr>
          <p:nvPr/>
        </p:nvGrpSpPr>
        <p:grpSpPr bwMode="auto">
          <a:xfrm>
            <a:off x="3049262" y="1238458"/>
            <a:ext cx="2552700" cy="2525712"/>
            <a:chOff x="648" y="1147"/>
            <a:chExt cx="1608" cy="1591"/>
          </a:xfrm>
        </p:grpSpPr>
        <p:grpSp>
          <p:nvGrpSpPr>
            <p:cNvPr id="28" name="Group 61"/>
            <p:cNvGrpSpPr>
              <a:grpSpLocks/>
            </p:cNvGrpSpPr>
            <p:nvPr/>
          </p:nvGrpSpPr>
          <p:grpSpPr bwMode="auto">
            <a:xfrm>
              <a:off x="648" y="1725"/>
              <a:ext cx="1024" cy="1013"/>
              <a:chOff x="672" y="1071"/>
              <a:chExt cx="1024" cy="1013"/>
            </a:xfrm>
          </p:grpSpPr>
          <p:grpSp>
            <p:nvGrpSpPr>
              <p:cNvPr id="64" name="Group 62"/>
              <p:cNvGrpSpPr>
                <a:grpSpLocks/>
              </p:cNvGrpSpPr>
              <p:nvPr/>
            </p:nvGrpSpPr>
            <p:grpSpPr bwMode="auto">
              <a:xfrm>
                <a:off x="672" y="1506"/>
                <a:ext cx="583" cy="578"/>
                <a:chOff x="672" y="1486"/>
                <a:chExt cx="583" cy="578"/>
              </a:xfrm>
            </p:grpSpPr>
            <p:grpSp>
              <p:nvGrpSpPr>
                <p:cNvPr id="75" name="Group 63"/>
                <p:cNvGrpSpPr>
                  <a:grpSpLocks/>
                </p:cNvGrpSpPr>
                <p:nvPr/>
              </p:nvGrpSpPr>
              <p:grpSpPr bwMode="auto">
                <a:xfrm>
                  <a:off x="672" y="1776"/>
                  <a:ext cx="291" cy="288"/>
                  <a:chOff x="672" y="1776"/>
                  <a:chExt cx="291" cy="288"/>
                </a:xfrm>
              </p:grpSpPr>
              <p:grpSp>
                <p:nvGrpSpPr>
                  <p:cNvPr id="83" name="Group 64"/>
                  <p:cNvGrpSpPr>
                    <a:grpSpLocks/>
                  </p:cNvGrpSpPr>
                  <p:nvPr/>
                </p:nvGrpSpPr>
                <p:grpSpPr bwMode="auto">
                  <a:xfrm>
                    <a:off x="672" y="1920"/>
                    <a:ext cx="145" cy="144"/>
                    <a:chOff x="672" y="1920"/>
                    <a:chExt cx="145" cy="144"/>
                  </a:xfrm>
                </p:grpSpPr>
                <p:sp>
                  <p:nvSpPr>
                    <p:cNvPr id="87" name="Line 65"/>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88" name="Line 66"/>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nvGrpSpPr>
                  <p:cNvPr id="84" name="Group 67"/>
                  <p:cNvGrpSpPr>
                    <a:grpSpLocks/>
                  </p:cNvGrpSpPr>
                  <p:nvPr/>
                </p:nvGrpSpPr>
                <p:grpSpPr bwMode="auto">
                  <a:xfrm>
                    <a:off x="818" y="1776"/>
                    <a:ext cx="145" cy="144"/>
                    <a:chOff x="672" y="1920"/>
                    <a:chExt cx="145" cy="144"/>
                  </a:xfrm>
                </p:grpSpPr>
                <p:sp>
                  <p:nvSpPr>
                    <p:cNvPr id="85" name="Line 68"/>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86" name="Line 69"/>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grpSp>
              <p:nvGrpSpPr>
                <p:cNvPr id="76" name="Group 70"/>
                <p:cNvGrpSpPr>
                  <a:grpSpLocks/>
                </p:cNvGrpSpPr>
                <p:nvPr/>
              </p:nvGrpSpPr>
              <p:grpSpPr bwMode="auto">
                <a:xfrm>
                  <a:off x="964" y="1486"/>
                  <a:ext cx="291" cy="288"/>
                  <a:chOff x="672" y="1776"/>
                  <a:chExt cx="291" cy="288"/>
                </a:xfrm>
              </p:grpSpPr>
              <p:grpSp>
                <p:nvGrpSpPr>
                  <p:cNvPr id="77" name="Group 71"/>
                  <p:cNvGrpSpPr>
                    <a:grpSpLocks/>
                  </p:cNvGrpSpPr>
                  <p:nvPr/>
                </p:nvGrpSpPr>
                <p:grpSpPr bwMode="auto">
                  <a:xfrm>
                    <a:off x="672" y="1920"/>
                    <a:ext cx="145" cy="144"/>
                    <a:chOff x="672" y="1920"/>
                    <a:chExt cx="145" cy="144"/>
                  </a:xfrm>
                </p:grpSpPr>
                <p:sp>
                  <p:nvSpPr>
                    <p:cNvPr id="81" name="Line 72"/>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82" name="Line 73"/>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nvGrpSpPr>
                  <p:cNvPr id="78" name="Group 74"/>
                  <p:cNvGrpSpPr>
                    <a:grpSpLocks/>
                  </p:cNvGrpSpPr>
                  <p:nvPr/>
                </p:nvGrpSpPr>
                <p:grpSpPr bwMode="auto">
                  <a:xfrm>
                    <a:off x="818" y="1776"/>
                    <a:ext cx="145" cy="144"/>
                    <a:chOff x="672" y="1920"/>
                    <a:chExt cx="145" cy="144"/>
                  </a:xfrm>
                </p:grpSpPr>
                <p:sp>
                  <p:nvSpPr>
                    <p:cNvPr id="79" name="Line 75"/>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80" name="Line 76"/>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grpSp>
          <p:grpSp>
            <p:nvGrpSpPr>
              <p:cNvPr id="65" name="Group 77"/>
              <p:cNvGrpSpPr>
                <a:grpSpLocks/>
              </p:cNvGrpSpPr>
              <p:nvPr/>
            </p:nvGrpSpPr>
            <p:grpSpPr bwMode="auto">
              <a:xfrm>
                <a:off x="1259" y="1217"/>
                <a:ext cx="291" cy="288"/>
                <a:chOff x="672" y="1776"/>
                <a:chExt cx="291" cy="288"/>
              </a:xfrm>
            </p:grpSpPr>
            <p:grpSp>
              <p:nvGrpSpPr>
                <p:cNvPr id="69" name="Group 78"/>
                <p:cNvGrpSpPr>
                  <a:grpSpLocks/>
                </p:cNvGrpSpPr>
                <p:nvPr/>
              </p:nvGrpSpPr>
              <p:grpSpPr bwMode="auto">
                <a:xfrm>
                  <a:off x="672" y="1920"/>
                  <a:ext cx="145" cy="144"/>
                  <a:chOff x="672" y="1920"/>
                  <a:chExt cx="145" cy="144"/>
                </a:xfrm>
              </p:grpSpPr>
              <p:sp>
                <p:nvSpPr>
                  <p:cNvPr id="73" name="Line 79"/>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74" name="Line 80"/>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nvGrpSpPr>
                <p:cNvPr id="70" name="Group 81"/>
                <p:cNvGrpSpPr>
                  <a:grpSpLocks/>
                </p:cNvGrpSpPr>
                <p:nvPr/>
              </p:nvGrpSpPr>
              <p:grpSpPr bwMode="auto">
                <a:xfrm>
                  <a:off x="818" y="1776"/>
                  <a:ext cx="145" cy="144"/>
                  <a:chOff x="672" y="1920"/>
                  <a:chExt cx="145" cy="144"/>
                </a:xfrm>
              </p:grpSpPr>
              <p:sp>
                <p:nvSpPr>
                  <p:cNvPr id="71" name="Line 82"/>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72" name="Line 83"/>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grpSp>
            <p:nvGrpSpPr>
              <p:cNvPr id="66" name="Group 84"/>
              <p:cNvGrpSpPr>
                <a:grpSpLocks/>
              </p:cNvGrpSpPr>
              <p:nvPr/>
            </p:nvGrpSpPr>
            <p:grpSpPr bwMode="auto">
              <a:xfrm>
                <a:off x="1551" y="1071"/>
                <a:ext cx="145" cy="144"/>
                <a:chOff x="672" y="1920"/>
                <a:chExt cx="145" cy="144"/>
              </a:xfrm>
            </p:grpSpPr>
            <p:sp>
              <p:nvSpPr>
                <p:cNvPr id="67" name="Line 85"/>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68" name="Line 86"/>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grpSp>
          <p:nvGrpSpPr>
            <p:cNvPr id="29" name="Group 87"/>
            <p:cNvGrpSpPr>
              <a:grpSpLocks/>
            </p:cNvGrpSpPr>
            <p:nvPr/>
          </p:nvGrpSpPr>
          <p:grpSpPr bwMode="auto">
            <a:xfrm>
              <a:off x="1673" y="1147"/>
              <a:ext cx="583" cy="578"/>
              <a:chOff x="672" y="1486"/>
              <a:chExt cx="583" cy="578"/>
            </a:xfrm>
          </p:grpSpPr>
          <p:grpSp>
            <p:nvGrpSpPr>
              <p:cNvPr id="32" name="Group 88"/>
              <p:cNvGrpSpPr>
                <a:grpSpLocks/>
              </p:cNvGrpSpPr>
              <p:nvPr/>
            </p:nvGrpSpPr>
            <p:grpSpPr bwMode="auto">
              <a:xfrm>
                <a:off x="672" y="1776"/>
                <a:ext cx="291" cy="288"/>
                <a:chOff x="672" y="1776"/>
                <a:chExt cx="291" cy="288"/>
              </a:xfrm>
            </p:grpSpPr>
            <p:grpSp>
              <p:nvGrpSpPr>
                <p:cNvPr id="41" name="Group 89"/>
                <p:cNvGrpSpPr>
                  <a:grpSpLocks/>
                </p:cNvGrpSpPr>
                <p:nvPr/>
              </p:nvGrpSpPr>
              <p:grpSpPr bwMode="auto">
                <a:xfrm>
                  <a:off x="672" y="1920"/>
                  <a:ext cx="145" cy="144"/>
                  <a:chOff x="672" y="1920"/>
                  <a:chExt cx="145" cy="144"/>
                </a:xfrm>
              </p:grpSpPr>
              <p:sp>
                <p:nvSpPr>
                  <p:cNvPr id="61" name="Line 90"/>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63" name="Line 91"/>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nvGrpSpPr>
                <p:cNvPr id="42" name="Group 92"/>
                <p:cNvGrpSpPr>
                  <a:grpSpLocks/>
                </p:cNvGrpSpPr>
                <p:nvPr/>
              </p:nvGrpSpPr>
              <p:grpSpPr bwMode="auto">
                <a:xfrm>
                  <a:off x="818" y="1776"/>
                  <a:ext cx="145" cy="144"/>
                  <a:chOff x="672" y="1920"/>
                  <a:chExt cx="145" cy="144"/>
                </a:xfrm>
              </p:grpSpPr>
              <p:sp>
                <p:nvSpPr>
                  <p:cNvPr id="54" name="Line 93"/>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56" name="Line 94"/>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grpSp>
            <p:nvGrpSpPr>
              <p:cNvPr id="33" name="Group 95"/>
              <p:cNvGrpSpPr>
                <a:grpSpLocks/>
              </p:cNvGrpSpPr>
              <p:nvPr/>
            </p:nvGrpSpPr>
            <p:grpSpPr bwMode="auto">
              <a:xfrm>
                <a:off x="964" y="1486"/>
                <a:ext cx="291" cy="288"/>
                <a:chOff x="672" y="1776"/>
                <a:chExt cx="291" cy="288"/>
              </a:xfrm>
            </p:grpSpPr>
            <p:grpSp>
              <p:nvGrpSpPr>
                <p:cNvPr id="34" name="Group 96"/>
                <p:cNvGrpSpPr>
                  <a:grpSpLocks/>
                </p:cNvGrpSpPr>
                <p:nvPr/>
              </p:nvGrpSpPr>
              <p:grpSpPr bwMode="auto">
                <a:xfrm>
                  <a:off x="672" y="1920"/>
                  <a:ext cx="145" cy="144"/>
                  <a:chOff x="672" y="1920"/>
                  <a:chExt cx="145" cy="144"/>
                </a:xfrm>
              </p:grpSpPr>
              <p:sp>
                <p:nvSpPr>
                  <p:cNvPr id="39" name="Line 97"/>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40" name="Line 98"/>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nvGrpSpPr>
                <p:cNvPr id="35" name="Group 99"/>
                <p:cNvGrpSpPr>
                  <a:grpSpLocks/>
                </p:cNvGrpSpPr>
                <p:nvPr/>
              </p:nvGrpSpPr>
              <p:grpSpPr bwMode="auto">
                <a:xfrm>
                  <a:off x="818" y="1776"/>
                  <a:ext cx="145" cy="144"/>
                  <a:chOff x="672" y="1920"/>
                  <a:chExt cx="145" cy="144"/>
                </a:xfrm>
              </p:grpSpPr>
              <p:sp>
                <p:nvSpPr>
                  <p:cNvPr id="36" name="Line 100"/>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37" name="Line 101"/>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grpSp>
      </p:grpSp>
      <p:sp>
        <p:nvSpPr>
          <p:cNvPr id="89" name="Text Box 150"/>
          <p:cNvSpPr txBox="1">
            <a:spLocks noChangeArrowheads="1"/>
          </p:cNvSpPr>
          <p:nvPr/>
        </p:nvSpPr>
        <p:spPr bwMode="auto">
          <a:xfrm rot="-5433387">
            <a:off x="1417312" y="2056021"/>
            <a:ext cx="1957387"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i="0" dirty="0">
                <a:latin typeface="+mn-ea"/>
                <a:cs typeface="Arial"/>
              </a:rPr>
              <a:t>Cumulative data</a:t>
            </a:r>
          </a:p>
        </p:txBody>
      </p:sp>
      <p:sp>
        <p:nvSpPr>
          <p:cNvPr id="90" name="Text Box 154"/>
          <p:cNvSpPr txBox="1">
            <a:spLocks noChangeArrowheads="1"/>
          </p:cNvSpPr>
          <p:nvPr/>
        </p:nvSpPr>
        <p:spPr bwMode="auto">
          <a:xfrm>
            <a:off x="9929487" y="3773695"/>
            <a:ext cx="59343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i="0" dirty="0">
                <a:latin typeface="+mn-ea"/>
                <a:cs typeface="Arial"/>
              </a:rPr>
              <a:t>time</a:t>
            </a:r>
          </a:p>
        </p:txBody>
      </p:sp>
      <p:grpSp>
        <p:nvGrpSpPr>
          <p:cNvPr id="91" name="Group 201"/>
          <p:cNvGrpSpPr>
            <a:grpSpLocks/>
          </p:cNvGrpSpPr>
          <p:nvPr/>
        </p:nvGrpSpPr>
        <p:grpSpPr bwMode="auto">
          <a:xfrm>
            <a:off x="4325612" y="1252745"/>
            <a:ext cx="3500438" cy="2520950"/>
            <a:chOff x="1572" y="1156"/>
            <a:chExt cx="2205" cy="1588"/>
          </a:xfrm>
        </p:grpSpPr>
        <p:grpSp>
          <p:nvGrpSpPr>
            <p:cNvPr id="92" name="Group 198"/>
            <p:cNvGrpSpPr>
              <a:grpSpLocks/>
            </p:cNvGrpSpPr>
            <p:nvPr/>
          </p:nvGrpSpPr>
          <p:grpSpPr bwMode="auto">
            <a:xfrm>
              <a:off x="1938" y="1156"/>
              <a:ext cx="1839" cy="1588"/>
              <a:chOff x="1938" y="1156"/>
              <a:chExt cx="1839" cy="1588"/>
            </a:xfrm>
          </p:grpSpPr>
          <p:grpSp>
            <p:nvGrpSpPr>
              <p:cNvPr id="96" name="Group 106"/>
              <p:cNvGrpSpPr>
                <a:grpSpLocks/>
              </p:cNvGrpSpPr>
              <p:nvPr/>
            </p:nvGrpSpPr>
            <p:grpSpPr bwMode="auto">
              <a:xfrm>
                <a:off x="1938" y="2600"/>
                <a:ext cx="319" cy="144"/>
                <a:chOff x="672" y="1920"/>
                <a:chExt cx="145" cy="144"/>
              </a:xfrm>
            </p:grpSpPr>
            <p:sp>
              <p:nvSpPr>
                <p:cNvPr id="130" name="Line 107"/>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sp>
              <p:nvSpPr>
                <p:cNvPr id="131" name="Line 108"/>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grpSp>
          <p:grpSp>
            <p:nvGrpSpPr>
              <p:cNvPr id="97" name="Group 109"/>
              <p:cNvGrpSpPr>
                <a:grpSpLocks/>
              </p:cNvGrpSpPr>
              <p:nvPr/>
            </p:nvGrpSpPr>
            <p:grpSpPr bwMode="auto">
              <a:xfrm>
                <a:off x="2252" y="2456"/>
                <a:ext cx="73" cy="144"/>
                <a:chOff x="672" y="1920"/>
                <a:chExt cx="145" cy="144"/>
              </a:xfrm>
            </p:grpSpPr>
            <p:sp>
              <p:nvSpPr>
                <p:cNvPr id="128" name="Line 110"/>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sp>
              <p:nvSpPr>
                <p:cNvPr id="129" name="Line 111"/>
                <p:cNvSpPr>
                  <a:spLocks noChangeShapeType="1"/>
                </p:cNvSpPr>
                <p:nvPr/>
              </p:nvSpPr>
              <p:spPr bwMode="auto">
                <a:xfrm rot="5400000">
                  <a:off x="745" y="1849"/>
                  <a:ext cx="0" cy="1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grpSp>
          <p:grpSp>
            <p:nvGrpSpPr>
              <p:cNvPr id="98" name="Group 112"/>
              <p:cNvGrpSpPr>
                <a:grpSpLocks/>
              </p:cNvGrpSpPr>
              <p:nvPr/>
            </p:nvGrpSpPr>
            <p:grpSpPr bwMode="auto">
              <a:xfrm>
                <a:off x="2317" y="2169"/>
                <a:ext cx="126" cy="288"/>
                <a:chOff x="672" y="1776"/>
                <a:chExt cx="291" cy="288"/>
              </a:xfrm>
            </p:grpSpPr>
            <p:grpSp>
              <p:nvGrpSpPr>
                <p:cNvPr id="122" name="Group 113"/>
                <p:cNvGrpSpPr>
                  <a:grpSpLocks/>
                </p:cNvGrpSpPr>
                <p:nvPr/>
              </p:nvGrpSpPr>
              <p:grpSpPr bwMode="auto">
                <a:xfrm>
                  <a:off x="672" y="1920"/>
                  <a:ext cx="145" cy="144"/>
                  <a:chOff x="672" y="1920"/>
                  <a:chExt cx="145" cy="144"/>
                </a:xfrm>
              </p:grpSpPr>
              <p:sp>
                <p:nvSpPr>
                  <p:cNvPr id="126" name="Line 114"/>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sp>
                <p:nvSpPr>
                  <p:cNvPr id="127" name="Line 115"/>
                  <p:cNvSpPr>
                    <a:spLocks noChangeShapeType="1"/>
                  </p:cNvSpPr>
                  <p:nvPr/>
                </p:nvSpPr>
                <p:spPr bwMode="auto">
                  <a:xfrm rot="5400000">
                    <a:off x="745" y="1847"/>
                    <a:ext cx="0" cy="14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grpSp>
            <p:grpSp>
              <p:nvGrpSpPr>
                <p:cNvPr id="123" name="Group 116"/>
                <p:cNvGrpSpPr>
                  <a:grpSpLocks/>
                </p:cNvGrpSpPr>
                <p:nvPr/>
              </p:nvGrpSpPr>
              <p:grpSpPr bwMode="auto">
                <a:xfrm>
                  <a:off x="818" y="1776"/>
                  <a:ext cx="145" cy="144"/>
                  <a:chOff x="672" y="1920"/>
                  <a:chExt cx="145" cy="144"/>
                </a:xfrm>
              </p:grpSpPr>
              <p:sp>
                <p:nvSpPr>
                  <p:cNvPr id="124" name="Line 117"/>
                  <p:cNvSpPr>
                    <a:spLocks noChangeShapeType="1"/>
                  </p:cNvSpPr>
                  <p:nvPr/>
                </p:nvSpPr>
                <p:spPr bwMode="auto">
                  <a:xfrm>
                    <a:off x="671" y="1920"/>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sp>
                <p:nvSpPr>
                  <p:cNvPr id="125" name="Line 118"/>
                  <p:cNvSpPr>
                    <a:spLocks noChangeShapeType="1"/>
                  </p:cNvSpPr>
                  <p:nvPr/>
                </p:nvSpPr>
                <p:spPr bwMode="auto">
                  <a:xfrm rot="5400000">
                    <a:off x="744" y="1847"/>
                    <a:ext cx="0" cy="14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grpSp>
          </p:grpSp>
          <p:grpSp>
            <p:nvGrpSpPr>
              <p:cNvPr id="99" name="Group 119"/>
              <p:cNvGrpSpPr>
                <a:grpSpLocks/>
              </p:cNvGrpSpPr>
              <p:nvPr/>
            </p:nvGrpSpPr>
            <p:grpSpPr bwMode="auto">
              <a:xfrm>
                <a:off x="2441" y="1877"/>
                <a:ext cx="609" cy="288"/>
                <a:chOff x="672" y="1776"/>
                <a:chExt cx="291" cy="288"/>
              </a:xfrm>
            </p:grpSpPr>
            <p:grpSp>
              <p:nvGrpSpPr>
                <p:cNvPr id="116" name="Group 120"/>
                <p:cNvGrpSpPr>
                  <a:grpSpLocks/>
                </p:cNvGrpSpPr>
                <p:nvPr/>
              </p:nvGrpSpPr>
              <p:grpSpPr bwMode="auto">
                <a:xfrm>
                  <a:off x="672" y="1920"/>
                  <a:ext cx="145" cy="144"/>
                  <a:chOff x="672" y="1920"/>
                  <a:chExt cx="145" cy="144"/>
                </a:xfrm>
              </p:grpSpPr>
              <p:sp>
                <p:nvSpPr>
                  <p:cNvPr id="120" name="Line 121"/>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sp>
                <p:nvSpPr>
                  <p:cNvPr id="121" name="Line 122"/>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grpSp>
            <p:grpSp>
              <p:nvGrpSpPr>
                <p:cNvPr id="117" name="Group 123"/>
                <p:cNvGrpSpPr>
                  <a:grpSpLocks/>
                </p:cNvGrpSpPr>
                <p:nvPr/>
              </p:nvGrpSpPr>
              <p:grpSpPr bwMode="auto">
                <a:xfrm>
                  <a:off x="818" y="1776"/>
                  <a:ext cx="145" cy="144"/>
                  <a:chOff x="672" y="1920"/>
                  <a:chExt cx="145" cy="144"/>
                </a:xfrm>
              </p:grpSpPr>
              <p:sp>
                <p:nvSpPr>
                  <p:cNvPr id="118" name="Line 124"/>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sp>
                <p:nvSpPr>
                  <p:cNvPr id="119" name="Line 125"/>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grpSp>
          </p:grpSp>
          <p:grpSp>
            <p:nvGrpSpPr>
              <p:cNvPr id="100" name="Group 126"/>
              <p:cNvGrpSpPr>
                <a:grpSpLocks/>
              </p:cNvGrpSpPr>
              <p:nvPr/>
            </p:nvGrpSpPr>
            <p:grpSpPr bwMode="auto">
              <a:xfrm>
                <a:off x="3045" y="1740"/>
                <a:ext cx="52" cy="144"/>
                <a:chOff x="672" y="1920"/>
                <a:chExt cx="145" cy="144"/>
              </a:xfrm>
            </p:grpSpPr>
            <p:sp>
              <p:nvSpPr>
                <p:cNvPr id="114" name="Line 127"/>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sp>
              <p:nvSpPr>
                <p:cNvPr id="115" name="Line 128"/>
                <p:cNvSpPr>
                  <a:spLocks noChangeShapeType="1"/>
                </p:cNvSpPr>
                <p:nvPr/>
              </p:nvSpPr>
              <p:spPr bwMode="auto">
                <a:xfrm rot="5400000">
                  <a:off x="745" y="1849"/>
                  <a:ext cx="0" cy="14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grpSp>
          <p:grpSp>
            <p:nvGrpSpPr>
              <p:cNvPr id="101" name="Group 131"/>
              <p:cNvGrpSpPr>
                <a:grpSpLocks/>
              </p:cNvGrpSpPr>
              <p:nvPr/>
            </p:nvGrpSpPr>
            <p:grpSpPr bwMode="auto">
              <a:xfrm>
                <a:off x="3092" y="1590"/>
                <a:ext cx="469" cy="144"/>
                <a:chOff x="672" y="1920"/>
                <a:chExt cx="145" cy="144"/>
              </a:xfrm>
            </p:grpSpPr>
            <p:sp>
              <p:nvSpPr>
                <p:cNvPr id="112" name="Line 132"/>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sp>
              <p:nvSpPr>
                <p:cNvPr id="113" name="Line 133"/>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grpSp>
          <p:grpSp>
            <p:nvGrpSpPr>
              <p:cNvPr id="102" name="Group 134"/>
              <p:cNvGrpSpPr>
                <a:grpSpLocks/>
              </p:cNvGrpSpPr>
              <p:nvPr/>
            </p:nvGrpSpPr>
            <p:grpSpPr bwMode="auto">
              <a:xfrm>
                <a:off x="3550" y="1446"/>
                <a:ext cx="145" cy="144"/>
                <a:chOff x="672" y="1920"/>
                <a:chExt cx="145" cy="144"/>
              </a:xfrm>
            </p:grpSpPr>
            <p:sp>
              <p:nvSpPr>
                <p:cNvPr id="110" name="Line 135"/>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sp>
              <p:nvSpPr>
                <p:cNvPr id="111" name="Line 136"/>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grpSp>
          <p:grpSp>
            <p:nvGrpSpPr>
              <p:cNvPr id="103" name="Group 137"/>
              <p:cNvGrpSpPr>
                <a:grpSpLocks/>
              </p:cNvGrpSpPr>
              <p:nvPr/>
            </p:nvGrpSpPr>
            <p:grpSpPr bwMode="auto">
              <a:xfrm>
                <a:off x="3690" y="1156"/>
                <a:ext cx="87" cy="288"/>
                <a:chOff x="672" y="1776"/>
                <a:chExt cx="291" cy="288"/>
              </a:xfrm>
            </p:grpSpPr>
            <p:grpSp>
              <p:nvGrpSpPr>
                <p:cNvPr id="104" name="Group 138"/>
                <p:cNvGrpSpPr>
                  <a:grpSpLocks/>
                </p:cNvGrpSpPr>
                <p:nvPr/>
              </p:nvGrpSpPr>
              <p:grpSpPr bwMode="auto">
                <a:xfrm>
                  <a:off x="672" y="1920"/>
                  <a:ext cx="145" cy="144"/>
                  <a:chOff x="672" y="1920"/>
                  <a:chExt cx="145" cy="144"/>
                </a:xfrm>
              </p:grpSpPr>
              <p:sp>
                <p:nvSpPr>
                  <p:cNvPr id="108" name="Line 139"/>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sp>
                <p:nvSpPr>
                  <p:cNvPr id="109" name="Line 140"/>
                  <p:cNvSpPr>
                    <a:spLocks noChangeShapeType="1"/>
                  </p:cNvSpPr>
                  <p:nvPr/>
                </p:nvSpPr>
                <p:spPr bwMode="auto">
                  <a:xfrm rot="5400000">
                    <a:off x="744" y="1848"/>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grpSp>
            <p:grpSp>
              <p:nvGrpSpPr>
                <p:cNvPr id="105" name="Group 141"/>
                <p:cNvGrpSpPr>
                  <a:grpSpLocks/>
                </p:cNvGrpSpPr>
                <p:nvPr/>
              </p:nvGrpSpPr>
              <p:grpSpPr bwMode="auto">
                <a:xfrm>
                  <a:off x="818" y="1776"/>
                  <a:ext cx="145" cy="144"/>
                  <a:chOff x="672" y="1920"/>
                  <a:chExt cx="145" cy="144"/>
                </a:xfrm>
              </p:grpSpPr>
              <p:sp>
                <p:nvSpPr>
                  <p:cNvPr id="106" name="Line 142"/>
                  <p:cNvSpPr>
                    <a:spLocks noChangeShapeType="1"/>
                  </p:cNvSpPr>
                  <p:nvPr/>
                </p:nvSpPr>
                <p:spPr bwMode="auto">
                  <a:xfrm>
                    <a:off x="673" y="1920"/>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sp>
                <p:nvSpPr>
                  <p:cNvPr id="107" name="Line 143"/>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grpSp>
          </p:grpSp>
        </p:grpSp>
        <p:sp>
          <p:nvSpPr>
            <p:cNvPr id="93" name="Text Box 152"/>
            <p:cNvSpPr txBox="1">
              <a:spLocks noChangeArrowheads="1"/>
            </p:cNvSpPr>
            <p:nvPr/>
          </p:nvSpPr>
          <p:spPr bwMode="auto">
            <a:xfrm>
              <a:off x="1821" y="1760"/>
              <a:ext cx="508" cy="4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prstDash val="sysDot"/>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400" i="0" dirty="0" smtClean="0">
                  <a:latin typeface="+mn-ea"/>
                  <a:cs typeface="Arial"/>
                </a:rPr>
                <a:t>varying</a:t>
              </a:r>
              <a:endParaRPr lang="en-US" sz="1400" i="0" dirty="0">
                <a:latin typeface="+mn-ea"/>
                <a:cs typeface="Arial"/>
              </a:endParaRPr>
            </a:p>
            <a:p>
              <a:pPr algn="ctr">
                <a:defRPr/>
              </a:pPr>
              <a:r>
                <a:rPr lang="en-US" sz="1400" i="0" dirty="0">
                  <a:latin typeface="+mn-ea"/>
                  <a:cs typeface="Arial"/>
                </a:rPr>
                <a:t>network</a:t>
              </a:r>
            </a:p>
            <a:p>
              <a:pPr algn="ctr">
                <a:defRPr/>
              </a:pPr>
              <a:r>
                <a:rPr lang="en-US" sz="1400" i="0" dirty="0">
                  <a:latin typeface="+mn-ea"/>
                  <a:cs typeface="Arial"/>
                </a:rPr>
                <a:t>delay</a:t>
              </a:r>
            </a:p>
          </p:txBody>
        </p:sp>
        <p:sp>
          <p:nvSpPr>
            <p:cNvPr id="94" name="Line 153"/>
            <p:cNvSpPr>
              <a:spLocks noChangeShapeType="1"/>
            </p:cNvSpPr>
            <p:nvPr/>
          </p:nvSpPr>
          <p:spPr bwMode="auto">
            <a:xfrm>
              <a:off x="1572" y="1938"/>
              <a:ext cx="1098"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sp>
          <p:nvSpPr>
            <p:cNvPr id="95" name="Text Box 197"/>
            <p:cNvSpPr txBox="1">
              <a:spLocks noChangeArrowheads="1"/>
            </p:cNvSpPr>
            <p:nvPr/>
          </p:nvSpPr>
          <p:spPr bwMode="auto">
            <a:xfrm>
              <a:off x="2846" y="1196"/>
              <a:ext cx="680" cy="3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sz="1400" i="0" dirty="0">
                  <a:latin typeface="+mn-ea"/>
                  <a:cs typeface="Arial"/>
                </a:rPr>
                <a:t>client video</a:t>
              </a:r>
            </a:p>
            <a:p>
              <a:pPr algn="r">
                <a:defRPr/>
              </a:pPr>
              <a:r>
                <a:rPr lang="en-US" sz="1400" i="0" dirty="0">
                  <a:latin typeface="+mn-ea"/>
                  <a:cs typeface="Arial"/>
                </a:rPr>
                <a:t>reception</a:t>
              </a:r>
            </a:p>
          </p:txBody>
        </p:sp>
      </p:grpSp>
      <p:grpSp>
        <p:nvGrpSpPr>
          <p:cNvPr id="132" name="Group 203"/>
          <p:cNvGrpSpPr>
            <a:grpSpLocks/>
          </p:cNvGrpSpPr>
          <p:nvPr/>
        </p:nvGrpSpPr>
        <p:grpSpPr bwMode="auto">
          <a:xfrm>
            <a:off x="4784400" y="1224170"/>
            <a:ext cx="4975226" cy="3198814"/>
            <a:chOff x="1861" y="1138"/>
            <a:chExt cx="3134" cy="2015"/>
          </a:xfrm>
        </p:grpSpPr>
        <p:grpSp>
          <p:nvGrpSpPr>
            <p:cNvPr id="133" name="Group 155"/>
            <p:cNvGrpSpPr>
              <a:grpSpLocks/>
            </p:cNvGrpSpPr>
            <p:nvPr/>
          </p:nvGrpSpPr>
          <p:grpSpPr bwMode="auto">
            <a:xfrm>
              <a:off x="2784" y="1138"/>
              <a:ext cx="1608" cy="1591"/>
              <a:chOff x="648" y="1147"/>
              <a:chExt cx="1608" cy="1591"/>
            </a:xfrm>
          </p:grpSpPr>
          <p:grpSp>
            <p:nvGrpSpPr>
              <p:cNvPr id="138" name="Group 156"/>
              <p:cNvGrpSpPr>
                <a:grpSpLocks/>
              </p:cNvGrpSpPr>
              <p:nvPr/>
            </p:nvGrpSpPr>
            <p:grpSpPr bwMode="auto">
              <a:xfrm>
                <a:off x="648" y="1725"/>
                <a:ext cx="1024" cy="1013"/>
                <a:chOff x="672" y="1071"/>
                <a:chExt cx="1024" cy="1013"/>
              </a:xfrm>
            </p:grpSpPr>
            <p:grpSp>
              <p:nvGrpSpPr>
                <p:cNvPr id="154" name="Group 157"/>
                <p:cNvGrpSpPr>
                  <a:grpSpLocks/>
                </p:cNvGrpSpPr>
                <p:nvPr/>
              </p:nvGrpSpPr>
              <p:grpSpPr bwMode="auto">
                <a:xfrm>
                  <a:off x="672" y="1506"/>
                  <a:ext cx="583" cy="578"/>
                  <a:chOff x="672" y="1486"/>
                  <a:chExt cx="583" cy="578"/>
                </a:xfrm>
              </p:grpSpPr>
              <p:grpSp>
                <p:nvGrpSpPr>
                  <p:cNvPr id="165" name="Group 158"/>
                  <p:cNvGrpSpPr>
                    <a:grpSpLocks/>
                  </p:cNvGrpSpPr>
                  <p:nvPr/>
                </p:nvGrpSpPr>
                <p:grpSpPr bwMode="auto">
                  <a:xfrm>
                    <a:off x="672" y="1776"/>
                    <a:ext cx="291" cy="288"/>
                    <a:chOff x="672" y="1776"/>
                    <a:chExt cx="291" cy="288"/>
                  </a:xfrm>
                </p:grpSpPr>
                <p:grpSp>
                  <p:nvGrpSpPr>
                    <p:cNvPr id="173" name="Group 159"/>
                    <p:cNvGrpSpPr>
                      <a:grpSpLocks/>
                    </p:cNvGrpSpPr>
                    <p:nvPr/>
                  </p:nvGrpSpPr>
                  <p:grpSpPr bwMode="auto">
                    <a:xfrm>
                      <a:off x="672" y="1920"/>
                      <a:ext cx="145" cy="144"/>
                      <a:chOff x="672" y="1920"/>
                      <a:chExt cx="145" cy="144"/>
                    </a:xfrm>
                  </p:grpSpPr>
                  <p:sp>
                    <p:nvSpPr>
                      <p:cNvPr id="177" name="Line 160"/>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sp>
                    <p:nvSpPr>
                      <p:cNvPr id="178" name="Line 161"/>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grpSp>
                <p:grpSp>
                  <p:nvGrpSpPr>
                    <p:cNvPr id="174" name="Group 162"/>
                    <p:cNvGrpSpPr>
                      <a:grpSpLocks/>
                    </p:cNvGrpSpPr>
                    <p:nvPr/>
                  </p:nvGrpSpPr>
                  <p:grpSpPr bwMode="auto">
                    <a:xfrm>
                      <a:off x="818" y="1776"/>
                      <a:ext cx="145" cy="144"/>
                      <a:chOff x="672" y="1920"/>
                      <a:chExt cx="145" cy="144"/>
                    </a:xfrm>
                  </p:grpSpPr>
                  <p:sp>
                    <p:nvSpPr>
                      <p:cNvPr id="175" name="Line 163"/>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sp>
                    <p:nvSpPr>
                      <p:cNvPr id="176" name="Line 164"/>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grpSp>
              </p:grpSp>
              <p:grpSp>
                <p:nvGrpSpPr>
                  <p:cNvPr id="166" name="Group 165"/>
                  <p:cNvGrpSpPr>
                    <a:grpSpLocks/>
                  </p:cNvGrpSpPr>
                  <p:nvPr/>
                </p:nvGrpSpPr>
                <p:grpSpPr bwMode="auto">
                  <a:xfrm>
                    <a:off x="964" y="1486"/>
                    <a:ext cx="291" cy="288"/>
                    <a:chOff x="672" y="1776"/>
                    <a:chExt cx="291" cy="288"/>
                  </a:xfrm>
                </p:grpSpPr>
                <p:grpSp>
                  <p:nvGrpSpPr>
                    <p:cNvPr id="167" name="Group 166"/>
                    <p:cNvGrpSpPr>
                      <a:grpSpLocks/>
                    </p:cNvGrpSpPr>
                    <p:nvPr/>
                  </p:nvGrpSpPr>
                  <p:grpSpPr bwMode="auto">
                    <a:xfrm>
                      <a:off x="672" y="1920"/>
                      <a:ext cx="145" cy="144"/>
                      <a:chOff x="672" y="1920"/>
                      <a:chExt cx="145" cy="144"/>
                    </a:xfrm>
                  </p:grpSpPr>
                  <p:sp>
                    <p:nvSpPr>
                      <p:cNvPr id="171" name="Line 167"/>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sp>
                    <p:nvSpPr>
                      <p:cNvPr id="172" name="Line 168"/>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grpSp>
                <p:grpSp>
                  <p:nvGrpSpPr>
                    <p:cNvPr id="168" name="Group 169"/>
                    <p:cNvGrpSpPr>
                      <a:grpSpLocks/>
                    </p:cNvGrpSpPr>
                    <p:nvPr/>
                  </p:nvGrpSpPr>
                  <p:grpSpPr bwMode="auto">
                    <a:xfrm>
                      <a:off x="818" y="1776"/>
                      <a:ext cx="145" cy="144"/>
                      <a:chOff x="672" y="1920"/>
                      <a:chExt cx="145" cy="144"/>
                    </a:xfrm>
                  </p:grpSpPr>
                  <p:sp>
                    <p:nvSpPr>
                      <p:cNvPr id="169" name="Line 170"/>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sp>
                    <p:nvSpPr>
                      <p:cNvPr id="170" name="Line 171"/>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grpSp>
              </p:grpSp>
            </p:grpSp>
            <p:grpSp>
              <p:nvGrpSpPr>
                <p:cNvPr id="155" name="Group 172"/>
                <p:cNvGrpSpPr>
                  <a:grpSpLocks/>
                </p:cNvGrpSpPr>
                <p:nvPr/>
              </p:nvGrpSpPr>
              <p:grpSpPr bwMode="auto">
                <a:xfrm>
                  <a:off x="1259" y="1217"/>
                  <a:ext cx="291" cy="288"/>
                  <a:chOff x="672" y="1776"/>
                  <a:chExt cx="291" cy="288"/>
                </a:xfrm>
              </p:grpSpPr>
              <p:grpSp>
                <p:nvGrpSpPr>
                  <p:cNvPr id="159" name="Group 173"/>
                  <p:cNvGrpSpPr>
                    <a:grpSpLocks/>
                  </p:cNvGrpSpPr>
                  <p:nvPr/>
                </p:nvGrpSpPr>
                <p:grpSpPr bwMode="auto">
                  <a:xfrm>
                    <a:off x="672" y="1920"/>
                    <a:ext cx="145" cy="144"/>
                    <a:chOff x="672" y="1920"/>
                    <a:chExt cx="145" cy="144"/>
                  </a:xfrm>
                </p:grpSpPr>
                <p:sp>
                  <p:nvSpPr>
                    <p:cNvPr id="163" name="Line 174"/>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sp>
                  <p:nvSpPr>
                    <p:cNvPr id="164" name="Line 175"/>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grpSp>
              <p:grpSp>
                <p:nvGrpSpPr>
                  <p:cNvPr id="160" name="Group 176"/>
                  <p:cNvGrpSpPr>
                    <a:grpSpLocks/>
                  </p:cNvGrpSpPr>
                  <p:nvPr/>
                </p:nvGrpSpPr>
                <p:grpSpPr bwMode="auto">
                  <a:xfrm>
                    <a:off x="818" y="1776"/>
                    <a:ext cx="145" cy="144"/>
                    <a:chOff x="672" y="1920"/>
                    <a:chExt cx="145" cy="144"/>
                  </a:xfrm>
                </p:grpSpPr>
                <p:sp>
                  <p:nvSpPr>
                    <p:cNvPr id="161" name="Line 177"/>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sp>
                  <p:nvSpPr>
                    <p:cNvPr id="162" name="Line 178"/>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grpSp>
            </p:grpSp>
            <p:grpSp>
              <p:nvGrpSpPr>
                <p:cNvPr id="156" name="Group 179"/>
                <p:cNvGrpSpPr>
                  <a:grpSpLocks/>
                </p:cNvGrpSpPr>
                <p:nvPr/>
              </p:nvGrpSpPr>
              <p:grpSpPr bwMode="auto">
                <a:xfrm>
                  <a:off x="1551" y="1071"/>
                  <a:ext cx="145" cy="144"/>
                  <a:chOff x="672" y="1920"/>
                  <a:chExt cx="145" cy="144"/>
                </a:xfrm>
              </p:grpSpPr>
              <p:sp>
                <p:nvSpPr>
                  <p:cNvPr id="157" name="Line 180"/>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sp>
                <p:nvSpPr>
                  <p:cNvPr id="158" name="Line 181"/>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grpSp>
          </p:grpSp>
          <p:grpSp>
            <p:nvGrpSpPr>
              <p:cNvPr id="139" name="Group 182"/>
              <p:cNvGrpSpPr>
                <a:grpSpLocks/>
              </p:cNvGrpSpPr>
              <p:nvPr/>
            </p:nvGrpSpPr>
            <p:grpSpPr bwMode="auto">
              <a:xfrm>
                <a:off x="1673" y="1147"/>
                <a:ext cx="583" cy="578"/>
                <a:chOff x="672" y="1486"/>
                <a:chExt cx="583" cy="578"/>
              </a:xfrm>
            </p:grpSpPr>
            <p:grpSp>
              <p:nvGrpSpPr>
                <p:cNvPr id="140" name="Group 183"/>
                <p:cNvGrpSpPr>
                  <a:grpSpLocks/>
                </p:cNvGrpSpPr>
                <p:nvPr/>
              </p:nvGrpSpPr>
              <p:grpSpPr bwMode="auto">
                <a:xfrm>
                  <a:off x="672" y="1776"/>
                  <a:ext cx="291" cy="288"/>
                  <a:chOff x="672" y="1776"/>
                  <a:chExt cx="291" cy="288"/>
                </a:xfrm>
              </p:grpSpPr>
              <p:grpSp>
                <p:nvGrpSpPr>
                  <p:cNvPr id="148" name="Group 184"/>
                  <p:cNvGrpSpPr>
                    <a:grpSpLocks/>
                  </p:cNvGrpSpPr>
                  <p:nvPr/>
                </p:nvGrpSpPr>
                <p:grpSpPr bwMode="auto">
                  <a:xfrm>
                    <a:off x="672" y="1920"/>
                    <a:ext cx="145" cy="144"/>
                    <a:chOff x="672" y="1920"/>
                    <a:chExt cx="145" cy="144"/>
                  </a:xfrm>
                </p:grpSpPr>
                <p:sp>
                  <p:nvSpPr>
                    <p:cNvPr id="152" name="Line 185"/>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sp>
                  <p:nvSpPr>
                    <p:cNvPr id="153" name="Line 186"/>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grpSp>
              <p:grpSp>
                <p:nvGrpSpPr>
                  <p:cNvPr id="149" name="Group 187"/>
                  <p:cNvGrpSpPr>
                    <a:grpSpLocks/>
                  </p:cNvGrpSpPr>
                  <p:nvPr/>
                </p:nvGrpSpPr>
                <p:grpSpPr bwMode="auto">
                  <a:xfrm>
                    <a:off x="818" y="1776"/>
                    <a:ext cx="145" cy="144"/>
                    <a:chOff x="672" y="1920"/>
                    <a:chExt cx="145" cy="144"/>
                  </a:xfrm>
                </p:grpSpPr>
                <p:sp>
                  <p:nvSpPr>
                    <p:cNvPr id="150" name="Line 188"/>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sp>
                  <p:nvSpPr>
                    <p:cNvPr id="151" name="Line 189"/>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grpSp>
            </p:grpSp>
            <p:grpSp>
              <p:nvGrpSpPr>
                <p:cNvPr id="141" name="Group 190"/>
                <p:cNvGrpSpPr>
                  <a:grpSpLocks/>
                </p:cNvGrpSpPr>
                <p:nvPr/>
              </p:nvGrpSpPr>
              <p:grpSpPr bwMode="auto">
                <a:xfrm>
                  <a:off x="964" y="1486"/>
                  <a:ext cx="291" cy="288"/>
                  <a:chOff x="672" y="1776"/>
                  <a:chExt cx="291" cy="288"/>
                </a:xfrm>
              </p:grpSpPr>
              <p:grpSp>
                <p:nvGrpSpPr>
                  <p:cNvPr id="142" name="Group 191"/>
                  <p:cNvGrpSpPr>
                    <a:grpSpLocks/>
                  </p:cNvGrpSpPr>
                  <p:nvPr/>
                </p:nvGrpSpPr>
                <p:grpSpPr bwMode="auto">
                  <a:xfrm>
                    <a:off x="672" y="1920"/>
                    <a:ext cx="145" cy="144"/>
                    <a:chOff x="672" y="1920"/>
                    <a:chExt cx="145" cy="144"/>
                  </a:xfrm>
                </p:grpSpPr>
                <p:sp>
                  <p:nvSpPr>
                    <p:cNvPr id="146" name="Line 192"/>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sp>
                  <p:nvSpPr>
                    <p:cNvPr id="147" name="Line 193"/>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grpSp>
              <p:grpSp>
                <p:nvGrpSpPr>
                  <p:cNvPr id="143" name="Group 194"/>
                  <p:cNvGrpSpPr>
                    <a:grpSpLocks/>
                  </p:cNvGrpSpPr>
                  <p:nvPr/>
                </p:nvGrpSpPr>
                <p:grpSpPr bwMode="auto">
                  <a:xfrm>
                    <a:off x="818" y="1776"/>
                    <a:ext cx="145" cy="144"/>
                    <a:chOff x="672" y="1920"/>
                    <a:chExt cx="145" cy="144"/>
                  </a:xfrm>
                </p:grpSpPr>
                <p:sp>
                  <p:nvSpPr>
                    <p:cNvPr id="144" name="Line 195"/>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sp>
                  <p:nvSpPr>
                    <p:cNvPr id="145" name="Line 196"/>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grpSp>
            </p:grpSp>
          </p:grpSp>
        </p:grpSp>
        <p:sp>
          <p:nvSpPr>
            <p:cNvPr id="134" name="Text Box 199"/>
            <p:cNvSpPr txBox="1">
              <a:spLocks noChangeArrowheads="1"/>
            </p:cNvSpPr>
            <p:nvPr/>
          </p:nvSpPr>
          <p:spPr bwMode="auto">
            <a:xfrm>
              <a:off x="3979" y="1163"/>
              <a:ext cx="1016" cy="6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i="0" dirty="0">
                  <a:solidFill>
                    <a:srgbClr val="00B0F0"/>
                  </a:solidFill>
                  <a:latin typeface="+mn-ea"/>
                  <a:cs typeface="Arial"/>
                </a:rPr>
                <a:t>       constant </a:t>
              </a:r>
              <a:r>
                <a:rPr lang="en-US" sz="1400" i="0" dirty="0" smtClean="0">
                  <a:solidFill>
                    <a:srgbClr val="00B0F0"/>
                  </a:solidFill>
                  <a:latin typeface="+mn-ea"/>
                  <a:cs typeface="Arial"/>
                </a:rPr>
                <a:t>bit</a:t>
              </a:r>
              <a:br>
                <a:rPr lang="en-US" sz="1400" i="0" dirty="0" smtClean="0">
                  <a:solidFill>
                    <a:srgbClr val="00B0F0"/>
                  </a:solidFill>
                  <a:latin typeface="+mn-ea"/>
                  <a:cs typeface="Arial"/>
                </a:rPr>
              </a:br>
              <a:r>
                <a:rPr lang="en-US" sz="1400" i="0" dirty="0" smtClean="0">
                  <a:solidFill>
                    <a:srgbClr val="00B0F0"/>
                  </a:solidFill>
                  <a:latin typeface="+mn-ea"/>
                  <a:cs typeface="Arial"/>
                </a:rPr>
                <a:t>       rate video</a:t>
              </a:r>
              <a:br>
                <a:rPr lang="en-US" sz="1400" i="0" dirty="0" smtClean="0">
                  <a:solidFill>
                    <a:srgbClr val="00B0F0"/>
                  </a:solidFill>
                  <a:latin typeface="+mn-ea"/>
                  <a:cs typeface="Arial"/>
                </a:rPr>
              </a:br>
              <a:r>
                <a:rPr lang="en-US" sz="1400" i="0" dirty="0" smtClean="0">
                  <a:solidFill>
                    <a:srgbClr val="00B0F0"/>
                  </a:solidFill>
                  <a:latin typeface="+mn-ea"/>
                  <a:cs typeface="Arial"/>
                </a:rPr>
                <a:t>   </a:t>
              </a:r>
              <a:r>
                <a:rPr lang="en-US" sz="1400" i="0" dirty="0" err="1" smtClean="0">
                  <a:solidFill>
                    <a:srgbClr val="00B0F0"/>
                  </a:solidFill>
                  <a:latin typeface="+mn-ea"/>
                  <a:cs typeface="Arial"/>
                </a:rPr>
                <a:t>playout</a:t>
              </a:r>
              <a:r>
                <a:rPr lang="en-US" sz="1400" i="0" dirty="0" smtClean="0">
                  <a:solidFill>
                    <a:srgbClr val="00B0F0"/>
                  </a:solidFill>
                  <a:latin typeface="+mn-ea"/>
                  <a:cs typeface="Arial"/>
                </a:rPr>
                <a:t> </a:t>
              </a:r>
              <a:r>
                <a:rPr lang="en-US" sz="1400" i="0" dirty="0">
                  <a:solidFill>
                    <a:srgbClr val="00B0F0"/>
                  </a:solidFill>
                  <a:latin typeface="+mn-ea"/>
                  <a:cs typeface="Arial"/>
                </a:rPr>
                <a:t>at </a:t>
              </a:r>
              <a:r>
                <a:rPr lang="en-US" sz="1400" i="0" dirty="0" smtClean="0">
                  <a:solidFill>
                    <a:srgbClr val="00B0F0"/>
                  </a:solidFill>
                  <a:latin typeface="+mn-ea"/>
                  <a:cs typeface="Arial"/>
                </a:rPr>
                <a:t>client</a:t>
              </a:r>
              <a:br>
                <a:rPr lang="en-US" sz="1400" i="0" dirty="0" smtClean="0">
                  <a:solidFill>
                    <a:srgbClr val="00B0F0"/>
                  </a:solidFill>
                  <a:latin typeface="+mn-ea"/>
                  <a:cs typeface="Arial"/>
                </a:rPr>
              </a:br>
              <a:r>
                <a:rPr lang="en-US" sz="1400" i="0" dirty="0" smtClean="0">
                  <a:solidFill>
                    <a:srgbClr val="00B0F0"/>
                  </a:solidFill>
                  <a:latin typeface="+mn-ea"/>
                  <a:cs typeface="Arial"/>
                </a:rPr>
                <a:t>   (30 frames/sec)</a:t>
              </a:r>
              <a:endParaRPr lang="en-US" sz="1400" i="0" dirty="0">
                <a:solidFill>
                  <a:srgbClr val="00B0F0"/>
                </a:solidFill>
                <a:latin typeface="+mn-ea"/>
                <a:cs typeface="Arial"/>
              </a:endParaRPr>
            </a:p>
          </p:txBody>
        </p:sp>
        <p:grpSp>
          <p:nvGrpSpPr>
            <p:cNvPr id="135" name="Group 202"/>
            <p:cNvGrpSpPr>
              <a:grpSpLocks/>
            </p:cNvGrpSpPr>
            <p:nvPr/>
          </p:nvGrpSpPr>
          <p:grpSpPr bwMode="auto">
            <a:xfrm>
              <a:off x="1861" y="2823"/>
              <a:ext cx="1059" cy="330"/>
              <a:chOff x="1861" y="2823"/>
              <a:chExt cx="1059" cy="330"/>
            </a:xfrm>
          </p:grpSpPr>
          <p:sp>
            <p:nvSpPr>
              <p:cNvPr id="136" name="Text Box 144"/>
              <p:cNvSpPr txBox="1">
                <a:spLocks noChangeArrowheads="1"/>
              </p:cNvSpPr>
              <p:nvPr/>
            </p:nvSpPr>
            <p:spPr bwMode="auto">
              <a:xfrm>
                <a:off x="1861" y="2823"/>
                <a:ext cx="1059" cy="3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400" i="0" dirty="0">
                    <a:solidFill>
                      <a:srgbClr val="00B0F0"/>
                    </a:solidFill>
                    <a:latin typeface="+mn-ea"/>
                    <a:cs typeface="Arial"/>
                  </a:rPr>
                  <a:t>client playout</a:t>
                </a:r>
              </a:p>
              <a:p>
                <a:pPr algn="ctr">
                  <a:defRPr/>
                </a:pPr>
                <a:r>
                  <a:rPr lang="en-US" sz="1400" i="0" dirty="0">
                    <a:solidFill>
                      <a:srgbClr val="00B0F0"/>
                    </a:solidFill>
                    <a:latin typeface="+mn-ea"/>
                    <a:cs typeface="Arial"/>
                  </a:rPr>
                  <a:t>delay</a:t>
                </a:r>
              </a:p>
            </p:txBody>
          </p:sp>
          <p:sp>
            <p:nvSpPr>
              <p:cNvPr id="137" name="Line 200"/>
              <p:cNvSpPr>
                <a:spLocks noChangeShapeType="1"/>
              </p:cNvSpPr>
              <p:nvPr/>
            </p:nvSpPr>
            <p:spPr bwMode="auto">
              <a:xfrm flipV="1">
                <a:off x="1962" y="2988"/>
                <a:ext cx="816" cy="6"/>
              </a:xfrm>
              <a:prstGeom prst="line">
                <a:avLst/>
              </a:prstGeom>
              <a:noFill/>
              <a:ln w="1905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i="0" dirty="0">
                  <a:latin typeface="+mn-ea"/>
                  <a:cs typeface="Arial"/>
                </a:endParaRPr>
              </a:p>
            </p:txBody>
          </p:sp>
        </p:grpSp>
      </p:grpSp>
      <p:grpSp>
        <p:nvGrpSpPr>
          <p:cNvPr id="179" name="Group 206"/>
          <p:cNvGrpSpPr>
            <a:grpSpLocks/>
          </p:cNvGrpSpPr>
          <p:nvPr/>
        </p:nvGrpSpPr>
        <p:grpSpPr bwMode="auto">
          <a:xfrm>
            <a:off x="6321105" y="2389393"/>
            <a:ext cx="461963" cy="895350"/>
            <a:chOff x="2829" y="1872"/>
            <a:chExt cx="291" cy="564"/>
          </a:xfrm>
        </p:grpSpPr>
        <p:sp>
          <p:nvSpPr>
            <p:cNvPr id="180" name="Line 204"/>
            <p:cNvSpPr>
              <a:spLocks noChangeShapeType="1"/>
            </p:cNvSpPr>
            <p:nvPr/>
          </p:nvSpPr>
          <p:spPr bwMode="auto">
            <a:xfrm flipV="1">
              <a:off x="2988" y="1872"/>
              <a:ext cx="0" cy="564"/>
            </a:xfrm>
            <a:prstGeom prst="line">
              <a:avLst/>
            </a:prstGeom>
            <a:noFill/>
            <a:ln w="19050">
              <a:solidFill>
                <a:srgbClr val="00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i="0" dirty="0">
                <a:latin typeface="+mn-ea"/>
                <a:cs typeface="Arial"/>
              </a:endParaRPr>
            </a:p>
          </p:txBody>
        </p:sp>
        <p:sp>
          <p:nvSpPr>
            <p:cNvPr id="181" name="Text Box 205"/>
            <p:cNvSpPr txBox="1">
              <a:spLocks noChangeArrowheads="1"/>
            </p:cNvSpPr>
            <p:nvPr/>
          </p:nvSpPr>
          <p:spPr bwMode="auto">
            <a:xfrm rot="16200000">
              <a:off x="2744" y="2031"/>
              <a:ext cx="46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200" i="0" dirty="0">
                  <a:solidFill>
                    <a:srgbClr val="009900"/>
                  </a:solidFill>
                  <a:latin typeface="+mn-ea"/>
                  <a:cs typeface="Arial"/>
                </a:rPr>
                <a:t>buffered</a:t>
              </a:r>
            </a:p>
            <a:p>
              <a:pPr algn="ctr">
                <a:defRPr/>
              </a:pPr>
              <a:r>
                <a:rPr lang="en-US" sz="1200" i="0" dirty="0">
                  <a:solidFill>
                    <a:srgbClr val="009900"/>
                  </a:solidFill>
                  <a:latin typeface="+mn-ea"/>
                  <a:cs typeface="Arial"/>
                </a:rPr>
                <a:t>video</a:t>
              </a:r>
              <a:endParaRPr lang="en-US" sz="1600" i="0" dirty="0">
                <a:latin typeface="+mn-ea"/>
                <a:cs typeface="Arial"/>
              </a:endParaRPr>
            </a:p>
          </p:txBody>
        </p:sp>
      </p:grpSp>
      <p:grpSp>
        <p:nvGrpSpPr>
          <p:cNvPr id="182" name="Group 249"/>
          <p:cNvGrpSpPr>
            <a:grpSpLocks/>
          </p:cNvGrpSpPr>
          <p:nvPr/>
        </p:nvGrpSpPr>
        <p:grpSpPr bwMode="auto">
          <a:xfrm>
            <a:off x="4995313" y="4346783"/>
            <a:ext cx="427037" cy="785812"/>
            <a:chOff x="4140" y="429"/>
            <a:chExt cx="1425" cy="2396"/>
          </a:xfrm>
        </p:grpSpPr>
        <p:sp>
          <p:nvSpPr>
            <p:cNvPr id="183" name="Freeform 250"/>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84" name="Rectangle 251"/>
            <p:cNvSpPr>
              <a:spLocks noChangeArrowheads="1"/>
            </p:cNvSpPr>
            <p:nvPr/>
          </p:nvSpPr>
          <p:spPr bwMode="auto">
            <a:xfrm>
              <a:off x="4204"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85" name="Freeform 252"/>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86" name="Freeform 253"/>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87" name="Rectangle 254"/>
            <p:cNvSpPr>
              <a:spLocks noChangeArrowheads="1"/>
            </p:cNvSpPr>
            <p:nvPr/>
          </p:nvSpPr>
          <p:spPr bwMode="auto">
            <a:xfrm>
              <a:off x="4214" y="695"/>
              <a:ext cx="593"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88" name="Group 255"/>
            <p:cNvGrpSpPr>
              <a:grpSpLocks/>
            </p:cNvGrpSpPr>
            <p:nvPr/>
          </p:nvGrpSpPr>
          <p:grpSpPr bwMode="auto">
            <a:xfrm>
              <a:off x="4749" y="668"/>
              <a:ext cx="581" cy="145"/>
              <a:chOff x="614" y="2568"/>
              <a:chExt cx="725" cy="139"/>
            </a:xfrm>
          </p:grpSpPr>
          <p:sp>
            <p:nvSpPr>
              <p:cNvPr id="213" name="AutoShape 256"/>
              <p:cNvSpPr>
                <a:spLocks noChangeArrowheads="1"/>
              </p:cNvSpPr>
              <p:nvPr/>
            </p:nvSpPr>
            <p:spPr bwMode="auto">
              <a:xfrm>
                <a:off x="614" y="2566"/>
                <a:ext cx="727" cy="139"/>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14" name="AutoShape 257"/>
              <p:cNvSpPr>
                <a:spLocks noChangeArrowheads="1"/>
              </p:cNvSpPr>
              <p:nvPr/>
            </p:nvSpPr>
            <p:spPr bwMode="auto">
              <a:xfrm>
                <a:off x="627" y="2580"/>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89" name="Rectangle 258"/>
            <p:cNvSpPr>
              <a:spLocks noChangeArrowheads="1"/>
            </p:cNvSpPr>
            <p:nvPr/>
          </p:nvSpPr>
          <p:spPr bwMode="auto">
            <a:xfrm>
              <a:off x="4225" y="1020"/>
              <a:ext cx="593"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90" name="Group 259"/>
            <p:cNvGrpSpPr>
              <a:grpSpLocks/>
            </p:cNvGrpSpPr>
            <p:nvPr/>
          </p:nvGrpSpPr>
          <p:grpSpPr bwMode="auto">
            <a:xfrm>
              <a:off x="4747" y="994"/>
              <a:ext cx="581" cy="134"/>
              <a:chOff x="614" y="2568"/>
              <a:chExt cx="725" cy="139"/>
            </a:xfrm>
          </p:grpSpPr>
          <p:sp>
            <p:nvSpPr>
              <p:cNvPr id="211" name="AutoShape 260"/>
              <p:cNvSpPr>
                <a:spLocks noChangeArrowheads="1"/>
              </p:cNvSpPr>
              <p:nvPr/>
            </p:nvSpPr>
            <p:spPr bwMode="auto">
              <a:xfrm>
                <a:off x="617" y="2569"/>
                <a:ext cx="721" cy="136"/>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12" name="AutoShape 261"/>
              <p:cNvSpPr>
                <a:spLocks noChangeArrowheads="1"/>
              </p:cNvSpPr>
              <p:nvPr/>
            </p:nvSpPr>
            <p:spPr bwMode="auto">
              <a:xfrm>
                <a:off x="630" y="2584"/>
                <a:ext cx="687"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91" name="Rectangle 262"/>
            <p:cNvSpPr>
              <a:spLocks noChangeArrowheads="1"/>
            </p:cNvSpPr>
            <p:nvPr/>
          </p:nvSpPr>
          <p:spPr bwMode="auto">
            <a:xfrm>
              <a:off x="4219" y="1358"/>
              <a:ext cx="593"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92" name="Rectangle 263"/>
            <p:cNvSpPr>
              <a:spLocks noChangeArrowheads="1"/>
            </p:cNvSpPr>
            <p:nvPr/>
          </p:nvSpPr>
          <p:spPr bwMode="auto">
            <a:xfrm>
              <a:off x="4225" y="1654"/>
              <a:ext cx="599"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93" name="Group 264"/>
            <p:cNvGrpSpPr>
              <a:grpSpLocks/>
            </p:cNvGrpSpPr>
            <p:nvPr/>
          </p:nvGrpSpPr>
          <p:grpSpPr bwMode="auto">
            <a:xfrm>
              <a:off x="4735" y="1627"/>
              <a:ext cx="582" cy="151"/>
              <a:chOff x="614" y="2568"/>
              <a:chExt cx="725" cy="139"/>
            </a:xfrm>
          </p:grpSpPr>
          <p:sp>
            <p:nvSpPr>
              <p:cNvPr id="209" name="AutoShape 265"/>
              <p:cNvSpPr>
                <a:spLocks noChangeArrowheads="1"/>
              </p:cNvSpPr>
              <p:nvPr/>
            </p:nvSpPr>
            <p:spPr bwMode="auto">
              <a:xfrm>
                <a:off x="612" y="2570"/>
                <a:ext cx="719" cy="138"/>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10" name="AutoShape 266"/>
              <p:cNvSpPr>
                <a:spLocks noChangeArrowheads="1"/>
              </p:cNvSpPr>
              <p:nvPr/>
            </p:nvSpPr>
            <p:spPr bwMode="auto">
              <a:xfrm>
                <a:off x="625" y="2584"/>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94" name="Freeform 267"/>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195" name="Group 268"/>
            <p:cNvGrpSpPr>
              <a:grpSpLocks/>
            </p:cNvGrpSpPr>
            <p:nvPr/>
          </p:nvGrpSpPr>
          <p:grpSpPr bwMode="auto">
            <a:xfrm>
              <a:off x="4739" y="1327"/>
              <a:ext cx="582" cy="139"/>
              <a:chOff x="614" y="2568"/>
              <a:chExt cx="725" cy="139"/>
            </a:xfrm>
          </p:grpSpPr>
          <p:sp>
            <p:nvSpPr>
              <p:cNvPr id="207" name="AutoShape 269"/>
              <p:cNvSpPr>
                <a:spLocks noChangeArrowheads="1"/>
              </p:cNvSpPr>
              <p:nvPr/>
            </p:nvSpPr>
            <p:spPr bwMode="auto">
              <a:xfrm>
                <a:off x="614" y="2570"/>
                <a:ext cx="726" cy="136"/>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08" name="AutoShape 270"/>
              <p:cNvSpPr>
                <a:spLocks noChangeArrowheads="1"/>
              </p:cNvSpPr>
              <p:nvPr/>
            </p:nvSpPr>
            <p:spPr bwMode="auto">
              <a:xfrm>
                <a:off x="627" y="2585"/>
                <a:ext cx="693"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96" name="Rectangle 271"/>
            <p:cNvSpPr>
              <a:spLocks noChangeArrowheads="1"/>
            </p:cNvSpPr>
            <p:nvPr/>
          </p:nvSpPr>
          <p:spPr bwMode="auto">
            <a:xfrm>
              <a:off x="5252" y="429"/>
              <a:ext cx="64"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97" name="Freeform 272"/>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8" name="Freeform 273"/>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9" name="Oval 274"/>
            <p:cNvSpPr>
              <a:spLocks noChangeArrowheads="1"/>
            </p:cNvSpPr>
            <p:nvPr/>
          </p:nvSpPr>
          <p:spPr bwMode="auto">
            <a:xfrm>
              <a:off x="5517" y="2612"/>
              <a:ext cx="48" cy="97"/>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00" name="Freeform 275"/>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01" name="AutoShape 276"/>
            <p:cNvSpPr>
              <a:spLocks noChangeArrowheads="1"/>
            </p:cNvSpPr>
            <p:nvPr/>
          </p:nvSpPr>
          <p:spPr bwMode="auto">
            <a:xfrm>
              <a:off x="4140" y="2680"/>
              <a:ext cx="1203" cy="145"/>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02" name="AutoShape 277"/>
            <p:cNvSpPr>
              <a:spLocks noChangeArrowheads="1"/>
            </p:cNvSpPr>
            <p:nvPr/>
          </p:nvSpPr>
          <p:spPr bwMode="auto">
            <a:xfrm>
              <a:off x="4204" y="2709"/>
              <a:ext cx="1075"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03" name="Oval 278"/>
            <p:cNvSpPr>
              <a:spLocks noChangeArrowheads="1"/>
            </p:cNvSpPr>
            <p:nvPr/>
          </p:nvSpPr>
          <p:spPr bwMode="auto">
            <a:xfrm>
              <a:off x="4310" y="2380"/>
              <a:ext cx="159" cy="145"/>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04" name="Oval 279"/>
            <p:cNvSpPr>
              <a:spLocks noChangeArrowheads="1"/>
            </p:cNvSpPr>
            <p:nvPr/>
          </p:nvSpPr>
          <p:spPr bwMode="auto">
            <a:xfrm>
              <a:off x="4484" y="2385"/>
              <a:ext cx="164" cy="14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205" name="Oval 280"/>
            <p:cNvSpPr>
              <a:spLocks noChangeArrowheads="1"/>
            </p:cNvSpPr>
            <p:nvPr/>
          </p:nvSpPr>
          <p:spPr bwMode="auto">
            <a:xfrm>
              <a:off x="4664" y="2380"/>
              <a:ext cx="154" cy="140"/>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06" name="Rectangle 281"/>
            <p:cNvSpPr>
              <a:spLocks noChangeArrowheads="1"/>
            </p:cNvSpPr>
            <p:nvPr/>
          </p:nvSpPr>
          <p:spPr bwMode="auto">
            <a:xfrm>
              <a:off x="5062" y="1838"/>
              <a:ext cx="85" cy="760"/>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Tree>
    <p:extLst>
      <p:ext uri="{BB962C8B-B14F-4D97-AF65-F5344CB8AC3E}">
        <p14:creationId xmlns:p14="http://schemas.microsoft.com/office/powerpoint/2010/main" val="8792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dissolve">
                                      <p:cBhvr>
                                        <p:cTn id="12" dur="5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79"/>
                                        </p:tgtEl>
                                        <p:attrNameLst>
                                          <p:attrName>style.visibility</p:attrName>
                                        </p:attrNameLst>
                                      </p:cBhvr>
                                      <p:to>
                                        <p:strVal val="visible"/>
                                      </p:to>
                                    </p:set>
                                    <p:animEffect transition="in" filter="dissolve">
                                      <p:cBhvr>
                                        <p:cTn id="17" dur="5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내용 개체 틀 66"/>
          <p:cNvSpPr>
            <a:spLocks noGrp="1"/>
          </p:cNvSpPr>
          <p:nvPr>
            <p:ph sz="quarter" idx="11"/>
          </p:nvPr>
        </p:nvSpPr>
        <p:spPr>
          <a:xfrm>
            <a:off x="838899" y="4157329"/>
            <a:ext cx="10519796" cy="2129171"/>
          </a:xfrm>
        </p:spPr>
        <p:txBody>
          <a:bodyPr>
            <a:normAutofit/>
          </a:bodyPr>
          <a:lstStyle/>
          <a:p>
            <a:pPr marL="457200" indent="-457200">
              <a:buFont typeface="+mj-lt"/>
              <a:buAutoNum type="arabicPeriod"/>
            </a:pPr>
            <a:r>
              <a:rPr lang="en-US" altLang="ko-KR" dirty="0" smtClean="0"/>
              <a:t>Initially </a:t>
            </a:r>
            <a:r>
              <a:rPr lang="en-US" altLang="ko-KR" dirty="0"/>
              <a:t>fill </a:t>
            </a:r>
            <a:r>
              <a:rPr lang="en-US" altLang="ko-KR" dirty="0" smtClean="0"/>
              <a:t>buffer up to the predetermined level</a:t>
            </a:r>
          </a:p>
          <a:p>
            <a:pPr marL="457200" indent="-457200">
              <a:buFont typeface="+mj-lt"/>
              <a:buAutoNum type="arabicPeriod"/>
            </a:pPr>
            <a:r>
              <a:rPr lang="en-US" altLang="ko-KR" dirty="0" err="1" smtClean="0"/>
              <a:t>Playout</a:t>
            </a:r>
            <a:r>
              <a:rPr lang="en-US" altLang="ko-KR" dirty="0" smtClean="0"/>
              <a:t> begins</a:t>
            </a:r>
            <a:endParaRPr lang="en-US" altLang="ko-KR" dirty="0"/>
          </a:p>
          <a:p>
            <a:pPr marL="457200" indent="-457200">
              <a:buFont typeface="+mj-lt"/>
              <a:buAutoNum type="arabicPeriod"/>
            </a:pPr>
            <a:r>
              <a:rPr lang="en-US" altLang="ko-KR" dirty="0"/>
              <a:t>B</a:t>
            </a:r>
            <a:r>
              <a:rPr lang="en-US" altLang="ko-KR" dirty="0" smtClean="0"/>
              <a:t>uffer </a:t>
            </a:r>
            <a:r>
              <a:rPr lang="en-US" altLang="ko-KR" dirty="0"/>
              <a:t>fill level varies over time as fill rate </a:t>
            </a:r>
            <a:r>
              <a:rPr lang="en-US" altLang="ko-KR" dirty="0" smtClean="0">
                <a:solidFill>
                  <a:srgbClr val="FFC000"/>
                </a:solidFill>
              </a:rPr>
              <a:t>x(</a:t>
            </a:r>
            <a:r>
              <a:rPr lang="en-US" altLang="ko-KR" i="1" dirty="0" smtClean="0">
                <a:solidFill>
                  <a:srgbClr val="FFC000"/>
                </a:solidFill>
              </a:rPr>
              <a:t>t </a:t>
            </a:r>
            <a:r>
              <a:rPr lang="en-US" altLang="ko-KR" dirty="0" smtClean="0">
                <a:solidFill>
                  <a:srgbClr val="FFC000"/>
                </a:solidFill>
              </a:rPr>
              <a:t>)</a:t>
            </a:r>
            <a:r>
              <a:rPr lang="en-US" altLang="ko-KR" dirty="0" smtClean="0"/>
              <a:t> </a:t>
            </a:r>
            <a:r>
              <a:rPr lang="en-US" altLang="ko-KR" dirty="0"/>
              <a:t>varies and playout rate </a:t>
            </a:r>
            <a:r>
              <a:rPr lang="en-US" altLang="ko-KR" i="1" dirty="0">
                <a:solidFill>
                  <a:srgbClr val="FFC000"/>
                </a:solidFill>
              </a:rPr>
              <a:t>r</a:t>
            </a:r>
            <a:r>
              <a:rPr lang="en-US" altLang="ko-KR" dirty="0"/>
              <a:t> is </a:t>
            </a:r>
            <a:r>
              <a:rPr lang="en-US" altLang="ko-KR" dirty="0" smtClean="0"/>
              <a:t>constant</a:t>
            </a:r>
          </a:p>
        </p:txBody>
      </p:sp>
      <p:sp>
        <p:nvSpPr>
          <p:cNvPr id="6" name="제목 5"/>
          <p:cNvSpPr>
            <a:spLocks noGrp="1"/>
          </p:cNvSpPr>
          <p:nvPr>
            <p:ph type="title"/>
          </p:nvPr>
        </p:nvSpPr>
        <p:spPr/>
        <p:txBody>
          <a:bodyPr/>
          <a:lstStyle/>
          <a:p>
            <a:r>
              <a:rPr lang="en-US" altLang="ko-KR" dirty="0"/>
              <a:t>Client-Side </a:t>
            </a:r>
            <a:r>
              <a:rPr lang="en-US" altLang="ko-KR" dirty="0" smtClean="0"/>
              <a:t>Buffering &amp; </a:t>
            </a:r>
            <a:r>
              <a:rPr lang="en-US" altLang="ko-KR" dirty="0" err="1" smtClean="0"/>
              <a:t>Playout</a:t>
            </a:r>
            <a:endParaRPr lang="ko-KR" altLang="en-US" dirty="0"/>
          </a:p>
        </p:txBody>
      </p:sp>
      <p:grpSp>
        <p:nvGrpSpPr>
          <p:cNvPr id="4" name="Group 249"/>
          <p:cNvGrpSpPr>
            <a:grpSpLocks/>
          </p:cNvGrpSpPr>
          <p:nvPr/>
        </p:nvGrpSpPr>
        <p:grpSpPr bwMode="auto">
          <a:xfrm>
            <a:off x="1753888" y="1611341"/>
            <a:ext cx="561975" cy="1038225"/>
            <a:chOff x="4140" y="429"/>
            <a:chExt cx="1425" cy="2396"/>
          </a:xfrm>
        </p:grpSpPr>
        <p:sp>
          <p:nvSpPr>
            <p:cNvPr id="5" name="Freeform 250"/>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dirty="0">
                <a:latin typeface="+mn-ea"/>
              </a:endParaRPr>
            </a:p>
          </p:txBody>
        </p:sp>
        <p:sp>
          <p:nvSpPr>
            <p:cNvPr id="7" name="Rectangle 251"/>
            <p:cNvSpPr>
              <a:spLocks noChangeArrowheads="1"/>
            </p:cNvSpPr>
            <p:nvPr/>
          </p:nvSpPr>
          <p:spPr bwMode="auto">
            <a:xfrm>
              <a:off x="4204" y="429"/>
              <a:ext cx="1047"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dirty="0">
                <a:latin typeface="+mn-ea"/>
                <a:cs typeface="Arial" charset="0"/>
              </a:endParaRPr>
            </a:p>
          </p:txBody>
        </p:sp>
        <p:sp>
          <p:nvSpPr>
            <p:cNvPr id="8" name="Freeform 252"/>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dirty="0">
                <a:latin typeface="+mn-ea"/>
              </a:endParaRPr>
            </a:p>
          </p:txBody>
        </p:sp>
        <p:sp>
          <p:nvSpPr>
            <p:cNvPr id="9" name="Freeform 253"/>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dirty="0">
                <a:latin typeface="+mn-ea"/>
              </a:endParaRPr>
            </a:p>
          </p:txBody>
        </p:sp>
        <p:sp>
          <p:nvSpPr>
            <p:cNvPr id="10" name="Rectangle 254"/>
            <p:cNvSpPr>
              <a:spLocks noChangeArrowheads="1"/>
            </p:cNvSpPr>
            <p:nvPr/>
          </p:nvSpPr>
          <p:spPr bwMode="auto">
            <a:xfrm>
              <a:off x="4212" y="693"/>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dirty="0">
                <a:latin typeface="+mn-ea"/>
                <a:cs typeface="Arial" charset="0"/>
              </a:endParaRPr>
            </a:p>
          </p:txBody>
        </p:sp>
        <p:grpSp>
          <p:nvGrpSpPr>
            <p:cNvPr id="11" name="Group 255"/>
            <p:cNvGrpSpPr>
              <a:grpSpLocks/>
            </p:cNvGrpSpPr>
            <p:nvPr/>
          </p:nvGrpSpPr>
          <p:grpSpPr bwMode="auto">
            <a:xfrm>
              <a:off x="4749" y="668"/>
              <a:ext cx="581" cy="145"/>
              <a:chOff x="614" y="2568"/>
              <a:chExt cx="725" cy="139"/>
            </a:xfrm>
          </p:grpSpPr>
          <p:sp>
            <p:nvSpPr>
              <p:cNvPr id="36" name="AutoShape 256"/>
              <p:cNvSpPr>
                <a:spLocks noChangeArrowheads="1"/>
              </p:cNvSpPr>
              <p:nvPr/>
            </p:nvSpPr>
            <p:spPr bwMode="auto">
              <a:xfrm>
                <a:off x="613" y="2567"/>
                <a:ext cx="728" cy="140"/>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dirty="0">
                  <a:latin typeface="+mn-ea"/>
                  <a:cs typeface="Arial" charset="0"/>
                </a:endParaRPr>
              </a:p>
            </p:txBody>
          </p:sp>
          <p:sp>
            <p:nvSpPr>
              <p:cNvPr id="37" name="AutoShape 257"/>
              <p:cNvSpPr>
                <a:spLocks noChangeArrowheads="1"/>
              </p:cNvSpPr>
              <p:nvPr/>
            </p:nvSpPr>
            <p:spPr bwMode="auto">
              <a:xfrm>
                <a:off x="628" y="2581"/>
                <a:ext cx="693"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dirty="0">
                  <a:latin typeface="+mn-ea"/>
                  <a:cs typeface="Arial" charset="0"/>
                </a:endParaRPr>
              </a:p>
            </p:txBody>
          </p:sp>
        </p:grpSp>
        <p:sp>
          <p:nvSpPr>
            <p:cNvPr id="12" name="Rectangle 258"/>
            <p:cNvSpPr>
              <a:spLocks noChangeArrowheads="1"/>
            </p:cNvSpPr>
            <p:nvPr/>
          </p:nvSpPr>
          <p:spPr bwMode="auto">
            <a:xfrm>
              <a:off x="4225" y="1019"/>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dirty="0">
                <a:latin typeface="+mn-ea"/>
                <a:cs typeface="Arial" charset="0"/>
              </a:endParaRPr>
            </a:p>
          </p:txBody>
        </p:sp>
        <p:grpSp>
          <p:nvGrpSpPr>
            <p:cNvPr id="13" name="Group 259"/>
            <p:cNvGrpSpPr>
              <a:grpSpLocks/>
            </p:cNvGrpSpPr>
            <p:nvPr/>
          </p:nvGrpSpPr>
          <p:grpSpPr bwMode="auto">
            <a:xfrm>
              <a:off x="4747" y="994"/>
              <a:ext cx="581" cy="134"/>
              <a:chOff x="614" y="2568"/>
              <a:chExt cx="725" cy="139"/>
            </a:xfrm>
          </p:grpSpPr>
          <p:sp>
            <p:nvSpPr>
              <p:cNvPr id="34" name="AutoShape 260"/>
              <p:cNvSpPr>
                <a:spLocks noChangeArrowheads="1"/>
              </p:cNvSpPr>
              <p:nvPr/>
            </p:nvSpPr>
            <p:spPr bwMode="auto">
              <a:xfrm>
                <a:off x="615" y="2567"/>
                <a:ext cx="723" cy="141"/>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dirty="0">
                  <a:latin typeface="+mn-ea"/>
                  <a:cs typeface="Arial" charset="0"/>
                </a:endParaRPr>
              </a:p>
            </p:txBody>
          </p:sp>
          <p:sp>
            <p:nvSpPr>
              <p:cNvPr id="35" name="AutoShape 261"/>
              <p:cNvSpPr>
                <a:spLocks noChangeArrowheads="1"/>
              </p:cNvSpPr>
              <p:nvPr/>
            </p:nvSpPr>
            <p:spPr bwMode="auto">
              <a:xfrm>
                <a:off x="630" y="2586"/>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dirty="0">
                  <a:latin typeface="+mn-ea"/>
                  <a:cs typeface="Arial" charset="0"/>
                </a:endParaRPr>
              </a:p>
            </p:txBody>
          </p:sp>
        </p:grpSp>
        <p:sp>
          <p:nvSpPr>
            <p:cNvPr id="14" name="Rectangle 262"/>
            <p:cNvSpPr>
              <a:spLocks noChangeArrowheads="1"/>
            </p:cNvSpPr>
            <p:nvPr/>
          </p:nvSpPr>
          <p:spPr bwMode="auto">
            <a:xfrm>
              <a:off x="4216" y="1360"/>
              <a:ext cx="596"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dirty="0">
                <a:latin typeface="+mn-ea"/>
                <a:cs typeface="Arial" charset="0"/>
              </a:endParaRPr>
            </a:p>
          </p:txBody>
        </p:sp>
        <p:sp>
          <p:nvSpPr>
            <p:cNvPr id="15" name="Rectangle 263"/>
            <p:cNvSpPr>
              <a:spLocks noChangeArrowheads="1"/>
            </p:cNvSpPr>
            <p:nvPr/>
          </p:nvSpPr>
          <p:spPr bwMode="auto">
            <a:xfrm>
              <a:off x="4229" y="1656"/>
              <a:ext cx="596"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dirty="0">
                <a:latin typeface="+mn-ea"/>
                <a:cs typeface="Arial" charset="0"/>
              </a:endParaRPr>
            </a:p>
          </p:txBody>
        </p:sp>
        <p:grpSp>
          <p:nvGrpSpPr>
            <p:cNvPr id="16" name="Group 264"/>
            <p:cNvGrpSpPr>
              <a:grpSpLocks/>
            </p:cNvGrpSpPr>
            <p:nvPr/>
          </p:nvGrpSpPr>
          <p:grpSpPr bwMode="auto">
            <a:xfrm>
              <a:off x="4735" y="1627"/>
              <a:ext cx="582" cy="151"/>
              <a:chOff x="614" y="2568"/>
              <a:chExt cx="725" cy="139"/>
            </a:xfrm>
          </p:grpSpPr>
          <p:sp>
            <p:nvSpPr>
              <p:cNvPr id="32" name="AutoShape 265"/>
              <p:cNvSpPr>
                <a:spLocks noChangeArrowheads="1"/>
              </p:cNvSpPr>
              <p:nvPr/>
            </p:nvSpPr>
            <p:spPr bwMode="auto">
              <a:xfrm>
                <a:off x="615" y="2568"/>
                <a:ext cx="717" cy="138"/>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dirty="0">
                  <a:latin typeface="+mn-ea"/>
                  <a:cs typeface="Arial" charset="0"/>
                </a:endParaRPr>
              </a:p>
            </p:txBody>
          </p:sp>
          <p:sp>
            <p:nvSpPr>
              <p:cNvPr id="33" name="AutoShape 266"/>
              <p:cNvSpPr>
                <a:spLocks noChangeArrowheads="1"/>
              </p:cNvSpPr>
              <p:nvPr/>
            </p:nvSpPr>
            <p:spPr bwMode="auto">
              <a:xfrm>
                <a:off x="630" y="2581"/>
                <a:ext cx="682"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dirty="0">
                  <a:latin typeface="+mn-ea"/>
                  <a:cs typeface="Arial" charset="0"/>
                </a:endParaRPr>
              </a:p>
            </p:txBody>
          </p:sp>
        </p:grpSp>
        <p:sp>
          <p:nvSpPr>
            <p:cNvPr id="17" name="Freeform 267"/>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dirty="0">
                <a:latin typeface="+mn-ea"/>
              </a:endParaRPr>
            </a:p>
          </p:txBody>
        </p:sp>
        <p:grpSp>
          <p:nvGrpSpPr>
            <p:cNvPr id="18" name="Group 268"/>
            <p:cNvGrpSpPr>
              <a:grpSpLocks/>
            </p:cNvGrpSpPr>
            <p:nvPr/>
          </p:nvGrpSpPr>
          <p:grpSpPr bwMode="auto">
            <a:xfrm>
              <a:off x="4739" y="1327"/>
              <a:ext cx="582" cy="139"/>
              <a:chOff x="614" y="2568"/>
              <a:chExt cx="725" cy="139"/>
            </a:xfrm>
          </p:grpSpPr>
          <p:sp>
            <p:nvSpPr>
              <p:cNvPr id="30" name="AutoShape 269"/>
              <p:cNvSpPr>
                <a:spLocks noChangeArrowheads="1"/>
              </p:cNvSpPr>
              <p:nvPr/>
            </p:nvSpPr>
            <p:spPr bwMode="auto">
              <a:xfrm>
                <a:off x="615" y="2568"/>
                <a:ext cx="722" cy="139"/>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dirty="0">
                  <a:latin typeface="+mn-ea"/>
                  <a:cs typeface="Arial" charset="0"/>
                </a:endParaRPr>
              </a:p>
            </p:txBody>
          </p:sp>
          <p:sp>
            <p:nvSpPr>
              <p:cNvPr id="31" name="AutoShape 270"/>
              <p:cNvSpPr>
                <a:spLocks noChangeArrowheads="1"/>
              </p:cNvSpPr>
              <p:nvPr/>
            </p:nvSpPr>
            <p:spPr bwMode="auto">
              <a:xfrm>
                <a:off x="630" y="2586"/>
                <a:ext cx="687"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dirty="0">
                  <a:latin typeface="+mn-ea"/>
                  <a:cs typeface="Arial" charset="0"/>
                </a:endParaRPr>
              </a:p>
            </p:txBody>
          </p:sp>
        </p:grpSp>
        <p:sp>
          <p:nvSpPr>
            <p:cNvPr id="19" name="Rectangle 271"/>
            <p:cNvSpPr>
              <a:spLocks noChangeArrowheads="1"/>
            </p:cNvSpPr>
            <p:nvPr/>
          </p:nvSpPr>
          <p:spPr bwMode="auto">
            <a:xfrm>
              <a:off x="5251" y="433"/>
              <a:ext cx="68"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dirty="0">
                <a:latin typeface="+mn-ea"/>
                <a:cs typeface="Arial" charset="0"/>
              </a:endParaRPr>
            </a:p>
          </p:txBody>
        </p:sp>
        <p:sp>
          <p:nvSpPr>
            <p:cNvPr id="20" name="Freeform 272"/>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dirty="0">
                <a:latin typeface="+mn-ea"/>
              </a:endParaRPr>
            </a:p>
          </p:txBody>
        </p:sp>
        <p:sp>
          <p:nvSpPr>
            <p:cNvPr id="21" name="Freeform 273"/>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dirty="0">
                <a:latin typeface="+mn-ea"/>
              </a:endParaRPr>
            </a:p>
          </p:txBody>
        </p:sp>
        <p:sp>
          <p:nvSpPr>
            <p:cNvPr id="22" name="Oval 274"/>
            <p:cNvSpPr>
              <a:spLocks noChangeArrowheads="1"/>
            </p:cNvSpPr>
            <p:nvPr/>
          </p:nvSpPr>
          <p:spPr bwMode="auto">
            <a:xfrm>
              <a:off x="5517" y="2613"/>
              <a:ext cx="48" cy="95"/>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dirty="0">
                <a:latin typeface="+mn-ea"/>
                <a:cs typeface="Arial" charset="0"/>
              </a:endParaRPr>
            </a:p>
          </p:txBody>
        </p:sp>
        <p:sp>
          <p:nvSpPr>
            <p:cNvPr id="23" name="Freeform 275"/>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dirty="0">
                <a:latin typeface="+mn-ea"/>
              </a:endParaRPr>
            </a:p>
          </p:txBody>
        </p:sp>
        <p:sp>
          <p:nvSpPr>
            <p:cNvPr id="24" name="AutoShape 276"/>
            <p:cNvSpPr>
              <a:spLocks noChangeArrowheads="1"/>
            </p:cNvSpPr>
            <p:nvPr/>
          </p:nvSpPr>
          <p:spPr bwMode="auto">
            <a:xfrm>
              <a:off x="4140" y="2678"/>
              <a:ext cx="1200" cy="147"/>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dirty="0">
                <a:latin typeface="+mn-ea"/>
                <a:cs typeface="Arial" charset="0"/>
              </a:endParaRPr>
            </a:p>
          </p:txBody>
        </p:sp>
        <p:sp>
          <p:nvSpPr>
            <p:cNvPr id="25" name="AutoShape 277"/>
            <p:cNvSpPr>
              <a:spLocks noChangeArrowheads="1"/>
            </p:cNvSpPr>
            <p:nvPr/>
          </p:nvSpPr>
          <p:spPr bwMode="auto">
            <a:xfrm>
              <a:off x="4204" y="2711"/>
              <a:ext cx="1071"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dirty="0">
                <a:latin typeface="+mn-ea"/>
                <a:cs typeface="Arial" charset="0"/>
              </a:endParaRPr>
            </a:p>
          </p:txBody>
        </p:sp>
        <p:sp>
          <p:nvSpPr>
            <p:cNvPr id="26" name="Oval 278"/>
            <p:cNvSpPr>
              <a:spLocks noChangeArrowheads="1"/>
            </p:cNvSpPr>
            <p:nvPr/>
          </p:nvSpPr>
          <p:spPr bwMode="auto">
            <a:xfrm>
              <a:off x="4305" y="2382"/>
              <a:ext cx="161" cy="143"/>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dirty="0">
                <a:latin typeface="+mn-ea"/>
                <a:cs typeface="Arial" charset="0"/>
              </a:endParaRPr>
            </a:p>
          </p:txBody>
        </p:sp>
        <p:sp>
          <p:nvSpPr>
            <p:cNvPr id="27" name="Oval 279"/>
            <p:cNvSpPr>
              <a:spLocks noChangeArrowheads="1"/>
            </p:cNvSpPr>
            <p:nvPr/>
          </p:nvSpPr>
          <p:spPr bwMode="auto">
            <a:xfrm>
              <a:off x="4486" y="2385"/>
              <a:ext cx="161" cy="139"/>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1600" dirty="0">
                <a:solidFill>
                  <a:srgbClr val="FF0000"/>
                </a:solidFill>
                <a:latin typeface="+mn-ea"/>
                <a:cs typeface="Arial" charset="0"/>
              </a:endParaRPr>
            </a:p>
          </p:txBody>
        </p:sp>
        <p:sp>
          <p:nvSpPr>
            <p:cNvPr id="28" name="Oval 280"/>
            <p:cNvSpPr>
              <a:spLocks noChangeArrowheads="1"/>
            </p:cNvSpPr>
            <p:nvPr/>
          </p:nvSpPr>
          <p:spPr bwMode="auto">
            <a:xfrm>
              <a:off x="4663" y="2382"/>
              <a:ext cx="157" cy="139"/>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dirty="0">
                <a:latin typeface="+mn-ea"/>
                <a:cs typeface="Arial" charset="0"/>
              </a:endParaRPr>
            </a:p>
          </p:txBody>
        </p:sp>
        <p:sp>
          <p:nvSpPr>
            <p:cNvPr id="29" name="Rectangle 281"/>
            <p:cNvSpPr>
              <a:spLocks noChangeArrowheads="1"/>
            </p:cNvSpPr>
            <p:nvPr/>
          </p:nvSpPr>
          <p:spPr bwMode="auto">
            <a:xfrm>
              <a:off x="5062" y="1836"/>
              <a:ext cx="85" cy="758"/>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dirty="0">
                <a:latin typeface="+mn-ea"/>
                <a:cs typeface="Arial" charset="0"/>
              </a:endParaRPr>
            </a:p>
          </p:txBody>
        </p:sp>
      </p:grpSp>
      <p:sp>
        <p:nvSpPr>
          <p:cNvPr id="38" name="Freeform 1287"/>
          <p:cNvSpPr>
            <a:spLocks/>
          </p:cNvSpPr>
          <p:nvPr/>
        </p:nvSpPr>
        <p:spPr bwMode="auto">
          <a:xfrm>
            <a:off x="2649899" y="1543078"/>
            <a:ext cx="2320925" cy="1228725"/>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dirty="0">
              <a:latin typeface="+mn-ea"/>
            </a:endParaRPr>
          </a:p>
        </p:txBody>
      </p:sp>
      <p:grpSp>
        <p:nvGrpSpPr>
          <p:cNvPr id="39" name="Group 542"/>
          <p:cNvGrpSpPr>
            <a:grpSpLocks/>
          </p:cNvGrpSpPr>
          <p:nvPr/>
        </p:nvGrpSpPr>
        <p:grpSpPr bwMode="auto">
          <a:xfrm>
            <a:off x="5320423" y="3227899"/>
            <a:ext cx="889578" cy="775648"/>
            <a:chOff x="-44" y="1473"/>
            <a:chExt cx="981" cy="1105"/>
          </a:xfrm>
        </p:grpSpPr>
        <p:pic>
          <p:nvPicPr>
            <p:cNvPr id="40" name="Picture 529" descr="desktop_computer_stylized_mediu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dirty="0">
                <a:latin typeface="+mn-ea"/>
              </a:endParaRPr>
            </a:p>
          </p:txBody>
        </p:sp>
      </p:grpSp>
      <p:sp>
        <p:nvSpPr>
          <p:cNvPr id="42" name="Rectangle 43"/>
          <p:cNvSpPr>
            <a:spLocks noChangeArrowheads="1"/>
          </p:cNvSpPr>
          <p:nvPr/>
        </p:nvSpPr>
        <p:spPr bwMode="auto">
          <a:xfrm>
            <a:off x="6213175" y="1666903"/>
            <a:ext cx="1603375" cy="86995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en-US" sz="1600" dirty="0">
              <a:latin typeface="+mn-ea"/>
            </a:endParaRPr>
          </a:p>
        </p:txBody>
      </p:sp>
      <p:cxnSp>
        <p:nvCxnSpPr>
          <p:cNvPr id="43" name="Straight Connector 45"/>
          <p:cNvCxnSpPr>
            <a:cxnSpLocks noChangeShapeType="1"/>
          </p:cNvCxnSpPr>
          <p:nvPr/>
        </p:nvCxnSpPr>
        <p:spPr bwMode="auto">
          <a:xfrm flipV="1">
            <a:off x="2376188" y="2093621"/>
            <a:ext cx="1015576" cy="14608"/>
          </a:xfrm>
          <a:prstGeom prst="line">
            <a:avLst/>
          </a:prstGeom>
          <a:noFill/>
          <a:ln w="31750">
            <a:solidFill>
              <a:srgbClr val="CC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6"/>
          <p:cNvCxnSpPr>
            <a:cxnSpLocks noChangeShapeType="1"/>
          </p:cNvCxnSpPr>
          <p:nvPr/>
        </p:nvCxnSpPr>
        <p:spPr bwMode="auto">
          <a:xfrm flipV="1">
            <a:off x="4497550" y="2106621"/>
            <a:ext cx="1993438" cy="6342"/>
          </a:xfrm>
          <a:prstGeom prst="line">
            <a:avLst/>
          </a:prstGeom>
          <a:noFill/>
          <a:ln w="31750">
            <a:solidFill>
              <a:srgbClr val="CC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7"/>
          <p:cNvSpPr txBox="1">
            <a:spLocks noChangeArrowheads="1"/>
          </p:cNvSpPr>
          <p:nvPr/>
        </p:nvSpPr>
        <p:spPr bwMode="auto">
          <a:xfrm>
            <a:off x="5021946" y="1522212"/>
            <a:ext cx="11543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600" i="0" dirty="0">
                <a:solidFill>
                  <a:srgbClr val="FFC000"/>
                </a:solidFill>
                <a:latin typeface="+mn-ea"/>
                <a:ea typeface="+mn-ea"/>
                <a:cs typeface="Arial" charset="0"/>
              </a:rPr>
              <a:t>variable </a:t>
            </a:r>
            <a:r>
              <a:rPr lang="en-US" sz="1600" i="0" dirty="0" smtClean="0">
                <a:solidFill>
                  <a:srgbClr val="FFC000"/>
                </a:solidFill>
                <a:latin typeface="+mn-ea"/>
                <a:ea typeface="+mn-ea"/>
                <a:cs typeface="Arial" charset="0"/>
              </a:rPr>
              <a:t/>
            </a:r>
            <a:br>
              <a:rPr lang="en-US" sz="1600" i="0" dirty="0" smtClean="0">
                <a:solidFill>
                  <a:srgbClr val="FFC000"/>
                </a:solidFill>
                <a:latin typeface="+mn-ea"/>
                <a:ea typeface="+mn-ea"/>
                <a:cs typeface="Arial" charset="0"/>
              </a:rPr>
            </a:br>
            <a:r>
              <a:rPr lang="en-US" sz="1600" i="0" dirty="0" smtClean="0">
                <a:latin typeface="+mn-ea"/>
                <a:ea typeface="+mn-ea"/>
                <a:cs typeface="Arial" charset="0"/>
              </a:rPr>
              <a:t>fill rate</a:t>
            </a:r>
            <a:r>
              <a:rPr lang="en-US" sz="1600" i="0" dirty="0">
                <a:latin typeface="+mn-ea"/>
                <a:ea typeface="+mn-ea"/>
                <a:cs typeface="Arial" charset="0"/>
              </a:rPr>
              <a:t>,</a:t>
            </a:r>
            <a:r>
              <a:rPr lang="en-US" sz="1600" i="0" dirty="0">
                <a:solidFill>
                  <a:srgbClr val="FFC000"/>
                </a:solidFill>
                <a:latin typeface="+mn-ea"/>
                <a:ea typeface="+mn-ea"/>
                <a:cs typeface="Arial" charset="0"/>
              </a:rPr>
              <a:t> </a:t>
            </a:r>
            <a:r>
              <a:rPr lang="en-US" sz="1600" i="0" dirty="0">
                <a:solidFill>
                  <a:srgbClr val="CC0000"/>
                </a:solidFill>
                <a:latin typeface="+mn-ea"/>
                <a:ea typeface="+mn-ea"/>
                <a:cs typeface="Arial" charset="0"/>
              </a:rPr>
              <a:t>x(t)</a:t>
            </a:r>
          </a:p>
        </p:txBody>
      </p:sp>
      <p:sp>
        <p:nvSpPr>
          <p:cNvPr id="46" name="TextBox 49"/>
          <p:cNvSpPr txBox="1">
            <a:spLocks noChangeArrowheads="1"/>
          </p:cNvSpPr>
          <p:nvPr/>
        </p:nvSpPr>
        <p:spPr bwMode="auto">
          <a:xfrm>
            <a:off x="6198888" y="2551141"/>
            <a:ext cx="1657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200" i="0" dirty="0">
                <a:latin typeface="+mn-ea"/>
                <a:ea typeface="+mn-ea"/>
                <a:cs typeface="Arial" charset="0"/>
              </a:rPr>
              <a:t>client  application </a:t>
            </a:r>
          </a:p>
          <a:p>
            <a:pPr algn="ctr"/>
            <a:r>
              <a:rPr lang="en-US" sz="1200" i="0" dirty="0">
                <a:latin typeface="+mn-ea"/>
                <a:ea typeface="+mn-ea"/>
                <a:cs typeface="Arial" charset="0"/>
              </a:rPr>
              <a:t>buffer, size B</a:t>
            </a:r>
          </a:p>
        </p:txBody>
      </p:sp>
      <p:cxnSp>
        <p:nvCxnSpPr>
          <p:cNvPr id="47" name="Straight Arrow Connector 51"/>
          <p:cNvCxnSpPr>
            <a:cxnSpLocks noChangeShapeType="1"/>
          </p:cNvCxnSpPr>
          <p:nvPr/>
        </p:nvCxnSpPr>
        <p:spPr bwMode="auto">
          <a:xfrm>
            <a:off x="7573663" y="2925791"/>
            <a:ext cx="280987" cy="0"/>
          </a:xfrm>
          <a:prstGeom prst="straightConnector1">
            <a:avLst/>
          </a:prstGeom>
          <a:noFill/>
          <a:ln w="158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Arrow Connector 54"/>
          <p:cNvCxnSpPr>
            <a:cxnSpLocks noChangeShapeType="1"/>
          </p:cNvCxnSpPr>
          <p:nvPr/>
        </p:nvCxnSpPr>
        <p:spPr bwMode="auto">
          <a:xfrm flipH="1">
            <a:off x="6210000" y="2917853"/>
            <a:ext cx="280988" cy="0"/>
          </a:xfrm>
          <a:prstGeom prst="straightConnector1">
            <a:avLst/>
          </a:prstGeom>
          <a:noFill/>
          <a:ln w="158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9" name="Group 38"/>
          <p:cNvGrpSpPr>
            <a:grpSpLocks/>
          </p:cNvGrpSpPr>
          <p:nvPr/>
        </p:nvGrpSpPr>
        <p:grpSpPr bwMode="auto">
          <a:xfrm>
            <a:off x="7724474" y="1532192"/>
            <a:ext cx="1439925" cy="593498"/>
            <a:chOff x="6673448" y="1947740"/>
            <a:chExt cx="1440042" cy="593725"/>
          </a:xfrm>
        </p:grpSpPr>
        <p:cxnSp>
          <p:nvCxnSpPr>
            <p:cNvPr id="50" name="Straight Connector 55"/>
            <p:cNvCxnSpPr>
              <a:cxnSpLocks noChangeShapeType="1"/>
            </p:cNvCxnSpPr>
            <p:nvPr/>
          </p:nvCxnSpPr>
          <p:spPr bwMode="auto">
            <a:xfrm>
              <a:off x="6673448" y="2541465"/>
              <a:ext cx="652985" cy="0"/>
            </a:xfrm>
            <a:prstGeom prst="line">
              <a:avLst/>
            </a:prstGeom>
            <a:noFill/>
            <a:ln w="31750">
              <a:solidFill>
                <a:srgbClr val="CC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TextBox 57"/>
            <p:cNvSpPr txBox="1">
              <a:spLocks noChangeArrowheads="1"/>
            </p:cNvSpPr>
            <p:nvPr/>
          </p:nvSpPr>
          <p:spPr bwMode="auto">
            <a:xfrm>
              <a:off x="6833035" y="1947740"/>
              <a:ext cx="1280455" cy="584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600" i="0" dirty="0">
                  <a:latin typeface="+mn-ea"/>
                  <a:ea typeface="+mn-ea"/>
                  <a:cs typeface="Arial" charset="0"/>
                </a:rPr>
                <a:t>playout rate,</a:t>
              </a:r>
            </a:p>
            <a:p>
              <a:r>
                <a:rPr lang="en-US" sz="1600" i="0" dirty="0">
                  <a:latin typeface="+mn-ea"/>
                  <a:ea typeface="+mn-ea"/>
                  <a:cs typeface="Arial" charset="0"/>
                </a:rPr>
                <a:t>e.g., </a:t>
              </a:r>
              <a:r>
                <a:rPr lang="en-US" sz="1600" i="0" dirty="0">
                  <a:solidFill>
                    <a:srgbClr val="FFC000"/>
                  </a:solidFill>
                  <a:latin typeface="+mn-ea"/>
                  <a:ea typeface="+mn-ea"/>
                  <a:cs typeface="Arial" charset="0"/>
                </a:rPr>
                <a:t>CBR</a:t>
              </a:r>
              <a:r>
                <a:rPr lang="en-US" sz="1600" i="0" dirty="0">
                  <a:latin typeface="+mn-ea"/>
                  <a:ea typeface="+mn-ea"/>
                  <a:cs typeface="Arial" charset="0"/>
                </a:rPr>
                <a:t> </a:t>
              </a:r>
              <a:r>
                <a:rPr lang="en-US" sz="1600" dirty="0">
                  <a:solidFill>
                    <a:srgbClr val="CC0000"/>
                  </a:solidFill>
                  <a:latin typeface="+mn-ea"/>
                  <a:ea typeface="+mn-ea"/>
                  <a:cs typeface="Arial" charset="0"/>
                </a:rPr>
                <a:t>r</a:t>
              </a:r>
            </a:p>
          </p:txBody>
        </p:sp>
      </p:grpSp>
      <p:sp>
        <p:nvSpPr>
          <p:cNvPr id="52" name="Rectangle 58"/>
          <p:cNvSpPr>
            <a:spLocks noChangeArrowheads="1"/>
          </p:cNvSpPr>
          <p:nvPr/>
        </p:nvSpPr>
        <p:spPr bwMode="auto">
          <a:xfrm>
            <a:off x="6992638" y="1690688"/>
            <a:ext cx="815975" cy="844550"/>
          </a:xfrm>
          <a:prstGeom prst="rect">
            <a:avLst/>
          </a:prstGeom>
          <a:solidFill>
            <a:srgbClr val="000099"/>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p>
            <a:endParaRPr sz="1600">
              <a:latin typeface="+mn-ea"/>
            </a:endParaRPr>
          </a:p>
        </p:txBody>
      </p:sp>
      <p:sp>
        <p:nvSpPr>
          <p:cNvPr id="53" name="TextBox 59"/>
          <p:cNvSpPr txBox="1">
            <a:spLocks noChangeArrowheads="1"/>
          </p:cNvSpPr>
          <p:nvPr/>
        </p:nvSpPr>
        <p:spPr bwMode="auto">
          <a:xfrm>
            <a:off x="6674005" y="1034623"/>
            <a:ext cx="14287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200" i="0" dirty="0">
                <a:latin typeface="+mn-ea"/>
                <a:ea typeface="+mn-ea"/>
                <a:cs typeface="Arial" charset="0"/>
              </a:rPr>
              <a:t>buffer fill level</a:t>
            </a:r>
            <a:r>
              <a:rPr lang="en-US" sz="1200" i="0" dirty="0" smtClean="0">
                <a:latin typeface="+mn-ea"/>
                <a:ea typeface="+mn-ea"/>
                <a:cs typeface="Arial" charset="0"/>
              </a:rPr>
              <a:t>,</a:t>
            </a:r>
          </a:p>
          <a:p>
            <a:pPr algn="ctr"/>
            <a:r>
              <a:rPr lang="en-US" sz="1200" i="0" dirty="0" smtClean="0">
                <a:latin typeface="+mn-ea"/>
                <a:ea typeface="+mn-ea"/>
                <a:cs typeface="Arial" charset="0"/>
              </a:rPr>
              <a:t> </a:t>
            </a:r>
            <a:r>
              <a:rPr lang="en-US" sz="1200" dirty="0">
                <a:solidFill>
                  <a:srgbClr val="CC0000"/>
                </a:solidFill>
                <a:latin typeface="+mn-ea"/>
                <a:ea typeface="+mn-ea"/>
                <a:cs typeface="Arial" charset="0"/>
              </a:rPr>
              <a:t>Q(t)</a:t>
            </a:r>
          </a:p>
        </p:txBody>
      </p:sp>
      <p:cxnSp>
        <p:nvCxnSpPr>
          <p:cNvPr id="54" name="Straight Arrow Connector 60"/>
          <p:cNvCxnSpPr>
            <a:cxnSpLocks noChangeShapeType="1"/>
          </p:cNvCxnSpPr>
          <p:nvPr/>
        </p:nvCxnSpPr>
        <p:spPr bwMode="auto">
          <a:xfrm flipH="1">
            <a:off x="7029150" y="1365278"/>
            <a:ext cx="168275" cy="0"/>
          </a:xfrm>
          <a:prstGeom prst="straightConnector1">
            <a:avLst/>
          </a:prstGeom>
          <a:noFill/>
          <a:ln w="158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Arrow Connector 62"/>
          <p:cNvCxnSpPr>
            <a:cxnSpLocks noChangeShapeType="1"/>
          </p:cNvCxnSpPr>
          <p:nvPr/>
        </p:nvCxnSpPr>
        <p:spPr bwMode="auto">
          <a:xfrm rot="10800000" flipH="1">
            <a:off x="7640338" y="1358928"/>
            <a:ext cx="168275" cy="0"/>
          </a:xfrm>
          <a:prstGeom prst="straightConnector1">
            <a:avLst/>
          </a:prstGeom>
          <a:noFill/>
          <a:ln w="158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Box 64"/>
          <p:cNvSpPr txBox="1">
            <a:spLocks noChangeArrowheads="1"/>
          </p:cNvSpPr>
          <p:nvPr/>
        </p:nvSpPr>
        <p:spPr bwMode="auto">
          <a:xfrm>
            <a:off x="1347704" y="2762961"/>
            <a:ext cx="13112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600" i="0" dirty="0">
                <a:latin typeface="+mn-ea"/>
                <a:ea typeface="+mn-ea"/>
                <a:cs typeface="Arial" charset="0"/>
              </a:rPr>
              <a:t>video server</a:t>
            </a:r>
            <a:endParaRPr lang="en-US" sz="1600" dirty="0">
              <a:latin typeface="+mn-ea"/>
              <a:ea typeface="+mn-ea"/>
              <a:cs typeface="Arial" charset="0"/>
            </a:endParaRPr>
          </a:p>
        </p:txBody>
      </p:sp>
      <p:sp>
        <p:nvSpPr>
          <p:cNvPr id="57" name="TextBox 65"/>
          <p:cNvSpPr txBox="1">
            <a:spLocks noChangeArrowheads="1"/>
          </p:cNvSpPr>
          <p:nvPr/>
        </p:nvSpPr>
        <p:spPr bwMode="auto">
          <a:xfrm>
            <a:off x="5538134" y="3969348"/>
            <a:ext cx="6463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600" i="0" dirty="0">
                <a:latin typeface="+mn-ea"/>
                <a:ea typeface="+mn-ea"/>
                <a:cs typeface="Arial" charset="0"/>
              </a:rPr>
              <a:t>client</a:t>
            </a:r>
            <a:endParaRPr lang="en-US" sz="1600" dirty="0">
              <a:latin typeface="+mn-ea"/>
              <a:ea typeface="+mn-ea"/>
              <a:cs typeface="Arial" charset="0"/>
            </a:endParaRPr>
          </a:p>
        </p:txBody>
      </p:sp>
      <p:sp>
        <p:nvSpPr>
          <p:cNvPr id="60" name="Rectangle 44"/>
          <p:cNvSpPr>
            <a:spLocks noChangeArrowheads="1"/>
          </p:cNvSpPr>
          <p:nvPr/>
        </p:nvSpPr>
        <p:spPr bwMode="auto">
          <a:xfrm>
            <a:off x="6953743" y="1687513"/>
            <a:ext cx="760413" cy="850900"/>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p>
            <a:endParaRPr lang="en-US" sz="1600" dirty="0">
              <a:latin typeface="+mn-ea"/>
            </a:endParaRPr>
          </a:p>
        </p:txBody>
      </p:sp>
      <p:sp>
        <p:nvSpPr>
          <p:cNvPr id="68" name="TextBox 67"/>
          <p:cNvSpPr txBox="1"/>
          <p:nvPr/>
        </p:nvSpPr>
        <p:spPr>
          <a:xfrm>
            <a:off x="8420967" y="3250288"/>
            <a:ext cx="3200400" cy="1477328"/>
          </a:xfrm>
          <a:prstGeom prst="rect">
            <a:avLst/>
          </a:prstGeom>
          <a:noFill/>
          <a:ln w="6350">
            <a:solidFill>
              <a:srgbClr val="00B0F0"/>
            </a:solidFill>
            <a:prstDash val="sysDash"/>
          </a:ln>
        </p:spPr>
        <p:txBody>
          <a:bodyPr wrap="square" rtlCol="0">
            <a:spAutoFit/>
          </a:bodyPr>
          <a:lstStyle/>
          <a:p>
            <a:r>
              <a:rPr lang="en-US" altLang="ko-KR" dirty="0">
                <a:solidFill>
                  <a:srgbClr val="FFC000"/>
                </a:solidFill>
              </a:rPr>
              <a:t>Initial </a:t>
            </a:r>
            <a:r>
              <a:rPr lang="en-US" altLang="ko-KR" dirty="0" err="1">
                <a:solidFill>
                  <a:srgbClr val="FFC000"/>
                </a:solidFill>
              </a:rPr>
              <a:t>playout</a:t>
            </a:r>
            <a:r>
              <a:rPr lang="en-US" altLang="ko-KR" dirty="0">
                <a:solidFill>
                  <a:srgbClr val="FFC000"/>
                </a:solidFill>
              </a:rPr>
              <a:t> delay tradeoff</a:t>
            </a:r>
            <a:r>
              <a:rPr lang="en-US" altLang="ko-KR" dirty="0"/>
              <a:t>: buffer starvation less likely with larger delay, but larger delay until user begins </a:t>
            </a:r>
            <a:r>
              <a:rPr lang="en-US" altLang="ko-KR" dirty="0" smtClean="0"/>
              <a:t>watching</a:t>
            </a:r>
            <a:endParaRPr lang="ko-KR" altLang="en-US" dirty="0"/>
          </a:p>
        </p:txBody>
      </p:sp>
    </p:spTree>
    <p:extLst>
      <p:ext uri="{BB962C8B-B14F-4D97-AF65-F5344CB8AC3E}">
        <p14:creationId xmlns:p14="http://schemas.microsoft.com/office/powerpoint/2010/main" val="132923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right)">
                                      <p:cBhvr>
                                        <p:cTn id="7" dur="11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dissolve">
                                      <p:cBhvr>
                                        <p:cTn id="12" dur="500"/>
                                        <p:tgtEl>
                                          <p:spTgt spid="49"/>
                                        </p:tgtEl>
                                      </p:cBhvr>
                                    </p:animEffect>
                                  </p:childTnLst>
                                </p:cTn>
                              </p:par>
                            </p:childTnLst>
                          </p:cTn>
                        </p:par>
                        <p:par>
                          <p:cTn id="13" fill="hold">
                            <p:stCondLst>
                              <p:cond delay="500"/>
                            </p:stCondLst>
                            <p:childTnLst>
                              <p:par>
                                <p:cTn id="14" presetID="22" presetClass="entr" presetSubtype="8" repeatCount="indefinite" fill="hold" grpId="0" nodeType="after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wipe(left)">
                                      <p:cBhvr>
                                        <p:cTn id="16" dur="2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6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dirty="0" smtClean="0"/>
              <a:t>UDP Streaming</a:t>
            </a:r>
            <a:endParaRPr lang="ko-KR" altLang="en-US" dirty="0"/>
          </a:p>
        </p:txBody>
      </p:sp>
      <p:sp>
        <p:nvSpPr>
          <p:cNvPr id="2" name="내용 개체 틀 1"/>
          <p:cNvSpPr>
            <a:spLocks noGrp="1"/>
          </p:cNvSpPr>
          <p:nvPr>
            <p:ph sz="quarter" idx="10"/>
          </p:nvPr>
        </p:nvSpPr>
        <p:spPr/>
        <p:txBody>
          <a:bodyPr/>
          <a:lstStyle/>
          <a:p>
            <a:r>
              <a:rPr lang="en-US" altLang="ko-KR" dirty="0" smtClean="0"/>
              <a:t>Server simply sends at the consumption rate of the video at client </a:t>
            </a:r>
          </a:p>
          <a:p>
            <a:pPr lvl="1"/>
            <a:r>
              <a:rPr lang="en-US" altLang="ko-KR" dirty="0" smtClean="0"/>
              <a:t>often, sending rate = encoding rate: constant</a:t>
            </a:r>
          </a:p>
          <a:p>
            <a:pPr lvl="1"/>
            <a:r>
              <a:rPr lang="en-US" altLang="ko-KR" dirty="0" smtClean="0"/>
              <a:t>transmission rate can be oblivious to congestion levels</a:t>
            </a:r>
          </a:p>
          <a:p>
            <a:r>
              <a:rPr lang="en-US" altLang="ko-KR" dirty="0" smtClean="0">
                <a:solidFill>
                  <a:srgbClr val="FFC000"/>
                </a:solidFill>
              </a:rPr>
              <a:t>Short </a:t>
            </a:r>
            <a:r>
              <a:rPr lang="en-US" altLang="ko-KR" dirty="0" err="1" smtClean="0">
                <a:solidFill>
                  <a:srgbClr val="FFC000"/>
                </a:solidFill>
              </a:rPr>
              <a:t>playout</a:t>
            </a:r>
            <a:r>
              <a:rPr lang="en-US" altLang="ko-KR" dirty="0" smtClean="0">
                <a:solidFill>
                  <a:srgbClr val="FFC000"/>
                </a:solidFill>
              </a:rPr>
              <a:t> delay </a:t>
            </a:r>
            <a:r>
              <a:rPr lang="en-US" altLang="ko-KR" dirty="0" smtClean="0"/>
              <a:t>(2-5 seconds) to remove network jitter</a:t>
            </a:r>
          </a:p>
          <a:p>
            <a:r>
              <a:rPr lang="en-US" altLang="ko-KR" dirty="0" smtClean="0"/>
              <a:t>Error recovery: application-level, time permitting</a:t>
            </a:r>
          </a:p>
          <a:p>
            <a:r>
              <a:rPr lang="en-US" altLang="ko-KR" dirty="0" smtClean="0">
                <a:solidFill>
                  <a:srgbClr val="FFC000"/>
                </a:solidFill>
              </a:rPr>
              <a:t>Drawbacks</a:t>
            </a:r>
          </a:p>
          <a:p>
            <a:pPr lvl="1"/>
            <a:r>
              <a:rPr lang="en-US" altLang="ko-KR" dirty="0" smtClean="0"/>
              <a:t>freezing or skipped frames due to unpredictable and varying available bandwidth</a:t>
            </a:r>
          </a:p>
          <a:p>
            <a:pPr lvl="1"/>
            <a:r>
              <a:rPr lang="en-US" altLang="ko-KR" dirty="0" smtClean="0"/>
              <a:t>requirement of a separate media control server to process client-to-server interactivity requests and track client state</a:t>
            </a:r>
          </a:p>
          <a:p>
            <a:pPr lvl="1"/>
            <a:r>
              <a:rPr lang="en-US" altLang="ko-KR" dirty="0" smtClean="0"/>
              <a:t>UDP traffic may </a:t>
            </a:r>
            <a:r>
              <a:rPr lang="en-US" altLang="ko-KR" dirty="0"/>
              <a:t>not go through </a:t>
            </a:r>
            <a:r>
              <a:rPr lang="en-US" altLang="ko-KR" dirty="0" smtClean="0"/>
              <a:t>firewalls</a:t>
            </a:r>
            <a:endParaRPr lang="ko-KR" altLang="en-US" dirty="0"/>
          </a:p>
        </p:txBody>
      </p:sp>
    </p:spTree>
    <p:extLst>
      <p:ext uri="{BB962C8B-B14F-4D97-AF65-F5344CB8AC3E}">
        <p14:creationId xmlns:p14="http://schemas.microsoft.com/office/powerpoint/2010/main" val="4154157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smtClean="0"/>
              <a:t>HTTP Streaming</a:t>
            </a:r>
            <a:endParaRPr lang="ko-KR" altLang="en-US" dirty="0"/>
          </a:p>
        </p:txBody>
      </p:sp>
      <p:sp>
        <p:nvSpPr>
          <p:cNvPr id="3" name="텍스트 개체 틀 2"/>
          <p:cNvSpPr>
            <a:spLocks noGrp="1"/>
          </p:cNvSpPr>
          <p:nvPr>
            <p:ph sz="quarter" idx="10"/>
          </p:nvPr>
        </p:nvSpPr>
        <p:spPr/>
        <p:txBody>
          <a:bodyPr>
            <a:normAutofit/>
          </a:bodyPr>
          <a:lstStyle/>
          <a:p>
            <a:r>
              <a:rPr lang="en-US" altLang="ko-KR" dirty="0" smtClean="0"/>
              <a:t>Multimedia file retrieved via HTTP GET</a:t>
            </a:r>
          </a:p>
          <a:p>
            <a:r>
              <a:rPr lang="en-US" altLang="ko-KR" dirty="0" smtClean="0"/>
              <a:t>Send at maximum possible rate under TCP</a:t>
            </a:r>
          </a:p>
          <a:p>
            <a:endParaRPr lang="en-US" altLang="ko-KR" dirty="0"/>
          </a:p>
          <a:p>
            <a:endParaRPr lang="en-US" altLang="ko-KR" dirty="0" smtClean="0"/>
          </a:p>
          <a:p>
            <a:endParaRPr lang="en-US" altLang="ko-KR" dirty="0"/>
          </a:p>
          <a:p>
            <a:endParaRPr lang="en-US" altLang="ko-KR" dirty="0" smtClean="0"/>
          </a:p>
          <a:p>
            <a:r>
              <a:rPr lang="en-US" altLang="ko-KR" dirty="0"/>
              <a:t>Fill rate fluctuates due to TCP congestion </a:t>
            </a:r>
            <a:r>
              <a:rPr lang="en-US" altLang="ko-KR" dirty="0" smtClean="0"/>
              <a:t>control and retransmissions</a:t>
            </a:r>
            <a:endParaRPr lang="en-US" altLang="ko-KR" dirty="0"/>
          </a:p>
          <a:p>
            <a:r>
              <a:rPr lang="en-US" altLang="ko-KR" dirty="0" smtClean="0">
                <a:solidFill>
                  <a:srgbClr val="FFC000"/>
                </a:solidFill>
              </a:rPr>
              <a:t>Prefetching</a:t>
            </a:r>
            <a:r>
              <a:rPr lang="en-US" altLang="ko-KR" dirty="0" smtClean="0"/>
              <a:t> to smooth delivery rate      </a:t>
            </a:r>
            <a:r>
              <a:rPr lang="en-US" altLang="ko-KR" dirty="0" smtClean="0">
                <a:solidFill>
                  <a:srgbClr val="FFC000"/>
                </a:solidFill>
              </a:rPr>
              <a:t>larger </a:t>
            </a:r>
            <a:r>
              <a:rPr lang="en-US" altLang="ko-KR" dirty="0" err="1">
                <a:solidFill>
                  <a:srgbClr val="FFC000"/>
                </a:solidFill>
              </a:rPr>
              <a:t>playout</a:t>
            </a:r>
            <a:r>
              <a:rPr lang="en-US" altLang="ko-KR" dirty="0">
                <a:solidFill>
                  <a:srgbClr val="FFC000"/>
                </a:solidFill>
              </a:rPr>
              <a:t> </a:t>
            </a:r>
            <a:r>
              <a:rPr lang="en-US" altLang="ko-KR" dirty="0" smtClean="0">
                <a:solidFill>
                  <a:srgbClr val="FFC000"/>
                </a:solidFill>
              </a:rPr>
              <a:t>delay      larger client buffer</a:t>
            </a:r>
            <a:endParaRPr lang="en-US" altLang="ko-KR" dirty="0">
              <a:solidFill>
                <a:srgbClr val="FFC000"/>
              </a:solidFill>
            </a:endParaRPr>
          </a:p>
          <a:p>
            <a:r>
              <a:rPr lang="en-US" altLang="ko-KR" dirty="0"/>
              <a:t>HTTP/TCP passes more easily through </a:t>
            </a:r>
            <a:r>
              <a:rPr lang="en-US" altLang="ko-KR" dirty="0" smtClean="0"/>
              <a:t>firewalls</a:t>
            </a:r>
            <a:endParaRPr lang="ko-KR" altLang="en-US" dirty="0"/>
          </a:p>
        </p:txBody>
      </p:sp>
      <p:grpSp>
        <p:nvGrpSpPr>
          <p:cNvPr id="6" name="Group 4"/>
          <p:cNvGrpSpPr>
            <a:grpSpLocks/>
          </p:cNvGrpSpPr>
          <p:nvPr/>
        </p:nvGrpSpPr>
        <p:grpSpPr bwMode="auto">
          <a:xfrm>
            <a:off x="7716407" y="2721769"/>
            <a:ext cx="1035050" cy="644525"/>
            <a:chOff x="5288362" y="3066231"/>
            <a:chExt cx="1034815" cy="644839"/>
          </a:xfrm>
        </p:grpSpPr>
        <p:grpSp>
          <p:nvGrpSpPr>
            <p:cNvPr id="7" name="Group 77"/>
            <p:cNvGrpSpPr>
              <a:grpSpLocks/>
            </p:cNvGrpSpPr>
            <p:nvPr/>
          </p:nvGrpSpPr>
          <p:grpSpPr bwMode="auto">
            <a:xfrm>
              <a:off x="5288362" y="3066231"/>
              <a:ext cx="721504" cy="644839"/>
              <a:chOff x="5125853" y="2720015"/>
              <a:chExt cx="1352281" cy="644839"/>
            </a:xfrm>
          </p:grpSpPr>
          <p:sp>
            <p:nvSpPr>
              <p:cNvPr id="9" name="Rectangle 78"/>
              <p:cNvSpPr>
                <a:spLocks noChangeArrowheads="1"/>
              </p:cNvSpPr>
              <p:nvPr/>
            </p:nvSpPr>
            <p:spPr bwMode="auto">
              <a:xfrm>
                <a:off x="5125853" y="2720015"/>
                <a:ext cx="1352281" cy="644839"/>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en-US" sz="1400" dirty="0"/>
              </a:p>
            </p:txBody>
          </p:sp>
          <p:sp>
            <p:nvSpPr>
              <p:cNvPr id="10" name="Rectangle 79"/>
              <p:cNvSpPr>
                <a:spLocks noChangeArrowheads="1"/>
              </p:cNvSpPr>
              <p:nvPr/>
            </p:nvSpPr>
            <p:spPr bwMode="auto">
              <a:xfrm>
                <a:off x="5330788" y="2729246"/>
                <a:ext cx="1143274" cy="626501"/>
              </a:xfrm>
              <a:prstGeom prst="rect">
                <a:avLst/>
              </a:prstGeom>
              <a:solidFill>
                <a:srgbClr val="000099"/>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p>
                <a:endParaRPr/>
              </a:p>
            </p:txBody>
          </p:sp>
        </p:grpSp>
        <p:cxnSp>
          <p:nvCxnSpPr>
            <p:cNvPr id="8" name="Straight Connector 82"/>
            <p:cNvCxnSpPr>
              <a:cxnSpLocks noChangeShapeType="1"/>
            </p:cNvCxnSpPr>
            <p:nvPr/>
          </p:nvCxnSpPr>
          <p:spPr bwMode="auto">
            <a:xfrm>
              <a:off x="5780752" y="3366157"/>
              <a:ext cx="542425" cy="0"/>
            </a:xfrm>
            <a:prstGeom prst="line">
              <a:avLst/>
            </a:prstGeom>
            <a:noFill/>
            <a:ln w="31750">
              <a:solidFill>
                <a:srgbClr val="CC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 name="Group 70"/>
          <p:cNvGrpSpPr>
            <a:grpSpLocks/>
          </p:cNvGrpSpPr>
          <p:nvPr/>
        </p:nvGrpSpPr>
        <p:grpSpPr bwMode="auto">
          <a:xfrm>
            <a:off x="3725432" y="2651919"/>
            <a:ext cx="722312" cy="644525"/>
            <a:chOff x="5125853" y="2720015"/>
            <a:chExt cx="1352281" cy="644839"/>
          </a:xfrm>
        </p:grpSpPr>
        <p:sp>
          <p:nvSpPr>
            <p:cNvPr id="12" name="Rectangle 71"/>
            <p:cNvSpPr>
              <a:spLocks noChangeArrowheads="1"/>
            </p:cNvSpPr>
            <p:nvPr/>
          </p:nvSpPr>
          <p:spPr bwMode="auto">
            <a:xfrm>
              <a:off x="5125853" y="2720015"/>
              <a:ext cx="1352281" cy="644839"/>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en-US" sz="1400" dirty="0"/>
            </a:p>
          </p:txBody>
        </p:sp>
        <p:sp>
          <p:nvSpPr>
            <p:cNvPr id="13" name="Rectangle 72"/>
            <p:cNvSpPr>
              <a:spLocks noChangeArrowheads="1"/>
            </p:cNvSpPr>
            <p:nvPr/>
          </p:nvSpPr>
          <p:spPr bwMode="auto">
            <a:xfrm>
              <a:off x="5785271" y="2729246"/>
              <a:ext cx="688789" cy="626501"/>
            </a:xfrm>
            <a:prstGeom prst="rect">
              <a:avLst/>
            </a:prstGeom>
            <a:solidFill>
              <a:srgbClr val="000099"/>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p>
              <a:endParaRPr/>
            </a:p>
          </p:txBody>
        </p:sp>
      </p:grpSp>
      <p:sp>
        <p:nvSpPr>
          <p:cNvPr id="14" name="Freeform 1287"/>
          <p:cNvSpPr>
            <a:spLocks/>
          </p:cNvSpPr>
          <p:nvPr/>
        </p:nvSpPr>
        <p:spPr bwMode="auto">
          <a:xfrm>
            <a:off x="4617607" y="2615406"/>
            <a:ext cx="1958975" cy="909638"/>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cxnSp>
        <p:nvCxnSpPr>
          <p:cNvPr id="15" name="Straight Connector 45"/>
          <p:cNvCxnSpPr>
            <a:cxnSpLocks noChangeShapeType="1"/>
          </p:cNvCxnSpPr>
          <p:nvPr/>
        </p:nvCxnSpPr>
        <p:spPr bwMode="auto">
          <a:xfrm>
            <a:off x="4314394" y="3034506"/>
            <a:ext cx="1047750" cy="0"/>
          </a:xfrm>
          <a:prstGeom prst="line">
            <a:avLst/>
          </a:prstGeom>
          <a:noFill/>
          <a:ln w="31750">
            <a:solidFill>
              <a:srgbClr val="CC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46"/>
          <p:cNvCxnSpPr>
            <a:cxnSpLocks noChangeShapeType="1"/>
          </p:cNvCxnSpPr>
          <p:nvPr/>
        </p:nvCxnSpPr>
        <p:spPr bwMode="auto">
          <a:xfrm>
            <a:off x="6470219" y="3045619"/>
            <a:ext cx="1292225" cy="0"/>
          </a:xfrm>
          <a:prstGeom prst="line">
            <a:avLst/>
          </a:prstGeom>
          <a:noFill/>
          <a:ln w="31750">
            <a:solidFill>
              <a:srgbClr val="CC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47"/>
          <p:cNvSpPr txBox="1">
            <a:spLocks noChangeArrowheads="1"/>
          </p:cNvSpPr>
          <p:nvPr/>
        </p:nvSpPr>
        <p:spPr bwMode="auto">
          <a:xfrm>
            <a:off x="6678182" y="2555081"/>
            <a:ext cx="981075"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400" i="0" dirty="0">
                <a:latin typeface="Arial" charset="0"/>
                <a:cs typeface="Arial" charset="0"/>
              </a:rPr>
              <a:t>variable </a:t>
            </a:r>
            <a:r>
              <a:rPr lang="en-US" sz="1400" i="0" dirty="0" smtClean="0">
                <a:latin typeface="Arial" charset="0"/>
                <a:cs typeface="Arial" charset="0"/>
              </a:rPr>
              <a:t/>
            </a:r>
            <a:br>
              <a:rPr lang="en-US" sz="1400" i="0" dirty="0" smtClean="0">
                <a:latin typeface="Arial" charset="0"/>
                <a:cs typeface="Arial" charset="0"/>
              </a:rPr>
            </a:br>
            <a:r>
              <a:rPr lang="en-US" sz="1400" i="0" dirty="0" smtClean="0">
                <a:latin typeface="Arial" charset="0"/>
                <a:cs typeface="Arial" charset="0"/>
              </a:rPr>
              <a:t>rate</a:t>
            </a:r>
            <a:r>
              <a:rPr lang="en-US" sz="1400" i="0" dirty="0">
                <a:latin typeface="Arial" charset="0"/>
                <a:cs typeface="Arial" charset="0"/>
              </a:rPr>
              <a:t>, </a:t>
            </a:r>
            <a:r>
              <a:rPr lang="en-US" sz="1400" i="0" dirty="0">
                <a:solidFill>
                  <a:srgbClr val="CC0000"/>
                </a:solidFill>
                <a:latin typeface="Arial" charset="0"/>
                <a:cs typeface="Arial" charset="0"/>
              </a:rPr>
              <a:t>x(t)</a:t>
            </a:r>
          </a:p>
        </p:txBody>
      </p:sp>
      <p:grpSp>
        <p:nvGrpSpPr>
          <p:cNvPr id="18" name="Group 2"/>
          <p:cNvGrpSpPr>
            <a:grpSpLocks/>
          </p:cNvGrpSpPr>
          <p:nvPr/>
        </p:nvGrpSpPr>
        <p:grpSpPr bwMode="auto">
          <a:xfrm>
            <a:off x="8653032" y="2707481"/>
            <a:ext cx="1131887" cy="644525"/>
            <a:chOff x="5125853" y="2720015"/>
            <a:chExt cx="1352281" cy="644839"/>
          </a:xfrm>
        </p:grpSpPr>
        <p:sp>
          <p:nvSpPr>
            <p:cNvPr id="19" name="Rectangle 44"/>
            <p:cNvSpPr>
              <a:spLocks noChangeArrowheads="1"/>
            </p:cNvSpPr>
            <p:nvPr/>
          </p:nvSpPr>
          <p:spPr bwMode="auto">
            <a:xfrm>
              <a:off x="5125853" y="2720015"/>
              <a:ext cx="1352281" cy="644839"/>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en-US" sz="1400" dirty="0"/>
            </a:p>
          </p:txBody>
        </p:sp>
        <p:sp>
          <p:nvSpPr>
            <p:cNvPr id="20" name="Rectangle 54"/>
            <p:cNvSpPr>
              <a:spLocks noChangeArrowheads="1"/>
            </p:cNvSpPr>
            <p:nvPr/>
          </p:nvSpPr>
          <p:spPr bwMode="auto">
            <a:xfrm>
              <a:off x="5785271" y="2729246"/>
              <a:ext cx="688789" cy="626501"/>
            </a:xfrm>
            <a:prstGeom prst="rect">
              <a:avLst/>
            </a:prstGeom>
            <a:solidFill>
              <a:srgbClr val="000099"/>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p>
              <a:endParaRPr/>
            </a:p>
          </p:txBody>
        </p:sp>
      </p:grpSp>
      <p:grpSp>
        <p:nvGrpSpPr>
          <p:cNvPr id="21" name="Group 134"/>
          <p:cNvGrpSpPr>
            <a:grpSpLocks/>
          </p:cNvGrpSpPr>
          <p:nvPr/>
        </p:nvGrpSpPr>
        <p:grpSpPr bwMode="auto">
          <a:xfrm>
            <a:off x="2385582" y="2724944"/>
            <a:ext cx="1201737" cy="533400"/>
            <a:chOff x="3621" y="3265"/>
            <a:chExt cx="1776" cy="744"/>
          </a:xfrm>
        </p:grpSpPr>
        <p:pic>
          <p:nvPicPr>
            <p:cNvPr id="22" name="Picture 135" descr="reel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21" y="3265"/>
              <a:ext cx="1776" cy="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Freeform 136"/>
            <p:cNvSpPr>
              <a:spLocks/>
            </p:cNvSpPr>
            <p:nvPr/>
          </p:nvSpPr>
          <p:spPr bwMode="auto">
            <a:xfrm>
              <a:off x="3971" y="3287"/>
              <a:ext cx="1403" cy="441"/>
            </a:xfrm>
            <a:custGeom>
              <a:avLst/>
              <a:gdLst>
                <a:gd name="T0" fmla="*/ 0 w 1401"/>
                <a:gd name="T1" fmla="*/ 6 h 438"/>
                <a:gd name="T2" fmla="*/ 27 w 1401"/>
                <a:gd name="T3" fmla="*/ 384 h 438"/>
                <a:gd name="T4" fmla="*/ 114 w 1401"/>
                <a:gd name="T5" fmla="*/ 381 h 438"/>
                <a:gd name="T6" fmla="*/ 132 w 1401"/>
                <a:gd name="T7" fmla="*/ 357 h 438"/>
                <a:gd name="T8" fmla="*/ 210 w 1401"/>
                <a:gd name="T9" fmla="*/ 402 h 438"/>
                <a:gd name="T10" fmla="*/ 450 w 1401"/>
                <a:gd name="T11" fmla="*/ 384 h 438"/>
                <a:gd name="T12" fmla="*/ 486 w 1401"/>
                <a:gd name="T13" fmla="*/ 393 h 438"/>
                <a:gd name="T14" fmla="*/ 690 w 1401"/>
                <a:gd name="T15" fmla="*/ 417 h 438"/>
                <a:gd name="T16" fmla="*/ 1074 w 1401"/>
                <a:gd name="T17" fmla="*/ 438 h 438"/>
                <a:gd name="T18" fmla="*/ 1401 w 1401"/>
                <a:gd name="T19" fmla="*/ 420 h 438"/>
                <a:gd name="T20" fmla="*/ 1392 w 1401"/>
                <a:gd name="T21" fmla="*/ 165 h 438"/>
                <a:gd name="T22" fmla="*/ 291 w 1401"/>
                <a:gd name="T23" fmla="*/ 0 h 438"/>
                <a:gd name="T24" fmla="*/ 0 w 1401"/>
                <a:gd name="T25" fmla="*/ 6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1" h="438">
                  <a:moveTo>
                    <a:pt x="0" y="6"/>
                  </a:moveTo>
                  <a:lnTo>
                    <a:pt x="27" y="384"/>
                  </a:lnTo>
                  <a:lnTo>
                    <a:pt x="114" y="381"/>
                  </a:lnTo>
                  <a:lnTo>
                    <a:pt x="132" y="357"/>
                  </a:lnTo>
                  <a:lnTo>
                    <a:pt x="210" y="402"/>
                  </a:lnTo>
                  <a:lnTo>
                    <a:pt x="450" y="384"/>
                  </a:lnTo>
                  <a:lnTo>
                    <a:pt x="486" y="393"/>
                  </a:lnTo>
                  <a:lnTo>
                    <a:pt x="690" y="417"/>
                  </a:lnTo>
                  <a:lnTo>
                    <a:pt x="1074" y="438"/>
                  </a:lnTo>
                  <a:lnTo>
                    <a:pt x="1401" y="420"/>
                  </a:lnTo>
                  <a:lnTo>
                    <a:pt x="1392" y="165"/>
                  </a:lnTo>
                  <a:lnTo>
                    <a:pt x="291" y="0"/>
                  </a:lnTo>
                  <a:lnTo>
                    <a:pt x="0" y="6"/>
                  </a:lnTo>
                  <a:close/>
                </a:path>
              </a:pathLst>
            </a:custGeom>
            <a:solidFill>
              <a:schemeClr val="bg1"/>
            </a:solidFill>
            <a:ln w="952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4" name="Freeform 137"/>
            <p:cNvSpPr>
              <a:spLocks/>
            </p:cNvSpPr>
            <p:nvPr/>
          </p:nvSpPr>
          <p:spPr bwMode="auto">
            <a:xfrm>
              <a:off x="4243" y="3861"/>
              <a:ext cx="999" cy="120"/>
            </a:xfrm>
            <a:custGeom>
              <a:avLst/>
              <a:gdLst>
                <a:gd name="T0" fmla="*/ 0 w 999"/>
                <a:gd name="T1" fmla="*/ 6 h 123"/>
                <a:gd name="T2" fmla="*/ 717 w 999"/>
                <a:gd name="T3" fmla="*/ 12 h 123"/>
                <a:gd name="T4" fmla="*/ 744 w 999"/>
                <a:gd name="T5" fmla="*/ 36 h 123"/>
                <a:gd name="T6" fmla="*/ 801 w 999"/>
                <a:gd name="T7" fmla="*/ 42 h 123"/>
                <a:gd name="T8" fmla="*/ 876 w 999"/>
                <a:gd name="T9" fmla="*/ 6 h 123"/>
                <a:gd name="T10" fmla="*/ 933 w 999"/>
                <a:gd name="T11" fmla="*/ 0 h 123"/>
                <a:gd name="T12" fmla="*/ 981 w 999"/>
                <a:gd name="T13" fmla="*/ 15 h 123"/>
                <a:gd name="T14" fmla="*/ 999 w 999"/>
                <a:gd name="T15" fmla="*/ 51 h 123"/>
                <a:gd name="T16" fmla="*/ 987 w 999"/>
                <a:gd name="T17" fmla="*/ 123 h 123"/>
                <a:gd name="T18" fmla="*/ 18 w 999"/>
                <a:gd name="T19" fmla="*/ 120 h 123"/>
                <a:gd name="T20" fmla="*/ 0 w 999"/>
                <a:gd name="T21" fmla="*/ 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9" h="123">
                  <a:moveTo>
                    <a:pt x="0" y="6"/>
                  </a:moveTo>
                  <a:lnTo>
                    <a:pt x="717" y="12"/>
                  </a:lnTo>
                  <a:lnTo>
                    <a:pt x="744" y="36"/>
                  </a:lnTo>
                  <a:lnTo>
                    <a:pt x="801" y="42"/>
                  </a:lnTo>
                  <a:lnTo>
                    <a:pt x="876" y="6"/>
                  </a:lnTo>
                  <a:lnTo>
                    <a:pt x="933" y="0"/>
                  </a:lnTo>
                  <a:lnTo>
                    <a:pt x="981" y="15"/>
                  </a:lnTo>
                  <a:lnTo>
                    <a:pt x="999" y="51"/>
                  </a:lnTo>
                  <a:lnTo>
                    <a:pt x="987" y="123"/>
                  </a:lnTo>
                  <a:lnTo>
                    <a:pt x="18" y="120"/>
                  </a:lnTo>
                  <a:lnTo>
                    <a:pt x="0" y="6"/>
                  </a:lnTo>
                  <a:close/>
                </a:path>
              </a:pathLst>
            </a:custGeom>
            <a:solidFill>
              <a:schemeClr val="bg1"/>
            </a:solidFill>
            <a:ln w="952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pic>
          <p:nvPicPr>
            <p:cNvPr id="25" name="Picture 138" descr="video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083" y="3400"/>
              <a:ext cx="88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TextBox 73"/>
          <p:cNvSpPr txBox="1">
            <a:spLocks noChangeArrowheads="1"/>
          </p:cNvSpPr>
          <p:nvPr/>
        </p:nvSpPr>
        <p:spPr bwMode="auto">
          <a:xfrm>
            <a:off x="3447619" y="3337719"/>
            <a:ext cx="11890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400" i="0" dirty="0">
                <a:latin typeface="Arial" charset="0"/>
                <a:cs typeface="Arial" charset="0"/>
              </a:rPr>
              <a:t>TCP send </a:t>
            </a:r>
            <a:r>
              <a:rPr lang="en-US" sz="1400" i="0" dirty="0" smtClean="0">
                <a:latin typeface="Arial" charset="0"/>
                <a:cs typeface="Arial" charset="0"/>
              </a:rPr>
              <a:t/>
            </a:r>
            <a:br>
              <a:rPr lang="en-US" sz="1400" i="0" dirty="0" smtClean="0">
                <a:latin typeface="Arial" charset="0"/>
                <a:cs typeface="Arial" charset="0"/>
              </a:rPr>
            </a:br>
            <a:r>
              <a:rPr lang="en-US" sz="1400" i="0" dirty="0" smtClean="0">
                <a:latin typeface="Arial" charset="0"/>
                <a:cs typeface="Arial" charset="0"/>
              </a:rPr>
              <a:t>buffer</a:t>
            </a:r>
            <a:endParaRPr lang="en-US" sz="1400" i="0" dirty="0">
              <a:latin typeface="Arial" charset="0"/>
              <a:cs typeface="Arial" charset="0"/>
            </a:endParaRPr>
          </a:p>
        </p:txBody>
      </p:sp>
      <p:sp>
        <p:nvSpPr>
          <p:cNvPr id="27" name="TextBox 74"/>
          <p:cNvSpPr txBox="1">
            <a:spLocks noChangeArrowheads="1"/>
          </p:cNvSpPr>
          <p:nvPr/>
        </p:nvSpPr>
        <p:spPr bwMode="auto">
          <a:xfrm>
            <a:off x="2620532" y="3323431"/>
            <a:ext cx="1187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400" i="0" dirty="0">
                <a:latin typeface="Arial" charset="0"/>
                <a:cs typeface="Arial" charset="0"/>
              </a:rPr>
              <a:t>video</a:t>
            </a:r>
          </a:p>
          <a:p>
            <a:pPr algn="ctr"/>
            <a:r>
              <a:rPr lang="en-US" sz="1400" i="0" dirty="0">
                <a:latin typeface="Arial" charset="0"/>
                <a:cs typeface="Arial" charset="0"/>
              </a:rPr>
              <a:t>file</a:t>
            </a:r>
          </a:p>
        </p:txBody>
      </p:sp>
      <p:cxnSp>
        <p:nvCxnSpPr>
          <p:cNvPr id="28" name="Straight Connector 75"/>
          <p:cNvCxnSpPr>
            <a:cxnSpLocks noChangeShapeType="1"/>
          </p:cNvCxnSpPr>
          <p:nvPr/>
        </p:nvCxnSpPr>
        <p:spPr bwMode="auto">
          <a:xfrm>
            <a:off x="3347607" y="3034506"/>
            <a:ext cx="542925" cy="0"/>
          </a:xfrm>
          <a:prstGeom prst="line">
            <a:avLst/>
          </a:prstGeom>
          <a:noFill/>
          <a:ln w="31750">
            <a:solidFill>
              <a:srgbClr val="CC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81"/>
          <p:cNvSpPr txBox="1">
            <a:spLocks noChangeArrowheads="1"/>
          </p:cNvSpPr>
          <p:nvPr/>
        </p:nvSpPr>
        <p:spPr bwMode="auto">
          <a:xfrm>
            <a:off x="7451294" y="3378994"/>
            <a:ext cx="11890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400" i="0" dirty="0">
                <a:latin typeface="Arial" charset="0"/>
                <a:cs typeface="Arial" charset="0"/>
              </a:rPr>
              <a:t>TCP receive buffer</a:t>
            </a:r>
          </a:p>
        </p:txBody>
      </p:sp>
      <p:sp>
        <p:nvSpPr>
          <p:cNvPr id="30" name="TextBox 84"/>
          <p:cNvSpPr txBox="1">
            <a:spLocks noChangeArrowheads="1"/>
          </p:cNvSpPr>
          <p:nvPr/>
        </p:nvSpPr>
        <p:spPr bwMode="auto">
          <a:xfrm>
            <a:off x="8611757" y="3378994"/>
            <a:ext cx="1408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400" i="0" dirty="0">
                <a:latin typeface="Arial" charset="0"/>
                <a:cs typeface="Arial" charset="0"/>
              </a:rPr>
              <a:t>application playout buffer</a:t>
            </a:r>
          </a:p>
        </p:txBody>
      </p:sp>
      <p:sp>
        <p:nvSpPr>
          <p:cNvPr id="31" name="TextBox 61439"/>
          <p:cNvSpPr txBox="1">
            <a:spLocks noChangeArrowheads="1"/>
          </p:cNvSpPr>
          <p:nvPr/>
        </p:nvSpPr>
        <p:spPr bwMode="auto">
          <a:xfrm>
            <a:off x="3255532" y="3866356"/>
            <a:ext cx="8963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2000" dirty="0">
                <a:solidFill>
                  <a:srgbClr val="00B0F0"/>
                </a:solidFill>
                <a:latin typeface="Arial" charset="0"/>
                <a:cs typeface="Arial" charset="0"/>
              </a:rPr>
              <a:t>server</a:t>
            </a:r>
          </a:p>
        </p:txBody>
      </p:sp>
      <p:sp>
        <p:nvSpPr>
          <p:cNvPr id="32" name="TextBox 86"/>
          <p:cNvSpPr txBox="1">
            <a:spLocks noChangeArrowheads="1"/>
          </p:cNvSpPr>
          <p:nvPr/>
        </p:nvSpPr>
        <p:spPr bwMode="auto">
          <a:xfrm>
            <a:off x="8240282" y="3880644"/>
            <a:ext cx="7841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2000" dirty="0">
                <a:solidFill>
                  <a:srgbClr val="00B0F0"/>
                </a:solidFill>
                <a:latin typeface="Arial" charset="0"/>
                <a:cs typeface="Arial" charset="0"/>
              </a:rPr>
              <a:t>client</a:t>
            </a:r>
          </a:p>
        </p:txBody>
      </p:sp>
      <p:sp>
        <p:nvSpPr>
          <p:cNvPr id="33" name="오른쪽 화살표 32"/>
          <p:cNvSpPr/>
          <p:nvPr/>
        </p:nvSpPr>
        <p:spPr bwMode="auto">
          <a:xfrm>
            <a:off x="5176107" y="5223812"/>
            <a:ext cx="308345" cy="233917"/>
          </a:xfrm>
          <a:prstGeom prst="rightArrow">
            <a:avLst/>
          </a:prstGeom>
          <a:noFill/>
          <a:ln w="9525">
            <a:solidFill>
              <a:schemeClr val="tx1"/>
            </a:solidFill>
            <a:round/>
            <a:headEnd/>
            <a:tailEnd/>
          </a:ln>
          <a:extLst>
            <a:ext uri="{909E8E84-426E-40DD-AFC4-6F175D3DCCD1}">
              <a14:hiddenFill xmlns:a14="http://schemas.microsoft.com/office/drawing/2010/main">
                <a:noFill/>
              </a14:hiddenFill>
            </a:ext>
          </a:ex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ko-KR" altLang="en-US" sz="1800" b="0" i="0" u="none" strike="noStrike" kern="0" cap="none" spc="0" normalizeH="0" baseline="0" noProof="0">
              <a:ln>
                <a:noFill/>
              </a:ln>
              <a:solidFill>
                <a:sysClr val="windowText" lastClr="000000"/>
              </a:solidFill>
              <a:effectLst/>
              <a:uLnTx/>
              <a:uFillTx/>
            </a:endParaRPr>
          </a:p>
        </p:txBody>
      </p:sp>
      <p:sp>
        <p:nvSpPr>
          <p:cNvPr id="34" name="오른쪽 화살표 33"/>
          <p:cNvSpPr/>
          <p:nvPr/>
        </p:nvSpPr>
        <p:spPr bwMode="auto">
          <a:xfrm>
            <a:off x="7899804" y="5227350"/>
            <a:ext cx="308345" cy="233917"/>
          </a:xfrm>
          <a:prstGeom prst="rightArrow">
            <a:avLst/>
          </a:prstGeom>
          <a:noFill/>
          <a:ln w="9525">
            <a:solidFill>
              <a:schemeClr val="tx1"/>
            </a:solidFill>
            <a:round/>
            <a:headEnd/>
            <a:tailEnd/>
          </a:ln>
          <a:extLst>
            <a:ext uri="{909E8E84-426E-40DD-AFC4-6F175D3DCCD1}">
              <a14:hiddenFill xmlns:a14="http://schemas.microsoft.com/office/drawing/2010/main">
                <a:noFill/>
              </a14:hiddenFill>
            </a:ext>
          </a:ex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ko-KR"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682987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smtClean="0"/>
              <a:t>Repositioning &amp; Early Termination of Video</a:t>
            </a:r>
            <a:endParaRPr lang="ko-KR" altLang="en-US" dirty="0"/>
          </a:p>
        </p:txBody>
      </p:sp>
      <p:sp>
        <p:nvSpPr>
          <p:cNvPr id="6" name="내용 개체 틀 5"/>
          <p:cNvSpPr>
            <a:spLocks noGrp="1"/>
          </p:cNvSpPr>
          <p:nvPr>
            <p:ph sz="quarter" idx="10"/>
          </p:nvPr>
        </p:nvSpPr>
        <p:spPr>
          <a:xfrm>
            <a:off x="838200" y="759641"/>
            <a:ext cx="10506075" cy="5567681"/>
          </a:xfrm>
        </p:spPr>
        <p:txBody>
          <a:bodyPr anchor="t">
            <a:normAutofit lnSpcReduction="10000"/>
          </a:bodyPr>
          <a:lstStyle/>
          <a:p>
            <a:r>
              <a:rPr lang="en-US" altLang="ko-KR" dirty="0" smtClean="0">
                <a:solidFill>
                  <a:srgbClr val="FFC000"/>
                </a:solidFill>
              </a:rPr>
              <a:t>HTTP byte-range header </a:t>
            </a:r>
            <a:r>
              <a:rPr lang="en-US" altLang="ko-KR" dirty="0" smtClean="0"/>
              <a:t>in the HTTP GET message</a:t>
            </a:r>
            <a:endParaRPr lang="ko-KR" altLang="en-US" dirty="0" smtClean="0"/>
          </a:p>
          <a:p>
            <a:pPr lvl="1"/>
            <a:r>
              <a:rPr lang="en-US" altLang="ko-KR" dirty="0" smtClean="0"/>
              <a:t>specifies the range of bytes the client currently wants to retrieve from the desired video</a:t>
            </a:r>
          </a:p>
          <a:p>
            <a:pPr lvl="1"/>
            <a:r>
              <a:rPr lang="en-US" altLang="ko-KR" dirty="0" smtClean="0"/>
              <a:t>useful for repositioning to a future point in time in the video</a:t>
            </a:r>
          </a:p>
          <a:p>
            <a:pPr lvl="1"/>
            <a:r>
              <a:rPr lang="en-US" altLang="ko-KR" dirty="0" smtClean="0"/>
              <a:t>receiving the new HTTP request, </a:t>
            </a:r>
            <a:br>
              <a:rPr lang="en-US" altLang="ko-KR" dirty="0" smtClean="0"/>
            </a:br>
            <a:r>
              <a:rPr lang="en-US" altLang="ko-KR" dirty="0" smtClean="0"/>
              <a:t>the </a:t>
            </a:r>
            <a:r>
              <a:rPr lang="en-US" altLang="ko-KR" dirty="0"/>
              <a:t>server </a:t>
            </a:r>
            <a:r>
              <a:rPr lang="en-US" altLang="ko-KR" dirty="0" smtClean="0"/>
              <a:t>forgets </a:t>
            </a:r>
            <a:r>
              <a:rPr lang="en-US" altLang="ko-KR" dirty="0"/>
              <a:t>about any earlier </a:t>
            </a:r>
            <a:r>
              <a:rPr lang="en-US" altLang="ko-KR" dirty="0" smtClean="0"/>
              <a:t>request</a:t>
            </a:r>
          </a:p>
          <a:p>
            <a:pPr lvl="1"/>
            <a:endParaRPr lang="en-US" altLang="ko-KR" dirty="0"/>
          </a:p>
          <a:p>
            <a:pPr lvl="1"/>
            <a:endParaRPr lang="en-US" altLang="ko-KR" dirty="0" smtClean="0"/>
          </a:p>
          <a:p>
            <a:pPr lvl="1"/>
            <a:endParaRPr lang="en-US" altLang="ko-KR" dirty="0" smtClean="0"/>
          </a:p>
          <a:p>
            <a:pPr lvl="1"/>
            <a:endParaRPr lang="en-US" altLang="ko-KR" dirty="0" smtClean="0"/>
          </a:p>
          <a:p>
            <a:r>
              <a:rPr lang="en-US" altLang="ko-KR" dirty="0"/>
              <a:t>Repositioning and early termination make </a:t>
            </a:r>
            <a:r>
              <a:rPr lang="en-US" altLang="ko-KR" dirty="0" err="1">
                <a:solidFill>
                  <a:srgbClr val="00B0F0"/>
                </a:solidFill>
              </a:rPr>
              <a:t>prefetched</a:t>
            </a:r>
            <a:r>
              <a:rPr lang="en-US" altLang="ko-KR" dirty="0">
                <a:solidFill>
                  <a:srgbClr val="00B0F0"/>
                </a:solidFill>
              </a:rPr>
              <a:t>-but-not-yet-viewed data </a:t>
            </a:r>
            <a:r>
              <a:rPr lang="en-US" altLang="ko-KR" dirty="0"/>
              <a:t>useless, or </a:t>
            </a:r>
            <a:r>
              <a:rPr lang="en-US" altLang="ko-KR" dirty="0">
                <a:solidFill>
                  <a:srgbClr val="FFC000"/>
                </a:solidFill>
              </a:rPr>
              <a:t>Internet bandwidth wasted</a:t>
            </a:r>
            <a:r>
              <a:rPr lang="en-US" altLang="ko-KR" dirty="0"/>
              <a:t>; thus many streaming systems </a:t>
            </a:r>
          </a:p>
          <a:p>
            <a:pPr lvl="1"/>
            <a:r>
              <a:rPr lang="en-US" altLang="ko-KR" dirty="0"/>
              <a:t>use only a moderate-size client application buffer, or </a:t>
            </a:r>
          </a:p>
          <a:p>
            <a:pPr lvl="1"/>
            <a:r>
              <a:rPr lang="en-US" altLang="ko-KR" dirty="0"/>
              <a:t>limit the amount of </a:t>
            </a:r>
            <a:r>
              <a:rPr lang="en-US" altLang="ko-KR" dirty="0" err="1"/>
              <a:t>prefetched</a:t>
            </a:r>
            <a:r>
              <a:rPr lang="en-US" altLang="ko-KR" dirty="0"/>
              <a:t> video</a:t>
            </a:r>
          </a:p>
          <a:p>
            <a:pPr marL="457200" lvl="1" indent="0">
              <a:buNone/>
            </a:pPr>
            <a:endParaRPr lang="en-US" altLang="ko-KR" dirty="0"/>
          </a:p>
        </p:txBody>
      </p:sp>
      <p:grpSp>
        <p:nvGrpSpPr>
          <p:cNvPr id="2" name="그룹 1"/>
          <p:cNvGrpSpPr/>
          <p:nvPr/>
        </p:nvGrpSpPr>
        <p:grpSpPr>
          <a:xfrm>
            <a:off x="6369320" y="2579838"/>
            <a:ext cx="5233004" cy="1927286"/>
            <a:chOff x="7003507" y="2902706"/>
            <a:chExt cx="4938642" cy="1597659"/>
          </a:xfrm>
        </p:grpSpPr>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702" t="18750" r="10489" b="36576"/>
            <a:stretch/>
          </p:blipFill>
          <p:spPr bwMode="auto">
            <a:xfrm>
              <a:off x="7003507" y="2902706"/>
              <a:ext cx="4938642" cy="1382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직사각형 4"/>
            <p:cNvSpPr/>
            <p:nvPr/>
          </p:nvSpPr>
          <p:spPr>
            <a:xfrm>
              <a:off x="7003507" y="4284921"/>
              <a:ext cx="4938642" cy="215444"/>
            </a:xfrm>
            <a:prstGeom prst="rect">
              <a:avLst/>
            </a:prstGeom>
          </p:spPr>
          <p:txBody>
            <a:bodyPr wrap="square">
              <a:spAutoFit/>
            </a:bodyPr>
            <a:lstStyle/>
            <a:p>
              <a:r>
                <a:rPr lang="ko-KR" altLang="en-US" sz="800" dirty="0" smtClean="0">
                  <a:latin typeface="나눔고딕" pitchFamily="50" charset="-127"/>
                  <a:ea typeface="나눔고딕" pitchFamily="50" charset="-127"/>
                </a:rPr>
                <a:t>출처 </a:t>
              </a:r>
              <a:r>
                <a:rPr lang="en-US" altLang="ko-KR" sz="800" dirty="0" smtClean="0">
                  <a:ea typeface="YD윤고딕 320" panose="02020603020101020101" pitchFamily="18" charset="-127"/>
                </a:rPr>
                <a:t>- </a:t>
              </a:r>
              <a:r>
                <a:rPr lang="en-US" altLang="ko-KR" sz="800" dirty="0"/>
                <a:t>https://cdn.keycdn.com/support/wp-content/uploads/2015/12/byte-range.png</a:t>
              </a:r>
            </a:p>
          </p:txBody>
        </p:sp>
      </p:grpSp>
      <p:sp>
        <p:nvSpPr>
          <p:cNvPr id="7" name="내용 개체 틀 5"/>
          <p:cNvSpPr txBox="1">
            <a:spLocks/>
          </p:cNvSpPr>
          <p:nvPr/>
        </p:nvSpPr>
        <p:spPr>
          <a:xfrm>
            <a:off x="580151" y="4338520"/>
            <a:ext cx="10506075" cy="5238750"/>
          </a:xfrm>
          <a:prstGeom prst="rect">
            <a:avLst/>
          </a:prstGeom>
        </p:spPr>
        <p:txBody>
          <a:bodyPr vert="horz" lIns="91440" tIns="45720" rIns="91440" bIns="45720" rtlCol="0" anchor="t">
            <a:normAutofit/>
          </a:bodyPr>
          <a:lstStyle>
            <a:lvl1pPr marL="228600" indent="-228600" algn="l" defTabSz="914400" rtl="0" eaLnBrk="1" latinLnBrk="1" hangingPunct="1">
              <a:lnSpc>
                <a:spcPct val="140000"/>
              </a:lnSpc>
              <a:spcBef>
                <a:spcPts val="1000"/>
              </a:spcBef>
              <a:buFont typeface="Wingdings" panose="05000000000000000000" pitchFamily="2" charset="2"/>
              <a:buChar char="§"/>
              <a:defRPr sz="2000" kern="1200">
                <a:solidFill>
                  <a:schemeClr val="tx1"/>
                </a:solidFill>
                <a:latin typeface="+mn-ea"/>
                <a:ea typeface="+mn-ea"/>
                <a:cs typeface="+mn-cs"/>
              </a:defRPr>
            </a:lvl1pPr>
            <a:lvl2pPr marL="685800" indent="-228600" algn="l" defTabSz="914400" rtl="0" eaLnBrk="1" latinLnBrk="1" hangingPunct="1">
              <a:lnSpc>
                <a:spcPct val="140000"/>
              </a:lnSpc>
              <a:spcBef>
                <a:spcPts val="500"/>
              </a:spcBef>
              <a:buFont typeface="Wingdings" panose="05000000000000000000" pitchFamily="2" charset="2"/>
              <a:buChar char="§"/>
              <a:defRPr sz="1800" kern="1200">
                <a:solidFill>
                  <a:schemeClr val="tx1"/>
                </a:solidFill>
                <a:latin typeface="YD윤고딕 320" panose="02020603020101020101" pitchFamily="18" charset="-127"/>
                <a:ea typeface="YD윤고딕 320" panose="02020603020101020101" pitchFamily="18" charset="-127"/>
                <a:cs typeface="+mn-cs"/>
              </a:defRPr>
            </a:lvl2pPr>
            <a:lvl3pPr marL="1143000" indent="-228600" algn="l" defTabSz="914400" rtl="0" eaLnBrk="1" latinLnBrk="1" hangingPunct="1">
              <a:lnSpc>
                <a:spcPct val="140000"/>
              </a:lnSpc>
              <a:spcBef>
                <a:spcPts val="500"/>
              </a:spcBef>
              <a:buFont typeface="Wingdings" panose="05000000000000000000" pitchFamily="2" charset="2"/>
              <a:buChar char="§"/>
              <a:defRPr sz="1800" kern="1200">
                <a:solidFill>
                  <a:schemeClr val="tx1"/>
                </a:solidFill>
                <a:latin typeface="YD윤고딕 320" panose="02020603020101020101" pitchFamily="18" charset="-127"/>
                <a:ea typeface="YD윤고딕 320" panose="02020603020101020101" pitchFamily="18" charset="-127"/>
                <a:cs typeface="+mn-cs"/>
              </a:defRPr>
            </a:lvl3pPr>
            <a:lvl4pPr marL="1600200" indent="-228600" algn="l" defTabSz="914400" rtl="0" eaLnBrk="1" latinLnBrk="1" hangingPunct="1">
              <a:lnSpc>
                <a:spcPct val="140000"/>
              </a:lnSpc>
              <a:spcBef>
                <a:spcPts val="500"/>
              </a:spcBef>
              <a:buFont typeface="Wingdings" panose="05000000000000000000" pitchFamily="2" charset="2"/>
              <a:buChar char="§"/>
              <a:defRPr sz="1600" kern="1200">
                <a:solidFill>
                  <a:schemeClr val="tx1"/>
                </a:solidFill>
                <a:latin typeface="YD윤고딕 320" panose="02020603020101020101" pitchFamily="18" charset="-127"/>
                <a:ea typeface="YD윤고딕 320" panose="02020603020101020101" pitchFamily="18" charset="-127"/>
                <a:cs typeface="+mn-cs"/>
              </a:defRPr>
            </a:lvl4pPr>
            <a:lvl5pPr marL="2057400" indent="-228600" algn="l" defTabSz="914400" rtl="0" eaLnBrk="1" latinLnBrk="1" hangingPunct="1">
              <a:lnSpc>
                <a:spcPct val="140000"/>
              </a:lnSpc>
              <a:spcBef>
                <a:spcPts val="500"/>
              </a:spcBef>
              <a:buFont typeface="Wingdings" panose="05000000000000000000" pitchFamily="2" charset="2"/>
              <a:buChar char="§"/>
              <a:defRPr sz="1600" kern="1200">
                <a:solidFill>
                  <a:schemeClr val="tx1"/>
                </a:solidFill>
                <a:latin typeface="YD윤고딕 320" panose="02020603020101020101" pitchFamily="18" charset="-127"/>
                <a:ea typeface="YD윤고딕 320" panose="02020603020101020101" pitchFamily="18"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ko-KR" dirty="0" smtClean="0"/>
          </a:p>
        </p:txBody>
      </p:sp>
    </p:spTree>
    <p:extLst>
      <p:ext uri="{BB962C8B-B14F-4D97-AF65-F5344CB8AC3E}">
        <p14:creationId xmlns:p14="http://schemas.microsoft.com/office/powerpoint/2010/main" val="40284286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smtClean="0"/>
              <a:t>Adaptive HTTP </a:t>
            </a:r>
            <a:r>
              <a:rPr lang="en-US" altLang="ko-KR" dirty="0"/>
              <a:t>Streaming</a:t>
            </a:r>
            <a:endParaRPr lang="ko-KR" altLang="en-US" dirty="0"/>
          </a:p>
        </p:txBody>
      </p:sp>
      <p:sp>
        <p:nvSpPr>
          <p:cNvPr id="2" name="내용 개체 틀 1"/>
          <p:cNvSpPr>
            <a:spLocks noGrp="1"/>
          </p:cNvSpPr>
          <p:nvPr>
            <p:ph sz="quarter" idx="10"/>
          </p:nvPr>
        </p:nvSpPr>
        <p:spPr/>
        <p:txBody>
          <a:bodyPr/>
          <a:lstStyle/>
          <a:p>
            <a:r>
              <a:rPr lang="en-US" altLang="ko-KR" dirty="0" smtClean="0"/>
              <a:t>Shortcoming of the HTTP streaming</a:t>
            </a:r>
          </a:p>
          <a:p>
            <a:pPr lvl="1"/>
            <a:r>
              <a:rPr lang="en-US" altLang="ko-KR" dirty="0" smtClean="0">
                <a:solidFill>
                  <a:srgbClr val="00B0F0"/>
                </a:solidFill>
              </a:rPr>
              <a:t>“All </a:t>
            </a:r>
            <a:r>
              <a:rPr lang="en-US" altLang="ko-KR" dirty="0">
                <a:solidFill>
                  <a:srgbClr val="00B0F0"/>
                </a:solidFill>
              </a:rPr>
              <a:t>clients receive the same encoding of the video, despite </a:t>
            </a:r>
            <a:r>
              <a:rPr lang="en-US" altLang="ko-KR" dirty="0" smtClean="0">
                <a:solidFill>
                  <a:srgbClr val="00B0F0"/>
                </a:solidFill>
              </a:rPr>
              <a:t>the large </a:t>
            </a:r>
            <a:r>
              <a:rPr lang="en-US" altLang="ko-KR" dirty="0">
                <a:solidFill>
                  <a:srgbClr val="00B0F0"/>
                </a:solidFill>
              </a:rPr>
              <a:t>variations in the amount of bandwidth available to a client, both across </a:t>
            </a:r>
            <a:r>
              <a:rPr lang="en-US" altLang="ko-KR" dirty="0" smtClean="0">
                <a:solidFill>
                  <a:srgbClr val="00B0F0"/>
                </a:solidFill>
              </a:rPr>
              <a:t>different clients </a:t>
            </a:r>
            <a:r>
              <a:rPr lang="en-US" altLang="ko-KR" dirty="0">
                <a:solidFill>
                  <a:srgbClr val="00B0F0"/>
                </a:solidFill>
              </a:rPr>
              <a:t>and also over time for the same client</a:t>
            </a:r>
            <a:r>
              <a:rPr lang="en-US" altLang="ko-KR" dirty="0" smtClean="0">
                <a:solidFill>
                  <a:srgbClr val="00B0F0"/>
                </a:solidFill>
              </a:rPr>
              <a:t>.”</a:t>
            </a:r>
          </a:p>
          <a:p>
            <a:pPr lvl="1"/>
            <a:endParaRPr lang="en-US" altLang="ko-KR" dirty="0" smtClean="0">
              <a:solidFill>
                <a:srgbClr val="00B0F0"/>
              </a:solidFill>
            </a:endParaRPr>
          </a:p>
          <a:p>
            <a:r>
              <a:rPr lang="en-US" altLang="ko-KR" dirty="0" smtClean="0">
                <a:solidFill>
                  <a:srgbClr val="FFC000"/>
                </a:solidFill>
              </a:rPr>
              <a:t>DASH</a:t>
            </a:r>
            <a:r>
              <a:rPr lang="en-US" altLang="ko-KR" dirty="0"/>
              <a:t>: </a:t>
            </a:r>
            <a:r>
              <a:rPr lang="en-US" altLang="ko-KR" dirty="0">
                <a:solidFill>
                  <a:srgbClr val="FFC000"/>
                </a:solidFill>
              </a:rPr>
              <a:t>D</a:t>
            </a:r>
            <a:r>
              <a:rPr lang="en-US" altLang="ko-KR" dirty="0"/>
              <a:t>ynamic, </a:t>
            </a:r>
            <a:r>
              <a:rPr lang="en-US" altLang="ko-KR" dirty="0">
                <a:solidFill>
                  <a:srgbClr val="FFC000"/>
                </a:solidFill>
              </a:rPr>
              <a:t>A</a:t>
            </a:r>
            <a:r>
              <a:rPr lang="en-US" altLang="ko-KR" dirty="0"/>
              <a:t>daptive </a:t>
            </a:r>
            <a:r>
              <a:rPr lang="en-US" altLang="ko-KR" dirty="0">
                <a:solidFill>
                  <a:srgbClr val="FFC000"/>
                </a:solidFill>
              </a:rPr>
              <a:t>S</a:t>
            </a:r>
            <a:r>
              <a:rPr lang="en-US" altLang="ko-KR" dirty="0"/>
              <a:t>treaming over </a:t>
            </a:r>
            <a:r>
              <a:rPr lang="en-US" altLang="ko-KR" dirty="0" smtClean="0">
                <a:solidFill>
                  <a:srgbClr val="FFC000"/>
                </a:solidFill>
              </a:rPr>
              <a:t>H</a:t>
            </a:r>
            <a:r>
              <a:rPr lang="en-US" altLang="ko-KR" dirty="0" smtClean="0"/>
              <a:t>TTP</a:t>
            </a:r>
          </a:p>
          <a:p>
            <a:pPr lvl="1"/>
            <a:r>
              <a:rPr lang="en-US" altLang="ko-KR" dirty="0">
                <a:solidFill>
                  <a:srgbClr val="FFC000"/>
                </a:solidFill>
              </a:rPr>
              <a:t>“intelligence” at client</a:t>
            </a:r>
            <a:r>
              <a:rPr lang="en-US" altLang="ko-KR" dirty="0"/>
              <a:t>: client determines</a:t>
            </a:r>
          </a:p>
          <a:p>
            <a:pPr lvl="2"/>
            <a:r>
              <a:rPr lang="en-US" altLang="ko-KR" dirty="0">
                <a:solidFill>
                  <a:srgbClr val="FFC000"/>
                </a:solidFill>
              </a:rPr>
              <a:t>when</a:t>
            </a:r>
            <a:r>
              <a:rPr lang="en-US" altLang="ko-KR" dirty="0"/>
              <a:t> to request chunk (so that buffer starvation, or overflow does not occur)</a:t>
            </a:r>
          </a:p>
          <a:p>
            <a:pPr lvl="2"/>
            <a:r>
              <a:rPr lang="en-US" altLang="ko-KR" dirty="0">
                <a:solidFill>
                  <a:srgbClr val="FFC000"/>
                </a:solidFill>
              </a:rPr>
              <a:t>what encoding rate </a:t>
            </a:r>
            <a:r>
              <a:rPr lang="en-US" altLang="ko-KR" dirty="0"/>
              <a:t>to request (higher quality when more bandwidth available) </a:t>
            </a:r>
          </a:p>
          <a:p>
            <a:pPr lvl="2"/>
            <a:r>
              <a:rPr lang="en-US" altLang="ko-KR" dirty="0">
                <a:solidFill>
                  <a:srgbClr val="FFC000"/>
                </a:solidFill>
              </a:rPr>
              <a:t>where</a:t>
            </a:r>
            <a:r>
              <a:rPr lang="en-US" altLang="ko-KR" dirty="0"/>
              <a:t> to request chunk (can request from URL server that is “close” to client or has high available bandwidth) </a:t>
            </a:r>
            <a:endParaRPr lang="en-US" altLang="ko-KR" dirty="0" smtClean="0"/>
          </a:p>
          <a:p>
            <a:endParaRPr lang="ko-KR" altLang="en-US" dirty="0"/>
          </a:p>
        </p:txBody>
      </p:sp>
    </p:spTree>
    <p:extLst>
      <p:ext uri="{BB962C8B-B14F-4D97-AF65-F5344CB8AC3E}">
        <p14:creationId xmlns:p14="http://schemas.microsoft.com/office/powerpoint/2010/main" val="592668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smtClean="0"/>
              <a:t>DASH Operation: Server</a:t>
            </a:r>
            <a:endParaRPr lang="ko-KR" altLang="en-US" dirty="0"/>
          </a:p>
        </p:txBody>
      </p:sp>
      <p:sp>
        <p:nvSpPr>
          <p:cNvPr id="6" name="내용 개체 틀 5"/>
          <p:cNvSpPr>
            <a:spLocks noGrp="1"/>
          </p:cNvSpPr>
          <p:nvPr>
            <p:ph sz="quarter" idx="10"/>
          </p:nvPr>
        </p:nvSpPr>
        <p:spPr/>
        <p:txBody>
          <a:bodyPr anchor="t"/>
          <a:lstStyle/>
          <a:p>
            <a:r>
              <a:rPr lang="en-US" altLang="ko-KR" dirty="0" smtClean="0"/>
              <a:t>Divides video file into multiple chunks</a:t>
            </a:r>
          </a:p>
          <a:p>
            <a:r>
              <a:rPr lang="en-US" altLang="ko-KR" dirty="0" smtClean="0"/>
              <a:t>Each chunk stored, encoded at different rates </a:t>
            </a:r>
          </a:p>
          <a:p>
            <a:r>
              <a:rPr lang="en-US" altLang="ko-KR" dirty="0" smtClean="0">
                <a:solidFill>
                  <a:srgbClr val="00B0F0"/>
                </a:solidFill>
              </a:rPr>
              <a:t>Manifest file</a:t>
            </a:r>
            <a:r>
              <a:rPr lang="en-US" altLang="ko-KR" dirty="0" smtClean="0"/>
              <a:t>: provides URLs for different chunks</a:t>
            </a:r>
            <a:endParaRPr lang="ko-KR" altLang="en-US" dirty="0"/>
          </a:p>
        </p:txBody>
      </p:sp>
      <p:sp>
        <p:nvSpPr>
          <p:cNvPr id="33" name="직사각형 32"/>
          <p:cNvSpPr/>
          <p:nvPr/>
        </p:nvSpPr>
        <p:spPr>
          <a:xfrm>
            <a:off x="5305647" y="4530500"/>
            <a:ext cx="3191527" cy="954107"/>
          </a:xfrm>
          <a:prstGeom prst="rect">
            <a:avLst/>
          </a:prstGeom>
        </p:spPr>
        <p:txBody>
          <a:bodyPr wrap="square">
            <a:spAutoFit/>
          </a:bodyPr>
          <a:lstStyle/>
          <a:p>
            <a:r>
              <a:rPr lang="ko-KR" altLang="en-US" sz="800" dirty="0" smtClean="0">
                <a:solidFill>
                  <a:schemeClr val="bg1"/>
                </a:solidFill>
                <a:latin typeface="나눔고딕" pitchFamily="50" charset="-127"/>
                <a:ea typeface="나눔고딕" pitchFamily="50" charset="-127"/>
              </a:rPr>
              <a:t>출처 </a:t>
            </a:r>
            <a:r>
              <a:rPr lang="en-US" altLang="ko-KR" sz="800" dirty="0" smtClean="0">
                <a:solidFill>
                  <a:schemeClr val="bg1"/>
                </a:solidFill>
                <a:ea typeface="YD윤고딕 320" panose="02020603020101020101" pitchFamily="18" charset="-127"/>
              </a:rPr>
              <a:t>- </a:t>
            </a:r>
            <a:r>
              <a:rPr lang="en-US" altLang="ko-KR" sz="800" dirty="0">
                <a:solidFill>
                  <a:schemeClr val="bg1"/>
                </a:solidFill>
              </a:rPr>
              <a:t>https://www.google.co.kr/url?sa=i&amp;source=images&amp;cd=&amp;cad=rja&amp;uact=8&amp;ved=2ahUKEwiTvK3ozd_cAhWJvLwKHSN9DFAQjRx6BAgBEAU&amp;url=https%3A%2F%2Fwww.cybrary.it%2F0p3n%2Fdes-data-encryption-standard%2F&amp;psig=AOvVaw2_WnSkznQSMsvNEZRfqstQ&amp;ust=1533891577506204</a:t>
            </a:r>
          </a:p>
        </p:txBody>
      </p:sp>
      <p:grpSp>
        <p:nvGrpSpPr>
          <p:cNvPr id="2" name="그룹 1"/>
          <p:cNvGrpSpPr/>
          <p:nvPr/>
        </p:nvGrpSpPr>
        <p:grpSpPr>
          <a:xfrm>
            <a:off x="1219200" y="2902949"/>
            <a:ext cx="9753604" cy="3795415"/>
            <a:chOff x="1219196" y="1196163"/>
            <a:chExt cx="9753604" cy="3795415"/>
          </a:xfrm>
        </p:grpSpPr>
        <p:pic>
          <p:nvPicPr>
            <p:cNvPr id="22530" name="Picture 2" descr="Image result for dash stream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196163"/>
              <a:ext cx="9753600" cy="3333750"/>
            </a:xfrm>
            <a:prstGeom prst="rect">
              <a:avLst/>
            </a:prstGeom>
            <a:noFill/>
            <a:extLst>
              <a:ext uri="{909E8E84-426E-40DD-AFC4-6F175D3DCCD1}">
                <a14:hiddenFill xmlns:a14="http://schemas.microsoft.com/office/drawing/2010/main">
                  <a:solidFill>
                    <a:srgbClr val="FFFFFF"/>
                  </a:solidFill>
                </a14:hiddenFill>
              </a:ext>
            </a:extLst>
          </p:spPr>
        </p:pic>
        <p:sp>
          <p:nvSpPr>
            <p:cNvPr id="34" name="직사각형 33"/>
            <p:cNvSpPr/>
            <p:nvPr/>
          </p:nvSpPr>
          <p:spPr>
            <a:xfrm>
              <a:off x="1219196" y="4529913"/>
              <a:ext cx="9753604" cy="461665"/>
            </a:xfrm>
            <a:prstGeom prst="rect">
              <a:avLst/>
            </a:prstGeom>
          </p:spPr>
          <p:txBody>
            <a:bodyPr wrap="square">
              <a:spAutoFit/>
            </a:bodyPr>
            <a:lstStyle/>
            <a:p>
              <a:r>
                <a:rPr lang="ko-KR" altLang="en-US" sz="800" dirty="0" smtClean="0">
                  <a:latin typeface="나눔고딕" pitchFamily="50" charset="-127"/>
                  <a:ea typeface="나눔고딕" pitchFamily="50" charset="-127"/>
                </a:rPr>
                <a:t>출처 </a:t>
              </a:r>
              <a:r>
                <a:rPr lang="en-US" altLang="ko-KR" sz="800" dirty="0" smtClean="0">
                  <a:ea typeface="YD윤고딕 320" panose="02020603020101020101" pitchFamily="18" charset="-127"/>
                </a:rPr>
                <a:t>- </a:t>
              </a:r>
              <a:r>
                <a:rPr lang="en-US" altLang="ko-KR" sz="800" dirty="0"/>
                <a:t>https://www.google.co.kr/url?sa=i&amp;rct=j&amp;q=&amp;esrc=s&amp;source=images&amp;cd=&amp;cad=rja&amp;uact=8&amp;ved=2ahUKEwj3tJ6ptKjdAhWEwbwKHT1oBlsQjRx6BAgBEAU&amp;url=https%3A%2F%2Fbitmovin.com%2Fdynamic-adaptive-streaming-http-mpeg-dash%2F&amp;psig=AOvVaw0uFSUJZ78UIAFa7MNlAZ6c&amp;ust=1536393064483960</a:t>
              </a:r>
            </a:p>
          </p:txBody>
        </p:sp>
      </p:grpSp>
    </p:spTree>
    <p:extLst>
      <p:ext uri="{BB962C8B-B14F-4D97-AF65-F5344CB8AC3E}">
        <p14:creationId xmlns:p14="http://schemas.microsoft.com/office/powerpoint/2010/main" val="3738631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sz="quarter" idx="10"/>
          </p:nvPr>
        </p:nvSpPr>
        <p:spPr>
          <a:xfrm>
            <a:off x="625475" y="1040233"/>
            <a:ext cx="5050174" cy="5268287"/>
          </a:xfrm>
        </p:spPr>
        <p:txBody>
          <a:bodyPr/>
          <a:lstStyle/>
          <a:p>
            <a:r>
              <a:rPr lang="en-US" altLang="ko-KR" dirty="0" smtClean="0"/>
              <a:t>Periodically </a:t>
            </a:r>
            <a:r>
              <a:rPr lang="en-US" altLang="ko-KR" dirty="0"/>
              <a:t>measures </a:t>
            </a:r>
            <a:r>
              <a:rPr lang="en-US" altLang="ko-KR" dirty="0" smtClean="0"/>
              <a:t/>
            </a:r>
            <a:br>
              <a:rPr lang="en-US" altLang="ko-KR" dirty="0" smtClean="0"/>
            </a:br>
            <a:r>
              <a:rPr lang="en-US" altLang="ko-KR" dirty="0" smtClean="0"/>
              <a:t>server-to-client </a:t>
            </a:r>
            <a:r>
              <a:rPr lang="en-US" altLang="ko-KR" dirty="0"/>
              <a:t>bandwidth</a:t>
            </a:r>
          </a:p>
          <a:p>
            <a:r>
              <a:rPr lang="en-US" altLang="ko-KR" dirty="0" smtClean="0"/>
              <a:t>Consulting </a:t>
            </a:r>
            <a:r>
              <a:rPr lang="en-US" altLang="ko-KR" dirty="0"/>
              <a:t>manifest, </a:t>
            </a:r>
            <a:r>
              <a:rPr lang="en-US" altLang="ko-KR" dirty="0" smtClean="0"/>
              <a:t/>
            </a:r>
            <a:br>
              <a:rPr lang="en-US" altLang="ko-KR" dirty="0" smtClean="0"/>
            </a:br>
            <a:r>
              <a:rPr lang="en-US" altLang="ko-KR" dirty="0" smtClean="0"/>
              <a:t>requests one </a:t>
            </a:r>
            <a:r>
              <a:rPr lang="en-US" altLang="ko-KR" dirty="0"/>
              <a:t>chunk at a time </a:t>
            </a:r>
          </a:p>
          <a:p>
            <a:pPr lvl="1"/>
            <a:r>
              <a:rPr lang="en-US" altLang="ko-KR" dirty="0"/>
              <a:t>chooses maximum coding rate sustainable given current </a:t>
            </a:r>
            <a:r>
              <a:rPr lang="en-US" altLang="ko-KR" dirty="0" smtClean="0"/>
              <a:t/>
            </a:r>
            <a:br>
              <a:rPr lang="en-US" altLang="ko-KR" dirty="0" smtClean="0"/>
            </a:br>
            <a:r>
              <a:rPr lang="en-US" altLang="ko-KR" dirty="0" smtClean="0"/>
              <a:t>bandwidth</a:t>
            </a:r>
            <a:endParaRPr lang="en-US" altLang="ko-KR" dirty="0"/>
          </a:p>
          <a:p>
            <a:pPr lvl="1"/>
            <a:r>
              <a:rPr lang="en-US" altLang="ko-KR" dirty="0"/>
              <a:t>can choose different coding </a:t>
            </a:r>
            <a:r>
              <a:rPr lang="en-US" altLang="ko-KR" dirty="0" smtClean="0"/>
              <a:t/>
            </a:r>
            <a:br>
              <a:rPr lang="en-US" altLang="ko-KR" dirty="0" smtClean="0"/>
            </a:br>
            <a:r>
              <a:rPr lang="en-US" altLang="ko-KR" dirty="0" smtClean="0"/>
              <a:t>rates </a:t>
            </a:r>
            <a:r>
              <a:rPr lang="en-US" altLang="ko-KR" dirty="0"/>
              <a:t>at different points in time (depending on available </a:t>
            </a:r>
            <a:r>
              <a:rPr lang="en-US" altLang="ko-KR" dirty="0" smtClean="0"/>
              <a:t/>
            </a:r>
            <a:br>
              <a:rPr lang="en-US" altLang="ko-KR" dirty="0" smtClean="0"/>
            </a:br>
            <a:r>
              <a:rPr lang="en-US" altLang="ko-KR" dirty="0" smtClean="0"/>
              <a:t>bandwidth </a:t>
            </a:r>
            <a:r>
              <a:rPr lang="en-US" altLang="ko-KR" dirty="0"/>
              <a:t>at time</a:t>
            </a:r>
            <a:r>
              <a:rPr lang="en-US" altLang="ko-KR" dirty="0" smtClean="0"/>
              <a:t>)</a:t>
            </a:r>
            <a:endParaRPr lang="ko-KR" altLang="en-US" dirty="0"/>
          </a:p>
        </p:txBody>
      </p:sp>
      <p:sp>
        <p:nvSpPr>
          <p:cNvPr id="2" name="제목 1"/>
          <p:cNvSpPr>
            <a:spLocks noGrp="1"/>
          </p:cNvSpPr>
          <p:nvPr>
            <p:ph type="title"/>
          </p:nvPr>
        </p:nvSpPr>
        <p:spPr/>
        <p:txBody>
          <a:bodyPr>
            <a:noAutofit/>
          </a:bodyPr>
          <a:lstStyle/>
          <a:p>
            <a:r>
              <a:rPr lang="en-US" altLang="ko-KR" dirty="0"/>
              <a:t>DASH Operation: </a:t>
            </a:r>
            <a:r>
              <a:rPr lang="en-US" altLang="ko-KR" dirty="0" smtClean="0"/>
              <a:t>Client</a:t>
            </a:r>
            <a:endParaRPr lang="ko-KR" altLang="en-US" dirty="0"/>
          </a:p>
        </p:txBody>
      </p:sp>
      <p:sp>
        <p:nvSpPr>
          <p:cNvPr id="82" name="AutoShape 2" descr="Image result for network interface card"/>
          <p:cNvSpPr>
            <a:spLocks noChangeAspect="1" noChangeArrowheads="1"/>
          </p:cNvSpPr>
          <p:nvPr/>
        </p:nvSpPr>
        <p:spPr bwMode="auto">
          <a:xfrm>
            <a:off x="168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3" name="AutoShape 4" descr="Image result for network interface card"/>
          <p:cNvSpPr>
            <a:spLocks noChangeAspect="1" noChangeArrowheads="1"/>
          </p:cNvSpPr>
          <p:nvPr/>
        </p:nvSpPr>
        <p:spPr bwMode="auto">
          <a:xfrm>
            <a:off x="3206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4" name="AutoShape 6" descr="Image result for network interface card"/>
          <p:cNvSpPr>
            <a:spLocks noChangeAspect="1" noChangeArrowheads="1"/>
          </p:cNvSpPr>
          <p:nvPr/>
        </p:nvSpPr>
        <p:spPr bwMode="auto">
          <a:xfrm>
            <a:off x="4730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grpSp>
        <p:nvGrpSpPr>
          <p:cNvPr id="4" name="그룹 3"/>
          <p:cNvGrpSpPr/>
          <p:nvPr/>
        </p:nvGrpSpPr>
        <p:grpSpPr>
          <a:xfrm>
            <a:off x="4846548" y="1776567"/>
            <a:ext cx="6934200" cy="4359333"/>
            <a:chOff x="2628900" y="1445995"/>
            <a:chExt cx="6934200" cy="4359333"/>
          </a:xfrm>
        </p:grpSpPr>
        <p:pic>
          <p:nvPicPr>
            <p:cNvPr id="23554" name="Picture 2" descr="Image result for dash streaming"/>
            <p:cNvPicPr>
              <a:picLocks noChangeAspect="1" noChangeArrowheads="1"/>
            </p:cNvPicPr>
            <p:nvPr/>
          </p:nvPicPr>
          <p:blipFill rotWithShape="1">
            <a:blip r:embed="rId3">
              <a:extLst>
                <a:ext uri="{28A0092B-C50C-407E-A947-70E740481C1C}">
                  <a14:useLocalDpi xmlns:a14="http://schemas.microsoft.com/office/drawing/2010/main" val="0"/>
                </a:ext>
              </a:extLst>
            </a:blip>
            <a:srcRect t="20253" b="7169"/>
            <a:stretch/>
          </p:blipFill>
          <p:spPr bwMode="auto">
            <a:xfrm>
              <a:off x="2628900" y="1445995"/>
              <a:ext cx="6934200" cy="3774558"/>
            </a:xfrm>
            <a:prstGeom prst="rect">
              <a:avLst/>
            </a:prstGeom>
            <a:noFill/>
            <a:extLst>
              <a:ext uri="{909E8E84-426E-40DD-AFC4-6F175D3DCCD1}">
                <a14:hiddenFill xmlns:a14="http://schemas.microsoft.com/office/drawing/2010/main">
                  <a:solidFill>
                    <a:srgbClr val="FFFFFF"/>
                  </a:solidFill>
                </a14:hiddenFill>
              </a:ext>
            </a:extLst>
          </p:spPr>
        </p:pic>
        <p:sp>
          <p:nvSpPr>
            <p:cNvPr id="18" name="직사각형 17"/>
            <p:cNvSpPr/>
            <p:nvPr/>
          </p:nvSpPr>
          <p:spPr>
            <a:xfrm>
              <a:off x="2628900" y="5220553"/>
              <a:ext cx="6934200" cy="584775"/>
            </a:xfrm>
            <a:prstGeom prst="rect">
              <a:avLst/>
            </a:prstGeom>
          </p:spPr>
          <p:txBody>
            <a:bodyPr wrap="square">
              <a:spAutoFit/>
            </a:bodyPr>
            <a:lstStyle/>
            <a:p>
              <a:r>
                <a:rPr lang="ko-KR" altLang="en-US" sz="800" dirty="0" smtClean="0">
                  <a:latin typeface="나눔고딕" pitchFamily="50" charset="-127"/>
                  <a:ea typeface="나눔고딕" pitchFamily="50" charset="-127"/>
                </a:rPr>
                <a:t>출처 </a:t>
              </a:r>
              <a:r>
                <a:rPr lang="en-US" altLang="ko-KR" sz="800" dirty="0" smtClean="0">
                  <a:ea typeface="YD윤고딕 320" panose="02020603020101020101" pitchFamily="18" charset="-127"/>
                </a:rPr>
                <a:t>- </a:t>
              </a:r>
              <a:r>
                <a:rPr lang="en-US" altLang="ko-KR" sz="800" dirty="0"/>
                <a:t>https://www.google.co.kr/url?sa=i&amp;rct=j&amp;q=&amp;esrc=s&amp;source=images&amp;cd=&amp;cad=rja&amp;uact=8&amp;ved=2ahUKEwiO3IyrtajdAhVN6bwKHYLkCqYQjRx6BAgBEAU&amp;url=https%3A%2F%2Fwww.slideshare.net%2Fchristian.timmerer%2Fdynamic-adaptive-streaming-over-http-dash&amp;psig=AOvVaw0uFSUJZ78UIAFa7MNlAZ6c&amp;ust=1536393064483960</a:t>
              </a:r>
            </a:p>
          </p:txBody>
        </p:sp>
      </p:grpSp>
    </p:spTree>
    <p:extLst>
      <p:ext uri="{BB962C8B-B14F-4D97-AF65-F5344CB8AC3E}">
        <p14:creationId xmlns:p14="http://schemas.microsoft.com/office/powerpoint/2010/main" val="33123624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1781175" y="2990851"/>
            <a:ext cx="9319216" cy="885824"/>
          </a:xfrm>
        </p:spPr>
        <p:txBody>
          <a:bodyPr>
            <a:normAutofit/>
          </a:bodyPr>
          <a:lstStyle/>
          <a:p>
            <a:r>
              <a:rPr lang="en-US" altLang="ko-KR" dirty="0" smtClean="0"/>
              <a:t>03. Voice-over-IP</a:t>
            </a:r>
            <a:endParaRPr lang="ko-KR" altLang="en-US" dirty="0"/>
          </a:p>
        </p:txBody>
      </p:sp>
    </p:spTree>
    <p:extLst>
      <p:ext uri="{BB962C8B-B14F-4D97-AF65-F5344CB8AC3E}">
        <p14:creationId xmlns:p14="http://schemas.microsoft.com/office/powerpoint/2010/main" val="790639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80151" y="78710"/>
            <a:ext cx="6735311" cy="360727"/>
          </a:xfrm>
        </p:spPr>
        <p:txBody>
          <a:bodyPr>
            <a:noAutofit/>
          </a:bodyPr>
          <a:lstStyle/>
          <a:p>
            <a:r>
              <a:rPr lang="en-US" altLang="ko-KR" dirty="0" smtClean="0"/>
              <a:t>Textbook</a:t>
            </a:r>
            <a:endParaRPr lang="ko-KR" altLang="en-US" dirty="0"/>
          </a:p>
        </p:txBody>
      </p:sp>
      <p:sp>
        <p:nvSpPr>
          <p:cNvPr id="3" name="내용 개체 틀 2"/>
          <p:cNvSpPr>
            <a:spLocks noGrp="1"/>
          </p:cNvSpPr>
          <p:nvPr>
            <p:ph sz="quarter" idx="4294967295"/>
          </p:nvPr>
        </p:nvSpPr>
        <p:spPr>
          <a:xfrm>
            <a:off x="7684293" y="3852861"/>
            <a:ext cx="3305175" cy="2262189"/>
          </a:xfrm>
        </p:spPr>
        <p:txBody>
          <a:bodyPr>
            <a:normAutofit/>
          </a:bodyPr>
          <a:lstStyle/>
          <a:p>
            <a:pPr marL="0" indent="0">
              <a:lnSpc>
                <a:spcPct val="150000"/>
              </a:lnSpc>
              <a:buNone/>
            </a:pPr>
            <a:r>
              <a:rPr lang="en-US" altLang="ko-KR" dirty="0" smtClean="0"/>
              <a:t>Computer Networking</a:t>
            </a:r>
            <a:br>
              <a:rPr lang="en-US" altLang="ko-KR" dirty="0" smtClean="0"/>
            </a:br>
            <a:r>
              <a:rPr lang="en-US" altLang="ko-KR" sz="1200" i="1" dirty="0" smtClean="0"/>
              <a:t>A Top-Down Approach</a:t>
            </a:r>
            <a:br>
              <a:rPr lang="en-US" altLang="ko-KR" sz="1200" i="1" dirty="0" smtClean="0"/>
            </a:br>
            <a:r>
              <a:rPr lang="en-US" altLang="ko-KR" sz="1200" dirty="0"/>
              <a:t>7</a:t>
            </a:r>
            <a:r>
              <a:rPr lang="en-US" altLang="ko-KR" sz="1200" baseline="30000" dirty="0"/>
              <a:t>th</a:t>
            </a:r>
            <a:r>
              <a:rPr lang="en-US" altLang="ko-KR" sz="1200" dirty="0"/>
              <a:t> edition</a:t>
            </a:r>
            <a:br>
              <a:rPr lang="en-US" altLang="ko-KR" sz="1200" dirty="0"/>
            </a:br>
            <a:r>
              <a:rPr lang="en-US" altLang="ko-KR" sz="1200" dirty="0"/>
              <a:t>Jim Kurose, Keith Ross</a:t>
            </a:r>
            <a:br>
              <a:rPr lang="en-US" altLang="ko-KR" sz="1200" dirty="0"/>
            </a:br>
            <a:r>
              <a:rPr lang="en-US" altLang="ko-KR" sz="1200" dirty="0"/>
              <a:t>Pearson</a:t>
            </a:r>
            <a:br>
              <a:rPr lang="en-US" altLang="ko-KR" sz="1200" dirty="0"/>
            </a:br>
            <a:r>
              <a:rPr lang="en-US" altLang="ko-KR" sz="1200" dirty="0"/>
              <a:t>April 2016</a:t>
            </a:r>
            <a:endParaRPr lang="ko-KR" altLang="en-US" sz="1200" dirty="0" smtClean="0"/>
          </a:p>
          <a:p>
            <a:pPr marL="0" indent="0">
              <a:lnSpc>
                <a:spcPct val="150000"/>
              </a:lnSpc>
              <a:buNone/>
            </a:pPr>
            <a:endParaRPr lang="ko-KR" altLang="en-US" dirty="0"/>
          </a:p>
        </p:txBody>
      </p:sp>
      <p:pic>
        <p:nvPicPr>
          <p:cNvPr id="4" name="Picture 1" descr="kurose7e_cover_smal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55331" y="1766886"/>
            <a:ext cx="3081337"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18551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smtClean="0"/>
              <a:t>Limitations of IP for Internet Telephony</a:t>
            </a:r>
            <a:endParaRPr lang="ko-KR" altLang="en-US" dirty="0"/>
          </a:p>
        </p:txBody>
      </p:sp>
      <p:sp>
        <p:nvSpPr>
          <p:cNvPr id="3" name="내용 개체 틀 2"/>
          <p:cNvSpPr>
            <a:spLocks noGrp="1"/>
          </p:cNvSpPr>
          <p:nvPr>
            <p:ph sz="quarter" idx="10"/>
          </p:nvPr>
        </p:nvSpPr>
        <p:spPr/>
        <p:txBody>
          <a:bodyPr anchor="ctr">
            <a:normAutofit lnSpcReduction="10000"/>
          </a:bodyPr>
          <a:lstStyle/>
          <a:p>
            <a:r>
              <a:rPr lang="en-US" altLang="ko-KR" dirty="0" smtClean="0">
                <a:solidFill>
                  <a:srgbClr val="FFC000"/>
                </a:solidFill>
              </a:rPr>
              <a:t>End-to-end delay</a:t>
            </a:r>
            <a:r>
              <a:rPr lang="en-US" altLang="ko-KR" dirty="0" smtClean="0"/>
              <a:t>: needed </a:t>
            </a:r>
            <a:r>
              <a:rPr lang="en-US" altLang="ko-KR" dirty="0"/>
              <a:t>to maintain “conversational” aspect</a:t>
            </a:r>
          </a:p>
          <a:p>
            <a:pPr lvl="1"/>
            <a:r>
              <a:rPr lang="en-US" altLang="ko-KR" dirty="0"/>
              <a:t>higher </a:t>
            </a:r>
            <a:r>
              <a:rPr lang="en-US" altLang="ko-KR" dirty="0" smtClean="0"/>
              <a:t>delay is noticeable and impairs </a:t>
            </a:r>
            <a:r>
              <a:rPr lang="en-US" altLang="ko-KR" dirty="0"/>
              <a:t>interactivity</a:t>
            </a:r>
          </a:p>
          <a:p>
            <a:pPr lvl="1"/>
            <a:r>
              <a:rPr lang="en-US" altLang="ko-KR" dirty="0"/>
              <a:t>&lt; 150 </a:t>
            </a:r>
            <a:r>
              <a:rPr lang="en-US" altLang="ko-KR" dirty="0" err="1"/>
              <a:t>msec</a:t>
            </a:r>
            <a:r>
              <a:rPr lang="en-US" altLang="ko-KR" dirty="0"/>
              <a:t>: </a:t>
            </a:r>
            <a:r>
              <a:rPr lang="en-US" altLang="ko-KR" dirty="0" smtClean="0"/>
              <a:t>good</a:t>
            </a:r>
            <a:endParaRPr lang="en-US" altLang="ko-KR" dirty="0"/>
          </a:p>
          <a:p>
            <a:pPr lvl="1"/>
            <a:r>
              <a:rPr lang="en-US" altLang="ko-KR" dirty="0">
                <a:solidFill>
                  <a:srgbClr val="00B0F0"/>
                </a:solidFill>
              </a:rPr>
              <a:t>&gt; 400 </a:t>
            </a:r>
            <a:r>
              <a:rPr lang="en-US" altLang="ko-KR" dirty="0" err="1" smtClean="0">
                <a:solidFill>
                  <a:srgbClr val="00B0F0"/>
                </a:solidFill>
              </a:rPr>
              <a:t>msec</a:t>
            </a:r>
            <a:r>
              <a:rPr lang="en-US" altLang="ko-KR" dirty="0" smtClean="0">
                <a:solidFill>
                  <a:srgbClr val="00B0F0"/>
                </a:solidFill>
              </a:rPr>
              <a:t>: </a:t>
            </a:r>
            <a:r>
              <a:rPr lang="en-US" altLang="ko-KR" dirty="0">
                <a:solidFill>
                  <a:srgbClr val="00B0F0"/>
                </a:solidFill>
              </a:rPr>
              <a:t>bad</a:t>
            </a:r>
          </a:p>
          <a:p>
            <a:pPr lvl="1"/>
            <a:r>
              <a:rPr lang="en-US" altLang="ko-KR" dirty="0"/>
              <a:t>the accumulation of transmission, processing, and </a:t>
            </a:r>
            <a:r>
              <a:rPr lang="en-US" altLang="ko-KR" dirty="0" smtClean="0"/>
              <a:t>queuing delays </a:t>
            </a:r>
            <a:r>
              <a:rPr lang="en-US" altLang="ko-KR" dirty="0"/>
              <a:t>in routers; propagation delays in links; and end-system processing delays</a:t>
            </a:r>
            <a:endParaRPr lang="en-US" altLang="ko-KR" dirty="0" smtClean="0"/>
          </a:p>
          <a:p>
            <a:r>
              <a:rPr lang="en-US" altLang="ko-KR" dirty="0" smtClean="0">
                <a:solidFill>
                  <a:srgbClr val="FFC000"/>
                </a:solidFill>
              </a:rPr>
              <a:t>Packet loss</a:t>
            </a:r>
          </a:p>
          <a:p>
            <a:pPr lvl="1"/>
            <a:r>
              <a:rPr lang="en-US" altLang="ko-KR" dirty="0" smtClean="0"/>
              <a:t>loss </a:t>
            </a:r>
            <a:r>
              <a:rPr lang="en-US" altLang="ko-KR" dirty="0"/>
              <a:t>could be eliminated by </a:t>
            </a:r>
            <a:r>
              <a:rPr lang="en-US" altLang="ko-KR" dirty="0" smtClean="0"/>
              <a:t>using TCP; however, TCP retransmission </a:t>
            </a:r>
            <a:r>
              <a:rPr lang="en-US" altLang="ko-KR" dirty="0"/>
              <a:t>and congestion control </a:t>
            </a:r>
            <a:r>
              <a:rPr lang="en-US" altLang="ko-KR" dirty="0" smtClean="0"/>
              <a:t>are often unacceptable because they increase </a:t>
            </a:r>
            <a:r>
              <a:rPr lang="en-US" altLang="ko-KR" dirty="0"/>
              <a:t>end-to-end </a:t>
            </a:r>
            <a:r>
              <a:rPr lang="en-US" altLang="ko-KR" dirty="0" smtClean="0"/>
              <a:t>delay</a:t>
            </a:r>
          </a:p>
          <a:p>
            <a:pPr lvl="1"/>
            <a:r>
              <a:rPr lang="en-US" altLang="ko-KR" dirty="0">
                <a:solidFill>
                  <a:srgbClr val="00B0F0"/>
                </a:solidFill>
              </a:rPr>
              <a:t>most existing VoIP applications run over UDP </a:t>
            </a:r>
            <a:r>
              <a:rPr lang="en-US" altLang="ko-KR" dirty="0" smtClean="0">
                <a:solidFill>
                  <a:srgbClr val="00B0F0"/>
                </a:solidFill>
              </a:rPr>
              <a:t>by default</a:t>
            </a:r>
          </a:p>
          <a:p>
            <a:pPr lvl="1"/>
            <a:r>
              <a:rPr lang="en-US" altLang="ko-KR" dirty="0"/>
              <a:t>packet loss rates </a:t>
            </a:r>
            <a:r>
              <a:rPr lang="en-US" altLang="ko-KR" dirty="0" smtClean="0"/>
              <a:t>less than 20 </a:t>
            </a:r>
            <a:r>
              <a:rPr lang="en-US" altLang="ko-KR" dirty="0"/>
              <a:t>percent can be </a:t>
            </a:r>
            <a:r>
              <a:rPr lang="en-US" altLang="ko-KR" dirty="0" smtClean="0"/>
              <a:t>tolerated, depending on the type of source encoding and loss concealment scheme</a:t>
            </a:r>
            <a:endParaRPr lang="ko-KR" altLang="en-US" dirty="0"/>
          </a:p>
        </p:txBody>
      </p:sp>
    </p:spTree>
    <p:extLst>
      <p:ext uri="{BB962C8B-B14F-4D97-AF65-F5344CB8AC3E}">
        <p14:creationId xmlns:p14="http://schemas.microsoft.com/office/powerpoint/2010/main" val="17705947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sz="quarter" idx="10"/>
          </p:nvPr>
        </p:nvSpPr>
        <p:spPr/>
        <p:txBody>
          <a:bodyPr/>
          <a:lstStyle/>
          <a:p>
            <a:r>
              <a:rPr lang="en-US" altLang="ko-KR" dirty="0" smtClean="0">
                <a:solidFill>
                  <a:srgbClr val="FFC000"/>
                </a:solidFill>
              </a:rPr>
              <a:t>Jitter</a:t>
            </a:r>
            <a:r>
              <a:rPr lang="en-US" altLang="ko-KR" dirty="0"/>
              <a:t>: </a:t>
            </a:r>
            <a:r>
              <a:rPr lang="en-US" altLang="ko-KR" dirty="0" smtClean="0"/>
              <a:t>fluctuation of the time from when </a:t>
            </a:r>
            <a:r>
              <a:rPr lang="en-US" altLang="ko-KR" dirty="0"/>
              <a:t>a packet is generated at the source until it is received at the </a:t>
            </a:r>
            <a:r>
              <a:rPr lang="en-US" altLang="ko-KR" dirty="0" smtClean="0"/>
              <a:t>receiver</a:t>
            </a:r>
            <a:endParaRPr lang="en-US" altLang="ko-KR" dirty="0"/>
          </a:p>
        </p:txBody>
      </p:sp>
      <p:sp>
        <p:nvSpPr>
          <p:cNvPr id="2" name="제목 1"/>
          <p:cNvSpPr>
            <a:spLocks noGrp="1"/>
          </p:cNvSpPr>
          <p:nvPr>
            <p:ph type="title"/>
          </p:nvPr>
        </p:nvSpPr>
        <p:spPr/>
        <p:txBody>
          <a:bodyPr/>
          <a:lstStyle/>
          <a:p>
            <a:r>
              <a:rPr lang="en-US" altLang="ko-KR" dirty="0" smtClean="0"/>
              <a:t>Delay Jitter</a:t>
            </a:r>
            <a:endParaRPr lang="ko-KR" altLang="en-US" dirty="0"/>
          </a:p>
        </p:txBody>
      </p:sp>
      <p:sp>
        <p:nvSpPr>
          <p:cNvPr id="6" name="Line 2"/>
          <p:cNvSpPr>
            <a:spLocks noChangeShapeType="1"/>
          </p:cNvSpPr>
          <p:nvPr/>
        </p:nvSpPr>
        <p:spPr bwMode="auto">
          <a:xfrm>
            <a:off x="2485417" y="2546350"/>
            <a:ext cx="0" cy="28527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7" name="Line 3"/>
          <p:cNvSpPr>
            <a:spLocks noChangeShapeType="1"/>
          </p:cNvSpPr>
          <p:nvPr/>
        </p:nvSpPr>
        <p:spPr bwMode="auto">
          <a:xfrm flipH="1">
            <a:off x="2475892" y="5387975"/>
            <a:ext cx="7201508" cy="15875"/>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8" name="Text Box 4"/>
          <p:cNvSpPr txBox="1">
            <a:spLocks noChangeArrowheads="1"/>
          </p:cNvSpPr>
          <p:nvPr/>
        </p:nvSpPr>
        <p:spPr bwMode="auto">
          <a:xfrm>
            <a:off x="3117242" y="2649537"/>
            <a:ext cx="1988045" cy="9233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i="0" dirty="0">
                <a:solidFill>
                  <a:srgbClr val="FF0000"/>
                </a:solidFill>
                <a:latin typeface="+mn-ea"/>
                <a:cs typeface="Arial"/>
              </a:rPr>
              <a:t>       constant bit </a:t>
            </a:r>
          </a:p>
          <a:p>
            <a:pPr>
              <a:defRPr/>
            </a:pPr>
            <a:r>
              <a:rPr lang="en-US" i="0" dirty="0">
                <a:solidFill>
                  <a:srgbClr val="FF0000"/>
                </a:solidFill>
                <a:latin typeface="+mn-ea"/>
                <a:cs typeface="Arial"/>
              </a:rPr>
              <a:t>               rate</a:t>
            </a:r>
          </a:p>
          <a:p>
            <a:pPr>
              <a:defRPr/>
            </a:pPr>
            <a:r>
              <a:rPr lang="en-US" i="0" dirty="0">
                <a:solidFill>
                  <a:srgbClr val="FF0000"/>
                </a:solidFill>
                <a:latin typeface="+mn-ea"/>
                <a:cs typeface="Arial"/>
              </a:rPr>
              <a:t>transmission</a:t>
            </a:r>
          </a:p>
        </p:txBody>
      </p:sp>
      <p:grpSp>
        <p:nvGrpSpPr>
          <p:cNvPr id="9" name="Group 5"/>
          <p:cNvGrpSpPr>
            <a:grpSpLocks/>
          </p:cNvGrpSpPr>
          <p:nvPr/>
        </p:nvGrpSpPr>
        <p:grpSpPr bwMode="auto">
          <a:xfrm>
            <a:off x="2866417" y="2876550"/>
            <a:ext cx="2552700" cy="2525712"/>
            <a:chOff x="648" y="1147"/>
            <a:chExt cx="1608" cy="1591"/>
          </a:xfrm>
        </p:grpSpPr>
        <p:grpSp>
          <p:nvGrpSpPr>
            <p:cNvPr id="10" name="Group 6"/>
            <p:cNvGrpSpPr>
              <a:grpSpLocks/>
            </p:cNvGrpSpPr>
            <p:nvPr/>
          </p:nvGrpSpPr>
          <p:grpSpPr bwMode="auto">
            <a:xfrm>
              <a:off x="648" y="1725"/>
              <a:ext cx="1024" cy="1013"/>
              <a:chOff x="672" y="1071"/>
              <a:chExt cx="1024" cy="1013"/>
            </a:xfrm>
          </p:grpSpPr>
          <p:grpSp>
            <p:nvGrpSpPr>
              <p:cNvPr id="26" name="Group 7"/>
              <p:cNvGrpSpPr>
                <a:grpSpLocks/>
              </p:cNvGrpSpPr>
              <p:nvPr/>
            </p:nvGrpSpPr>
            <p:grpSpPr bwMode="auto">
              <a:xfrm>
                <a:off x="672" y="1506"/>
                <a:ext cx="583" cy="578"/>
                <a:chOff x="672" y="1486"/>
                <a:chExt cx="583" cy="578"/>
              </a:xfrm>
            </p:grpSpPr>
            <p:grpSp>
              <p:nvGrpSpPr>
                <p:cNvPr id="37" name="Group 8"/>
                <p:cNvGrpSpPr>
                  <a:grpSpLocks/>
                </p:cNvGrpSpPr>
                <p:nvPr/>
              </p:nvGrpSpPr>
              <p:grpSpPr bwMode="auto">
                <a:xfrm>
                  <a:off x="672" y="1776"/>
                  <a:ext cx="291" cy="288"/>
                  <a:chOff x="672" y="1776"/>
                  <a:chExt cx="291" cy="288"/>
                </a:xfrm>
              </p:grpSpPr>
              <p:grpSp>
                <p:nvGrpSpPr>
                  <p:cNvPr id="45" name="Group 9"/>
                  <p:cNvGrpSpPr>
                    <a:grpSpLocks/>
                  </p:cNvGrpSpPr>
                  <p:nvPr/>
                </p:nvGrpSpPr>
                <p:grpSpPr bwMode="auto">
                  <a:xfrm>
                    <a:off x="672" y="1920"/>
                    <a:ext cx="145" cy="144"/>
                    <a:chOff x="672" y="1920"/>
                    <a:chExt cx="145" cy="144"/>
                  </a:xfrm>
                </p:grpSpPr>
                <p:sp>
                  <p:nvSpPr>
                    <p:cNvPr id="49" name="Line 10"/>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50" name="Line 11"/>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nvGrpSpPr>
                  <p:cNvPr id="46" name="Group 12"/>
                  <p:cNvGrpSpPr>
                    <a:grpSpLocks/>
                  </p:cNvGrpSpPr>
                  <p:nvPr/>
                </p:nvGrpSpPr>
                <p:grpSpPr bwMode="auto">
                  <a:xfrm>
                    <a:off x="818" y="1776"/>
                    <a:ext cx="145" cy="144"/>
                    <a:chOff x="672" y="1920"/>
                    <a:chExt cx="145" cy="144"/>
                  </a:xfrm>
                </p:grpSpPr>
                <p:sp>
                  <p:nvSpPr>
                    <p:cNvPr id="47" name="Line 13"/>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48" name="Line 14"/>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grpSp>
              <p:nvGrpSpPr>
                <p:cNvPr id="38" name="Group 15"/>
                <p:cNvGrpSpPr>
                  <a:grpSpLocks/>
                </p:cNvGrpSpPr>
                <p:nvPr/>
              </p:nvGrpSpPr>
              <p:grpSpPr bwMode="auto">
                <a:xfrm>
                  <a:off x="964" y="1486"/>
                  <a:ext cx="291" cy="288"/>
                  <a:chOff x="672" y="1776"/>
                  <a:chExt cx="291" cy="288"/>
                </a:xfrm>
              </p:grpSpPr>
              <p:grpSp>
                <p:nvGrpSpPr>
                  <p:cNvPr id="39" name="Group 16"/>
                  <p:cNvGrpSpPr>
                    <a:grpSpLocks/>
                  </p:cNvGrpSpPr>
                  <p:nvPr/>
                </p:nvGrpSpPr>
                <p:grpSpPr bwMode="auto">
                  <a:xfrm>
                    <a:off x="672" y="1920"/>
                    <a:ext cx="145" cy="144"/>
                    <a:chOff x="672" y="1920"/>
                    <a:chExt cx="145" cy="144"/>
                  </a:xfrm>
                </p:grpSpPr>
                <p:sp>
                  <p:nvSpPr>
                    <p:cNvPr id="43" name="Line 17"/>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44" name="Line 18"/>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nvGrpSpPr>
                  <p:cNvPr id="40" name="Group 19"/>
                  <p:cNvGrpSpPr>
                    <a:grpSpLocks/>
                  </p:cNvGrpSpPr>
                  <p:nvPr/>
                </p:nvGrpSpPr>
                <p:grpSpPr bwMode="auto">
                  <a:xfrm>
                    <a:off x="818" y="1776"/>
                    <a:ext cx="145" cy="144"/>
                    <a:chOff x="672" y="1920"/>
                    <a:chExt cx="145" cy="144"/>
                  </a:xfrm>
                </p:grpSpPr>
                <p:sp>
                  <p:nvSpPr>
                    <p:cNvPr id="41" name="Line 20"/>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42" name="Line 21"/>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grpSp>
          <p:grpSp>
            <p:nvGrpSpPr>
              <p:cNvPr id="27" name="Group 22"/>
              <p:cNvGrpSpPr>
                <a:grpSpLocks/>
              </p:cNvGrpSpPr>
              <p:nvPr/>
            </p:nvGrpSpPr>
            <p:grpSpPr bwMode="auto">
              <a:xfrm>
                <a:off x="1259" y="1217"/>
                <a:ext cx="291" cy="288"/>
                <a:chOff x="672" y="1776"/>
                <a:chExt cx="291" cy="288"/>
              </a:xfrm>
            </p:grpSpPr>
            <p:grpSp>
              <p:nvGrpSpPr>
                <p:cNvPr id="31" name="Group 23"/>
                <p:cNvGrpSpPr>
                  <a:grpSpLocks/>
                </p:cNvGrpSpPr>
                <p:nvPr/>
              </p:nvGrpSpPr>
              <p:grpSpPr bwMode="auto">
                <a:xfrm>
                  <a:off x="672" y="1920"/>
                  <a:ext cx="145" cy="144"/>
                  <a:chOff x="672" y="1920"/>
                  <a:chExt cx="145" cy="144"/>
                </a:xfrm>
              </p:grpSpPr>
              <p:sp>
                <p:nvSpPr>
                  <p:cNvPr id="35" name="Line 24"/>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36" name="Line 25"/>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nvGrpSpPr>
                <p:cNvPr id="32" name="Group 26"/>
                <p:cNvGrpSpPr>
                  <a:grpSpLocks/>
                </p:cNvGrpSpPr>
                <p:nvPr/>
              </p:nvGrpSpPr>
              <p:grpSpPr bwMode="auto">
                <a:xfrm>
                  <a:off x="818" y="1776"/>
                  <a:ext cx="145" cy="144"/>
                  <a:chOff x="672" y="1920"/>
                  <a:chExt cx="145" cy="144"/>
                </a:xfrm>
              </p:grpSpPr>
              <p:sp>
                <p:nvSpPr>
                  <p:cNvPr id="33" name="Line 27"/>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34" name="Line 28"/>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grpSp>
            <p:nvGrpSpPr>
              <p:cNvPr id="28" name="Group 29"/>
              <p:cNvGrpSpPr>
                <a:grpSpLocks/>
              </p:cNvGrpSpPr>
              <p:nvPr/>
            </p:nvGrpSpPr>
            <p:grpSpPr bwMode="auto">
              <a:xfrm>
                <a:off x="1551" y="1071"/>
                <a:ext cx="145" cy="144"/>
                <a:chOff x="672" y="1920"/>
                <a:chExt cx="145" cy="144"/>
              </a:xfrm>
            </p:grpSpPr>
            <p:sp>
              <p:nvSpPr>
                <p:cNvPr id="29" name="Line 30"/>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30" name="Line 31"/>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grpSp>
          <p:nvGrpSpPr>
            <p:cNvPr id="11" name="Group 32"/>
            <p:cNvGrpSpPr>
              <a:grpSpLocks/>
            </p:cNvGrpSpPr>
            <p:nvPr/>
          </p:nvGrpSpPr>
          <p:grpSpPr bwMode="auto">
            <a:xfrm>
              <a:off x="1673" y="1147"/>
              <a:ext cx="583" cy="578"/>
              <a:chOff x="672" y="1486"/>
              <a:chExt cx="583" cy="578"/>
            </a:xfrm>
          </p:grpSpPr>
          <p:grpSp>
            <p:nvGrpSpPr>
              <p:cNvPr id="12" name="Group 33"/>
              <p:cNvGrpSpPr>
                <a:grpSpLocks/>
              </p:cNvGrpSpPr>
              <p:nvPr/>
            </p:nvGrpSpPr>
            <p:grpSpPr bwMode="auto">
              <a:xfrm>
                <a:off x="672" y="1776"/>
                <a:ext cx="291" cy="288"/>
                <a:chOff x="672" y="1776"/>
                <a:chExt cx="291" cy="288"/>
              </a:xfrm>
            </p:grpSpPr>
            <p:grpSp>
              <p:nvGrpSpPr>
                <p:cNvPr id="20" name="Group 34"/>
                <p:cNvGrpSpPr>
                  <a:grpSpLocks/>
                </p:cNvGrpSpPr>
                <p:nvPr/>
              </p:nvGrpSpPr>
              <p:grpSpPr bwMode="auto">
                <a:xfrm>
                  <a:off x="672" y="1920"/>
                  <a:ext cx="145" cy="144"/>
                  <a:chOff x="672" y="1920"/>
                  <a:chExt cx="145" cy="144"/>
                </a:xfrm>
              </p:grpSpPr>
              <p:sp>
                <p:nvSpPr>
                  <p:cNvPr id="24" name="Line 35"/>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25" name="Line 36"/>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nvGrpSpPr>
                <p:cNvPr id="21" name="Group 37"/>
                <p:cNvGrpSpPr>
                  <a:grpSpLocks/>
                </p:cNvGrpSpPr>
                <p:nvPr/>
              </p:nvGrpSpPr>
              <p:grpSpPr bwMode="auto">
                <a:xfrm>
                  <a:off x="818" y="1776"/>
                  <a:ext cx="145" cy="144"/>
                  <a:chOff x="672" y="1920"/>
                  <a:chExt cx="145" cy="144"/>
                </a:xfrm>
              </p:grpSpPr>
              <p:sp>
                <p:nvSpPr>
                  <p:cNvPr id="22" name="Line 38"/>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23" name="Line 39"/>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grpSp>
            <p:nvGrpSpPr>
              <p:cNvPr id="13" name="Group 40"/>
              <p:cNvGrpSpPr>
                <a:grpSpLocks/>
              </p:cNvGrpSpPr>
              <p:nvPr/>
            </p:nvGrpSpPr>
            <p:grpSpPr bwMode="auto">
              <a:xfrm>
                <a:off x="964" y="1486"/>
                <a:ext cx="291" cy="288"/>
                <a:chOff x="672" y="1776"/>
                <a:chExt cx="291" cy="288"/>
              </a:xfrm>
            </p:grpSpPr>
            <p:grpSp>
              <p:nvGrpSpPr>
                <p:cNvPr id="14" name="Group 41"/>
                <p:cNvGrpSpPr>
                  <a:grpSpLocks/>
                </p:cNvGrpSpPr>
                <p:nvPr/>
              </p:nvGrpSpPr>
              <p:grpSpPr bwMode="auto">
                <a:xfrm>
                  <a:off x="672" y="1920"/>
                  <a:ext cx="145" cy="144"/>
                  <a:chOff x="672" y="1920"/>
                  <a:chExt cx="145" cy="144"/>
                </a:xfrm>
              </p:grpSpPr>
              <p:sp>
                <p:nvSpPr>
                  <p:cNvPr id="18" name="Line 42"/>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19" name="Line 43"/>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nvGrpSpPr>
                <p:cNvPr id="15" name="Group 44"/>
                <p:cNvGrpSpPr>
                  <a:grpSpLocks/>
                </p:cNvGrpSpPr>
                <p:nvPr/>
              </p:nvGrpSpPr>
              <p:grpSpPr bwMode="auto">
                <a:xfrm>
                  <a:off x="818" y="1776"/>
                  <a:ext cx="145" cy="144"/>
                  <a:chOff x="672" y="1920"/>
                  <a:chExt cx="145" cy="144"/>
                </a:xfrm>
              </p:grpSpPr>
              <p:sp>
                <p:nvSpPr>
                  <p:cNvPr id="16" name="Line 45"/>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17" name="Line 46"/>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grpSp>
      </p:grpSp>
      <p:sp>
        <p:nvSpPr>
          <p:cNvPr id="51" name="Text Box 47"/>
          <p:cNvSpPr txBox="1">
            <a:spLocks noChangeArrowheads="1"/>
          </p:cNvSpPr>
          <p:nvPr/>
        </p:nvSpPr>
        <p:spPr bwMode="auto">
          <a:xfrm rot="-5433387">
            <a:off x="1234467" y="3694113"/>
            <a:ext cx="1957387"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i="0" dirty="0">
                <a:latin typeface="+mn-ea"/>
                <a:cs typeface="Arial"/>
              </a:rPr>
              <a:t>Cumulative data</a:t>
            </a:r>
          </a:p>
        </p:txBody>
      </p:sp>
      <p:sp>
        <p:nvSpPr>
          <p:cNvPr id="52" name="Text Box 48"/>
          <p:cNvSpPr txBox="1">
            <a:spLocks noChangeArrowheads="1"/>
          </p:cNvSpPr>
          <p:nvPr/>
        </p:nvSpPr>
        <p:spPr bwMode="auto">
          <a:xfrm>
            <a:off x="9175142" y="5411787"/>
            <a:ext cx="59343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i="0" dirty="0">
                <a:latin typeface="+mn-ea"/>
                <a:cs typeface="Arial"/>
              </a:rPr>
              <a:t>time</a:t>
            </a:r>
          </a:p>
        </p:txBody>
      </p:sp>
      <p:grpSp>
        <p:nvGrpSpPr>
          <p:cNvPr id="53" name="Group 49"/>
          <p:cNvGrpSpPr>
            <a:grpSpLocks/>
          </p:cNvGrpSpPr>
          <p:nvPr/>
        </p:nvGrpSpPr>
        <p:grpSpPr bwMode="auto">
          <a:xfrm>
            <a:off x="4142767" y="2890837"/>
            <a:ext cx="3500438" cy="2520950"/>
            <a:chOff x="1572" y="1156"/>
            <a:chExt cx="2205" cy="1588"/>
          </a:xfrm>
        </p:grpSpPr>
        <p:grpSp>
          <p:nvGrpSpPr>
            <p:cNvPr id="54" name="Group 50"/>
            <p:cNvGrpSpPr>
              <a:grpSpLocks/>
            </p:cNvGrpSpPr>
            <p:nvPr/>
          </p:nvGrpSpPr>
          <p:grpSpPr bwMode="auto">
            <a:xfrm>
              <a:off x="1938" y="1156"/>
              <a:ext cx="1839" cy="1588"/>
              <a:chOff x="1938" y="1156"/>
              <a:chExt cx="1839" cy="1588"/>
            </a:xfrm>
          </p:grpSpPr>
          <p:grpSp>
            <p:nvGrpSpPr>
              <p:cNvPr id="58" name="Group 51"/>
              <p:cNvGrpSpPr>
                <a:grpSpLocks/>
              </p:cNvGrpSpPr>
              <p:nvPr/>
            </p:nvGrpSpPr>
            <p:grpSpPr bwMode="auto">
              <a:xfrm>
                <a:off x="1938" y="2600"/>
                <a:ext cx="319" cy="144"/>
                <a:chOff x="672" y="1920"/>
                <a:chExt cx="145" cy="144"/>
              </a:xfrm>
            </p:grpSpPr>
            <p:sp>
              <p:nvSpPr>
                <p:cNvPr id="92" name="Line 52"/>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93" name="Line 53"/>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nvGrpSpPr>
              <p:cNvPr id="59" name="Group 54"/>
              <p:cNvGrpSpPr>
                <a:grpSpLocks/>
              </p:cNvGrpSpPr>
              <p:nvPr/>
            </p:nvGrpSpPr>
            <p:grpSpPr bwMode="auto">
              <a:xfrm>
                <a:off x="2252" y="2456"/>
                <a:ext cx="73" cy="144"/>
                <a:chOff x="672" y="1920"/>
                <a:chExt cx="145" cy="144"/>
              </a:xfrm>
            </p:grpSpPr>
            <p:sp>
              <p:nvSpPr>
                <p:cNvPr id="90" name="Line 55"/>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91" name="Line 56"/>
                <p:cNvSpPr>
                  <a:spLocks noChangeShapeType="1"/>
                </p:cNvSpPr>
                <p:nvPr/>
              </p:nvSpPr>
              <p:spPr bwMode="auto">
                <a:xfrm rot="5400000">
                  <a:off x="745" y="1849"/>
                  <a:ext cx="0" cy="1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nvGrpSpPr>
              <p:cNvPr id="60" name="Group 57"/>
              <p:cNvGrpSpPr>
                <a:grpSpLocks/>
              </p:cNvGrpSpPr>
              <p:nvPr/>
            </p:nvGrpSpPr>
            <p:grpSpPr bwMode="auto">
              <a:xfrm>
                <a:off x="2317" y="2169"/>
                <a:ext cx="126" cy="288"/>
                <a:chOff x="672" y="1776"/>
                <a:chExt cx="291" cy="288"/>
              </a:xfrm>
            </p:grpSpPr>
            <p:grpSp>
              <p:nvGrpSpPr>
                <p:cNvPr id="84" name="Group 58"/>
                <p:cNvGrpSpPr>
                  <a:grpSpLocks/>
                </p:cNvGrpSpPr>
                <p:nvPr/>
              </p:nvGrpSpPr>
              <p:grpSpPr bwMode="auto">
                <a:xfrm>
                  <a:off x="672" y="1920"/>
                  <a:ext cx="145" cy="144"/>
                  <a:chOff x="672" y="1920"/>
                  <a:chExt cx="145" cy="144"/>
                </a:xfrm>
              </p:grpSpPr>
              <p:sp>
                <p:nvSpPr>
                  <p:cNvPr id="88" name="Line 59"/>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89" name="Line 60"/>
                  <p:cNvSpPr>
                    <a:spLocks noChangeShapeType="1"/>
                  </p:cNvSpPr>
                  <p:nvPr/>
                </p:nvSpPr>
                <p:spPr bwMode="auto">
                  <a:xfrm rot="5400000">
                    <a:off x="745" y="1847"/>
                    <a:ext cx="0" cy="14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nvGrpSpPr>
                <p:cNvPr id="85" name="Group 61"/>
                <p:cNvGrpSpPr>
                  <a:grpSpLocks/>
                </p:cNvGrpSpPr>
                <p:nvPr/>
              </p:nvGrpSpPr>
              <p:grpSpPr bwMode="auto">
                <a:xfrm>
                  <a:off x="818" y="1776"/>
                  <a:ext cx="145" cy="144"/>
                  <a:chOff x="672" y="1920"/>
                  <a:chExt cx="145" cy="144"/>
                </a:xfrm>
              </p:grpSpPr>
              <p:sp>
                <p:nvSpPr>
                  <p:cNvPr id="86" name="Line 62"/>
                  <p:cNvSpPr>
                    <a:spLocks noChangeShapeType="1"/>
                  </p:cNvSpPr>
                  <p:nvPr/>
                </p:nvSpPr>
                <p:spPr bwMode="auto">
                  <a:xfrm>
                    <a:off x="671" y="1920"/>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87" name="Line 63"/>
                  <p:cNvSpPr>
                    <a:spLocks noChangeShapeType="1"/>
                  </p:cNvSpPr>
                  <p:nvPr/>
                </p:nvSpPr>
                <p:spPr bwMode="auto">
                  <a:xfrm rot="5400000">
                    <a:off x="744" y="1847"/>
                    <a:ext cx="0" cy="14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grpSp>
            <p:nvGrpSpPr>
              <p:cNvPr id="61" name="Group 64"/>
              <p:cNvGrpSpPr>
                <a:grpSpLocks/>
              </p:cNvGrpSpPr>
              <p:nvPr/>
            </p:nvGrpSpPr>
            <p:grpSpPr bwMode="auto">
              <a:xfrm>
                <a:off x="2441" y="1877"/>
                <a:ext cx="609" cy="288"/>
                <a:chOff x="672" y="1776"/>
                <a:chExt cx="291" cy="288"/>
              </a:xfrm>
            </p:grpSpPr>
            <p:grpSp>
              <p:nvGrpSpPr>
                <p:cNvPr id="78" name="Group 65"/>
                <p:cNvGrpSpPr>
                  <a:grpSpLocks/>
                </p:cNvGrpSpPr>
                <p:nvPr/>
              </p:nvGrpSpPr>
              <p:grpSpPr bwMode="auto">
                <a:xfrm>
                  <a:off x="672" y="1920"/>
                  <a:ext cx="145" cy="144"/>
                  <a:chOff x="672" y="1920"/>
                  <a:chExt cx="145" cy="144"/>
                </a:xfrm>
              </p:grpSpPr>
              <p:sp>
                <p:nvSpPr>
                  <p:cNvPr id="82" name="Line 66"/>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83" name="Line 67"/>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nvGrpSpPr>
                <p:cNvPr id="79" name="Group 68"/>
                <p:cNvGrpSpPr>
                  <a:grpSpLocks/>
                </p:cNvGrpSpPr>
                <p:nvPr/>
              </p:nvGrpSpPr>
              <p:grpSpPr bwMode="auto">
                <a:xfrm>
                  <a:off x="818" y="1776"/>
                  <a:ext cx="145" cy="144"/>
                  <a:chOff x="672" y="1920"/>
                  <a:chExt cx="145" cy="144"/>
                </a:xfrm>
              </p:grpSpPr>
              <p:sp>
                <p:nvSpPr>
                  <p:cNvPr id="80" name="Line 69"/>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81" name="Line 70"/>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grpSp>
            <p:nvGrpSpPr>
              <p:cNvPr id="62" name="Group 71"/>
              <p:cNvGrpSpPr>
                <a:grpSpLocks/>
              </p:cNvGrpSpPr>
              <p:nvPr/>
            </p:nvGrpSpPr>
            <p:grpSpPr bwMode="auto">
              <a:xfrm>
                <a:off x="3045" y="1740"/>
                <a:ext cx="52" cy="144"/>
                <a:chOff x="672" y="1920"/>
                <a:chExt cx="145" cy="144"/>
              </a:xfrm>
            </p:grpSpPr>
            <p:sp>
              <p:nvSpPr>
                <p:cNvPr id="76" name="Line 72"/>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77" name="Line 73"/>
                <p:cNvSpPr>
                  <a:spLocks noChangeShapeType="1"/>
                </p:cNvSpPr>
                <p:nvPr/>
              </p:nvSpPr>
              <p:spPr bwMode="auto">
                <a:xfrm rot="5400000">
                  <a:off x="745" y="1849"/>
                  <a:ext cx="0" cy="14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nvGrpSpPr>
              <p:cNvPr id="63" name="Group 74"/>
              <p:cNvGrpSpPr>
                <a:grpSpLocks/>
              </p:cNvGrpSpPr>
              <p:nvPr/>
            </p:nvGrpSpPr>
            <p:grpSpPr bwMode="auto">
              <a:xfrm>
                <a:off x="3092" y="1590"/>
                <a:ext cx="469" cy="144"/>
                <a:chOff x="672" y="1920"/>
                <a:chExt cx="145" cy="144"/>
              </a:xfrm>
            </p:grpSpPr>
            <p:sp>
              <p:nvSpPr>
                <p:cNvPr id="74" name="Line 75"/>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75" name="Line 76"/>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nvGrpSpPr>
              <p:cNvPr id="64" name="Group 77"/>
              <p:cNvGrpSpPr>
                <a:grpSpLocks/>
              </p:cNvGrpSpPr>
              <p:nvPr/>
            </p:nvGrpSpPr>
            <p:grpSpPr bwMode="auto">
              <a:xfrm>
                <a:off x="3550" y="1446"/>
                <a:ext cx="145" cy="144"/>
                <a:chOff x="672" y="1920"/>
                <a:chExt cx="145" cy="144"/>
              </a:xfrm>
            </p:grpSpPr>
            <p:sp>
              <p:nvSpPr>
                <p:cNvPr id="72" name="Line 78"/>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73" name="Line 79"/>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nvGrpSpPr>
              <p:cNvPr id="65" name="Group 80"/>
              <p:cNvGrpSpPr>
                <a:grpSpLocks/>
              </p:cNvGrpSpPr>
              <p:nvPr/>
            </p:nvGrpSpPr>
            <p:grpSpPr bwMode="auto">
              <a:xfrm>
                <a:off x="3690" y="1156"/>
                <a:ext cx="87" cy="288"/>
                <a:chOff x="672" y="1776"/>
                <a:chExt cx="291" cy="288"/>
              </a:xfrm>
            </p:grpSpPr>
            <p:grpSp>
              <p:nvGrpSpPr>
                <p:cNvPr id="66" name="Group 81"/>
                <p:cNvGrpSpPr>
                  <a:grpSpLocks/>
                </p:cNvGrpSpPr>
                <p:nvPr/>
              </p:nvGrpSpPr>
              <p:grpSpPr bwMode="auto">
                <a:xfrm>
                  <a:off x="672" y="1920"/>
                  <a:ext cx="145" cy="144"/>
                  <a:chOff x="672" y="1920"/>
                  <a:chExt cx="145" cy="144"/>
                </a:xfrm>
              </p:grpSpPr>
              <p:sp>
                <p:nvSpPr>
                  <p:cNvPr id="70" name="Line 82"/>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71" name="Line 83"/>
                  <p:cNvSpPr>
                    <a:spLocks noChangeShapeType="1"/>
                  </p:cNvSpPr>
                  <p:nvPr/>
                </p:nvSpPr>
                <p:spPr bwMode="auto">
                  <a:xfrm rot="5400000">
                    <a:off x="744" y="1848"/>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nvGrpSpPr>
                <p:cNvPr id="67" name="Group 84"/>
                <p:cNvGrpSpPr>
                  <a:grpSpLocks/>
                </p:cNvGrpSpPr>
                <p:nvPr/>
              </p:nvGrpSpPr>
              <p:grpSpPr bwMode="auto">
                <a:xfrm>
                  <a:off x="818" y="1776"/>
                  <a:ext cx="145" cy="144"/>
                  <a:chOff x="672" y="1920"/>
                  <a:chExt cx="145" cy="144"/>
                </a:xfrm>
              </p:grpSpPr>
              <p:sp>
                <p:nvSpPr>
                  <p:cNvPr id="68" name="Line 85"/>
                  <p:cNvSpPr>
                    <a:spLocks noChangeShapeType="1"/>
                  </p:cNvSpPr>
                  <p:nvPr/>
                </p:nvSpPr>
                <p:spPr bwMode="auto">
                  <a:xfrm>
                    <a:off x="673" y="1920"/>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69" name="Line 86"/>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grpSp>
        <p:sp>
          <p:nvSpPr>
            <p:cNvPr id="55" name="Text Box 87"/>
            <p:cNvSpPr txBox="1">
              <a:spLocks noChangeArrowheads="1"/>
            </p:cNvSpPr>
            <p:nvPr/>
          </p:nvSpPr>
          <p:spPr bwMode="auto">
            <a:xfrm>
              <a:off x="1753" y="1724"/>
              <a:ext cx="634" cy="7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prstDash val="sysDot"/>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i="0" dirty="0">
                  <a:solidFill>
                    <a:srgbClr val="FFC000"/>
                  </a:solidFill>
                  <a:latin typeface="+mn-ea"/>
                  <a:cs typeface="Arial"/>
                </a:rPr>
                <a:t>variable</a:t>
              </a:r>
            </a:p>
            <a:p>
              <a:pPr algn="ctr">
                <a:defRPr/>
              </a:pPr>
              <a:r>
                <a:rPr lang="en-US" i="0" dirty="0">
                  <a:solidFill>
                    <a:srgbClr val="FFC000"/>
                  </a:solidFill>
                  <a:latin typeface="+mn-ea"/>
                  <a:cs typeface="Arial"/>
                </a:rPr>
                <a:t>network</a:t>
              </a:r>
            </a:p>
            <a:p>
              <a:pPr algn="ctr">
                <a:defRPr/>
              </a:pPr>
              <a:r>
                <a:rPr lang="en-US" i="0" dirty="0">
                  <a:solidFill>
                    <a:srgbClr val="FFC000"/>
                  </a:solidFill>
                  <a:latin typeface="+mn-ea"/>
                  <a:cs typeface="Arial"/>
                </a:rPr>
                <a:t>delay</a:t>
              </a:r>
            </a:p>
            <a:p>
              <a:pPr algn="ctr">
                <a:defRPr/>
              </a:pPr>
              <a:r>
                <a:rPr lang="en-US" i="0" dirty="0">
                  <a:solidFill>
                    <a:srgbClr val="FFC000"/>
                  </a:solidFill>
                  <a:latin typeface="+mn-ea"/>
                  <a:cs typeface="Arial"/>
                </a:rPr>
                <a:t>(jitter)</a:t>
              </a:r>
            </a:p>
          </p:txBody>
        </p:sp>
        <p:sp>
          <p:nvSpPr>
            <p:cNvPr id="56" name="Line 88"/>
            <p:cNvSpPr>
              <a:spLocks noChangeShapeType="1"/>
            </p:cNvSpPr>
            <p:nvPr/>
          </p:nvSpPr>
          <p:spPr bwMode="auto">
            <a:xfrm>
              <a:off x="1572" y="1938"/>
              <a:ext cx="1098" cy="0"/>
            </a:xfrm>
            <a:prstGeom prst="line">
              <a:avLst/>
            </a:prstGeom>
            <a:noFill/>
            <a:ln w="19050">
              <a:solidFill>
                <a:srgbClr val="FFC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57" name="Text Box 89"/>
            <p:cNvSpPr txBox="1">
              <a:spLocks noChangeArrowheads="1"/>
            </p:cNvSpPr>
            <p:nvPr/>
          </p:nvSpPr>
          <p:spPr bwMode="auto">
            <a:xfrm>
              <a:off x="2812" y="1196"/>
              <a:ext cx="714" cy="4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i="0" dirty="0">
                  <a:latin typeface="+mn-ea"/>
                  <a:cs typeface="Arial"/>
                </a:rPr>
                <a:t>client</a:t>
              </a:r>
            </a:p>
            <a:p>
              <a:pPr algn="r">
                <a:defRPr/>
              </a:pPr>
              <a:r>
                <a:rPr lang="en-US" i="0" dirty="0">
                  <a:latin typeface="+mn-ea"/>
                  <a:cs typeface="Arial"/>
                </a:rPr>
                <a:t>reception</a:t>
              </a:r>
            </a:p>
          </p:txBody>
        </p:sp>
      </p:grpSp>
      <p:grpSp>
        <p:nvGrpSpPr>
          <p:cNvPr id="94" name="Group 90"/>
          <p:cNvGrpSpPr>
            <a:grpSpLocks/>
          </p:cNvGrpSpPr>
          <p:nvPr/>
        </p:nvGrpSpPr>
        <p:grpSpPr bwMode="auto">
          <a:xfrm>
            <a:off x="4614255" y="2862262"/>
            <a:ext cx="5033964" cy="3233739"/>
            <a:chOff x="1869" y="1138"/>
            <a:chExt cx="3171" cy="2037"/>
          </a:xfrm>
        </p:grpSpPr>
        <p:grpSp>
          <p:nvGrpSpPr>
            <p:cNvPr id="95" name="Group 91"/>
            <p:cNvGrpSpPr>
              <a:grpSpLocks/>
            </p:cNvGrpSpPr>
            <p:nvPr/>
          </p:nvGrpSpPr>
          <p:grpSpPr bwMode="auto">
            <a:xfrm>
              <a:off x="2784" y="1138"/>
              <a:ext cx="1608" cy="1591"/>
              <a:chOff x="648" y="1147"/>
              <a:chExt cx="1608" cy="1591"/>
            </a:xfrm>
          </p:grpSpPr>
          <p:grpSp>
            <p:nvGrpSpPr>
              <p:cNvPr id="100" name="Group 92"/>
              <p:cNvGrpSpPr>
                <a:grpSpLocks/>
              </p:cNvGrpSpPr>
              <p:nvPr/>
            </p:nvGrpSpPr>
            <p:grpSpPr bwMode="auto">
              <a:xfrm>
                <a:off x="648" y="1725"/>
                <a:ext cx="1024" cy="1013"/>
                <a:chOff x="672" y="1071"/>
                <a:chExt cx="1024" cy="1013"/>
              </a:xfrm>
            </p:grpSpPr>
            <p:grpSp>
              <p:nvGrpSpPr>
                <p:cNvPr id="116" name="Group 93"/>
                <p:cNvGrpSpPr>
                  <a:grpSpLocks/>
                </p:cNvGrpSpPr>
                <p:nvPr/>
              </p:nvGrpSpPr>
              <p:grpSpPr bwMode="auto">
                <a:xfrm>
                  <a:off x="672" y="1506"/>
                  <a:ext cx="583" cy="578"/>
                  <a:chOff x="672" y="1486"/>
                  <a:chExt cx="583" cy="578"/>
                </a:xfrm>
              </p:grpSpPr>
              <p:grpSp>
                <p:nvGrpSpPr>
                  <p:cNvPr id="127" name="Group 94"/>
                  <p:cNvGrpSpPr>
                    <a:grpSpLocks/>
                  </p:cNvGrpSpPr>
                  <p:nvPr/>
                </p:nvGrpSpPr>
                <p:grpSpPr bwMode="auto">
                  <a:xfrm>
                    <a:off x="672" y="1776"/>
                    <a:ext cx="291" cy="288"/>
                    <a:chOff x="672" y="1776"/>
                    <a:chExt cx="291" cy="288"/>
                  </a:xfrm>
                </p:grpSpPr>
                <p:grpSp>
                  <p:nvGrpSpPr>
                    <p:cNvPr id="135" name="Group 95"/>
                    <p:cNvGrpSpPr>
                      <a:grpSpLocks/>
                    </p:cNvGrpSpPr>
                    <p:nvPr/>
                  </p:nvGrpSpPr>
                  <p:grpSpPr bwMode="auto">
                    <a:xfrm>
                      <a:off x="672" y="1920"/>
                      <a:ext cx="145" cy="144"/>
                      <a:chOff x="672" y="1920"/>
                      <a:chExt cx="145" cy="144"/>
                    </a:xfrm>
                  </p:grpSpPr>
                  <p:sp>
                    <p:nvSpPr>
                      <p:cNvPr id="139" name="Line 96"/>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140" name="Line 97"/>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nvGrpSpPr>
                    <p:cNvPr id="136" name="Group 98"/>
                    <p:cNvGrpSpPr>
                      <a:grpSpLocks/>
                    </p:cNvGrpSpPr>
                    <p:nvPr/>
                  </p:nvGrpSpPr>
                  <p:grpSpPr bwMode="auto">
                    <a:xfrm>
                      <a:off x="818" y="1776"/>
                      <a:ext cx="145" cy="144"/>
                      <a:chOff x="672" y="1920"/>
                      <a:chExt cx="145" cy="144"/>
                    </a:xfrm>
                  </p:grpSpPr>
                  <p:sp>
                    <p:nvSpPr>
                      <p:cNvPr id="137" name="Line 99"/>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138" name="Line 100"/>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grpSp>
                <p:nvGrpSpPr>
                  <p:cNvPr id="128" name="Group 101"/>
                  <p:cNvGrpSpPr>
                    <a:grpSpLocks/>
                  </p:cNvGrpSpPr>
                  <p:nvPr/>
                </p:nvGrpSpPr>
                <p:grpSpPr bwMode="auto">
                  <a:xfrm>
                    <a:off x="964" y="1486"/>
                    <a:ext cx="291" cy="288"/>
                    <a:chOff x="672" y="1776"/>
                    <a:chExt cx="291" cy="288"/>
                  </a:xfrm>
                </p:grpSpPr>
                <p:grpSp>
                  <p:nvGrpSpPr>
                    <p:cNvPr id="129" name="Group 102"/>
                    <p:cNvGrpSpPr>
                      <a:grpSpLocks/>
                    </p:cNvGrpSpPr>
                    <p:nvPr/>
                  </p:nvGrpSpPr>
                  <p:grpSpPr bwMode="auto">
                    <a:xfrm>
                      <a:off x="672" y="1920"/>
                      <a:ext cx="145" cy="144"/>
                      <a:chOff x="672" y="1920"/>
                      <a:chExt cx="145" cy="144"/>
                    </a:xfrm>
                  </p:grpSpPr>
                  <p:sp>
                    <p:nvSpPr>
                      <p:cNvPr id="133" name="Line 103"/>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134" name="Line 104"/>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nvGrpSpPr>
                    <p:cNvPr id="130" name="Group 105"/>
                    <p:cNvGrpSpPr>
                      <a:grpSpLocks/>
                    </p:cNvGrpSpPr>
                    <p:nvPr/>
                  </p:nvGrpSpPr>
                  <p:grpSpPr bwMode="auto">
                    <a:xfrm>
                      <a:off x="818" y="1776"/>
                      <a:ext cx="145" cy="144"/>
                      <a:chOff x="672" y="1920"/>
                      <a:chExt cx="145" cy="144"/>
                    </a:xfrm>
                  </p:grpSpPr>
                  <p:sp>
                    <p:nvSpPr>
                      <p:cNvPr id="131" name="Line 106"/>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132" name="Line 107"/>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grpSp>
            <p:grpSp>
              <p:nvGrpSpPr>
                <p:cNvPr id="117" name="Group 108"/>
                <p:cNvGrpSpPr>
                  <a:grpSpLocks/>
                </p:cNvGrpSpPr>
                <p:nvPr/>
              </p:nvGrpSpPr>
              <p:grpSpPr bwMode="auto">
                <a:xfrm>
                  <a:off x="1259" y="1217"/>
                  <a:ext cx="291" cy="288"/>
                  <a:chOff x="672" y="1776"/>
                  <a:chExt cx="291" cy="288"/>
                </a:xfrm>
              </p:grpSpPr>
              <p:grpSp>
                <p:nvGrpSpPr>
                  <p:cNvPr id="121" name="Group 109"/>
                  <p:cNvGrpSpPr>
                    <a:grpSpLocks/>
                  </p:cNvGrpSpPr>
                  <p:nvPr/>
                </p:nvGrpSpPr>
                <p:grpSpPr bwMode="auto">
                  <a:xfrm>
                    <a:off x="672" y="1920"/>
                    <a:ext cx="145" cy="144"/>
                    <a:chOff x="672" y="1920"/>
                    <a:chExt cx="145" cy="144"/>
                  </a:xfrm>
                </p:grpSpPr>
                <p:sp>
                  <p:nvSpPr>
                    <p:cNvPr id="125" name="Line 110"/>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126" name="Line 111"/>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nvGrpSpPr>
                  <p:cNvPr id="122" name="Group 112"/>
                  <p:cNvGrpSpPr>
                    <a:grpSpLocks/>
                  </p:cNvGrpSpPr>
                  <p:nvPr/>
                </p:nvGrpSpPr>
                <p:grpSpPr bwMode="auto">
                  <a:xfrm>
                    <a:off x="818" y="1776"/>
                    <a:ext cx="145" cy="144"/>
                    <a:chOff x="672" y="1920"/>
                    <a:chExt cx="145" cy="144"/>
                  </a:xfrm>
                </p:grpSpPr>
                <p:sp>
                  <p:nvSpPr>
                    <p:cNvPr id="123" name="Line 113"/>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124" name="Line 114"/>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grpSp>
              <p:nvGrpSpPr>
                <p:cNvPr id="118" name="Group 115"/>
                <p:cNvGrpSpPr>
                  <a:grpSpLocks/>
                </p:cNvGrpSpPr>
                <p:nvPr/>
              </p:nvGrpSpPr>
              <p:grpSpPr bwMode="auto">
                <a:xfrm>
                  <a:off x="1551" y="1071"/>
                  <a:ext cx="145" cy="144"/>
                  <a:chOff x="672" y="1920"/>
                  <a:chExt cx="145" cy="144"/>
                </a:xfrm>
              </p:grpSpPr>
              <p:sp>
                <p:nvSpPr>
                  <p:cNvPr id="119" name="Line 116"/>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120" name="Line 117"/>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grpSp>
            <p:nvGrpSpPr>
              <p:cNvPr id="101" name="Group 118"/>
              <p:cNvGrpSpPr>
                <a:grpSpLocks/>
              </p:cNvGrpSpPr>
              <p:nvPr/>
            </p:nvGrpSpPr>
            <p:grpSpPr bwMode="auto">
              <a:xfrm>
                <a:off x="1673" y="1147"/>
                <a:ext cx="583" cy="578"/>
                <a:chOff x="672" y="1486"/>
                <a:chExt cx="583" cy="578"/>
              </a:xfrm>
            </p:grpSpPr>
            <p:grpSp>
              <p:nvGrpSpPr>
                <p:cNvPr id="102" name="Group 119"/>
                <p:cNvGrpSpPr>
                  <a:grpSpLocks/>
                </p:cNvGrpSpPr>
                <p:nvPr/>
              </p:nvGrpSpPr>
              <p:grpSpPr bwMode="auto">
                <a:xfrm>
                  <a:off x="672" y="1776"/>
                  <a:ext cx="291" cy="288"/>
                  <a:chOff x="672" y="1776"/>
                  <a:chExt cx="291" cy="288"/>
                </a:xfrm>
              </p:grpSpPr>
              <p:grpSp>
                <p:nvGrpSpPr>
                  <p:cNvPr id="110" name="Group 120"/>
                  <p:cNvGrpSpPr>
                    <a:grpSpLocks/>
                  </p:cNvGrpSpPr>
                  <p:nvPr/>
                </p:nvGrpSpPr>
                <p:grpSpPr bwMode="auto">
                  <a:xfrm>
                    <a:off x="672" y="1920"/>
                    <a:ext cx="145" cy="144"/>
                    <a:chOff x="672" y="1920"/>
                    <a:chExt cx="145" cy="144"/>
                  </a:xfrm>
                </p:grpSpPr>
                <p:sp>
                  <p:nvSpPr>
                    <p:cNvPr id="114" name="Line 121"/>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115" name="Line 122"/>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nvGrpSpPr>
                  <p:cNvPr id="111" name="Group 123"/>
                  <p:cNvGrpSpPr>
                    <a:grpSpLocks/>
                  </p:cNvGrpSpPr>
                  <p:nvPr/>
                </p:nvGrpSpPr>
                <p:grpSpPr bwMode="auto">
                  <a:xfrm>
                    <a:off x="818" y="1776"/>
                    <a:ext cx="145" cy="144"/>
                    <a:chOff x="672" y="1920"/>
                    <a:chExt cx="145" cy="144"/>
                  </a:xfrm>
                </p:grpSpPr>
                <p:sp>
                  <p:nvSpPr>
                    <p:cNvPr id="112" name="Line 124"/>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113" name="Line 125"/>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grpSp>
              <p:nvGrpSpPr>
                <p:cNvPr id="103" name="Group 126"/>
                <p:cNvGrpSpPr>
                  <a:grpSpLocks/>
                </p:cNvGrpSpPr>
                <p:nvPr/>
              </p:nvGrpSpPr>
              <p:grpSpPr bwMode="auto">
                <a:xfrm>
                  <a:off x="964" y="1486"/>
                  <a:ext cx="291" cy="288"/>
                  <a:chOff x="672" y="1776"/>
                  <a:chExt cx="291" cy="288"/>
                </a:xfrm>
              </p:grpSpPr>
              <p:grpSp>
                <p:nvGrpSpPr>
                  <p:cNvPr id="104" name="Group 127"/>
                  <p:cNvGrpSpPr>
                    <a:grpSpLocks/>
                  </p:cNvGrpSpPr>
                  <p:nvPr/>
                </p:nvGrpSpPr>
                <p:grpSpPr bwMode="auto">
                  <a:xfrm>
                    <a:off x="672" y="1920"/>
                    <a:ext cx="145" cy="144"/>
                    <a:chOff x="672" y="1920"/>
                    <a:chExt cx="145" cy="144"/>
                  </a:xfrm>
                </p:grpSpPr>
                <p:sp>
                  <p:nvSpPr>
                    <p:cNvPr id="108" name="Line 128"/>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109" name="Line 129"/>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nvGrpSpPr>
                  <p:cNvPr id="105" name="Group 130"/>
                  <p:cNvGrpSpPr>
                    <a:grpSpLocks/>
                  </p:cNvGrpSpPr>
                  <p:nvPr/>
                </p:nvGrpSpPr>
                <p:grpSpPr bwMode="auto">
                  <a:xfrm>
                    <a:off x="818" y="1776"/>
                    <a:ext cx="145" cy="144"/>
                    <a:chOff x="672" y="1920"/>
                    <a:chExt cx="145" cy="144"/>
                  </a:xfrm>
                </p:grpSpPr>
                <p:sp>
                  <p:nvSpPr>
                    <p:cNvPr id="106" name="Line 131"/>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107" name="Line 132"/>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grpSp>
        </p:grpSp>
        <p:sp>
          <p:nvSpPr>
            <p:cNvPr id="96" name="Text Box 133"/>
            <p:cNvSpPr txBox="1">
              <a:spLocks noChangeArrowheads="1"/>
            </p:cNvSpPr>
            <p:nvPr/>
          </p:nvSpPr>
          <p:spPr bwMode="auto">
            <a:xfrm>
              <a:off x="3788" y="1250"/>
              <a:ext cx="1252" cy="5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i="0" dirty="0">
                  <a:solidFill>
                    <a:srgbClr val="00B0F0"/>
                  </a:solidFill>
                  <a:latin typeface="+mn-ea"/>
                  <a:cs typeface="Arial"/>
                </a:rPr>
                <a:t>       constant bit </a:t>
              </a:r>
            </a:p>
            <a:p>
              <a:pPr>
                <a:defRPr/>
              </a:pPr>
              <a:r>
                <a:rPr lang="en-US" i="0" dirty="0">
                  <a:solidFill>
                    <a:srgbClr val="00B0F0"/>
                  </a:solidFill>
                  <a:latin typeface="+mn-ea"/>
                  <a:cs typeface="Arial"/>
                </a:rPr>
                <a:t>     rate playout</a:t>
              </a:r>
            </a:p>
            <a:p>
              <a:pPr>
                <a:defRPr/>
              </a:pPr>
              <a:r>
                <a:rPr lang="en-US" i="0" dirty="0">
                  <a:solidFill>
                    <a:srgbClr val="00B0F0"/>
                  </a:solidFill>
                  <a:latin typeface="+mn-ea"/>
                  <a:cs typeface="Arial"/>
                </a:rPr>
                <a:t> at client</a:t>
              </a:r>
            </a:p>
          </p:txBody>
        </p:sp>
        <p:grpSp>
          <p:nvGrpSpPr>
            <p:cNvPr id="97" name="Group 134"/>
            <p:cNvGrpSpPr>
              <a:grpSpLocks/>
            </p:cNvGrpSpPr>
            <p:nvPr/>
          </p:nvGrpSpPr>
          <p:grpSpPr bwMode="auto">
            <a:xfrm>
              <a:off x="1869" y="2771"/>
              <a:ext cx="1059" cy="404"/>
              <a:chOff x="1869" y="2771"/>
              <a:chExt cx="1059" cy="404"/>
            </a:xfrm>
          </p:grpSpPr>
          <p:sp>
            <p:nvSpPr>
              <p:cNvPr id="98" name="Text Box 135"/>
              <p:cNvSpPr txBox="1">
                <a:spLocks noChangeArrowheads="1"/>
              </p:cNvSpPr>
              <p:nvPr/>
            </p:nvSpPr>
            <p:spPr bwMode="auto">
              <a:xfrm>
                <a:off x="1869" y="2771"/>
                <a:ext cx="1059"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i="0" dirty="0">
                    <a:solidFill>
                      <a:srgbClr val="00B0F0"/>
                    </a:solidFill>
                    <a:latin typeface="+mn-ea"/>
                    <a:cs typeface="Arial"/>
                  </a:rPr>
                  <a:t>client playout</a:t>
                </a:r>
              </a:p>
              <a:p>
                <a:pPr algn="ctr">
                  <a:defRPr/>
                </a:pPr>
                <a:r>
                  <a:rPr lang="en-US" i="0" dirty="0">
                    <a:solidFill>
                      <a:srgbClr val="00B0F0"/>
                    </a:solidFill>
                    <a:latin typeface="+mn-ea"/>
                    <a:cs typeface="Arial"/>
                  </a:rPr>
                  <a:t>delay</a:t>
                </a:r>
              </a:p>
            </p:txBody>
          </p:sp>
          <p:sp>
            <p:nvSpPr>
              <p:cNvPr id="99" name="Line 136"/>
              <p:cNvSpPr>
                <a:spLocks noChangeShapeType="1"/>
              </p:cNvSpPr>
              <p:nvPr/>
            </p:nvSpPr>
            <p:spPr bwMode="auto">
              <a:xfrm flipV="1">
                <a:off x="1962" y="2988"/>
                <a:ext cx="816" cy="6"/>
              </a:xfrm>
              <a:prstGeom prst="line">
                <a:avLst/>
              </a:prstGeom>
              <a:noFill/>
              <a:ln w="1905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grpSp>
      </p:grpSp>
      <p:grpSp>
        <p:nvGrpSpPr>
          <p:cNvPr id="141" name="Group 137"/>
          <p:cNvGrpSpPr>
            <a:grpSpLocks/>
          </p:cNvGrpSpPr>
          <p:nvPr/>
        </p:nvGrpSpPr>
        <p:grpSpPr bwMode="auto">
          <a:xfrm>
            <a:off x="6116030" y="4027485"/>
            <a:ext cx="523875" cy="901700"/>
            <a:chOff x="2815" y="1872"/>
            <a:chExt cx="330" cy="568"/>
          </a:xfrm>
        </p:grpSpPr>
        <p:sp>
          <p:nvSpPr>
            <p:cNvPr id="142" name="Line 138"/>
            <p:cNvSpPr>
              <a:spLocks noChangeShapeType="1"/>
            </p:cNvSpPr>
            <p:nvPr/>
          </p:nvSpPr>
          <p:spPr bwMode="auto">
            <a:xfrm flipV="1">
              <a:off x="2988" y="1872"/>
              <a:ext cx="0" cy="564"/>
            </a:xfrm>
            <a:prstGeom prst="line">
              <a:avLst/>
            </a:prstGeom>
            <a:noFill/>
            <a:ln w="19050">
              <a:solidFill>
                <a:srgbClr val="00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mn-ea"/>
                <a:cs typeface="Arial"/>
              </a:endParaRPr>
            </a:p>
          </p:txBody>
        </p:sp>
        <p:sp>
          <p:nvSpPr>
            <p:cNvPr id="143" name="Text Box 139"/>
            <p:cNvSpPr txBox="1">
              <a:spLocks noChangeArrowheads="1"/>
            </p:cNvSpPr>
            <p:nvPr/>
          </p:nvSpPr>
          <p:spPr bwMode="auto">
            <a:xfrm rot="16200000">
              <a:off x="2715" y="2011"/>
              <a:ext cx="529"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400" i="0" dirty="0">
                  <a:solidFill>
                    <a:srgbClr val="009900"/>
                  </a:solidFill>
                  <a:latin typeface="+mn-ea"/>
                  <a:cs typeface="Arial"/>
                </a:rPr>
                <a:t>buffered</a:t>
              </a:r>
            </a:p>
            <a:p>
              <a:pPr algn="ctr">
                <a:defRPr/>
              </a:pPr>
              <a:r>
                <a:rPr lang="en-US" sz="1400" i="0" dirty="0">
                  <a:solidFill>
                    <a:srgbClr val="009900"/>
                  </a:solidFill>
                  <a:latin typeface="+mn-ea"/>
                  <a:cs typeface="Arial"/>
                </a:rPr>
                <a:t>data</a:t>
              </a:r>
              <a:endParaRPr lang="en-US" i="0" dirty="0">
                <a:latin typeface="+mn-ea"/>
                <a:cs typeface="Arial"/>
              </a:endParaRPr>
            </a:p>
          </p:txBody>
        </p:sp>
      </p:grpSp>
    </p:spTree>
    <p:extLst>
      <p:ext uri="{BB962C8B-B14F-4D97-AF65-F5344CB8AC3E}">
        <p14:creationId xmlns:p14="http://schemas.microsoft.com/office/powerpoint/2010/main" val="91150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dissolv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dissolve">
                                      <p:cBhvr>
                                        <p:cTn id="12" dur="500"/>
                                        <p:tgtEl>
                                          <p:spTgt spid="9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1"/>
                                        </p:tgtEl>
                                        <p:attrNameLst>
                                          <p:attrName>style.visibility</p:attrName>
                                        </p:attrNameLst>
                                      </p:cBhvr>
                                      <p:to>
                                        <p:strVal val="visible"/>
                                      </p:to>
                                    </p:set>
                                    <p:animEffect transition="in" filter="dissolve">
                                      <p:cBhvr>
                                        <p:cTn id="17"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p:cNvSpPr>
            <a:spLocks noGrp="1"/>
          </p:cNvSpPr>
          <p:nvPr>
            <p:ph type="title"/>
          </p:nvPr>
        </p:nvSpPr>
        <p:spPr/>
        <p:txBody>
          <a:bodyPr/>
          <a:lstStyle/>
          <a:p>
            <a:r>
              <a:rPr lang="en-US" altLang="ko-KR" dirty="0"/>
              <a:t>Removing Jitter at the Receiver</a:t>
            </a:r>
            <a:endParaRPr lang="ko-KR" altLang="en-US" dirty="0"/>
          </a:p>
        </p:txBody>
      </p:sp>
      <p:sp>
        <p:nvSpPr>
          <p:cNvPr id="9" name="내용 개체 틀 8"/>
          <p:cNvSpPr>
            <a:spLocks noGrp="1"/>
          </p:cNvSpPr>
          <p:nvPr>
            <p:ph sz="quarter" idx="10"/>
          </p:nvPr>
        </p:nvSpPr>
        <p:spPr/>
        <p:txBody>
          <a:bodyPr>
            <a:normAutofit fontScale="92500" lnSpcReduction="20000"/>
          </a:bodyPr>
          <a:lstStyle/>
          <a:p>
            <a:r>
              <a:rPr lang="en-US" altLang="ko-KR" dirty="0" smtClean="0"/>
              <a:t>Jitter is removed typically by combining the following two mechanisms:</a:t>
            </a:r>
          </a:p>
          <a:p>
            <a:pPr lvl="1"/>
            <a:r>
              <a:rPr lang="en-US" altLang="ko-KR" dirty="0" smtClean="0">
                <a:solidFill>
                  <a:srgbClr val="FFC000"/>
                </a:solidFill>
              </a:rPr>
              <a:t>timestamp</a:t>
            </a:r>
            <a:r>
              <a:rPr lang="en-US" altLang="ko-KR" dirty="0" smtClean="0"/>
              <a:t>: sender </a:t>
            </a:r>
            <a:r>
              <a:rPr lang="en-US" altLang="ko-KR" dirty="0"/>
              <a:t>stamps each chunk with the time at which the chunk was generated</a:t>
            </a:r>
          </a:p>
          <a:p>
            <a:pPr lvl="1"/>
            <a:r>
              <a:rPr lang="en-US" altLang="ko-KR" dirty="0" smtClean="0">
                <a:solidFill>
                  <a:srgbClr val="FFC000"/>
                </a:solidFill>
              </a:rPr>
              <a:t>delaying </a:t>
            </a:r>
            <a:r>
              <a:rPr lang="en-US" altLang="ko-KR" dirty="0" err="1" smtClean="0">
                <a:solidFill>
                  <a:srgbClr val="FFC000"/>
                </a:solidFill>
              </a:rPr>
              <a:t>playout</a:t>
            </a:r>
            <a:endParaRPr lang="en-US" altLang="ko-KR" dirty="0" smtClean="0">
              <a:solidFill>
                <a:srgbClr val="FFC000"/>
              </a:solidFill>
            </a:endParaRPr>
          </a:p>
          <a:p>
            <a:pPr lvl="2"/>
            <a:r>
              <a:rPr lang="en-US" altLang="ko-KR" dirty="0"/>
              <a:t>fixed </a:t>
            </a:r>
            <a:r>
              <a:rPr lang="en-US" altLang="ko-KR" dirty="0" err="1"/>
              <a:t>playout</a:t>
            </a:r>
            <a:r>
              <a:rPr lang="en-US" altLang="ko-KR" dirty="0"/>
              <a:t> delay</a:t>
            </a:r>
          </a:p>
          <a:p>
            <a:pPr lvl="2"/>
            <a:r>
              <a:rPr lang="en-US" altLang="ko-KR" dirty="0"/>
              <a:t>adaptive </a:t>
            </a:r>
            <a:r>
              <a:rPr lang="en-US" altLang="ko-KR" dirty="0" err="1"/>
              <a:t>playout</a:t>
            </a:r>
            <a:r>
              <a:rPr lang="en-US" altLang="ko-KR" dirty="0"/>
              <a:t> delay</a:t>
            </a:r>
            <a:endParaRPr lang="ko-KR" altLang="en-US" dirty="0"/>
          </a:p>
          <a:p>
            <a:pPr lvl="1"/>
            <a:endParaRPr lang="en-US" altLang="ko-KR" dirty="0" smtClean="0"/>
          </a:p>
          <a:p>
            <a:r>
              <a:rPr lang="en-US" altLang="ko-KR" dirty="0" smtClean="0"/>
              <a:t>Fixed </a:t>
            </a:r>
            <a:r>
              <a:rPr lang="en-US" altLang="ko-KR" dirty="0" err="1" smtClean="0"/>
              <a:t>playout</a:t>
            </a:r>
            <a:r>
              <a:rPr lang="en-US" altLang="ko-KR" dirty="0" smtClean="0"/>
              <a:t> delay</a:t>
            </a:r>
          </a:p>
          <a:p>
            <a:pPr lvl="1"/>
            <a:r>
              <a:rPr lang="en-US" altLang="ko-KR" dirty="0"/>
              <a:t>receiver attempts to </a:t>
            </a:r>
            <a:r>
              <a:rPr lang="en-US" altLang="ko-KR" dirty="0" err="1"/>
              <a:t>playout</a:t>
            </a:r>
            <a:r>
              <a:rPr lang="en-US" altLang="ko-KR" dirty="0"/>
              <a:t> each chunk exactly </a:t>
            </a:r>
            <a:r>
              <a:rPr lang="en-US" altLang="ko-KR" i="1" dirty="0">
                <a:latin typeface="Times New Roman" pitchFamily="18" charset="0"/>
                <a:cs typeface="Times New Roman" pitchFamily="18" charset="0"/>
              </a:rPr>
              <a:t>q</a:t>
            </a:r>
            <a:r>
              <a:rPr lang="en-US" altLang="ko-KR" dirty="0"/>
              <a:t> </a:t>
            </a:r>
            <a:r>
              <a:rPr lang="en-US" altLang="ko-KR" dirty="0" err="1"/>
              <a:t>msecs</a:t>
            </a:r>
            <a:r>
              <a:rPr lang="en-US" altLang="ko-KR" dirty="0"/>
              <a:t> after chunk was </a:t>
            </a:r>
            <a:r>
              <a:rPr lang="en-US" altLang="ko-KR" dirty="0" smtClean="0"/>
              <a:t>generated</a:t>
            </a:r>
            <a:endParaRPr lang="en-US" altLang="ko-KR" dirty="0"/>
          </a:p>
          <a:p>
            <a:pPr lvl="2"/>
            <a:r>
              <a:rPr lang="en-US" altLang="ko-KR" dirty="0"/>
              <a:t>chunk </a:t>
            </a:r>
            <a:r>
              <a:rPr lang="en-US" altLang="ko-KR" dirty="0" smtClean="0"/>
              <a:t>with timestamp </a:t>
            </a:r>
            <a:r>
              <a:rPr lang="en-US" altLang="ko-KR" i="1" dirty="0" smtClean="0">
                <a:latin typeface="Times New Roman" pitchFamily="18" charset="0"/>
                <a:cs typeface="Times New Roman" pitchFamily="18" charset="0"/>
              </a:rPr>
              <a:t>t</a:t>
            </a:r>
            <a:r>
              <a:rPr lang="en-US" altLang="ko-KR" dirty="0" smtClean="0"/>
              <a:t>: played </a:t>
            </a:r>
            <a:r>
              <a:rPr lang="en-US" altLang="ko-KR" dirty="0"/>
              <a:t>out </a:t>
            </a:r>
            <a:r>
              <a:rPr lang="en-US" altLang="ko-KR" dirty="0" smtClean="0"/>
              <a:t>at </a:t>
            </a:r>
            <a:r>
              <a:rPr lang="en-US" altLang="ko-KR" i="1" dirty="0" err="1">
                <a:latin typeface="Times New Roman" pitchFamily="18" charset="0"/>
                <a:cs typeface="Times New Roman" pitchFamily="18" charset="0"/>
              </a:rPr>
              <a:t>t</a:t>
            </a:r>
            <a:r>
              <a:rPr lang="en-US" altLang="ko-KR" dirty="0" err="1"/>
              <a:t>+</a:t>
            </a:r>
            <a:r>
              <a:rPr lang="en-US" altLang="ko-KR" i="1" dirty="0" err="1">
                <a:latin typeface="Times New Roman" pitchFamily="18" charset="0"/>
                <a:cs typeface="Times New Roman" pitchFamily="18" charset="0"/>
              </a:rPr>
              <a:t>q</a:t>
            </a:r>
            <a:r>
              <a:rPr lang="en-US" altLang="ko-KR" dirty="0"/>
              <a:t> </a:t>
            </a:r>
          </a:p>
          <a:p>
            <a:pPr lvl="2"/>
            <a:r>
              <a:rPr lang="en-US" altLang="ko-KR" dirty="0"/>
              <a:t>chunk </a:t>
            </a:r>
            <a:r>
              <a:rPr lang="en-US" altLang="ko-KR" dirty="0" smtClean="0"/>
              <a:t>arriving </a:t>
            </a:r>
            <a:r>
              <a:rPr lang="en-US" altLang="ko-KR" dirty="0"/>
              <a:t>after </a:t>
            </a:r>
            <a:r>
              <a:rPr lang="en-US" altLang="ko-KR" i="1" dirty="0" err="1">
                <a:latin typeface="Times New Roman" pitchFamily="18" charset="0"/>
                <a:cs typeface="Times New Roman" pitchFamily="18" charset="0"/>
              </a:rPr>
              <a:t>t</a:t>
            </a:r>
            <a:r>
              <a:rPr lang="en-US" altLang="ko-KR" dirty="0" err="1"/>
              <a:t>+</a:t>
            </a:r>
            <a:r>
              <a:rPr lang="en-US" altLang="ko-KR" i="1" dirty="0" err="1">
                <a:latin typeface="Times New Roman" pitchFamily="18" charset="0"/>
                <a:cs typeface="Times New Roman" pitchFamily="18" charset="0"/>
              </a:rPr>
              <a:t>q</a:t>
            </a:r>
            <a:r>
              <a:rPr lang="en-US" altLang="ko-KR" dirty="0"/>
              <a:t>: </a:t>
            </a:r>
            <a:r>
              <a:rPr lang="en-US" altLang="ko-KR" dirty="0" smtClean="0"/>
              <a:t>too </a:t>
            </a:r>
            <a:r>
              <a:rPr lang="en-US" altLang="ko-KR" dirty="0"/>
              <a:t>late for </a:t>
            </a:r>
            <a:r>
              <a:rPr lang="en-US" altLang="ko-KR" dirty="0" err="1" smtClean="0"/>
              <a:t>playout</a:t>
            </a:r>
            <a:r>
              <a:rPr lang="en-US" altLang="ko-KR" dirty="0" smtClean="0"/>
              <a:t>, so considered “</a:t>
            </a:r>
            <a:r>
              <a:rPr lang="en-US" altLang="ko-KR" dirty="0"/>
              <a:t>lost”</a:t>
            </a:r>
          </a:p>
          <a:p>
            <a:pPr lvl="1"/>
            <a:r>
              <a:rPr lang="en-US" altLang="ko-KR" dirty="0">
                <a:solidFill>
                  <a:srgbClr val="00B0F0"/>
                </a:solidFill>
              </a:rPr>
              <a:t>tradeoff in choosing </a:t>
            </a:r>
            <a:r>
              <a:rPr lang="en-US" altLang="ko-KR" i="1" dirty="0" smtClean="0">
                <a:solidFill>
                  <a:srgbClr val="00B0F0"/>
                </a:solidFill>
                <a:latin typeface="Times New Roman" pitchFamily="18" charset="0"/>
                <a:cs typeface="Times New Roman" pitchFamily="18" charset="0"/>
              </a:rPr>
              <a:t>q</a:t>
            </a:r>
            <a:endParaRPr lang="en-US" altLang="ko-KR" i="1" dirty="0">
              <a:latin typeface="Times New Roman" pitchFamily="18" charset="0"/>
              <a:cs typeface="Times New Roman" pitchFamily="18" charset="0"/>
            </a:endParaRPr>
          </a:p>
          <a:p>
            <a:pPr lvl="2"/>
            <a:r>
              <a:rPr lang="en-US" altLang="ko-KR" dirty="0"/>
              <a:t>large </a:t>
            </a:r>
            <a:r>
              <a:rPr lang="en-US" altLang="ko-KR" i="1" dirty="0">
                <a:latin typeface="Times New Roman" pitchFamily="18" charset="0"/>
                <a:cs typeface="Times New Roman" pitchFamily="18" charset="0"/>
              </a:rPr>
              <a:t>q</a:t>
            </a:r>
            <a:r>
              <a:rPr lang="en-US" altLang="ko-KR" dirty="0"/>
              <a:t>: less packet loss</a:t>
            </a:r>
          </a:p>
          <a:p>
            <a:pPr lvl="2"/>
            <a:r>
              <a:rPr lang="en-US" altLang="ko-KR" dirty="0"/>
              <a:t>small </a:t>
            </a:r>
            <a:r>
              <a:rPr lang="en-US" altLang="ko-KR" i="1" dirty="0">
                <a:latin typeface="Times New Roman" pitchFamily="18" charset="0"/>
                <a:cs typeface="Times New Roman" pitchFamily="18" charset="0"/>
              </a:rPr>
              <a:t>q</a:t>
            </a:r>
            <a:r>
              <a:rPr lang="en-US" altLang="ko-KR" dirty="0"/>
              <a:t>: better interactive </a:t>
            </a:r>
            <a:r>
              <a:rPr lang="en-US" altLang="ko-KR" dirty="0" smtClean="0"/>
              <a:t>experience</a:t>
            </a:r>
          </a:p>
        </p:txBody>
      </p:sp>
      <p:sp>
        <p:nvSpPr>
          <p:cNvPr id="3" name="TextBox 2"/>
          <p:cNvSpPr txBox="1"/>
          <p:nvPr/>
        </p:nvSpPr>
        <p:spPr>
          <a:xfrm>
            <a:off x="6358241" y="5315592"/>
            <a:ext cx="5609228" cy="584775"/>
          </a:xfrm>
          <a:prstGeom prst="rect">
            <a:avLst/>
          </a:prstGeom>
          <a:noFill/>
          <a:ln>
            <a:solidFill>
              <a:srgbClr val="00B0F0"/>
            </a:solidFill>
          </a:ln>
        </p:spPr>
        <p:txBody>
          <a:bodyPr wrap="none" rtlCol="0">
            <a:spAutoFit/>
          </a:bodyPr>
          <a:lstStyle/>
          <a:p>
            <a:r>
              <a:rPr lang="en-US" altLang="ko-KR" sz="1600" dirty="0" smtClean="0">
                <a:solidFill>
                  <a:srgbClr val="00B0F0"/>
                </a:solidFill>
              </a:rPr>
              <a:t>The adaptive </a:t>
            </a:r>
            <a:r>
              <a:rPr lang="en-US" altLang="ko-KR" sz="1600" dirty="0" err="1" smtClean="0">
                <a:solidFill>
                  <a:srgbClr val="00B0F0"/>
                </a:solidFill>
              </a:rPr>
              <a:t>playout</a:t>
            </a:r>
            <a:r>
              <a:rPr lang="en-US" altLang="ko-KR" sz="1600" dirty="0" smtClean="0">
                <a:solidFill>
                  <a:srgbClr val="00B0F0"/>
                </a:solidFill>
              </a:rPr>
              <a:t> delay system dynamically controls </a:t>
            </a:r>
            <a:br>
              <a:rPr lang="en-US" altLang="ko-KR" sz="1600" dirty="0" smtClean="0">
                <a:solidFill>
                  <a:srgbClr val="00B0F0"/>
                </a:solidFill>
              </a:rPr>
            </a:br>
            <a:r>
              <a:rPr lang="en-US" altLang="ko-KR" sz="1600" dirty="0" smtClean="0">
                <a:solidFill>
                  <a:srgbClr val="00B0F0"/>
                </a:solidFill>
              </a:rPr>
              <a:t>the </a:t>
            </a:r>
            <a:r>
              <a:rPr lang="en-US" altLang="ko-KR" sz="1600" i="1" dirty="0" smtClean="0">
                <a:solidFill>
                  <a:srgbClr val="00B0F0"/>
                </a:solidFill>
                <a:latin typeface="Times New Roman" pitchFamily="18" charset="0"/>
                <a:cs typeface="Times New Roman" pitchFamily="18" charset="0"/>
              </a:rPr>
              <a:t>q</a:t>
            </a:r>
            <a:r>
              <a:rPr lang="en-US" altLang="ko-KR" sz="1600" dirty="0" smtClean="0">
                <a:solidFill>
                  <a:srgbClr val="00B0F0"/>
                </a:solidFill>
              </a:rPr>
              <a:t> value depending on the network situation.</a:t>
            </a:r>
            <a:endParaRPr lang="ko-KR" altLang="en-US" sz="1600" dirty="0">
              <a:solidFill>
                <a:srgbClr val="00B0F0"/>
              </a:solidFill>
            </a:endParaRPr>
          </a:p>
        </p:txBody>
      </p:sp>
      <p:sp>
        <p:nvSpPr>
          <p:cNvPr id="5" name="오른쪽 화살표 4"/>
          <p:cNvSpPr/>
          <p:nvPr/>
        </p:nvSpPr>
        <p:spPr bwMode="auto">
          <a:xfrm>
            <a:off x="5987374" y="5369754"/>
            <a:ext cx="217251" cy="476453"/>
          </a:xfrm>
          <a:prstGeom prst="rightArrow">
            <a:avLst/>
          </a:prstGeom>
          <a:noFill/>
          <a:ln w="9525">
            <a:solidFill>
              <a:srgbClr val="00B0F0"/>
            </a:solidFill>
            <a:round/>
            <a:headEnd/>
            <a:tailEnd/>
          </a:ln>
          <a:extLst>
            <a:ext uri="{909E8E84-426E-40DD-AFC4-6F175D3DCCD1}">
              <a14:hiddenFill xmlns:a14="http://schemas.microsoft.com/office/drawing/2010/main">
                <a:noFill/>
              </a14:hiddenFill>
            </a:ext>
          </a:ex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ko-KR"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7131493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nchor="t"/>
          <a:lstStyle/>
          <a:p>
            <a:r>
              <a:rPr lang="en-US" altLang="ko-KR" dirty="0" smtClean="0">
                <a:solidFill>
                  <a:srgbClr val="FFC000"/>
                </a:solidFill>
                <a:latin typeface="+mj-ea"/>
                <a:ea typeface="+mj-ea"/>
              </a:rPr>
              <a:t>Exclusive </a:t>
            </a:r>
            <a:r>
              <a:rPr lang="en-US" altLang="ko-KR" dirty="0">
                <a:solidFill>
                  <a:srgbClr val="FFC000"/>
                </a:solidFill>
                <a:latin typeface="+mj-ea"/>
                <a:ea typeface="+mj-ea"/>
              </a:rPr>
              <a:t>OR-</a:t>
            </a:r>
            <a:r>
              <a:rPr lang="en-US" altLang="ko-KR" dirty="0" err="1">
                <a:solidFill>
                  <a:srgbClr val="FFC000"/>
                </a:solidFill>
                <a:latin typeface="+mj-ea"/>
                <a:ea typeface="+mj-ea"/>
              </a:rPr>
              <a:t>ing</a:t>
            </a:r>
            <a:r>
              <a:rPr lang="en-US" altLang="ko-KR" dirty="0">
                <a:solidFill>
                  <a:srgbClr val="FFC000"/>
                </a:solidFill>
                <a:latin typeface="+mj-ea"/>
                <a:ea typeface="+mj-ea"/>
              </a:rPr>
              <a:t> of every </a:t>
            </a:r>
            <a:r>
              <a:rPr lang="en-US" altLang="ko-KR" i="1" dirty="0">
                <a:solidFill>
                  <a:srgbClr val="FFC000"/>
                </a:solidFill>
                <a:latin typeface="+mj-ea"/>
                <a:ea typeface="+mj-ea"/>
                <a:cs typeface="Times New Roman" pitchFamily="18" charset="0"/>
              </a:rPr>
              <a:t>n</a:t>
            </a:r>
            <a:r>
              <a:rPr lang="en-US" altLang="ko-KR" dirty="0">
                <a:solidFill>
                  <a:srgbClr val="FFC000"/>
                </a:solidFill>
                <a:latin typeface="+mj-ea"/>
                <a:ea typeface="+mj-ea"/>
              </a:rPr>
              <a:t> </a:t>
            </a:r>
            <a:r>
              <a:rPr lang="en-US" altLang="ko-KR" dirty="0" smtClean="0">
                <a:solidFill>
                  <a:srgbClr val="FFC000"/>
                </a:solidFill>
                <a:latin typeface="+mj-ea"/>
                <a:ea typeface="+mj-ea"/>
              </a:rPr>
              <a:t>chunks</a:t>
            </a:r>
          </a:p>
          <a:p>
            <a:pPr lvl="1"/>
            <a:r>
              <a:rPr lang="en-US" altLang="ko-KR" dirty="0" smtClean="0"/>
              <a:t>create a redundant encoded chunk after every </a:t>
            </a:r>
            <a:r>
              <a:rPr lang="en-US" altLang="ko-KR" i="1" dirty="0" smtClean="0">
                <a:latin typeface="Times New Roman" pitchFamily="18" charset="0"/>
                <a:cs typeface="Times New Roman" pitchFamily="18" charset="0"/>
              </a:rPr>
              <a:t>n</a:t>
            </a:r>
            <a:r>
              <a:rPr lang="en-US" altLang="ko-KR" dirty="0" smtClean="0"/>
              <a:t> chunks by </a:t>
            </a:r>
            <a:r>
              <a:rPr lang="en-US" altLang="ko-KR" dirty="0"/>
              <a:t>exclusive OR-</a:t>
            </a:r>
            <a:r>
              <a:rPr lang="en-US" altLang="ko-KR" dirty="0" err="1"/>
              <a:t>ing</a:t>
            </a:r>
            <a:r>
              <a:rPr lang="en-US" altLang="ko-KR" dirty="0"/>
              <a:t> </a:t>
            </a:r>
            <a:r>
              <a:rPr lang="en-US" altLang="ko-KR" dirty="0" smtClean="0"/>
              <a:t>the </a:t>
            </a:r>
            <a:r>
              <a:rPr lang="en-US" altLang="ko-KR" i="1" dirty="0" smtClean="0">
                <a:latin typeface="Times New Roman" pitchFamily="18" charset="0"/>
                <a:cs typeface="Times New Roman" pitchFamily="18" charset="0"/>
              </a:rPr>
              <a:t>n</a:t>
            </a:r>
            <a:r>
              <a:rPr lang="en-US" altLang="ko-KR" dirty="0" smtClean="0"/>
              <a:t> </a:t>
            </a:r>
            <a:r>
              <a:rPr lang="en-US" altLang="ko-KR" dirty="0"/>
              <a:t>original </a:t>
            </a:r>
            <a:r>
              <a:rPr lang="en-US" altLang="ko-KR" dirty="0" smtClean="0"/>
              <a:t>chunks</a:t>
            </a:r>
          </a:p>
          <a:p>
            <a:pPr lvl="1"/>
            <a:r>
              <a:rPr lang="en-US" altLang="ko-KR" dirty="0" smtClean="0"/>
              <a:t>send the </a:t>
            </a:r>
            <a:r>
              <a:rPr lang="en-US" altLang="ko-KR" i="1" dirty="0" smtClean="0">
                <a:latin typeface="Times New Roman" pitchFamily="18" charset="0"/>
                <a:cs typeface="Times New Roman" pitchFamily="18" charset="0"/>
              </a:rPr>
              <a:t>n</a:t>
            </a:r>
            <a:r>
              <a:rPr lang="en-US" altLang="ko-KR" dirty="0" smtClean="0"/>
              <a:t>+1 chunks to transfer the </a:t>
            </a:r>
            <a:r>
              <a:rPr lang="en-US" altLang="ko-KR" i="1" dirty="0" smtClean="0">
                <a:latin typeface="Times New Roman" pitchFamily="18" charset="0"/>
                <a:cs typeface="Times New Roman" pitchFamily="18" charset="0"/>
              </a:rPr>
              <a:t>n</a:t>
            </a:r>
            <a:r>
              <a:rPr lang="en-US" altLang="ko-KR" dirty="0" smtClean="0"/>
              <a:t> original chunks of data</a:t>
            </a:r>
          </a:p>
          <a:p>
            <a:pPr lvl="1"/>
            <a:r>
              <a:rPr lang="en-US" altLang="ko-KR" dirty="0"/>
              <a:t>if any one packet of the group </a:t>
            </a:r>
            <a:r>
              <a:rPr lang="en-US" altLang="ko-KR" dirty="0" smtClean="0"/>
              <a:t>of </a:t>
            </a:r>
            <a:r>
              <a:rPr lang="en-US" altLang="ko-KR" i="1" dirty="0" smtClean="0">
                <a:latin typeface="Times New Roman" pitchFamily="18" charset="0"/>
                <a:cs typeface="Times New Roman" pitchFamily="18" charset="0"/>
              </a:rPr>
              <a:t>n</a:t>
            </a:r>
            <a:r>
              <a:rPr lang="en-US" altLang="ko-KR" dirty="0" smtClean="0"/>
              <a:t>+1 </a:t>
            </a:r>
            <a:r>
              <a:rPr lang="en-US" altLang="ko-KR" dirty="0"/>
              <a:t>packets is lost, the receiver can fully reconstruct the lost packet</a:t>
            </a:r>
            <a:endParaRPr lang="ko-KR" altLang="en-US" dirty="0"/>
          </a:p>
        </p:txBody>
      </p:sp>
      <p:sp>
        <p:nvSpPr>
          <p:cNvPr id="7" name="내용 개체 틀 6"/>
          <p:cNvSpPr>
            <a:spLocks noGrp="1"/>
          </p:cNvSpPr>
          <p:nvPr>
            <p:ph sz="quarter" idx="11"/>
          </p:nvPr>
        </p:nvSpPr>
        <p:spPr/>
        <p:txBody>
          <a:bodyPr anchor="t"/>
          <a:lstStyle/>
          <a:p>
            <a:r>
              <a:rPr lang="en-US" altLang="ko-KR" dirty="0">
                <a:solidFill>
                  <a:srgbClr val="FFC000"/>
                </a:solidFill>
                <a:latin typeface="+mj-ea"/>
                <a:ea typeface="+mj-ea"/>
              </a:rPr>
              <a:t>Lower-resolution </a:t>
            </a:r>
            <a:r>
              <a:rPr lang="en-US" altLang="ko-KR" dirty="0" smtClean="0">
                <a:solidFill>
                  <a:srgbClr val="FFC000"/>
                </a:solidFill>
                <a:latin typeface="+mj-ea"/>
                <a:ea typeface="+mj-ea"/>
              </a:rPr>
              <a:t>audio stream</a:t>
            </a:r>
          </a:p>
          <a:p>
            <a:pPr lvl="1"/>
            <a:r>
              <a:rPr lang="en-US" altLang="ko-KR" dirty="0" smtClean="0"/>
              <a:t>append lower resolution audio </a:t>
            </a:r>
            <a:r>
              <a:rPr lang="en-US" altLang="ko-KR" dirty="0"/>
              <a:t>stream </a:t>
            </a:r>
            <a:r>
              <a:rPr lang="en-US" altLang="ko-KR" dirty="0" smtClean="0"/>
              <a:t>of the </a:t>
            </a:r>
            <a:r>
              <a:rPr lang="en-US" altLang="ko-KR" i="1" dirty="0" smtClean="0">
                <a:latin typeface="Times New Roman" pitchFamily="18" charset="0"/>
                <a:cs typeface="Times New Roman" pitchFamily="18" charset="0"/>
              </a:rPr>
              <a:t>n</a:t>
            </a:r>
            <a:r>
              <a:rPr lang="en-US" altLang="ko-KR" dirty="0" smtClean="0"/>
              <a:t>th chunk to the (</a:t>
            </a:r>
            <a:r>
              <a:rPr lang="en-US" altLang="ko-KR" i="1" dirty="0" smtClean="0">
                <a:latin typeface="Times New Roman" pitchFamily="18" charset="0"/>
                <a:cs typeface="Times New Roman" pitchFamily="18" charset="0"/>
              </a:rPr>
              <a:t>n</a:t>
            </a:r>
            <a:r>
              <a:rPr lang="en-US" altLang="ko-KR" dirty="0" smtClean="0"/>
              <a:t>+1)</a:t>
            </a:r>
            <a:r>
              <a:rPr lang="en-US" altLang="ko-KR" dirty="0" err="1" smtClean="0"/>
              <a:t>th</a:t>
            </a:r>
            <a:r>
              <a:rPr lang="en-US" altLang="ko-KR" dirty="0" smtClean="0"/>
              <a:t> chunk</a:t>
            </a:r>
          </a:p>
          <a:p>
            <a:pPr lvl="1"/>
            <a:r>
              <a:rPr lang="en-US" altLang="ko-KR" dirty="0" smtClean="0"/>
              <a:t>receiver </a:t>
            </a:r>
            <a:r>
              <a:rPr lang="en-US" altLang="ko-KR" dirty="0"/>
              <a:t>can conceal nonconsecutive packet loss</a:t>
            </a:r>
            <a:endParaRPr lang="ko-KR" altLang="en-US" dirty="0"/>
          </a:p>
        </p:txBody>
      </p:sp>
      <p:sp>
        <p:nvSpPr>
          <p:cNvPr id="6" name="제목 5"/>
          <p:cNvSpPr>
            <a:spLocks noGrp="1"/>
          </p:cNvSpPr>
          <p:nvPr>
            <p:ph type="title"/>
          </p:nvPr>
        </p:nvSpPr>
        <p:spPr/>
        <p:txBody>
          <a:bodyPr/>
          <a:lstStyle/>
          <a:p>
            <a:r>
              <a:rPr lang="en-US" altLang="ko-KR" dirty="0" smtClean="0"/>
              <a:t>Packet Loss Recovery: Forward Error Correction</a:t>
            </a:r>
            <a:endParaRPr lang="ko-KR" altLang="en-US" dirty="0"/>
          </a:p>
        </p:txBody>
      </p:sp>
      <p:pic>
        <p:nvPicPr>
          <p:cNvPr id="9" name="그림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4542" y="3682540"/>
            <a:ext cx="4600291" cy="2501912"/>
          </a:xfrm>
          <a:prstGeom prst="rect">
            <a:avLst/>
          </a:prstGeom>
        </p:spPr>
      </p:pic>
    </p:spTree>
    <p:extLst>
      <p:ext uri="{BB962C8B-B14F-4D97-AF65-F5344CB8AC3E}">
        <p14:creationId xmlns:p14="http://schemas.microsoft.com/office/powerpoint/2010/main" val="21453478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텍스트 개체 틀 6"/>
          <p:cNvSpPr>
            <a:spLocks noGrp="1"/>
          </p:cNvSpPr>
          <p:nvPr>
            <p:ph type="body" sz="quarter" idx="10"/>
          </p:nvPr>
        </p:nvSpPr>
        <p:spPr>
          <a:xfrm>
            <a:off x="667448" y="1040233"/>
            <a:ext cx="3814744" cy="5268287"/>
          </a:xfrm>
        </p:spPr>
        <p:txBody>
          <a:bodyPr>
            <a:normAutofit fontScale="92500" lnSpcReduction="10000"/>
          </a:bodyPr>
          <a:lstStyle/>
          <a:p>
            <a:r>
              <a:rPr lang="en-US" altLang="ko-KR" dirty="0" smtClean="0">
                <a:solidFill>
                  <a:srgbClr val="FFC000"/>
                </a:solidFill>
              </a:rPr>
              <a:t>Interleaving to conceal</a:t>
            </a:r>
            <a:br>
              <a:rPr lang="en-US" altLang="ko-KR" dirty="0" smtClean="0">
                <a:solidFill>
                  <a:srgbClr val="FFC000"/>
                </a:solidFill>
              </a:rPr>
            </a:br>
            <a:r>
              <a:rPr lang="en-US" altLang="ko-KR" dirty="0" smtClean="0">
                <a:solidFill>
                  <a:srgbClr val="FFC000"/>
                </a:solidFill>
              </a:rPr>
              <a:t>loss </a:t>
            </a:r>
            <a:r>
              <a:rPr lang="en-US" altLang="ko-KR" dirty="0" smtClean="0"/>
              <a:t>as an alternative to</a:t>
            </a:r>
            <a:br>
              <a:rPr lang="en-US" altLang="ko-KR" dirty="0" smtClean="0"/>
            </a:br>
            <a:r>
              <a:rPr lang="en-US" altLang="ko-KR" dirty="0" smtClean="0"/>
              <a:t>redundant transmission</a:t>
            </a:r>
          </a:p>
          <a:p>
            <a:pPr lvl="1"/>
            <a:r>
              <a:rPr lang="en-US" altLang="ko-KR" dirty="0"/>
              <a:t>audio chunks divided </a:t>
            </a:r>
            <a:r>
              <a:rPr lang="en-US" altLang="ko-KR" dirty="0" smtClean="0"/>
              <a:t/>
            </a:r>
            <a:br>
              <a:rPr lang="en-US" altLang="ko-KR" dirty="0" smtClean="0"/>
            </a:br>
            <a:r>
              <a:rPr lang="en-US" altLang="ko-KR" dirty="0" smtClean="0"/>
              <a:t>into </a:t>
            </a:r>
            <a:r>
              <a:rPr lang="en-US" altLang="ko-KR" dirty="0"/>
              <a:t>smaller units, e.g</a:t>
            </a:r>
            <a:r>
              <a:rPr lang="en-US" altLang="ko-KR" dirty="0" smtClean="0"/>
              <a:t>., </a:t>
            </a:r>
            <a:br>
              <a:rPr lang="en-US" altLang="ko-KR" dirty="0" smtClean="0"/>
            </a:br>
            <a:r>
              <a:rPr lang="en-US" altLang="ko-KR" dirty="0" smtClean="0"/>
              <a:t>four </a:t>
            </a:r>
            <a:r>
              <a:rPr lang="en-US" altLang="ko-KR" dirty="0"/>
              <a:t>5 </a:t>
            </a:r>
            <a:r>
              <a:rPr lang="en-US" altLang="ko-KR" dirty="0" err="1"/>
              <a:t>msec</a:t>
            </a:r>
            <a:r>
              <a:rPr lang="en-US" altLang="ko-KR" dirty="0"/>
              <a:t> units per </a:t>
            </a:r>
            <a:r>
              <a:rPr lang="en-US" altLang="ko-KR" dirty="0" smtClean="0"/>
              <a:t/>
            </a:r>
            <a:br>
              <a:rPr lang="en-US" altLang="ko-KR" dirty="0" smtClean="0"/>
            </a:br>
            <a:r>
              <a:rPr lang="en-US" altLang="ko-KR" dirty="0" smtClean="0"/>
              <a:t>20 </a:t>
            </a:r>
            <a:r>
              <a:rPr lang="en-US" altLang="ko-KR" dirty="0" err="1"/>
              <a:t>msec</a:t>
            </a:r>
            <a:r>
              <a:rPr lang="en-US" altLang="ko-KR" dirty="0"/>
              <a:t> audio chunk</a:t>
            </a:r>
          </a:p>
          <a:p>
            <a:pPr lvl="1"/>
            <a:r>
              <a:rPr lang="en-US" altLang="ko-KR" dirty="0" smtClean="0"/>
              <a:t>every packet </a:t>
            </a:r>
            <a:r>
              <a:rPr lang="en-US" altLang="ko-KR" dirty="0"/>
              <a:t>contains </a:t>
            </a:r>
            <a:r>
              <a:rPr lang="en-US" altLang="ko-KR" dirty="0" smtClean="0"/>
              <a:t/>
            </a:r>
            <a:br>
              <a:rPr lang="en-US" altLang="ko-KR" dirty="0" smtClean="0"/>
            </a:br>
            <a:r>
              <a:rPr lang="en-US" altLang="ko-KR" dirty="0" smtClean="0"/>
              <a:t>small units </a:t>
            </a:r>
            <a:r>
              <a:rPr lang="en-US" altLang="ko-KR" dirty="0"/>
              <a:t>from </a:t>
            </a:r>
            <a:r>
              <a:rPr lang="en-US" altLang="ko-KR" dirty="0" smtClean="0"/>
              <a:t/>
            </a:r>
            <a:br>
              <a:rPr lang="en-US" altLang="ko-KR" dirty="0" smtClean="0"/>
            </a:br>
            <a:r>
              <a:rPr lang="en-US" altLang="ko-KR" dirty="0" smtClean="0"/>
              <a:t>different chunks</a:t>
            </a:r>
          </a:p>
          <a:p>
            <a:pPr lvl="1"/>
            <a:r>
              <a:rPr lang="en-US" altLang="ko-KR" dirty="0"/>
              <a:t>if </a:t>
            </a:r>
            <a:r>
              <a:rPr lang="en-US" altLang="ko-KR" dirty="0" smtClean="0"/>
              <a:t>a packet is lost</a:t>
            </a:r>
            <a:r>
              <a:rPr lang="en-US" altLang="ko-KR" dirty="0"/>
              <a:t>, </a:t>
            </a:r>
            <a:r>
              <a:rPr lang="en-US" altLang="ko-KR" dirty="0" smtClean="0"/>
              <a:t/>
            </a:r>
            <a:br>
              <a:rPr lang="en-US" altLang="ko-KR" dirty="0" smtClean="0"/>
            </a:br>
            <a:r>
              <a:rPr lang="en-US" altLang="ko-KR" dirty="0" smtClean="0"/>
              <a:t>receiver still </a:t>
            </a:r>
            <a:r>
              <a:rPr lang="en-US" altLang="ko-KR" dirty="0"/>
              <a:t>have </a:t>
            </a:r>
            <a:r>
              <a:rPr lang="en-US" altLang="ko-KR" dirty="0" smtClean="0"/>
              <a:t>most </a:t>
            </a:r>
            <a:br>
              <a:rPr lang="en-US" altLang="ko-KR" dirty="0" smtClean="0"/>
            </a:br>
            <a:r>
              <a:rPr lang="en-US" altLang="ko-KR" dirty="0" smtClean="0"/>
              <a:t>of </a:t>
            </a:r>
            <a:r>
              <a:rPr lang="en-US" altLang="ko-KR" dirty="0"/>
              <a:t>every original chunk</a:t>
            </a:r>
            <a:endParaRPr lang="ko-KR" altLang="en-US" dirty="0"/>
          </a:p>
        </p:txBody>
      </p:sp>
      <p:sp>
        <p:nvSpPr>
          <p:cNvPr id="4" name="제목 3"/>
          <p:cNvSpPr>
            <a:spLocks noGrp="1"/>
          </p:cNvSpPr>
          <p:nvPr>
            <p:ph type="title"/>
          </p:nvPr>
        </p:nvSpPr>
        <p:spPr/>
        <p:txBody>
          <a:bodyPr/>
          <a:lstStyle/>
          <a:p>
            <a:r>
              <a:rPr lang="en-US" altLang="ko-KR" dirty="0"/>
              <a:t>Packet Loss Recovery: </a:t>
            </a:r>
            <a:r>
              <a:rPr lang="en-US" altLang="ko-KR" dirty="0" smtClean="0"/>
              <a:t>Interleaving</a:t>
            </a:r>
            <a:endParaRPr lang="ko-KR" altLang="en-US" dirty="0"/>
          </a:p>
        </p:txBody>
      </p:sp>
      <p:pic>
        <p:nvPicPr>
          <p:cNvPr id="2"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0297" y="1432131"/>
            <a:ext cx="7235967" cy="4517145"/>
          </a:xfrm>
          <a:prstGeom prst="rect">
            <a:avLst/>
          </a:prstGeom>
        </p:spPr>
      </p:pic>
    </p:spTree>
    <p:extLst>
      <p:ext uri="{BB962C8B-B14F-4D97-AF65-F5344CB8AC3E}">
        <p14:creationId xmlns:p14="http://schemas.microsoft.com/office/powerpoint/2010/main" val="25712816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Services: host-to-phone, phone-to-host, </a:t>
            </a:r>
            <a:r>
              <a:rPr lang="en-US" altLang="ko-KR" dirty="0"/>
              <a:t>and multi-party </a:t>
            </a:r>
            <a:r>
              <a:rPr lang="en-US" altLang="ko-KR" dirty="0" smtClean="0"/>
              <a:t>host-to-host video conferencing</a:t>
            </a:r>
          </a:p>
          <a:p>
            <a:r>
              <a:rPr lang="en-US" altLang="ko-KR" dirty="0" smtClean="0"/>
              <a:t>Application-layer protocol: proprietary (</a:t>
            </a:r>
            <a:r>
              <a:rPr lang="en-US" altLang="ko-KR" dirty="0"/>
              <a:t>inferred via reverse engineering</a:t>
            </a:r>
            <a:r>
              <a:rPr lang="en-US" altLang="ko-KR" dirty="0" smtClean="0"/>
              <a:t>)</a:t>
            </a:r>
          </a:p>
          <a:p>
            <a:pPr lvl="1"/>
            <a:r>
              <a:rPr lang="en-US" altLang="ko-KR" dirty="0" smtClean="0"/>
              <a:t>based on P2P techniques</a:t>
            </a:r>
          </a:p>
          <a:p>
            <a:r>
              <a:rPr lang="en-US" altLang="ko-KR" dirty="0" smtClean="0"/>
              <a:t>Transport</a:t>
            </a:r>
            <a:r>
              <a:rPr lang="en-US" altLang="ko-KR" dirty="0"/>
              <a:t>-layer </a:t>
            </a:r>
            <a:r>
              <a:rPr lang="en-US" altLang="ko-KR" dirty="0" smtClean="0"/>
              <a:t>protocol</a:t>
            </a:r>
          </a:p>
          <a:p>
            <a:pPr lvl="1"/>
            <a:r>
              <a:rPr lang="en-US" altLang="ko-KR" dirty="0"/>
              <a:t>UDP: audio and video </a:t>
            </a:r>
            <a:r>
              <a:rPr lang="en-US" altLang="ko-KR" dirty="0" smtClean="0"/>
              <a:t>packets (default)</a:t>
            </a:r>
          </a:p>
          <a:p>
            <a:pPr lvl="1"/>
            <a:r>
              <a:rPr lang="en-US" altLang="ko-KR" dirty="0" smtClean="0"/>
              <a:t>TCP: control packets</a:t>
            </a:r>
            <a:endParaRPr lang="ko-KR" altLang="en-US" dirty="0"/>
          </a:p>
        </p:txBody>
      </p:sp>
      <p:sp>
        <p:nvSpPr>
          <p:cNvPr id="3" name="제목 2"/>
          <p:cNvSpPr>
            <a:spLocks noGrp="1"/>
          </p:cNvSpPr>
          <p:nvPr>
            <p:ph type="title"/>
          </p:nvPr>
        </p:nvSpPr>
        <p:spPr/>
        <p:txBody>
          <a:bodyPr/>
          <a:lstStyle/>
          <a:p>
            <a:r>
              <a:rPr lang="en-US" altLang="ko-KR" dirty="0" smtClean="0"/>
              <a:t>Case Study: Skype</a:t>
            </a:r>
            <a:endParaRPr lang="ko-KR" altLang="en-US" dirty="0"/>
          </a:p>
        </p:txBody>
      </p:sp>
      <p:grpSp>
        <p:nvGrpSpPr>
          <p:cNvPr id="6" name="Group 75"/>
          <p:cNvGrpSpPr>
            <a:grpSpLocks/>
          </p:cNvGrpSpPr>
          <p:nvPr/>
        </p:nvGrpSpPr>
        <p:grpSpPr bwMode="auto">
          <a:xfrm>
            <a:off x="8785225" y="3130551"/>
            <a:ext cx="1471612" cy="1643062"/>
            <a:chOff x="3785" y="1879"/>
            <a:chExt cx="927" cy="1035"/>
          </a:xfrm>
        </p:grpSpPr>
        <p:sp>
          <p:nvSpPr>
            <p:cNvPr id="7" name="Line 76"/>
            <p:cNvSpPr>
              <a:spLocks noChangeShapeType="1"/>
            </p:cNvSpPr>
            <p:nvPr/>
          </p:nvSpPr>
          <p:spPr bwMode="auto">
            <a:xfrm>
              <a:off x="3785" y="2537"/>
              <a:ext cx="790" cy="377"/>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i="0" dirty="0"/>
            </a:p>
          </p:txBody>
        </p:sp>
        <p:sp>
          <p:nvSpPr>
            <p:cNvPr id="8" name="Line 77"/>
            <p:cNvSpPr>
              <a:spLocks noChangeShapeType="1"/>
            </p:cNvSpPr>
            <p:nvPr/>
          </p:nvSpPr>
          <p:spPr bwMode="auto">
            <a:xfrm>
              <a:off x="4293" y="1879"/>
              <a:ext cx="419" cy="85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i="0" dirty="0"/>
            </a:p>
          </p:txBody>
        </p:sp>
      </p:grpSp>
      <p:sp>
        <p:nvSpPr>
          <p:cNvPr id="10" name="Line 2"/>
          <p:cNvSpPr>
            <a:spLocks noChangeShapeType="1"/>
          </p:cNvSpPr>
          <p:nvPr/>
        </p:nvSpPr>
        <p:spPr bwMode="auto">
          <a:xfrm flipH="1">
            <a:off x="8818563" y="2989263"/>
            <a:ext cx="663575" cy="957263"/>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i="0" dirty="0"/>
          </a:p>
        </p:txBody>
      </p:sp>
      <p:grpSp>
        <p:nvGrpSpPr>
          <p:cNvPr id="12" name="Group 141"/>
          <p:cNvGrpSpPr>
            <a:grpSpLocks/>
          </p:cNvGrpSpPr>
          <p:nvPr/>
        </p:nvGrpSpPr>
        <p:grpSpPr bwMode="auto">
          <a:xfrm>
            <a:off x="8782051" y="1903413"/>
            <a:ext cx="1247775" cy="1138238"/>
            <a:chOff x="3783" y="1106"/>
            <a:chExt cx="786" cy="717"/>
          </a:xfrm>
        </p:grpSpPr>
        <p:sp>
          <p:nvSpPr>
            <p:cNvPr id="13" name="Line 63"/>
            <p:cNvSpPr>
              <a:spLocks noChangeShapeType="1"/>
            </p:cNvSpPr>
            <p:nvPr/>
          </p:nvSpPr>
          <p:spPr bwMode="auto">
            <a:xfrm>
              <a:off x="3783" y="1578"/>
              <a:ext cx="401"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 name="Line 64"/>
            <p:cNvSpPr>
              <a:spLocks noChangeShapeType="1"/>
            </p:cNvSpPr>
            <p:nvPr/>
          </p:nvSpPr>
          <p:spPr bwMode="auto">
            <a:xfrm>
              <a:off x="3905" y="1211"/>
              <a:ext cx="314" cy="6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 name="Line 65"/>
            <p:cNvSpPr>
              <a:spLocks noChangeShapeType="1"/>
            </p:cNvSpPr>
            <p:nvPr/>
          </p:nvSpPr>
          <p:spPr bwMode="auto">
            <a:xfrm flipH="1">
              <a:off x="4194" y="1106"/>
              <a:ext cx="9" cy="6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 name="Line 66"/>
            <p:cNvSpPr>
              <a:spLocks noChangeShapeType="1"/>
            </p:cNvSpPr>
            <p:nvPr/>
          </p:nvSpPr>
          <p:spPr bwMode="auto">
            <a:xfrm flipH="1">
              <a:off x="4194" y="1210"/>
              <a:ext cx="375" cy="6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grpSp>
        <p:nvGrpSpPr>
          <p:cNvPr id="54" name="Group 135"/>
          <p:cNvGrpSpPr>
            <a:grpSpLocks/>
          </p:cNvGrpSpPr>
          <p:nvPr/>
        </p:nvGrpSpPr>
        <p:grpSpPr bwMode="auto">
          <a:xfrm>
            <a:off x="8415338" y="1487490"/>
            <a:ext cx="2406650" cy="1249363"/>
            <a:chOff x="2089" y="3444"/>
            <a:chExt cx="1516" cy="787"/>
          </a:xfrm>
        </p:grpSpPr>
        <p:grpSp>
          <p:nvGrpSpPr>
            <p:cNvPr id="59" name="Group 120"/>
            <p:cNvGrpSpPr>
              <a:grpSpLocks/>
            </p:cNvGrpSpPr>
            <p:nvPr/>
          </p:nvGrpSpPr>
          <p:grpSpPr bwMode="auto">
            <a:xfrm flipH="1">
              <a:off x="3275" y="3678"/>
              <a:ext cx="330" cy="295"/>
              <a:chOff x="-44" y="1473"/>
              <a:chExt cx="981" cy="1105"/>
            </a:xfrm>
          </p:grpSpPr>
          <p:pic>
            <p:nvPicPr>
              <p:cNvPr id="72" name="Picture 121" descr="desktop_computer_stylized_mediu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Freeform 122"/>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60" name="Group 123"/>
            <p:cNvGrpSpPr>
              <a:grpSpLocks/>
            </p:cNvGrpSpPr>
            <p:nvPr/>
          </p:nvGrpSpPr>
          <p:grpSpPr bwMode="auto">
            <a:xfrm flipH="1">
              <a:off x="2986" y="3519"/>
              <a:ext cx="330" cy="295"/>
              <a:chOff x="-44" y="1473"/>
              <a:chExt cx="981" cy="1105"/>
            </a:xfrm>
          </p:grpSpPr>
          <p:pic>
            <p:nvPicPr>
              <p:cNvPr id="70" name="Picture 124" descr="desktop_computer_stylized_mediu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Freeform 125"/>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61" name="Group 126"/>
            <p:cNvGrpSpPr>
              <a:grpSpLocks/>
            </p:cNvGrpSpPr>
            <p:nvPr/>
          </p:nvGrpSpPr>
          <p:grpSpPr bwMode="auto">
            <a:xfrm>
              <a:off x="2575" y="3444"/>
              <a:ext cx="330" cy="295"/>
              <a:chOff x="-44" y="1473"/>
              <a:chExt cx="981" cy="1105"/>
            </a:xfrm>
          </p:grpSpPr>
          <p:pic>
            <p:nvPicPr>
              <p:cNvPr id="68" name="Picture 127" descr="desktop_computer_stylized_mediu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Freeform 128"/>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62" name="Group 129"/>
            <p:cNvGrpSpPr>
              <a:grpSpLocks/>
            </p:cNvGrpSpPr>
            <p:nvPr/>
          </p:nvGrpSpPr>
          <p:grpSpPr bwMode="auto">
            <a:xfrm>
              <a:off x="2246" y="3554"/>
              <a:ext cx="330" cy="295"/>
              <a:chOff x="-44" y="1473"/>
              <a:chExt cx="981" cy="1105"/>
            </a:xfrm>
          </p:grpSpPr>
          <p:pic>
            <p:nvPicPr>
              <p:cNvPr id="66" name="Picture 130" descr="desktop_computer_stylized_mediu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Freeform 131"/>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63" name="Group 132"/>
            <p:cNvGrpSpPr>
              <a:grpSpLocks/>
            </p:cNvGrpSpPr>
            <p:nvPr/>
          </p:nvGrpSpPr>
          <p:grpSpPr bwMode="auto">
            <a:xfrm>
              <a:off x="2089" y="3936"/>
              <a:ext cx="330" cy="295"/>
              <a:chOff x="-44" y="1473"/>
              <a:chExt cx="981" cy="1105"/>
            </a:xfrm>
          </p:grpSpPr>
          <p:pic>
            <p:nvPicPr>
              <p:cNvPr id="64" name="Picture 133" descr="desktop_computer_stylized_mediu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Freeform 134"/>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nvGrpSpPr>
          <p:cNvPr id="74" name="Group 140"/>
          <p:cNvGrpSpPr>
            <a:grpSpLocks/>
          </p:cNvGrpSpPr>
          <p:nvPr/>
        </p:nvGrpSpPr>
        <p:grpSpPr bwMode="auto">
          <a:xfrm>
            <a:off x="9043989" y="2200276"/>
            <a:ext cx="1322388" cy="1017588"/>
            <a:chOff x="3948" y="1293"/>
            <a:chExt cx="833" cy="641"/>
          </a:xfrm>
        </p:grpSpPr>
        <p:sp>
          <p:nvSpPr>
            <p:cNvPr id="76" name="Line 67"/>
            <p:cNvSpPr>
              <a:spLocks noChangeShapeType="1"/>
            </p:cNvSpPr>
            <p:nvPr/>
          </p:nvSpPr>
          <p:spPr bwMode="auto">
            <a:xfrm flipH="1">
              <a:off x="4211" y="1293"/>
              <a:ext cx="570" cy="5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nvGrpSpPr>
            <p:cNvPr id="78" name="Group 137"/>
            <p:cNvGrpSpPr>
              <a:grpSpLocks/>
            </p:cNvGrpSpPr>
            <p:nvPr/>
          </p:nvGrpSpPr>
          <p:grpSpPr bwMode="auto">
            <a:xfrm>
              <a:off x="3948" y="1529"/>
              <a:ext cx="460" cy="405"/>
              <a:chOff x="-44" y="1473"/>
              <a:chExt cx="981" cy="1105"/>
            </a:xfrm>
          </p:grpSpPr>
          <p:pic>
            <p:nvPicPr>
              <p:cNvPr id="79" name="Picture 138" descr="desktop_computer_stylized_mediu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Freeform 139"/>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nvGrpSpPr>
          <p:cNvPr id="81" name="Group 157"/>
          <p:cNvGrpSpPr>
            <a:grpSpLocks/>
          </p:cNvGrpSpPr>
          <p:nvPr/>
        </p:nvGrpSpPr>
        <p:grpSpPr bwMode="auto">
          <a:xfrm>
            <a:off x="9374188" y="4249738"/>
            <a:ext cx="2114550" cy="1539875"/>
            <a:chOff x="4156" y="2584"/>
            <a:chExt cx="1332" cy="970"/>
          </a:xfrm>
        </p:grpSpPr>
        <p:sp>
          <p:nvSpPr>
            <p:cNvPr id="82" name="Line 64"/>
            <p:cNvSpPr>
              <a:spLocks noChangeShapeType="1"/>
            </p:cNvSpPr>
            <p:nvPr/>
          </p:nvSpPr>
          <p:spPr bwMode="auto">
            <a:xfrm flipV="1">
              <a:off x="4344" y="2872"/>
              <a:ext cx="287" cy="4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83" name="Line 65"/>
            <p:cNvSpPr>
              <a:spLocks noChangeShapeType="1"/>
            </p:cNvSpPr>
            <p:nvPr/>
          </p:nvSpPr>
          <p:spPr bwMode="auto">
            <a:xfrm flipH="1" flipV="1">
              <a:off x="4606" y="2861"/>
              <a:ext cx="166" cy="5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84" name="Line 66"/>
            <p:cNvSpPr>
              <a:spLocks noChangeShapeType="1"/>
            </p:cNvSpPr>
            <p:nvPr/>
          </p:nvSpPr>
          <p:spPr bwMode="auto">
            <a:xfrm flipH="1" flipV="1">
              <a:off x="4647" y="2897"/>
              <a:ext cx="396" cy="2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85" name="Line 67"/>
            <p:cNvSpPr>
              <a:spLocks noChangeShapeType="1"/>
            </p:cNvSpPr>
            <p:nvPr/>
          </p:nvSpPr>
          <p:spPr bwMode="auto">
            <a:xfrm flipH="1">
              <a:off x="4630" y="2896"/>
              <a:ext cx="548"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nvGrpSpPr>
            <p:cNvPr id="91" name="Group 142"/>
            <p:cNvGrpSpPr>
              <a:grpSpLocks/>
            </p:cNvGrpSpPr>
            <p:nvPr/>
          </p:nvGrpSpPr>
          <p:grpSpPr bwMode="auto">
            <a:xfrm>
              <a:off x="4307" y="2584"/>
              <a:ext cx="487" cy="413"/>
              <a:chOff x="-44" y="1473"/>
              <a:chExt cx="981" cy="1105"/>
            </a:xfrm>
          </p:grpSpPr>
          <p:pic>
            <p:nvPicPr>
              <p:cNvPr id="104" name="Picture 143" descr="desktop_computer_stylized_medium"/>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Freeform 144"/>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2" name="Group 145"/>
            <p:cNvGrpSpPr>
              <a:grpSpLocks/>
            </p:cNvGrpSpPr>
            <p:nvPr/>
          </p:nvGrpSpPr>
          <p:grpSpPr bwMode="auto">
            <a:xfrm>
              <a:off x="4156" y="3243"/>
              <a:ext cx="350" cy="304"/>
              <a:chOff x="-44" y="1473"/>
              <a:chExt cx="981" cy="1105"/>
            </a:xfrm>
          </p:grpSpPr>
          <p:pic>
            <p:nvPicPr>
              <p:cNvPr id="102" name="Picture 146"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Freeform 147"/>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3" name="Group 148"/>
            <p:cNvGrpSpPr>
              <a:grpSpLocks/>
            </p:cNvGrpSpPr>
            <p:nvPr/>
          </p:nvGrpSpPr>
          <p:grpSpPr bwMode="auto">
            <a:xfrm>
              <a:off x="4547" y="3250"/>
              <a:ext cx="350" cy="304"/>
              <a:chOff x="-44" y="1473"/>
              <a:chExt cx="981" cy="1105"/>
            </a:xfrm>
          </p:grpSpPr>
          <p:pic>
            <p:nvPicPr>
              <p:cNvPr id="100" name="Picture 149"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 name="Freeform 15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4" name="Group 151"/>
            <p:cNvGrpSpPr>
              <a:grpSpLocks/>
            </p:cNvGrpSpPr>
            <p:nvPr/>
          </p:nvGrpSpPr>
          <p:grpSpPr bwMode="auto">
            <a:xfrm flipH="1">
              <a:off x="5021" y="3051"/>
              <a:ext cx="350" cy="304"/>
              <a:chOff x="-44" y="1473"/>
              <a:chExt cx="981" cy="1105"/>
            </a:xfrm>
          </p:grpSpPr>
          <p:pic>
            <p:nvPicPr>
              <p:cNvPr id="98" name="Picture 152"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Freeform 153"/>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5" name="Group 154"/>
            <p:cNvGrpSpPr>
              <a:grpSpLocks/>
            </p:cNvGrpSpPr>
            <p:nvPr/>
          </p:nvGrpSpPr>
          <p:grpSpPr bwMode="auto">
            <a:xfrm flipH="1">
              <a:off x="5138" y="2667"/>
              <a:ext cx="350" cy="304"/>
              <a:chOff x="-44" y="1473"/>
              <a:chExt cx="981" cy="1105"/>
            </a:xfrm>
          </p:grpSpPr>
          <p:pic>
            <p:nvPicPr>
              <p:cNvPr id="96" name="Picture 155"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 name="Freeform 156"/>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nvGrpSpPr>
          <p:cNvPr id="106" name="Group 183"/>
          <p:cNvGrpSpPr>
            <a:grpSpLocks/>
          </p:cNvGrpSpPr>
          <p:nvPr/>
        </p:nvGrpSpPr>
        <p:grpSpPr bwMode="auto">
          <a:xfrm>
            <a:off x="7335839" y="3651251"/>
            <a:ext cx="1811338" cy="1539875"/>
            <a:chOff x="2399" y="2831"/>
            <a:chExt cx="1141" cy="970"/>
          </a:xfrm>
        </p:grpSpPr>
        <p:sp>
          <p:nvSpPr>
            <p:cNvPr id="107" name="Line 64"/>
            <p:cNvSpPr>
              <a:spLocks noChangeShapeType="1"/>
            </p:cNvSpPr>
            <p:nvPr/>
          </p:nvSpPr>
          <p:spPr bwMode="auto">
            <a:xfrm flipV="1">
              <a:off x="2987" y="3119"/>
              <a:ext cx="287" cy="4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8" name="Line 65"/>
            <p:cNvSpPr>
              <a:spLocks noChangeShapeType="1"/>
            </p:cNvSpPr>
            <p:nvPr/>
          </p:nvSpPr>
          <p:spPr bwMode="auto">
            <a:xfrm flipH="1" flipV="1">
              <a:off x="3249" y="3108"/>
              <a:ext cx="166" cy="5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9" name="Line 66"/>
            <p:cNvSpPr>
              <a:spLocks noChangeShapeType="1"/>
            </p:cNvSpPr>
            <p:nvPr/>
          </p:nvSpPr>
          <p:spPr bwMode="auto">
            <a:xfrm flipH="1">
              <a:off x="2549" y="3161"/>
              <a:ext cx="600" cy="4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10" name="Line 67"/>
            <p:cNvSpPr>
              <a:spLocks noChangeShapeType="1"/>
            </p:cNvSpPr>
            <p:nvPr/>
          </p:nvSpPr>
          <p:spPr bwMode="auto">
            <a:xfrm flipH="1">
              <a:off x="2600" y="3123"/>
              <a:ext cx="5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nvGrpSpPr>
            <p:cNvPr id="116" name="Group 168"/>
            <p:cNvGrpSpPr>
              <a:grpSpLocks/>
            </p:cNvGrpSpPr>
            <p:nvPr/>
          </p:nvGrpSpPr>
          <p:grpSpPr bwMode="auto">
            <a:xfrm>
              <a:off x="2950" y="2831"/>
              <a:ext cx="487" cy="413"/>
              <a:chOff x="-44" y="1473"/>
              <a:chExt cx="981" cy="1105"/>
            </a:xfrm>
          </p:grpSpPr>
          <p:pic>
            <p:nvPicPr>
              <p:cNvPr id="129" name="Picture 169" descr="desktop_computer_stylized_medium"/>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 name="Freeform 17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17" name="Group 171"/>
            <p:cNvGrpSpPr>
              <a:grpSpLocks/>
            </p:cNvGrpSpPr>
            <p:nvPr/>
          </p:nvGrpSpPr>
          <p:grpSpPr bwMode="auto">
            <a:xfrm>
              <a:off x="2799" y="3490"/>
              <a:ext cx="350" cy="304"/>
              <a:chOff x="-44" y="1473"/>
              <a:chExt cx="981" cy="1105"/>
            </a:xfrm>
          </p:grpSpPr>
          <p:pic>
            <p:nvPicPr>
              <p:cNvPr id="127" name="Picture 172"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 name="Freeform 173"/>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18" name="Group 174"/>
            <p:cNvGrpSpPr>
              <a:grpSpLocks/>
            </p:cNvGrpSpPr>
            <p:nvPr/>
          </p:nvGrpSpPr>
          <p:grpSpPr bwMode="auto">
            <a:xfrm>
              <a:off x="3190" y="3497"/>
              <a:ext cx="350" cy="304"/>
              <a:chOff x="-44" y="1473"/>
              <a:chExt cx="981" cy="1105"/>
            </a:xfrm>
          </p:grpSpPr>
          <p:pic>
            <p:nvPicPr>
              <p:cNvPr id="125" name="Picture 175"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Freeform 176"/>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19" name="Group 177"/>
            <p:cNvGrpSpPr>
              <a:grpSpLocks/>
            </p:cNvGrpSpPr>
            <p:nvPr/>
          </p:nvGrpSpPr>
          <p:grpSpPr bwMode="auto">
            <a:xfrm flipH="1">
              <a:off x="2542" y="3346"/>
              <a:ext cx="350" cy="304"/>
              <a:chOff x="-44" y="1473"/>
              <a:chExt cx="981" cy="1105"/>
            </a:xfrm>
          </p:grpSpPr>
          <p:pic>
            <p:nvPicPr>
              <p:cNvPr id="123" name="Picture 178"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Freeform 179"/>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20" name="Group 180"/>
            <p:cNvGrpSpPr>
              <a:grpSpLocks/>
            </p:cNvGrpSpPr>
            <p:nvPr/>
          </p:nvGrpSpPr>
          <p:grpSpPr bwMode="auto">
            <a:xfrm flipH="1">
              <a:off x="2399" y="2955"/>
              <a:ext cx="350" cy="304"/>
              <a:chOff x="-44" y="1473"/>
              <a:chExt cx="981" cy="1105"/>
            </a:xfrm>
          </p:grpSpPr>
          <p:pic>
            <p:nvPicPr>
              <p:cNvPr id="121" name="Picture 181"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182"/>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nvGrpSpPr>
          <p:cNvPr id="111" name="Group 119"/>
          <p:cNvGrpSpPr>
            <a:grpSpLocks/>
          </p:cNvGrpSpPr>
          <p:nvPr/>
        </p:nvGrpSpPr>
        <p:grpSpPr bwMode="auto">
          <a:xfrm>
            <a:off x="7089776" y="1585006"/>
            <a:ext cx="1112838" cy="1179513"/>
            <a:chOff x="2717" y="890"/>
            <a:chExt cx="701" cy="743"/>
          </a:xfrm>
        </p:grpSpPr>
        <p:sp>
          <p:nvSpPr>
            <p:cNvPr id="112" name="Text Box 120"/>
            <p:cNvSpPr txBox="1">
              <a:spLocks noChangeArrowheads="1"/>
            </p:cNvSpPr>
            <p:nvPr/>
          </p:nvSpPr>
          <p:spPr bwMode="auto">
            <a:xfrm>
              <a:off x="2717" y="890"/>
              <a:ext cx="70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ct val="75000"/>
                </a:lnSpc>
              </a:pPr>
              <a:r>
                <a:rPr lang="en-US" sz="1400" i="0" dirty="0">
                  <a:latin typeface="+mn-ea"/>
                  <a:ea typeface="+mn-ea"/>
                </a:rPr>
                <a:t>Skype </a:t>
              </a:r>
            </a:p>
            <a:p>
              <a:pPr algn="ctr">
                <a:lnSpc>
                  <a:spcPct val="75000"/>
                </a:lnSpc>
              </a:pPr>
              <a:r>
                <a:rPr lang="en-US" sz="1400" i="0" dirty="0">
                  <a:latin typeface="+mn-ea"/>
                  <a:ea typeface="+mn-ea"/>
                </a:rPr>
                <a:t>login server</a:t>
              </a:r>
            </a:p>
          </p:txBody>
        </p:sp>
        <p:grpSp>
          <p:nvGrpSpPr>
            <p:cNvPr id="113" name="Group 86"/>
            <p:cNvGrpSpPr>
              <a:grpSpLocks/>
            </p:cNvGrpSpPr>
            <p:nvPr/>
          </p:nvGrpSpPr>
          <p:grpSpPr bwMode="auto">
            <a:xfrm>
              <a:off x="2927" y="1182"/>
              <a:ext cx="294" cy="451"/>
              <a:chOff x="4140" y="429"/>
              <a:chExt cx="1425" cy="2396"/>
            </a:xfrm>
          </p:grpSpPr>
          <p:sp>
            <p:nvSpPr>
              <p:cNvPr id="114" name="Freeform 87"/>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15" name="Rectangle 88"/>
              <p:cNvSpPr>
                <a:spLocks noChangeArrowheads="1"/>
              </p:cNvSpPr>
              <p:nvPr/>
            </p:nvSpPr>
            <p:spPr bwMode="auto">
              <a:xfrm>
                <a:off x="4208" y="429"/>
                <a:ext cx="1047"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131" name="Freeform 89"/>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32" name="Freeform 90"/>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33" name="Rectangle 91"/>
              <p:cNvSpPr>
                <a:spLocks noChangeArrowheads="1"/>
              </p:cNvSpPr>
              <p:nvPr/>
            </p:nvSpPr>
            <p:spPr bwMode="auto">
              <a:xfrm>
                <a:off x="4213" y="695"/>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nvGrpSpPr>
              <p:cNvPr id="134" name="Group 92"/>
              <p:cNvGrpSpPr>
                <a:grpSpLocks/>
              </p:cNvGrpSpPr>
              <p:nvPr/>
            </p:nvGrpSpPr>
            <p:grpSpPr bwMode="auto">
              <a:xfrm>
                <a:off x="4749" y="668"/>
                <a:ext cx="581" cy="145"/>
                <a:chOff x="614" y="2568"/>
                <a:chExt cx="725" cy="139"/>
              </a:xfrm>
            </p:grpSpPr>
            <p:sp>
              <p:nvSpPr>
                <p:cNvPr id="159" name="AutoShape 93"/>
                <p:cNvSpPr>
                  <a:spLocks noChangeArrowheads="1"/>
                </p:cNvSpPr>
                <p:nvPr/>
              </p:nvSpPr>
              <p:spPr bwMode="auto">
                <a:xfrm>
                  <a:off x="616" y="2568"/>
                  <a:ext cx="726" cy="138"/>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160" name="AutoShape 94"/>
                <p:cNvSpPr>
                  <a:spLocks noChangeArrowheads="1"/>
                </p:cNvSpPr>
                <p:nvPr/>
              </p:nvSpPr>
              <p:spPr bwMode="auto">
                <a:xfrm>
                  <a:off x="634" y="2583"/>
                  <a:ext cx="689"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sp>
            <p:nvSpPr>
              <p:cNvPr id="135" name="Rectangle 95"/>
              <p:cNvSpPr>
                <a:spLocks noChangeArrowheads="1"/>
              </p:cNvSpPr>
              <p:nvPr/>
            </p:nvSpPr>
            <p:spPr bwMode="auto">
              <a:xfrm>
                <a:off x="4222" y="1019"/>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nvGrpSpPr>
              <p:cNvPr id="136" name="Group 96"/>
              <p:cNvGrpSpPr>
                <a:grpSpLocks/>
              </p:cNvGrpSpPr>
              <p:nvPr/>
            </p:nvGrpSpPr>
            <p:grpSpPr bwMode="auto">
              <a:xfrm>
                <a:off x="4747" y="994"/>
                <a:ext cx="581" cy="134"/>
                <a:chOff x="614" y="2568"/>
                <a:chExt cx="725" cy="139"/>
              </a:xfrm>
            </p:grpSpPr>
            <p:sp>
              <p:nvSpPr>
                <p:cNvPr id="157" name="AutoShape 97"/>
                <p:cNvSpPr>
                  <a:spLocks noChangeArrowheads="1"/>
                </p:cNvSpPr>
                <p:nvPr/>
              </p:nvSpPr>
              <p:spPr bwMode="auto">
                <a:xfrm>
                  <a:off x="613" y="2566"/>
                  <a:ext cx="726" cy="143"/>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158" name="AutoShape 98"/>
                <p:cNvSpPr>
                  <a:spLocks noChangeArrowheads="1"/>
                </p:cNvSpPr>
                <p:nvPr/>
              </p:nvSpPr>
              <p:spPr bwMode="auto">
                <a:xfrm>
                  <a:off x="631" y="2583"/>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sp>
            <p:nvSpPr>
              <p:cNvPr id="137" name="Rectangle 99"/>
              <p:cNvSpPr>
                <a:spLocks noChangeArrowheads="1"/>
              </p:cNvSpPr>
              <p:nvPr/>
            </p:nvSpPr>
            <p:spPr bwMode="auto">
              <a:xfrm>
                <a:off x="4218" y="1359"/>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138" name="Rectangle 100"/>
              <p:cNvSpPr>
                <a:spLocks noChangeArrowheads="1"/>
              </p:cNvSpPr>
              <p:nvPr/>
            </p:nvSpPr>
            <p:spPr bwMode="auto">
              <a:xfrm>
                <a:off x="4227" y="1656"/>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nvGrpSpPr>
              <p:cNvPr id="139" name="Group 101"/>
              <p:cNvGrpSpPr>
                <a:grpSpLocks/>
              </p:cNvGrpSpPr>
              <p:nvPr/>
            </p:nvGrpSpPr>
            <p:grpSpPr bwMode="auto">
              <a:xfrm>
                <a:off x="4735" y="1627"/>
                <a:ext cx="582" cy="151"/>
                <a:chOff x="614" y="2568"/>
                <a:chExt cx="725" cy="139"/>
              </a:xfrm>
            </p:grpSpPr>
            <p:sp>
              <p:nvSpPr>
                <p:cNvPr id="155" name="AutoShape 102"/>
                <p:cNvSpPr>
                  <a:spLocks noChangeArrowheads="1"/>
                </p:cNvSpPr>
                <p:nvPr/>
              </p:nvSpPr>
              <p:spPr bwMode="auto">
                <a:xfrm>
                  <a:off x="615" y="2570"/>
                  <a:ext cx="725" cy="137"/>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156" name="AutoShape 103"/>
                <p:cNvSpPr>
                  <a:spLocks noChangeArrowheads="1"/>
                </p:cNvSpPr>
                <p:nvPr/>
              </p:nvSpPr>
              <p:spPr bwMode="auto">
                <a:xfrm>
                  <a:off x="634" y="2585"/>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sp>
            <p:nvSpPr>
              <p:cNvPr id="140" name="Freeform 104"/>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141" name="Group 105"/>
              <p:cNvGrpSpPr>
                <a:grpSpLocks/>
              </p:cNvGrpSpPr>
              <p:nvPr/>
            </p:nvGrpSpPr>
            <p:grpSpPr bwMode="auto">
              <a:xfrm>
                <a:off x="4739" y="1327"/>
                <a:ext cx="582" cy="139"/>
                <a:chOff x="614" y="2568"/>
                <a:chExt cx="725" cy="139"/>
              </a:xfrm>
            </p:grpSpPr>
            <p:sp>
              <p:nvSpPr>
                <p:cNvPr id="153" name="AutoShape 106"/>
                <p:cNvSpPr>
                  <a:spLocks noChangeArrowheads="1"/>
                </p:cNvSpPr>
                <p:nvPr/>
              </p:nvSpPr>
              <p:spPr bwMode="auto">
                <a:xfrm>
                  <a:off x="617" y="2568"/>
                  <a:ext cx="725" cy="138"/>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154" name="AutoShape 107"/>
                <p:cNvSpPr>
                  <a:spLocks noChangeArrowheads="1"/>
                </p:cNvSpPr>
                <p:nvPr/>
              </p:nvSpPr>
              <p:spPr bwMode="auto">
                <a:xfrm>
                  <a:off x="635"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sp>
            <p:nvSpPr>
              <p:cNvPr id="142" name="Rectangle 108"/>
              <p:cNvSpPr>
                <a:spLocks noChangeArrowheads="1"/>
              </p:cNvSpPr>
              <p:nvPr/>
            </p:nvSpPr>
            <p:spPr bwMode="auto">
              <a:xfrm>
                <a:off x="5250"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143" name="Freeform 109"/>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44" name="Freeform 110"/>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45" name="Oval 111"/>
              <p:cNvSpPr>
                <a:spLocks noChangeArrowheads="1"/>
              </p:cNvSpPr>
              <p:nvPr/>
            </p:nvSpPr>
            <p:spPr bwMode="auto">
              <a:xfrm>
                <a:off x="5517" y="2612"/>
                <a:ext cx="48" cy="96"/>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146" name="Freeform 112"/>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47" name="AutoShape 113"/>
              <p:cNvSpPr>
                <a:spLocks noChangeArrowheads="1"/>
              </p:cNvSpPr>
              <p:nvPr/>
            </p:nvSpPr>
            <p:spPr bwMode="auto">
              <a:xfrm>
                <a:off x="4140" y="2676"/>
                <a:ext cx="1197" cy="149"/>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148" name="AutoShape 114"/>
              <p:cNvSpPr>
                <a:spLocks noChangeArrowheads="1"/>
              </p:cNvSpPr>
              <p:nvPr/>
            </p:nvSpPr>
            <p:spPr bwMode="auto">
              <a:xfrm>
                <a:off x="4208" y="2713"/>
                <a:ext cx="1066"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149" name="Oval 115"/>
              <p:cNvSpPr>
                <a:spLocks noChangeArrowheads="1"/>
              </p:cNvSpPr>
              <p:nvPr/>
            </p:nvSpPr>
            <p:spPr bwMode="auto">
              <a:xfrm>
                <a:off x="4310" y="2384"/>
                <a:ext cx="155" cy="143"/>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150" name="Oval 116"/>
              <p:cNvSpPr>
                <a:spLocks noChangeArrowheads="1"/>
              </p:cNvSpPr>
              <p:nvPr/>
            </p:nvSpPr>
            <p:spPr bwMode="auto">
              <a:xfrm>
                <a:off x="4484" y="2384"/>
                <a:ext cx="160" cy="143"/>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i="0" dirty="0">
                  <a:solidFill>
                    <a:srgbClr val="FF0000"/>
                  </a:solidFill>
                  <a:cs typeface="Arial" charset="0"/>
                </a:endParaRPr>
              </a:p>
            </p:txBody>
          </p:sp>
          <p:sp>
            <p:nvSpPr>
              <p:cNvPr id="151" name="Oval 117"/>
              <p:cNvSpPr>
                <a:spLocks noChangeArrowheads="1"/>
              </p:cNvSpPr>
              <p:nvPr/>
            </p:nvSpPr>
            <p:spPr bwMode="auto">
              <a:xfrm>
                <a:off x="4663" y="2379"/>
                <a:ext cx="155" cy="143"/>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152" name="Rectangle 118"/>
              <p:cNvSpPr>
                <a:spLocks noChangeArrowheads="1"/>
              </p:cNvSpPr>
              <p:nvPr/>
            </p:nvSpPr>
            <p:spPr bwMode="auto">
              <a:xfrm>
                <a:off x="5061" y="1837"/>
                <a:ext cx="87" cy="760"/>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grpSp>
    </p:spTree>
    <p:extLst>
      <p:ext uri="{BB962C8B-B14F-4D97-AF65-F5344CB8AC3E}">
        <p14:creationId xmlns:p14="http://schemas.microsoft.com/office/powerpoint/2010/main" val="1945199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Line 67"/>
          <p:cNvSpPr>
            <a:spLocks noChangeShapeType="1"/>
          </p:cNvSpPr>
          <p:nvPr/>
        </p:nvSpPr>
        <p:spPr bwMode="auto">
          <a:xfrm flipH="1">
            <a:off x="9461502" y="2200276"/>
            <a:ext cx="904875" cy="881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 name="텍스트 개체 틀 1"/>
          <p:cNvSpPr>
            <a:spLocks noGrp="1"/>
          </p:cNvSpPr>
          <p:nvPr>
            <p:ph type="body" sz="quarter" idx="10"/>
          </p:nvPr>
        </p:nvSpPr>
        <p:spPr>
          <a:xfrm>
            <a:off x="838898" y="1040233"/>
            <a:ext cx="5257101" cy="5268287"/>
          </a:xfrm>
        </p:spPr>
        <p:txBody>
          <a:bodyPr>
            <a:normAutofit/>
          </a:bodyPr>
          <a:lstStyle/>
          <a:p>
            <a:r>
              <a:rPr lang="en-US" altLang="ko-KR" dirty="0" smtClean="0"/>
              <a:t>Architecture: hierarchical overlay network</a:t>
            </a:r>
          </a:p>
          <a:p>
            <a:r>
              <a:rPr lang="en-US" altLang="ko-KR" dirty="0" smtClean="0">
                <a:solidFill>
                  <a:srgbClr val="FFC000"/>
                </a:solidFill>
              </a:rPr>
              <a:t>Login server</a:t>
            </a:r>
            <a:endParaRPr lang="en-US" altLang="ko-KR" dirty="0"/>
          </a:p>
          <a:p>
            <a:pPr lvl="1"/>
            <a:r>
              <a:rPr lang="en-US" altLang="ko-KR" dirty="0" smtClean="0"/>
              <a:t>maintain </a:t>
            </a:r>
            <a:r>
              <a:rPr lang="en-US" altLang="ko-KR" dirty="0"/>
              <a:t>an index that maps </a:t>
            </a:r>
            <a:r>
              <a:rPr lang="en-US" altLang="ko-KR" dirty="0" smtClean="0"/>
              <a:t>Skype usernames </a:t>
            </a:r>
            <a:r>
              <a:rPr lang="en-US" altLang="ko-KR" dirty="0"/>
              <a:t>to current IP addresses and port </a:t>
            </a:r>
            <a:r>
              <a:rPr lang="en-US" altLang="ko-KR" dirty="0" smtClean="0"/>
              <a:t>numbers</a:t>
            </a:r>
          </a:p>
          <a:p>
            <a:pPr lvl="1"/>
            <a:r>
              <a:rPr lang="en-US" altLang="ko-KR" dirty="0" smtClean="0"/>
              <a:t>distribute the index over the super peers</a:t>
            </a:r>
          </a:p>
          <a:p>
            <a:r>
              <a:rPr lang="en-US" altLang="ko-KR" dirty="0" smtClean="0">
                <a:solidFill>
                  <a:srgbClr val="FFC000"/>
                </a:solidFill>
              </a:rPr>
              <a:t>Super peer</a:t>
            </a:r>
          </a:p>
          <a:p>
            <a:pPr lvl="1"/>
            <a:r>
              <a:rPr lang="en-US" altLang="ko-KR" dirty="0" smtClean="0"/>
              <a:t>cache the index from the server</a:t>
            </a:r>
          </a:p>
          <a:p>
            <a:pPr lvl="1"/>
            <a:r>
              <a:rPr lang="en-US" altLang="ko-KR" dirty="0" smtClean="0"/>
              <a:t>inform client of </a:t>
            </a:r>
            <a:r>
              <a:rPr lang="en-US" altLang="ko-KR" dirty="0" err="1" smtClean="0"/>
              <a:t>callee’s</a:t>
            </a:r>
            <a:r>
              <a:rPr lang="en-US" altLang="ko-KR" dirty="0" smtClean="0"/>
              <a:t> IP address</a:t>
            </a:r>
          </a:p>
          <a:p>
            <a:pPr lvl="1"/>
            <a:r>
              <a:rPr lang="en-US" altLang="ko-KR" dirty="0" smtClean="0"/>
              <a:t>relay between client peers</a:t>
            </a:r>
            <a:endParaRPr lang="ko-KR" altLang="en-US" dirty="0"/>
          </a:p>
        </p:txBody>
      </p:sp>
      <p:sp>
        <p:nvSpPr>
          <p:cNvPr id="3" name="제목 2"/>
          <p:cNvSpPr>
            <a:spLocks noGrp="1"/>
          </p:cNvSpPr>
          <p:nvPr>
            <p:ph type="title"/>
          </p:nvPr>
        </p:nvSpPr>
        <p:spPr/>
        <p:txBody>
          <a:bodyPr/>
          <a:lstStyle/>
          <a:p>
            <a:r>
              <a:rPr lang="en-US" altLang="ko-KR" dirty="0" smtClean="0"/>
              <a:t>Case Study: Skype</a:t>
            </a:r>
            <a:endParaRPr lang="ko-KR" altLang="en-US" dirty="0"/>
          </a:p>
        </p:txBody>
      </p:sp>
      <p:grpSp>
        <p:nvGrpSpPr>
          <p:cNvPr id="6" name="Group 75"/>
          <p:cNvGrpSpPr>
            <a:grpSpLocks/>
          </p:cNvGrpSpPr>
          <p:nvPr/>
        </p:nvGrpSpPr>
        <p:grpSpPr bwMode="auto">
          <a:xfrm>
            <a:off x="8785227" y="3130551"/>
            <a:ext cx="2143125" cy="1643062"/>
            <a:chOff x="3785" y="1879"/>
            <a:chExt cx="1350" cy="1035"/>
          </a:xfrm>
        </p:grpSpPr>
        <p:sp>
          <p:nvSpPr>
            <p:cNvPr id="7" name="Line 76"/>
            <p:cNvSpPr>
              <a:spLocks noChangeShapeType="1"/>
            </p:cNvSpPr>
            <p:nvPr/>
          </p:nvSpPr>
          <p:spPr bwMode="auto">
            <a:xfrm>
              <a:off x="3785" y="2537"/>
              <a:ext cx="790" cy="377"/>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i="0" dirty="0"/>
            </a:p>
          </p:txBody>
        </p:sp>
        <p:sp>
          <p:nvSpPr>
            <p:cNvPr id="8" name="Line 77"/>
            <p:cNvSpPr>
              <a:spLocks noChangeShapeType="1"/>
            </p:cNvSpPr>
            <p:nvPr/>
          </p:nvSpPr>
          <p:spPr bwMode="auto">
            <a:xfrm>
              <a:off x="4293" y="1879"/>
              <a:ext cx="419" cy="85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i="0" dirty="0"/>
            </a:p>
          </p:txBody>
        </p:sp>
        <p:sp>
          <p:nvSpPr>
            <p:cNvPr id="9" name="Text Box 78"/>
            <p:cNvSpPr txBox="1">
              <a:spLocks noChangeArrowheads="1"/>
            </p:cNvSpPr>
            <p:nvPr/>
          </p:nvSpPr>
          <p:spPr bwMode="auto">
            <a:xfrm>
              <a:off x="4434" y="2010"/>
              <a:ext cx="701"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sz="2000">
                  <a:solidFill>
                    <a:schemeClr val="tx1"/>
                  </a:solidFill>
                  <a:latin typeface="Arial" charset="0"/>
                  <a:ea typeface="ＭＳ Ｐゴシック" charset="0"/>
                </a:defRPr>
              </a:lvl1pPr>
              <a:lvl2pPr marL="742950" indent="-285750">
                <a:defRPr sz="2000">
                  <a:solidFill>
                    <a:schemeClr val="tx1"/>
                  </a:solidFill>
                  <a:latin typeface="Arial" charset="0"/>
                  <a:ea typeface="ＭＳ Ｐゴシック" charset="0"/>
                </a:defRPr>
              </a:lvl2pPr>
              <a:lvl3pPr marL="1143000" indent="-228600">
                <a:defRPr sz="20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9pPr>
            </a:lstStyle>
            <a:p>
              <a:pPr>
                <a:lnSpc>
                  <a:spcPct val="90000"/>
                </a:lnSpc>
                <a:defRPr/>
              </a:pPr>
              <a:r>
                <a:rPr lang="en-US" sz="1600" i="0" dirty="0" smtClean="0">
                  <a:latin typeface="+mn-ea"/>
                  <a:ea typeface="+mn-ea"/>
                </a:rPr>
                <a:t>overlay</a:t>
              </a:r>
            </a:p>
            <a:p>
              <a:pPr>
                <a:lnSpc>
                  <a:spcPct val="90000"/>
                </a:lnSpc>
                <a:defRPr/>
              </a:pPr>
              <a:r>
                <a:rPr lang="en-US" sz="1600" i="0" dirty="0" smtClean="0">
                  <a:latin typeface="+mn-ea"/>
                  <a:ea typeface="+mn-ea"/>
                </a:rPr>
                <a:t>   network</a:t>
              </a:r>
            </a:p>
          </p:txBody>
        </p:sp>
      </p:grpSp>
      <p:sp>
        <p:nvSpPr>
          <p:cNvPr id="10" name="Line 2"/>
          <p:cNvSpPr>
            <a:spLocks noChangeShapeType="1"/>
          </p:cNvSpPr>
          <p:nvPr/>
        </p:nvSpPr>
        <p:spPr bwMode="auto">
          <a:xfrm flipH="1">
            <a:off x="8818563" y="2989263"/>
            <a:ext cx="663575" cy="957263"/>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i="0" dirty="0"/>
          </a:p>
        </p:txBody>
      </p:sp>
      <p:sp>
        <p:nvSpPr>
          <p:cNvPr id="11" name="Text Box 118"/>
          <p:cNvSpPr txBox="1">
            <a:spLocks noChangeArrowheads="1"/>
          </p:cNvSpPr>
          <p:nvPr/>
        </p:nvSpPr>
        <p:spPr bwMode="auto">
          <a:xfrm>
            <a:off x="9704776" y="1119746"/>
            <a:ext cx="12330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600" i="0" dirty="0" smtClean="0">
                <a:latin typeface="+mn-ea"/>
                <a:ea typeface="+mn-ea"/>
              </a:rPr>
              <a:t>client peers</a:t>
            </a:r>
            <a:endParaRPr lang="en-US" sz="1600" i="0" dirty="0">
              <a:latin typeface="+mn-ea"/>
              <a:ea typeface="+mn-ea"/>
            </a:endParaRPr>
          </a:p>
        </p:txBody>
      </p:sp>
      <p:grpSp>
        <p:nvGrpSpPr>
          <p:cNvPr id="12" name="Group 141"/>
          <p:cNvGrpSpPr>
            <a:grpSpLocks/>
          </p:cNvGrpSpPr>
          <p:nvPr/>
        </p:nvGrpSpPr>
        <p:grpSpPr bwMode="auto">
          <a:xfrm>
            <a:off x="8782051" y="1903413"/>
            <a:ext cx="1247775" cy="1138238"/>
            <a:chOff x="3783" y="1106"/>
            <a:chExt cx="786" cy="717"/>
          </a:xfrm>
        </p:grpSpPr>
        <p:sp>
          <p:nvSpPr>
            <p:cNvPr id="13" name="Line 63"/>
            <p:cNvSpPr>
              <a:spLocks noChangeShapeType="1"/>
            </p:cNvSpPr>
            <p:nvPr/>
          </p:nvSpPr>
          <p:spPr bwMode="auto">
            <a:xfrm>
              <a:off x="3783" y="1578"/>
              <a:ext cx="401"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 name="Line 64"/>
            <p:cNvSpPr>
              <a:spLocks noChangeShapeType="1"/>
            </p:cNvSpPr>
            <p:nvPr/>
          </p:nvSpPr>
          <p:spPr bwMode="auto">
            <a:xfrm>
              <a:off x="3905" y="1211"/>
              <a:ext cx="314" cy="6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 name="Line 65"/>
            <p:cNvSpPr>
              <a:spLocks noChangeShapeType="1"/>
            </p:cNvSpPr>
            <p:nvPr/>
          </p:nvSpPr>
          <p:spPr bwMode="auto">
            <a:xfrm flipH="1">
              <a:off x="4194" y="1106"/>
              <a:ext cx="9" cy="6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 name="Line 66"/>
            <p:cNvSpPr>
              <a:spLocks noChangeShapeType="1"/>
            </p:cNvSpPr>
            <p:nvPr/>
          </p:nvSpPr>
          <p:spPr bwMode="auto">
            <a:xfrm flipH="1">
              <a:off x="4194" y="1210"/>
              <a:ext cx="375" cy="6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grpSp>
        <p:nvGrpSpPr>
          <p:cNvPr id="54" name="Group 135"/>
          <p:cNvGrpSpPr>
            <a:grpSpLocks/>
          </p:cNvGrpSpPr>
          <p:nvPr/>
        </p:nvGrpSpPr>
        <p:grpSpPr bwMode="auto">
          <a:xfrm>
            <a:off x="8415338" y="1487490"/>
            <a:ext cx="2406650" cy="1249363"/>
            <a:chOff x="2089" y="3444"/>
            <a:chExt cx="1516" cy="787"/>
          </a:xfrm>
        </p:grpSpPr>
        <p:grpSp>
          <p:nvGrpSpPr>
            <p:cNvPr id="59" name="Group 120"/>
            <p:cNvGrpSpPr>
              <a:grpSpLocks/>
            </p:cNvGrpSpPr>
            <p:nvPr/>
          </p:nvGrpSpPr>
          <p:grpSpPr bwMode="auto">
            <a:xfrm flipH="1">
              <a:off x="3275" y="3678"/>
              <a:ext cx="330" cy="295"/>
              <a:chOff x="-44" y="1473"/>
              <a:chExt cx="981" cy="1105"/>
            </a:xfrm>
          </p:grpSpPr>
          <p:pic>
            <p:nvPicPr>
              <p:cNvPr id="72" name="Picture 121" descr="desktop_computer_stylized_mediu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Freeform 122"/>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60" name="Group 123"/>
            <p:cNvGrpSpPr>
              <a:grpSpLocks/>
            </p:cNvGrpSpPr>
            <p:nvPr/>
          </p:nvGrpSpPr>
          <p:grpSpPr bwMode="auto">
            <a:xfrm flipH="1">
              <a:off x="2986" y="3519"/>
              <a:ext cx="330" cy="295"/>
              <a:chOff x="-44" y="1473"/>
              <a:chExt cx="981" cy="1105"/>
            </a:xfrm>
          </p:grpSpPr>
          <p:pic>
            <p:nvPicPr>
              <p:cNvPr id="70" name="Picture 124" descr="desktop_computer_stylized_mediu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Freeform 125"/>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61" name="Group 126"/>
            <p:cNvGrpSpPr>
              <a:grpSpLocks/>
            </p:cNvGrpSpPr>
            <p:nvPr/>
          </p:nvGrpSpPr>
          <p:grpSpPr bwMode="auto">
            <a:xfrm>
              <a:off x="2575" y="3444"/>
              <a:ext cx="330" cy="295"/>
              <a:chOff x="-44" y="1473"/>
              <a:chExt cx="981" cy="1105"/>
            </a:xfrm>
          </p:grpSpPr>
          <p:pic>
            <p:nvPicPr>
              <p:cNvPr id="68" name="Picture 127" descr="desktop_computer_stylized_mediu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Freeform 128"/>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62" name="Group 129"/>
            <p:cNvGrpSpPr>
              <a:grpSpLocks/>
            </p:cNvGrpSpPr>
            <p:nvPr/>
          </p:nvGrpSpPr>
          <p:grpSpPr bwMode="auto">
            <a:xfrm>
              <a:off x="2246" y="3554"/>
              <a:ext cx="330" cy="295"/>
              <a:chOff x="-44" y="1473"/>
              <a:chExt cx="981" cy="1105"/>
            </a:xfrm>
          </p:grpSpPr>
          <p:pic>
            <p:nvPicPr>
              <p:cNvPr id="66" name="Picture 130" descr="desktop_computer_stylized_mediu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Freeform 131"/>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63" name="Group 132"/>
            <p:cNvGrpSpPr>
              <a:grpSpLocks/>
            </p:cNvGrpSpPr>
            <p:nvPr/>
          </p:nvGrpSpPr>
          <p:grpSpPr bwMode="auto">
            <a:xfrm>
              <a:off x="2089" y="3936"/>
              <a:ext cx="330" cy="295"/>
              <a:chOff x="-44" y="1473"/>
              <a:chExt cx="981" cy="1105"/>
            </a:xfrm>
          </p:grpSpPr>
          <p:pic>
            <p:nvPicPr>
              <p:cNvPr id="64" name="Picture 133" descr="desktop_computer_stylized_mediu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Freeform 134"/>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nvGrpSpPr>
          <p:cNvPr id="74" name="Group 140"/>
          <p:cNvGrpSpPr>
            <a:grpSpLocks/>
          </p:cNvGrpSpPr>
          <p:nvPr/>
        </p:nvGrpSpPr>
        <p:grpSpPr bwMode="auto">
          <a:xfrm>
            <a:off x="9043988" y="2574926"/>
            <a:ext cx="2659063" cy="642938"/>
            <a:chOff x="3948" y="1529"/>
            <a:chExt cx="1675" cy="405"/>
          </a:xfrm>
        </p:grpSpPr>
        <p:sp>
          <p:nvSpPr>
            <p:cNvPr id="75" name="Text Box 119"/>
            <p:cNvSpPr txBox="1">
              <a:spLocks noChangeArrowheads="1"/>
            </p:cNvSpPr>
            <p:nvPr/>
          </p:nvSpPr>
          <p:spPr bwMode="auto">
            <a:xfrm>
              <a:off x="4425" y="1661"/>
              <a:ext cx="119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600" i="0" dirty="0" smtClean="0">
                  <a:latin typeface="+mn-ea"/>
                  <a:ea typeface="+mn-ea"/>
                </a:rPr>
                <a:t>super peer (SP)</a:t>
              </a:r>
              <a:endParaRPr lang="en-US" sz="1800" i="0" dirty="0">
                <a:latin typeface="+mn-ea"/>
                <a:ea typeface="+mn-ea"/>
              </a:endParaRPr>
            </a:p>
          </p:txBody>
        </p:sp>
        <p:grpSp>
          <p:nvGrpSpPr>
            <p:cNvPr id="78" name="Group 137"/>
            <p:cNvGrpSpPr>
              <a:grpSpLocks/>
            </p:cNvGrpSpPr>
            <p:nvPr/>
          </p:nvGrpSpPr>
          <p:grpSpPr bwMode="auto">
            <a:xfrm>
              <a:off x="3948" y="1529"/>
              <a:ext cx="460" cy="405"/>
              <a:chOff x="-44" y="1473"/>
              <a:chExt cx="981" cy="1105"/>
            </a:xfrm>
          </p:grpSpPr>
          <p:pic>
            <p:nvPicPr>
              <p:cNvPr id="79" name="Picture 138" descr="desktop_computer_stylized_mediu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Freeform 139"/>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nvGrpSpPr>
          <p:cNvPr id="81" name="Group 157"/>
          <p:cNvGrpSpPr>
            <a:grpSpLocks/>
          </p:cNvGrpSpPr>
          <p:nvPr/>
        </p:nvGrpSpPr>
        <p:grpSpPr bwMode="auto">
          <a:xfrm>
            <a:off x="9374188" y="4249738"/>
            <a:ext cx="2114550" cy="1539875"/>
            <a:chOff x="4156" y="2584"/>
            <a:chExt cx="1332" cy="970"/>
          </a:xfrm>
        </p:grpSpPr>
        <p:sp>
          <p:nvSpPr>
            <p:cNvPr id="82" name="Line 64"/>
            <p:cNvSpPr>
              <a:spLocks noChangeShapeType="1"/>
            </p:cNvSpPr>
            <p:nvPr/>
          </p:nvSpPr>
          <p:spPr bwMode="auto">
            <a:xfrm flipV="1">
              <a:off x="4344" y="2872"/>
              <a:ext cx="287" cy="4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83" name="Line 65"/>
            <p:cNvSpPr>
              <a:spLocks noChangeShapeType="1"/>
            </p:cNvSpPr>
            <p:nvPr/>
          </p:nvSpPr>
          <p:spPr bwMode="auto">
            <a:xfrm flipH="1" flipV="1">
              <a:off x="4606" y="2861"/>
              <a:ext cx="166" cy="5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84" name="Line 66"/>
            <p:cNvSpPr>
              <a:spLocks noChangeShapeType="1"/>
            </p:cNvSpPr>
            <p:nvPr/>
          </p:nvSpPr>
          <p:spPr bwMode="auto">
            <a:xfrm flipH="1" flipV="1">
              <a:off x="4647" y="2897"/>
              <a:ext cx="396" cy="2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85" name="Line 67"/>
            <p:cNvSpPr>
              <a:spLocks noChangeShapeType="1"/>
            </p:cNvSpPr>
            <p:nvPr/>
          </p:nvSpPr>
          <p:spPr bwMode="auto">
            <a:xfrm flipH="1">
              <a:off x="4630" y="2896"/>
              <a:ext cx="548"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nvGrpSpPr>
            <p:cNvPr id="91" name="Group 142"/>
            <p:cNvGrpSpPr>
              <a:grpSpLocks/>
            </p:cNvGrpSpPr>
            <p:nvPr/>
          </p:nvGrpSpPr>
          <p:grpSpPr bwMode="auto">
            <a:xfrm>
              <a:off x="4307" y="2584"/>
              <a:ext cx="487" cy="413"/>
              <a:chOff x="-44" y="1473"/>
              <a:chExt cx="981" cy="1105"/>
            </a:xfrm>
          </p:grpSpPr>
          <p:pic>
            <p:nvPicPr>
              <p:cNvPr id="104" name="Picture 143" descr="desktop_computer_stylized_medium"/>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Freeform 144"/>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2" name="Group 145"/>
            <p:cNvGrpSpPr>
              <a:grpSpLocks/>
            </p:cNvGrpSpPr>
            <p:nvPr/>
          </p:nvGrpSpPr>
          <p:grpSpPr bwMode="auto">
            <a:xfrm>
              <a:off x="4156" y="3243"/>
              <a:ext cx="350" cy="304"/>
              <a:chOff x="-44" y="1473"/>
              <a:chExt cx="981" cy="1105"/>
            </a:xfrm>
          </p:grpSpPr>
          <p:pic>
            <p:nvPicPr>
              <p:cNvPr id="102" name="Picture 146"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Freeform 147"/>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3" name="Group 148"/>
            <p:cNvGrpSpPr>
              <a:grpSpLocks/>
            </p:cNvGrpSpPr>
            <p:nvPr/>
          </p:nvGrpSpPr>
          <p:grpSpPr bwMode="auto">
            <a:xfrm>
              <a:off x="4547" y="3250"/>
              <a:ext cx="350" cy="304"/>
              <a:chOff x="-44" y="1473"/>
              <a:chExt cx="981" cy="1105"/>
            </a:xfrm>
          </p:grpSpPr>
          <p:pic>
            <p:nvPicPr>
              <p:cNvPr id="100" name="Picture 149"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 name="Freeform 15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4" name="Group 151"/>
            <p:cNvGrpSpPr>
              <a:grpSpLocks/>
            </p:cNvGrpSpPr>
            <p:nvPr/>
          </p:nvGrpSpPr>
          <p:grpSpPr bwMode="auto">
            <a:xfrm flipH="1">
              <a:off x="5021" y="3051"/>
              <a:ext cx="350" cy="304"/>
              <a:chOff x="-44" y="1473"/>
              <a:chExt cx="981" cy="1105"/>
            </a:xfrm>
          </p:grpSpPr>
          <p:pic>
            <p:nvPicPr>
              <p:cNvPr id="98" name="Picture 152"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Freeform 153"/>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5" name="Group 154"/>
            <p:cNvGrpSpPr>
              <a:grpSpLocks/>
            </p:cNvGrpSpPr>
            <p:nvPr/>
          </p:nvGrpSpPr>
          <p:grpSpPr bwMode="auto">
            <a:xfrm flipH="1">
              <a:off x="5138" y="2667"/>
              <a:ext cx="350" cy="304"/>
              <a:chOff x="-44" y="1473"/>
              <a:chExt cx="981" cy="1105"/>
            </a:xfrm>
          </p:grpSpPr>
          <p:pic>
            <p:nvPicPr>
              <p:cNvPr id="96" name="Picture 155"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 name="Freeform 156"/>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nvGrpSpPr>
          <p:cNvPr id="106" name="Group 183"/>
          <p:cNvGrpSpPr>
            <a:grpSpLocks/>
          </p:cNvGrpSpPr>
          <p:nvPr/>
        </p:nvGrpSpPr>
        <p:grpSpPr bwMode="auto">
          <a:xfrm>
            <a:off x="7335839" y="3651251"/>
            <a:ext cx="1811338" cy="1539875"/>
            <a:chOff x="2399" y="2831"/>
            <a:chExt cx="1141" cy="970"/>
          </a:xfrm>
        </p:grpSpPr>
        <p:sp>
          <p:nvSpPr>
            <p:cNvPr id="107" name="Line 64"/>
            <p:cNvSpPr>
              <a:spLocks noChangeShapeType="1"/>
            </p:cNvSpPr>
            <p:nvPr/>
          </p:nvSpPr>
          <p:spPr bwMode="auto">
            <a:xfrm flipV="1">
              <a:off x="2987" y="3119"/>
              <a:ext cx="287" cy="4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8" name="Line 65"/>
            <p:cNvSpPr>
              <a:spLocks noChangeShapeType="1"/>
            </p:cNvSpPr>
            <p:nvPr/>
          </p:nvSpPr>
          <p:spPr bwMode="auto">
            <a:xfrm flipH="1" flipV="1">
              <a:off x="3249" y="3108"/>
              <a:ext cx="166" cy="5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9" name="Line 66"/>
            <p:cNvSpPr>
              <a:spLocks noChangeShapeType="1"/>
            </p:cNvSpPr>
            <p:nvPr/>
          </p:nvSpPr>
          <p:spPr bwMode="auto">
            <a:xfrm flipH="1">
              <a:off x="2549" y="3161"/>
              <a:ext cx="600" cy="4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10" name="Line 67"/>
            <p:cNvSpPr>
              <a:spLocks noChangeShapeType="1"/>
            </p:cNvSpPr>
            <p:nvPr/>
          </p:nvSpPr>
          <p:spPr bwMode="auto">
            <a:xfrm flipH="1">
              <a:off x="2600" y="3123"/>
              <a:ext cx="5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nvGrpSpPr>
            <p:cNvPr id="116" name="Group 168"/>
            <p:cNvGrpSpPr>
              <a:grpSpLocks/>
            </p:cNvGrpSpPr>
            <p:nvPr/>
          </p:nvGrpSpPr>
          <p:grpSpPr bwMode="auto">
            <a:xfrm>
              <a:off x="2950" y="2831"/>
              <a:ext cx="487" cy="413"/>
              <a:chOff x="-44" y="1473"/>
              <a:chExt cx="981" cy="1105"/>
            </a:xfrm>
          </p:grpSpPr>
          <p:pic>
            <p:nvPicPr>
              <p:cNvPr id="129" name="Picture 169" descr="desktop_computer_stylized_medium"/>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 name="Freeform 17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17" name="Group 171"/>
            <p:cNvGrpSpPr>
              <a:grpSpLocks/>
            </p:cNvGrpSpPr>
            <p:nvPr/>
          </p:nvGrpSpPr>
          <p:grpSpPr bwMode="auto">
            <a:xfrm>
              <a:off x="2799" y="3490"/>
              <a:ext cx="350" cy="304"/>
              <a:chOff x="-44" y="1473"/>
              <a:chExt cx="981" cy="1105"/>
            </a:xfrm>
          </p:grpSpPr>
          <p:pic>
            <p:nvPicPr>
              <p:cNvPr id="127" name="Picture 172"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 name="Freeform 173"/>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18" name="Group 174"/>
            <p:cNvGrpSpPr>
              <a:grpSpLocks/>
            </p:cNvGrpSpPr>
            <p:nvPr/>
          </p:nvGrpSpPr>
          <p:grpSpPr bwMode="auto">
            <a:xfrm>
              <a:off x="3190" y="3497"/>
              <a:ext cx="350" cy="304"/>
              <a:chOff x="-44" y="1473"/>
              <a:chExt cx="981" cy="1105"/>
            </a:xfrm>
          </p:grpSpPr>
          <p:pic>
            <p:nvPicPr>
              <p:cNvPr id="125" name="Picture 175"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Freeform 176"/>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19" name="Group 177"/>
            <p:cNvGrpSpPr>
              <a:grpSpLocks/>
            </p:cNvGrpSpPr>
            <p:nvPr/>
          </p:nvGrpSpPr>
          <p:grpSpPr bwMode="auto">
            <a:xfrm flipH="1">
              <a:off x="2542" y="3346"/>
              <a:ext cx="350" cy="304"/>
              <a:chOff x="-44" y="1473"/>
              <a:chExt cx="981" cy="1105"/>
            </a:xfrm>
          </p:grpSpPr>
          <p:pic>
            <p:nvPicPr>
              <p:cNvPr id="123" name="Picture 178"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Freeform 179"/>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20" name="Group 180"/>
            <p:cNvGrpSpPr>
              <a:grpSpLocks/>
            </p:cNvGrpSpPr>
            <p:nvPr/>
          </p:nvGrpSpPr>
          <p:grpSpPr bwMode="auto">
            <a:xfrm flipH="1">
              <a:off x="2399" y="2955"/>
              <a:ext cx="350" cy="304"/>
              <a:chOff x="-44" y="1473"/>
              <a:chExt cx="981" cy="1105"/>
            </a:xfrm>
          </p:grpSpPr>
          <p:pic>
            <p:nvPicPr>
              <p:cNvPr id="121" name="Picture 181"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182"/>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nvGrpSpPr>
          <p:cNvPr id="114" name="Group 119"/>
          <p:cNvGrpSpPr>
            <a:grpSpLocks/>
          </p:cNvGrpSpPr>
          <p:nvPr/>
        </p:nvGrpSpPr>
        <p:grpSpPr bwMode="auto">
          <a:xfrm>
            <a:off x="7089776" y="1585006"/>
            <a:ext cx="1112838" cy="1179513"/>
            <a:chOff x="2717" y="890"/>
            <a:chExt cx="701" cy="743"/>
          </a:xfrm>
        </p:grpSpPr>
        <p:sp>
          <p:nvSpPr>
            <p:cNvPr id="115" name="Text Box 120"/>
            <p:cNvSpPr txBox="1">
              <a:spLocks noChangeArrowheads="1"/>
            </p:cNvSpPr>
            <p:nvPr/>
          </p:nvSpPr>
          <p:spPr bwMode="auto">
            <a:xfrm>
              <a:off x="2717" y="890"/>
              <a:ext cx="70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ct val="75000"/>
                </a:lnSpc>
              </a:pPr>
              <a:r>
                <a:rPr lang="en-US" sz="1400" i="0" dirty="0">
                  <a:latin typeface="+mn-ea"/>
                  <a:ea typeface="+mn-ea"/>
                </a:rPr>
                <a:t>Skype </a:t>
              </a:r>
            </a:p>
            <a:p>
              <a:pPr algn="ctr">
                <a:lnSpc>
                  <a:spcPct val="75000"/>
                </a:lnSpc>
              </a:pPr>
              <a:r>
                <a:rPr lang="en-US" sz="1400" i="0" dirty="0">
                  <a:latin typeface="+mn-ea"/>
                  <a:ea typeface="+mn-ea"/>
                </a:rPr>
                <a:t>login server</a:t>
              </a:r>
            </a:p>
          </p:txBody>
        </p:sp>
        <p:grpSp>
          <p:nvGrpSpPr>
            <p:cNvPr id="131" name="Group 86"/>
            <p:cNvGrpSpPr>
              <a:grpSpLocks/>
            </p:cNvGrpSpPr>
            <p:nvPr/>
          </p:nvGrpSpPr>
          <p:grpSpPr bwMode="auto">
            <a:xfrm>
              <a:off x="2927" y="1182"/>
              <a:ext cx="294" cy="451"/>
              <a:chOff x="4140" y="429"/>
              <a:chExt cx="1425" cy="2396"/>
            </a:xfrm>
          </p:grpSpPr>
          <p:sp>
            <p:nvSpPr>
              <p:cNvPr id="132" name="Freeform 87"/>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33" name="Rectangle 88"/>
              <p:cNvSpPr>
                <a:spLocks noChangeArrowheads="1"/>
              </p:cNvSpPr>
              <p:nvPr/>
            </p:nvSpPr>
            <p:spPr bwMode="auto">
              <a:xfrm>
                <a:off x="4208" y="429"/>
                <a:ext cx="1047"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134" name="Freeform 89"/>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35" name="Freeform 90"/>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36" name="Rectangle 91"/>
              <p:cNvSpPr>
                <a:spLocks noChangeArrowheads="1"/>
              </p:cNvSpPr>
              <p:nvPr/>
            </p:nvSpPr>
            <p:spPr bwMode="auto">
              <a:xfrm>
                <a:off x="4213" y="695"/>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nvGrpSpPr>
              <p:cNvPr id="137" name="Group 92"/>
              <p:cNvGrpSpPr>
                <a:grpSpLocks/>
              </p:cNvGrpSpPr>
              <p:nvPr/>
            </p:nvGrpSpPr>
            <p:grpSpPr bwMode="auto">
              <a:xfrm>
                <a:off x="4749" y="668"/>
                <a:ext cx="581" cy="145"/>
                <a:chOff x="614" y="2568"/>
                <a:chExt cx="725" cy="139"/>
              </a:xfrm>
            </p:grpSpPr>
            <p:sp>
              <p:nvSpPr>
                <p:cNvPr id="162" name="AutoShape 93"/>
                <p:cNvSpPr>
                  <a:spLocks noChangeArrowheads="1"/>
                </p:cNvSpPr>
                <p:nvPr/>
              </p:nvSpPr>
              <p:spPr bwMode="auto">
                <a:xfrm>
                  <a:off x="616" y="2568"/>
                  <a:ext cx="726" cy="138"/>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163" name="AutoShape 94"/>
                <p:cNvSpPr>
                  <a:spLocks noChangeArrowheads="1"/>
                </p:cNvSpPr>
                <p:nvPr/>
              </p:nvSpPr>
              <p:spPr bwMode="auto">
                <a:xfrm>
                  <a:off x="634" y="2583"/>
                  <a:ext cx="689"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sp>
            <p:nvSpPr>
              <p:cNvPr id="138" name="Rectangle 95"/>
              <p:cNvSpPr>
                <a:spLocks noChangeArrowheads="1"/>
              </p:cNvSpPr>
              <p:nvPr/>
            </p:nvSpPr>
            <p:spPr bwMode="auto">
              <a:xfrm>
                <a:off x="4222" y="1019"/>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nvGrpSpPr>
              <p:cNvPr id="139" name="Group 96"/>
              <p:cNvGrpSpPr>
                <a:grpSpLocks/>
              </p:cNvGrpSpPr>
              <p:nvPr/>
            </p:nvGrpSpPr>
            <p:grpSpPr bwMode="auto">
              <a:xfrm>
                <a:off x="4747" y="994"/>
                <a:ext cx="581" cy="134"/>
                <a:chOff x="614" y="2568"/>
                <a:chExt cx="725" cy="139"/>
              </a:xfrm>
            </p:grpSpPr>
            <p:sp>
              <p:nvSpPr>
                <p:cNvPr id="160" name="AutoShape 97"/>
                <p:cNvSpPr>
                  <a:spLocks noChangeArrowheads="1"/>
                </p:cNvSpPr>
                <p:nvPr/>
              </p:nvSpPr>
              <p:spPr bwMode="auto">
                <a:xfrm>
                  <a:off x="613" y="2566"/>
                  <a:ext cx="726" cy="143"/>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161" name="AutoShape 98"/>
                <p:cNvSpPr>
                  <a:spLocks noChangeArrowheads="1"/>
                </p:cNvSpPr>
                <p:nvPr/>
              </p:nvSpPr>
              <p:spPr bwMode="auto">
                <a:xfrm>
                  <a:off x="631" y="2583"/>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sp>
            <p:nvSpPr>
              <p:cNvPr id="140" name="Rectangle 99"/>
              <p:cNvSpPr>
                <a:spLocks noChangeArrowheads="1"/>
              </p:cNvSpPr>
              <p:nvPr/>
            </p:nvSpPr>
            <p:spPr bwMode="auto">
              <a:xfrm>
                <a:off x="4218" y="1359"/>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141" name="Rectangle 100"/>
              <p:cNvSpPr>
                <a:spLocks noChangeArrowheads="1"/>
              </p:cNvSpPr>
              <p:nvPr/>
            </p:nvSpPr>
            <p:spPr bwMode="auto">
              <a:xfrm>
                <a:off x="4227" y="1656"/>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nvGrpSpPr>
              <p:cNvPr id="142" name="Group 101"/>
              <p:cNvGrpSpPr>
                <a:grpSpLocks/>
              </p:cNvGrpSpPr>
              <p:nvPr/>
            </p:nvGrpSpPr>
            <p:grpSpPr bwMode="auto">
              <a:xfrm>
                <a:off x="4735" y="1627"/>
                <a:ext cx="582" cy="151"/>
                <a:chOff x="614" y="2568"/>
                <a:chExt cx="725" cy="139"/>
              </a:xfrm>
            </p:grpSpPr>
            <p:sp>
              <p:nvSpPr>
                <p:cNvPr id="158" name="AutoShape 102"/>
                <p:cNvSpPr>
                  <a:spLocks noChangeArrowheads="1"/>
                </p:cNvSpPr>
                <p:nvPr/>
              </p:nvSpPr>
              <p:spPr bwMode="auto">
                <a:xfrm>
                  <a:off x="615" y="2570"/>
                  <a:ext cx="725" cy="137"/>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159" name="AutoShape 103"/>
                <p:cNvSpPr>
                  <a:spLocks noChangeArrowheads="1"/>
                </p:cNvSpPr>
                <p:nvPr/>
              </p:nvSpPr>
              <p:spPr bwMode="auto">
                <a:xfrm>
                  <a:off x="634" y="2585"/>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sp>
            <p:nvSpPr>
              <p:cNvPr id="143" name="Freeform 104"/>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144" name="Group 105"/>
              <p:cNvGrpSpPr>
                <a:grpSpLocks/>
              </p:cNvGrpSpPr>
              <p:nvPr/>
            </p:nvGrpSpPr>
            <p:grpSpPr bwMode="auto">
              <a:xfrm>
                <a:off x="4739" y="1327"/>
                <a:ext cx="582" cy="139"/>
                <a:chOff x="614" y="2568"/>
                <a:chExt cx="725" cy="139"/>
              </a:xfrm>
            </p:grpSpPr>
            <p:sp>
              <p:nvSpPr>
                <p:cNvPr id="156" name="AutoShape 106"/>
                <p:cNvSpPr>
                  <a:spLocks noChangeArrowheads="1"/>
                </p:cNvSpPr>
                <p:nvPr/>
              </p:nvSpPr>
              <p:spPr bwMode="auto">
                <a:xfrm>
                  <a:off x="617" y="2568"/>
                  <a:ext cx="725" cy="138"/>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157" name="AutoShape 107"/>
                <p:cNvSpPr>
                  <a:spLocks noChangeArrowheads="1"/>
                </p:cNvSpPr>
                <p:nvPr/>
              </p:nvSpPr>
              <p:spPr bwMode="auto">
                <a:xfrm>
                  <a:off x="635"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sp>
            <p:nvSpPr>
              <p:cNvPr id="145" name="Rectangle 108"/>
              <p:cNvSpPr>
                <a:spLocks noChangeArrowheads="1"/>
              </p:cNvSpPr>
              <p:nvPr/>
            </p:nvSpPr>
            <p:spPr bwMode="auto">
              <a:xfrm>
                <a:off x="5250"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146" name="Freeform 109"/>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47" name="Freeform 110"/>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48" name="Oval 111"/>
              <p:cNvSpPr>
                <a:spLocks noChangeArrowheads="1"/>
              </p:cNvSpPr>
              <p:nvPr/>
            </p:nvSpPr>
            <p:spPr bwMode="auto">
              <a:xfrm>
                <a:off x="5517" y="2612"/>
                <a:ext cx="48" cy="96"/>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149" name="Freeform 112"/>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50" name="AutoShape 113"/>
              <p:cNvSpPr>
                <a:spLocks noChangeArrowheads="1"/>
              </p:cNvSpPr>
              <p:nvPr/>
            </p:nvSpPr>
            <p:spPr bwMode="auto">
              <a:xfrm>
                <a:off x="4140" y="2676"/>
                <a:ext cx="1197" cy="149"/>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151" name="AutoShape 114"/>
              <p:cNvSpPr>
                <a:spLocks noChangeArrowheads="1"/>
              </p:cNvSpPr>
              <p:nvPr/>
            </p:nvSpPr>
            <p:spPr bwMode="auto">
              <a:xfrm>
                <a:off x="4208" y="2713"/>
                <a:ext cx="1066"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152" name="Oval 115"/>
              <p:cNvSpPr>
                <a:spLocks noChangeArrowheads="1"/>
              </p:cNvSpPr>
              <p:nvPr/>
            </p:nvSpPr>
            <p:spPr bwMode="auto">
              <a:xfrm>
                <a:off x="4310" y="2384"/>
                <a:ext cx="155" cy="143"/>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153" name="Oval 116"/>
              <p:cNvSpPr>
                <a:spLocks noChangeArrowheads="1"/>
              </p:cNvSpPr>
              <p:nvPr/>
            </p:nvSpPr>
            <p:spPr bwMode="auto">
              <a:xfrm>
                <a:off x="4484" y="2384"/>
                <a:ext cx="160" cy="143"/>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i="0" dirty="0">
                  <a:solidFill>
                    <a:srgbClr val="FF0000"/>
                  </a:solidFill>
                  <a:cs typeface="Arial" charset="0"/>
                </a:endParaRPr>
              </a:p>
            </p:txBody>
          </p:sp>
          <p:sp>
            <p:nvSpPr>
              <p:cNvPr id="154" name="Oval 117"/>
              <p:cNvSpPr>
                <a:spLocks noChangeArrowheads="1"/>
              </p:cNvSpPr>
              <p:nvPr/>
            </p:nvSpPr>
            <p:spPr bwMode="auto">
              <a:xfrm>
                <a:off x="4663" y="2379"/>
                <a:ext cx="155" cy="143"/>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155" name="Rectangle 118"/>
              <p:cNvSpPr>
                <a:spLocks noChangeArrowheads="1"/>
              </p:cNvSpPr>
              <p:nvPr/>
            </p:nvSpPr>
            <p:spPr bwMode="auto">
              <a:xfrm>
                <a:off x="5061" y="1837"/>
                <a:ext cx="87" cy="760"/>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grpSp>
    </p:spTree>
    <p:extLst>
      <p:ext uri="{BB962C8B-B14F-4D97-AF65-F5344CB8AC3E}">
        <p14:creationId xmlns:p14="http://schemas.microsoft.com/office/powerpoint/2010/main" val="22154803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Line 112"/>
          <p:cNvSpPr>
            <a:spLocks noChangeShapeType="1"/>
          </p:cNvSpPr>
          <p:nvPr/>
        </p:nvSpPr>
        <p:spPr bwMode="auto">
          <a:xfrm>
            <a:off x="7600434" y="2931015"/>
            <a:ext cx="0" cy="1044575"/>
          </a:xfrm>
          <a:prstGeom prst="line">
            <a:avLst/>
          </a:prstGeom>
          <a:noFill/>
          <a:ln w="28575">
            <a:solidFill>
              <a:srgbClr val="FFC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i="0" dirty="0"/>
          </a:p>
        </p:txBody>
      </p:sp>
      <p:sp>
        <p:nvSpPr>
          <p:cNvPr id="7" name="텍스트 개체 틀 6"/>
          <p:cNvSpPr>
            <a:spLocks noGrp="1"/>
          </p:cNvSpPr>
          <p:nvPr>
            <p:ph type="body" sz="quarter" idx="10"/>
          </p:nvPr>
        </p:nvSpPr>
        <p:spPr/>
        <p:txBody>
          <a:bodyPr/>
          <a:lstStyle/>
          <a:p>
            <a:r>
              <a:rPr lang="en-US" altLang="ko-KR" dirty="0" smtClean="0"/>
              <a:t>Client operation</a:t>
            </a:r>
          </a:p>
          <a:p>
            <a:pPr marL="457200" indent="-457200">
              <a:buFont typeface="+mj-lt"/>
              <a:buAutoNum type="arabicParenR"/>
            </a:pPr>
            <a:r>
              <a:rPr lang="en-US" altLang="ko-KR" dirty="0"/>
              <a:t>logs-in (username, password) to centralized Skype login </a:t>
            </a:r>
            <a:r>
              <a:rPr lang="en-US" altLang="ko-KR" dirty="0" smtClean="0"/>
              <a:t>server</a:t>
            </a:r>
          </a:p>
          <a:p>
            <a:pPr marL="457200" indent="-457200">
              <a:buFont typeface="+mj-lt"/>
              <a:buAutoNum type="arabicParenR"/>
            </a:pPr>
            <a:r>
              <a:rPr lang="en-US" altLang="ko-KR" dirty="0" smtClean="0"/>
              <a:t>allocated to a super peer and joins Skype network by using TCP</a:t>
            </a:r>
          </a:p>
          <a:p>
            <a:pPr marL="457200" indent="-457200">
              <a:buFont typeface="+mj-lt"/>
              <a:buAutoNum type="arabicParenR"/>
            </a:pPr>
            <a:r>
              <a:rPr lang="en-US" altLang="ko-KR" dirty="0"/>
              <a:t>obtains IP address for </a:t>
            </a:r>
            <a:r>
              <a:rPr lang="en-US" altLang="ko-KR" dirty="0" err="1"/>
              <a:t>callee</a:t>
            </a:r>
            <a:r>
              <a:rPr lang="en-US" altLang="ko-KR" dirty="0"/>
              <a:t> from </a:t>
            </a:r>
            <a:r>
              <a:rPr lang="en-US" altLang="ko-KR" dirty="0" smtClean="0"/>
              <a:t>the super peer or super peer overlay</a:t>
            </a:r>
          </a:p>
          <a:p>
            <a:pPr lvl="1"/>
            <a:r>
              <a:rPr lang="en-US" altLang="ko-KR" dirty="0"/>
              <a:t>or client buddy list</a:t>
            </a:r>
          </a:p>
          <a:p>
            <a:pPr marL="457200" indent="-457200">
              <a:buFont typeface="+mj-lt"/>
              <a:buAutoNum type="arabicParenR"/>
            </a:pPr>
            <a:r>
              <a:rPr lang="en-US" altLang="ko-KR" dirty="0" smtClean="0"/>
              <a:t>initiates a call </a:t>
            </a:r>
            <a:r>
              <a:rPr lang="en-US" altLang="ko-KR" dirty="0"/>
              <a:t>directly to </a:t>
            </a:r>
            <a:r>
              <a:rPr lang="en-US" altLang="ko-KR" dirty="0" err="1" smtClean="0"/>
              <a:t>callee</a:t>
            </a:r>
            <a:endParaRPr lang="ko-KR" altLang="en-US" dirty="0"/>
          </a:p>
        </p:txBody>
      </p:sp>
      <p:sp>
        <p:nvSpPr>
          <p:cNvPr id="3" name="제목 2"/>
          <p:cNvSpPr>
            <a:spLocks noGrp="1"/>
          </p:cNvSpPr>
          <p:nvPr>
            <p:ph type="title"/>
          </p:nvPr>
        </p:nvSpPr>
        <p:spPr/>
        <p:txBody>
          <a:bodyPr/>
          <a:lstStyle/>
          <a:p>
            <a:r>
              <a:rPr lang="en-US" altLang="ko-KR" dirty="0"/>
              <a:t>Case Study: Skype</a:t>
            </a:r>
            <a:endParaRPr lang="ko-KR" altLang="en-US" dirty="0"/>
          </a:p>
        </p:txBody>
      </p:sp>
      <p:sp>
        <p:nvSpPr>
          <p:cNvPr id="27" name="Line 67"/>
          <p:cNvSpPr>
            <a:spLocks noChangeShapeType="1"/>
          </p:cNvSpPr>
          <p:nvPr/>
        </p:nvSpPr>
        <p:spPr bwMode="auto">
          <a:xfrm flipH="1">
            <a:off x="9461502" y="2200276"/>
            <a:ext cx="904875" cy="881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nvGrpSpPr>
          <p:cNvPr id="30" name="Group 75"/>
          <p:cNvGrpSpPr>
            <a:grpSpLocks/>
          </p:cNvGrpSpPr>
          <p:nvPr/>
        </p:nvGrpSpPr>
        <p:grpSpPr bwMode="auto">
          <a:xfrm>
            <a:off x="8785229" y="3130551"/>
            <a:ext cx="2143126" cy="1643062"/>
            <a:chOff x="3785" y="1879"/>
            <a:chExt cx="1350" cy="1035"/>
          </a:xfrm>
        </p:grpSpPr>
        <p:sp>
          <p:nvSpPr>
            <p:cNvPr id="31" name="Line 76"/>
            <p:cNvSpPr>
              <a:spLocks noChangeShapeType="1"/>
            </p:cNvSpPr>
            <p:nvPr/>
          </p:nvSpPr>
          <p:spPr bwMode="auto">
            <a:xfrm>
              <a:off x="3785" y="2537"/>
              <a:ext cx="790" cy="377"/>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i="0" dirty="0"/>
            </a:p>
          </p:txBody>
        </p:sp>
        <p:sp>
          <p:nvSpPr>
            <p:cNvPr id="32" name="Line 77"/>
            <p:cNvSpPr>
              <a:spLocks noChangeShapeType="1"/>
            </p:cNvSpPr>
            <p:nvPr/>
          </p:nvSpPr>
          <p:spPr bwMode="auto">
            <a:xfrm>
              <a:off x="4293" y="1879"/>
              <a:ext cx="419" cy="85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i="0" dirty="0"/>
            </a:p>
          </p:txBody>
        </p:sp>
        <p:sp>
          <p:nvSpPr>
            <p:cNvPr id="33" name="Text Box 78"/>
            <p:cNvSpPr txBox="1">
              <a:spLocks noChangeArrowheads="1"/>
            </p:cNvSpPr>
            <p:nvPr/>
          </p:nvSpPr>
          <p:spPr bwMode="auto">
            <a:xfrm>
              <a:off x="4434" y="2010"/>
              <a:ext cx="701"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sz="2000">
                  <a:solidFill>
                    <a:schemeClr val="tx1"/>
                  </a:solidFill>
                  <a:latin typeface="Arial" charset="0"/>
                  <a:ea typeface="ＭＳ Ｐゴシック" charset="0"/>
                </a:defRPr>
              </a:lvl1pPr>
              <a:lvl2pPr marL="742950" indent="-285750">
                <a:defRPr sz="2000">
                  <a:solidFill>
                    <a:schemeClr val="tx1"/>
                  </a:solidFill>
                  <a:latin typeface="Arial" charset="0"/>
                  <a:ea typeface="ＭＳ Ｐゴシック" charset="0"/>
                </a:defRPr>
              </a:lvl2pPr>
              <a:lvl3pPr marL="1143000" indent="-228600">
                <a:defRPr sz="20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9pPr>
            </a:lstStyle>
            <a:p>
              <a:pPr>
                <a:lnSpc>
                  <a:spcPct val="90000"/>
                </a:lnSpc>
                <a:defRPr/>
              </a:pPr>
              <a:r>
                <a:rPr lang="en-US" sz="1600" i="0" dirty="0" smtClean="0">
                  <a:latin typeface="+mn-ea"/>
                  <a:ea typeface="+mn-ea"/>
                </a:rPr>
                <a:t>overlay</a:t>
              </a:r>
            </a:p>
            <a:p>
              <a:pPr>
                <a:lnSpc>
                  <a:spcPct val="90000"/>
                </a:lnSpc>
                <a:defRPr/>
              </a:pPr>
              <a:r>
                <a:rPr lang="en-US" sz="1600" i="0" dirty="0" smtClean="0">
                  <a:latin typeface="+mn-ea"/>
                  <a:ea typeface="+mn-ea"/>
                </a:rPr>
                <a:t>   network</a:t>
              </a:r>
            </a:p>
          </p:txBody>
        </p:sp>
      </p:grpSp>
      <p:sp>
        <p:nvSpPr>
          <p:cNvPr id="34" name="Line 2"/>
          <p:cNvSpPr>
            <a:spLocks noChangeShapeType="1"/>
          </p:cNvSpPr>
          <p:nvPr/>
        </p:nvSpPr>
        <p:spPr bwMode="auto">
          <a:xfrm flipH="1">
            <a:off x="8818563" y="2989263"/>
            <a:ext cx="663575" cy="957263"/>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i="0" dirty="0"/>
          </a:p>
        </p:txBody>
      </p:sp>
      <p:sp>
        <p:nvSpPr>
          <p:cNvPr id="35" name="Text Box 118"/>
          <p:cNvSpPr txBox="1">
            <a:spLocks noChangeArrowheads="1"/>
          </p:cNvSpPr>
          <p:nvPr/>
        </p:nvSpPr>
        <p:spPr bwMode="auto">
          <a:xfrm>
            <a:off x="9704776" y="1119746"/>
            <a:ext cx="12330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600" i="0" dirty="0" smtClean="0">
                <a:latin typeface="+mn-ea"/>
                <a:ea typeface="+mn-ea"/>
              </a:rPr>
              <a:t>client peers</a:t>
            </a:r>
            <a:endParaRPr lang="en-US" sz="1600" i="0" dirty="0">
              <a:latin typeface="+mn-ea"/>
              <a:ea typeface="+mn-ea"/>
            </a:endParaRPr>
          </a:p>
        </p:txBody>
      </p:sp>
      <p:grpSp>
        <p:nvGrpSpPr>
          <p:cNvPr id="36" name="Group 141"/>
          <p:cNvGrpSpPr>
            <a:grpSpLocks/>
          </p:cNvGrpSpPr>
          <p:nvPr/>
        </p:nvGrpSpPr>
        <p:grpSpPr bwMode="auto">
          <a:xfrm>
            <a:off x="8782051" y="1903413"/>
            <a:ext cx="1247775" cy="1138238"/>
            <a:chOff x="3783" y="1106"/>
            <a:chExt cx="786" cy="717"/>
          </a:xfrm>
        </p:grpSpPr>
        <p:sp>
          <p:nvSpPr>
            <p:cNvPr id="37" name="Line 63"/>
            <p:cNvSpPr>
              <a:spLocks noChangeShapeType="1"/>
            </p:cNvSpPr>
            <p:nvPr/>
          </p:nvSpPr>
          <p:spPr bwMode="auto">
            <a:xfrm>
              <a:off x="3783" y="1578"/>
              <a:ext cx="401"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8" name="Line 64"/>
            <p:cNvSpPr>
              <a:spLocks noChangeShapeType="1"/>
            </p:cNvSpPr>
            <p:nvPr/>
          </p:nvSpPr>
          <p:spPr bwMode="auto">
            <a:xfrm>
              <a:off x="3905" y="1211"/>
              <a:ext cx="314" cy="6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9" name="Line 65"/>
            <p:cNvSpPr>
              <a:spLocks noChangeShapeType="1"/>
            </p:cNvSpPr>
            <p:nvPr/>
          </p:nvSpPr>
          <p:spPr bwMode="auto">
            <a:xfrm flipH="1">
              <a:off x="4194" y="1106"/>
              <a:ext cx="9" cy="6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0" name="Line 66"/>
            <p:cNvSpPr>
              <a:spLocks noChangeShapeType="1"/>
            </p:cNvSpPr>
            <p:nvPr/>
          </p:nvSpPr>
          <p:spPr bwMode="auto">
            <a:xfrm flipH="1">
              <a:off x="4194" y="1210"/>
              <a:ext cx="375" cy="6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grpSp>
        <p:nvGrpSpPr>
          <p:cNvPr id="41" name="Group 119"/>
          <p:cNvGrpSpPr>
            <a:grpSpLocks/>
          </p:cNvGrpSpPr>
          <p:nvPr/>
        </p:nvGrpSpPr>
        <p:grpSpPr bwMode="auto">
          <a:xfrm>
            <a:off x="7089776" y="1585006"/>
            <a:ext cx="1112838" cy="1179513"/>
            <a:chOff x="2717" y="890"/>
            <a:chExt cx="701" cy="743"/>
          </a:xfrm>
        </p:grpSpPr>
        <p:sp>
          <p:nvSpPr>
            <p:cNvPr id="42" name="Text Box 120"/>
            <p:cNvSpPr txBox="1">
              <a:spLocks noChangeArrowheads="1"/>
            </p:cNvSpPr>
            <p:nvPr/>
          </p:nvSpPr>
          <p:spPr bwMode="auto">
            <a:xfrm>
              <a:off x="2717" y="890"/>
              <a:ext cx="70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ct val="75000"/>
                </a:lnSpc>
              </a:pPr>
              <a:r>
                <a:rPr lang="en-US" sz="1400" i="0" dirty="0">
                  <a:latin typeface="+mn-ea"/>
                  <a:ea typeface="+mn-ea"/>
                </a:rPr>
                <a:t>Skype </a:t>
              </a:r>
            </a:p>
            <a:p>
              <a:pPr algn="ctr">
                <a:lnSpc>
                  <a:spcPct val="75000"/>
                </a:lnSpc>
              </a:pPr>
              <a:r>
                <a:rPr lang="en-US" sz="1400" i="0" dirty="0">
                  <a:latin typeface="+mn-ea"/>
                  <a:ea typeface="+mn-ea"/>
                </a:rPr>
                <a:t>login server</a:t>
              </a:r>
            </a:p>
          </p:txBody>
        </p:sp>
        <p:grpSp>
          <p:nvGrpSpPr>
            <p:cNvPr id="43" name="Group 86"/>
            <p:cNvGrpSpPr>
              <a:grpSpLocks/>
            </p:cNvGrpSpPr>
            <p:nvPr/>
          </p:nvGrpSpPr>
          <p:grpSpPr bwMode="auto">
            <a:xfrm>
              <a:off x="2927" y="1182"/>
              <a:ext cx="294" cy="451"/>
              <a:chOff x="4140" y="429"/>
              <a:chExt cx="1425" cy="2396"/>
            </a:xfrm>
          </p:grpSpPr>
          <p:sp>
            <p:nvSpPr>
              <p:cNvPr id="44" name="Freeform 87"/>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5" name="Rectangle 88"/>
              <p:cNvSpPr>
                <a:spLocks noChangeArrowheads="1"/>
              </p:cNvSpPr>
              <p:nvPr/>
            </p:nvSpPr>
            <p:spPr bwMode="auto">
              <a:xfrm>
                <a:off x="4208" y="429"/>
                <a:ext cx="1047"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46" name="Freeform 89"/>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7" name="Freeform 90"/>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8" name="Rectangle 91"/>
              <p:cNvSpPr>
                <a:spLocks noChangeArrowheads="1"/>
              </p:cNvSpPr>
              <p:nvPr/>
            </p:nvSpPr>
            <p:spPr bwMode="auto">
              <a:xfrm>
                <a:off x="4213" y="695"/>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nvGrpSpPr>
              <p:cNvPr id="49" name="Group 92"/>
              <p:cNvGrpSpPr>
                <a:grpSpLocks/>
              </p:cNvGrpSpPr>
              <p:nvPr/>
            </p:nvGrpSpPr>
            <p:grpSpPr bwMode="auto">
              <a:xfrm>
                <a:off x="4749" y="668"/>
                <a:ext cx="581" cy="145"/>
                <a:chOff x="614" y="2568"/>
                <a:chExt cx="725" cy="139"/>
              </a:xfrm>
            </p:grpSpPr>
            <p:sp>
              <p:nvSpPr>
                <p:cNvPr id="74" name="AutoShape 93"/>
                <p:cNvSpPr>
                  <a:spLocks noChangeArrowheads="1"/>
                </p:cNvSpPr>
                <p:nvPr/>
              </p:nvSpPr>
              <p:spPr bwMode="auto">
                <a:xfrm>
                  <a:off x="616" y="2568"/>
                  <a:ext cx="726" cy="138"/>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75" name="AutoShape 94"/>
                <p:cNvSpPr>
                  <a:spLocks noChangeArrowheads="1"/>
                </p:cNvSpPr>
                <p:nvPr/>
              </p:nvSpPr>
              <p:spPr bwMode="auto">
                <a:xfrm>
                  <a:off x="634" y="2583"/>
                  <a:ext cx="689"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sp>
            <p:nvSpPr>
              <p:cNvPr id="50" name="Rectangle 95"/>
              <p:cNvSpPr>
                <a:spLocks noChangeArrowheads="1"/>
              </p:cNvSpPr>
              <p:nvPr/>
            </p:nvSpPr>
            <p:spPr bwMode="auto">
              <a:xfrm>
                <a:off x="4222" y="1019"/>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nvGrpSpPr>
              <p:cNvPr id="51" name="Group 96"/>
              <p:cNvGrpSpPr>
                <a:grpSpLocks/>
              </p:cNvGrpSpPr>
              <p:nvPr/>
            </p:nvGrpSpPr>
            <p:grpSpPr bwMode="auto">
              <a:xfrm>
                <a:off x="4747" y="994"/>
                <a:ext cx="581" cy="134"/>
                <a:chOff x="614" y="2568"/>
                <a:chExt cx="725" cy="139"/>
              </a:xfrm>
            </p:grpSpPr>
            <p:sp>
              <p:nvSpPr>
                <p:cNvPr id="72" name="AutoShape 97"/>
                <p:cNvSpPr>
                  <a:spLocks noChangeArrowheads="1"/>
                </p:cNvSpPr>
                <p:nvPr/>
              </p:nvSpPr>
              <p:spPr bwMode="auto">
                <a:xfrm>
                  <a:off x="613" y="2566"/>
                  <a:ext cx="726" cy="143"/>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73" name="AutoShape 98"/>
                <p:cNvSpPr>
                  <a:spLocks noChangeArrowheads="1"/>
                </p:cNvSpPr>
                <p:nvPr/>
              </p:nvSpPr>
              <p:spPr bwMode="auto">
                <a:xfrm>
                  <a:off x="631" y="2583"/>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sp>
            <p:nvSpPr>
              <p:cNvPr id="52" name="Rectangle 99"/>
              <p:cNvSpPr>
                <a:spLocks noChangeArrowheads="1"/>
              </p:cNvSpPr>
              <p:nvPr/>
            </p:nvSpPr>
            <p:spPr bwMode="auto">
              <a:xfrm>
                <a:off x="4218" y="1359"/>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53" name="Rectangle 100"/>
              <p:cNvSpPr>
                <a:spLocks noChangeArrowheads="1"/>
              </p:cNvSpPr>
              <p:nvPr/>
            </p:nvSpPr>
            <p:spPr bwMode="auto">
              <a:xfrm>
                <a:off x="4227" y="1656"/>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nvGrpSpPr>
              <p:cNvPr id="54" name="Group 101"/>
              <p:cNvGrpSpPr>
                <a:grpSpLocks/>
              </p:cNvGrpSpPr>
              <p:nvPr/>
            </p:nvGrpSpPr>
            <p:grpSpPr bwMode="auto">
              <a:xfrm>
                <a:off x="4735" y="1627"/>
                <a:ext cx="582" cy="151"/>
                <a:chOff x="614" y="2568"/>
                <a:chExt cx="725" cy="139"/>
              </a:xfrm>
            </p:grpSpPr>
            <p:sp>
              <p:nvSpPr>
                <p:cNvPr id="70" name="AutoShape 102"/>
                <p:cNvSpPr>
                  <a:spLocks noChangeArrowheads="1"/>
                </p:cNvSpPr>
                <p:nvPr/>
              </p:nvSpPr>
              <p:spPr bwMode="auto">
                <a:xfrm>
                  <a:off x="615" y="2570"/>
                  <a:ext cx="725" cy="137"/>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71" name="AutoShape 103"/>
                <p:cNvSpPr>
                  <a:spLocks noChangeArrowheads="1"/>
                </p:cNvSpPr>
                <p:nvPr/>
              </p:nvSpPr>
              <p:spPr bwMode="auto">
                <a:xfrm>
                  <a:off x="634" y="2585"/>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sp>
            <p:nvSpPr>
              <p:cNvPr id="55" name="Freeform 104"/>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56" name="Group 105"/>
              <p:cNvGrpSpPr>
                <a:grpSpLocks/>
              </p:cNvGrpSpPr>
              <p:nvPr/>
            </p:nvGrpSpPr>
            <p:grpSpPr bwMode="auto">
              <a:xfrm>
                <a:off x="4739" y="1327"/>
                <a:ext cx="582" cy="139"/>
                <a:chOff x="614" y="2568"/>
                <a:chExt cx="725" cy="139"/>
              </a:xfrm>
            </p:grpSpPr>
            <p:sp>
              <p:nvSpPr>
                <p:cNvPr id="68" name="AutoShape 106"/>
                <p:cNvSpPr>
                  <a:spLocks noChangeArrowheads="1"/>
                </p:cNvSpPr>
                <p:nvPr/>
              </p:nvSpPr>
              <p:spPr bwMode="auto">
                <a:xfrm>
                  <a:off x="617" y="2568"/>
                  <a:ext cx="725" cy="138"/>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69" name="AutoShape 107"/>
                <p:cNvSpPr>
                  <a:spLocks noChangeArrowheads="1"/>
                </p:cNvSpPr>
                <p:nvPr/>
              </p:nvSpPr>
              <p:spPr bwMode="auto">
                <a:xfrm>
                  <a:off x="635"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sp>
            <p:nvSpPr>
              <p:cNvPr id="57" name="Rectangle 108"/>
              <p:cNvSpPr>
                <a:spLocks noChangeArrowheads="1"/>
              </p:cNvSpPr>
              <p:nvPr/>
            </p:nvSpPr>
            <p:spPr bwMode="auto">
              <a:xfrm>
                <a:off x="5250"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58" name="Freeform 109"/>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9" name="Freeform 110"/>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0" name="Oval 111"/>
              <p:cNvSpPr>
                <a:spLocks noChangeArrowheads="1"/>
              </p:cNvSpPr>
              <p:nvPr/>
            </p:nvSpPr>
            <p:spPr bwMode="auto">
              <a:xfrm>
                <a:off x="5517" y="2612"/>
                <a:ext cx="48" cy="96"/>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61" name="Freeform 112"/>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2" name="AutoShape 113"/>
              <p:cNvSpPr>
                <a:spLocks noChangeArrowheads="1"/>
              </p:cNvSpPr>
              <p:nvPr/>
            </p:nvSpPr>
            <p:spPr bwMode="auto">
              <a:xfrm>
                <a:off x="4140" y="2676"/>
                <a:ext cx="1197" cy="149"/>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63" name="AutoShape 114"/>
              <p:cNvSpPr>
                <a:spLocks noChangeArrowheads="1"/>
              </p:cNvSpPr>
              <p:nvPr/>
            </p:nvSpPr>
            <p:spPr bwMode="auto">
              <a:xfrm>
                <a:off x="4208" y="2713"/>
                <a:ext cx="1066"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64" name="Oval 115"/>
              <p:cNvSpPr>
                <a:spLocks noChangeArrowheads="1"/>
              </p:cNvSpPr>
              <p:nvPr/>
            </p:nvSpPr>
            <p:spPr bwMode="auto">
              <a:xfrm>
                <a:off x="4310" y="2384"/>
                <a:ext cx="155" cy="143"/>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65" name="Oval 116"/>
              <p:cNvSpPr>
                <a:spLocks noChangeArrowheads="1"/>
              </p:cNvSpPr>
              <p:nvPr/>
            </p:nvSpPr>
            <p:spPr bwMode="auto">
              <a:xfrm>
                <a:off x="4484" y="2384"/>
                <a:ext cx="160" cy="143"/>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i="0" dirty="0">
                  <a:solidFill>
                    <a:srgbClr val="FF0000"/>
                  </a:solidFill>
                  <a:cs typeface="Arial" charset="0"/>
                </a:endParaRPr>
              </a:p>
            </p:txBody>
          </p:sp>
          <p:sp>
            <p:nvSpPr>
              <p:cNvPr id="66" name="Oval 117"/>
              <p:cNvSpPr>
                <a:spLocks noChangeArrowheads="1"/>
              </p:cNvSpPr>
              <p:nvPr/>
            </p:nvSpPr>
            <p:spPr bwMode="auto">
              <a:xfrm>
                <a:off x="4663" y="2379"/>
                <a:ext cx="155" cy="143"/>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67" name="Rectangle 118"/>
              <p:cNvSpPr>
                <a:spLocks noChangeArrowheads="1"/>
              </p:cNvSpPr>
              <p:nvPr/>
            </p:nvSpPr>
            <p:spPr bwMode="auto">
              <a:xfrm>
                <a:off x="5061" y="1837"/>
                <a:ext cx="87" cy="760"/>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grpSp>
      <p:grpSp>
        <p:nvGrpSpPr>
          <p:cNvPr id="76" name="Group 135"/>
          <p:cNvGrpSpPr>
            <a:grpSpLocks/>
          </p:cNvGrpSpPr>
          <p:nvPr/>
        </p:nvGrpSpPr>
        <p:grpSpPr bwMode="auto">
          <a:xfrm>
            <a:off x="8415338" y="1487490"/>
            <a:ext cx="2406650" cy="1249363"/>
            <a:chOff x="2089" y="3444"/>
            <a:chExt cx="1516" cy="787"/>
          </a:xfrm>
        </p:grpSpPr>
        <p:grpSp>
          <p:nvGrpSpPr>
            <p:cNvPr id="77" name="Group 120"/>
            <p:cNvGrpSpPr>
              <a:grpSpLocks/>
            </p:cNvGrpSpPr>
            <p:nvPr/>
          </p:nvGrpSpPr>
          <p:grpSpPr bwMode="auto">
            <a:xfrm flipH="1">
              <a:off x="3275" y="3678"/>
              <a:ext cx="330" cy="295"/>
              <a:chOff x="-44" y="1473"/>
              <a:chExt cx="981" cy="1105"/>
            </a:xfrm>
          </p:grpSpPr>
          <p:pic>
            <p:nvPicPr>
              <p:cNvPr id="90" name="Picture 121" descr="desktop_computer_stylized_mediu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Freeform 122"/>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78" name="Group 123"/>
            <p:cNvGrpSpPr>
              <a:grpSpLocks/>
            </p:cNvGrpSpPr>
            <p:nvPr/>
          </p:nvGrpSpPr>
          <p:grpSpPr bwMode="auto">
            <a:xfrm flipH="1">
              <a:off x="2986" y="3519"/>
              <a:ext cx="330" cy="295"/>
              <a:chOff x="-44" y="1473"/>
              <a:chExt cx="981" cy="1105"/>
            </a:xfrm>
          </p:grpSpPr>
          <p:pic>
            <p:nvPicPr>
              <p:cNvPr id="88" name="Picture 124" descr="desktop_computer_stylized_mediu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Freeform 125"/>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79" name="Group 126"/>
            <p:cNvGrpSpPr>
              <a:grpSpLocks/>
            </p:cNvGrpSpPr>
            <p:nvPr/>
          </p:nvGrpSpPr>
          <p:grpSpPr bwMode="auto">
            <a:xfrm>
              <a:off x="2575" y="3444"/>
              <a:ext cx="330" cy="295"/>
              <a:chOff x="-44" y="1473"/>
              <a:chExt cx="981" cy="1105"/>
            </a:xfrm>
          </p:grpSpPr>
          <p:pic>
            <p:nvPicPr>
              <p:cNvPr id="86" name="Picture 127" descr="desktop_computer_stylized_mediu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Freeform 128"/>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80" name="Group 129"/>
            <p:cNvGrpSpPr>
              <a:grpSpLocks/>
            </p:cNvGrpSpPr>
            <p:nvPr/>
          </p:nvGrpSpPr>
          <p:grpSpPr bwMode="auto">
            <a:xfrm>
              <a:off x="2246" y="3554"/>
              <a:ext cx="330" cy="295"/>
              <a:chOff x="-44" y="1473"/>
              <a:chExt cx="981" cy="1105"/>
            </a:xfrm>
          </p:grpSpPr>
          <p:pic>
            <p:nvPicPr>
              <p:cNvPr id="84" name="Picture 130" descr="desktop_computer_stylized_mediu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Freeform 131"/>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81" name="Group 132"/>
            <p:cNvGrpSpPr>
              <a:grpSpLocks/>
            </p:cNvGrpSpPr>
            <p:nvPr/>
          </p:nvGrpSpPr>
          <p:grpSpPr bwMode="auto">
            <a:xfrm>
              <a:off x="2089" y="3936"/>
              <a:ext cx="330" cy="295"/>
              <a:chOff x="-44" y="1473"/>
              <a:chExt cx="981" cy="1105"/>
            </a:xfrm>
          </p:grpSpPr>
          <p:pic>
            <p:nvPicPr>
              <p:cNvPr id="82" name="Picture 133" descr="desktop_computer_stylized_mediu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Freeform 134"/>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nvGrpSpPr>
          <p:cNvPr id="92" name="Group 140"/>
          <p:cNvGrpSpPr>
            <a:grpSpLocks/>
          </p:cNvGrpSpPr>
          <p:nvPr/>
        </p:nvGrpSpPr>
        <p:grpSpPr bwMode="auto">
          <a:xfrm>
            <a:off x="9043988" y="2574926"/>
            <a:ext cx="2659063" cy="642938"/>
            <a:chOff x="3948" y="1529"/>
            <a:chExt cx="1675" cy="405"/>
          </a:xfrm>
        </p:grpSpPr>
        <p:sp>
          <p:nvSpPr>
            <p:cNvPr id="93" name="Text Box 119"/>
            <p:cNvSpPr txBox="1">
              <a:spLocks noChangeArrowheads="1"/>
            </p:cNvSpPr>
            <p:nvPr/>
          </p:nvSpPr>
          <p:spPr bwMode="auto">
            <a:xfrm>
              <a:off x="4425" y="1661"/>
              <a:ext cx="119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600" i="0" dirty="0" smtClean="0">
                  <a:latin typeface="+mn-ea"/>
                  <a:ea typeface="+mn-ea"/>
                </a:rPr>
                <a:t>super peer (SP)</a:t>
              </a:r>
              <a:endParaRPr lang="en-US" sz="1800" i="0" dirty="0">
                <a:latin typeface="+mn-ea"/>
                <a:ea typeface="+mn-ea"/>
              </a:endParaRPr>
            </a:p>
          </p:txBody>
        </p:sp>
        <p:grpSp>
          <p:nvGrpSpPr>
            <p:cNvPr id="94" name="Group 137"/>
            <p:cNvGrpSpPr>
              <a:grpSpLocks/>
            </p:cNvGrpSpPr>
            <p:nvPr/>
          </p:nvGrpSpPr>
          <p:grpSpPr bwMode="auto">
            <a:xfrm>
              <a:off x="3948" y="1529"/>
              <a:ext cx="460" cy="405"/>
              <a:chOff x="-44" y="1473"/>
              <a:chExt cx="981" cy="1105"/>
            </a:xfrm>
          </p:grpSpPr>
          <p:pic>
            <p:nvPicPr>
              <p:cNvPr id="95" name="Picture 138" descr="desktop_computer_stylized_mediu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 name="Freeform 139"/>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nvGrpSpPr>
          <p:cNvPr id="97" name="Group 157"/>
          <p:cNvGrpSpPr>
            <a:grpSpLocks/>
          </p:cNvGrpSpPr>
          <p:nvPr/>
        </p:nvGrpSpPr>
        <p:grpSpPr bwMode="auto">
          <a:xfrm>
            <a:off x="9374188" y="4249738"/>
            <a:ext cx="2114550" cy="1539875"/>
            <a:chOff x="4156" y="2584"/>
            <a:chExt cx="1332" cy="970"/>
          </a:xfrm>
        </p:grpSpPr>
        <p:sp>
          <p:nvSpPr>
            <p:cNvPr id="98" name="Line 64"/>
            <p:cNvSpPr>
              <a:spLocks noChangeShapeType="1"/>
            </p:cNvSpPr>
            <p:nvPr/>
          </p:nvSpPr>
          <p:spPr bwMode="auto">
            <a:xfrm flipV="1">
              <a:off x="4344" y="2872"/>
              <a:ext cx="287" cy="4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99" name="Line 65"/>
            <p:cNvSpPr>
              <a:spLocks noChangeShapeType="1"/>
            </p:cNvSpPr>
            <p:nvPr/>
          </p:nvSpPr>
          <p:spPr bwMode="auto">
            <a:xfrm flipH="1" flipV="1">
              <a:off x="4606" y="2861"/>
              <a:ext cx="166" cy="5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0" name="Line 66"/>
            <p:cNvSpPr>
              <a:spLocks noChangeShapeType="1"/>
            </p:cNvSpPr>
            <p:nvPr/>
          </p:nvSpPr>
          <p:spPr bwMode="auto">
            <a:xfrm flipH="1" flipV="1">
              <a:off x="4647" y="2897"/>
              <a:ext cx="396" cy="2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1" name="Line 67"/>
            <p:cNvSpPr>
              <a:spLocks noChangeShapeType="1"/>
            </p:cNvSpPr>
            <p:nvPr/>
          </p:nvSpPr>
          <p:spPr bwMode="auto">
            <a:xfrm flipH="1">
              <a:off x="4630" y="2896"/>
              <a:ext cx="548"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nvGrpSpPr>
            <p:cNvPr id="102" name="Group 142"/>
            <p:cNvGrpSpPr>
              <a:grpSpLocks/>
            </p:cNvGrpSpPr>
            <p:nvPr/>
          </p:nvGrpSpPr>
          <p:grpSpPr bwMode="auto">
            <a:xfrm>
              <a:off x="4307" y="2584"/>
              <a:ext cx="487" cy="413"/>
              <a:chOff x="-44" y="1473"/>
              <a:chExt cx="981" cy="1105"/>
            </a:xfrm>
          </p:grpSpPr>
          <p:pic>
            <p:nvPicPr>
              <p:cNvPr id="115" name="Picture 143" descr="desktop_computer_stylized_medium"/>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144"/>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03" name="Group 145"/>
            <p:cNvGrpSpPr>
              <a:grpSpLocks/>
            </p:cNvGrpSpPr>
            <p:nvPr/>
          </p:nvGrpSpPr>
          <p:grpSpPr bwMode="auto">
            <a:xfrm>
              <a:off x="4156" y="3243"/>
              <a:ext cx="350" cy="304"/>
              <a:chOff x="-44" y="1473"/>
              <a:chExt cx="981" cy="1105"/>
            </a:xfrm>
          </p:grpSpPr>
          <p:pic>
            <p:nvPicPr>
              <p:cNvPr id="113" name="Picture 146"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 name="Freeform 147"/>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04" name="Group 148"/>
            <p:cNvGrpSpPr>
              <a:grpSpLocks/>
            </p:cNvGrpSpPr>
            <p:nvPr/>
          </p:nvGrpSpPr>
          <p:grpSpPr bwMode="auto">
            <a:xfrm>
              <a:off x="4547" y="3250"/>
              <a:ext cx="350" cy="304"/>
              <a:chOff x="-44" y="1473"/>
              <a:chExt cx="981" cy="1105"/>
            </a:xfrm>
          </p:grpSpPr>
          <p:pic>
            <p:nvPicPr>
              <p:cNvPr id="111" name="Picture 149"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 name="Freeform 15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05" name="Group 151"/>
            <p:cNvGrpSpPr>
              <a:grpSpLocks/>
            </p:cNvGrpSpPr>
            <p:nvPr/>
          </p:nvGrpSpPr>
          <p:grpSpPr bwMode="auto">
            <a:xfrm flipH="1">
              <a:off x="5021" y="3051"/>
              <a:ext cx="350" cy="304"/>
              <a:chOff x="-44" y="1473"/>
              <a:chExt cx="981" cy="1105"/>
            </a:xfrm>
          </p:grpSpPr>
          <p:pic>
            <p:nvPicPr>
              <p:cNvPr id="109" name="Picture 152"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153"/>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06" name="Group 154"/>
            <p:cNvGrpSpPr>
              <a:grpSpLocks/>
            </p:cNvGrpSpPr>
            <p:nvPr/>
          </p:nvGrpSpPr>
          <p:grpSpPr bwMode="auto">
            <a:xfrm flipH="1">
              <a:off x="5138" y="2667"/>
              <a:ext cx="350" cy="304"/>
              <a:chOff x="-44" y="1473"/>
              <a:chExt cx="981" cy="1105"/>
            </a:xfrm>
          </p:grpSpPr>
          <p:pic>
            <p:nvPicPr>
              <p:cNvPr id="107" name="Picture 155"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 name="Freeform 156"/>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sp>
        <p:nvSpPr>
          <p:cNvPr id="118" name="Line 64"/>
          <p:cNvSpPr>
            <a:spLocks noChangeShapeType="1"/>
          </p:cNvSpPr>
          <p:nvPr/>
        </p:nvSpPr>
        <p:spPr bwMode="auto">
          <a:xfrm flipV="1">
            <a:off x="8269289" y="4108451"/>
            <a:ext cx="455613" cy="758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19" name="Line 65"/>
          <p:cNvSpPr>
            <a:spLocks noChangeShapeType="1"/>
          </p:cNvSpPr>
          <p:nvPr/>
        </p:nvSpPr>
        <p:spPr bwMode="auto">
          <a:xfrm flipH="1" flipV="1">
            <a:off x="8685214" y="4090989"/>
            <a:ext cx="263525" cy="806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20" name="Line 66"/>
          <p:cNvSpPr>
            <a:spLocks noChangeShapeType="1"/>
          </p:cNvSpPr>
          <p:nvPr/>
        </p:nvSpPr>
        <p:spPr bwMode="auto">
          <a:xfrm flipH="1">
            <a:off x="7573964" y="4175126"/>
            <a:ext cx="952500" cy="690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21" name="Line 67"/>
          <p:cNvSpPr>
            <a:spLocks noChangeShapeType="1"/>
          </p:cNvSpPr>
          <p:nvPr/>
        </p:nvSpPr>
        <p:spPr bwMode="auto">
          <a:xfrm flipH="1">
            <a:off x="7654927" y="4114801"/>
            <a:ext cx="822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nvGrpSpPr>
          <p:cNvPr id="122" name="Group 168"/>
          <p:cNvGrpSpPr>
            <a:grpSpLocks/>
          </p:cNvGrpSpPr>
          <p:nvPr/>
        </p:nvGrpSpPr>
        <p:grpSpPr bwMode="auto">
          <a:xfrm>
            <a:off x="8210552" y="3651251"/>
            <a:ext cx="773113" cy="655638"/>
            <a:chOff x="-44" y="1473"/>
            <a:chExt cx="981" cy="1105"/>
          </a:xfrm>
        </p:grpSpPr>
        <p:pic>
          <p:nvPicPr>
            <p:cNvPr id="135" name="Picture 169" descr="desktop_computer_stylized_medium"/>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 name="Freeform 17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23" name="Group 171"/>
          <p:cNvGrpSpPr>
            <a:grpSpLocks/>
          </p:cNvGrpSpPr>
          <p:nvPr/>
        </p:nvGrpSpPr>
        <p:grpSpPr bwMode="auto">
          <a:xfrm>
            <a:off x="7970839" y="4697414"/>
            <a:ext cx="555625" cy="482600"/>
            <a:chOff x="-44" y="1473"/>
            <a:chExt cx="981" cy="1105"/>
          </a:xfrm>
        </p:grpSpPr>
        <p:pic>
          <p:nvPicPr>
            <p:cNvPr id="133" name="Picture 172"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 name="Freeform 173"/>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24" name="Group 174"/>
          <p:cNvGrpSpPr>
            <a:grpSpLocks/>
          </p:cNvGrpSpPr>
          <p:nvPr/>
        </p:nvGrpSpPr>
        <p:grpSpPr bwMode="auto">
          <a:xfrm>
            <a:off x="8591552" y="4708526"/>
            <a:ext cx="555625" cy="482600"/>
            <a:chOff x="-44" y="1473"/>
            <a:chExt cx="981" cy="1105"/>
          </a:xfrm>
        </p:grpSpPr>
        <p:pic>
          <p:nvPicPr>
            <p:cNvPr id="131" name="Picture 175"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 name="Freeform 176"/>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25" name="Group 177"/>
          <p:cNvGrpSpPr>
            <a:grpSpLocks/>
          </p:cNvGrpSpPr>
          <p:nvPr/>
        </p:nvGrpSpPr>
        <p:grpSpPr bwMode="auto">
          <a:xfrm flipH="1">
            <a:off x="7562852" y="4468814"/>
            <a:ext cx="555625" cy="482600"/>
            <a:chOff x="-44" y="1473"/>
            <a:chExt cx="981" cy="1105"/>
          </a:xfrm>
        </p:grpSpPr>
        <p:pic>
          <p:nvPicPr>
            <p:cNvPr id="129" name="Picture 178"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 name="Freeform 179"/>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26" name="Group 180"/>
          <p:cNvGrpSpPr>
            <a:grpSpLocks/>
          </p:cNvGrpSpPr>
          <p:nvPr/>
        </p:nvGrpSpPr>
        <p:grpSpPr bwMode="auto">
          <a:xfrm flipH="1">
            <a:off x="7335839" y="3848101"/>
            <a:ext cx="555625" cy="482600"/>
            <a:chOff x="-44" y="1473"/>
            <a:chExt cx="981" cy="1105"/>
          </a:xfrm>
        </p:grpSpPr>
        <p:pic>
          <p:nvPicPr>
            <p:cNvPr id="127" name="Picture 181"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 name="Freeform 182"/>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138" name="Line 114"/>
          <p:cNvSpPr>
            <a:spLocks noChangeShapeType="1"/>
          </p:cNvSpPr>
          <p:nvPr/>
        </p:nvSpPr>
        <p:spPr bwMode="auto">
          <a:xfrm>
            <a:off x="7699265" y="3983832"/>
            <a:ext cx="739775" cy="0"/>
          </a:xfrm>
          <a:prstGeom prst="line">
            <a:avLst/>
          </a:prstGeom>
          <a:noFill/>
          <a:ln w="28575">
            <a:solidFill>
              <a:srgbClr val="FFC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i="0" dirty="0"/>
          </a:p>
        </p:txBody>
      </p:sp>
      <p:sp>
        <p:nvSpPr>
          <p:cNvPr id="139" name="Line 115"/>
          <p:cNvSpPr>
            <a:spLocks noChangeShapeType="1"/>
          </p:cNvSpPr>
          <p:nvPr/>
        </p:nvSpPr>
        <p:spPr bwMode="auto">
          <a:xfrm flipV="1">
            <a:off x="8887797" y="3097288"/>
            <a:ext cx="379413" cy="512762"/>
          </a:xfrm>
          <a:prstGeom prst="line">
            <a:avLst/>
          </a:prstGeom>
          <a:noFill/>
          <a:ln w="28575">
            <a:solidFill>
              <a:srgbClr val="FFC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140" name="Line 116"/>
          <p:cNvSpPr>
            <a:spLocks noChangeShapeType="1"/>
          </p:cNvSpPr>
          <p:nvPr/>
        </p:nvSpPr>
        <p:spPr bwMode="auto">
          <a:xfrm>
            <a:off x="9015161" y="4157291"/>
            <a:ext cx="827087" cy="381000"/>
          </a:xfrm>
          <a:prstGeom prst="line">
            <a:avLst/>
          </a:prstGeom>
          <a:noFill/>
          <a:ln w="28575">
            <a:solidFill>
              <a:srgbClr val="FFC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141" name="Line 117"/>
          <p:cNvSpPr>
            <a:spLocks noChangeShapeType="1"/>
          </p:cNvSpPr>
          <p:nvPr/>
        </p:nvSpPr>
        <p:spPr bwMode="auto">
          <a:xfrm flipV="1">
            <a:off x="7746644" y="2722563"/>
            <a:ext cx="771525" cy="1066800"/>
          </a:xfrm>
          <a:prstGeom prst="line">
            <a:avLst/>
          </a:prstGeom>
          <a:noFill/>
          <a:ln w="38100">
            <a:solidFill>
              <a:srgbClr val="FFC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i="0" dirty="0"/>
          </a:p>
        </p:txBody>
      </p:sp>
    </p:spTree>
    <p:extLst>
      <p:ext uri="{BB962C8B-B14F-4D97-AF65-F5344CB8AC3E}">
        <p14:creationId xmlns:p14="http://schemas.microsoft.com/office/powerpoint/2010/main" val="333609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wipe(down)">
                                      <p:cBhvr>
                                        <p:cTn id="7" dur="500"/>
                                        <p:tgtEl>
                                          <p:spTgt spid="1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137"/>
                                        </p:tgtEl>
                                      </p:cBhvr>
                                    </p:animEffect>
                                    <p:set>
                                      <p:cBhvr>
                                        <p:cTn id="12" dur="1" fill="hold">
                                          <p:stCondLst>
                                            <p:cond delay="499"/>
                                          </p:stCondLst>
                                        </p:cTn>
                                        <p:tgtEl>
                                          <p:spTgt spid="137"/>
                                        </p:tgtEl>
                                        <p:attrNameLst>
                                          <p:attrName>style.visibility</p:attrName>
                                        </p:attrNameLst>
                                      </p:cBhvr>
                                      <p:to>
                                        <p:strVal val="hidden"/>
                                      </p:to>
                                    </p:set>
                                  </p:childTnLst>
                                </p:cTn>
                              </p:par>
                              <p:par>
                                <p:cTn id="13" presetID="22" presetClass="entr" presetSubtype="8" fill="hold" nodeType="withEffect">
                                  <p:stCondLst>
                                    <p:cond delay="0"/>
                                  </p:stCondLst>
                                  <p:childTnLst>
                                    <p:set>
                                      <p:cBhvr>
                                        <p:cTn id="14" dur="1" fill="hold">
                                          <p:stCondLst>
                                            <p:cond delay="0"/>
                                          </p:stCondLst>
                                        </p:cTn>
                                        <p:tgtEl>
                                          <p:spTgt spid="138"/>
                                        </p:tgtEl>
                                        <p:attrNameLst>
                                          <p:attrName>style.visibility</p:attrName>
                                        </p:attrNameLst>
                                      </p:cBhvr>
                                      <p:to>
                                        <p:strVal val="visible"/>
                                      </p:to>
                                    </p:set>
                                    <p:animEffect transition="in" filter="wipe(left)">
                                      <p:cBhvr>
                                        <p:cTn id="15" dur="1000"/>
                                        <p:tgtEl>
                                          <p:spTgt spid="138"/>
                                        </p:tgtEl>
                                      </p:cBhvr>
                                    </p:animEffect>
                                  </p:childTnLst>
                                </p:cTn>
                              </p:par>
                            </p:childTnLst>
                          </p:cTn>
                        </p:par>
                        <p:par>
                          <p:cTn id="16" fill="hold">
                            <p:stCondLst>
                              <p:cond delay="1000"/>
                            </p:stCondLst>
                            <p:childTnLst>
                              <p:par>
                                <p:cTn id="17" presetID="1" presetClass="entr" presetSubtype="0" fill="hold" grpId="1" nodeType="afterEffect">
                                  <p:stCondLst>
                                    <p:cond delay="0"/>
                                  </p:stCondLst>
                                  <p:childTnLst>
                                    <p:set>
                                      <p:cBhvr>
                                        <p:cTn id="18" dur="1" fill="hold">
                                          <p:stCondLst>
                                            <p:cond delay="0"/>
                                          </p:stCondLst>
                                        </p:cTn>
                                        <p:tgtEl>
                                          <p:spTgt spid="121"/>
                                        </p:tgtEl>
                                        <p:attrNameLst>
                                          <p:attrName>style.visibility</p:attrName>
                                        </p:attrNameLst>
                                      </p:cBhvr>
                                      <p:to>
                                        <p:strVal val="visible"/>
                                      </p:to>
                                    </p:set>
                                  </p:childTnLst>
                                </p:cTn>
                              </p:par>
                            </p:childTnLst>
                          </p:cTn>
                        </p:par>
                        <p:par>
                          <p:cTn id="19" fill="hold">
                            <p:stCondLst>
                              <p:cond delay="1000"/>
                            </p:stCondLst>
                            <p:childTnLst>
                              <p:par>
                                <p:cTn id="20" presetID="26" presetClass="emph" presetSubtype="0" fill="hold" grpId="0" nodeType="afterEffect">
                                  <p:stCondLst>
                                    <p:cond delay="0"/>
                                  </p:stCondLst>
                                  <p:childTnLst>
                                    <p:animEffect transition="out" filter="fade">
                                      <p:cBhvr>
                                        <p:cTn id="21" dur="500" tmFilter="0, 0; .2, .5; .8, .5; 1, 0"/>
                                        <p:tgtEl>
                                          <p:spTgt spid="121"/>
                                        </p:tgtEl>
                                      </p:cBhvr>
                                    </p:animEffect>
                                    <p:animScale>
                                      <p:cBhvr>
                                        <p:cTn id="22" dur="250" autoRev="1" fill="hold"/>
                                        <p:tgtEl>
                                          <p:spTgt spid="121"/>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0"/>
                                        </p:tgtEl>
                                        <p:attrNameLst>
                                          <p:attrName>style.visibility</p:attrName>
                                        </p:attrNameLst>
                                      </p:cBhvr>
                                      <p:to>
                                        <p:strVal val="visible"/>
                                      </p:to>
                                    </p:set>
                                    <p:animEffect transition="in" filter="wipe(left)">
                                      <p:cBhvr>
                                        <p:cTn id="27" dur="500"/>
                                        <p:tgtEl>
                                          <p:spTgt spid="140"/>
                                        </p:tgtEl>
                                      </p:cBhvr>
                                    </p:animEffect>
                                  </p:childTnLst>
                                </p:cTn>
                              </p:par>
                              <p:par>
                                <p:cTn id="28" presetID="22" presetClass="entr" presetSubtype="4" fill="hold" nodeType="withEffect">
                                  <p:stCondLst>
                                    <p:cond delay="0"/>
                                  </p:stCondLst>
                                  <p:childTnLst>
                                    <p:set>
                                      <p:cBhvr>
                                        <p:cTn id="29" dur="1" fill="hold">
                                          <p:stCondLst>
                                            <p:cond delay="0"/>
                                          </p:stCondLst>
                                        </p:cTn>
                                        <p:tgtEl>
                                          <p:spTgt spid="139"/>
                                        </p:tgtEl>
                                        <p:attrNameLst>
                                          <p:attrName>style.visibility</p:attrName>
                                        </p:attrNameLst>
                                      </p:cBhvr>
                                      <p:to>
                                        <p:strVal val="visible"/>
                                      </p:to>
                                    </p:set>
                                    <p:animEffect transition="in" filter="wipe(down)">
                                      <p:cBhvr>
                                        <p:cTn id="30" dur="500"/>
                                        <p:tgtEl>
                                          <p:spTgt spid="13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xit" presetSubtype="0" fill="hold" nodeType="clickEffect">
                                  <p:stCondLst>
                                    <p:cond delay="0"/>
                                  </p:stCondLst>
                                  <p:childTnLst>
                                    <p:animEffect transition="out" filter="dissolve">
                                      <p:cBhvr>
                                        <p:cTn id="34" dur="500"/>
                                        <p:tgtEl>
                                          <p:spTgt spid="138"/>
                                        </p:tgtEl>
                                      </p:cBhvr>
                                    </p:animEffect>
                                    <p:set>
                                      <p:cBhvr>
                                        <p:cTn id="35" dur="1" fill="hold">
                                          <p:stCondLst>
                                            <p:cond delay="499"/>
                                          </p:stCondLst>
                                        </p:cTn>
                                        <p:tgtEl>
                                          <p:spTgt spid="138"/>
                                        </p:tgtEl>
                                        <p:attrNameLst>
                                          <p:attrName>style.visibility</p:attrName>
                                        </p:attrNameLst>
                                      </p:cBhvr>
                                      <p:to>
                                        <p:strVal val="hidden"/>
                                      </p:to>
                                    </p:set>
                                  </p:childTnLst>
                                </p:cTn>
                              </p:par>
                              <p:par>
                                <p:cTn id="36" presetID="9" presetClass="exit" presetSubtype="0" fill="hold" nodeType="withEffect">
                                  <p:stCondLst>
                                    <p:cond delay="0"/>
                                  </p:stCondLst>
                                  <p:childTnLst>
                                    <p:animEffect transition="out" filter="dissolve">
                                      <p:cBhvr>
                                        <p:cTn id="37" dur="500"/>
                                        <p:tgtEl>
                                          <p:spTgt spid="139"/>
                                        </p:tgtEl>
                                      </p:cBhvr>
                                    </p:animEffect>
                                    <p:set>
                                      <p:cBhvr>
                                        <p:cTn id="38" dur="1" fill="hold">
                                          <p:stCondLst>
                                            <p:cond delay="499"/>
                                          </p:stCondLst>
                                        </p:cTn>
                                        <p:tgtEl>
                                          <p:spTgt spid="139"/>
                                        </p:tgtEl>
                                        <p:attrNameLst>
                                          <p:attrName>style.visibility</p:attrName>
                                        </p:attrNameLst>
                                      </p:cBhvr>
                                      <p:to>
                                        <p:strVal val="hidden"/>
                                      </p:to>
                                    </p:set>
                                  </p:childTnLst>
                                </p:cTn>
                              </p:par>
                              <p:par>
                                <p:cTn id="39" presetID="9" presetClass="exit" presetSubtype="0" fill="hold" nodeType="withEffect">
                                  <p:stCondLst>
                                    <p:cond delay="0"/>
                                  </p:stCondLst>
                                  <p:childTnLst>
                                    <p:animEffect transition="out" filter="dissolve">
                                      <p:cBhvr>
                                        <p:cTn id="40" dur="500"/>
                                        <p:tgtEl>
                                          <p:spTgt spid="140"/>
                                        </p:tgtEl>
                                      </p:cBhvr>
                                    </p:animEffect>
                                    <p:set>
                                      <p:cBhvr>
                                        <p:cTn id="41" dur="1" fill="hold">
                                          <p:stCondLst>
                                            <p:cond delay="499"/>
                                          </p:stCondLst>
                                        </p:cTn>
                                        <p:tgtEl>
                                          <p:spTgt spid="140"/>
                                        </p:tgtEl>
                                        <p:attrNameLst>
                                          <p:attrName>style.visibility</p:attrName>
                                        </p:attrNameLst>
                                      </p:cBhvr>
                                      <p:to>
                                        <p:strVal val="hidden"/>
                                      </p:to>
                                    </p:set>
                                  </p:childTnLst>
                                </p:cTn>
                              </p:par>
                              <p:par>
                                <p:cTn id="42" presetID="9" presetClass="entr" presetSubtype="0" fill="hold" nodeType="withEffect">
                                  <p:stCondLst>
                                    <p:cond delay="0"/>
                                  </p:stCondLst>
                                  <p:childTnLst>
                                    <p:set>
                                      <p:cBhvr>
                                        <p:cTn id="43" dur="1" fill="hold">
                                          <p:stCondLst>
                                            <p:cond delay="0"/>
                                          </p:stCondLst>
                                        </p:cTn>
                                        <p:tgtEl>
                                          <p:spTgt spid="141"/>
                                        </p:tgtEl>
                                        <p:attrNameLst>
                                          <p:attrName>style.visibility</p:attrName>
                                        </p:attrNameLst>
                                      </p:cBhvr>
                                      <p:to>
                                        <p:strVal val="visible"/>
                                      </p:to>
                                    </p:set>
                                    <p:animEffect transition="in" filter="dissolve">
                                      <p:cBhvr>
                                        <p:cTn id="44"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1"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Line 76"/>
          <p:cNvSpPr>
            <a:spLocks noChangeShapeType="1"/>
          </p:cNvSpPr>
          <p:nvPr/>
        </p:nvSpPr>
        <p:spPr bwMode="auto">
          <a:xfrm>
            <a:off x="8785228" y="4175126"/>
            <a:ext cx="1254125" cy="598487"/>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i="0" dirty="0"/>
          </a:p>
        </p:txBody>
      </p:sp>
      <p:sp>
        <p:nvSpPr>
          <p:cNvPr id="73" name="Line 77"/>
          <p:cNvSpPr>
            <a:spLocks noChangeShapeType="1"/>
          </p:cNvSpPr>
          <p:nvPr/>
        </p:nvSpPr>
        <p:spPr bwMode="auto">
          <a:xfrm>
            <a:off x="9591678" y="3130551"/>
            <a:ext cx="665163" cy="1349375"/>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i="0" dirty="0"/>
          </a:p>
        </p:txBody>
      </p:sp>
      <p:sp>
        <p:nvSpPr>
          <p:cNvPr id="3" name="텍스트 개체 틀 2"/>
          <p:cNvSpPr>
            <a:spLocks noGrp="1"/>
          </p:cNvSpPr>
          <p:nvPr>
            <p:ph type="body" sz="quarter" idx="10"/>
          </p:nvPr>
        </p:nvSpPr>
        <p:spPr/>
        <p:txBody>
          <a:bodyPr/>
          <a:lstStyle/>
          <a:p>
            <a:r>
              <a:rPr lang="en-US" altLang="ko-KR" dirty="0" smtClean="0"/>
              <a:t>NAT traversal</a:t>
            </a:r>
          </a:p>
          <a:p>
            <a:pPr lvl="1"/>
            <a:r>
              <a:rPr lang="en-US" altLang="ko-KR" dirty="0"/>
              <a:t>both Alice, Bob are behind </a:t>
            </a:r>
            <a:r>
              <a:rPr lang="en-US" altLang="ko-KR" dirty="0" smtClean="0"/>
              <a:t>NATs</a:t>
            </a:r>
          </a:p>
          <a:p>
            <a:pPr lvl="1"/>
            <a:r>
              <a:rPr lang="en-US" altLang="ko-KR" dirty="0"/>
              <a:t>NAT prevents outside peer from initiating connection to insider </a:t>
            </a:r>
            <a:r>
              <a:rPr lang="en-US" altLang="ko-KR" dirty="0" smtClean="0"/>
              <a:t>peer</a:t>
            </a:r>
          </a:p>
          <a:p>
            <a:r>
              <a:rPr lang="en-US" altLang="ko-KR" dirty="0">
                <a:solidFill>
                  <a:srgbClr val="FFC000"/>
                </a:solidFill>
              </a:rPr>
              <a:t>Relay solution</a:t>
            </a:r>
            <a:r>
              <a:rPr lang="en-US" altLang="ko-KR" dirty="0"/>
              <a:t>: Alice, Bob maintain open connection </a:t>
            </a:r>
            <a:r>
              <a:rPr lang="en-US" altLang="ko-KR" dirty="0" smtClean="0"/>
              <a:t>to </a:t>
            </a:r>
            <a:r>
              <a:rPr lang="en-US" altLang="ko-KR" dirty="0"/>
              <a:t>their </a:t>
            </a:r>
            <a:r>
              <a:rPr lang="en-US" altLang="ko-KR" dirty="0" smtClean="0"/>
              <a:t>super peers</a:t>
            </a:r>
          </a:p>
          <a:p>
            <a:pPr lvl="1"/>
            <a:r>
              <a:rPr lang="en-US" altLang="ko-KR" dirty="0"/>
              <a:t>Alice signals her </a:t>
            </a:r>
            <a:r>
              <a:rPr lang="en-US" altLang="ko-KR" dirty="0" smtClean="0"/>
              <a:t>SP </a:t>
            </a:r>
            <a:r>
              <a:rPr lang="en-US" altLang="ko-KR" dirty="0"/>
              <a:t>to connect to Bob</a:t>
            </a:r>
          </a:p>
          <a:p>
            <a:pPr lvl="1"/>
            <a:r>
              <a:rPr lang="en-US" altLang="ko-KR" dirty="0"/>
              <a:t>Alice’s </a:t>
            </a:r>
            <a:r>
              <a:rPr lang="en-US" altLang="ko-KR" dirty="0" smtClean="0"/>
              <a:t>SP </a:t>
            </a:r>
            <a:r>
              <a:rPr lang="en-US" altLang="ko-KR" dirty="0"/>
              <a:t>connects to Bob’s </a:t>
            </a:r>
            <a:r>
              <a:rPr lang="en-US" altLang="ko-KR" dirty="0" smtClean="0"/>
              <a:t>SP</a:t>
            </a:r>
            <a:endParaRPr lang="en-US" altLang="ko-KR" dirty="0"/>
          </a:p>
          <a:p>
            <a:pPr lvl="1"/>
            <a:r>
              <a:rPr lang="en-US" altLang="ko-KR" dirty="0"/>
              <a:t>Bob’s </a:t>
            </a:r>
            <a:r>
              <a:rPr lang="en-US" altLang="ko-KR" dirty="0" smtClean="0"/>
              <a:t>SP </a:t>
            </a:r>
            <a:r>
              <a:rPr lang="en-US" altLang="ko-KR" dirty="0"/>
              <a:t>connects to Bob over open connection Bob initially initiated to his </a:t>
            </a:r>
            <a:r>
              <a:rPr lang="en-US" altLang="ko-KR" dirty="0" smtClean="0"/>
              <a:t>SP</a:t>
            </a:r>
            <a:endParaRPr lang="ko-KR" altLang="en-US" dirty="0"/>
          </a:p>
        </p:txBody>
      </p:sp>
      <p:sp>
        <p:nvSpPr>
          <p:cNvPr id="2" name="제목 1"/>
          <p:cNvSpPr>
            <a:spLocks noGrp="1"/>
          </p:cNvSpPr>
          <p:nvPr>
            <p:ph type="title"/>
          </p:nvPr>
        </p:nvSpPr>
        <p:spPr/>
        <p:txBody>
          <a:bodyPr/>
          <a:lstStyle/>
          <a:p>
            <a:r>
              <a:rPr lang="en-US" altLang="ko-KR" dirty="0"/>
              <a:t>Case Study: Skype</a:t>
            </a:r>
            <a:endParaRPr lang="ko-KR" altLang="en-US" dirty="0"/>
          </a:p>
        </p:txBody>
      </p:sp>
      <p:sp>
        <p:nvSpPr>
          <p:cNvPr id="7" name="Line 67"/>
          <p:cNvSpPr>
            <a:spLocks noChangeShapeType="1"/>
          </p:cNvSpPr>
          <p:nvPr/>
        </p:nvSpPr>
        <p:spPr bwMode="auto">
          <a:xfrm flipH="1">
            <a:off x="9461502" y="2200276"/>
            <a:ext cx="904875" cy="881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8" name="Line 2"/>
          <p:cNvSpPr>
            <a:spLocks noChangeShapeType="1"/>
          </p:cNvSpPr>
          <p:nvPr/>
        </p:nvSpPr>
        <p:spPr bwMode="auto">
          <a:xfrm flipH="1">
            <a:off x="8818563" y="2989263"/>
            <a:ext cx="663575" cy="957263"/>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i="0" dirty="0"/>
          </a:p>
        </p:txBody>
      </p:sp>
      <p:sp>
        <p:nvSpPr>
          <p:cNvPr id="10" name="Line 63"/>
          <p:cNvSpPr>
            <a:spLocks noChangeShapeType="1"/>
          </p:cNvSpPr>
          <p:nvPr/>
        </p:nvSpPr>
        <p:spPr bwMode="auto">
          <a:xfrm>
            <a:off x="8782051" y="2652713"/>
            <a:ext cx="636588" cy="360363"/>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1" name="Line 64"/>
          <p:cNvSpPr>
            <a:spLocks noChangeShapeType="1"/>
          </p:cNvSpPr>
          <p:nvPr/>
        </p:nvSpPr>
        <p:spPr bwMode="auto">
          <a:xfrm>
            <a:off x="8975726" y="2070101"/>
            <a:ext cx="498475" cy="971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2" name="Line 65"/>
          <p:cNvSpPr>
            <a:spLocks noChangeShapeType="1"/>
          </p:cNvSpPr>
          <p:nvPr/>
        </p:nvSpPr>
        <p:spPr bwMode="auto">
          <a:xfrm flipH="1">
            <a:off x="9434514" y="1903413"/>
            <a:ext cx="14288" cy="1109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3" name="Line 66"/>
          <p:cNvSpPr>
            <a:spLocks noChangeShapeType="1"/>
          </p:cNvSpPr>
          <p:nvPr/>
        </p:nvSpPr>
        <p:spPr bwMode="auto">
          <a:xfrm flipH="1">
            <a:off x="9434514" y="2068513"/>
            <a:ext cx="595313" cy="958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nvGrpSpPr>
          <p:cNvPr id="14" name="Group 135"/>
          <p:cNvGrpSpPr>
            <a:grpSpLocks/>
          </p:cNvGrpSpPr>
          <p:nvPr/>
        </p:nvGrpSpPr>
        <p:grpSpPr bwMode="auto">
          <a:xfrm>
            <a:off x="8415338" y="1487490"/>
            <a:ext cx="2406650" cy="1249363"/>
            <a:chOff x="2089" y="3444"/>
            <a:chExt cx="1516" cy="787"/>
          </a:xfrm>
        </p:grpSpPr>
        <p:grpSp>
          <p:nvGrpSpPr>
            <p:cNvPr id="15" name="Group 120"/>
            <p:cNvGrpSpPr>
              <a:grpSpLocks/>
            </p:cNvGrpSpPr>
            <p:nvPr/>
          </p:nvGrpSpPr>
          <p:grpSpPr bwMode="auto">
            <a:xfrm flipH="1">
              <a:off x="3275" y="3678"/>
              <a:ext cx="330" cy="295"/>
              <a:chOff x="-44" y="1473"/>
              <a:chExt cx="981" cy="1105"/>
            </a:xfrm>
          </p:grpSpPr>
          <p:pic>
            <p:nvPicPr>
              <p:cNvPr id="28" name="Picture 121" descr="desktop_computer_stylized_mediu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Freeform 122"/>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6" name="Group 123"/>
            <p:cNvGrpSpPr>
              <a:grpSpLocks/>
            </p:cNvGrpSpPr>
            <p:nvPr/>
          </p:nvGrpSpPr>
          <p:grpSpPr bwMode="auto">
            <a:xfrm flipH="1">
              <a:off x="2986" y="3519"/>
              <a:ext cx="330" cy="295"/>
              <a:chOff x="-44" y="1473"/>
              <a:chExt cx="981" cy="1105"/>
            </a:xfrm>
          </p:grpSpPr>
          <p:pic>
            <p:nvPicPr>
              <p:cNvPr id="26" name="Picture 124" descr="desktop_computer_stylized_mediu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Freeform 125"/>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7" name="Group 126"/>
            <p:cNvGrpSpPr>
              <a:grpSpLocks/>
            </p:cNvGrpSpPr>
            <p:nvPr/>
          </p:nvGrpSpPr>
          <p:grpSpPr bwMode="auto">
            <a:xfrm>
              <a:off x="2575" y="3444"/>
              <a:ext cx="330" cy="295"/>
              <a:chOff x="-44" y="1473"/>
              <a:chExt cx="981" cy="1105"/>
            </a:xfrm>
          </p:grpSpPr>
          <p:pic>
            <p:nvPicPr>
              <p:cNvPr id="24" name="Picture 127" descr="desktop_computer_stylized_mediu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128"/>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8" name="Group 129"/>
            <p:cNvGrpSpPr>
              <a:grpSpLocks/>
            </p:cNvGrpSpPr>
            <p:nvPr/>
          </p:nvGrpSpPr>
          <p:grpSpPr bwMode="auto">
            <a:xfrm>
              <a:off x="2246" y="3554"/>
              <a:ext cx="330" cy="295"/>
              <a:chOff x="-44" y="1473"/>
              <a:chExt cx="981" cy="1105"/>
            </a:xfrm>
          </p:grpSpPr>
          <p:pic>
            <p:nvPicPr>
              <p:cNvPr id="22" name="Picture 130" descr="desktop_computer_stylized_mediu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Freeform 131"/>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9" name="Group 132"/>
            <p:cNvGrpSpPr>
              <a:grpSpLocks/>
            </p:cNvGrpSpPr>
            <p:nvPr/>
          </p:nvGrpSpPr>
          <p:grpSpPr bwMode="auto">
            <a:xfrm>
              <a:off x="2089" y="3936"/>
              <a:ext cx="330" cy="295"/>
              <a:chOff x="-44" y="1473"/>
              <a:chExt cx="981" cy="1105"/>
            </a:xfrm>
          </p:grpSpPr>
          <p:pic>
            <p:nvPicPr>
              <p:cNvPr id="20" name="Picture 133" descr="desktop_computer_stylized_mediu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Freeform 134"/>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nvGrpSpPr>
          <p:cNvPr id="30" name="Group 157"/>
          <p:cNvGrpSpPr>
            <a:grpSpLocks/>
          </p:cNvGrpSpPr>
          <p:nvPr/>
        </p:nvGrpSpPr>
        <p:grpSpPr bwMode="auto">
          <a:xfrm>
            <a:off x="9374188" y="4249738"/>
            <a:ext cx="2114550" cy="1539875"/>
            <a:chOff x="4156" y="2584"/>
            <a:chExt cx="1332" cy="970"/>
          </a:xfrm>
        </p:grpSpPr>
        <p:sp>
          <p:nvSpPr>
            <p:cNvPr id="31" name="Line 64"/>
            <p:cNvSpPr>
              <a:spLocks noChangeShapeType="1"/>
            </p:cNvSpPr>
            <p:nvPr/>
          </p:nvSpPr>
          <p:spPr bwMode="auto">
            <a:xfrm flipV="1">
              <a:off x="4344" y="2872"/>
              <a:ext cx="287" cy="4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2" name="Line 65"/>
            <p:cNvSpPr>
              <a:spLocks noChangeShapeType="1"/>
            </p:cNvSpPr>
            <p:nvPr/>
          </p:nvSpPr>
          <p:spPr bwMode="auto">
            <a:xfrm flipH="1" flipV="1">
              <a:off x="4606" y="2861"/>
              <a:ext cx="166" cy="5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3" name="Line 66"/>
            <p:cNvSpPr>
              <a:spLocks noChangeShapeType="1"/>
            </p:cNvSpPr>
            <p:nvPr/>
          </p:nvSpPr>
          <p:spPr bwMode="auto">
            <a:xfrm flipH="1" flipV="1">
              <a:off x="4647" y="2897"/>
              <a:ext cx="396" cy="2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4" name="Line 67"/>
            <p:cNvSpPr>
              <a:spLocks noChangeShapeType="1"/>
            </p:cNvSpPr>
            <p:nvPr/>
          </p:nvSpPr>
          <p:spPr bwMode="auto">
            <a:xfrm flipH="1">
              <a:off x="4630" y="2896"/>
              <a:ext cx="548"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nvGrpSpPr>
            <p:cNvPr id="35" name="Group 142"/>
            <p:cNvGrpSpPr>
              <a:grpSpLocks/>
            </p:cNvGrpSpPr>
            <p:nvPr/>
          </p:nvGrpSpPr>
          <p:grpSpPr bwMode="auto">
            <a:xfrm>
              <a:off x="4307" y="2584"/>
              <a:ext cx="487" cy="413"/>
              <a:chOff x="-44" y="1473"/>
              <a:chExt cx="981" cy="1105"/>
            </a:xfrm>
          </p:grpSpPr>
          <p:pic>
            <p:nvPicPr>
              <p:cNvPr id="48" name="Picture 143" descr="desktop_computer_stylized_mediu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Freeform 144"/>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36" name="Group 145"/>
            <p:cNvGrpSpPr>
              <a:grpSpLocks/>
            </p:cNvGrpSpPr>
            <p:nvPr/>
          </p:nvGrpSpPr>
          <p:grpSpPr bwMode="auto">
            <a:xfrm>
              <a:off x="4156" y="3243"/>
              <a:ext cx="350" cy="304"/>
              <a:chOff x="-44" y="1473"/>
              <a:chExt cx="981" cy="1105"/>
            </a:xfrm>
          </p:grpSpPr>
          <p:pic>
            <p:nvPicPr>
              <p:cNvPr id="46" name="Picture 146" descr="desktop_computer_stylized_medium"/>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Freeform 147"/>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37" name="Group 148"/>
            <p:cNvGrpSpPr>
              <a:grpSpLocks/>
            </p:cNvGrpSpPr>
            <p:nvPr/>
          </p:nvGrpSpPr>
          <p:grpSpPr bwMode="auto">
            <a:xfrm>
              <a:off x="4547" y="3250"/>
              <a:ext cx="350" cy="304"/>
              <a:chOff x="-44" y="1473"/>
              <a:chExt cx="981" cy="1105"/>
            </a:xfrm>
          </p:grpSpPr>
          <p:pic>
            <p:nvPicPr>
              <p:cNvPr id="44" name="Picture 149" descr="desktop_computer_stylized_medium"/>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Freeform 15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38" name="Group 151"/>
            <p:cNvGrpSpPr>
              <a:grpSpLocks/>
            </p:cNvGrpSpPr>
            <p:nvPr/>
          </p:nvGrpSpPr>
          <p:grpSpPr bwMode="auto">
            <a:xfrm flipH="1">
              <a:off x="5021" y="3051"/>
              <a:ext cx="350" cy="304"/>
              <a:chOff x="-44" y="1473"/>
              <a:chExt cx="981" cy="1105"/>
            </a:xfrm>
          </p:grpSpPr>
          <p:pic>
            <p:nvPicPr>
              <p:cNvPr id="42" name="Picture 152" descr="desktop_computer_stylized_medium"/>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Freeform 153"/>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39" name="Group 154"/>
            <p:cNvGrpSpPr>
              <a:grpSpLocks/>
            </p:cNvGrpSpPr>
            <p:nvPr/>
          </p:nvGrpSpPr>
          <p:grpSpPr bwMode="auto">
            <a:xfrm flipH="1">
              <a:off x="5138" y="2667"/>
              <a:ext cx="350" cy="304"/>
              <a:chOff x="-44" y="1473"/>
              <a:chExt cx="981" cy="1105"/>
            </a:xfrm>
          </p:grpSpPr>
          <p:pic>
            <p:nvPicPr>
              <p:cNvPr id="40" name="Picture 155" descr="desktop_computer_stylized_medium"/>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reeform 156"/>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sp>
        <p:nvSpPr>
          <p:cNvPr id="50" name="Line 64"/>
          <p:cNvSpPr>
            <a:spLocks noChangeShapeType="1"/>
          </p:cNvSpPr>
          <p:nvPr/>
        </p:nvSpPr>
        <p:spPr bwMode="auto">
          <a:xfrm flipV="1">
            <a:off x="8269289" y="4108451"/>
            <a:ext cx="455613" cy="758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51" name="Line 65"/>
          <p:cNvSpPr>
            <a:spLocks noChangeShapeType="1"/>
          </p:cNvSpPr>
          <p:nvPr/>
        </p:nvSpPr>
        <p:spPr bwMode="auto">
          <a:xfrm flipH="1" flipV="1">
            <a:off x="8685214" y="4090989"/>
            <a:ext cx="263525" cy="806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52" name="Line 66"/>
          <p:cNvSpPr>
            <a:spLocks noChangeShapeType="1"/>
          </p:cNvSpPr>
          <p:nvPr/>
        </p:nvSpPr>
        <p:spPr bwMode="auto">
          <a:xfrm flipH="1">
            <a:off x="7573964" y="4175126"/>
            <a:ext cx="952500" cy="690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53" name="Line 67"/>
          <p:cNvSpPr>
            <a:spLocks noChangeShapeType="1"/>
          </p:cNvSpPr>
          <p:nvPr/>
        </p:nvSpPr>
        <p:spPr bwMode="auto">
          <a:xfrm flipH="1">
            <a:off x="7654927" y="4114801"/>
            <a:ext cx="822325"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dirty="0"/>
          </a:p>
        </p:txBody>
      </p:sp>
      <p:grpSp>
        <p:nvGrpSpPr>
          <p:cNvPr id="54" name="Group 168"/>
          <p:cNvGrpSpPr>
            <a:grpSpLocks/>
          </p:cNvGrpSpPr>
          <p:nvPr/>
        </p:nvGrpSpPr>
        <p:grpSpPr bwMode="auto">
          <a:xfrm>
            <a:off x="8210552" y="3651251"/>
            <a:ext cx="773113" cy="655638"/>
            <a:chOff x="-44" y="1473"/>
            <a:chExt cx="981" cy="1105"/>
          </a:xfrm>
        </p:grpSpPr>
        <p:pic>
          <p:nvPicPr>
            <p:cNvPr id="55" name="Picture 169" descr="desktop_computer_stylized_mediu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17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57" name="Group 171"/>
          <p:cNvGrpSpPr>
            <a:grpSpLocks/>
          </p:cNvGrpSpPr>
          <p:nvPr/>
        </p:nvGrpSpPr>
        <p:grpSpPr bwMode="auto">
          <a:xfrm>
            <a:off x="7970839" y="4697414"/>
            <a:ext cx="555625" cy="482600"/>
            <a:chOff x="-44" y="1473"/>
            <a:chExt cx="981" cy="1105"/>
          </a:xfrm>
        </p:grpSpPr>
        <p:pic>
          <p:nvPicPr>
            <p:cNvPr id="58" name="Picture 172" descr="desktop_computer_stylized_medium"/>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Freeform 173"/>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60" name="Group 174"/>
          <p:cNvGrpSpPr>
            <a:grpSpLocks/>
          </p:cNvGrpSpPr>
          <p:nvPr/>
        </p:nvGrpSpPr>
        <p:grpSpPr bwMode="auto">
          <a:xfrm>
            <a:off x="8591552" y="4708526"/>
            <a:ext cx="555625" cy="482600"/>
            <a:chOff x="-44" y="1473"/>
            <a:chExt cx="981" cy="1105"/>
          </a:xfrm>
        </p:grpSpPr>
        <p:pic>
          <p:nvPicPr>
            <p:cNvPr id="61" name="Picture 175" descr="desktop_computer_stylized_medium"/>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Freeform 176"/>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63" name="Group 177"/>
          <p:cNvGrpSpPr>
            <a:grpSpLocks/>
          </p:cNvGrpSpPr>
          <p:nvPr/>
        </p:nvGrpSpPr>
        <p:grpSpPr bwMode="auto">
          <a:xfrm flipH="1">
            <a:off x="7562852" y="4468814"/>
            <a:ext cx="555625" cy="482600"/>
            <a:chOff x="-44" y="1473"/>
            <a:chExt cx="981" cy="1105"/>
          </a:xfrm>
        </p:grpSpPr>
        <p:pic>
          <p:nvPicPr>
            <p:cNvPr id="64" name="Picture 178" descr="desktop_computer_stylized_medium"/>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Freeform 179"/>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66" name="Group 180"/>
          <p:cNvGrpSpPr>
            <a:grpSpLocks/>
          </p:cNvGrpSpPr>
          <p:nvPr/>
        </p:nvGrpSpPr>
        <p:grpSpPr bwMode="auto">
          <a:xfrm flipH="1">
            <a:off x="7335839" y="3848101"/>
            <a:ext cx="555625" cy="482600"/>
            <a:chOff x="-44" y="1473"/>
            <a:chExt cx="981" cy="1105"/>
          </a:xfrm>
        </p:grpSpPr>
        <p:pic>
          <p:nvPicPr>
            <p:cNvPr id="67" name="Picture 181" descr="desktop_computer_stylized_medium"/>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Freeform 182"/>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76" name="Group 137"/>
          <p:cNvGrpSpPr>
            <a:grpSpLocks/>
          </p:cNvGrpSpPr>
          <p:nvPr/>
        </p:nvGrpSpPr>
        <p:grpSpPr bwMode="auto">
          <a:xfrm>
            <a:off x="9043987" y="2574926"/>
            <a:ext cx="730250" cy="642938"/>
            <a:chOff x="-44" y="1473"/>
            <a:chExt cx="981" cy="1105"/>
          </a:xfrm>
        </p:grpSpPr>
        <p:pic>
          <p:nvPicPr>
            <p:cNvPr id="77" name="Picture 138"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Freeform 139"/>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80" name="Line 117"/>
          <p:cNvSpPr>
            <a:spLocks noChangeShapeType="1"/>
          </p:cNvSpPr>
          <p:nvPr/>
        </p:nvSpPr>
        <p:spPr bwMode="auto">
          <a:xfrm>
            <a:off x="7725378" y="3950574"/>
            <a:ext cx="850463" cy="2"/>
          </a:xfrm>
          <a:prstGeom prst="line">
            <a:avLst/>
          </a:prstGeom>
          <a:noFill/>
          <a:ln w="38100">
            <a:solidFill>
              <a:srgbClr val="FFC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i="0" dirty="0"/>
          </a:p>
        </p:txBody>
      </p:sp>
      <p:sp>
        <p:nvSpPr>
          <p:cNvPr id="81" name="Line 117"/>
          <p:cNvSpPr>
            <a:spLocks noChangeShapeType="1"/>
          </p:cNvSpPr>
          <p:nvPr/>
        </p:nvSpPr>
        <p:spPr bwMode="auto">
          <a:xfrm flipV="1">
            <a:off x="8638559" y="2896395"/>
            <a:ext cx="735629" cy="1050130"/>
          </a:xfrm>
          <a:prstGeom prst="line">
            <a:avLst/>
          </a:prstGeom>
          <a:noFill/>
          <a:ln w="38100">
            <a:solidFill>
              <a:srgbClr val="FFC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i="0" dirty="0"/>
          </a:p>
        </p:txBody>
      </p:sp>
      <p:sp>
        <p:nvSpPr>
          <p:cNvPr id="72" name="Line 117"/>
          <p:cNvSpPr>
            <a:spLocks noChangeShapeType="1"/>
          </p:cNvSpPr>
          <p:nvPr/>
        </p:nvSpPr>
        <p:spPr bwMode="auto">
          <a:xfrm flipH="1" flipV="1">
            <a:off x="8857782" y="2502696"/>
            <a:ext cx="624356" cy="358776"/>
          </a:xfrm>
          <a:prstGeom prst="line">
            <a:avLst/>
          </a:prstGeom>
          <a:noFill/>
          <a:ln w="38100">
            <a:solidFill>
              <a:srgbClr val="FFC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i="0" dirty="0"/>
          </a:p>
        </p:txBody>
      </p:sp>
      <p:pic>
        <p:nvPicPr>
          <p:cNvPr id="82" name="Picture 36" descr="Alice"/>
          <p:cNvPicPr>
            <a:picLocks noChangeAspect="1" noChangeArrowheads="1"/>
          </p:cNvPicPr>
          <p:nvPr/>
        </p:nvPicPr>
        <p:blipFill>
          <a:blip r:embed="rId7" cstate="email">
            <a:extLst>
              <a:ext uri="{BEBA8EAE-BF5A-486C-A8C5-ECC9F3942E4B}">
                <a14:imgProps xmlns:a14="http://schemas.microsoft.com/office/drawing/2010/main">
                  <a14:imgLayer r:embed="rId8">
                    <a14:imgEffect>
                      <a14:backgroundRemoval t="3774" b="100000" l="9302" r="100000">
                        <a14:backgroundMark x1="18605" y1="7547" x2="11628" y2="15094"/>
                        <a14:backgroundMark x1="30233" y1="3774" x2="4651" y2="18868"/>
                        <a14:backgroundMark x1="6977" y1="28302" x2="9302" y2="43396"/>
                      </a14:backgroundRemoval>
                    </a14:imgEffect>
                  </a14:imgLayer>
                </a14:imgProps>
              </a:ext>
              <a:ext uri="{28A0092B-C50C-407E-A947-70E740481C1C}">
                <a14:useLocalDpi xmlns:a14="http://schemas.microsoft.com/office/drawing/2010/main" val="0"/>
              </a:ext>
            </a:extLst>
          </a:blip>
          <a:srcRect/>
          <a:stretch>
            <a:fillRect/>
          </a:stretch>
        </p:blipFill>
        <p:spPr bwMode="auto">
          <a:xfrm>
            <a:off x="7106020" y="3309145"/>
            <a:ext cx="34131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37" descr="Bob"/>
          <p:cNvPicPr>
            <a:picLocks noChangeAspect="1" noChangeArrowheads="1"/>
          </p:cNvPicPr>
          <p:nvPr/>
        </p:nvPicPr>
        <p:blipFill>
          <a:blip r:embed="rId9" cstate="email">
            <a:extLst>
              <a:ext uri="{BEBA8EAE-BF5A-486C-A8C5-ECC9F3942E4B}">
                <a14:imgProps xmlns:a14="http://schemas.microsoft.com/office/drawing/2010/main">
                  <a14:imgLayer r:embed="rId10">
                    <a14:imgEffect>
                      <a14:backgroundRemoval t="0" b="100000" l="8511" r="100000"/>
                    </a14:imgEffect>
                  </a14:imgLayer>
                </a14:imgProps>
              </a:ext>
              <a:ext uri="{28A0092B-C50C-407E-A947-70E740481C1C}">
                <a14:useLocalDpi xmlns:a14="http://schemas.microsoft.com/office/drawing/2010/main" val="0"/>
              </a:ext>
            </a:extLst>
          </a:blip>
          <a:srcRect/>
          <a:stretch>
            <a:fillRect/>
          </a:stretch>
        </p:blipFill>
        <p:spPr bwMode="auto">
          <a:xfrm>
            <a:off x="8065295" y="2121308"/>
            <a:ext cx="431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Text Box 119"/>
          <p:cNvSpPr txBox="1">
            <a:spLocks noChangeArrowheads="1"/>
          </p:cNvSpPr>
          <p:nvPr/>
        </p:nvSpPr>
        <p:spPr bwMode="auto">
          <a:xfrm>
            <a:off x="9801226" y="2784476"/>
            <a:ext cx="13156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600" i="0" dirty="0" smtClean="0">
                <a:latin typeface="+mn-ea"/>
                <a:ea typeface="+mn-ea"/>
              </a:rPr>
              <a:t>super peer</a:t>
            </a:r>
            <a:endParaRPr lang="en-US" sz="1800" i="0" dirty="0">
              <a:latin typeface="+mn-ea"/>
              <a:ea typeface="+mn-ea"/>
            </a:endParaRPr>
          </a:p>
        </p:txBody>
      </p:sp>
      <p:sp>
        <p:nvSpPr>
          <p:cNvPr id="86" name="Text Box 119"/>
          <p:cNvSpPr txBox="1">
            <a:spLocks noChangeArrowheads="1"/>
          </p:cNvSpPr>
          <p:nvPr/>
        </p:nvSpPr>
        <p:spPr bwMode="auto">
          <a:xfrm>
            <a:off x="8975726" y="3745469"/>
            <a:ext cx="13156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600" i="0" dirty="0" smtClean="0">
                <a:latin typeface="+mn-ea"/>
                <a:ea typeface="+mn-ea"/>
              </a:rPr>
              <a:t>super peer</a:t>
            </a:r>
            <a:endParaRPr lang="en-US" sz="1800" i="0" dirty="0">
              <a:latin typeface="+mn-ea"/>
              <a:ea typeface="+mn-ea"/>
            </a:endParaRPr>
          </a:p>
        </p:txBody>
      </p:sp>
    </p:spTree>
    <p:extLst>
      <p:ext uri="{BB962C8B-B14F-4D97-AF65-F5344CB8AC3E}">
        <p14:creationId xmlns:p14="http://schemas.microsoft.com/office/powerpoint/2010/main" val="407362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0"/>
                                        </p:tgtEl>
                                        <p:attrNameLst>
                                          <p:attrName>style.visibility</p:attrName>
                                        </p:attrNameLst>
                                      </p:cBhvr>
                                      <p:to>
                                        <p:strVal val="visible"/>
                                      </p:to>
                                    </p:set>
                                    <p:animEffect transition="in" filter="dissolve">
                                      <p:cBhvr>
                                        <p:cTn id="13" dur="500"/>
                                        <p:tgtEl>
                                          <p:spTgt spid="80"/>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1"/>
                                        </p:tgtEl>
                                        <p:attrNameLst>
                                          <p:attrName>style.visibility</p:attrName>
                                        </p:attrNameLst>
                                      </p:cBhvr>
                                      <p:to>
                                        <p:strVal val="visible"/>
                                      </p:to>
                                    </p:set>
                                    <p:animEffect transition="in" filter="dissolve">
                                      <p:cBhvr>
                                        <p:cTn id="18" dur="500"/>
                                        <p:tgtEl>
                                          <p:spTgt spid="81"/>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72"/>
                                        </p:tgtEl>
                                        <p:attrNameLst>
                                          <p:attrName>style.visibility</p:attrName>
                                        </p:attrNameLst>
                                      </p:cBhvr>
                                      <p:to>
                                        <p:strVal val="visible"/>
                                      </p:to>
                                    </p:set>
                                    <p:animEffect transition="in" filter="dissolve">
                                      <p:cBhvr>
                                        <p:cTn id="2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p:txBody>
          <a:bodyPr>
            <a:normAutofit/>
          </a:bodyPr>
          <a:lstStyle/>
          <a:p>
            <a:r>
              <a:rPr lang="en-US" altLang="ko-KR" dirty="0" smtClean="0"/>
              <a:t>04. Real-time Transport Protocol</a:t>
            </a:r>
            <a:endParaRPr lang="ko-KR" altLang="en-US" dirty="0"/>
          </a:p>
        </p:txBody>
      </p:sp>
    </p:spTree>
    <p:extLst>
      <p:ext uri="{BB962C8B-B14F-4D97-AF65-F5344CB8AC3E}">
        <p14:creationId xmlns:p14="http://schemas.microsoft.com/office/powerpoint/2010/main" val="222041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5"/>
          </p:nvPr>
        </p:nvSpPr>
        <p:spPr/>
        <p:txBody>
          <a:bodyPr/>
          <a:lstStyle/>
          <a:p>
            <a:r>
              <a:rPr lang="en-US" altLang="ko-KR" dirty="0" smtClean="0"/>
              <a:t>01. </a:t>
            </a:r>
            <a:r>
              <a:rPr lang="en-US" altLang="ko-KR" dirty="0"/>
              <a:t>Multimedia Applications</a:t>
            </a:r>
          </a:p>
        </p:txBody>
      </p:sp>
      <p:sp>
        <p:nvSpPr>
          <p:cNvPr id="3" name="텍스트 개체 틀 2"/>
          <p:cNvSpPr>
            <a:spLocks noGrp="1"/>
          </p:cNvSpPr>
          <p:nvPr>
            <p:ph type="body" sz="quarter" idx="16"/>
          </p:nvPr>
        </p:nvSpPr>
        <p:spPr/>
        <p:txBody>
          <a:bodyPr>
            <a:noAutofit/>
          </a:bodyPr>
          <a:lstStyle/>
          <a:p>
            <a:r>
              <a:rPr lang="en-US" altLang="ko-KR" dirty="0" smtClean="0"/>
              <a:t>02. </a:t>
            </a:r>
            <a:r>
              <a:rPr lang="en-US" altLang="ko-KR" dirty="0"/>
              <a:t>Streaming Stored Video</a:t>
            </a:r>
          </a:p>
        </p:txBody>
      </p:sp>
      <p:sp>
        <p:nvSpPr>
          <p:cNvPr id="4" name="텍스트 개체 틀 3"/>
          <p:cNvSpPr>
            <a:spLocks noGrp="1"/>
          </p:cNvSpPr>
          <p:nvPr>
            <p:ph type="body" sz="quarter" idx="17"/>
          </p:nvPr>
        </p:nvSpPr>
        <p:spPr/>
        <p:txBody>
          <a:bodyPr>
            <a:noAutofit/>
          </a:bodyPr>
          <a:lstStyle/>
          <a:p>
            <a:r>
              <a:rPr lang="en-US" altLang="ko-KR" dirty="0" smtClean="0"/>
              <a:t>03. </a:t>
            </a:r>
            <a:r>
              <a:rPr lang="en-US" altLang="ko-KR" dirty="0"/>
              <a:t>Voice-over-IP</a:t>
            </a:r>
            <a:endParaRPr lang="en-US" altLang="ko-KR" dirty="0" smtClean="0"/>
          </a:p>
        </p:txBody>
      </p:sp>
      <p:sp>
        <p:nvSpPr>
          <p:cNvPr id="5" name="텍스트 개체 틀 4"/>
          <p:cNvSpPr>
            <a:spLocks noGrp="1"/>
          </p:cNvSpPr>
          <p:nvPr>
            <p:ph type="body" sz="quarter" idx="18"/>
          </p:nvPr>
        </p:nvSpPr>
        <p:spPr>
          <a:xfrm>
            <a:off x="5387790" y="4850880"/>
            <a:ext cx="5792400" cy="357018"/>
          </a:xfrm>
        </p:spPr>
        <p:txBody>
          <a:bodyPr>
            <a:noAutofit/>
          </a:bodyPr>
          <a:lstStyle/>
          <a:p>
            <a:r>
              <a:rPr lang="en-US" altLang="ko-KR" dirty="0" smtClean="0"/>
              <a:t>04. Real-time Transport Protocol</a:t>
            </a:r>
            <a:endParaRPr lang="en-US" altLang="ko-KR" dirty="0"/>
          </a:p>
        </p:txBody>
      </p:sp>
    </p:spTree>
    <p:extLst>
      <p:ext uri="{BB962C8B-B14F-4D97-AF65-F5344CB8AC3E}">
        <p14:creationId xmlns:p14="http://schemas.microsoft.com/office/powerpoint/2010/main" val="4172385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텍스트 개체 틀 6"/>
          <p:cNvSpPr>
            <a:spLocks noGrp="1"/>
          </p:cNvSpPr>
          <p:nvPr>
            <p:ph type="body" sz="quarter" idx="10"/>
          </p:nvPr>
        </p:nvSpPr>
        <p:spPr/>
        <p:txBody>
          <a:bodyPr/>
          <a:lstStyle/>
          <a:p>
            <a:r>
              <a:rPr lang="en-US" altLang="ko-KR" dirty="0" smtClean="0"/>
              <a:t>RFC 3550</a:t>
            </a:r>
          </a:p>
          <a:p>
            <a:r>
              <a:rPr lang="en-US" altLang="ko-KR" dirty="0" smtClean="0">
                <a:solidFill>
                  <a:srgbClr val="FFC000"/>
                </a:solidFill>
              </a:rPr>
              <a:t>Defines a </a:t>
            </a:r>
            <a:r>
              <a:rPr lang="en-US" altLang="ko-KR" dirty="0">
                <a:solidFill>
                  <a:srgbClr val="FFC000"/>
                </a:solidFill>
              </a:rPr>
              <a:t>standardized packet structure that includes fields for </a:t>
            </a:r>
            <a:r>
              <a:rPr lang="en-US" altLang="ko-KR" dirty="0" smtClean="0">
                <a:solidFill>
                  <a:srgbClr val="FFC000"/>
                </a:solidFill>
              </a:rPr>
              <a:t>most audio/video data</a:t>
            </a:r>
            <a:r>
              <a:rPr lang="en-US" altLang="ko-KR" dirty="0" smtClean="0"/>
              <a:t> such as</a:t>
            </a:r>
          </a:p>
          <a:p>
            <a:pPr lvl="1"/>
            <a:r>
              <a:rPr lang="en-US" altLang="ko-KR" dirty="0" smtClean="0"/>
              <a:t>payload type identification</a:t>
            </a:r>
          </a:p>
          <a:p>
            <a:pPr lvl="1"/>
            <a:r>
              <a:rPr lang="en-US" altLang="ko-KR" dirty="0" smtClean="0"/>
              <a:t>sequence number</a:t>
            </a:r>
          </a:p>
          <a:p>
            <a:pPr lvl="1"/>
            <a:r>
              <a:rPr lang="en-US" altLang="ko-KR" dirty="0" smtClean="0"/>
              <a:t>timestamp</a:t>
            </a:r>
          </a:p>
          <a:p>
            <a:r>
              <a:rPr lang="en-US" altLang="ko-KR" dirty="0" smtClean="0">
                <a:solidFill>
                  <a:srgbClr val="FFC000"/>
                </a:solidFill>
              </a:rPr>
              <a:t>Interoperability</a:t>
            </a:r>
            <a:r>
              <a:rPr lang="en-US" altLang="ko-KR" dirty="0"/>
              <a:t>: if two VoIP applications run RTP, they may be able to work together</a:t>
            </a:r>
            <a:endParaRPr lang="ko-KR" altLang="en-US" dirty="0"/>
          </a:p>
        </p:txBody>
      </p:sp>
      <p:sp>
        <p:nvSpPr>
          <p:cNvPr id="8" name="내용 개체 틀 7"/>
          <p:cNvSpPr>
            <a:spLocks noGrp="1"/>
          </p:cNvSpPr>
          <p:nvPr>
            <p:ph sz="quarter" idx="11"/>
          </p:nvPr>
        </p:nvSpPr>
        <p:spPr/>
        <p:txBody>
          <a:bodyPr anchor="t">
            <a:normAutofit fontScale="92500"/>
          </a:bodyPr>
          <a:lstStyle/>
          <a:p>
            <a:r>
              <a:rPr lang="en-US" altLang="ko-KR" dirty="0" smtClean="0"/>
              <a:t>Runs </a:t>
            </a:r>
            <a:r>
              <a:rPr lang="en-US" altLang="ko-KR" dirty="0"/>
              <a:t>in end </a:t>
            </a:r>
            <a:r>
              <a:rPr lang="en-US" altLang="ko-KR" dirty="0" smtClean="0"/>
              <a:t>systems, </a:t>
            </a:r>
            <a:br>
              <a:rPr lang="en-US" altLang="ko-KR" dirty="0" smtClean="0"/>
            </a:br>
            <a:r>
              <a:rPr lang="en-US" altLang="ko-KR" dirty="0" smtClean="0"/>
              <a:t>typically on </a:t>
            </a:r>
            <a:r>
              <a:rPr lang="en-US" altLang="ko-KR" dirty="0"/>
              <a:t>top of UDP</a:t>
            </a:r>
          </a:p>
          <a:p>
            <a:endParaRPr lang="en-US" altLang="ko-KR" dirty="0" smtClean="0"/>
          </a:p>
          <a:p>
            <a:endParaRPr lang="en-US" altLang="ko-KR" dirty="0"/>
          </a:p>
          <a:p>
            <a:r>
              <a:rPr lang="en-US" altLang="ko-KR" dirty="0" smtClean="0"/>
              <a:t>Example</a:t>
            </a:r>
            <a:r>
              <a:rPr lang="en-US" altLang="ko-KR" dirty="0"/>
              <a:t>: sending 64 kbps PCM-encoded voice over </a:t>
            </a:r>
            <a:r>
              <a:rPr lang="en-US" altLang="ko-KR" dirty="0" smtClean="0"/>
              <a:t>RTP</a:t>
            </a:r>
          </a:p>
          <a:p>
            <a:pPr lvl="1"/>
            <a:r>
              <a:rPr lang="en-US" altLang="ko-KR" dirty="0"/>
              <a:t>application collects encoded data in </a:t>
            </a:r>
            <a:r>
              <a:rPr lang="en-US" altLang="ko-KR" dirty="0" smtClean="0"/>
              <a:t>chunks</a:t>
            </a:r>
            <a:endParaRPr lang="en-US" altLang="ko-KR" dirty="0"/>
          </a:p>
          <a:p>
            <a:pPr lvl="1"/>
            <a:r>
              <a:rPr lang="en-US" altLang="ko-KR" dirty="0"/>
              <a:t>audio chunk + RTP header form RTP packet, </a:t>
            </a:r>
            <a:r>
              <a:rPr lang="en-US" altLang="ko-KR" dirty="0" smtClean="0"/>
              <a:t>encapsulated </a:t>
            </a:r>
            <a:r>
              <a:rPr lang="en-US" altLang="ko-KR" dirty="0"/>
              <a:t>in UDP </a:t>
            </a:r>
            <a:r>
              <a:rPr lang="en-US" altLang="ko-KR" dirty="0" smtClean="0"/>
              <a:t>segment</a:t>
            </a:r>
          </a:p>
          <a:p>
            <a:pPr lvl="1"/>
            <a:r>
              <a:rPr lang="en-US" altLang="ko-KR" dirty="0"/>
              <a:t>RTP header indicates type of audio encoding in each </a:t>
            </a:r>
            <a:r>
              <a:rPr lang="en-US" altLang="ko-KR" dirty="0" smtClean="0"/>
              <a:t>packet</a:t>
            </a:r>
            <a:endParaRPr lang="ko-KR" altLang="en-US" dirty="0"/>
          </a:p>
        </p:txBody>
      </p:sp>
      <p:sp>
        <p:nvSpPr>
          <p:cNvPr id="9" name="제목 8"/>
          <p:cNvSpPr>
            <a:spLocks noGrp="1"/>
          </p:cNvSpPr>
          <p:nvPr>
            <p:ph type="title"/>
          </p:nvPr>
        </p:nvSpPr>
        <p:spPr/>
        <p:txBody>
          <a:bodyPr/>
          <a:lstStyle/>
          <a:p>
            <a:r>
              <a:rPr lang="en-US" altLang="ko-KR" dirty="0"/>
              <a:t>Real-time Transport </a:t>
            </a:r>
            <a:r>
              <a:rPr lang="en-US" altLang="ko-KR" dirty="0" smtClean="0"/>
              <a:t>Protocol (RTP) Basics</a:t>
            </a:r>
            <a:endParaRPr lang="ko-KR" altLang="en-US" dirty="0"/>
          </a:p>
        </p:txBody>
      </p:sp>
      <p:graphicFrame>
        <p:nvGraphicFramePr>
          <p:cNvPr id="2" name="표 1"/>
          <p:cNvGraphicFramePr>
            <a:graphicFrameLocks noGrp="1"/>
          </p:cNvGraphicFramePr>
          <p:nvPr>
            <p:extLst>
              <p:ext uri="{D42A27DB-BD31-4B8C-83A1-F6EECF244321}">
                <p14:modId xmlns:p14="http://schemas.microsoft.com/office/powerpoint/2010/main" val="1629439923"/>
              </p:ext>
            </p:extLst>
          </p:nvPr>
        </p:nvGraphicFramePr>
        <p:xfrm>
          <a:off x="10341905" y="1170890"/>
          <a:ext cx="1245386" cy="1947852"/>
        </p:xfrm>
        <a:graphic>
          <a:graphicData uri="http://schemas.openxmlformats.org/drawingml/2006/table">
            <a:tbl>
              <a:tblPr>
                <a:tableStyleId>{5C22544A-7EE6-4342-B048-85BDC9FD1C3A}</a:tableStyleId>
              </a:tblPr>
              <a:tblGrid>
                <a:gridCol w="1245386">
                  <a:extLst>
                    <a:ext uri="{9D8B030D-6E8A-4147-A177-3AD203B41FA5}">
                      <a16:colId xmlns:a16="http://schemas.microsoft.com/office/drawing/2014/main" val="2509782844"/>
                    </a:ext>
                  </a:extLst>
                </a:gridCol>
              </a:tblGrid>
              <a:tr h="324642">
                <a:tc>
                  <a:txBody>
                    <a:bodyPr/>
                    <a:lstStyle/>
                    <a:p>
                      <a:pPr algn="ctr" latinLnBrk="1"/>
                      <a:r>
                        <a:rPr lang="en-US" altLang="ko-KR" sz="1200" dirty="0" smtClean="0">
                          <a:solidFill>
                            <a:schemeClr val="tx1"/>
                          </a:solidFill>
                          <a:latin typeface="+mj-ea"/>
                          <a:ea typeface="+mj-ea"/>
                        </a:rPr>
                        <a:t>Application</a:t>
                      </a:r>
                      <a:endParaRPr lang="ko-KR" altLang="en-US" sz="1200" dirty="0">
                        <a:solidFill>
                          <a:schemeClr val="tx1"/>
                        </a:solidFill>
                        <a:latin typeface="+mj-ea"/>
                        <a:ea typeface="+mj-ea"/>
                      </a:endParaRPr>
                    </a:p>
                  </a:txBody>
                  <a:tcPr marL="80049" marR="80049" marT="40024" marB="4002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5522973"/>
                  </a:ext>
                </a:extLst>
              </a:tr>
              <a:tr h="324642">
                <a:tc>
                  <a:txBody>
                    <a:bodyPr/>
                    <a:lstStyle/>
                    <a:p>
                      <a:pPr algn="ctr" latinLnBrk="1"/>
                      <a:r>
                        <a:rPr lang="en-US" altLang="ko-KR" sz="1200" dirty="0" smtClean="0">
                          <a:solidFill>
                            <a:schemeClr val="tx1"/>
                          </a:solidFill>
                          <a:latin typeface="+mj-ea"/>
                          <a:ea typeface="+mj-ea"/>
                        </a:rPr>
                        <a:t>RTP</a:t>
                      </a:r>
                      <a:endParaRPr lang="ko-KR" altLang="en-US" sz="1200" dirty="0">
                        <a:solidFill>
                          <a:schemeClr val="tx1"/>
                        </a:solidFill>
                        <a:latin typeface="+mj-ea"/>
                        <a:ea typeface="+mj-ea"/>
                      </a:endParaRPr>
                    </a:p>
                  </a:txBody>
                  <a:tcPr marL="80049" marR="80049" marT="40024" marB="4002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08117134"/>
                  </a:ext>
                </a:extLst>
              </a:tr>
              <a:tr h="324642">
                <a:tc>
                  <a:txBody>
                    <a:bodyPr/>
                    <a:lstStyle/>
                    <a:p>
                      <a:pPr algn="ctr" latinLnBrk="1"/>
                      <a:r>
                        <a:rPr lang="en-US" altLang="ko-KR" sz="1200" dirty="0" smtClean="0">
                          <a:solidFill>
                            <a:schemeClr val="tx1"/>
                          </a:solidFill>
                          <a:latin typeface="+mj-ea"/>
                          <a:ea typeface="+mj-ea"/>
                        </a:rPr>
                        <a:t>UDP</a:t>
                      </a:r>
                      <a:endParaRPr lang="ko-KR" altLang="en-US" sz="1200" dirty="0">
                        <a:solidFill>
                          <a:schemeClr val="tx1"/>
                        </a:solidFill>
                        <a:latin typeface="+mj-ea"/>
                        <a:ea typeface="+mj-ea"/>
                      </a:endParaRPr>
                    </a:p>
                  </a:txBody>
                  <a:tcPr marL="80049" marR="80049" marT="40024" marB="4002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ysDot"/>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4657272"/>
                  </a:ext>
                </a:extLst>
              </a:tr>
              <a:tr h="324642">
                <a:tc>
                  <a:txBody>
                    <a:bodyPr/>
                    <a:lstStyle/>
                    <a:p>
                      <a:pPr algn="ctr" latinLnBrk="1"/>
                      <a:r>
                        <a:rPr lang="en-US" altLang="ko-KR" sz="1200" dirty="0" smtClean="0">
                          <a:solidFill>
                            <a:schemeClr val="tx1"/>
                          </a:solidFill>
                          <a:latin typeface="+mj-ea"/>
                          <a:ea typeface="+mj-ea"/>
                        </a:rPr>
                        <a:t>IP</a:t>
                      </a:r>
                      <a:endParaRPr lang="ko-KR" altLang="en-US" sz="1200" dirty="0">
                        <a:solidFill>
                          <a:schemeClr val="tx1"/>
                        </a:solidFill>
                        <a:latin typeface="+mj-ea"/>
                        <a:ea typeface="+mj-ea"/>
                      </a:endParaRPr>
                    </a:p>
                  </a:txBody>
                  <a:tcPr marL="80049" marR="80049" marT="40024" marB="4002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70397082"/>
                  </a:ext>
                </a:extLst>
              </a:tr>
              <a:tr h="324642">
                <a:tc>
                  <a:txBody>
                    <a:bodyPr/>
                    <a:lstStyle/>
                    <a:p>
                      <a:pPr algn="ctr" latinLnBrk="1"/>
                      <a:r>
                        <a:rPr lang="en-US" altLang="ko-KR" sz="1200" dirty="0" smtClean="0">
                          <a:solidFill>
                            <a:schemeClr val="tx1"/>
                          </a:solidFill>
                          <a:latin typeface="+mj-ea"/>
                          <a:ea typeface="+mj-ea"/>
                        </a:rPr>
                        <a:t>Data Link</a:t>
                      </a:r>
                      <a:endParaRPr lang="ko-KR" altLang="en-US" sz="1200" dirty="0">
                        <a:solidFill>
                          <a:schemeClr val="tx1"/>
                        </a:solidFill>
                        <a:latin typeface="+mj-ea"/>
                        <a:ea typeface="+mj-ea"/>
                      </a:endParaRPr>
                    </a:p>
                  </a:txBody>
                  <a:tcPr marL="80049" marR="80049" marT="40024" marB="4002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48156792"/>
                  </a:ext>
                </a:extLst>
              </a:tr>
              <a:tr h="324642">
                <a:tc>
                  <a:txBody>
                    <a:bodyPr/>
                    <a:lstStyle/>
                    <a:p>
                      <a:pPr algn="ctr" latinLnBrk="1"/>
                      <a:r>
                        <a:rPr lang="en-US" altLang="ko-KR" sz="1200" dirty="0" smtClean="0">
                          <a:solidFill>
                            <a:schemeClr val="tx1"/>
                          </a:solidFill>
                          <a:latin typeface="+mj-ea"/>
                          <a:ea typeface="+mj-ea"/>
                        </a:rPr>
                        <a:t>Physical</a:t>
                      </a:r>
                      <a:endParaRPr lang="ko-KR" altLang="en-US" sz="1200" dirty="0">
                        <a:solidFill>
                          <a:schemeClr val="tx1"/>
                        </a:solidFill>
                        <a:latin typeface="+mj-ea"/>
                        <a:ea typeface="+mj-ea"/>
                      </a:endParaRPr>
                    </a:p>
                  </a:txBody>
                  <a:tcPr marL="80049" marR="80049" marT="40024" marB="4002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08195417"/>
                  </a:ext>
                </a:extLst>
              </a:tr>
            </a:tbl>
          </a:graphicData>
        </a:graphic>
      </p:graphicFrame>
      <p:sp>
        <p:nvSpPr>
          <p:cNvPr id="4" name="왼쪽 중괄호 3"/>
          <p:cNvSpPr/>
          <p:nvPr/>
        </p:nvSpPr>
        <p:spPr>
          <a:xfrm>
            <a:off x="10077875" y="1510394"/>
            <a:ext cx="249940" cy="628650"/>
          </a:xfrm>
          <a:prstGeom prst="leftBrace">
            <a:avLst>
              <a:gd name="adj1" fmla="val 42458"/>
              <a:gd name="adj2" fmla="val 5000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 name="TextBox 4"/>
          <p:cNvSpPr txBox="1"/>
          <p:nvPr/>
        </p:nvSpPr>
        <p:spPr>
          <a:xfrm>
            <a:off x="9193486" y="1593886"/>
            <a:ext cx="809902" cy="461665"/>
          </a:xfrm>
          <a:prstGeom prst="rect">
            <a:avLst/>
          </a:prstGeom>
          <a:noFill/>
        </p:spPr>
        <p:txBody>
          <a:bodyPr wrap="none" rtlCol="0">
            <a:spAutoFit/>
          </a:bodyPr>
          <a:lstStyle/>
          <a:p>
            <a:pPr algn="r"/>
            <a:r>
              <a:rPr lang="en-US" altLang="ko-KR" sz="1200" dirty="0" smtClean="0"/>
              <a:t>Transport</a:t>
            </a:r>
          </a:p>
          <a:p>
            <a:pPr algn="r"/>
            <a:r>
              <a:rPr lang="en-US" altLang="ko-KR" sz="1200" dirty="0" smtClean="0"/>
              <a:t>layer</a:t>
            </a:r>
            <a:endParaRPr lang="ko-KR" altLang="en-US" sz="1200" dirty="0"/>
          </a:p>
        </p:txBody>
      </p:sp>
    </p:spTree>
    <p:extLst>
      <p:ext uri="{BB962C8B-B14F-4D97-AF65-F5344CB8AC3E}">
        <p14:creationId xmlns:p14="http://schemas.microsoft.com/office/powerpoint/2010/main" val="38168350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Limitation of RTP</a:t>
            </a:r>
            <a:endParaRPr lang="ko-KR" altLang="en-US" dirty="0"/>
          </a:p>
        </p:txBody>
      </p:sp>
      <p:sp>
        <p:nvSpPr>
          <p:cNvPr id="5" name="내용 개체 틀 4"/>
          <p:cNvSpPr>
            <a:spLocks noGrp="1"/>
          </p:cNvSpPr>
          <p:nvPr>
            <p:ph sz="quarter" idx="10"/>
          </p:nvPr>
        </p:nvSpPr>
        <p:spPr/>
        <p:txBody>
          <a:bodyPr/>
          <a:lstStyle/>
          <a:p>
            <a:r>
              <a:rPr lang="en-US" altLang="ko-KR" dirty="0"/>
              <a:t>RTP does </a:t>
            </a:r>
            <a:r>
              <a:rPr lang="en-US" altLang="ko-KR" dirty="0">
                <a:solidFill>
                  <a:srgbClr val="FFC000"/>
                </a:solidFill>
              </a:rPr>
              <a:t>not</a:t>
            </a:r>
            <a:r>
              <a:rPr lang="en-US" altLang="ko-KR" dirty="0"/>
              <a:t> provide any mechanism to ensure timely data delivery or other </a:t>
            </a:r>
            <a:r>
              <a:rPr lang="en-US" altLang="ko-KR" dirty="0" err="1"/>
              <a:t>QoS</a:t>
            </a:r>
            <a:r>
              <a:rPr lang="en-US" altLang="ko-KR" dirty="0"/>
              <a:t>  guarantees</a:t>
            </a:r>
          </a:p>
          <a:p>
            <a:r>
              <a:rPr lang="en-US" altLang="ko-KR" dirty="0"/>
              <a:t>RTP encapsulation only seen at end systems (</a:t>
            </a:r>
            <a:r>
              <a:rPr lang="en-US" altLang="ko-KR" dirty="0">
                <a:solidFill>
                  <a:srgbClr val="FFC000"/>
                </a:solidFill>
              </a:rPr>
              <a:t>not</a:t>
            </a:r>
            <a:r>
              <a:rPr lang="en-US" altLang="ko-KR" dirty="0"/>
              <a:t> by intermediate routers)</a:t>
            </a:r>
          </a:p>
          <a:p>
            <a:pPr lvl="1"/>
            <a:r>
              <a:rPr lang="en-US" altLang="ko-KR" dirty="0"/>
              <a:t>routers provide best-effort service, making no special effort to ensure that RTP packets arrive at destination in timely </a:t>
            </a:r>
            <a:r>
              <a:rPr lang="en-US" altLang="ko-KR" dirty="0" smtClean="0"/>
              <a:t>matter</a:t>
            </a:r>
            <a:endParaRPr lang="ko-KR" altLang="en-US" dirty="0"/>
          </a:p>
        </p:txBody>
      </p:sp>
    </p:spTree>
    <p:extLst>
      <p:ext uri="{BB962C8B-B14F-4D97-AF65-F5344CB8AC3E}">
        <p14:creationId xmlns:p14="http://schemas.microsoft.com/office/powerpoint/2010/main" val="4665012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텍스트 개체 틀 6"/>
          <p:cNvSpPr>
            <a:spLocks noGrp="1"/>
          </p:cNvSpPr>
          <p:nvPr>
            <p:ph type="body" sz="quarter" idx="10"/>
          </p:nvPr>
        </p:nvSpPr>
        <p:spPr/>
        <p:txBody>
          <a:bodyPr anchor="b"/>
          <a:lstStyle/>
          <a:p>
            <a:r>
              <a:rPr lang="en-US" altLang="ko-KR" dirty="0" smtClean="0">
                <a:solidFill>
                  <a:srgbClr val="FFC000"/>
                </a:solidFill>
              </a:rPr>
              <a:t>Payload </a:t>
            </a:r>
            <a:r>
              <a:rPr lang="en-US" altLang="ko-KR" dirty="0">
                <a:solidFill>
                  <a:srgbClr val="FFC000"/>
                </a:solidFill>
              </a:rPr>
              <a:t>type </a:t>
            </a:r>
            <a:r>
              <a:rPr lang="en-US" altLang="ko-KR" dirty="0"/>
              <a:t>(7 bits): </a:t>
            </a:r>
            <a:r>
              <a:rPr lang="en-US" altLang="ko-KR" dirty="0" smtClean="0"/>
              <a:t>indicates type </a:t>
            </a:r>
            <a:r>
              <a:rPr lang="en-US" altLang="ko-KR" dirty="0"/>
              <a:t>of encoding currently being </a:t>
            </a:r>
            <a:r>
              <a:rPr lang="en-US" altLang="ko-KR" dirty="0" smtClean="0"/>
              <a:t>used</a:t>
            </a:r>
          </a:p>
          <a:p>
            <a:pPr lvl="1"/>
            <a:endParaRPr lang="en-US" altLang="ko-KR" dirty="0"/>
          </a:p>
          <a:p>
            <a:pPr lvl="1"/>
            <a:endParaRPr lang="en-US" altLang="ko-KR" dirty="0" smtClean="0"/>
          </a:p>
          <a:p>
            <a:pPr lvl="1"/>
            <a:endParaRPr lang="en-US" altLang="ko-KR" dirty="0" smtClean="0"/>
          </a:p>
          <a:p>
            <a:r>
              <a:rPr lang="en-US" altLang="ko-KR" dirty="0" smtClean="0">
                <a:solidFill>
                  <a:srgbClr val="FFC000"/>
                </a:solidFill>
              </a:rPr>
              <a:t>Sequence number </a:t>
            </a:r>
            <a:r>
              <a:rPr lang="en-US" altLang="ko-KR" dirty="0"/>
              <a:t>(16 bits): increment by one for each RTP packet sent</a:t>
            </a:r>
          </a:p>
          <a:p>
            <a:pPr lvl="1"/>
            <a:r>
              <a:rPr lang="en-US" altLang="ko-KR" dirty="0"/>
              <a:t>detect packet loss, restore packet sequence</a:t>
            </a:r>
            <a:endParaRPr lang="ko-KR" altLang="en-US" dirty="0"/>
          </a:p>
        </p:txBody>
      </p:sp>
      <p:sp>
        <p:nvSpPr>
          <p:cNvPr id="9" name="내용 개체 틀 8"/>
          <p:cNvSpPr>
            <a:spLocks noGrp="1"/>
          </p:cNvSpPr>
          <p:nvPr>
            <p:ph sz="quarter" idx="11"/>
          </p:nvPr>
        </p:nvSpPr>
        <p:spPr/>
        <p:txBody>
          <a:bodyPr anchor="b">
            <a:normAutofit/>
          </a:bodyPr>
          <a:lstStyle/>
          <a:p>
            <a:r>
              <a:rPr lang="en-US" altLang="ko-KR" dirty="0" smtClean="0">
                <a:solidFill>
                  <a:srgbClr val="FFC000"/>
                </a:solidFill>
              </a:rPr>
              <a:t>Timestamp </a:t>
            </a:r>
            <a:r>
              <a:rPr lang="en-US" altLang="ko-KR" dirty="0">
                <a:solidFill>
                  <a:srgbClr val="FFC000"/>
                </a:solidFill>
              </a:rPr>
              <a:t>field </a:t>
            </a:r>
            <a:r>
              <a:rPr lang="en-US" altLang="ko-KR" dirty="0"/>
              <a:t>(32 </a:t>
            </a:r>
            <a:r>
              <a:rPr lang="en-US" altLang="ko-KR" dirty="0" smtClean="0"/>
              <a:t>bits): </a:t>
            </a:r>
            <a:r>
              <a:rPr lang="en-US" altLang="ko-KR" dirty="0"/>
              <a:t>sampling instant of first byte in this RTP </a:t>
            </a:r>
            <a:r>
              <a:rPr lang="en-US" altLang="ko-KR" dirty="0" smtClean="0"/>
              <a:t>packet</a:t>
            </a:r>
          </a:p>
          <a:p>
            <a:pPr lvl="1"/>
            <a:r>
              <a:rPr lang="en-US" altLang="ko-KR" dirty="0"/>
              <a:t>for audio, timestamp clock increments by one for each sampling </a:t>
            </a:r>
            <a:r>
              <a:rPr lang="en-US" altLang="ko-KR" dirty="0" smtClean="0"/>
              <a:t>period</a:t>
            </a:r>
          </a:p>
          <a:p>
            <a:pPr lvl="1"/>
            <a:r>
              <a:rPr lang="en-US" altLang="ko-KR" dirty="0"/>
              <a:t>if </a:t>
            </a:r>
            <a:r>
              <a:rPr lang="en-US" altLang="ko-KR" dirty="0" smtClean="0"/>
              <a:t>a chunk has </a:t>
            </a:r>
            <a:r>
              <a:rPr lang="en-US" altLang="ko-KR" dirty="0"/>
              <a:t>160 encoded samples, timestamp increases by 160 for each RTP packet </a:t>
            </a:r>
          </a:p>
          <a:p>
            <a:r>
              <a:rPr lang="en-US" altLang="ko-KR" dirty="0">
                <a:solidFill>
                  <a:srgbClr val="FFC000"/>
                </a:solidFill>
              </a:rPr>
              <a:t>SSRC field </a:t>
            </a:r>
            <a:r>
              <a:rPr lang="en-US" altLang="ko-KR" dirty="0"/>
              <a:t>(32 </a:t>
            </a:r>
            <a:r>
              <a:rPr lang="en-US" altLang="ko-KR" dirty="0" smtClean="0"/>
              <a:t>bits): identifies </a:t>
            </a:r>
            <a:r>
              <a:rPr lang="en-US" altLang="ko-KR" dirty="0"/>
              <a:t>source of </a:t>
            </a:r>
            <a:r>
              <a:rPr lang="en-US" altLang="ko-KR" dirty="0" smtClean="0"/>
              <a:t>RTP stream; each </a:t>
            </a:r>
            <a:r>
              <a:rPr lang="en-US" altLang="ko-KR" dirty="0"/>
              <a:t>stream in </a:t>
            </a:r>
            <a:r>
              <a:rPr lang="en-US" altLang="ko-KR" dirty="0" smtClean="0"/>
              <a:t>an RTP </a:t>
            </a:r>
            <a:r>
              <a:rPr lang="en-US" altLang="ko-KR" dirty="0"/>
              <a:t>session has distinct </a:t>
            </a:r>
            <a:r>
              <a:rPr lang="en-US" altLang="ko-KR" dirty="0" smtClean="0"/>
              <a:t>SSRC</a:t>
            </a:r>
            <a:endParaRPr lang="ko-KR" altLang="en-US" dirty="0"/>
          </a:p>
        </p:txBody>
      </p:sp>
      <p:sp>
        <p:nvSpPr>
          <p:cNvPr id="2" name="제목 1"/>
          <p:cNvSpPr>
            <a:spLocks noGrp="1"/>
          </p:cNvSpPr>
          <p:nvPr>
            <p:ph type="title"/>
          </p:nvPr>
        </p:nvSpPr>
        <p:spPr/>
        <p:txBody>
          <a:bodyPr/>
          <a:lstStyle/>
          <a:p>
            <a:r>
              <a:rPr lang="en-US" altLang="ko-KR" dirty="0" smtClean="0"/>
              <a:t>RTP Header</a:t>
            </a:r>
            <a:endParaRPr lang="ko-KR" altLang="en-US" dirty="0"/>
          </a:p>
        </p:txBody>
      </p:sp>
      <p:grpSp>
        <p:nvGrpSpPr>
          <p:cNvPr id="37" name="Group 1"/>
          <p:cNvGrpSpPr>
            <a:grpSpLocks/>
          </p:cNvGrpSpPr>
          <p:nvPr/>
        </p:nvGrpSpPr>
        <p:grpSpPr bwMode="auto">
          <a:xfrm>
            <a:off x="2407510" y="971334"/>
            <a:ext cx="7327900" cy="623887"/>
            <a:chOff x="806170" y="1748633"/>
            <a:chExt cx="7328172" cy="623889"/>
          </a:xfrm>
        </p:grpSpPr>
        <p:sp>
          <p:nvSpPr>
            <p:cNvPr id="38" name="Rectangle 1"/>
            <p:cNvSpPr>
              <a:spLocks noChangeArrowheads="1"/>
            </p:cNvSpPr>
            <p:nvPr/>
          </p:nvSpPr>
          <p:spPr bwMode="auto">
            <a:xfrm>
              <a:off x="846503" y="1762314"/>
              <a:ext cx="7287839" cy="548332"/>
            </a:xfrm>
            <a:prstGeom prst="rect">
              <a:avLst/>
            </a:prstGeom>
            <a:solidFill>
              <a:srgbClr val="00B050"/>
            </a:solidFill>
            <a:ln w="9525">
              <a:solidFill>
                <a:schemeClr val="bg1"/>
              </a:solidFill>
              <a:round/>
              <a:headEnd/>
              <a:tailEnd/>
            </a:ln>
          </p:spPr>
          <p:txBody>
            <a:bodyPr wrap="none"/>
            <a:lstStyle/>
            <a:p>
              <a:endParaRPr lang="en-US" dirty="0"/>
            </a:p>
          </p:txBody>
        </p:sp>
        <p:cxnSp>
          <p:nvCxnSpPr>
            <p:cNvPr id="39" name="Straight Connector 3"/>
            <p:cNvCxnSpPr>
              <a:cxnSpLocks noChangeShapeType="1"/>
            </p:cNvCxnSpPr>
            <p:nvPr/>
          </p:nvCxnSpPr>
          <p:spPr bwMode="auto">
            <a:xfrm>
              <a:off x="1799982" y="1756570"/>
              <a:ext cx="0" cy="550865"/>
            </a:xfrm>
            <a:prstGeom prst="line">
              <a:avLst/>
            </a:prstGeom>
            <a:noFill/>
            <a:ln w="1905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0" name="Straight Connector 33"/>
            <p:cNvCxnSpPr>
              <a:cxnSpLocks noChangeShapeType="1"/>
            </p:cNvCxnSpPr>
            <p:nvPr/>
          </p:nvCxnSpPr>
          <p:spPr bwMode="auto">
            <a:xfrm>
              <a:off x="3300226" y="1759745"/>
              <a:ext cx="0" cy="549277"/>
            </a:xfrm>
            <a:prstGeom prst="line">
              <a:avLst/>
            </a:prstGeom>
            <a:noFill/>
            <a:ln w="1905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1" name="Straight Connector 34"/>
            <p:cNvCxnSpPr>
              <a:cxnSpLocks noChangeShapeType="1"/>
            </p:cNvCxnSpPr>
            <p:nvPr/>
          </p:nvCxnSpPr>
          <p:spPr bwMode="auto">
            <a:xfrm>
              <a:off x="4749666" y="1756570"/>
              <a:ext cx="0" cy="581027"/>
            </a:xfrm>
            <a:prstGeom prst="line">
              <a:avLst/>
            </a:prstGeom>
            <a:noFill/>
            <a:ln w="1905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2" name="Straight Connector 35"/>
            <p:cNvCxnSpPr>
              <a:cxnSpLocks noChangeShapeType="1"/>
            </p:cNvCxnSpPr>
            <p:nvPr/>
          </p:nvCxnSpPr>
          <p:spPr bwMode="auto">
            <a:xfrm>
              <a:off x="6632511" y="1748633"/>
              <a:ext cx="0" cy="623889"/>
            </a:xfrm>
            <a:prstGeom prst="line">
              <a:avLst/>
            </a:prstGeom>
            <a:noFill/>
            <a:ln w="1905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3" name="TextBox 40"/>
            <p:cNvSpPr txBox="1">
              <a:spLocks noChangeArrowheads="1"/>
            </p:cNvSpPr>
            <p:nvPr/>
          </p:nvSpPr>
          <p:spPr bwMode="auto">
            <a:xfrm>
              <a:off x="806170" y="1750537"/>
              <a:ext cx="1070172" cy="55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latinLnBrk="0">
                <a:lnSpc>
                  <a:spcPts val="1800"/>
                </a:lnSpc>
              </a:pPr>
              <a:r>
                <a:rPr lang="en-US" sz="1600" dirty="0">
                  <a:solidFill>
                    <a:schemeClr val="bg1"/>
                  </a:solidFill>
                  <a:latin typeface="Arial" charset="0"/>
                  <a:cs typeface="Arial" charset="0"/>
                </a:rPr>
                <a:t>payload type</a:t>
              </a:r>
            </a:p>
          </p:txBody>
        </p:sp>
        <p:sp>
          <p:nvSpPr>
            <p:cNvPr id="44" name="TextBox 40"/>
            <p:cNvSpPr txBox="1">
              <a:spLocks noChangeArrowheads="1"/>
            </p:cNvSpPr>
            <p:nvPr/>
          </p:nvSpPr>
          <p:spPr bwMode="auto">
            <a:xfrm>
              <a:off x="1866506" y="1755924"/>
              <a:ext cx="1309708" cy="5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latinLnBrk="0">
                <a:lnSpc>
                  <a:spcPts val="1800"/>
                </a:lnSpc>
              </a:pPr>
              <a:r>
                <a:rPr lang="en-US" sz="1600" dirty="0">
                  <a:solidFill>
                    <a:schemeClr val="bg1"/>
                  </a:solidFill>
                  <a:latin typeface="Arial" charset="0"/>
                  <a:cs typeface="Arial" charset="0"/>
                </a:rPr>
                <a:t>sequence </a:t>
              </a:r>
              <a:r>
                <a:rPr lang="en-US" sz="1600" dirty="0" smtClean="0">
                  <a:solidFill>
                    <a:schemeClr val="bg1"/>
                  </a:solidFill>
                  <a:latin typeface="Arial" charset="0"/>
                  <a:cs typeface="Arial" charset="0"/>
                </a:rPr>
                <a:t>number</a:t>
              </a:r>
              <a:endParaRPr lang="en-US" sz="1600" dirty="0">
                <a:solidFill>
                  <a:schemeClr val="bg1"/>
                </a:solidFill>
                <a:latin typeface="Arial" charset="0"/>
                <a:cs typeface="Arial" charset="0"/>
              </a:endParaRPr>
            </a:p>
          </p:txBody>
        </p:sp>
        <p:sp>
          <p:nvSpPr>
            <p:cNvPr id="45" name="TextBox 40"/>
            <p:cNvSpPr txBox="1">
              <a:spLocks noChangeArrowheads="1"/>
            </p:cNvSpPr>
            <p:nvPr/>
          </p:nvSpPr>
          <p:spPr bwMode="auto">
            <a:xfrm>
              <a:off x="3382801" y="1855234"/>
              <a:ext cx="1309708" cy="32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latinLnBrk="0">
                <a:lnSpc>
                  <a:spcPts val="1800"/>
                </a:lnSpc>
              </a:pPr>
              <a:r>
                <a:rPr lang="en-US" sz="1600" dirty="0">
                  <a:solidFill>
                    <a:schemeClr val="bg1"/>
                  </a:solidFill>
                  <a:latin typeface="Arial" charset="0"/>
                  <a:cs typeface="Arial" charset="0"/>
                </a:rPr>
                <a:t>time stamp</a:t>
              </a:r>
            </a:p>
          </p:txBody>
        </p:sp>
        <p:sp>
          <p:nvSpPr>
            <p:cNvPr id="46" name="TextBox 40"/>
            <p:cNvSpPr txBox="1">
              <a:spLocks noChangeArrowheads="1"/>
            </p:cNvSpPr>
            <p:nvPr/>
          </p:nvSpPr>
          <p:spPr bwMode="auto">
            <a:xfrm>
              <a:off x="4880350" y="1760550"/>
              <a:ext cx="1745118" cy="55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latinLnBrk="0">
                <a:lnSpc>
                  <a:spcPts val="1800"/>
                </a:lnSpc>
              </a:pPr>
              <a:r>
                <a:rPr lang="en-US" sz="1600" dirty="0">
                  <a:solidFill>
                    <a:schemeClr val="bg1"/>
                  </a:solidFill>
                  <a:latin typeface="Arial" charset="0"/>
                  <a:cs typeface="Arial" charset="0"/>
                </a:rPr>
                <a:t>Synchronization</a:t>
              </a:r>
            </a:p>
            <a:p>
              <a:pPr algn="ctr" latinLnBrk="0">
                <a:lnSpc>
                  <a:spcPts val="1800"/>
                </a:lnSpc>
              </a:pPr>
              <a:r>
                <a:rPr lang="en-US" sz="1600" dirty="0">
                  <a:solidFill>
                    <a:schemeClr val="bg1"/>
                  </a:solidFill>
                  <a:latin typeface="Arial" charset="0"/>
                  <a:cs typeface="Arial" charset="0"/>
                </a:rPr>
                <a:t>Source ID</a:t>
              </a:r>
            </a:p>
          </p:txBody>
        </p:sp>
        <p:sp>
          <p:nvSpPr>
            <p:cNvPr id="47" name="TextBox 40"/>
            <p:cNvSpPr txBox="1">
              <a:spLocks noChangeArrowheads="1"/>
            </p:cNvSpPr>
            <p:nvPr/>
          </p:nvSpPr>
          <p:spPr bwMode="auto">
            <a:xfrm>
              <a:off x="6742533" y="1765634"/>
              <a:ext cx="1309708" cy="55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latinLnBrk="0">
                <a:lnSpc>
                  <a:spcPts val="1800"/>
                </a:lnSpc>
              </a:pPr>
              <a:r>
                <a:rPr lang="en-US" sz="1400" dirty="0">
                  <a:solidFill>
                    <a:schemeClr val="bg1"/>
                  </a:solidFill>
                  <a:latin typeface="Arial" charset="0"/>
                  <a:cs typeface="Arial" charset="0"/>
                </a:rPr>
                <a:t>Miscellaneous fields</a:t>
              </a:r>
            </a:p>
          </p:txBody>
        </p:sp>
      </p:grpSp>
      <p:sp>
        <p:nvSpPr>
          <p:cNvPr id="10" name="TextBox 9"/>
          <p:cNvSpPr txBox="1"/>
          <p:nvPr/>
        </p:nvSpPr>
        <p:spPr>
          <a:xfrm>
            <a:off x="1424763" y="2987749"/>
            <a:ext cx="4338084" cy="1477328"/>
          </a:xfrm>
          <a:prstGeom prst="rect">
            <a:avLst/>
          </a:prstGeom>
          <a:noFill/>
          <a:ln>
            <a:solidFill>
              <a:srgbClr val="00B0F0"/>
            </a:solidFill>
          </a:ln>
        </p:spPr>
        <p:txBody>
          <a:bodyPr wrap="square" rtlCol="0">
            <a:spAutoFit/>
          </a:bodyPr>
          <a:lstStyle/>
          <a:p>
            <a:r>
              <a:rPr lang="en-US" altLang="ko-KR" dirty="0" smtClean="0"/>
              <a:t>payload </a:t>
            </a:r>
            <a:r>
              <a:rPr lang="en-US" altLang="ko-KR" dirty="0"/>
              <a:t>type 0: PCM mu-law, 64 kbps</a:t>
            </a:r>
          </a:p>
          <a:p>
            <a:r>
              <a:rPr lang="en-US" altLang="ko-KR" dirty="0" smtClean="0"/>
              <a:t>payload </a:t>
            </a:r>
            <a:r>
              <a:rPr lang="en-US" altLang="ko-KR" dirty="0"/>
              <a:t>type 3: GSM, 13 kbps</a:t>
            </a:r>
          </a:p>
          <a:p>
            <a:r>
              <a:rPr lang="en-US" altLang="ko-KR" dirty="0" smtClean="0"/>
              <a:t>…</a:t>
            </a:r>
            <a:endParaRPr lang="en-US" altLang="ko-KR" dirty="0"/>
          </a:p>
          <a:p>
            <a:r>
              <a:rPr lang="en-US" altLang="ko-KR" dirty="0" smtClean="0"/>
              <a:t>payload </a:t>
            </a:r>
            <a:r>
              <a:rPr lang="en-US" altLang="ko-KR" dirty="0"/>
              <a:t>type 31: H.261</a:t>
            </a:r>
          </a:p>
          <a:p>
            <a:r>
              <a:rPr lang="en-US" altLang="ko-KR" dirty="0" smtClean="0"/>
              <a:t>payload </a:t>
            </a:r>
            <a:r>
              <a:rPr lang="en-US" altLang="ko-KR" dirty="0"/>
              <a:t>type 33: MPEG2 </a:t>
            </a:r>
            <a:r>
              <a:rPr lang="en-US" altLang="ko-KR" dirty="0" smtClean="0"/>
              <a:t>video</a:t>
            </a:r>
            <a:endParaRPr lang="ko-KR" altLang="en-US" dirty="0"/>
          </a:p>
        </p:txBody>
      </p:sp>
    </p:spTree>
    <p:extLst>
      <p:ext uri="{BB962C8B-B14F-4D97-AF65-F5344CB8AC3E}">
        <p14:creationId xmlns:p14="http://schemas.microsoft.com/office/powerpoint/2010/main" val="32247025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sz="quarter" idx="10"/>
          </p:nvPr>
        </p:nvSpPr>
        <p:spPr/>
        <p:txBody>
          <a:bodyPr anchor="t">
            <a:normAutofit/>
          </a:bodyPr>
          <a:lstStyle/>
          <a:p>
            <a:r>
              <a:rPr lang="en-US" altLang="ko-KR" dirty="0" smtClean="0">
                <a:solidFill>
                  <a:srgbClr val="FFC000"/>
                </a:solidFill>
              </a:rPr>
              <a:t>Real-time </a:t>
            </a:r>
            <a:r>
              <a:rPr lang="en-US" altLang="ko-KR" dirty="0">
                <a:solidFill>
                  <a:srgbClr val="FFC000"/>
                </a:solidFill>
              </a:rPr>
              <a:t>Transport Control </a:t>
            </a:r>
            <a:r>
              <a:rPr lang="en-US" altLang="ko-KR" dirty="0" smtClean="0">
                <a:solidFill>
                  <a:srgbClr val="FFC000"/>
                </a:solidFill>
              </a:rPr>
              <a:t>Protocol</a:t>
            </a:r>
          </a:p>
          <a:p>
            <a:pPr lvl="1"/>
            <a:r>
              <a:rPr lang="en-US" altLang="ko-KR" dirty="0"/>
              <a:t>works with RTP for quality of service monitoring, statistics collection, and control of a related RTP </a:t>
            </a:r>
            <a:r>
              <a:rPr lang="en-US" altLang="ko-KR" dirty="0" smtClean="0"/>
              <a:t>stream</a:t>
            </a:r>
          </a:p>
          <a:p>
            <a:pPr lvl="1"/>
            <a:r>
              <a:rPr lang="en-US" altLang="ko-KR" dirty="0"/>
              <a:t>used to periodically </a:t>
            </a:r>
            <a:r>
              <a:rPr lang="en-US" altLang="ko-KR" dirty="0" smtClean="0"/>
              <a:t>report packet </a:t>
            </a:r>
            <a:r>
              <a:rPr lang="en-US" altLang="ko-KR" dirty="0"/>
              <a:t>reception statistics to the </a:t>
            </a:r>
            <a:r>
              <a:rPr lang="en-US" altLang="ko-KR" dirty="0" smtClean="0"/>
              <a:t>sender to adapt to </a:t>
            </a:r>
            <a:r>
              <a:rPr lang="en-US" altLang="ko-KR" dirty="0"/>
              <a:t>network changes during an ongoing </a:t>
            </a:r>
            <a:r>
              <a:rPr lang="en-US" altLang="ko-KR" dirty="0" smtClean="0"/>
              <a:t>session</a:t>
            </a:r>
          </a:p>
          <a:p>
            <a:pPr lvl="1"/>
            <a:r>
              <a:rPr lang="en-US" altLang="ko-KR" dirty="0"/>
              <a:t>to limit </a:t>
            </a:r>
            <a:r>
              <a:rPr lang="en-US" altLang="ko-KR" dirty="0" smtClean="0"/>
              <a:t>its traffic (</a:t>
            </a:r>
            <a:r>
              <a:rPr lang="en-US" altLang="ko-KR" dirty="0"/>
              <a:t>to 5% of session </a:t>
            </a:r>
            <a:r>
              <a:rPr lang="en-US" altLang="ko-KR" dirty="0" smtClean="0"/>
              <a:t>bandwidth), </a:t>
            </a:r>
            <a:r>
              <a:rPr lang="en-US" altLang="ko-KR" dirty="0"/>
              <a:t>each participant reduces RTCP traffic as number of conference participants </a:t>
            </a:r>
            <a:r>
              <a:rPr lang="en-US" altLang="ko-KR" dirty="0" smtClean="0"/>
              <a:t>increases</a:t>
            </a:r>
          </a:p>
        </p:txBody>
      </p:sp>
      <p:sp>
        <p:nvSpPr>
          <p:cNvPr id="6" name="내용 개체 틀 5"/>
          <p:cNvSpPr>
            <a:spLocks noGrp="1"/>
          </p:cNvSpPr>
          <p:nvPr>
            <p:ph sz="quarter" idx="11"/>
          </p:nvPr>
        </p:nvSpPr>
        <p:spPr/>
        <p:txBody>
          <a:bodyPr anchor="b">
            <a:normAutofit/>
          </a:bodyPr>
          <a:lstStyle/>
          <a:p>
            <a:endParaRPr lang="en-US" altLang="ko-KR" dirty="0" smtClean="0"/>
          </a:p>
          <a:p>
            <a:endParaRPr lang="en-US" altLang="ko-KR" dirty="0"/>
          </a:p>
          <a:p>
            <a:endParaRPr lang="en-US" altLang="ko-KR" dirty="0" smtClean="0"/>
          </a:p>
          <a:p>
            <a:endParaRPr lang="en-US" altLang="ko-KR" dirty="0"/>
          </a:p>
          <a:p>
            <a:r>
              <a:rPr lang="en-US" altLang="ko-KR" dirty="0" smtClean="0">
                <a:solidFill>
                  <a:srgbClr val="FFC000"/>
                </a:solidFill>
              </a:rPr>
              <a:t>Real-Time </a:t>
            </a:r>
            <a:r>
              <a:rPr lang="en-US" altLang="ko-KR" dirty="0">
                <a:solidFill>
                  <a:srgbClr val="FFC000"/>
                </a:solidFill>
              </a:rPr>
              <a:t>Streaming Protocol</a:t>
            </a:r>
          </a:p>
          <a:p>
            <a:pPr lvl="1"/>
            <a:r>
              <a:rPr lang="en-US" altLang="ko-KR" dirty="0"/>
              <a:t>a separate control connection over which the client sends commands regarding session state changes such as pause, resume, reposition, etc.</a:t>
            </a:r>
          </a:p>
          <a:p>
            <a:pPr lvl="1"/>
            <a:r>
              <a:rPr lang="en-US" altLang="ko-KR" dirty="0"/>
              <a:t>runs over </a:t>
            </a:r>
            <a:r>
              <a:rPr lang="en-US" altLang="ko-KR" dirty="0" smtClean="0"/>
              <a:t>TCP to maintain connection</a:t>
            </a:r>
            <a:endParaRPr lang="ko-KR" altLang="en-US" dirty="0"/>
          </a:p>
        </p:txBody>
      </p:sp>
      <p:sp>
        <p:nvSpPr>
          <p:cNvPr id="3" name="제목 2"/>
          <p:cNvSpPr>
            <a:spLocks noGrp="1"/>
          </p:cNvSpPr>
          <p:nvPr>
            <p:ph type="title"/>
          </p:nvPr>
        </p:nvSpPr>
        <p:spPr/>
        <p:txBody>
          <a:bodyPr/>
          <a:lstStyle/>
          <a:p>
            <a:r>
              <a:rPr lang="en-US" altLang="ko-KR" dirty="0" smtClean="0"/>
              <a:t>RTCP and RTSP</a:t>
            </a:r>
            <a:endParaRPr lang="ko-KR" altLang="en-US" dirty="0"/>
          </a:p>
        </p:txBody>
      </p:sp>
      <p:sp>
        <p:nvSpPr>
          <p:cNvPr id="77" name="Line 144"/>
          <p:cNvSpPr>
            <a:spLocks noChangeShapeType="1"/>
          </p:cNvSpPr>
          <p:nvPr/>
        </p:nvSpPr>
        <p:spPr bwMode="auto">
          <a:xfrm>
            <a:off x="8672803" y="885610"/>
            <a:ext cx="14287" cy="1019175"/>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78" name="Line 245"/>
          <p:cNvSpPr>
            <a:spLocks noChangeShapeType="1"/>
          </p:cNvSpPr>
          <p:nvPr/>
        </p:nvSpPr>
        <p:spPr bwMode="auto">
          <a:xfrm>
            <a:off x="9226840" y="2485810"/>
            <a:ext cx="730250" cy="523875"/>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79" name="Line 247"/>
          <p:cNvSpPr>
            <a:spLocks noChangeShapeType="1"/>
          </p:cNvSpPr>
          <p:nvPr/>
        </p:nvSpPr>
        <p:spPr bwMode="auto">
          <a:xfrm flipH="1">
            <a:off x="7452015" y="2361985"/>
            <a:ext cx="1090613" cy="573088"/>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nvGrpSpPr>
          <p:cNvPr id="80" name="Group 542"/>
          <p:cNvGrpSpPr>
            <a:grpSpLocks/>
          </p:cNvGrpSpPr>
          <p:nvPr/>
        </p:nvGrpSpPr>
        <p:grpSpPr bwMode="auto">
          <a:xfrm>
            <a:off x="6780503" y="2720760"/>
            <a:ext cx="823912" cy="674688"/>
            <a:chOff x="-44" y="1473"/>
            <a:chExt cx="981" cy="1105"/>
          </a:xfrm>
        </p:grpSpPr>
        <p:pic>
          <p:nvPicPr>
            <p:cNvPr id="81" name="Picture 529" descr="desktop_computer_stylized_mediu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83" name="Group 249"/>
          <p:cNvGrpSpPr>
            <a:grpSpLocks/>
          </p:cNvGrpSpPr>
          <p:nvPr/>
        </p:nvGrpSpPr>
        <p:grpSpPr bwMode="auto">
          <a:xfrm>
            <a:off x="8482303" y="645898"/>
            <a:ext cx="463550" cy="609600"/>
            <a:chOff x="4140" y="429"/>
            <a:chExt cx="1425" cy="2396"/>
          </a:xfrm>
        </p:grpSpPr>
        <p:sp>
          <p:nvSpPr>
            <p:cNvPr id="84" name="Freeform 250"/>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5" name="Rectangle 251"/>
            <p:cNvSpPr>
              <a:spLocks noChangeArrowheads="1"/>
            </p:cNvSpPr>
            <p:nvPr/>
          </p:nvSpPr>
          <p:spPr bwMode="auto">
            <a:xfrm>
              <a:off x="4203" y="429"/>
              <a:ext cx="1049"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86" name="Freeform 252"/>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7" name="Freeform 253"/>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8" name="Rectangle 254"/>
            <p:cNvSpPr>
              <a:spLocks noChangeArrowheads="1"/>
            </p:cNvSpPr>
            <p:nvPr/>
          </p:nvSpPr>
          <p:spPr bwMode="auto">
            <a:xfrm>
              <a:off x="4213" y="691"/>
              <a:ext cx="595" cy="5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89" name="Group 255"/>
            <p:cNvGrpSpPr>
              <a:grpSpLocks/>
            </p:cNvGrpSpPr>
            <p:nvPr/>
          </p:nvGrpSpPr>
          <p:grpSpPr bwMode="auto">
            <a:xfrm>
              <a:off x="4749" y="668"/>
              <a:ext cx="581" cy="145"/>
              <a:chOff x="614" y="2568"/>
              <a:chExt cx="725" cy="139"/>
            </a:xfrm>
          </p:grpSpPr>
          <p:sp>
            <p:nvSpPr>
              <p:cNvPr id="114" name="AutoShape 256"/>
              <p:cNvSpPr>
                <a:spLocks noChangeArrowheads="1"/>
              </p:cNvSpPr>
              <p:nvPr/>
            </p:nvSpPr>
            <p:spPr bwMode="auto">
              <a:xfrm>
                <a:off x="615" y="2566"/>
                <a:ext cx="725" cy="144"/>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15" name="AutoShape 257"/>
              <p:cNvSpPr>
                <a:spLocks noChangeArrowheads="1"/>
              </p:cNvSpPr>
              <p:nvPr/>
            </p:nvSpPr>
            <p:spPr bwMode="auto">
              <a:xfrm>
                <a:off x="634"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90" name="Rectangle 258"/>
            <p:cNvSpPr>
              <a:spLocks noChangeArrowheads="1"/>
            </p:cNvSpPr>
            <p:nvPr/>
          </p:nvSpPr>
          <p:spPr bwMode="auto">
            <a:xfrm>
              <a:off x="4223" y="1022"/>
              <a:ext cx="595"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91" name="Group 259"/>
            <p:cNvGrpSpPr>
              <a:grpSpLocks/>
            </p:cNvGrpSpPr>
            <p:nvPr/>
          </p:nvGrpSpPr>
          <p:grpSpPr bwMode="auto">
            <a:xfrm>
              <a:off x="4747" y="994"/>
              <a:ext cx="581" cy="134"/>
              <a:chOff x="614" y="2568"/>
              <a:chExt cx="725" cy="139"/>
            </a:xfrm>
          </p:grpSpPr>
          <p:sp>
            <p:nvSpPr>
              <p:cNvPr id="112" name="AutoShape 260"/>
              <p:cNvSpPr>
                <a:spLocks noChangeArrowheads="1"/>
              </p:cNvSpPr>
              <p:nvPr/>
            </p:nvSpPr>
            <p:spPr bwMode="auto">
              <a:xfrm>
                <a:off x="612" y="2571"/>
                <a:ext cx="725" cy="136"/>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13" name="AutoShape 261"/>
              <p:cNvSpPr>
                <a:spLocks noChangeArrowheads="1"/>
              </p:cNvSpPr>
              <p:nvPr/>
            </p:nvSpPr>
            <p:spPr bwMode="auto">
              <a:xfrm>
                <a:off x="624" y="2590"/>
                <a:ext cx="694"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92" name="Rectangle 262"/>
            <p:cNvSpPr>
              <a:spLocks noChangeArrowheads="1"/>
            </p:cNvSpPr>
            <p:nvPr/>
          </p:nvSpPr>
          <p:spPr bwMode="auto">
            <a:xfrm>
              <a:off x="4218" y="1359"/>
              <a:ext cx="595"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93" name="Rectangle 263"/>
            <p:cNvSpPr>
              <a:spLocks noChangeArrowheads="1"/>
            </p:cNvSpPr>
            <p:nvPr/>
          </p:nvSpPr>
          <p:spPr bwMode="auto">
            <a:xfrm>
              <a:off x="4228" y="1652"/>
              <a:ext cx="595" cy="5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94" name="Group 264"/>
            <p:cNvGrpSpPr>
              <a:grpSpLocks/>
            </p:cNvGrpSpPr>
            <p:nvPr/>
          </p:nvGrpSpPr>
          <p:grpSpPr bwMode="auto">
            <a:xfrm>
              <a:off x="4735" y="1627"/>
              <a:ext cx="582" cy="151"/>
              <a:chOff x="614" y="2568"/>
              <a:chExt cx="725" cy="139"/>
            </a:xfrm>
          </p:grpSpPr>
          <p:sp>
            <p:nvSpPr>
              <p:cNvPr id="110" name="AutoShape 265"/>
              <p:cNvSpPr>
                <a:spLocks noChangeArrowheads="1"/>
              </p:cNvSpPr>
              <p:nvPr/>
            </p:nvSpPr>
            <p:spPr bwMode="auto">
              <a:xfrm>
                <a:off x="614" y="2568"/>
                <a:ext cx="717" cy="138"/>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11" name="AutoShape 266"/>
              <p:cNvSpPr>
                <a:spLocks noChangeArrowheads="1"/>
              </p:cNvSpPr>
              <p:nvPr/>
            </p:nvSpPr>
            <p:spPr bwMode="auto">
              <a:xfrm>
                <a:off x="627" y="2585"/>
                <a:ext cx="687"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95" name="Freeform 267"/>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96" name="Group 268"/>
            <p:cNvGrpSpPr>
              <a:grpSpLocks/>
            </p:cNvGrpSpPr>
            <p:nvPr/>
          </p:nvGrpSpPr>
          <p:grpSpPr bwMode="auto">
            <a:xfrm>
              <a:off x="4739" y="1327"/>
              <a:ext cx="582" cy="139"/>
              <a:chOff x="614" y="2568"/>
              <a:chExt cx="725" cy="139"/>
            </a:xfrm>
          </p:grpSpPr>
          <p:sp>
            <p:nvSpPr>
              <p:cNvPr id="108" name="AutoShape 269"/>
              <p:cNvSpPr>
                <a:spLocks noChangeArrowheads="1"/>
              </p:cNvSpPr>
              <p:nvPr/>
            </p:nvSpPr>
            <p:spPr bwMode="auto">
              <a:xfrm>
                <a:off x="616" y="2568"/>
                <a:ext cx="723" cy="137"/>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09" name="AutoShape 270"/>
              <p:cNvSpPr>
                <a:spLocks noChangeArrowheads="1"/>
              </p:cNvSpPr>
              <p:nvPr/>
            </p:nvSpPr>
            <p:spPr bwMode="auto">
              <a:xfrm>
                <a:off x="634" y="2587"/>
                <a:ext cx="687"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97" name="Rectangle 271"/>
            <p:cNvSpPr>
              <a:spLocks noChangeArrowheads="1"/>
            </p:cNvSpPr>
            <p:nvPr/>
          </p:nvSpPr>
          <p:spPr bwMode="auto">
            <a:xfrm>
              <a:off x="5248"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98" name="Freeform 272"/>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9" name="Freeform 273"/>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0" name="Oval 274"/>
            <p:cNvSpPr>
              <a:spLocks noChangeArrowheads="1"/>
            </p:cNvSpPr>
            <p:nvPr/>
          </p:nvSpPr>
          <p:spPr bwMode="auto">
            <a:xfrm>
              <a:off x="5516" y="2613"/>
              <a:ext cx="49" cy="94"/>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01" name="Freeform 275"/>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2" name="AutoShape 276"/>
            <p:cNvSpPr>
              <a:spLocks noChangeArrowheads="1"/>
            </p:cNvSpPr>
            <p:nvPr/>
          </p:nvSpPr>
          <p:spPr bwMode="auto">
            <a:xfrm>
              <a:off x="4140" y="2681"/>
              <a:ext cx="1201"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03" name="AutoShape 277"/>
            <p:cNvSpPr>
              <a:spLocks noChangeArrowheads="1"/>
            </p:cNvSpPr>
            <p:nvPr/>
          </p:nvSpPr>
          <p:spPr bwMode="auto">
            <a:xfrm>
              <a:off x="4203" y="2713"/>
              <a:ext cx="1074"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04" name="Oval 278"/>
            <p:cNvSpPr>
              <a:spLocks noChangeArrowheads="1"/>
            </p:cNvSpPr>
            <p:nvPr/>
          </p:nvSpPr>
          <p:spPr bwMode="auto">
            <a:xfrm>
              <a:off x="4306" y="2382"/>
              <a:ext cx="161" cy="144"/>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05" name="Oval 279"/>
            <p:cNvSpPr>
              <a:spLocks noChangeArrowheads="1"/>
            </p:cNvSpPr>
            <p:nvPr/>
          </p:nvSpPr>
          <p:spPr bwMode="auto">
            <a:xfrm>
              <a:off x="4486" y="2382"/>
              <a:ext cx="161" cy="144"/>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106" name="Oval 280"/>
            <p:cNvSpPr>
              <a:spLocks noChangeArrowheads="1"/>
            </p:cNvSpPr>
            <p:nvPr/>
          </p:nvSpPr>
          <p:spPr bwMode="auto">
            <a:xfrm>
              <a:off x="4662" y="2382"/>
              <a:ext cx="156" cy="137"/>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07" name="Rectangle 281"/>
            <p:cNvSpPr>
              <a:spLocks noChangeArrowheads="1"/>
            </p:cNvSpPr>
            <p:nvPr/>
          </p:nvSpPr>
          <p:spPr bwMode="auto">
            <a:xfrm>
              <a:off x="5062" y="1833"/>
              <a:ext cx="83" cy="761"/>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16" name="Freeform 7"/>
          <p:cNvSpPr>
            <a:spLocks/>
          </p:cNvSpPr>
          <p:nvPr/>
        </p:nvSpPr>
        <p:spPr bwMode="auto">
          <a:xfrm>
            <a:off x="7979065" y="1474573"/>
            <a:ext cx="1504950" cy="1341437"/>
          </a:xfrm>
          <a:custGeom>
            <a:avLst/>
            <a:gdLst>
              <a:gd name="T0" fmla="*/ 19032 w 2135"/>
              <a:gd name="T1" fmla="*/ 526244 h 1662"/>
              <a:gd name="T2" fmla="*/ 74014 w 2135"/>
              <a:gd name="T3" fmla="*/ 61341 h 1662"/>
              <a:gd name="T4" fmla="*/ 463116 w 2135"/>
              <a:gd name="T5" fmla="*/ 158196 h 1662"/>
              <a:gd name="T6" fmla="*/ 852218 w 2135"/>
              <a:gd name="T7" fmla="*/ 80712 h 1662"/>
              <a:gd name="T8" fmla="*/ 1410494 w 2135"/>
              <a:gd name="T9" fmla="*/ 327692 h 1662"/>
              <a:gd name="T10" fmla="*/ 1418953 w 2135"/>
              <a:gd name="T11" fmla="*/ 923348 h 1662"/>
              <a:gd name="T12" fmla="*/ 1114438 w 2135"/>
              <a:gd name="T13" fmla="*/ 1291396 h 1662"/>
              <a:gd name="T14" fmla="*/ 573079 w 2135"/>
              <a:gd name="T15" fmla="*/ 1223598 h 1662"/>
              <a:gd name="T16" fmla="*/ 353152 w 2135"/>
              <a:gd name="T17" fmla="*/ 1025046 h 1662"/>
              <a:gd name="T18" fmla="*/ 128996 w 2135"/>
              <a:gd name="T19" fmla="*/ 860393 h 1662"/>
              <a:gd name="T20" fmla="*/ 19032 w 2135"/>
              <a:gd name="T21" fmla="*/ 526244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99FF"/>
          </a:solidFill>
          <a:ln>
            <a:noFill/>
          </a:ln>
          <a:extLst>
            <a:ext uri="{91240B29-F687-4F45-9708-019B960494DF}">
              <a14:hiddenLine xmlns:a14="http://schemas.microsoft.com/office/drawing/2010/main" w="12700" cmpd="sng">
                <a:solidFill>
                  <a:srgbClr val="000000"/>
                </a:solidFill>
                <a:round/>
                <a:headEnd/>
                <a:tailEnd/>
              </a14:hiddenLine>
            </a:ext>
          </a:extLst>
        </p:spPr>
        <p:txBody>
          <a:bodyPr wrap="none" anchor="ctr"/>
          <a:lstStyle/>
          <a:p>
            <a:endParaRPr lang="en-US" dirty="0"/>
          </a:p>
        </p:txBody>
      </p:sp>
      <p:grpSp>
        <p:nvGrpSpPr>
          <p:cNvPr id="117" name="Group 542"/>
          <p:cNvGrpSpPr>
            <a:grpSpLocks/>
          </p:cNvGrpSpPr>
          <p:nvPr/>
        </p:nvGrpSpPr>
        <p:grpSpPr bwMode="auto">
          <a:xfrm flipH="1">
            <a:off x="9768178" y="2709648"/>
            <a:ext cx="804862" cy="630237"/>
            <a:chOff x="-44" y="1473"/>
            <a:chExt cx="981" cy="1105"/>
          </a:xfrm>
        </p:grpSpPr>
        <p:pic>
          <p:nvPicPr>
            <p:cNvPr id="118" name="Picture 529" descr="desktop_computer_stylized_mediu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20" name="Group 133123"/>
          <p:cNvGrpSpPr>
            <a:grpSpLocks/>
          </p:cNvGrpSpPr>
          <p:nvPr/>
        </p:nvGrpSpPr>
        <p:grpSpPr bwMode="auto">
          <a:xfrm>
            <a:off x="9088724" y="885612"/>
            <a:ext cx="786384" cy="629297"/>
            <a:chOff x="5551334" y="1656839"/>
            <a:chExt cx="787579" cy="630087"/>
          </a:xfrm>
        </p:grpSpPr>
        <p:grpSp>
          <p:nvGrpSpPr>
            <p:cNvPr id="121" name="Group 283"/>
            <p:cNvGrpSpPr>
              <a:grpSpLocks/>
            </p:cNvGrpSpPr>
            <p:nvPr/>
          </p:nvGrpSpPr>
          <p:grpSpPr bwMode="auto">
            <a:xfrm>
              <a:off x="5600604" y="1947947"/>
              <a:ext cx="738309" cy="338979"/>
              <a:chOff x="7470074" y="2704201"/>
              <a:chExt cx="738309" cy="338979"/>
            </a:xfrm>
          </p:grpSpPr>
          <p:sp>
            <p:nvSpPr>
              <p:cNvPr id="126" name="Rectangle 5"/>
              <p:cNvSpPr>
                <a:spLocks noChangeArrowheads="1"/>
              </p:cNvSpPr>
              <p:nvPr/>
            </p:nvSpPr>
            <p:spPr bwMode="auto">
              <a:xfrm>
                <a:off x="7512386" y="2744314"/>
                <a:ext cx="635007" cy="256235"/>
              </a:xfrm>
              <a:prstGeom prst="rect">
                <a:avLst/>
              </a:prstGeom>
              <a:solidFill>
                <a:srgbClr val="006633"/>
              </a:solidFill>
              <a:ln w="15875">
                <a:solidFill>
                  <a:srgbClr val="FFFFFF"/>
                </a:solidFill>
                <a:miter lim="800000"/>
                <a:headEnd/>
                <a:tailEnd/>
              </a:ln>
            </p:spPr>
            <p:txBody>
              <a:bodyPr wrap="none"/>
              <a:lstStyle/>
              <a:p>
                <a:endParaRPr lang="en-US" dirty="0"/>
              </a:p>
            </p:txBody>
          </p:sp>
          <p:sp>
            <p:nvSpPr>
              <p:cNvPr id="127" name="TextBox 1"/>
              <p:cNvSpPr txBox="1">
                <a:spLocks noChangeArrowheads="1"/>
              </p:cNvSpPr>
              <p:nvPr/>
            </p:nvSpPr>
            <p:spPr bwMode="auto">
              <a:xfrm>
                <a:off x="7470074" y="2704201"/>
                <a:ext cx="738309" cy="338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600" i="0" dirty="0">
                    <a:latin typeface="Arial" charset="0"/>
                    <a:cs typeface="Arial" charset="0"/>
                  </a:rPr>
                  <a:t>RTCP</a:t>
                </a:r>
              </a:p>
            </p:txBody>
          </p:sp>
        </p:grpSp>
        <p:grpSp>
          <p:nvGrpSpPr>
            <p:cNvPr id="122" name="Group 284"/>
            <p:cNvGrpSpPr>
              <a:grpSpLocks/>
            </p:cNvGrpSpPr>
            <p:nvPr/>
          </p:nvGrpSpPr>
          <p:grpSpPr bwMode="auto">
            <a:xfrm>
              <a:off x="5641957" y="1656839"/>
              <a:ext cx="635007" cy="338554"/>
              <a:chOff x="7211741" y="3297766"/>
              <a:chExt cx="635007" cy="338554"/>
            </a:xfrm>
          </p:grpSpPr>
          <p:sp>
            <p:nvSpPr>
              <p:cNvPr id="124" name="Rectangle 289"/>
              <p:cNvSpPr>
                <a:spLocks noChangeArrowheads="1"/>
              </p:cNvSpPr>
              <p:nvPr/>
            </p:nvSpPr>
            <p:spPr bwMode="auto">
              <a:xfrm>
                <a:off x="7211741" y="3342340"/>
                <a:ext cx="635007" cy="256235"/>
              </a:xfrm>
              <a:prstGeom prst="rect">
                <a:avLst/>
              </a:prstGeom>
              <a:solidFill>
                <a:srgbClr val="000099"/>
              </a:solidFill>
              <a:ln w="15875">
                <a:solidFill>
                  <a:srgbClr val="FFFFFF"/>
                </a:solidFill>
                <a:miter lim="800000"/>
                <a:headEnd/>
                <a:tailEnd/>
              </a:ln>
            </p:spPr>
            <p:txBody>
              <a:bodyPr wrap="none"/>
              <a:lstStyle/>
              <a:p>
                <a:endParaRPr lang="en-US" dirty="0"/>
              </a:p>
            </p:txBody>
          </p:sp>
          <p:sp>
            <p:nvSpPr>
              <p:cNvPr id="125" name="TextBox 290"/>
              <p:cNvSpPr txBox="1">
                <a:spLocks noChangeArrowheads="1"/>
              </p:cNvSpPr>
              <p:nvPr/>
            </p:nvSpPr>
            <p:spPr bwMode="auto">
              <a:xfrm>
                <a:off x="7237021" y="3297766"/>
                <a:ext cx="58762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600" i="0" dirty="0">
                    <a:latin typeface="Arial" charset="0"/>
                    <a:cs typeface="Arial" charset="0"/>
                  </a:rPr>
                  <a:t>RTP</a:t>
                </a:r>
              </a:p>
            </p:txBody>
          </p:sp>
        </p:grpSp>
        <p:cxnSp>
          <p:nvCxnSpPr>
            <p:cNvPr id="123" name="Straight Connector 133122"/>
            <p:cNvCxnSpPr>
              <a:cxnSpLocks noChangeShapeType="1"/>
            </p:cNvCxnSpPr>
            <p:nvPr/>
          </p:nvCxnSpPr>
          <p:spPr bwMode="auto">
            <a:xfrm>
              <a:off x="5551334" y="1698001"/>
              <a:ext cx="0" cy="556488"/>
            </a:xfrm>
            <a:prstGeom prst="line">
              <a:avLst/>
            </a:prstGeom>
            <a:noFill/>
            <a:ln w="2540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8" name="Group 133132"/>
          <p:cNvGrpSpPr>
            <a:grpSpLocks/>
          </p:cNvGrpSpPr>
          <p:nvPr/>
        </p:nvGrpSpPr>
        <p:grpSpPr bwMode="auto">
          <a:xfrm>
            <a:off x="9536401" y="2116147"/>
            <a:ext cx="947878" cy="493486"/>
            <a:chOff x="4842917" y="2601766"/>
            <a:chExt cx="948385" cy="494591"/>
          </a:xfrm>
        </p:grpSpPr>
        <p:grpSp>
          <p:nvGrpSpPr>
            <p:cNvPr id="129" name="Group 299"/>
            <p:cNvGrpSpPr>
              <a:grpSpLocks/>
            </p:cNvGrpSpPr>
            <p:nvPr/>
          </p:nvGrpSpPr>
          <p:grpSpPr bwMode="auto">
            <a:xfrm>
              <a:off x="5053719" y="2601766"/>
              <a:ext cx="737583" cy="339312"/>
              <a:chOff x="7478250" y="2704209"/>
              <a:chExt cx="737583" cy="339312"/>
            </a:xfrm>
          </p:grpSpPr>
          <p:sp>
            <p:nvSpPr>
              <p:cNvPr id="131" name="Rectangle 304"/>
              <p:cNvSpPr>
                <a:spLocks noChangeArrowheads="1"/>
              </p:cNvSpPr>
              <p:nvPr/>
            </p:nvSpPr>
            <p:spPr bwMode="auto">
              <a:xfrm>
                <a:off x="7512386" y="2744314"/>
                <a:ext cx="635007" cy="256235"/>
              </a:xfrm>
              <a:prstGeom prst="rect">
                <a:avLst/>
              </a:prstGeom>
              <a:solidFill>
                <a:srgbClr val="006633"/>
              </a:solidFill>
              <a:ln w="15875">
                <a:solidFill>
                  <a:srgbClr val="FFFFFF"/>
                </a:solidFill>
                <a:miter lim="800000"/>
                <a:headEnd/>
                <a:tailEnd/>
              </a:ln>
            </p:spPr>
            <p:txBody>
              <a:bodyPr wrap="none"/>
              <a:lstStyle/>
              <a:p>
                <a:endParaRPr lang="en-US" dirty="0"/>
              </a:p>
            </p:txBody>
          </p:sp>
          <p:sp>
            <p:nvSpPr>
              <p:cNvPr id="132" name="TextBox 305"/>
              <p:cNvSpPr txBox="1">
                <a:spLocks noChangeArrowheads="1"/>
              </p:cNvSpPr>
              <p:nvPr/>
            </p:nvSpPr>
            <p:spPr bwMode="auto">
              <a:xfrm>
                <a:off x="7478250" y="2704209"/>
                <a:ext cx="737583" cy="33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600" i="0" dirty="0">
                    <a:latin typeface="Arial" charset="0"/>
                    <a:cs typeface="Arial" charset="0"/>
                  </a:rPr>
                  <a:t>RTCP</a:t>
                </a:r>
              </a:p>
            </p:txBody>
          </p:sp>
        </p:grpSp>
        <p:cxnSp>
          <p:nvCxnSpPr>
            <p:cNvPr id="130" name="Straight Connector 301"/>
            <p:cNvCxnSpPr>
              <a:cxnSpLocks noChangeShapeType="1"/>
            </p:cNvCxnSpPr>
            <p:nvPr/>
          </p:nvCxnSpPr>
          <p:spPr bwMode="auto">
            <a:xfrm flipH="1" flipV="1">
              <a:off x="4842917" y="2767983"/>
              <a:ext cx="494353" cy="328374"/>
            </a:xfrm>
            <a:prstGeom prst="line">
              <a:avLst/>
            </a:prstGeom>
            <a:noFill/>
            <a:ln w="2540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3" name="Group 133133"/>
          <p:cNvGrpSpPr>
            <a:grpSpLocks/>
          </p:cNvGrpSpPr>
          <p:nvPr/>
        </p:nvGrpSpPr>
        <p:grpSpPr bwMode="auto">
          <a:xfrm>
            <a:off x="6988239" y="2249499"/>
            <a:ext cx="1087664" cy="441099"/>
            <a:chOff x="2295028" y="2734869"/>
            <a:chExt cx="1088709" cy="442290"/>
          </a:xfrm>
        </p:grpSpPr>
        <p:grpSp>
          <p:nvGrpSpPr>
            <p:cNvPr id="134" name="Group 309"/>
            <p:cNvGrpSpPr>
              <a:grpSpLocks/>
            </p:cNvGrpSpPr>
            <p:nvPr/>
          </p:nvGrpSpPr>
          <p:grpSpPr bwMode="auto">
            <a:xfrm>
              <a:off x="2295028" y="2734869"/>
              <a:ext cx="737897" cy="339468"/>
              <a:chOff x="7470078" y="2704213"/>
              <a:chExt cx="737897" cy="339468"/>
            </a:xfrm>
          </p:grpSpPr>
          <p:sp>
            <p:nvSpPr>
              <p:cNvPr id="136" name="Rectangle 310"/>
              <p:cNvSpPr>
                <a:spLocks noChangeArrowheads="1"/>
              </p:cNvSpPr>
              <p:nvPr/>
            </p:nvSpPr>
            <p:spPr bwMode="auto">
              <a:xfrm>
                <a:off x="7512386" y="2744314"/>
                <a:ext cx="635007" cy="256235"/>
              </a:xfrm>
              <a:prstGeom prst="rect">
                <a:avLst/>
              </a:prstGeom>
              <a:solidFill>
                <a:srgbClr val="006633"/>
              </a:solidFill>
              <a:ln w="15875">
                <a:solidFill>
                  <a:srgbClr val="FFFFFF"/>
                </a:solidFill>
                <a:miter lim="800000"/>
                <a:headEnd/>
                <a:tailEnd/>
              </a:ln>
            </p:spPr>
            <p:txBody>
              <a:bodyPr wrap="none"/>
              <a:lstStyle/>
              <a:p>
                <a:endParaRPr lang="en-US" dirty="0"/>
              </a:p>
            </p:txBody>
          </p:sp>
          <p:sp>
            <p:nvSpPr>
              <p:cNvPr id="137" name="TextBox 311"/>
              <p:cNvSpPr txBox="1">
                <a:spLocks noChangeArrowheads="1"/>
              </p:cNvSpPr>
              <p:nvPr/>
            </p:nvSpPr>
            <p:spPr bwMode="auto">
              <a:xfrm>
                <a:off x="7470078" y="2704213"/>
                <a:ext cx="737897" cy="339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600" i="0" dirty="0">
                    <a:latin typeface="Arial" charset="0"/>
                    <a:cs typeface="Arial" charset="0"/>
                  </a:rPr>
                  <a:t>RTCP</a:t>
                </a:r>
              </a:p>
            </p:txBody>
          </p:sp>
        </p:grpSp>
        <p:cxnSp>
          <p:nvCxnSpPr>
            <p:cNvPr id="135" name="Straight Connector 312"/>
            <p:cNvCxnSpPr>
              <a:cxnSpLocks noChangeShapeType="1"/>
            </p:cNvCxnSpPr>
            <p:nvPr/>
          </p:nvCxnSpPr>
          <p:spPr bwMode="auto">
            <a:xfrm flipV="1">
              <a:off x="2793116" y="2879927"/>
              <a:ext cx="590621" cy="297232"/>
            </a:xfrm>
            <a:prstGeom prst="line">
              <a:avLst/>
            </a:prstGeom>
            <a:noFill/>
            <a:ln w="2540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8" name="TextBox 133131"/>
          <p:cNvSpPr txBox="1">
            <a:spLocks noChangeArrowheads="1"/>
          </p:cNvSpPr>
          <p:nvPr/>
        </p:nvSpPr>
        <p:spPr bwMode="auto">
          <a:xfrm>
            <a:off x="7518690" y="784010"/>
            <a:ext cx="890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Arial" charset="0"/>
                <a:cs typeface="Arial" charset="0"/>
              </a:rPr>
              <a:t>sender</a:t>
            </a:r>
          </a:p>
        </p:txBody>
      </p:sp>
      <p:sp>
        <p:nvSpPr>
          <p:cNvPr id="139" name="TextBox 317"/>
          <p:cNvSpPr txBox="1">
            <a:spLocks noChangeArrowheads="1"/>
          </p:cNvSpPr>
          <p:nvPr/>
        </p:nvSpPr>
        <p:spPr bwMode="auto">
          <a:xfrm>
            <a:off x="8128290" y="2776323"/>
            <a:ext cx="1120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Arial" charset="0"/>
                <a:cs typeface="Arial" charset="0"/>
              </a:rPr>
              <a:t>receivers</a:t>
            </a:r>
          </a:p>
        </p:txBody>
      </p:sp>
    </p:spTree>
    <p:extLst>
      <p:ext uri="{BB962C8B-B14F-4D97-AF65-F5344CB8AC3E}">
        <p14:creationId xmlns:p14="http://schemas.microsoft.com/office/powerpoint/2010/main" val="1482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wipe(up)">
                                      <p:cBhvr>
                                        <p:cTn id="7" dur="500"/>
                                        <p:tgtEl>
                                          <p:spTgt spid="1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8"/>
                                        </p:tgtEl>
                                        <p:attrNameLst>
                                          <p:attrName>style.visibility</p:attrName>
                                        </p:attrNameLst>
                                      </p:cBhvr>
                                      <p:to>
                                        <p:strVal val="visible"/>
                                      </p:to>
                                    </p:set>
                                    <p:animEffect transition="in" filter="wipe(down)">
                                      <p:cBhvr>
                                        <p:cTn id="12" dur="500"/>
                                        <p:tgtEl>
                                          <p:spTgt spid="128"/>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133"/>
                                        </p:tgtEl>
                                        <p:attrNameLst>
                                          <p:attrName>style.visibility</p:attrName>
                                        </p:attrNameLst>
                                      </p:cBhvr>
                                      <p:to>
                                        <p:strVal val="visible"/>
                                      </p:to>
                                    </p:set>
                                    <p:animEffect transition="in" filter="wipe(down)">
                                      <p:cBhvr>
                                        <p:cTn id="16" dur="500"/>
                                        <p:tgtEl>
                                          <p:spTgt spid="13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p:txBody>
          <a:bodyPr>
            <a:normAutofit/>
          </a:bodyPr>
          <a:lstStyle/>
          <a:p>
            <a:r>
              <a:rPr lang="en-US" altLang="ko-KR" dirty="0" smtClean="0"/>
              <a:t>05</a:t>
            </a:r>
            <a:r>
              <a:rPr lang="en-US" altLang="ko-KR" dirty="0"/>
              <a:t>. Session Initiation Protocol </a:t>
            </a:r>
            <a:endParaRPr lang="ko-KR" altLang="en-US" dirty="0"/>
          </a:p>
        </p:txBody>
      </p:sp>
    </p:spTree>
    <p:extLst>
      <p:ext uri="{BB962C8B-B14F-4D97-AF65-F5344CB8AC3E}">
        <p14:creationId xmlns:p14="http://schemas.microsoft.com/office/powerpoint/2010/main" val="34219364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텍스트 개체 틀 6"/>
          <p:cNvSpPr>
            <a:spLocks noGrp="1"/>
          </p:cNvSpPr>
          <p:nvPr>
            <p:ph type="body" sz="quarter" idx="10"/>
          </p:nvPr>
        </p:nvSpPr>
        <p:spPr>
          <a:ln>
            <a:solidFill>
              <a:srgbClr val="FFC000"/>
            </a:solidFill>
          </a:ln>
        </p:spPr>
        <p:txBody>
          <a:bodyPr>
            <a:normAutofit/>
          </a:bodyPr>
          <a:lstStyle/>
          <a:p>
            <a:pPr marL="0" indent="0">
              <a:buNone/>
            </a:pPr>
            <a:r>
              <a:rPr lang="en-US" altLang="ko-KR" u="sng" dirty="0">
                <a:solidFill>
                  <a:srgbClr val="FFC000"/>
                </a:solidFill>
              </a:rPr>
              <a:t>Long-term vision:</a:t>
            </a:r>
          </a:p>
          <a:p>
            <a:r>
              <a:rPr lang="en-US" altLang="ko-KR" dirty="0"/>
              <a:t>All telephone calls and video conference calls take place over Internet</a:t>
            </a:r>
          </a:p>
          <a:p>
            <a:r>
              <a:rPr lang="en-US" altLang="ko-KR" dirty="0"/>
              <a:t>People identified by names or e-mail addresses, rather than by phone numbers</a:t>
            </a:r>
          </a:p>
          <a:p>
            <a:r>
              <a:rPr lang="en-US" altLang="ko-KR" dirty="0"/>
              <a:t>Can reach </a:t>
            </a:r>
            <a:r>
              <a:rPr lang="en-US" altLang="ko-KR" dirty="0" err="1"/>
              <a:t>callee</a:t>
            </a:r>
            <a:r>
              <a:rPr lang="en-US" altLang="ko-KR" dirty="0"/>
              <a:t> (if </a:t>
            </a:r>
            <a:r>
              <a:rPr lang="en-US" altLang="ko-KR" dirty="0" err="1"/>
              <a:t>callee</a:t>
            </a:r>
            <a:r>
              <a:rPr lang="en-US" altLang="ko-KR" dirty="0"/>
              <a:t> so desires), no matter where </a:t>
            </a:r>
            <a:r>
              <a:rPr lang="en-US" altLang="ko-KR" dirty="0" err="1"/>
              <a:t>callee</a:t>
            </a:r>
            <a:r>
              <a:rPr lang="en-US" altLang="ko-KR" dirty="0"/>
              <a:t> roams, no matter what IP device </a:t>
            </a:r>
            <a:r>
              <a:rPr lang="en-US" altLang="ko-KR" dirty="0" err="1"/>
              <a:t>callee</a:t>
            </a:r>
            <a:r>
              <a:rPr lang="en-US" altLang="ko-KR" dirty="0"/>
              <a:t> is currently </a:t>
            </a:r>
            <a:r>
              <a:rPr lang="en-US" altLang="ko-KR" dirty="0" smtClean="0"/>
              <a:t>using</a:t>
            </a:r>
            <a:endParaRPr lang="ko-KR" altLang="en-US" dirty="0"/>
          </a:p>
        </p:txBody>
      </p:sp>
      <p:sp>
        <p:nvSpPr>
          <p:cNvPr id="6" name="내용 개체 틀 5"/>
          <p:cNvSpPr>
            <a:spLocks noGrp="1"/>
          </p:cNvSpPr>
          <p:nvPr>
            <p:ph sz="quarter" idx="11"/>
          </p:nvPr>
        </p:nvSpPr>
        <p:spPr/>
        <p:txBody>
          <a:bodyPr anchor="t">
            <a:normAutofit/>
          </a:bodyPr>
          <a:lstStyle/>
          <a:p>
            <a:r>
              <a:rPr lang="en-US" altLang="ko-KR" dirty="0" smtClean="0"/>
              <a:t>SIP and RTP</a:t>
            </a:r>
          </a:p>
          <a:p>
            <a:pPr lvl="1"/>
            <a:r>
              <a:rPr lang="en-US" altLang="ko-KR" dirty="0" smtClean="0"/>
              <a:t>SIP: initiate </a:t>
            </a:r>
            <a:r>
              <a:rPr lang="en-US" altLang="ko-KR" dirty="0"/>
              <a:t>a session between two </a:t>
            </a:r>
            <a:r>
              <a:rPr lang="en-US" altLang="ko-KR" dirty="0" smtClean="0"/>
              <a:t>endpoints</a:t>
            </a:r>
          </a:p>
          <a:p>
            <a:pPr lvl="1"/>
            <a:r>
              <a:rPr lang="en-US" altLang="ko-KR" dirty="0" smtClean="0"/>
              <a:t>RTP: </a:t>
            </a:r>
            <a:r>
              <a:rPr lang="en-US" altLang="ko-KR" dirty="0"/>
              <a:t>transfer </a:t>
            </a:r>
            <a:r>
              <a:rPr lang="en-US" altLang="ko-KR" dirty="0" smtClean="0"/>
              <a:t>multimedia traffic</a:t>
            </a:r>
            <a:endParaRPr lang="ko-KR" altLang="en-US" dirty="0"/>
          </a:p>
        </p:txBody>
      </p:sp>
      <p:sp>
        <p:nvSpPr>
          <p:cNvPr id="2" name="제목 1"/>
          <p:cNvSpPr>
            <a:spLocks noGrp="1"/>
          </p:cNvSpPr>
          <p:nvPr>
            <p:ph type="title"/>
          </p:nvPr>
        </p:nvSpPr>
        <p:spPr/>
        <p:txBody>
          <a:bodyPr/>
          <a:lstStyle/>
          <a:p>
            <a:r>
              <a:rPr lang="en-US" altLang="ko-KR" dirty="0"/>
              <a:t>Session Initiation </a:t>
            </a:r>
            <a:r>
              <a:rPr lang="en-US" altLang="ko-KR" dirty="0" smtClean="0"/>
              <a:t>Protocol (SIP)</a:t>
            </a:r>
            <a:endParaRPr lang="ko-KR" altLang="en-US" dirty="0"/>
          </a:p>
        </p:txBody>
      </p:sp>
      <p:sp>
        <p:nvSpPr>
          <p:cNvPr id="12" name="직사각형 11"/>
          <p:cNvSpPr/>
          <p:nvPr/>
        </p:nvSpPr>
        <p:spPr>
          <a:xfrm>
            <a:off x="6254198" y="6077385"/>
            <a:ext cx="5781080" cy="584775"/>
          </a:xfrm>
          <a:prstGeom prst="rect">
            <a:avLst/>
          </a:prstGeom>
        </p:spPr>
        <p:txBody>
          <a:bodyPr wrap="square">
            <a:spAutoFit/>
          </a:bodyPr>
          <a:lstStyle/>
          <a:p>
            <a:r>
              <a:rPr lang="ko-KR" altLang="en-US" sz="800" dirty="0" smtClean="0">
                <a:latin typeface="나눔고딕" pitchFamily="50" charset="-127"/>
                <a:ea typeface="나눔고딕" pitchFamily="50" charset="-127"/>
              </a:rPr>
              <a:t>출처 </a:t>
            </a:r>
            <a:r>
              <a:rPr lang="en-US" altLang="ko-KR" sz="800" dirty="0" smtClean="0">
                <a:ea typeface="YD윤고딕 320" panose="02020603020101020101" pitchFamily="18" charset="-127"/>
              </a:rPr>
              <a:t>- </a:t>
            </a:r>
            <a:r>
              <a:rPr lang="en-US" altLang="ko-KR" sz="800" dirty="0"/>
              <a:t>https://www.google.co.kr/url?sa=i&amp;source=images&amp;cd=&amp;cad=rja&amp;uact=8&amp;ved=2ahUKEwjIxP6MiKneAhUKzLwKHSICBXYQjRx6BAgBEAU&amp;url=https%3A%2F%2Fblogs.technet.microsoft.com%2Fisablog%2F2009%2F10%2F20%2Fforefront-tmg-is-sip-aware%2F&amp;psig=AOvVaw3gT0AbyBw4qaVOPjaNBUd0&amp;ust=1540813043001118</a:t>
            </a:r>
          </a:p>
        </p:txBody>
      </p:sp>
      <p:pic>
        <p:nvPicPr>
          <p:cNvPr id="4" name="그림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4827" y="3289548"/>
            <a:ext cx="5178563" cy="2679197"/>
          </a:xfrm>
          <a:prstGeom prst="rect">
            <a:avLst/>
          </a:prstGeom>
        </p:spPr>
      </p:pic>
    </p:spTree>
    <p:extLst>
      <p:ext uri="{BB962C8B-B14F-4D97-AF65-F5344CB8AC3E}">
        <p14:creationId xmlns:p14="http://schemas.microsoft.com/office/powerpoint/2010/main" val="11623178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smtClean="0"/>
              <a:t>SIP Services</a:t>
            </a:r>
            <a:endParaRPr lang="ko-KR" altLang="en-US" dirty="0"/>
          </a:p>
        </p:txBody>
      </p:sp>
      <p:sp>
        <p:nvSpPr>
          <p:cNvPr id="6" name="내용 개체 틀 5"/>
          <p:cNvSpPr>
            <a:spLocks noGrp="1"/>
          </p:cNvSpPr>
          <p:nvPr>
            <p:ph sz="quarter" idx="10"/>
          </p:nvPr>
        </p:nvSpPr>
        <p:spPr/>
        <p:txBody>
          <a:bodyPr/>
          <a:lstStyle/>
          <a:p>
            <a:r>
              <a:rPr lang="en-US" altLang="ko-KR" dirty="0" smtClean="0"/>
              <a:t>SIP mechanisms</a:t>
            </a:r>
          </a:p>
          <a:p>
            <a:pPr marL="457200" indent="-457200">
              <a:buFont typeface="+mj-lt"/>
              <a:buAutoNum type="arabicParenR"/>
            </a:pPr>
            <a:r>
              <a:rPr lang="en-US" altLang="ko-KR" dirty="0" smtClean="0">
                <a:solidFill>
                  <a:srgbClr val="FFC000"/>
                </a:solidFill>
              </a:rPr>
              <a:t>establish </a:t>
            </a:r>
            <a:r>
              <a:rPr lang="en-US" altLang="ko-KR" dirty="0">
                <a:solidFill>
                  <a:srgbClr val="FFC000"/>
                </a:solidFill>
              </a:rPr>
              <a:t>calls between a caller and a </a:t>
            </a:r>
            <a:r>
              <a:rPr lang="en-US" altLang="ko-KR" dirty="0" err="1">
                <a:solidFill>
                  <a:srgbClr val="FFC000"/>
                </a:solidFill>
              </a:rPr>
              <a:t>callee</a:t>
            </a:r>
            <a:r>
              <a:rPr lang="en-US" altLang="ko-KR" dirty="0">
                <a:solidFill>
                  <a:srgbClr val="FFC000"/>
                </a:solidFill>
              </a:rPr>
              <a:t> </a:t>
            </a:r>
            <a:r>
              <a:rPr lang="en-US" altLang="ko-KR" dirty="0" smtClean="0">
                <a:solidFill>
                  <a:srgbClr val="FFC000"/>
                </a:solidFill>
              </a:rPr>
              <a:t>over an </a:t>
            </a:r>
            <a:r>
              <a:rPr lang="en-US" altLang="ko-KR" dirty="0">
                <a:solidFill>
                  <a:srgbClr val="FFC000"/>
                </a:solidFill>
              </a:rPr>
              <a:t>IP </a:t>
            </a:r>
            <a:r>
              <a:rPr lang="en-US" altLang="ko-KR" dirty="0" smtClean="0">
                <a:solidFill>
                  <a:srgbClr val="FFC000"/>
                </a:solidFill>
              </a:rPr>
              <a:t>network</a:t>
            </a:r>
          </a:p>
          <a:p>
            <a:pPr lvl="1"/>
            <a:r>
              <a:rPr lang="en-US" altLang="ko-KR" dirty="0"/>
              <a:t>allows the caller to notify the </a:t>
            </a:r>
            <a:r>
              <a:rPr lang="en-US" altLang="ko-KR" dirty="0" err="1"/>
              <a:t>callee</a:t>
            </a:r>
            <a:r>
              <a:rPr lang="en-US" altLang="ko-KR" dirty="0"/>
              <a:t> that it wants to start a </a:t>
            </a:r>
            <a:r>
              <a:rPr lang="en-US" altLang="ko-KR" dirty="0" smtClean="0"/>
              <a:t>call</a:t>
            </a:r>
          </a:p>
          <a:p>
            <a:pPr lvl="1"/>
            <a:r>
              <a:rPr lang="en-US" altLang="ko-KR" dirty="0"/>
              <a:t>allows the participants to agree on media </a:t>
            </a:r>
            <a:r>
              <a:rPr lang="en-US" altLang="ko-KR" dirty="0" smtClean="0"/>
              <a:t>encodings</a:t>
            </a:r>
          </a:p>
          <a:p>
            <a:pPr lvl="1"/>
            <a:r>
              <a:rPr lang="en-US" altLang="ko-KR" dirty="0"/>
              <a:t>allows </a:t>
            </a:r>
            <a:r>
              <a:rPr lang="en-US" altLang="ko-KR" dirty="0" smtClean="0"/>
              <a:t>participants to </a:t>
            </a:r>
            <a:r>
              <a:rPr lang="en-US" altLang="ko-KR" dirty="0"/>
              <a:t>end </a:t>
            </a:r>
            <a:r>
              <a:rPr lang="en-US" altLang="ko-KR" dirty="0" smtClean="0"/>
              <a:t>calls</a:t>
            </a:r>
          </a:p>
          <a:p>
            <a:pPr marL="457200" indent="-457200">
              <a:buFont typeface="+mj-lt"/>
              <a:buAutoNum type="arabicParenR"/>
            </a:pPr>
            <a:r>
              <a:rPr lang="en-US" altLang="ko-KR" dirty="0" smtClean="0">
                <a:solidFill>
                  <a:srgbClr val="FFC000"/>
                </a:solidFill>
              </a:rPr>
              <a:t>enable the </a:t>
            </a:r>
            <a:r>
              <a:rPr lang="en-US" altLang="ko-KR" dirty="0">
                <a:solidFill>
                  <a:srgbClr val="FFC000"/>
                </a:solidFill>
              </a:rPr>
              <a:t>caller to determine the current IP address of </a:t>
            </a:r>
            <a:r>
              <a:rPr lang="en-US" altLang="ko-KR" dirty="0" smtClean="0">
                <a:solidFill>
                  <a:srgbClr val="FFC000"/>
                </a:solidFill>
              </a:rPr>
              <a:t>the </a:t>
            </a:r>
            <a:r>
              <a:rPr lang="en-US" altLang="ko-KR" dirty="0" err="1" smtClean="0">
                <a:solidFill>
                  <a:srgbClr val="FFC000"/>
                </a:solidFill>
              </a:rPr>
              <a:t>callee</a:t>
            </a:r>
            <a:endParaRPr lang="en-US" altLang="ko-KR" dirty="0" smtClean="0">
              <a:solidFill>
                <a:srgbClr val="FFC000"/>
              </a:solidFill>
            </a:endParaRPr>
          </a:p>
          <a:p>
            <a:pPr lvl="1"/>
            <a:r>
              <a:rPr lang="en-US" altLang="ko-KR" dirty="0" smtClean="0"/>
              <a:t>users may have a dynamically assigned IP or multiple IP addresses for multiple devices</a:t>
            </a:r>
          </a:p>
          <a:p>
            <a:pPr marL="457200" indent="-457200">
              <a:buFont typeface="+mj-lt"/>
              <a:buAutoNum type="arabicParenR"/>
            </a:pPr>
            <a:r>
              <a:rPr lang="en-US" altLang="ko-KR" dirty="0" smtClean="0">
                <a:solidFill>
                  <a:srgbClr val="FFC000"/>
                </a:solidFill>
              </a:rPr>
              <a:t>provide call management</a:t>
            </a:r>
          </a:p>
          <a:p>
            <a:pPr lvl="1"/>
            <a:r>
              <a:rPr lang="en-US" altLang="ko-KR" dirty="0"/>
              <a:t>such as adding new media streams during the call, changing the encoding during the call, inviting new participants during the call, call transfer, and call holding</a:t>
            </a:r>
            <a:endParaRPr lang="ko-KR" altLang="en-US" dirty="0"/>
          </a:p>
        </p:txBody>
      </p:sp>
    </p:spTree>
    <p:extLst>
      <p:ext uri="{BB962C8B-B14F-4D97-AF65-F5344CB8AC3E}">
        <p14:creationId xmlns:p14="http://schemas.microsoft.com/office/powerpoint/2010/main" val="22559974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내용 개체 틀 7"/>
          <p:cNvSpPr>
            <a:spLocks noGrp="1"/>
          </p:cNvSpPr>
          <p:nvPr>
            <p:ph sz="quarter" idx="11"/>
          </p:nvPr>
        </p:nvSpPr>
        <p:spPr/>
        <p:txBody>
          <a:bodyPr/>
          <a:lstStyle/>
          <a:p>
            <a:r>
              <a:rPr lang="en-US" altLang="ko-KR" dirty="0"/>
              <a:t>Alice’s SIP invite message indicates her port number, IP address, encoding she prefers to receive (PCM </a:t>
            </a:r>
            <a:r>
              <a:rPr lang="en-US" altLang="ko-KR" dirty="0" smtClean="0">
                <a:latin typeface="Symbol" pitchFamily="18" charset="2"/>
              </a:rPr>
              <a:t>m </a:t>
            </a:r>
            <a:r>
              <a:rPr lang="en-US" altLang="ko-KR" dirty="0" smtClean="0"/>
              <a:t>law</a:t>
            </a:r>
            <a:r>
              <a:rPr lang="en-US" altLang="ko-KR" dirty="0"/>
              <a:t>)</a:t>
            </a:r>
          </a:p>
          <a:p>
            <a:r>
              <a:rPr lang="en-US" altLang="ko-KR" dirty="0" smtClean="0"/>
              <a:t>Bob’s </a:t>
            </a:r>
            <a:r>
              <a:rPr lang="en-US" altLang="ko-KR" dirty="0"/>
              <a:t>200 OK message indicates his port number, IP address, preferred encoding (GSM)</a:t>
            </a:r>
          </a:p>
          <a:p>
            <a:r>
              <a:rPr lang="en-US" altLang="ko-KR" dirty="0" smtClean="0"/>
              <a:t>Default </a:t>
            </a:r>
            <a:r>
              <a:rPr lang="en-US" altLang="ko-KR" dirty="0"/>
              <a:t>SIP port </a:t>
            </a:r>
            <a:r>
              <a:rPr lang="en-US" altLang="ko-KR" dirty="0" smtClean="0"/>
              <a:t>number: 5060</a:t>
            </a:r>
            <a:endParaRPr lang="ko-KR" altLang="en-US" dirty="0"/>
          </a:p>
        </p:txBody>
      </p:sp>
      <p:sp>
        <p:nvSpPr>
          <p:cNvPr id="6" name="제목 5"/>
          <p:cNvSpPr>
            <a:spLocks noGrp="1"/>
          </p:cNvSpPr>
          <p:nvPr>
            <p:ph type="title"/>
          </p:nvPr>
        </p:nvSpPr>
        <p:spPr/>
        <p:txBody>
          <a:bodyPr/>
          <a:lstStyle/>
          <a:p>
            <a:r>
              <a:rPr lang="en-US" altLang="ko-KR" dirty="0" smtClean="0"/>
              <a:t>Example: Setting Up a Call to a Known IP Address</a:t>
            </a:r>
            <a:endParaRPr lang="ko-KR" altLang="en-US" dirty="0"/>
          </a:p>
        </p:txBody>
      </p:sp>
      <p:pic>
        <p:nvPicPr>
          <p:cNvPr id="2" name="그림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465" y="1105549"/>
            <a:ext cx="5141986" cy="5273051"/>
          </a:xfrm>
          <a:prstGeom prst="rect">
            <a:avLst/>
          </a:prstGeom>
        </p:spPr>
      </p:pic>
    </p:spTree>
    <p:extLst>
      <p:ext uri="{BB962C8B-B14F-4D97-AF65-F5344CB8AC3E}">
        <p14:creationId xmlns:p14="http://schemas.microsoft.com/office/powerpoint/2010/main" val="37181695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type="body" sz="quarter" idx="10"/>
          </p:nvPr>
        </p:nvSpPr>
        <p:spPr/>
        <p:txBody>
          <a:bodyPr/>
          <a:lstStyle/>
          <a:p>
            <a:r>
              <a:rPr lang="en-US" altLang="ko-KR" dirty="0"/>
              <a:t>SIP is an out-of-band </a:t>
            </a:r>
            <a:r>
              <a:rPr lang="en-US" altLang="ko-KR" dirty="0" smtClean="0"/>
              <a:t>protocol</a:t>
            </a:r>
          </a:p>
          <a:p>
            <a:pPr lvl="1"/>
            <a:r>
              <a:rPr lang="en-US" altLang="ko-KR" dirty="0"/>
              <a:t>SIP messages are sent and received </a:t>
            </a:r>
            <a:r>
              <a:rPr lang="en-US" altLang="ko-KR" dirty="0" smtClean="0"/>
              <a:t>in sockets </a:t>
            </a:r>
            <a:r>
              <a:rPr lang="en-US" altLang="ko-KR" dirty="0"/>
              <a:t>that are different from those used for sending and receiving the media </a:t>
            </a:r>
            <a:r>
              <a:rPr lang="en-US" altLang="ko-KR" dirty="0" smtClean="0"/>
              <a:t>data</a:t>
            </a:r>
          </a:p>
          <a:p>
            <a:r>
              <a:rPr lang="en-US" altLang="ko-KR" dirty="0"/>
              <a:t>SIP messages themselves are ASCII-readable and resemble HTTP </a:t>
            </a:r>
            <a:r>
              <a:rPr lang="en-US" altLang="ko-KR" dirty="0" smtClean="0"/>
              <a:t>messages</a:t>
            </a:r>
          </a:p>
          <a:p>
            <a:r>
              <a:rPr lang="en-US" altLang="ko-KR" dirty="0"/>
              <a:t>SIP requires all messages to be acknowledged, so it can run over </a:t>
            </a:r>
            <a:r>
              <a:rPr lang="en-US" altLang="ko-KR" dirty="0" smtClean="0"/>
              <a:t>UDP or </a:t>
            </a:r>
            <a:r>
              <a:rPr lang="en-US" altLang="ko-KR" dirty="0"/>
              <a:t>TCP</a:t>
            </a:r>
            <a:endParaRPr lang="ko-KR" altLang="en-US" dirty="0"/>
          </a:p>
        </p:txBody>
      </p:sp>
      <p:sp>
        <p:nvSpPr>
          <p:cNvPr id="2" name="제목 1"/>
          <p:cNvSpPr>
            <a:spLocks noGrp="1"/>
          </p:cNvSpPr>
          <p:nvPr>
            <p:ph type="title"/>
          </p:nvPr>
        </p:nvSpPr>
        <p:spPr/>
        <p:txBody>
          <a:bodyPr/>
          <a:lstStyle/>
          <a:p>
            <a:r>
              <a:rPr lang="en-US" altLang="ko-KR" dirty="0"/>
              <a:t>SIP </a:t>
            </a:r>
            <a:r>
              <a:rPr lang="en-US" altLang="ko-KR" dirty="0" smtClean="0"/>
              <a:t>Characteristics</a:t>
            </a:r>
            <a:endParaRPr lang="ko-KR" altLang="en-US" dirty="0"/>
          </a:p>
        </p:txBody>
      </p:sp>
      <p:sp>
        <p:nvSpPr>
          <p:cNvPr id="4" name="TextBox 3"/>
          <p:cNvSpPr txBox="1"/>
          <p:nvPr/>
        </p:nvSpPr>
        <p:spPr>
          <a:xfrm>
            <a:off x="6826102" y="1839455"/>
            <a:ext cx="4733988" cy="2862322"/>
          </a:xfrm>
          <a:prstGeom prst="rect">
            <a:avLst/>
          </a:prstGeom>
          <a:noFill/>
          <a:ln>
            <a:solidFill>
              <a:schemeClr val="tx1"/>
            </a:solidFill>
          </a:ln>
        </p:spPr>
        <p:txBody>
          <a:bodyPr wrap="none" rtlCol="0">
            <a:spAutoFit/>
          </a:bodyPr>
          <a:lstStyle/>
          <a:p>
            <a:pPr>
              <a:buFont typeface="Wingdings" charset="0"/>
              <a:buNone/>
              <a:defRPr/>
            </a:pPr>
            <a:r>
              <a:rPr lang="en-US" altLang="ko-KR" dirty="0">
                <a:latin typeface="Courier New" charset="0"/>
              </a:rPr>
              <a:t>INVITE </a:t>
            </a:r>
            <a:r>
              <a:rPr lang="en-US" altLang="ko-KR" dirty="0" err="1">
                <a:latin typeface="Courier New" charset="0"/>
              </a:rPr>
              <a:t>sip:bob@domain.com</a:t>
            </a:r>
            <a:r>
              <a:rPr lang="en-US" altLang="ko-KR" dirty="0">
                <a:latin typeface="Courier New" charset="0"/>
              </a:rPr>
              <a:t> SIP/2.0</a:t>
            </a:r>
          </a:p>
          <a:p>
            <a:pPr>
              <a:buFont typeface="Wingdings" charset="0"/>
              <a:buNone/>
              <a:defRPr/>
            </a:pPr>
            <a:r>
              <a:rPr lang="en-US" altLang="ko-KR" dirty="0">
                <a:latin typeface="Courier New" charset="0"/>
              </a:rPr>
              <a:t>Via: SIP/2.0/UDP 167.180.112.24</a:t>
            </a:r>
          </a:p>
          <a:p>
            <a:pPr>
              <a:buFont typeface="Wingdings" charset="0"/>
              <a:buNone/>
              <a:defRPr/>
            </a:pPr>
            <a:r>
              <a:rPr lang="en-US" altLang="ko-KR" dirty="0">
                <a:latin typeface="Courier New" charset="0"/>
              </a:rPr>
              <a:t>From: </a:t>
            </a:r>
            <a:r>
              <a:rPr lang="en-US" altLang="ko-KR" dirty="0" smtClean="0">
                <a:latin typeface="Courier New" charset="0"/>
              </a:rPr>
              <a:t>sip:alice@167.180.112.24</a:t>
            </a:r>
            <a:endParaRPr lang="en-US" altLang="ko-KR" dirty="0">
              <a:latin typeface="Courier New" charset="0"/>
            </a:endParaRPr>
          </a:p>
          <a:p>
            <a:pPr>
              <a:buFont typeface="Wingdings" charset="0"/>
              <a:buNone/>
              <a:defRPr/>
            </a:pPr>
            <a:r>
              <a:rPr lang="en-US" altLang="ko-KR" dirty="0">
                <a:latin typeface="Courier New" charset="0"/>
              </a:rPr>
              <a:t>To: </a:t>
            </a:r>
            <a:r>
              <a:rPr lang="en-US" altLang="ko-KR" dirty="0" smtClean="0">
                <a:latin typeface="Courier New" charset="0"/>
              </a:rPr>
              <a:t>sip:bob@193.64.210.89</a:t>
            </a:r>
            <a:endParaRPr lang="en-US" altLang="ko-KR" dirty="0">
              <a:latin typeface="Courier New" charset="0"/>
            </a:endParaRPr>
          </a:p>
          <a:p>
            <a:pPr>
              <a:buFont typeface="Wingdings" charset="0"/>
              <a:buNone/>
              <a:defRPr/>
            </a:pPr>
            <a:r>
              <a:rPr lang="en-US" altLang="ko-KR" dirty="0">
                <a:latin typeface="Courier New" charset="0"/>
              </a:rPr>
              <a:t>Call-ID: a2e3a@pigeon.hereway.com</a:t>
            </a:r>
          </a:p>
          <a:p>
            <a:pPr>
              <a:buFont typeface="Wingdings" charset="0"/>
              <a:buNone/>
              <a:defRPr/>
            </a:pPr>
            <a:r>
              <a:rPr lang="en-US" altLang="ko-KR" dirty="0">
                <a:latin typeface="Courier New" charset="0"/>
              </a:rPr>
              <a:t>Content-Type: application/</a:t>
            </a:r>
            <a:r>
              <a:rPr lang="en-US" altLang="ko-KR" dirty="0" err="1">
                <a:latin typeface="Courier New" charset="0"/>
              </a:rPr>
              <a:t>sdp</a:t>
            </a:r>
            <a:endParaRPr lang="en-US" altLang="ko-KR" dirty="0">
              <a:latin typeface="Courier New" charset="0"/>
            </a:endParaRPr>
          </a:p>
          <a:p>
            <a:pPr>
              <a:buFont typeface="Wingdings" charset="0"/>
              <a:buNone/>
              <a:defRPr/>
            </a:pPr>
            <a:r>
              <a:rPr lang="en-US" altLang="ko-KR" dirty="0">
                <a:latin typeface="Courier New" charset="0"/>
              </a:rPr>
              <a:t>Content-Length: 885</a:t>
            </a:r>
          </a:p>
          <a:p>
            <a:pPr>
              <a:buFont typeface="Wingdings" charset="0"/>
              <a:buNone/>
              <a:defRPr/>
            </a:pPr>
            <a:endParaRPr lang="en-US" altLang="ko-KR" dirty="0">
              <a:latin typeface="Courier New" charset="0"/>
            </a:endParaRPr>
          </a:p>
          <a:p>
            <a:pPr>
              <a:buFont typeface="Wingdings" charset="0"/>
              <a:buNone/>
              <a:defRPr/>
            </a:pPr>
            <a:r>
              <a:rPr lang="en-US" altLang="ko-KR" dirty="0">
                <a:latin typeface="Courier New" charset="0"/>
              </a:rPr>
              <a:t>c=IN IP4 167.180.112.24</a:t>
            </a:r>
          </a:p>
          <a:p>
            <a:pPr>
              <a:buFont typeface="Wingdings" charset="0"/>
              <a:buNone/>
              <a:defRPr/>
            </a:pPr>
            <a:r>
              <a:rPr lang="en-US" altLang="ko-KR" dirty="0">
                <a:latin typeface="Courier New" charset="0"/>
              </a:rPr>
              <a:t>m=audio 38060 RTP/AVP </a:t>
            </a:r>
            <a:r>
              <a:rPr lang="en-US" altLang="ko-KR" dirty="0" smtClean="0">
                <a:latin typeface="Courier New" charset="0"/>
              </a:rPr>
              <a:t>0</a:t>
            </a:r>
            <a:endParaRPr lang="en-US" altLang="ko-KR" sz="1400" dirty="0">
              <a:latin typeface="Courier New" charset="0"/>
            </a:endParaRPr>
          </a:p>
        </p:txBody>
      </p:sp>
      <p:sp>
        <p:nvSpPr>
          <p:cNvPr id="11" name="아래쪽 화살표 10"/>
          <p:cNvSpPr/>
          <p:nvPr/>
        </p:nvSpPr>
        <p:spPr bwMode="auto">
          <a:xfrm>
            <a:off x="8874119" y="4954800"/>
            <a:ext cx="637954" cy="340242"/>
          </a:xfrm>
          <a:prstGeom prst="downArrow">
            <a:avLst/>
          </a:prstGeom>
          <a:noFill/>
          <a:ln w="9525">
            <a:solidFill>
              <a:schemeClr val="tx1"/>
            </a:solidFill>
            <a:round/>
            <a:headEnd/>
            <a:tailEnd/>
          </a:ln>
          <a:extLst>
            <a:ext uri="{909E8E84-426E-40DD-AFC4-6F175D3DCCD1}">
              <a14:hiddenFill xmlns:a14="http://schemas.microsoft.com/office/drawing/2010/main">
                <a:noFill/>
              </a14:hiddenFill>
            </a:ext>
          </a:ex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ko-KR" altLang="en-US" sz="1800" b="0" i="0" u="none" strike="noStrike" kern="0" cap="none" spc="0" normalizeH="0" baseline="0" noProof="0">
              <a:ln>
                <a:noFill/>
              </a:ln>
              <a:solidFill>
                <a:sysClr val="windowText" lastClr="000000"/>
              </a:solidFill>
              <a:effectLst/>
              <a:uLnTx/>
              <a:uFillTx/>
            </a:endParaRPr>
          </a:p>
        </p:txBody>
      </p:sp>
      <p:sp>
        <p:nvSpPr>
          <p:cNvPr id="12" name="TextBox 11"/>
          <p:cNvSpPr txBox="1"/>
          <p:nvPr/>
        </p:nvSpPr>
        <p:spPr>
          <a:xfrm>
            <a:off x="6811403" y="5443894"/>
            <a:ext cx="4763386" cy="738664"/>
          </a:xfrm>
          <a:prstGeom prst="rect">
            <a:avLst/>
          </a:prstGeom>
          <a:noFill/>
        </p:spPr>
        <p:txBody>
          <a:bodyPr wrap="square" rtlCol="0">
            <a:spAutoFit/>
          </a:bodyPr>
          <a:lstStyle/>
          <a:p>
            <a:r>
              <a:rPr lang="en-US" altLang="ko-KR" sz="1400" i="1" dirty="0" smtClean="0"/>
              <a:t>… indicates </a:t>
            </a:r>
            <a:r>
              <a:rPr lang="en-US" altLang="ko-KR" sz="1400" i="1" dirty="0"/>
              <a:t>that Alice desires to receive audio, which is to be encoded in format AVP 0 (PCM encoded μ-law) and encapsulated in </a:t>
            </a:r>
            <a:r>
              <a:rPr lang="en-US" altLang="ko-KR" sz="1400" i="1" dirty="0" smtClean="0"/>
              <a:t>RTP, through </a:t>
            </a:r>
            <a:r>
              <a:rPr lang="en-US" altLang="ko-KR" sz="1400" i="1" dirty="0"/>
              <a:t>port </a:t>
            </a:r>
            <a:r>
              <a:rPr lang="en-US" altLang="ko-KR" sz="1400" i="1" dirty="0" smtClean="0"/>
              <a:t>38060.</a:t>
            </a:r>
            <a:endParaRPr lang="ko-KR" altLang="en-US" sz="1400" i="1" dirty="0"/>
          </a:p>
        </p:txBody>
      </p:sp>
    </p:spTree>
    <p:extLst>
      <p:ext uri="{BB962C8B-B14F-4D97-AF65-F5344CB8AC3E}">
        <p14:creationId xmlns:p14="http://schemas.microsoft.com/office/powerpoint/2010/main" val="5808318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텍스트 개체 틀 71"/>
          <p:cNvSpPr>
            <a:spLocks noGrp="1"/>
          </p:cNvSpPr>
          <p:nvPr>
            <p:ph type="body" sz="quarter" idx="10"/>
          </p:nvPr>
        </p:nvSpPr>
        <p:spPr>
          <a:xfrm>
            <a:off x="838898" y="1040233"/>
            <a:ext cx="5381149" cy="5268287"/>
          </a:xfrm>
        </p:spPr>
        <p:txBody>
          <a:bodyPr/>
          <a:lstStyle/>
          <a:p>
            <a:r>
              <a:rPr lang="en-US" altLang="ko-KR" dirty="0" smtClean="0"/>
              <a:t>Usually, </a:t>
            </a:r>
            <a:r>
              <a:rPr lang="en-US" altLang="ko-KR" dirty="0" err="1" smtClean="0"/>
              <a:t>callee’s</a:t>
            </a:r>
            <a:r>
              <a:rPr lang="en-US" altLang="ko-KR" dirty="0" smtClean="0"/>
              <a:t> IP address is not known</a:t>
            </a:r>
          </a:p>
          <a:p>
            <a:pPr lvl="1"/>
            <a:r>
              <a:rPr lang="en-US" altLang="ko-KR" dirty="0"/>
              <a:t>user moves around</a:t>
            </a:r>
          </a:p>
          <a:p>
            <a:pPr lvl="1"/>
            <a:r>
              <a:rPr lang="en-US" altLang="ko-KR" dirty="0"/>
              <a:t>DHCP protocol</a:t>
            </a:r>
          </a:p>
          <a:p>
            <a:pPr lvl="1"/>
            <a:r>
              <a:rPr lang="en-US" altLang="ko-KR" dirty="0"/>
              <a:t>user has different IP devices (PC, smartphone, car device</a:t>
            </a:r>
            <a:r>
              <a:rPr lang="en-US" altLang="ko-KR" dirty="0" smtClean="0"/>
              <a:t>)</a:t>
            </a:r>
          </a:p>
          <a:p>
            <a:r>
              <a:rPr lang="en-US" altLang="ko-KR" dirty="0" smtClean="0"/>
              <a:t>Caller </a:t>
            </a:r>
            <a:r>
              <a:rPr lang="en-US" altLang="ko-KR" dirty="0"/>
              <a:t>wants to call </a:t>
            </a:r>
            <a:r>
              <a:rPr lang="en-US" altLang="ko-KR" dirty="0" err="1" smtClean="0"/>
              <a:t>callee</a:t>
            </a:r>
            <a:r>
              <a:rPr lang="en-US" altLang="ko-KR" dirty="0" smtClean="0"/>
              <a:t> only with </a:t>
            </a:r>
            <a:r>
              <a:rPr lang="en-US" altLang="ko-KR" dirty="0" err="1"/>
              <a:t>callee’s</a:t>
            </a:r>
            <a:r>
              <a:rPr lang="en-US" altLang="ko-KR" dirty="0"/>
              <a:t> name or e-mail </a:t>
            </a:r>
            <a:r>
              <a:rPr lang="en-US" altLang="ko-KR" dirty="0" smtClean="0"/>
              <a:t>address</a:t>
            </a:r>
          </a:p>
          <a:p>
            <a:pPr lvl="1"/>
            <a:r>
              <a:rPr lang="en-US" altLang="ko-KR" dirty="0"/>
              <a:t>needs to obtain the IP address of the device that the </a:t>
            </a:r>
            <a:r>
              <a:rPr lang="en-US" altLang="ko-KR" dirty="0" smtClean="0"/>
              <a:t>user (e.g.,  bob@domain.com) </a:t>
            </a:r>
            <a:r>
              <a:rPr lang="en-US" altLang="ko-KR" dirty="0"/>
              <a:t>is currently </a:t>
            </a:r>
            <a:r>
              <a:rPr lang="en-US" altLang="ko-KR" dirty="0" smtClean="0"/>
              <a:t>using</a:t>
            </a:r>
          </a:p>
          <a:p>
            <a:pPr lvl="1"/>
            <a:r>
              <a:rPr lang="en-US" altLang="ko-KR" dirty="0" smtClean="0">
                <a:solidFill>
                  <a:srgbClr val="FFC000"/>
                </a:solidFill>
              </a:rPr>
              <a:t>SIP proxy </a:t>
            </a:r>
            <a:r>
              <a:rPr lang="en-US" altLang="ko-KR" dirty="0" smtClean="0"/>
              <a:t>to resolve this problem</a:t>
            </a:r>
            <a:endParaRPr lang="ko-KR" altLang="en-US" dirty="0"/>
          </a:p>
        </p:txBody>
      </p:sp>
      <p:sp>
        <p:nvSpPr>
          <p:cNvPr id="26" name="제목 25"/>
          <p:cNvSpPr>
            <a:spLocks noGrp="1"/>
          </p:cNvSpPr>
          <p:nvPr>
            <p:ph type="title"/>
          </p:nvPr>
        </p:nvSpPr>
        <p:spPr/>
        <p:txBody>
          <a:bodyPr/>
          <a:lstStyle/>
          <a:p>
            <a:r>
              <a:rPr lang="en-US" altLang="ko-KR" dirty="0" smtClean="0"/>
              <a:t>Name Translation and User Location</a:t>
            </a:r>
            <a:endParaRPr lang="ko-KR" altLang="en-US" dirty="0"/>
          </a:p>
        </p:txBody>
      </p:sp>
      <p:sp>
        <p:nvSpPr>
          <p:cNvPr id="79" name="TextBox 78"/>
          <p:cNvSpPr txBox="1"/>
          <p:nvPr/>
        </p:nvSpPr>
        <p:spPr>
          <a:xfrm>
            <a:off x="6826102" y="3610681"/>
            <a:ext cx="4733988" cy="2862322"/>
          </a:xfrm>
          <a:prstGeom prst="rect">
            <a:avLst/>
          </a:prstGeom>
          <a:noFill/>
          <a:ln>
            <a:solidFill>
              <a:schemeClr val="tx1"/>
            </a:solidFill>
          </a:ln>
        </p:spPr>
        <p:txBody>
          <a:bodyPr wrap="none" rtlCol="0">
            <a:spAutoFit/>
          </a:bodyPr>
          <a:lstStyle/>
          <a:p>
            <a:pPr>
              <a:buFont typeface="Wingdings" charset="0"/>
              <a:buNone/>
              <a:defRPr/>
            </a:pPr>
            <a:r>
              <a:rPr lang="en-US" altLang="ko-KR" dirty="0">
                <a:latin typeface="Courier New" charset="0"/>
              </a:rPr>
              <a:t>INVITE </a:t>
            </a:r>
            <a:r>
              <a:rPr lang="en-US" altLang="ko-KR" dirty="0" err="1">
                <a:latin typeface="Courier New" charset="0"/>
              </a:rPr>
              <a:t>sip:bob@domain.com</a:t>
            </a:r>
            <a:r>
              <a:rPr lang="en-US" altLang="ko-KR" dirty="0">
                <a:latin typeface="Courier New" charset="0"/>
              </a:rPr>
              <a:t> SIP/2.0</a:t>
            </a:r>
          </a:p>
          <a:p>
            <a:pPr>
              <a:buFont typeface="Wingdings" charset="0"/>
              <a:buNone/>
              <a:defRPr/>
            </a:pPr>
            <a:r>
              <a:rPr lang="en-US" altLang="ko-KR" dirty="0">
                <a:latin typeface="Courier New" charset="0"/>
              </a:rPr>
              <a:t>Via: SIP/2.0/UDP 167.180.112.24</a:t>
            </a:r>
          </a:p>
          <a:p>
            <a:pPr>
              <a:buFont typeface="Wingdings" charset="0"/>
              <a:buNone/>
              <a:defRPr/>
            </a:pPr>
            <a:r>
              <a:rPr lang="en-US" altLang="ko-KR" dirty="0">
                <a:latin typeface="Courier New" charset="0"/>
              </a:rPr>
              <a:t>From: </a:t>
            </a:r>
            <a:r>
              <a:rPr lang="en-US" altLang="ko-KR" dirty="0" err="1">
                <a:latin typeface="Courier New" charset="0"/>
              </a:rPr>
              <a:t>sip:alice@hereway.com</a:t>
            </a:r>
            <a:endParaRPr lang="en-US" altLang="ko-KR" dirty="0">
              <a:latin typeface="Courier New" charset="0"/>
            </a:endParaRPr>
          </a:p>
          <a:p>
            <a:pPr>
              <a:buFont typeface="Wingdings" charset="0"/>
              <a:buNone/>
              <a:defRPr/>
            </a:pPr>
            <a:r>
              <a:rPr lang="en-US" altLang="ko-KR" dirty="0">
                <a:latin typeface="Courier New" charset="0"/>
              </a:rPr>
              <a:t>To: </a:t>
            </a:r>
            <a:r>
              <a:rPr lang="en-US" altLang="ko-KR" dirty="0" err="1">
                <a:latin typeface="Courier New" charset="0"/>
              </a:rPr>
              <a:t>sip:</a:t>
            </a:r>
            <a:r>
              <a:rPr lang="en-US" altLang="ko-KR" dirty="0" err="1">
                <a:solidFill>
                  <a:srgbClr val="00B0F0"/>
                </a:solidFill>
                <a:latin typeface="Courier New" charset="0"/>
              </a:rPr>
              <a:t>bob@domain.com</a:t>
            </a:r>
            <a:r>
              <a:rPr lang="en-US" altLang="ko-KR" dirty="0">
                <a:latin typeface="Courier New" charset="0"/>
              </a:rPr>
              <a:t> </a:t>
            </a:r>
          </a:p>
          <a:p>
            <a:pPr>
              <a:buFont typeface="Wingdings" charset="0"/>
              <a:buNone/>
              <a:defRPr/>
            </a:pPr>
            <a:r>
              <a:rPr lang="en-US" altLang="ko-KR" dirty="0">
                <a:latin typeface="Courier New" charset="0"/>
              </a:rPr>
              <a:t>Call-ID: a2e3a@pigeon.hereway.com</a:t>
            </a:r>
          </a:p>
          <a:p>
            <a:pPr>
              <a:buFont typeface="Wingdings" charset="0"/>
              <a:buNone/>
              <a:defRPr/>
            </a:pPr>
            <a:r>
              <a:rPr lang="en-US" altLang="ko-KR" dirty="0">
                <a:latin typeface="Courier New" charset="0"/>
              </a:rPr>
              <a:t>Content-Type: application/</a:t>
            </a:r>
            <a:r>
              <a:rPr lang="en-US" altLang="ko-KR" dirty="0" err="1">
                <a:latin typeface="Courier New" charset="0"/>
              </a:rPr>
              <a:t>sdp</a:t>
            </a:r>
            <a:endParaRPr lang="en-US" altLang="ko-KR" dirty="0">
              <a:latin typeface="Courier New" charset="0"/>
            </a:endParaRPr>
          </a:p>
          <a:p>
            <a:pPr>
              <a:buFont typeface="Wingdings" charset="0"/>
              <a:buNone/>
              <a:defRPr/>
            </a:pPr>
            <a:r>
              <a:rPr lang="en-US" altLang="ko-KR" dirty="0">
                <a:latin typeface="Courier New" charset="0"/>
              </a:rPr>
              <a:t>Content-Length: 885</a:t>
            </a:r>
          </a:p>
          <a:p>
            <a:pPr>
              <a:buFont typeface="Wingdings" charset="0"/>
              <a:buNone/>
              <a:defRPr/>
            </a:pPr>
            <a:endParaRPr lang="en-US" altLang="ko-KR" dirty="0">
              <a:latin typeface="Courier New" charset="0"/>
            </a:endParaRPr>
          </a:p>
          <a:p>
            <a:pPr>
              <a:buFont typeface="Wingdings" charset="0"/>
              <a:buNone/>
              <a:defRPr/>
            </a:pPr>
            <a:r>
              <a:rPr lang="en-US" altLang="ko-KR" dirty="0">
                <a:latin typeface="Courier New" charset="0"/>
              </a:rPr>
              <a:t>c=IN IP4 167.180.112.24</a:t>
            </a:r>
          </a:p>
          <a:p>
            <a:pPr>
              <a:buFont typeface="Wingdings" charset="0"/>
              <a:buNone/>
              <a:defRPr/>
            </a:pPr>
            <a:r>
              <a:rPr lang="en-US" altLang="ko-KR" dirty="0">
                <a:latin typeface="Courier New" charset="0"/>
              </a:rPr>
              <a:t>m=audio 38060 RTP/AVP </a:t>
            </a:r>
            <a:r>
              <a:rPr lang="en-US" altLang="ko-KR" dirty="0" smtClean="0">
                <a:latin typeface="Courier New" charset="0"/>
              </a:rPr>
              <a:t>0</a:t>
            </a:r>
            <a:endParaRPr lang="en-US" altLang="ko-KR" sz="1400" dirty="0">
              <a:latin typeface="Courier New" charset="0"/>
            </a:endParaRPr>
          </a:p>
        </p:txBody>
      </p:sp>
    </p:spTree>
    <p:extLst>
      <p:ext uri="{BB962C8B-B14F-4D97-AF65-F5344CB8AC3E}">
        <p14:creationId xmlns:p14="http://schemas.microsoft.com/office/powerpoint/2010/main" val="3265771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5"/>
          </p:nvPr>
        </p:nvSpPr>
        <p:spPr/>
        <p:txBody>
          <a:bodyPr/>
          <a:lstStyle/>
          <a:p>
            <a:r>
              <a:rPr lang="en-US" altLang="ko-KR" dirty="0" smtClean="0"/>
              <a:t>05. </a:t>
            </a:r>
            <a:r>
              <a:rPr lang="en-US" altLang="ko-KR" dirty="0"/>
              <a:t>Session Initiation Protocol</a:t>
            </a:r>
          </a:p>
        </p:txBody>
      </p:sp>
      <p:sp>
        <p:nvSpPr>
          <p:cNvPr id="3" name="텍스트 개체 틀 2"/>
          <p:cNvSpPr>
            <a:spLocks noGrp="1"/>
          </p:cNvSpPr>
          <p:nvPr>
            <p:ph type="body" sz="quarter" idx="16"/>
          </p:nvPr>
        </p:nvSpPr>
        <p:spPr/>
        <p:txBody>
          <a:bodyPr>
            <a:noAutofit/>
          </a:bodyPr>
          <a:lstStyle/>
          <a:p>
            <a:r>
              <a:rPr lang="en-US" altLang="ko-KR" dirty="0" smtClean="0"/>
              <a:t>06. </a:t>
            </a:r>
            <a:r>
              <a:rPr lang="en-US" altLang="ko-KR" dirty="0"/>
              <a:t>Network Support for Multimedia</a:t>
            </a:r>
          </a:p>
        </p:txBody>
      </p:sp>
      <p:sp>
        <p:nvSpPr>
          <p:cNvPr id="6" name="텍스트 개체 틀 5"/>
          <p:cNvSpPr>
            <a:spLocks noGrp="1"/>
          </p:cNvSpPr>
          <p:nvPr>
            <p:ph type="body" sz="quarter" idx="17"/>
          </p:nvPr>
        </p:nvSpPr>
        <p:spPr/>
        <p:txBody>
          <a:bodyPr>
            <a:normAutofit fontScale="92500" lnSpcReduction="20000"/>
          </a:bodyPr>
          <a:lstStyle/>
          <a:p>
            <a:endParaRPr lang="ko-KR" altLang="en-US"/>
          </a:p>
        </p:txBody>
      </p:sp>
      <p:sp>
        <p:nvSpPr>
          <p:cNvPr id="7" name="텍스트 개체 틀 6"/>
          <p:cNvSpPr>
            <a:spLocks noGrp="1"/>
          </p:cNvSpPr>
          <p:nvPr>
            <p:ph type="body" sz="quarter" idx="18"/>
          </p:nvPr>
        </p:nvSpPr>
        <p:spPr/>
        <p:txBody>
          <a:bodyPr>
            <a:normAutofit fontScale="92500" lnSpcReduction="20000"/>
          </a:bodyPr>
          <a:lstStyle/>
          <a:p>
            <a:endParaRPr lang="ko-KR" altLang="en-US"/>
          </a:p>
        </p:txBody>
      </p:sp>
    </p:spTree>
    <p:extLst>
      <p:ext uri="{BB962C8B-B14F-4D97-AF65-F5344CB8AC3E}">
        <p14:creationId xmlns:p14="http://schemas.microsoft.com/office/powerpoint/2010/main" val="3562749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제목 53"/>
          <p:cNvSpPr>
            <a:spLocks noGrp="1"/>
          </p:cNvSpPr>
          <p:nvPr>
            <p:ph type="title"/>
          </p:nvPr>
        </p:nvSpPr>
        <p:spPr/>
        <p:txBody>
          <a:bodyPr/>
          <a:lstStyle/>
          <a:p>
            <a:r>
              <a:rPr lang="en-US" altLang="ko-KR" dirty="0" smtClean="0"/>
              <a:t>SIP Proxy</a:t>
            </a:r>
            <a:endParaRPr lang="ko-KR" altLang="en-US" dirty="0"/>
          </a:p>
        </p:txBody>
      </p:sp>
      <p:sp>
        <p:nvSpPr>
          <p:cNvPr id="55" name="내용 개체 틀 54"/>
          <p:cNvSpPr>
            <a:spLocks noGrp="1"/>
          </p:cNvSpPr>
          <p:nvPr>
            <p:ph sz="quarter" idx="10"/>
          </p:nvPr>
        </p:nvSpPr>
        <p:spPr>
          <a:xfrm>
            <a:off x="838200" y="1028700"/>
            <a:ext cx="10506075" cy="3028950"/>
          </a:xfrm>
        </p:spPr>
        <p:txBody>
          <a:bodyPr anchor="t">
            <a:normAutofit/>
          </a:bodyPr>
          <a:lstStyle/>
          <a:p>
            <a:r>
              <a:rPr lang="en-US" altLang="ko-KR" dirty="0"/>
              <a:t>Alice sends </a:t>
            </a:r>
            <a:r>
              <a:rPr lang="en-US" altLang="ko-KR" cap="all" dirty="0"/>
              <a:t>invite</a:t>
            </a:r>
            <a:r>
              <a:rPr lang="en-US" altLang="ko-KR" dirty="0"/>
              <a:t> message to her proxy server</a:t>
            </a:r>
          </a:p>
          <a:p>
            <a:pPr lvl="1"/>
            <a:r>
              <a:rPr lang="en-US" altLang="ko-KR" dirty="0"/>
              <a:t>contains address </a:t>
            </a:r>
            <a:r>
              <a:rPr lang="en-US" altLang="ko-KR" dirty="0" err="1"/>
              <a:t>sip:bob@domain.com</a:t>
            </a:r>
            <a:endParaRPr lang="en-US" altLang="ko-KR" dirty="0"/>
          </a:p>
          <a:p>
            <a:pPr lvl="1"/>
            <a:r>
              <a:rPr lang="en-US" altLang="ko-KR" dirty="0"/>
              <a:t>proxy responsible for routing SIP messages to </a:t>
            </a:r>
            <a:r>
              <a:rPr lang="en-US" altLang="ko-KR" dirty="0" err="1"/>
              <a:t>callee</a:t>
            </a:r>
            <a:r>
              <a:rPr lang="en-US" altLang="ko-KR" dirty="0"/>
              <a:t>, possibly through multiple proxies</a:t>
            </a:r>
          </a:p>
          <a:p>
            <a:r>
              <a:rPr lang="en-US" altLang="ko-KR" dirty="0"/>
              <a:t>Bob sends response back through same set of SIP proxies</a:t>
            </a:r>
          </a:p>
          <a:p>
            <a:r>
              <a:rPr lang="en-US" altLang="ko-KR" dirty="0" smtClean="0"/>
              <a:t>Proxy </a:t>
            </a:r>
            <a:r>
              <a:rPr lang="en-US" altLang="ko-KR" dirty="0"/>
              <a:t>returns Bob’s SIP response message to </a:t>
            </a:r>
            <a:r>
              <a:rPr lang="en-US" altLang="ko-KR" dirty="0" smtClean="0"/>
              <a:t>Alice</a:t>
            </a:r>
            <a:endParaRPr lang="en-US" altLang="ko-KR" dirty="0"/>
          </a:p>
          <a:p>
            <a:pPr lvl="1"/>
            <a:r>
              <a:rPr lang="en-US" altLang="ko-KR" dirty="0"/>
              <a:t>contains Bob’s IP </a:t>
            </a:r>
            <a:r>
              <a:rPr lang="en-US" altLang="ko-KR" dirty="0" smtClean="0"/>
              <a:t>address</a:t>
            </a:r>
            <a:endParaRPr lang="en-US" altLang="ko-KR" dirty="0"/>
          </a:p>
        </p:txBody>
      </p:sp>
      <p:sp>
        <p:nvSpPr>
          <p:cNvPr id="57" name="직사각형 56"/>
          <p:cNvSpPr/>
          <p:nvPr/>
        </p:nvSpPr>
        <p:spPr>
          <a:xfrm>
            <a:off x="5188688" y="6040393"/>
            <a:ext cx="6549658" cy="584775"/>
          </a:xfrm>
          <a:prstGeom prst="rect">
            <a:avLst/>
          </a:prstGeom>
        </p:spPr>
        <p:txBody>
          <a:bodyPr wrap="square">
            <a:spAutoFit/>
          </a:bodyPr>
          <a:lstStyle/>
          <a:p>
            <a:r>
              <a:rPr lang="ko-KR" altLang="en-US" sz="800" dirty="0" smtClean="0">
                <a:latin typeface="나눔고딕" pitchFamily="50" charset="-127"/>
                <a:ea typeface="나눔고딕" pitchFamily="50" charset="-127"/>
              </a:rPr>
              <a:t>출처 </a:t>
            </a:r>
            <a:r>
              <a:rPr lang="en-US" altLang="ko-KR" sz="800" dirty="0" smtClean="0">
                <a:ea typeface="YD윤고딕 320" panose="02020603020101020101" pitchFamily="18" charset="-127"/>
              </a:rPr>
              <a:t>- </a:t>
            </a:r>
            <a:r>
              <a:rPr lang="en-US" altLang="ko-KR" sz="800" dirty="0"/>
              <a:t>https://www.google.co.kr/url?sa=i&amp;source=images&amp;cd=&amp;cad=rja&amp;uact=8&amp;ved=2ahUKEwiOto_LnaneAhXPM94KHX3RBW0QjRx6BAgBEAU&amp;url=https%3A%2F%2Fslideplayer.com%2Fslide%2F3131742%2F&amp;psig=AOvVaw3gT0AbyBw4qaVOPjaNBUd0&amp;ust=1540813043001118</a:t>
            </a:r>
          </a:p>
        </p:txBody>
      </p:sp>
      <p:pic>
        <p:nvPicPr>
          <p:cNvPr id="2" name="그림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5927" y="4000500"/>
            <a:ext cx="5995428" cy="1932436"/>
          </a:xfrm>
          <a:prstGeom prst="rect">
            <a:avLst/>
          </a:prstGeom>
        </p:spPr>
      </p:pic>
    </p:spTree>
    <p:extLst>
      <p:ext uri="{BB962C8B-B14F-4D97-AF65-F5344CB8AC3E}">
        <p14:creationId xmlns:p14="http://schemas.microsoft.com/office/powerpoint/2010/main" val="103912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제목 52"/>
          <p:cNvSpPr>
            <a:spLocks noGrp="1"/>
          </p:cNvSpPr>
          <p:nvPr>
            <p:ph type="title"/>
          </p:nvPr>
        </p:nvSpPr>
        <p:spPr/>
        <p:txBody>
          <a:bodyPr/>
          <a:lstStyle/>
          <a:p>
            <a:r>
              <a:rPr lang="en-US" altLang="ko-KR" dirty="0"/>
              <a:t>SIP </a:t>
            </a:r>
            <a:r>
              <a:rPr lang="en-US" altLang="ko-KR" dirty="0" smtClean="0"/>
              <a:t>Registrar</a:t>
            </a:r>
            <a:endParaRPr lang="ko-KR" altLang="en-US" dirty="0"/>
          </a:p>
        </p:txBody>
      </p:sp>
      <p:sp>
        <p:nvSpPr>
          <p:cNvPr id="54" name="내용 개체 틀 53"/>
          <p:cNvSpPr>
            <a:spLocks noGrp="1"/>
          </p:cNvSpPr>
          <p:nvPr>
            <p:ph sz="quarter" idx="10"/>
          </p:nvPr>
        </p:nvSpPr>
        <p:spPr/>
        <p:txBody>
          <a:bodyPr anchor="t"/>
          <a:lstStyle/>
          <a:p>
            <a:r>
              <a:rPr lang="en-US" altLang="ko-KR" dirty="0" smtClean="0"/>
              <a:t>Q: “How </a:t>
            </a:r>
            <a:r>
              <a:rPr lang="en-US" altLang="ko-KR" dirty="0"/>
              <a:t>can the proxy server determine the </a:t>
            </a:r>
            <a:r>
              <a:rPr lang="en-US" altLang="ko-KR" dirty="0" smtClean="0"/>
              <a:t>current IP address?”</a:t>
            </a:r>
            <a:br>
              <a:rPr lang="en-US" altLang="ko-KR" dirty="0" smtClean="0"/>
            </a:br>
            <a:r>
              <a:rPr lang="en-US" altLang="ko-KR" dirty="0" smtClean="0"/>
              <a:t>A: Thanks to </a:t>
            </a:r>
            <a:r>
              <a:rPr lang="en-US" altLang="ko-KR" dirty="0" smtClean="0">
                <a:solidFill>
                  <a:srgbClr val="FFC000"/>
                </a:solidFill>
              </a:rPr>
              <a:t>SIP registrar</a:t>
            </a:r>
          </a:p>
          <a:p>
            <a:r>
              <a:rPr lang="en-US" altLang="ko-KR" dirty="0" smtClean="0"/>
              <a:t>Operation of registrar</a:t>
            </a:r>
          </a:p>
          <a:p>
            <a:pPr lvl="1"/>
            <a:r>
              <a:rPr lang="en-US" altLang="ko-KR" dirty="0" smtClean="0"/>
              <a:t>every </a:t>
            </a:r>
            <a:r>
              <a:rPr lang="en-US" altLang="ko-KR" dirty="0"/>
              <a:t>SIP user has </a:t>
            </a:r>
            <a:r>
              <a:rPr lang="en-US" altLang="ko-KR" dirty="0" smtClean="0"/>
              <a:t>an associated registrar, </a:t>
            </a:r>
            <a:r>
              <a:rPr lang="en-US" altLang="ko-KR" dirty="0"/>
              <a:t>analogous to </a:t>
            </a:r>
            <a:r>
              <a:rPr lang="en-US" altLang="ko-KR" dirty="0" smtClean="0"/>
              <a:t>an authoritative </a:t>
            </a:r>
            <a:r>
              <a:rPr lang="en-US" altLang="ko-KR" dirty="0"/>
              <a:t>DNS </a:t>
            </a:r>
            <a:r>
              <a:rPr lang="en-US" altLang="ko-KR" dirty="0" smtClean="0"/>
              <a:t>server</a:t>
            </a:r>
          </a:p>
          <a:p>
            <a:pPr lvl="1"/>
            <a:r>
              <a:rPr lang="en-US" altLang="ko-KR" dirty="0" smtClean="0"/>
              <a:t>whenever </a:t>
            </a:r>
            <a:r>
              <a:rPr lang="en-US" altLang="ko-KR" dirty="0"/>
              <a:t>a user launches an SIP application on a device, the </a:t>
            </a:r>
            <a:r>
              <a:rPr lang="en-US" altLang="ko-KR" dirty="0" smtClean="0"/>
              <a:t>application sends </a:t>
            </a:r>
            <a:r>
              <a:rPr lang="en-US" altLang="ko-KR" dirty="0"/>
              <a:t>an SIP register message to the registrar, informing the registrar of its </a:t>
            </a:r>
            <a:r>
              <a:rPr lang="en-US" altLang="ko-KR" dirty="0" smtClean="0"/>
              <a:t>current IP address</a:t>
            </a:r>
          </a:p>
          <a:p>
            <a:pPr lvl="1"/>
            <a:r>
              <a:rPr lang="en-US" altLang="ko-KR" dirty="0"/>
              <a:t>e.g., when Bob launches his SIP application on his PDA, </a:t>
            </a:r>
            <a:r>
              <a:rPr lang="en-US" altLang="ko-KR" dirty="0" smtClean="0"/>
              <a:t>the application </a:t>
            </a:r>
            <a:r>
              <a:rPr lang="en-US" altLang="ko-KR" dirty="0"/>
              <a:t>would send a message along the lines of:</a:t>
            </a:r>
            <a:endParaRPr lang="ko-KR" altLang="en-US" dirty="0"/>
          </a:p>
        </p:txBody>
      </p:sp>
      <p:sp>
        <p:nvSpPr>
          <p:cNvPr id="55" name="TextBox 54"/>
          <p:cNvSpPr txBox="1"/>
          <p:nvPr/>
        </p:nvSpPr>
        <p:spPr>
          <a:xfrm>
            <a:off x="3849143" y="4827181"/>
            <a:ext cx="4458272" cy="1477328"/>
          </a:xfrm>
          <a:prstGeom prst="rect">
            <a:avLst/>
          </a:prstGeom>
          <a:noFill/>
          <a:ln>
            <a:solidFill>
              <a:schemeClr val="tx1"/>
            </a:solidFill>
          </a:ln>
        </p:spPr>
        <p:txBody>
          <a:bodyPr wrap="none" rtlCol="0">
            <a:spAutoFit/>
          </a:bodyPr>
          <a:lstStyle/>
          <a:p>
            <a:pPr>
              <a:buFont typeface="Wingdings" charset="0"/>
              <a:buNone/>
              <a:defRPr/>
            </a:pPr>
            <a:r>
              <a:rPr lang="en-US" altLang="ko-KR" dirty="0">
                <a:latin typeface="Courier New" charset="0"/>
              </a:rPr>
              <a:t>REGISTER </a:t>
            </a:r>
            <a:r>
              <a:rPr lang="en-US" altLang="ko-KR" dirty="0" err="1">
                <a:latin typeface="Courier New" charset="0"/>
              </a:rPr>
              <a:t>sip:domain.com</a:t>
            </a:r>
            <a:r>
              <a:rPr lang="en-US" altLang="ko-KR" dirty="0">
                <a:latin typeface="Courier New" charset="0"/>
              </a:rPr>
              <a:t> SIP/2.0</a:t>
            </a:r>
          </a:p>
          <a:p>
            <a:pPr>
              <a:buFont typeface="Wingdings" charset="0"/>
              <a:buNone/>
              <a:defRPr/>
            </a:pPr>
            <a:r>
              <a:rPr lang="en-US" altLang="ko-KR" dirty="0">
                <a:latin typeface="Courier New" charset="0"/>
              </a:rPr>
              <a:t>Via: SIP/2.0/UDP 193.64.210.89 </a:t>
            </a:r>
          </a:p>
          <a:p>
            <a:pPr>
              <a:buFont typeface="Wingdings" charset="0"/>
              <a:buNone/>
              <a:defRPr/>
            </a:pPr>
            <a:r>
              <a:rPr lang="en-US" altLang="ko-KR" dirty="0">
                <a:latin typeface="Courier New" charset="0"/>
              </a:rPr>
              <a:t>From: </a:t>
            </a:r>
            <a:r>
              <a:rPr lang="en-US" altLang="ko-KR" dirty="0" err="1">
                <a:latin typeface="Courier New" charset="0"/>
              </a:rPr>
              <a:t>sip:bob@domain.com</a:t>
            </a:r>
            <a:endParaRPr lang="en-US" altLang="ko-KR" dirty="0">
              <a:latin typeface="Courier New" charset="0"/>
            </a:endParaRPr>
          </a:p>
          <a:p>
            <a:pPr>
              <a:buFont typeface="Wingdings" charset="0"/>
              <a:buNone/>
              <a:defRPr/>
            </a:pPr>
            <a:r>
              <a:rPr lang="en-US" altLang="ko-KR" dirty="0">
                <a:latin typeface="Courier New" charset="0"/>
              </a:rPr>
              <a:t>To: </a:t>
            </a:r>
            <a:r>
              <a:rPr lang="en-US" altLang="ko-KR" dirty="0" err="1">
                <a:latin typeface="Courier New" charset="0"/>
              </a:rPr>
              <a:t>sip:bob@domain.com</a:t>
            </a:r>
            <a:endParaRPr lang="en-US" altLang="ko-KR" dirty="0">
              <a:latin typeface="Courier New" charset="0"/>
            </a:endParaRPr>
          </a:p>
          <a:p>
            <a:pPr>
              <a:buFont typeface="Wingdings" charset="0"/>
              <a:buNone/>
              <a:defRPr/>
            </a:pPr>
            <a:r>
              <a:rPr lang="en-US" altLang="ko-KR" dirty="0">
                <a:latin typeface="Courier New" charset="0"/>
              </a:rPr>
              <a:t>Expires: </a:t>
            </a:r>
            <a:r>
              <a:rPr lang="en-US" altLang="ko-KR" dirty="0" smtClean="0">
                <a:latin typeface="Courier New" charset="0"/>
              </a:rPr>
              <a:t>3600</a:t>
            </a:r>
            <a:endParaRPr lang="ko-KR" altLang="en-US" dirty="0"/>
          </a:p>
        </p:txBody>
      </p:sp>
    </p:spTree>
    <p:extLst>
      <p:ext uri="{BB962C8B-B14F-4D97-AF65-F5344CB8AC3E}">
        <p14:creationId xmlns:p14="http://schemas.microsoft.com/office/powerpoint/2010/main" val="37855553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p:txBody>
          <a:bodyPr>
            <a:normAutofit fontScale="92500"/>
          </a:bodyPr>
          <a:lstStyle/>
          <a:p>
            <a:r>
              <a:rPr lang="en-US" altLang="ko-KR" dirty="0" smtClean="0"/>
              <a:t>06</a:t>
            </a:r>
            <a:r>
              <a:rPr lang="en-US" altLang="ko-KR" dirty="0"/>
              <a:t>. Network Support for Multimedia</a:t>
            </a:r>
            <a:endParaRPr lang="ko-KR" altLang="en-US" dirty="0"/>
          </a:p>
        </p:txBody>
      </p:sp>
    </p:spTree>
    <p:extLst>
      <p:ext uri="{BB962C8B-B14F-4D97-AF65-F5344CB8AC3E}">
        <p14:creationId xmlns:p14="http://schemas.microsoft.com/office/powerpoint/2010/main" val="34195854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smtClean="0"/>
              <a:t>Network-Level </a:t>
            </a:r>
            <a:r>
              <a:rPr lang="en-US" altLang="ko-KR" dirty="0"/>
              <a:t>Support for Multimedia</a:t>
            </a:r>
            <a:endParaRPr lang="ko-KR" altLang="en-US" dirty="0"/>
          </a:p>
        </p:txBody>
      </p:sp>
      <p:graphicFrame>
        <p:nvGraphicFramePr>
          <p:cNvPr id="3" name="내용 개체 틀 2"/>
          <p:cNvGraphicFramePr>
            <a:graphicFrameLocks noGrp="1"/>
          </p:cNvGraphicFramePr>
          <p:nvPr>
            <p:ph sz="quarter" idx="10"/>
            <p:extLst>
              <p:ext uri="{D42A27DB-BD31-4B8C-83A1-F6EECF244321}">
                <p14:modId xmlns:p14="http://schemas.microsoft.com/office/powerpoint/2010/main" val="3940841861"/>
              </p:ext>
            </p:extLst>
          </p:nvPr>
        </p:nvGraphicFramePr>
        <p:xfrm>
          <a:off x="668073" y="1028700"/>
          <a:ext cx="10846980" cy="5238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50396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Dimensioning Best-Effort Networks</a:t>
            </a:r>
            <a:endParaRPr lang="ko-KR" altLang="en-US" dirty="0"/>
          </a:p>
        </p:txBody>
      </p:sp>
      <p:sp>
        <p:nvSpPr>
          <p:cNvPr id="5" name="내용 개체 틀 4"/>
          <p:cNvSpPr>
            <a:spLocks noGrp="1"/>
          </p:cNvSpPr>
          <p:nvPr>
            <p:ph sz="quarter" idx="10"/>
          </p:nvPr>
        </p:nvSpPr>
        <p:spPr/>
        <p:txBody>
          <a:bodyPr/>
          <a:lstStyle/>
          <a:p>
            <a:r>
              <a:rPr lang="en-US" altLang="ko-KR" dirty="0" smtClean="0">
                <a:solidFill>
                  <a:srgbClr val="FFC000"/>
                </a:solidFill>
              </a:rPr>
              <a:t>Approach</a:t>
            </a:r>
            <a:r>
              <a:rPr lang="en-US" altLang="ko-KR" dirty="0"/>
              <a:t>: deploy enough link capacity so that congestion </a:t>
            </a:r>
            <a:r>
              <a:rPr lang="en-US" altLang="ko-KR" dirty="0" smtClean="0"/>
              <a:t>may not occur and  </a:t>
            </a:r>
            <a:r>
              <a:rPr lang="en-US" altLang="ko-KR" dirty="0"/>
              <a:t>multimedia traffic </a:t>
            </a:r>
            <a:r>
              <a:rPr lang="en-US" altLang="ko-KR" dirty="0" smtClean="0"/>
              <a:t>may flow </a:t>
            </a:r>
            <a:r>
              <a:rPr lang="en-US" altLang="ko-KR" dirty="0"/>
              <a:t>without delay or loss</a:t>
            </a:r>
          </a:p>
          <a:p>
            <a:pPr lvl="1"/>
            <a:r>
              <a:rPr lang="en-US" altLang="ko-KR" dirty="0" smtClean="0"/>
              <a:t>pros: low </a:t>
            </a:r>
            <a:r>
              <a:rPr lang="en-US" altLang="ko-KR" dirty="0"/>
              <a:t>complexity of network mechanisms </a:t>
            </a:r>
            <a:r>
              <a:rPr lang="en-US" altLang="ko-KR" dirty="0" smtClean="0"/>
              <a:t>(can use </a:t>
            </a:r>
            <a:r>
              <a:rPr lang="en-US" altLang="ko-KR" dirty="0"/>
              <a:t>current “best effort” network)</a:t>
            </a:r>
          </a:p>
          <a:p>
            <a:pPr lvl="1"/>
            <a:r>
              <a:rPr lang="en-US" altLang="ko-KR" dirty="0" smtClean="0"/>
              <a:t>cons: high costs</a:t>
            </a:r>
            <a:endParaRPr lang="en-US" altLang="ko-KR" dirty="0"/>
          </a:p>
          <a:p>
            <a:endParaRPr lang="en-US" altLang="ko-KR" dirty="0" smtClean="0"/>
          </a:p>
          <a:p>
            <a:r>
              <a:rPr lang="en-US" altLang="ko-KR" dirty="0" smtClean="0"/>
              <a:t>Challenges</a:t>
            </a:r>
          </a:p>
          <a:p>
            <a:pPr lvl="1"/>
            <a:r>
              <a:rPr lang="en-US" altLang="ko-KR" dirty="0" smtClean="0">
                <a:solidFill>
                  <a:srgbClr val="FFC000"/>
                </a:solidFill>
              </a:rPr>
              <a:t>bandwidth provisioning</a:t>
            </a:r>
            <a:r>
              <a:rPr lang="en-US" altLang="ko-KR" dirty="0" smtClean="0"/>
              <a:t>: “how much capacity at network links is enough in a given topology?”</a:t>
            </a:r>
          </a:p>
          <a:p>
            <a:pPr lvl="1"/>
            <a:r>
              <a:rPr lang="en-US" altLang="ko-KR" dirty="0" smtClean="0">
                <a:solidFill>
                  <a:srgbClr val="FFC000"/>
                </a:solidFill>
              </a:rPr>
              <a:t>network dimensioning</a:t>
            </a:r>
            <a:r>
              <a:rPr lang="en-US" altLang="ko-KR" dirty="0"/>
              <a:t>: “how to design a network topology to achieve a given level of </a:t>
            </a:r>
            <a:r>
              <a:rPr lang="en-US" altLang="ko-KR" dirty="0" smtClean="0"/>
              <a:t/>
            </a:r>
            <a:br>
              <a:rPr lang="en-US" altLang="ko-KR" dirty="0" smtClean="0"/>
            </a:br>
            <a:r>
              <a:rPr lang="en-US" altLang="ko-KR" dirty="0" smtClean="0"/>
              <a:t>end-to-end </a:t>
            </a:r>
            <a:r>
              <a:rPr lang="en-US" altLang="ko-KR" dirty="0" smtClean="0"/>
              <a:t>performance?”</a:t>
            </a:r>
            <a:endParaRPr lang="ko-KR" altLang="en-US" dirty="0"/>
          </a:p>
        </p:txBody>
      </p:sp>
    </p:spTree>
    <p:extLst>
      <p:ext uri="{BB962C8B-B14F-4D97-AF65-F5344CB8AC3E}">
        <p14:creationId xmlns:p14="http://schemas.microsoft.com/office/powerpoint/2010/main" val="28046560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Providing Multiple Classes of Service</a:t>
            </a:r>
            <a:endParaRPr lang="ko-KR" altLang="en-US" dirty="0"/>
          </a:p>
        </p:txBody>
      </p:sp>
      <p:sp>
        <p:nvSpPr>
          <p:cNvPr id="3" name="내용 개체 틀 2"/>
          <p:cNvSpPr>
            <a:spLocks noGrp="1"/>
          </p:cNvSpPr>
          <p:nvPr>
            <p:ph sz="quarter" idx="10"/>
          </p:nvPr>
        </p:nvSpPr>
        <p:spPr/>
        <p:txBody>
          <a:bodyPr anchor="t"/>
          <a:lstStyle/>
          <a:p>
            <a:r>
              <a:rPr lang="en-US" altLang="ko-KR" dirty="0">
                <a:solidFill>
                  <a:srgbClr val="FFC000"/>
                </a:solidFill>
              </a:rPr>
              <a:t>Approach</a:t>
            </a:r>
            <a:r>
              <a:rPr lang="en-US" altLang="ko-KR" dirty="0"/>
              <a:t>: different levels of </a:t>
            </a:r>
            <a:r>
              <a:rPr lang="en-US" altLang="ko-KR" dirty="0" smtClean="0"/>
              <a:t>service to the different </a:t>
            </a:r>
            <a:r>
              <a:rPr lang="en-US" altLang="ko-KR" dirty="0"/>
              <a:t>classes of traffic</a:t>
            </a:r>
            <a:endParaRPr lang="en-US" altLang="ko-KR" dirty="0" smtClean="0"/>
          </a:p>
          <a:p>
            <a:r>
              <a:rPr lang="en-US" altLang="ko-KR" dirty="0" smtClean="0"/>
              <a:t>Motivating scenario: 1 Mbps VoIP application shares a 1.5 </a:t>
            </a:r>
            <a:r>
              <a:rPr lang="en-US" altLang="ko-KR" dirty="0"/>
              <a:t>Mbps </a:t>
            </a:r>
            <a:r>
              <a:rPr lang="en-US" altLang="ko-KR" dirty="0" smtClean="0"/>
              <a:t>link with HTTP</a:t>
            </a:r>
          </a:p>
          <a:p>
            <a:pPr lvl="1"/>
            <a:r>
              <a:rPr lang="en-US" altLang="ko-KR" dirty="0"/>
              <a:t>HTTP bursts can congest router, </a:t>
            </a:r>
            <a:r>
              <a:rPr lang="en-US" altLang="ko-KR" dirty="0" smtClean="0"/>
              <a:t/>
            </a:r>
            <a:br>
              <a:rPr lang="en-US" altLang="ko-KR" dirty="0" smtClean="0"/>
            </a:br>
            <a:r>
              <a:rPr lang="en-US" altLang="ko-KR" dirty="0" smtClean="0"/>
              <a:t>causing </a:t>
            </a:r>
            <a:r>
              <a:rPr lang="en-US" altLang="ko-KR" dirty="0"/>
              <a:t>audio loss</a:t>
            </a:r>
          </a:p>
          <a:p>
            <a:pPr lvl="1"/>
            <a:r>
              <a:rPr lang="en-US" altLang="ko-KR" dirty="0"/>
              <a:t>want to give </a:t>
            </a:r>
            <a:r>
              <a:rPr lang="en-US" altLang="ko-KR" dirty="0" smtClean="0">
                <a:solidFill>
                  <a:srgbClr val="00B0F0"/>
                </a:solidFill>
              </a:rPr>
              <a:t>strict priority </a:t>
            </a:r>
            <a:r>
              <a:rPr lang="en-US" altLang="ko-KR" dirty="0">
                <a:solidFill>
                  <a:srgbClr val="00B0F0"/>
                </a:solidFill>
              </a:rPr>
              <a:t>to audio </a:t>
            </a:r>
            <a:r>
              <a:rPr lang="en-US" altLang="ko-KR" dirty="0"/>
              <a:t>over HTTP</a:t>
            </a:r>
          </a:p>
          <a:p>
            <a:r>
              <a:rPr lang="en-US" altLang="ko-KR" dirty="0"/>
              <a:t>Granularity: differential service among </a:t>
            </a:r>
            <a:r>
              <a:rPr lang="en-US" altLang="ko-KR" dirty="0" smtClean="0"/>
              <a:t/>
            </a:r>
            <a:br>
              <a:rPr lang="en-US" altLang="ko-KR" dirty="0" smtClean="0"/>
            </a:br>
            <a:r>
              <a:rPr lang="en-US" altLang="ko-KR" dirty="0" smtClean="0"/>
              <a:t>multiple </a:t>
            </a:r>
            <a:r>
              <a:rPr lang="en-US" altLang="ko-KR" dirty="0"/>
              <a:t>classes, </a:t>
            </a:r>
            <a:r>
              <a:rPr lang="en-US" altLang="ko-KR" dirty="0">
                <a:solidFill>
                  <a:srgbClr val="00B0F0"/>
                </a:solidFill>
              </a:rPr>
              <a:t>not among individual </a:t>
            </a:r>
            <a:r>
              <a:rPr lang="en-US" altLang="ko-KR" dirty="0" smtClean="0">
                <a:solidFill>
                  <a:srgbClr val="00B0F0"/>
                </a:solidFill>
              </a:rPr>
              <a:t/>
            </a:r>
            <a:br>
              <a:rPr lang="en-US" altLang="ko-KR" dirty="0" smtClean="0">
                <a:solidFill>
                  <a:srgbClr val="00B0F0"/>
                </a:solidFill>
              </a:rPr>
            </a:br>
            <a:r>
              <a:rPr lang="en-US" altLang="ko-KR" dirty="0" smtClean="0">
                <a:solidFill>
                  <a:srgbClr val="00B0F0"/>
                </a:solidFill>
              </a:rPr>
              <a:t>connections</a:t>
            </a:r>
            <a:r>
              <a:rPr lang="en-US" altLang="ko-KR" dirty="0" smtClean="0"/>
              <a:t> (Type-of-Service field in IPv4)</a:t>
            </a:r>
            <a:endParaRPr lang="ko-KR" altLang="en-US" dirty="0"/>
          </a:p>
        </p:txBody>
      </p:sp>
      <p:grpSp>
        <p:nvGrpSpPr>
          <p:cNvPr id="7168" name="그룹 7167"/>
          <p:cNvGrpSpPr/>
          <p:nvPr/>
        </p:nvGrpSpPr>
        <p:grpSpPr>
          <a:xfrm>
            <a:off x="1446627" y="5001218"/>
            <a:ext cx="9276331" cy="1261359"/>
            <a:chOff x="1446627" y="4884255"/>
            <a:chExt cx="9276331" cy="1261359"/>
          </a:xfrm>
        </p:grpSpPr>
        <p:sp>
          <p:nvSpPr>
            <p:cNvPr id="294" name="직사각형 293"/>
            <p:cNvSpPr/>
            <p:nvPr/>
          </p:nvSpPr>
          <p:spPr bwMode="auto">
            <a:xfrm>
              <a:off x="1446627" y="5068921"/>
              <a:ext cx="9276331" cy="1076693"/>
            </a:xfrm>
            <a:prstGeom prst="rect">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180000" rIns="180000" rtlCol="0" anchor="ctr"/>
            <a:lstStyle/>
            <a:p>
              <a:r>
                <a:rPr lang="en-US" altLang="ko-KR" sz="2000" dirty="0" smtClean="0">
                  <a:solidFill>
                    <a:srgbClr val="FFC000"/>
                  </a:solidFill>
                </a:rPr>
                <a:t>Packet </a:t>
              </a:r>
              <a:r>
                <a:rPr lang="en-US" altLang="ko-KR" sz="2000" dirty="0">
                  <a:solidFill>
                    <a:srgbClr val="FFC000"/>
                  </a:solidFill>
                </a:rPr>
                <a:t>marking</a:t>
              </a:r>
              <a:r>
                <a:rPr lang="en-US" altLang="ko-KR" sz="2000" dirty="0"/>
                <a:t> needed for router to distinguish between different classes; </a:t>
              </a:r>
              <a:r>
                <a:rPr lang="en-US" altLang="ko-KR" sz="2000" dirty="0" smtClean="0"/>
                <a:t/>
              </a:r>
              <a:br>
                <a:rPr lang="en-US" altLang="ko-KR" sz="2000" dirty="0" smtClean="0"/>
              </a:br>
              <a:r>
                <a:rPr lang="en-US" altLang="ko-KR" sz="2000" dirty="0" smtClean="0"/>
                <a:t>and </a:t>
              </a:r>
              <a:r>
                <a:rPr lang="en-US" altLang="ko-KR" sz="2000" dirty="0"/>
                <a:t>new router policy to treat packets accordingly</a:t>
              </a:r>
            </a:p>
          </p:txBody>
        </p:sp>
        <p:sp>
          <p:nvSpPr>
            <p:cNvPr id="295" name="TextBox 294"/>
            <p:cNvSpPr txBox="1"/>
            <p:nvPr/>
          </p:nvSpPr>
          <p:spPr>
            <a:xfrm>
              <a:off x="1609662" y="4884255"/>
              <a:ext cx="1213794" cy="400110"/>
            </a:xfrm>
            <a:prstGeom prst="rect">
              <a:avLst/>
            </a:prstGeom>
            <a:solidFill>
              <a:schemeClr val="bg1"/>
            </a:solidFill>
          </p:spPr>
          <p:txBody>
            <a:bodyPr wrap="none" rtlCol="0">
              <a:spAutoFit/>
            </a:bodyPr>
            <a:lstStyle/>
            <a:p>
              <a:r>
                <a:rPr lang="en-US" altLang="ko-KR" sz="2000" dirty="0" smtClean="0">
                  <a:solidFill>
                    <a:srgbClr val="FFC000"/>
                  </a:solidFill>
                </a:rPr>
                <a:t>Insight 1</a:t>
              </a:r>
              <a:endParaRPr lang="ko-KR" altLang="en-US" sz="2000" dirty="0">
                <a:solidFill>
                  <a:srgbClr val="FFC000"/>
                </a:solidFill>
              </a:endParaRPr>
            </a:p>
          </p:txBody>
        </p:sp>
      </p:grpSp>
      <p:grpSp>
        <p:nvGrpSpPr>
          <p:cNvPr id="7169" name="그룹 7168"/>
          <p:cNvGrpSpPr/>
          <p:nvPr/>
        </p:nvGrpSpPr>
        <p:grpSpPr>
          <a:xfrm>
            <a:off x="6458724" y="2599809"/>
            <a:ext cx="5066337" cy="1899165"/>
            <a:chOff x="6009518" y="2201526"/>
            <a:chExt cx="5817513" cy="2180751"/>
          </a:xfrm>
        </p:grpSpPr>
        <p:sp>
          <p:nvSpPr>
            <p:cNvPr id="205" name="Line 9"/>
            <p:cNvSpPr>
              <a:spLocks noChangeShapeType="1"/>
            </p:cNvSpPr>
            <p:nvPr/>
          </p:nvSpPr>
          <p:spPr bwMode="auto">
            <a:xfrm>
              <a:off x="7255706" y="3217409"/>
              <a:ext cx="371633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grpSp>
          <p:nvGrpSpPr>
            <p:cNvPr id="206" name="Group 12"/>
            <p:cNvGrpSpPr>
              <a:grpSpLocks/>
            </p:cNvGrpSpPr>
            <p:nvPr/>
          </p:nvGrpSpPr>
          <p:grpSpPr bwMode="auto">
            <a:xfrm>
              <a:off x="7608131" y="2884034"/>
              <a:ext cx="1058862" cy="552450"/>
              <a:chOff x="1605" y="1665"/>
              <a:chExt cx="556" cy="501"/>
            </a:xfrm>
          </p:grpSpPr>
          <p:sp>
            <p:nvSpPr>
              <p:cNvPr id="207" name="Freeform 13"/>
              <p:cNvSpPr>
                <a:spLocks/>
              </p:cNvSpPr>
              <p:nvPr/>
            </p:nvSpPr>
            <p:spPr bwMode="auto">
              <a:xfrm>
                <a:off x="1605" y="1738"/>
                <a:ext cx="556" cy="242"/>
              </a:xfrm>
              <a:custGeom>
                <a:avLst/>
                <a:gdLst>
                  <a:gd name="T0" fmla="*/ 5 w 556"/>
                  <a:gd name="T1" fmla="*/ 18 h 252"/>
                  <a:gd name="T2" fmla="*/ 47 w 556"/>
                  <a:gd name="T3" fmla="*/ 52 h 252"/>
                  <a:gd name="T4" fmla="*/ 119 w 556"/>
                  <a:gd name="T5" fmla="*/ 75 h 252"/>
                  <a:gd name="T6" fmla="*/ 180 w 556"/>
                  <a:gd name="T7" fmla="*/ 79 h 252"/>
                  <a:gd name="T8" fmla="*/ 257 w 556"/>
                  <a:gd name="T9" fmla="*/ 87 h 252"/>
                  <a:gd name="T10" fmla="*/ 315 w 556"/>
                  <a:gd name="T11" fmla="*/ 87 h 252"/>
                  <a:gd name="T12" fmla="*/ 387 w 556"/>
                  <a:gd name="T13" fmla="*/ 81 h 252"/>
                  <a:gd name="T14" fmla="*/ 452 w 556"/>
                  <a:gd name="T15" fmla="*/ 70 h 252"/>
                  <a:gd name="T16" fmla="*/ 531 w 556"/>
                  <a:gd name="T17" fmla="*/ 37 h 252"/>
                  <a:gd name="T18" fmla="*/ 552 w 556"/>
                  <a:gd name="T19" fmla="*/ 27 h 252"/>
                  <a:gd name="T20" fmla="*/ 550 w 556"/>
                  <a:gd name="T21" fmla="*/ 160 h 252"/>
                  <a:gd name="T22" fmla="*/ 518 w 556"/>
                  <a:gd name="T23" fmla="*/ 196 h 252"/>
                  <a:gd name="T24" fmla="*/ 489 w 556"/>
                  <a:gd name="T25" fmla="*/ 216 h 252"/>
                  <a:gd name="T26" fmla="*/ 450 w 556"/>
                  <a:gd name="T27" fmla="*/ 231 h 252"/>
                  <a:gd name="T28" fmla="*/ 393 w 556"/>
                  <a:gd name="T29" fmla="*/ 244 h 252"/>
                  <a:gd name="T30" fmla="*/ 323 w 556"/>
                  <a:gd name="T31" fmla="*/ 251 h 252"/>
                  <a:gd name="T32" fmla="*/ 261 w 556"/>
                  <a:gd name="T33" fmla="*/ 252 h 252"/>
                  <a:gd name="T34" fmla="*/ 205 w 556"/>
                  <a:gd name="T35" fmla="*/ 248 h 252"/>
                  <a:gd name="T36" fmla="*/ 155 w 556"/>
                  <a:gd name="T37" fmla="*/ 241 h 252"/>
                  <a:gd name="T38" fmla="*/ 88 w 556"/>
                  <a:gd name="T39" fmla="*/ 224 h 252"/>
                  <a:gd name="T40" fmla="*/ 51 w 556"/>
                  <a:gd name="T41" fmla="*/ 209 h 252"/>
                  <a:gd name="T42" fmla="*/ 25 w 556"/>
                  <a:gd name="T43" fmla="*/ 181 h 252"/>
                  <a:gd name="T44" fmla="*/ 5 w 556"/>
                  <a:gd name="T45" fmla="*/ 157 h 252"/>
                  <a:gd name="T46" fmla="*/ 5 w 556"/>
                  <a:gd name="T47" fmla="*/ 18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6" h="252">
                    <a:moveTo>
                      <a:pt x="5" y="18"/>
                    </a:moveTo>
                    <a:cubicBezTo>
                      <a:pt x="12" y="0"/>
                      <a:pt x="28" y="43"/>
                      <a:pt x="47" y="52"/>
                    </a:cubicBezTo>
                    <a:cubicBezTo>
                      <a:pt x="66" y="61"/>
                      <a:pt x="97" y="71"/>
                      <a:pt x="119" y="75"/>
                    </a:cubicBezTo>
                    <a:cubicBezTo>
                      <a:pt x="141" y="79"/>
                      <a:pt x="157" y="77"/>
                      <a:pt x="180" y="79"/>
                    </a:cubicBezTo>
                    <a:cubicBezTo>
                      <a:pt x="203" y="81"/>
                      <a:pt x="235" y="86"/>
                      <a:pt x="257" y="87"/>
                    </a:cubicBezTo>
                    <a:cubicBezTo>
                      <a:pt x="279" y="88"/>
                      <a:pt x="293" y="88"/>
                      <a:pt x="315" y="87"/>
                    </a:cubicBezTo>
                    <a:cubicBezTo>
                      <a:pt x="337" y="86"/>
                      <a:pt x="364" y="84"/>
                      <a:pt x="387" y="81"/>
                    </a:cubicBezTo>
                    <a:cubicBezTo>
                      <a:pt x="410" y="78"/>
                      <a:pt x="428" y="77"/>
                      <a:pt x="452" y="70"/>
                    </a:cubicBezTo>
                    <a:cubicBezTo>
                      <a:pt x="476" y="63"/>
                      <a:pt x="514" y="44"/>
                      <a:pt x="531" y="37"/>
                    </a:cubicBezTo>
                    <a:cubicBezTo>
                      <a:pt x="548" y="30"/>
                      <a:pt x="549" y="7"/>
                      <a:pt x="552" y="27"/>
                    </a:cubicBezTo>
                    <a:cubicBezTo>
                      <a:pt x="555" y="47"/>
                      <a:pt x="556" y="132"/>
                      <a:pt x="550" y="160"/>
                    </a:cubicBezTo>
                    <a:cubicBezTo>
                      <a:pt x="544" y="188"/>
                      <a:pt x="527" y="187"/>
                      <a:pt x="518" y="196"/>
                    </a:cubicBezTo>
                    <a:cubicBezTo>
                      <a:pt x="508" y="206"/>
                      <a:pt x="500" y="210"/>
                      <a:pt x="489" y="216"/>
                    </a:cubicBezTo>
                    <a:cubicBezTo>
                      <a:pt x="478" y="221"/>
                      <a:pt x="465" y="227"/>
                      <a:pt x="450" y="231"/>
                    </a:cubicBezTo>
                    <a:cubicBezTo>
                      <a:pt x="434" y="235"/>
                      <a:pt x="414" y="241"/>
                      <a:pt x="393" y="244"/>
                    </a:cubicBezTo>
                    <a:cubicBezTo>
                      <a:pt x="371" y="246"/>
                      <a:pt x="344" y="249"/>
                      <a:pt x="323" y="251"/>
                    </a:cubicBezTo>
                    <a:cubicBezTo>
                      <a:pt x="301" y="252"/>
                      <a:pt x="280" y="252"/>
                      <a:pt x="261" y="252"/>
                    </a:cubicBezTo>
                    <a:cubicBezTo>
                      <a:pt x="241" y="252"/>
                      <a:pt x="222" y="249"/>
                      <a:pt x="205" y="248"/>
                    </a:cubicBezTo>
                    <a:cubicBezTo>
                      <a:pt x="187" y="246"/>
                      <a:pt x="174" y="245"/>
                      <a:pt x="155" y="241"/>
                    </a:cubicBezTo>
                    <a:cubicBezTo>
                      <a:pt x="135" y="237"/>
                      <a:pt x="104" y="230"/>
                      <a:pt x="88" y="224"/>
                    </a:cubicBezTo>
                    <a:cubicBezTo>
                      <a:pt x="71" y="219"/>
                      <a:pt x="62" y="216"/>
                      <a:pt x="51" y="209"/>
                    </a:cubicBezTo>
                    <a:cubicBezTo>
                      <a:pt x="40" y="202"/>
                      <a:pt x="32" y="189"/>
                      <a:pt x="25" y="181"/>
                    </a:cubicBezTo>
                    <a:cubicBezTo>
                      <a:pt x="17" y="173"/>
                      <a:pt x="8" y="184"/>
                      <a:pt x="5" y="157"/>
                    </a:cubicBezTo>
                    <a:cubicBezTo>
                      <a:pt x="2" y="131"/>
                      <a:pt x="0" y="34"/>
                      <a:pt x="5" y="18"/>
                    </a:cubicBezTo>
                    <a:close/>
                  </a:path>
                </a:pathLst>
              </a:custGeom>
              <a:gradFill rotWithShape="1">
                <a:gsLst>
                  <a:gs pos="0">
                    <a:srgbClr val="CCCCFF"/>
                  </a:gs>
                  <a:gs pos="100000">
                    <a:srgbClr val="FFFFFF"/>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08" name="Oval 14"/>
              <p:cNvSpPr>
                <a:spLocks noChangeArrowheads="1"/>
              </p:cNvSpPr>
              <p:nvPr/>
            </p:nvSpPr>
            <p:spPr bwMode="auto">
              <a:xfrm>
                <a:off x="1610" y="1784"/>
                <a:ext cx="548" cy="137"/>
              </a:xfrm>
              <a:prstGeom prst="ellipse">
                <a:avLst/>
              </a:prstGeom>
              <a:noFill/>
              <a:ln w="12700" cap="rnd">
                <a:solidFill>
                  <a:srgbClr val="000000"/>
                </a:solidFill>
                <a:prstDash val="sysDot"/>
                <a:round/>
                <a:headEnd/>
                <a:tailEnd/>
              </a:ln>
              <a:effectLst/>
              <a:extLst>
                <a:ext uri="{909E8E84-426E-40DD-AFC4-6F175D3DCCD1}">
                  <a14:hiddenFill xmlns:a14="http://schemas.microsoft.com/office/drawing/2010/main">
                    <a:gradFill rotWithShape="1">
                      <a:gsLst>
                        <a:gs pos="0">
                          <a:schemeClr val="hlink"/>
                        </a:gs>
                        <a:gs pos="100000">
                          <a:srgbClr val="FFFFFF"/>
                        </a:gs>
                      </a:gsLst>
                      <a:lin ang="540000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09" name="Line 15"/>
              <p:cNvSpPr>
                <a:spLocks noChangeShapeType="1"/>
              </p:cNvSpPr>
              <p:nvPr/>
            </p:nvSpPr>
            <p:spPr bwMode="auto">
              <a:xfrm>
                <a:off x="1612" y="1763"/>
                <a:ext cx="0" cy="8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10" name="Line 16"/>
              <p:cNvSpPr>
                <a:spLocks noChangeShapeType="1"/>
              </p:cNvSpPr>
              <p:nvPr/>
            </p:nvSpPr>
            <p:spPr bwMode="auto">
              <a:xfrm>
                <a:off x="2160" y="1738"/>
                <a:ext cx="0" cy="8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11" name="Oval 17"/>
              <p:cNvSpPr>
                <a:spLocks noChangeArrowheads="1"/>
              </p:cNvSpPr>
              <p:nvPr/>
            </p:nvSpPr>
            <p:spPr bwMode="auto">
              <a:xfrm>
                <a:off x="1607" y="1665"/>
                <a:ext cx="550" cy="158"/>
              </a:xfrm>
              <a:prstGeom prst="ellipse">
                <a:avLst/>
              </a:prstGeom>
              <a:solidFill>
                <a:srgbClr val="CCCCFF"/>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grpSp>
            <p:nvGrpSpPr>
              <p:cNvPr id="212" name="Group 18"/>
              <p:cNvGrpSpPr>
                <a:grpSpLocks/>
              </p:cNvGrpSpPr>
              <p:nvPr/>
            </p:nvGrpSpPr>
            <p:grpSpPr bwMode="auto">
              <a:xfrm>
                <a:off x="1740" y="1700"/>
                <a:ext cx="272" cy="92"/>
                <a:chOff x="2848" y="848"/>
                <a:chExt cx="140" cy="98"/>
              </a:xfrm>
            </p:grpSpPr>
            <p:sp>
              <p:nvSpPr>
                <p:cNvPr id="218" name="Line 19"/>
                <p:cNvSpPr>
                  <a:spLocks noChangeShapeType="1"/>
                </p:cNvSpPr>
                <p:nvPr/>
              </p:nvSpPr>
              <p:spPr bwMode="auto">
                <a:xfrm flipV="1">
                  <a:off x="2848" y="848"/>
                  <a:ext cx="50" cy="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19" name="Line 20"/>
                <p:cNvSpPr>
                  <a:spLocks noChangeShapeType="1"/>
                </p:cNvSpPr>
                <p:nvPr/>
              </p:nvSpPr>
              <p:spPr bwMode="auto">
                <a:xfrm>
                  <a:off x="2944" y="946"/>
                  <a:ext cx="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20" name="Line 21"/>
                <p:cNvSpPr>
                  <a:spLocks noChangeShapeType="1"/>
                </p:cNvSpPr>
                <p:nvPr/>
              </p:nvSpPr>
              <p:spPr bwMode="auto">
                <a:xfrm>
                  <a:off x="2894" y="849"/>
                  <a:ext cx="52" cy="9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grpSp>
          <p:grpSp>
            <p:nvGrpSpPr>
              <p:cNvPr id="213" name="Group 22"/>
              <p:cNvGrpSpPr>
                <a:grpSpLocks/>
              </p:cNvGrpSpPr>
              <p:nvPr/>
            </p:nvGrpSpPr>
            <p:grpSpPr bwMode="auto">
              <a:xfrm flipV="1">
                <a:off x="1740" y="1699"/>
                <a:ext cx="272" cy="92"/>
                <a:chOff x="2848" y="848"/>
                <a:chExt cx="140" cy="98"/>
              </a:xfrm>
            </p:grpSpPr>
            <p:sp>
              <p:nvSpPr>
                <p:cNvPr id="215" name="Line 23"/>
                <p:cNvSpPr>
                  <a:spLocks noChangeShapeType="1"/>
                </p:cNvSpPr>
                <p:nvPr/>
              </p:nvSpPr>
              <p:spPr bwMode="auto">
                <a:xfrm flipV="1">
                  <a:off x="2848" y="846"/>
                  <a:ext cx="50" cy="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16" name="Line 24"/>
                <p:cNvSpPr>
                  <a:spLocks noChangeShapeType="1"/>
                </p:cNvSpPr>
                <p:nvPr/>
              </p:nvSpPr>
              <p:spPr bwMode="auto">
                <a:xfrm>
                  <a:off x="2944" y="944"/>
                  <a:ext cx="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17" name="Line 25"/>
                <p:cNvSpPr>
                  <a:spLocks noChangeShapeType="1"/>
                </p:cNvSpPr>
                <p:nvPr/>
              </p:nvSpPr>
              <p:spPr bwMode="auto">
                <a:xfrm>
                  <a:off x="2894" y="849"/>
                  <a:ext cx="52" cy="9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grpSp>
          <p:sp>
            <p:nvSpPr>
              <p:cNvPr id="214" name="Oval 26"/>
              <p:cNvSpPr>
                <a:spLocks noChangeArrowheads="1"/>
              </p:cNvSpPr>
              <p:nvPr/>
            </p:nvSpPr>
            <p:spPr bwMode="auto">
              <a:xfrm>
                <a:off x="1609" y="2008"/>
                <a:ext cx="550" cy="158"/>
              </a:xfrm>
              <a:prstGeom prst="ellipse">
                <a:avLst/>
              </a:prstGeom>
              <a:gradFill rotWithShape="1">
                <a:gsLst>
                  <a:gs pos="0">
                    <a:srgbClr val="FFFFFF"/>
                  </a:gs>
                  <a:gs pos="100000">
                    <a:srgbClr val="CCCCFF"/>
                  </a:gs>
                </a:gsLst>
                <a:lin ang="5400000" scaled="1"/>
              </a:gradFill>
              <a:ln w="317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grpSp>
        <p:grpSp>
          <p:nvGrpSpPr>
            <p:cNvPr id="221" name="Group 27"/>
            <p:cNvGrpSpPr>
              <a:grpSpLocks/>
            </p:cNvGrpSpPr>
            <p:nvPr/>
          </p:nvGrpSpPr>
          <p:grpSpPr bwMode="auto">
            <a:xfrm>
              <a:off x="7858956" y="3160259"/>
              <a:ext cx="774700" cy="136525"/>
              <a:chOff x="3150" y="1799"/>
              <a:chExt cx="643" cy="204"/>
            </a:xfrm>
          </p:grpSpPr>
          <p:sp>
            <p:nvSpPr>
              <p:cNvPr id="222" name="Rectangle 28"/>
              <p:cNvSpPr>
                <a:spLocks noChangeArrowheads="1"/>
              </p:cNvSpPr>
              <p:nvPr/>
            </p:nvSpPr>
            <p:spPr bwMode="auto">
              <a:xfrm>
                <a:off x="3634" y="1799"/>
                <a:ext cx="159" cy="204"/>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23" name="Rectangle 29"/>
              <p:cNvSpPr>
                <a:spLocks noChangeArrowheads="1"/>
              </p:cNvSpPr>
              <p:nvPr/>
            </p:nvSpPr>
            <p:spPr bwMode="auto">
              <a:xfrm>
                <a:off x="3472" y="1799"/>
                <a:ext cx="162" cy="204"/>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24" name="Rectangle 30"/>
              <p:cNvSpPr>
                <a:spLocks noChangeArrowheads="1"/>
              </p:cNvSpPr>
              <p:nvPr/>
            </p:nvSpPr>
            <p:spPr bwMode="auto">
              <a:xfrm>
                <a:off x="3311" y="1799"/>
                <a:ext cx="161" cy="204"/>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25" name="Rectangle 31"/>
              <p:cNvSpPr>
                <a:spLocks noChangeArrowheads="1"/>
              </p:cNvSpPr>
              <p:nvPr/>
            </p:nvSpPr>
            <p:spPr bwMode="auto">
              <a:xfrm>
                <a:off x="3150" y="1799"/>
                <a:ext cx="159" cy="204"/>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grpSp>
        <p:sp>
          <p:nvSpPr>
            <p:cNvPr id="226" name="Line 32"/>
            <p:cNvSpPr>
              <a:spLocks noChangeShapeType="1"/>
            </p:cNvSpPr>
            <p:nvPr/>
          </p:nvSpPr>
          <p:spPr bwMode="auto">
            <a:xfrm flipH="1">
              <a:off x="7019168" y="2658609"/>
              <a:ext cx="485775" cy="10969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27" name="Line 33"/>
            <p:cNvSpPr>
              <a:spLocks noChangeShapeType="1"/>
            </p:cNvSpPr>
            <p:nvPr/>
          </p:nvSpPr>
          <p:spPr bwMode="auto">
            <a:xfrm flipH="1" flipV="1">
              <a:off x="6782631" y="3746046"/>
              <a:ext cx="247650" cy="95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29" name="Line 35"/>
            <p:cNvSpPr>
              <a:spLocks noChangeShapeType="1"/>
            </p:cNvSpPr>
            <p:nvPr/>
          </p:nvSpPr>
          <p:spPr bwMode="auto">
            <a:xfrm flipH="1">
              <a:off x="10756143" y="2599871"/>
              <a:ext cx="485775" cy="10969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30" name="Line 36"/>
            <p:cNvSpPr>
              <a:spLocks noChangeShapeType="1"/>
            </p:cNvSpPr>
            <p:nvPr/>
          </p:nvSpPr>
          <p:spPr bwMode="auto">
            <a:xfrm flipH="1">
              <a:off x="10768843" y="3693659"/>
              <a:ext cx="37306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31" name="Line 37"/>
            <p:cNvSpPr>
              <a:spLocks noChangeShapeType="1"/>
            </p:cNvSpPr>
            <p:nvPr/>
          </p:nvSpPr>
          <p:spPr bwMode="auto">
            <a:xfrm flipH="1" flipV="1">
              <a:off x="11241918" y="2599871"/>
              <a:ext cx="2603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grpSp>
          <p:nvGrpSpPr>
            <p:cNvPr id="232" name="Group 40"/>
            <p:cNvGrpSpPr>
              <a:grpSpLocks/>
            </p:cNvGrpSpPr>
            <p:nvPr/>
          </p:nvGrpSpPr>
          <p:grpSpPr bwMode="auto">
            <a:xfrm>
              <a:off x="9571868" y="3038021"/>
              <a:ext cx="1001713" cy="290513"/>
              <a:chOff x="3600" y="219"/>
              <a:chExt cx="360" cy="175"/>
            </a:xfrm>
          </p:grpSpPr>
          <p:sp>
            <p:nvSpPr>
              <p:cNvPr id="233" name="Oval 41"/>
              <p:cNvSpPr>
                <a:spLocks noChangeArrowheads="1"/>
              </p:cNvSpPr>
              <p:nvPr/>
            </p:nvSpPr>
            <p:spPr bwMode="auto">
              <a:xfrm>
                <a:off x="3603" y="297"/>
                <a:ext cx="357" cy="97"/>
              </a:xfrm>
              <a:prstGeom prst="ellipse">
                <a:avLst/>
              </a:prstGeom>
              <a:solidFill>
                <a:srgbClr val="CCCCFF"/>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34" name="Line 42"/>
              <p:cNvSpPr>
                <a:spLocks noChangeShapeType="1"/>
              </p:cNvSpPr>
              <p:nvPr/>
            </p:nvSpPr>
            <p:spPr bwMode="auto">
              <a:xfrm>
                <a:off x="3603" y="289"/>
                <a:ext cx="0" cy="6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35" name="Line 43"/>
              <p:cNvSpPr>
                <a:spLocks noChangeShapeType="1"/>
              </p:cNvSpPr>
              <p:nvPr/>
            </p:nvSpPr>
            <p:spPr bwMode="auto">
              <a:xfrm>
                <a:off x="3960" y="289"/>
                <a:ext cx="0" cy="6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36" name="Rectangle 44"/>
              <p:cNvSpPr>
                <a:spLocks noChangeArrowheads="1"/>
              </p:cNvSpPr>
              <p:nvPr/>
            </p:nvSpPr>
            <p:spPr bwMode="auto">
              <a:xfrm>
                <a:off x="3603" y="289"/>
                <a:ext cx="354" cy="59"/>
              </a:xfrm>
              <a:prstGeom prst="rect">
                <a:avLst/>
              </a:prstGeom>
              <a:solidFill>
                <a:srgbClr val="CC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Arial"/>
                  <a:cs typeface="Arial"/>
                </a:endParaRPr>
              </a:p>
            </p:txBody>
          </p:sp>
          <p:sp>
            <p:nvSpPr>
              <p:cNvPr id="237" name="Oval 45"/>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grpSp>
            <p:nvGrpSpPr>
              <p:cNvPr id="238" name="Group 46"/>
              <p:cNvGrpSpPr>
                <a:grpSpLocks/>
              </p:cNvGrpSpPr>
              <p:nvPr/>
            </p:nvGrpSpPr>
            <p:grpSpPr bwMode="auto">
              <a:xfrm>
                <a:off x="3686" y="244"/>
                <a:ext cx="177" cy="66"/>
                <a:chOff x="2848" y="848"/>
                <a:chExt cx="140" cy="98"/>
              </a:xfrm>
            </p:grpSpPr>
            <p:sp>
              <p:nvSpPr>
                <p:cNvPr id="243" name="Line 47"/>
                <p:cNvSpPr>
                  <a:spLocks noChangeShapeType="1"/>
                </p:cNvSpPr>
                <p:nvPr/>
              </p:nvSpPr>
              <p:spPr bwMode="auto">
                <a:xfrm flipV="1">
                  <a:off x="2848" y="848"/>
                  <a:ext cx="5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44" name="Line 48"/>
                <p:cNvSpPr>
                  <a:spLocks noChangeShapeType="1"/>
                </p:cNvSpPr>
                <p:nvPr/>
              </p:nvSpPr>
              <p:spPr bwMode="auto">
                <a:xfrm>
                  <a:off x="2944" y="946"/>
                  <a:ext cx="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45" name="Line 49"/>
                <p:cNvSpPr>
                  <a:spLocks noChangeShapeType="1"/>
                </p:cNvSpPr>
                <p:nvPr/>
              </p:nvSpPr>
              <p:spPr bwMode="auto">
                <a:xfrm>
                  <a:off x="2894" y="849"/>
                  <a:ext cx="52" cy="9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grpSp>
          <p:grpSp>
            <p:nvGrpSpPr>
              <p:cNvPr id="239" name="Group 50"/>
              <p:cNvGrpSpPr>
                <a:grpSpLocks/>
              </p:cNvGrpSpPr>
              <p:nvPr/>
            </p:nvGrpSpPr>
            <p:grpSpPr bwMode="auto">
              <a:xfrm flipV="1">
                <a:off x="3686" y="243"/>
                <a:ext cx="177" cy="66"/>
                <a:chOff x="2848" y="848"/>
                <a:chExt cx="140" cy="98"/>
              </a:xfrm>
            </p:grpSpPr>
            <p:sp>
              <p:nvSpPr>
                <p:cNvPr id="240" name="Line 51"/>
                <p:cNvSpPr>
                  <a:spLocks noChangeShapeType="1"/>
                </p:cNvSpPr>
                <p:nvPr/>
              </p:nvSpPr>
              <p:spPr bwMode="auto">
                <a:xfrm flipV="1">
                  <a:off x="2848" y="848"/>
                  <a:ext cx="5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41" name="Line 52"/>
                <p:cNvSpPr>
                  <a:spLocks noChangeShapeType="1"/>
                </p:cNvSpPr>
                <p:nvPr/>
              </p:nvSpPr>
              <p:spPr bwMode="auto">
                <a:xfrm>
                  <a:off x="2944" y="946"/>
                  <a:ext cx="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42" name="Line 53"/>
                <p:cNvSpPr>
                  <a:spLocks noChangeShapeType="1"/>
                </p:cNvSpPr>
                <p:nvPr/>
              </p:nvSpPr>
              <p:spPr bwMode="auto">
                <a:xfrm>
                  <a:off x="2894" y="850"/>
                  <a:ext cx="52" cy="9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grpSp>
        </p:grpSp>
        <p:sp>
          <p:nvSpPr>
            <p:cNvPr id="246" name="Text Box 54"/>
            <p:cNvSpPr txBox="1">
              <a:spLocks noChangeArrowheads="1"/>
            </p:cNvSpPr>
            <p:nvPr/>
          </p:nvSpPr>
          <p:spPr bwMode="auto">
            <a:xfrm>
              <a:off x="7977627" y="2531212"/>
              <a:ext cx="456857" cy="353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i="0" dirty="0">
                  <a:latin typeface="+mn-ea"/>
                  <a:cs typeface="Arial"/>
                </a:rPr>
                <a:t>R1</a:t>
              </a:r>
            </a:p>
          </p:txBody>
        </p:sp>
        <p:sp>
          <p:nvSpPr>
            <p:cNvPr id="247" name="Text Box 55"/>
            <p:cNvSpPr txBox="1">
              <a:spLocks noChangeArrowheads="1"/>
            </p:cNvSpPr>
            <p:nvPr/>
          </p:nvSpPr>
          <p:spPr bwMode="auto">
            <a:xfrm>
              <a:off x="9879547" y="2676071"/>
              <a:ext cx="456857" cy="353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i="0" dirty="0">
                  <a:latin typeface="+mn-ea"/>
                  <a:cs typeface="Arial"/>
                </a:rPr>
                <a:t>R2</a:t>
              </a:r>
            </a:p>
          </p:txBody>
        </p:sp>
        <p:sp>
          <p:nvSpPr>
            <p:cNvPr id="248" name="Freeform 64"/>
            <p:cNvSpPr>
              <a:spLocks/>
            </p:cNvSpPr>
            <p:nvPr/>
          </p:nvSpPr>
          <p:spPr bwMode="auto">
            <a:xfrm>
              <a:off x="7200143" y="2483984"/>
              <a:ext cx="4235450" cy="646112"/>
            </a:xfrm>
            <a:custGeom>
              <a:avLst/>
              <a:gdLst>
                <a:gd name="T0" fmla="*/ 0 w 3323"/>
                <a:gd name="T1" fmla="*/ 71 h 585"/>
                <a:gd name="T2" fmla="*/ 346 w 3323"/>
                <a:gd name="T3" fmla="*/ 71 h 585"/>
                <a:gd name="T4" fmla="*/ 133 w 3323"/>
                <a:gd name="T5" fmla="*/ 567 h 585"/>
                <a:gd name="T6" fmla="*/ 2844 w 3323"/>
                <a:gd name="T7" fmla="*/ 585 h 585"/>
                <a:gd name="T8" fmla="*/ 3101 w 3323"/>
                <a:gd name="T9" fmla="*/ 0 h 585"/>
                <a:gd name="T10" fmla="*/ 3323 w 3323"/>
                <a:gd name="T11" fmla="*/ 0 h 585"/>
              </a:gdLst>
              <a:ahLst/>
              <a:cxnLst>
                <a:cxn ang="0">
                  <a:pos x="T0" y="T1"/>
                </a:cxn>
                <a:cxn ang="0">
                  <a:pos x="T2" y="T3"/>
                </a:cxn>
                <a:cxn ang="0">
                  <a:pos x="T4" y="T5"/>
                </a:cxn>
                <a:cxn ang="0">
                  <a:pos x="T6" y="T7"/>
                </a:cxn>
                <a:cxn ang="0">
                  <a:pos x="T8" y="T9"/>
                </a:cxn>
                <a:cxn ang="0">
                  <a:pos x="T10" y="T11"/>
                </a:cxn>
              </a:cxnLst>
              <a:rect l="0" t="0" r="r" b="b"/>
              <a:pathLst>
                <a:path w="3323" h="585">
                  <a:moveTo>
                    <a:pt x="0" y="71"/>
                  </a:moveTo>
                  <a:lnTo>
                    <a:pt x="346" y="71"/>
                  </a:lnTo>
                  <a:lnTo>
                    <a:pt x="133" y="567"/>
                  </a:lnTo>
                  <a:lnTo>
                    <a:pt x="2844" y="585"/>
                  </a:lnTo>
                  <a:lnTo>
                    <a:pt x="3101" y="0"/>
                  </a:lnTo>
                  <a:lnTo>
                    <a:pt x="3323" y="0"/>
                  </a:lnTo>
                </a:path>
              </a:pathLst>
            </a:custGeom>
            <a:noFill/>
            <a:ln w="57150" cap="flat" cmpd="sng">
              <a:solidFill>
                <a:srgbClr val="3333CC"/>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49" name="Freeform 65"/>
            <p:cNvSpPr>
              <a:spLocks/>
            </p:cNvSpPr>
            <p:nvPr/>
          </p:nvSpPr>
          <p:spPr bwMode="auto">
            <a:xfrm>
              <a:off x="6950906" y="3257096"/>
              <a:ext cx="4078287" cy="557213"/>
            </a:xfrm>
            <a:custGeom>
              <a:avLst/>
              <a:gdLst>
                <a:gd name="T0" fmla="*/ 0 w 3199"/>
                <a:gd name="T1" fmla="*/ 505 h 505"/>
                <a:gd name="T2" fmla="*/ 97 w 3199"/>
                <a:gd name="T3" fmla="*/ 496 h 505"/>
                <a:gd name="T4" fmla="*/ 284 w 3199"/>
                <a:gd name="T5" fmla="*/ 0 h 505"/>
                <a:gd name="T6" fmla="*/ 3048 w 3199"/>
                <a:gd name="T7" fmla="*/ 0 h 505"/>
                <a:gd name="T8" fmla="*/ 2862 w 3199"/>
                <a:gd name="T9" fmla="*/ 461 h 505"/>
                <a:gd name="T10" fmla="*/ 3199 w 3199"/>
                <a:gd name="T11" fmla="*/ 461 h 505"/>
              </a:gdLst>
              <a:ahLst/>
              <a:cxnLst>
                <a:cxn ang="0">
                  <a:pos x="T0" y="T1"/>
                </a:cxn>
                <a:cxn ang="0">
                  <a:pos x="T2" y="T3"/>
                </a:cxn>
                <a:cxn ang="0">
                  <a:pos x="T4" y="T5"/>
                </a:cxn>
                <a:cxn ang="0">
                  <a:pos x="T6" y="T7"/>
                </a:cxn>
                <a:cxn ang="0">
                  <a:pos x="T8" y="T9"/>
                </a:cxn>
                <a:cxn ang="0">
                  <a:pos x="T10" y="T11"/>
                </a:cxn>
              </a:cxnLst>
              <a:rect l="0" t="0" r="r" b="b"/>
              <a:pathLst>
                <a:path w="3199" h="505">
                  <a:moveTo>
                    <a:pt x="0" y="505"/>
                  </a:moveTo>
                  <a:lnTo>
                    <a:pt x="97" y="496"/>
                  </a:lnTo>
                  <a:lnTo>
                    <a:pt x="284" y="0"/>
                  </a:lnTo>
                  <a:lnTo>
                    <a:pt x="3048" y="0"/>
                  </a:lnTo>
                  <a:lnTo>
                    <a:pt x="2862" y="461"/>
                  </a:lnTo>
                  <a:lnTo>
                    <a:pt x="3199" y="461"/>
                  </a:lnTo>
                </a:path>
              </a:pathLst>
            </a:custGeom>
            <a:noFill/>
            <a:ln w="571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pPr>
                <a:defRPr/>
              </a:pPr>
              <a:endParaRPr lang="en-US" i="0" dirty="0">
                <a:latin typeface="Arial"/>
                <a:cs typeface="Arial"/>
              </a:endParaRPr>
            </a:p>
          </p:txBody>
        </p:sp>
        <p:grpSp>
          <p:nvGrpSpPr>
            <p:cNvPr id="252" name="Group 542"/>
            <p:cNvGrpSpPr>
              <a:grpSpLocks/>
            </p:cNvGrpSpPr>
            <p:nvPr/>
          </p:nvGrpSpPr>
          <p:grpSpPr bwMode="auto">
            <a:xfrm>
              <a:off x="6009518" y="3207884"/>
              <a:ext cx="942975" cy="968375"/>
              <a:chOff x="-44" y="1473"/>
              <a:chExt cx="981" cy="1105"/>
            </a:xfrm>
          </p:grpSpPr>
          <p:pic>
            <p:nvPicPr>
              <p:cNvPr id="253" name="Picture 529" descr="desktop_computer_stylized_mediu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255" name="Group 249"/>
            <p:cNvGrpSpPr>
              <a:grpSpLocks/>
            </p:cNvGrpSpPr>
            <p:nvPr/>
          </p:nvGrpSpPr>
          <p:grpSpPr bwMode="auto">
            <a:xfrm>
              <a:off x="11084756" y="3374571"/>
              <a:ext cx="363537" cy="688975"/>
              <a:chOff x="4140" y="429"/>
              <a:chExt cx="1425" cy="2396"/>
            </a:xfrm>
          </p:grpSpPr>
          <p:sp>
            <p:nvSpPr>
              <p:cNvPr id="256" name="Freeform 250"/>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57" name="Rectangle 251"/>
              <p:cNvSpPr>
                <a:spLocks noChangeArrowheads="1"/>
              </p:cNvSpPr>
              <p:nvPr/>
            </p:nvSpPr>
            <p:spPr bwMode="auto">
              <a:xfrm>
                <a:off x="4202" y="429"/>
                <a:ext cx="1052"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58" name="Freeform 252"/>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59" name="Freeform 253"/>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60" name="Rectangle 254"/>
              <p:cNvSpPr>
                <a:spLocks noChangeArrowheads="1"/>
              </p:cNvSpPr>
              <p:nvPr/>
            </p:nvSpPr>
            <p:spPr bwMode="auto">
              <a:xfrm>
                <a:off x="4215" y="694"/>
                <a:ext cx="591" cy="44"/>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grpSp>
            <p:nvGrpSpPr>
              <p:cNvPr id="261" name="Group 255"/>
              <p:cNvGrpSpPr>
                <a:grpSpLocks/>
              </p:cNvGrpSpPr>
              <p:nvPr/>
            </p:nvGrpSpPr>
            <p:grpSpPr bwMode="auto">
              <a:xfrm>
                <a:off x="4749" y="668"/>
                <a:ext cx="581" cy="145"/>
                <a:chOff x="614" y="2568"/>
                <a:chExt cx="725" cy="139"/>
              </a:xfrm>
            </p:grpSpPr>
            <p:sp>
              <p:nvSpPr>
                <p:cNvPr id="286" name="AutoShape 256"/>
                <p:cNvSpPr>
                  <a:spLocks noChangeArrowheads="1"/>
                </p:cNvSpPr>
                <p:nvPr/>
              </p:nvSpPr>
              <p:spPr bwMode="auto">
                <a:xfrm>
                  <a:off x="615" y="2566"/>
                  <a:ext cx="722" cy="143"/>
                </a:xfrm>
                <a:prstGeom prst="roundRect">
                  <a:avLst>
                    <a:gd name="adj" fmla="val 50000"/>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87" name="AutoShape 257"/>
                <p:cNvSpPr>
                  <a:spLocks noChangeArrowheads="1"/>
                </p:cNvSpPr>
                <p:nvPr/>
              </p:nvSpPr>
              <p:spPr bwMode="auto">
                <a:xfrm>
                  <a:off x="631" y="2582"/>
                  <a:ext cx="691"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grpSp>
          <p:sp>
            <p:nvSpPr>
              <p:cNvPr id="262" name="Rectangle 258"/>
              <p:cNvSpPr>
                <a:spLocks noChangeArrowheads="1"/>
              </p:cNvSpPr>
              <p:nvPr/>
            </p:nvSpPr>
            <p:spPr bwMode="auto">
              <a:xfrm>
                <a:off x="4227" y="1020"/>
                <a:ext cx="591" cy="44"/>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grpSp>
            <p:nvGrpSpPr>
              <p:cNvPr id="263" name="Group 259"/>
              <p:cNvGrpSpPr>
                <a:grpSpLocks/>
              </p:cNvGrpSpPr>
              <p:nvPr/>
            </p:nvGrpSpPr>
            <p:grpSpPr bwMode="auto">
              <a:xfrm>
                <a:off x="4747" y="994"/>
                <a:ext cx="581" cy="134"/>
                <a:chOff x="614" y="2568"/>
                <a:chExt cx="725" cy="139"/>
              </a:xfrm>
            </p:grpSpPr>
            <p:sp>
              <p:nvSpPr>
                <p:cNvPr id="284" name="AutoShape 260"/>
                <p:cNvSpPr>
                  <a:spLocks noChangeArrowheads="1"/>
                </p:cNvSpPr>
                <p:nvPr/>
              </p:nvSpPr>
              <p:spPr bwMode="auto">
                <a:xfrm>
                  <a:off x="618" y="2566"/>
                  <a:ext cx="722" cy="143"/>
                </a:xfrm>
                <a:prstGeom prst="roundRect">
                  <a:avLst>
                    <a:gd name="adj" fmla="val 50000"/>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85" name="AutoShape 261"/>
                <p:cNvSpPr>
                  <a:spLocks noChangeArrowheads="1"/>
                </p:cNvSpPr>
                <p:nvPr/>
              </p:nvSpPr>
              <p:spPr bwMode="auto">
                <a:xfrm>
                  <a:off x="633" y="2583"/>
                  <a:ext cx="691"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grpSp>
          <p:sp>
            <p:nvSpPr>
              <p:cNvPr id="264" name="Rectangle 262"/>
              <p:cNvSpPr>
                <a:spLocks noChangeArrowheads="1"/>
              </p:cNvSpPr>
              <p:nvPr/>
            </p:nvSpPr>
            <p:spPr bwMode="auto">
              <a:xfrm>
                <a:off x="4215" y="1356"/>
                <a:ext cx="597" cy="50"/>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65" name="Rectangle 263"/>
              <p:cNvSpPr>
                <a:spLocks noChangeArrowheads="1"/>
              </p:cNvSpPr>
              <p:nvPr/>
            </p:nvSpPr>
            <p:spPr bwMode="auto">
              <a:xfrm>
                <a:off x="4227" y="1655"/>
                <a:ext cx="597" cy="44"/>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grpSp>
            <p:nvGrpSpPr>
              <p:cNvPr id="266" name="Group 264"/>
              <p:cNvGrpSpPr>
                <a:grpSpLocks/>
              </p:cNvGrpSpPr>
              <p:nvPr/>
            </p:nvGrpSpPr>
            <p:grpSpPr bwMode="auto">
              <a:xfrm>
                <a:off x="4735" y="1627"/>
                <a:ext cx="582" cy="151"/>
                <a:chOff x="614" y="2568"/>
                <a:chExt cx="725" cy="139"/>
              </a:xfrm>
            </p:grpSpPr>
            <p:sp>
              <p:nvSpPr>
                <p:cNvPr id="282" name="AutoShape 265"/>
                <p:cNvSpPr>
                  <a:spLocks noChangeArrowheads="1"/>
                </p:cNvSpPr>
                <p:nvPr/>
              </p:nvSpPr>
              <p:spPr bwMode="auto">
                <a:xfrm>
                  <a:off x="617" y="2568"/>
                  <a:ext cx="713" cy="137"/>
                </a:xfrm>
                <a:prstGeom prst="roundRect">
                  <a:avLst>
                    <a:gd name="adj" fmla="val 50000"/>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83" name="AutoShape 266"/>
                <p:cNvSpPr>
                  <a:spLocks noChangeArrowheads="1"/>
                </p:cNvSpPr>
                <p:nvPr/>
              </p:nvSpPr>
              <p:spPr bwMode="auto">
                <a:xfrm>
                  <a:off x="632" y="2583"/>
                  <a:ext cx="682"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grpSp>
          <p:sp>
            <p:nvSpPr>
              <p:cNvPr id="267" name="Freeform 267"/>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268" name="Group 268"/>
              <p:cNvGrpSpPr>
                <a:grpSpLocks/>
              </p:cNvGrpSpPr>
              <p:nvPr/>
            </p:nvGrpSpPr>
            <p:grpSpPr bwMode="auto">
              <a:xfrm>
                <a:off x="4739" y="1327"/>
                <a:ext cx="582" cy="139"/>
                <a:chOff x="614" y="2568"/>
                <a:chExt cx="725" cy="139"/>
              </a:xfrm>
            </p:grpSpPr>
            <p:sp>
              <p:nvSpPr>
                <p:cNvPr id="280" name="AutoShape 269"/>
                <p:cNvSpPr>
                  <a:spLocks noChangeArrowheads="1"/>
                </p:cNvSpPr>
                <p:nvPr/>
              </p:nvSpPr>
              <p:spPr bwMode="auto">
                <a:xfrm>
                  <a:off x="612" y="2570"/>
                  <a:ext cx="729" cy="138"/>
                </a:xfrm>
                <a:prstGeom prst="roundRect">
                  <a:avLst>
                    <a:gd name="adj" fmla="val 50000"/>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81" name="AutoShape 270"/>
                <p:cNvSpPr>
                  <a:spLocks noChangeArrowheads="1"/>
                </p:cNvSpPr>
                <p:nvPr/>
              </p:nvSpPr>
              <p:spPr bwMode="auto">
                <a:xfrm>
                  <a:off x="627" y="2586"/>
                  <a:ext cx="698"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grpSp>
          <p:sp>
            <p:nvSpPr>
              <p:cNvPr id="269" name="Rectangle 271"/>
              <p:cNvSpPr>
                <a:spLocks noChangeArrowheads="1"/>
              </p:cNvSpPr>
              <p:nvPr/>
            </p:nvSpPr>
            <p:spPr bwMode="auto">
              <a:xfrm>
                <a:off x="5248" y="429"/>
                <a:ext cx="68" cy="2291"/>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70" name="Freeform 272"/>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71" name="Freeform 273"/>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72" name="Oval 274"/>
              <p:cNvSpPr>
                <a:spLocks noChangeArrowheads="1"/>
              </p:cNvSpPr>
              <p:nvPr/>
            </p:nvSpPr>
            <p:spPr bwMode="auto">
              <a:xfrm>
                <a:off x="5515" y="2610"/>
                <a:ext cx="50" cy="99"/>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73" name="Freeform 275"/>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74" name="AutoShape 276"/>
              <p:cNvSpPr>
                <a:spLocks noChangeArrowheads="1"/>
              </p:cNvSpPr>
              <p:nvPr/>
            </p:nvSpPr>
            <p:spPr bwMode="auto">
              <a:xfrm>
                <a:off x="4140" y="2681"/>
                <a:ext cx="1201" cy="144"/>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75" name="AutoShape 277"/>
              <p:cNvSpPr>
                <a:spLocks noChangeArrowheads="1"/>
              </p:cNvSpPr>
              <p:nvPr/>
            </p:nvSpPr>
            <p:spPr bwMode="auto">
              <a:xfrm>
                <a:off x="4202" y="2709"/>
                <a:ext cx="1077" cy="83"/>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76" name="Oval 278"/>
              <p:cNvSpPr>
                <a:spLocks noChangeArrowheads="1"/>
              </p:cNvSpPr>
              <p:nvPr/>
            </p:nvSpPr>
            <p:spPr bwMode="auto">
              <a:xfrm>
                <a:off x="4308" y="2383"/>
                <a:ext cx="162" cy="144"/>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77" name="Oval 279"/>
              <p:cNvSpPr>
                <a:spLocks noChangeArrowheads="1"/>
              </p:cNvSpPr>
              <p:nvPr/>
            </p:nvSpPr>
            <p:spPr bwMode="auto">
              <a:xfrm>
                <a:off x="4488" y="2383"/>
                <a:ext cx="156" cy="144"/>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a:cs typeface="Arial"/>
                </a:endParaRPr>
              </a:p>
            </p:txBody>
          </p:sp>
          <p:sp>
            <p:nvSpPr>
              <p:cNvPr id="278" name="Oval 280"/>
              <p:cNvSpPr>
                <a:spLocks noChangeArrowheads="1"/>
              </p:cNvSpPr>
              <p:nvPr/>
            </p:nvSpPr>
            <p:spPr bwMode="auto">
              <a:xfrm>
                <a:off x="4663" y="2378"/>
                <a:ext cx="156" cy="144"/>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279" name="Rectangle 281"/>
              <p:cNvSpPr>
                <a:spLocks noChangeArrowheads="1"/>
              </p:cNvSpPr>
              <p:nvPr/>
            </p:nvSpPr>
            <p:spPr bwMode="auto">
              <a:xfrm>
                <a:off x="5061" y="1837"/>
                <a:ext cx="87" cy="762"/>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grpSp>
        <p:sp>
          <p:nvSpPr>
            <p:cNvPr id="289" name="Text Box 252"/>
            <p:cNvSpPr txBox="1">
              <a:spLocks noChangeArrowheads="1"/>
            </p:cNvSpPr>
            <p:nvPr/>
          </p:nvSpPr>
          <p:spPr bwMode="auto">
            <a:xfrm>
              <a:off x="8632833" y="3704393"/>
              <a:ext cx="1174721" cy="300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100" i="0" dirty="0">
                  <a:latin typeface="+mn-ea"/>
                  <a:cs typeface="Arial"/>
                </a:rPr>
                <a:t>1.5 Mbps link</a:t>
              </a:r>
            </a:p>
          </p:txBody>
        </p:sp>
        <p:sp>
          <p:nvSpPr>
            <p:cNvPr id="290" name="Line 253"/>
            <p:cNvSpPr>
              <a:spLocks noChangeShapeType="1"/>
            </p:cNvSpPr>
            <p:nvPr/>
          </p:nvSpPr>
          <p:spPr bwMode="auto">
            <a:xfrm>
              <a:off x="8959093" y="3277355"/>
              <a:ext cx="309562" cy="393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291" name="Line 254"/>
            <p:cNvSpPr>
              <a:spLocks noChangeShapeType="1"/>
            </p:cNvSpPr>
            <p:nvPr/>
          </p:nvSpPr>
          <p:spPr bwMode="auto">
            <a:xfrm flipH="1">
              <a:off x="8170105" y="3204330"/>
              <a:ext cx="39370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292" name="Text Box 255"/>
            <p:cNvSpPr txBox="1">
              <a:spLocks noChangeArrowheads="1"/>
            </p:cNvSpPr>
            <p:nvPr/>
          </p:nvSpPr>
          <p:spPr bwMode="auto">
            <a:xfrm>
              <a:off x="7340713" y="3693128"/>
              <a:ext cx="953840" cy="689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100" i="0" dirty="0">
                  <a:latin typeface="+mn-ea"/>
                  <a:cs typeface="Arial"/>
                </a:rPr>
                <a:t>R1 output </a:t>
              </a:r>
            </a:p>
            <a:p>
              <a:pPr>
                <a:defRPr/>
              </a:pPr>
              <a:r>
                <a:rPr lang="en-US" sz="1100" i="0" dirty="0">
                  <a:latin typeface="+mn-ea"/>
                  <a:cs typeface="Arial"/>
                </a:rPr>
                <a:t>interface </a:t>
              </a:r>
            </a:p>
            <a:p>
              <a:pPr>
                <a:defRPr/>
              </a:pPr>
              <a:r>
                <a:rPr lang="en-US" sz="1100" i="0" dirty="0">
                  <a:latin typeface="+mn-ea"/>
                  <a:cs typeface="Arial"/>
                </a:rPr>
                <a:t>queue</a:t>
              </a:r>
            </a:p>
          </p:txBody>
        </p:sp>
        <p:pic>
          <p:nvPicPr>
            <p:cNvPr id="7180" name="Picture 12" descr="Image result for telephon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975" r="26270" b="8859"/>
            <a:stretch/>
          </p:blipFill>
          <p:spPr bwMode="auto">
            <a:xfrm>
              <a:off x="6787477" y="2248679"/>
              <a:ext cx="330550" cy="605514"/>
            </a:xfrm>
            <a:prstGeom prst="rect">
              <a:avLst/>
            </a:prstGeom>
            <a:noFill/>
            <a:extLst>
              <a:ext uri="{909E8E84-426E-40DD-AFC4-6F175D3DCCD1}">
                <a14:hiddenFill xmlns:a14="http://schemas.microsoft.com/office/drawing/2010/main">
                  <a:solidFill>
                    <a:srgbClr val="FFFFFF"/>
                  </a:solidFill>
                </a14:hiddenFill>
              </a:ext>
            </a:extLst>
          </p:spPr>
        </p:pic>
        <p:pic>
          <p:nvPicPr>
            <p:cNvPr id="302" name="Picture 12" descr="Image result for telephon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975" r="26270" b="8859"/>
            <a:stretch/>
          </p:blipFill>
          <p:spPr bwMode="auto">
            <a:xfrm>
              <a:off x="11496481" y="2201526"/>
              <a:ext cx="330550" cy="60551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699190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Problem with Strict Priority</a:t>
            </a:r>
            <a:endParaRPr lang="ko-KR" altLang="en-US" dirty="0"/>
          </a:p>
        </p:txBody>
      </p:sp>
      <p:sp>
        <p:nvSpPr>
          <p:cNvPr id="3" name="내용 개체 틀 2"/>
          <p:cNvSpPr>
            <a:spLocks noGrp="1"/>
          </p:cNvSpPr>
          <p:nvPr>
            <p:ph sz="quarter" idx="10"/>
          </p:nvPr>
        </p:nvSpPr>
        <p:spPr/>
        <p:txBody>
          <a:bodyPr anchor="t"/>
          <a:lstStyle/>
          <a:p>
            <a:pPr marL="0" indent="0">
              <a:buNone/>
            </a:pPr>
            <a:r>
              <a:rPr lang="en-US" altLang="ko-KR" dirty="0" smtClean="0">
                <a:solidFill>
                  <a:srgbClr val="FF0000"/>
                </a:solidFill>
              </a:rPr>
              <a:t>Q</a:t>
            </a:r>
            <a:r>
              <a:rPr lang="en-US" altLang="ko-KR" dirty="0" smtClean="0"/>
              <a:t>: What </a:t>
            </a:r>
            <a:r>
              <a:rPr lang="en-US" altLang="ko-KR" dirty="0"/>
              <a:t>if applications </a:t>
            </a:r>
            <a:r>
              <a:rPr lang="en-US" altLang="ko-KR" dirty="0" smtClean="0"/>
              <a:t>misbehave? E.g., VoIP </a:t>
            </a:r>
            <a:r>
              <a:rPr lang="en-US" altLang="ko-KR" dirty="0"/>
              <a:t>sends </a:t>
            </a:r>
            <a:r>
              <a:rPr lang="en-US" altLang="ko-KR" dirty="0" smtClean="0"/>
              <a:t>faster </a:t>
            </a:r>
            <a:r>
              <a:rPr lang="en-US" altLang="ko-KR" dirty="0"/>
              <a:t>than declared </a:t>
            </a:r>
            <a:r>
              <a:rPr lang="en-US" altLang="ko-KR" dirty="0" smtClean="0"/>
              <a:t>rate?</a:t>
            </a:r>
          </a:p>
          <a:p>
            <a:pPr marL="0" indent="0">
              <a:buNone/>
            </a:pPr>
            <a:r>
              <a:rPr lang="en-US" altLang="ko-KR" dirty="0" smtClean="0">
                <a:solidFill>
                  <a:srgbClr val="FF0000"/>
                </a:solidFill>
              </a:rPr>
              <a:t>A</a:t>
            </a:r>
            <a:r>
              <a:rPr lang="en-US" altLang="ko-KR" dirty="0" smtClean="0"/>
              <a:t>: The </a:t>
            </a:r>
            <a:r>
              <a:rPr lang="en-US" altLang="ko-KR" dirty="0"/>
              <a:t>HTTP packets will </a:t>
            </a:r>
            <a:r>
              <a:rPr lang="en-US" altLang="ko-KR" dirty="0" smtClean="0"/>
              <a:t>starve, </a:t>
            </a:r>
            <a:r>
              <a:rPr lang="en-US" altLang="ko-KR" dirty="0"/>
              <a:t>that is, </a:t>
            </a:r>
            <a:r>
              <a:rPr lang="en-US" altLang="ko-KR" dirty="0" smtClean="0"/>
              <a:t>they will </a:t>
            </a:r>
            <a:r>
              <a:rPr lang="en-US" altLang="ko-KR" dirty="0"/>
              <a:t>not receive any </a:t>
            </a:r>
            <a:r>
              <a:rPr lang="en-US" altLang="ko-KR" dirty="0" smtClean="0"/>
              <a:t>service</a:t>
            </a:r>
          </a:p>
          <a:p>
            <a:r>
              <a:rPr lang="en-US" altLang="ko-KR" dirty="0" smtClean="0"/>
              <a:t>Traffic isolation through policing</a:t>
            </a:r>
          </a:p>
          <a:p>
            <a:pPr lvl="1"/>
            <a:r>
              <a:rPr lang="en-US" altLang="ko-KR" dirty="0">
                <a:solidFill>
                  <a:srgbClr val="FFC000"/>
                </a:solidFill>
              </a:rPr>
              <a:t>policing</a:t>
            </a:r>
            <a:r>
              <a:rPr lang="en-US" altLang="ko-KR" dirty="0"/>
              <a:t>: force source adherence to bandwidth </a:t>
            </a:r>
            <a:r>
              <a:rPr lang="en-US" altLang="ko-KR" dirty="0" smtClean="0"/>
              <a:t>allocation</a:t>
            </a:r>
            <a:endParaRPr lang="ko-KR" altLang="en-US" dirty="0"/>
          </a:p>
        </p:txBody>
      </p:sp>
      <p:grpSp>
        <p:nvGrpSpPr>
          <p:cNvPr id="8" name="그룹 7"/>
          <p:cNvGrpSpPr/>
          <p:nvPr/>
        </p:nvGrpSpPr>
        <p:grpSpPr>
          <a:xfrm>
            <a:off x="1446627" y="5288309"/>
            <a:ext cx="9276331" cy="974268"/>
            <a:chOff x="1446627" y="5171346"/>
            <a:chExt cx="9276331" cy="974268"/>
          </a:xfrm>
        </p:grpSpPr>
        <p:sp>
          <p:nvSpPr>
            <p:cNvPr id="9" name="직사각형 8"/>
            <p:cNvSpPr/>
            <p:nvPr/>
          </p:nvSpPr>
          <p:spPr bwMode="auto">
            <a:xfrm>
              <a:off x="1446627" y="5358804"/>
              <a:ext cx="9276331" cy="786810"/>
            </a:xfrm>
            <a:prstGeom prst="rect">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180000" rIns="180000" rtlCol="0" anchor="ctr"/>
            <a:lstStyle/>
            <a:p>
              <a:r>
                <a:rPr lang="en-US" altLang="ko-KR" sz="2000" dirty="0" smtClean="0"/>
                <a:t>Provide </a:t>
              </a:r>
              <a:r>
                <a:rPr lang="en-US" altLang="ko-KR" sz="2000" dirty="0"/>
                <a:t>protection </a:t>
              </a:r>
              <a:r>
                <a:rPr lang="en-US" altLang="ko-KR" sz="2000" dirty="0" smtClean="0"/>
                <a:t>(</a:t>
              </a:r>
              <a:r>
                <a:rPr lang="en-US" altLang="ko-KR" sz="2000" dirty="0" smtClean="0">
                  <a:solidFill>
                    <a:srgbClr val="FFC000"/>
                  </a:solidFill>
                </a:rPr>
                <a:t>traffic isolation</a:t>
              </a:r>
              <a:r>
                <a:rPr lang="en-US" altLang="ko-KR" sz="2000" dirty="0"/>
                <a:t>) for one class from others</a:t>
              </a:r>
            </a:p>
          </p:txBody>
        </p:sp>
        <p:sp>
          <p:nvSpPr>
            <p:cNvPr id="10" name="TextBox 9"/>
            <p:cNvSpPr txBox="1"/>
            <p:nvPr/>
          </p:nvSpPr>
          <p:spPr>
            <a:xfrm>
              <a:off x="1609662" y="5171346"/>
              <a:ext cx="1213794" cy="400110"/>
            </a:xfrm>
            <a:prstGeom prst="rect">
              <a:avLst/>
            </a:prstGeom>
            <a:solidFill>
              <a:schemeClr val="bg1"/>
            </a:solidFill>
          </p:spPr>
          <p:txBody>
            <a:bodyPr wrap="none" rtlCol="0">
              <a:spAutoFit/>
            </a:bodyPr>
            <a:lstStyle/>
            <a:p>
              <a:r>
                <a:rPr lang="en-US" altLang="ko-KR" sz="2000" dirty="0" smtClean="0">
                  <a:solidFill>
                    <a:srgbClr val="FFC000"/>
                  </a:solidFill>
                </a:rPr>
                <a:t>Insight 2</a:t>
              </a:r>
              <a:endParaRPr lang="ko-KR" altLang="en-US" sz="2000" dirty="0">
                <a:solidFill>
                  <a:srgbClr val="FFC000"/>
                </a:solidFill>
              </a:endParaRPr>
            </a:p>
          </p:txBody>
        </p:sp>
      </p:grpSp>
      <p:grpSp>
        <p:nvGrpSpPr>
          <p:cNvPr id="5" name="그룹 4"/>
          <p:cNvGrpSpPr/>
          <p:nvPr/>
        </p:nvGrpSpPr>
        <p:grpSpPr>
          <a:xfrm>
            <a:off x="3614282" y="3226400"/>
            <a:ext cx="5185686" cy="1913898"/>
            <a:chOff x="3387725" y="2999885"/>
            <a:chExt cx="5884646" cy="2171866"/>
          </a:xfrm>
        </p:grpSpPr>
        <p:sp>
          <p:nvSpPr>
            <p:cNvPr id="99" name="Line 9"/>
            <p:cNvSpPr>
              <a:spLocks noChangeShapeType="1"/>
            </p:cNvSpPr>
            <p:nvPr/>
          </p:nvSpPr>
          <p:spPr bwMode="auto">
            <a:xfrm>
              <a:off x="4697413" y="4046149"/>
              <a:ext cx="371633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grpSp>
          <p:nvGrpSpPr>
            <p:cNvPr id="100" name="Group 11"/>
            <p:cNvGrpSpPr>
              <a:grpSpLocks/>
            </p:cNvGrpSpPr>
            <p:nvPr/>
          </p:nvGrpSpPr>
          <p:grpSpPr bwMode="auto">
            <a:xfrm>
              <a:off x="5049838" y="3712774"/>
              <a:ext cx="1058862" cy="552450"/>
              <a:chOff x="1605" y="1665"/>
              <a:chExt cx="556" cy="501"/>
            </a:xfrm>
          </p:grpSpPr>
          <p:sp>
            <p:nvSpPr>
              <p:cNvPr id="101" name="Freeform 12"/>
              <p:cNvSpPr>
                <a:spLocks/>
              </p:cNvSpPr>
              <p:nvPr/>
            </p:nvSpPr>
            <p:spPr bwMode="auto">
              <a:xfrm>
                <a:off x="1605" y="1738"/>
                <a:ext cx="556" cy="242"/>
              </a:xfrm>
              <a:custGeom>
                <a:avLst/>
                <a:gdLst>
                  <a:gd name="T0" fmla="*/ 5 w 556"/>
                  <a:gd name="T1" fmla="*/ 18 h 252"/>
                  <a:gd name="T2" fmla="*/ 47 w 556"/>
                  <a:gd name="T3" fmla="*/ 52 h 252"/>
                  <a:gd name="T4" fmla="*/ 119 w 556"/>
                  <a:gd name="T5" fmla="*/ 75 h 252"/>
                  <a:gd name="T6" fmla="*/ 180 w 556"/>
                  <a:gd name="T7" fmla="*/ 79 h 252"/>
                  <a:gd name="T8" fmla="*/ 257 w 556"/>
                  <a:gd name="T9" fmla="*/ 87 h 252"/>
                  <a:gd name="T10" fmla="*/ 315 w 556"/>
                  <a:gd name="T11" fmla="*/ 87 h 252"/>
                  <a:gd name="T12" fmla="*/ 387 w 556"/>
                  <a:gd name="T13" fmla="*/ 81 h 252"/>
                  <a:gd name="T14" fmla="*/ 452 w 556"/>
                  <a:gd name="T15" fmla="*/ 70 h 252"/>
                  <a:gd name="T16" fmla="*/ 531 w 556"/>
                  <a:gd name="T17" fmla="*/ 37 h 252"/>
                  <a:gd name="T18" fmla="*/ 552 w 556"/>
                  <a:gd name="T19" fmla="*/ 27 h 252"/>
                  <a:gd name="T20" fmla="*/ 550 w 556"/>
                  <a:gd name="T21" fmla="*/ 160 h 252"/>
                  <a:gd name="T22" fmla="*/ 518 w 556"/>
                  <a:gd name="T23" fmla="*/ 196 h 252"/>
                  <a:gd name="T24" fmla="*/ 489 w 556"/>
                  <a:gd name="T25" fmla="*/ 216 h 252"/>
                  <a:gd name="T26" fmla="*/ 450 w 556"/>
                  <a:gd name="T27" fmla="*/ 231 h 252"/>
                  <a:gd name="T28" fmla="*/ 393 w 556"/>
                  <a:gd name="T29" fmla="*/ 244 h 252"/>
                  <a:gd name="T30" fmla="*/ 323 w 556"/>
                  <a:gd name="T31" fmla="*/ 251 h 252"/>
                  <a:gd name="T32" fmla="*/ 261 w 556"/>
                  <a:gd name="T33" fmla="*/ 252 h 252"/>
                  <a:gd name="T34" fmla="*/ 205 w 556"/>
                  <a:gd name="T35" fmla="*/ 248 h 252"/>
                  <a:gd name="T36" fmla="*/ 155 w 556"/>
                  <a:gd name="T37" fmla="*/ 241 h 252"/>
                  <a:gd name="T38" fmla="*/ 88 w 556"/>
                  <a:gd name="T39" fmla="*/ 224 h 252"/>
                  <a:gd name="T40" fmla="*/ 51 w 556"/>
                  <a:gd name="T41" fmla="*/ 209 h 252"/>
                  <a:gd name="T42" fmla="*/ 25 w 556"/>
                  <a:gd name="T43" fmla="*/ 181 h 252"/>
                  <a:gd name="T44" fmla="*/ 5 w 556"/>
                  <a:gd name="T45" fmla="*/ 157 h 252"/>
                  <a:gd name="T46" fmla="*/ 5 w 556"/>
                  <a:gd name="T47" fmla="*/ 18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6" h="252">
                    <a:moveTo>
                      <a:pt x="5" y="18"/>
                    </a:moveTo>
                    <a:cubicBezTo>
                      <a:pt x="12" y="0"/>
                      <a:pt x="28" y="43"/>
                      <a:pt x="47" y="52"/>
                    </a:cubicBezTo>
                    <a:cubicBezTo>
                      <a:pt x="66" y="61"/>
                      <a:pt x="97" y="71"/>
                      <a:pt x="119" y="75"/>
                    </a:cubicBezTo>
                    <a:cubicBezTo>
                      <a:pt x="141" y="79"/>
                      <a:pt x="157" y="77"/>
                      <a:pt x="180" y="79"/>
                    </a:cubicBezTo>
                    <a:cubicBezTo>
                      <a:pt x="203" y="81"/>
                      <a:pt x="235" y="86"/>
                      <a:pt x="257" y="87"/>
                    </a:cubicBezTo>
                    <a:cubicBezTo>
                      <a:pt x="279" y="88"/>
                      <a:pt x="293" y="88"/>
                      <a:pt x="315" y="87"/>
                    </a:cubicBezTo>
                    <a:cubicBezTo>
                      <a:pt x="337" y="86"/>
                      <a:pt x="364" y="84"/>
                      <a:pt x="387" y="81"/>
                    </a:cubicBezTo>
                    <a:cubicBezTo>
                      <a:pt x="410" y="78"/>
                      <a:pt x="428" y="77"/>
                      <a:pt x="452" y="70"/>
                    </a:cubicBezTo>
                    <a:cubicBezTo>
                      <a:pt x="476" y="63"/>
                      <a:pt x="514" y="44"/>
                      <a:pt x="531" y="37"/>
                    </a:cubicBezTo>
                    <a:cubicBezTo>
                      <a:pt x="548" y="30"/>
                      <a:pt x="549" y="7"/>
                      <a:pt x="552" y="27"/>
                    </a:cubicBezTo>
                    <a:cubicBezTo>
                      <a:pt x="555" y="47"/>
                      <a:pt x="556" y="132"/>
                      <a:pt x="550" y="160"/>
                    </a:cubicBezTo>
                    <a:cubicBezTo>
                      <a:pt x="544" y="188"/>
                      <a:pt x="527" y="187"/>
                      <a:pt x="518" y="196"/>
                    </a:cubicBezTo>
                    <a:cubicBezTo>
                      <a:pt x="508" y="206"/>
                      <a:pt x="500" y="210"/>
                      <a:pt x="489" y="216"/>
                    </a:cubicBezTo>
                    <a:cubicBezTo>
                      <a:pt x="478" y="221"/>
                      <a:pt x="465" y="227"/>
                      <a:pt x="450" y="231"/>
                    </a:cubicBezTo>
                    <a:cubicBezTo>
                      <a:pt x="434" y="235"/>
                      <a:pt x="414" y="241"/>
                      <a:pt x="393" y="244"/>
                    </a:cubicBezTo>
                    <a:cubicBezTo>
                      <a:pt x="371" y="246"/>
                      <a:pt x="344" y="249"/>
                      <a:pt x="323" y="251"/>
                    </a:cubicBezTo>
                    <a:cubicBezTo>
                      <a:pt x="301" y="252"/>
                      <a:pt x="280" y="252"/>
                      <a:pt x="261" y="252"/>
                    </a:cubicBezTo>
                    <a:cubicBezTo>
                      <a:pt x="241" y="252"/>
                      <a:pt x="222" y="249"/>
                      <a:pt x="205" y="248"/>
                    </a:cubicBezTo>
                    <a:cubicBezTo>
                      <a:pt x="187" y="246"/>
                      <a:pt x="174" y="245"/>
                      <a:pt x="155" y="241"/>
                    </a:cubicBezTo>
                    <a:cubicBezTo>
                      <a:pt x="135" y="237"/>
                      <a:pt x="104" y="230"/>
                      <a:pt x="88" y="224"/>
                    </a:cubicBezTo>
                    <a:cubicBezTo>
                      <a:pt x="71" y="219"/>
                      <a:pt x="62" y="216"/>
                      <a:pt x="51" y="209"/>
                    </a:cubicBezTo>
                    <a:cubicBezTo>
                      <a:pt x="40" y="202"/>
                      <a:pt x="32" y="189"/>
                      <a:pt x="25" y="181"/>
                    </a:cubicBezTo>
                    <a:cubicBezTo>
                      <a:pt x="17" y="173"/>
                      <a:pt x="8" y="184"/>
                      <a:pt x="5" y="157"/>
                    </a:cubicBezTo>
                    <a:cubicBezTo>
                      <a:pt x="2" y="131"/>
                      <a:pt x="0" y="34"/>
                      <a:pt x="5" y="18"/>
                    </a:cubicBezTo>
                    <a:close/>
                  </a:path>
                </a:pathLst>
              </a:custGeom>
              <a:gradFill rotWithShape="1">
                <a:gsLst>
                  <a:gs pos="0">
                    <a:srgbClr val="CCCCFF"/>
                  </a:gs>
                  <a:gs pos="100000">
                    <a:srgbClr val="FFFFFF"/>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02" name="Oval 13"/>
              <p:cNvSpPr>
                <a:spLocks noChangeArrowheads="1"/>
              </p:cNvSpPr>
              <p:nvPr/>
            </p:nvSpPr>
            <p:spPr bwMode="auto">
              <a:xfrm>
                <a:off x="1610" y="1784"/>
                <a:ext cx="548" cy="137"/>
              </a:xfrm>
              <a:prstGeom prst="ellipse">
                <a:avLst/>
              </a:prstGeom>
              <a:noFill/>
              <a:ln w="12700" cap="rnd">
                <a:solidFill>
                  <a:srgbClr val="000000"/>
                </a:solidFill>
                <a:prstDash val="sysDot"/>
                <a:round/>
                <a:headEnd/>
                <a:tailEnd/>
              </a:ln>
              <a:effectLst/>
              <a:extLst>
                <a:ext uri="{909E8E84-426E-40DD-AFC4-6F175D3DCCD1}">
                  <a14:hiddenFill xmlns:a14="http://schemas.microsoft.com/office/drawing/2010/main">
                    <a:gradFill rotWithShape="1">
                      <a:gsLst>
                        <a:gs pos="0">
                          <a:schemeClr val="hlink"/>
                        </a:gs>
                        <a:gs pos="100000">
                          <a:srgbClr val="FFFFFF"/>
                        </a:gs>
                      </a:gsLst>
                      <a:lin ang="540000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03" name="Line 14"/>
              <p:cNvSpPr>
                <a:spLocks noChangeShapeType="1"/>
              </p:cNvSpPr>
              <p:nvPr/>
            </p:nvSpPr>
            <p:spPr bwMode="auto">
              <a:xfrm>
                <a:off x="1612" y="1763"/>
                <a:ext cx="0" cy="8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04" name="Line 15"/>
              <p:cNvSpPr>
                <a:spLocks noChangeShapeType="1"/>
              </p:cNvSpPr>
              <p:nvPr/>
            </p:nvSpPr>
            <p:spPr bwMode="auto">
              <a:xfrm>
                <a:off x="2160" y="1738"/>
                <a:ext cx="0" cy="8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05" name="Oval 16"/>
              <p:cNvSpPr>
                <a:spLocks noChangeArrowheads="1"/>
              </p:cNvSpPr>
              <p:nvPr/>
            </p:nvSpPr>
            <p:spPr bwMode="auto">
              <a:xfrm>
                <a:off x="1607" y="1665"/>
                <a:ext cx="550" cy="158"/>
              </a:xfrm>
              <a:prstGeom prst="ellipse">
                <a:avLst/>
              </a:prstGeom>
              <a:solidFill>
                <a:srgbClr val="CCCCFF"/>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grpSp>
            <p:nvGrpSpPr>
              <p:cNvPr id="106" name="Group 17"/>
              <p:cNvGrpSpPr>
                <a:grpSpLocks/>
              </p:cNvGrpSpPr>
              <p:nvPr/>
            </p:nvGrpSpPr>
            <p:grpSpPr bwMode="auto">
              <a:xfrm>
                <a:off x="1740" y="1700"/>
                <a:ext cx="272" cy="92"/>
                <a:chOff x="2848" y="848"/>
                <a:chExt cx="140" cy="98"/>
              </a:xfrm>
            </p:grpSpPr>
            <p:sp>
              <p:nvSpPr>
                <p:cNvPr id="112" name="Line 18"/>
                <p:cNvSpPr>
                  <a:spLocks noChangeShapeType="1"/>
                </p:cNvSpPr>
                <p:nvPr/>
              </p:nvSpPr>
              <p:spPr bwMode="auto">
                <a:xfrm flipV="1">
                  <a:off x="2848" y="848"/>
                  <a:ext cx="50" cy="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13" name="Line 19"/>
                <p:cNvSpPr>
                  <a:spLocks noChangeShapeType="1"/>
                </p:cNvSpPr>
                <p:nvPr/>
              </p:nvSpPr>
              <p:spPr bwMode="auto">
                <a:xfrm>
                  <a:off x="2944" y="946"/>
                  <a:ext cx="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14" name="Line 20"/>
                <p:cNvSpPr>
                  <a:spLocks noChangeShapeType="1"/>
                </p:cNvSpPr>
                <p:nvPr/>
              </p:nvSpPr>
              <p:spPr bwMode="auto">
                <a:xfrm>
                  <a:off x="2894" y="849"/>
                  <a:ext cx="52" cy="9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grpSp>
          <p:grpSp>
            <p:nvGrpSpPr>
              <p:cNvPr id="107" name="Group 21"/>
              <p:cNvGrpSpPr>
                <a:grpSpLocks/>
              </p:cNvGrpSpPr>
              <p:nvPr/>
            </p:nvGrpSpPr>
            <p:grpSpPr bwMode="auto">
              <a:xfrm flipV="1">
                <a:off x="1740" y="1699"/>
                <a:ext cx="272" cy="92"/>
                <a:chOff x="2848" y="848"/>
                <a:chExt cx="140" cy="98"/>
              </a:xfrm>
            </p:grpSpPr>
            <p:sp>
              <p:nvSpPr>
                <p:cNvPr id="109" name="Line 22"/>
                <p:cNvSpPr>
                  <a:spLocks noChangeShapeType="1"/>
                </p:cNvSpPr>
                <p:nvPr/>
              </p:nvSpPr>
              <p:spPr bwMode="auto">
                <a:xfrm flipV="1">
                  <a:off x="2848" y="846"/>
                  <a:ext cx="50" cy="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10" name="Line 23"/>
                <p:cNvSpPr>
                  <a:spLocks noChangeShapeType="1"/>
                </p:cNvSpPr>
                <p:nvPr/>
              </p:nvSpPr>
              <p:spPr bwMode="auto">
                <a:xfrm>
                  <a:off x="2944" y="944"/>
                  <a:ext cx="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11" name="Line 24"/>
                <p:cNvSpPr>
                  <a:spLocks noChangeShapeType="1"/>
                </p:cNvSpPr>
                <p:nvPr/>
              </p:nvSpPr>
              <p:spPr bwMode="auto">
                <a:xfrm>
                  <a:off x="2894" y="849"/>
                  <a:ext cx="52" cy="9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grpSp>
          <p:sp>
            <p:nvSpPr>
              <p:cNvPr id="108" name="Oval 25"/>
              <p:cNvSpPr>
                <a:spLocks noChangeArrowheads="1"/>
              </p:cNvSpPr>
              <p:nvPr/>
            </p:nvSpPr>
            <p:spPr bwMode="auto">
              <a:xfrm>
                <a:off x="1609" y="2008"/>
                <a:ext cx="550" cy="158"/>
              </a:xfrm>
              <a:prstGeom prst="ellipse">
                <a:avLst/>
              </a:prstGeom>
              <a:gradFill rotWithShape="1">
                <a:gsLst>
                  <a:gs pos="0">
                    <a:srgbClr val="FFFFFF"/>
                  </a:gs>
                  <a:gs pos="100000">
                    <a:srgbClr val="CCCCFF"/>
                  </a:gs>
                </a:gsLst>
                <a:lin ang="5400000" scaled="1"/>
              </a:gradFill>
              <a:ln w="317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grpSp>
        <p:grpSp>
          <p:nvGrpSpPr>
            <p:cNvPr id="115" name="Group 26"/>
            <p:cNvGrpSpPr>
              <a:grpSpLocks/>
            </p:cNvGrpSpPr>
            <p:nvPr/>
          </p:nvGrpSpPr>
          <p:grpSpPr bwMode="auto">
            <a:xfrm>
              <a:off x="5300663" y="3988999"/>
              <a:ext cx="774700" cy="136525"/>
              <a:chOff x="3150" y="1799"/>
              <a:chExt cx="643" cy="204"/>
            </a:xfrm>
          </p:grpSpPr>
          <p:sp>
            <p:nvSpPr>
              <p:cNvPr id="116" name="Rectangle 27"/>
              <p:cNvSpPr>
                <a:spLocks noChangeArrowheads="1"/>
              </p:cNvSpPr>
              <p:nvPr/>
            </p:nvSpPr>
            <p:spPr bwMode="auto">
              <a:xfrm>
                <a:off x="3634" y="1799"/>
                <a:ext cx="159" cy="204"/>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17" name="Rectangle 28"/>
              <p:cNvSpPr>
                <a:spLocks noChangeArrowheads="1"/>
              </p:cNvSpPr>
              <p:nvPr/>
            </p:nvSpPr>
            <p:spPr bwMode="auto">
              <a:xfrm>
                <a:off x="3472" y="1799"/>
                <a:ext cx="162" cy="204"/>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18" name="Rectangle 29"/>
              <p:cNvSpPr>
                <a:spLocks noChangeArrowheads="1"/>
              </p:cNvSpPr>
              <p:nvPr/>
            </p:nvSpPr>
            <p:spPr bwMode="auto">
              <a:xfrm>
                <a:off x="3311" y="1799"/>
                <a:ext cx="161" cy="204"/>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19" name="Rectangle 30"/>
              <p:cNvSpPr>
                <a:spLocks noChangeArrowheads="1"/>
              </p:cNvSpPr>
              <p:nvPr/>
            </p:nvSpPr>
            <p:spPr bwMode="auto">
              <a:xfrm>
                <a:off x="3150" y="1799"/>
                <a:ext cx="159" cy="204"/>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grpSp>
        <p:sp>
          <p:nvSpPr>
            <p:cNvPr id="120" name="Line 31"/>
            <p:cNvSpPr>
              <a:spLocks noChangeShapeType="1"/>
            </p:cNvSpPr>
            <p:nvPr/>
          </p:nvSpPr>
          <p:spPr bwMode="auto">
            <a:xfrm flipH="1">
              <a:off x="4460875" y="3487349"/>
              <a:ext cx="485775" cy="10969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21" name="Line 32"/>
            <p:cNvSpPr>
              <a:spLocks noChangeShapeType="1"/>
            </p:cNvSpPr>
            <p:nvPr/>
          </p:nvSpPr>
          <p:spPr bwMode="auto">
            <a:xfrm flipH="1" flipV="1">
              <a:off x="4224338" y="4574786"/>
              <a:ext cx="247650" cy="95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22" name="Line 33"/>
            <p:cNvSpPr>
              <a:spLocks noChangeShapeType="1"/>
            </p:cNvSpPr>
            <p:nvPr/>
          </p:nvSpPr>
          <p:spPr bwMode="auto">
            <a:xfrm flipH="1">
              <a:off x="4586288" y="3477824"/>
              <a:ext cx="3714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23" name="Line 34"/>
            <p:cNvSpPr>
              <a:spLocks noChangeShapeType="1"/>
            </p:cNvSpPr>
            <p:nvPr/>
          </p:nvSpPr>
          <p:spPr bwMode="auto">
            <a:xfrm flipH="1">
              <a:off x="8197850" y="3428611"/>
              <a:ext cx="485775" cy="10969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24" name="Line 35"/>
            <p:cNvSpPr>
              <a:spLocks noChangeShapeType="1"/>
            </p:cNvSpPr>
            <p:nvPr/>
          </p:nvSpPr>
          <p:spPr bwMode="auto">
            <a:xfrm flipH="1">
              <a:off x="8210550" y="4522399"/>
              <a:ext cx="37306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25" name="Line 36"/>
            <p:cNvSpPr>
              <a:spLocks noChangeShapeType="1"/>
            </p:cNvSpPr>
            <p:nvPr/>
          </p:nvSpPr>
          <p:spPr bwMode="auto">
            <a:xfrm flipH="1" flipV="1">
              <a:off x="8683625" y="3428611"/>
              <a:ext cx="2603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grpSp>
          <p:nvGrpSpPr>
            <p:cNvPr id="126" name="Group 37"/>
            <p:cNvGrpSpPr>
              <a:grpSpLocks/>
            </p:cNvGrpSpPr>
            <p:nvPr/>
          </p:nvGrpSpPr>
          <p:grpSpPr bwMode="auto">
            <a:xfrm>
              <a:off x="7013575" y="3866761"/>
              <a:ext cx="1001713" cy="290513"/>
              <a:chOff x="3600" y="219"/>
              <a:chExt cx="360" cy="175"/>
            </a:xfrm>
          </p:grpSpPr>
          <p:sp>
            <p:nvSpPr>
              <p:cNvPr id="127" name="Oval 38"/>
              <p:cNvSpPr>
                <a:spLocks noChangeArrowheads="1"/>
              </p:cNvSpPr>
              <p:nvPr/>
            </p:nvSpPr>
            <p:spPr bwMode="auto">
              <a:xfrm>
                <a:off x="3603" y="297"/>
                <a:ext cx="357" cy="97"/>
              </a:xfrm>
              <a:prstGeom prst="ellipse">
                <a:avLst/>
              </a:prstGeom>
              <a:solidFill>
                <a:srgbClr val="CCCCFF"/>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28" name="Line 39"/>
              <p:cNvSpPr>
                <a:spLocks noChangeShapeType="1"/>
              </p:cNvSpPr>
              <p:nvPr/>
            </p:nvSpPr>
            <p:spPr bwMode="auto">
              <a:xfrm>
                <a:off x="3603" y="289"/>
                <a:ext cx="0" cy="6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29" name="Line 40"/>
              <p:cNvSpPr>
                <a:spLocks noChangeShapeType="1"/>
              </p:cNvSpPr>
              <p:nvPr/>
            </p:nvSpPr>
            <p:spPr bwMode="auto">
              <a:xfrm>
                <a:off x="3960" y="289"/>
                <a:ext cx="0" cy="6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30" name="Rectangle 41"/>
              <p:cNvSpPr>
                <a:spLocks noChangeArrowheads="1"/>
              </p:cNvSpPr>
              <p:nvPr/>
            </p:nvSpPr>
            <p:spPr bwMode="auto">
              <a:xfrm>
                <a:off x="3603" y="289"/>
                <a:ext cx="354" cy="59"/>
              </a:xfrm>
              <a:prstGeom prst="rect">
                <a:avLst/>
              </a:prstGeom>
              <a:solidFill>
                <a:srgbClr val="CC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31" name="Oval 42"/>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grpSp>
            <p:nvGrpSpPr>
              <p:cNvPr id="132" name="Group 43"/>
              <p:cNvGrpSpPr>
                <a:grpSpLocks/>
              </p:cNvGrpSpPr>
              <p:nvPr/>
            </p:nvGrpSpPr>
            <p:grpSpPr bwMode="auto">
              <a:xfrm>
                <a:off x="3686" y="244"/>
                <a:ext cx="177" cy="66"/>
                <a:chOff x="2848" y="848"/>
                <a:chExt cx="140" cy="98"/>
              </a:xfrm>
            </p:grpSpPr>
            <p:sp>
              <p:nvSpPr>
                <p:cNvPr id="137" name="Line 44"/>
                <p:cNvSpPr>
                  <a:spLocks noChangeShapeType="1"/>
                </p:cNvSpPr>
                <p:nvPr/>
              </p:nvSpPr>
              <p:spPr bwMode="auto">
                <a:xfrm flipV="1">
                  <a:off x="2848" y="848"/>
                  <a:ext cx="5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38" name="Line 45"/>
                <p:cNvSpPr>
                  <a:spLocks noChangeShapeType="1"/>
                </p:cNvSpPr>
                <p:nvPr/>
              </p:nvSpPr>
              <p:spPr bwMode="auto">
                <a:xfrm>
                  <a:off x="2944" y="946"/>
                  <a:ext cx="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39" name="Line 46"/>
                <p:cNvSpPr>
                  <a:spLocks noChangeShapeType="1"/>
                </p:cNvSpPr>
                <p:nvPr/>
              </p:nvSpPr>
              <p:spPr bwMode="auto">
                <a:xfrm>
                  <a:off x="2894" y="849"/>
                  <a:ext cx="52" cy="9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grpSp>
          <p:grpSp>
            <p:nvGrpSpPr>
              <p:cNvPr id="133" name="Group 47"/>
              <p:cNvGrpSpPr>
                <a:grpSpLocks/>
              </p:cNvGrpSpPr>
              <p:nvPr/>
            </p:nvGrpSpPr>
            <p:grpSpPr bwMode="auto">
              <a:xfrm flipV="1">
                <a:off x="3686" y="243"/>
                <a:ext cx="177" cy="66"/>
                <a:chOff x="2848" y="848"/>
                <a:chExt cx="140" cy="98"/>
              </a:xfrm>
            </p:grpSpPr>
            <p:sp>
              <p:nvSpPr>
                <p:cNvPr id="134" name="Line 48"/>
                <p:cNvSpPr>
                  <a:spLocks noChangeShapeType="1"/>
                </p:cNvSpPr>
                <p:nvPr/>
              </p:nvSpPr>
              <p:spPr bwMode="auto">
                <a:xfrm flipV="1">
                  <a:off x="2848" y="848"/>
                  <a:ext cx="5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35" name="Line 49"/>
                <p:cNvSpPr>
                  <a:spLocks noChangeShapeType="1"/>
                </p:cNvSpPr>
                <p:nvPr/>
              </p:nvSpPr>
              <p:spPr bwMode="auto">
                <a:xfrm>
                  <a:off x="2944" y="946"/>
                  <a:ext cx="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36" name="Line 50"/>
                <p:cNvSpPr>
                  <a:spLocks noChangeShapeType="1"/>
                </p:cNvSpPr>
                <p:nvPr/>
              </p:nvSpPr>
              <p:spPr bwMode="auto">
                <a:xfrm>
                  <a:off x="2894" y="850"/>
                  <a:ext cx="52" cy="9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grpSp>
        </p:grpSp>
        <p:sp>
          <p:nvSpPr>
            <p:cNvPr id="140" name="Text Box 51"/>
            <p:cNvSpPr txBox="1">
              <a:spLocks noChangeArrowheads="1"/>
            </p:cNvSpPr>
            <p:nvPr/>
          </p:nvSpPr>
          <p:spPr bwMode="auto">
            <a:xfrm>
              <a:off x="5357813" y="3385749"/>
              <a:ext cx="486054" cy="3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0" dirty="0">
                  <a:latin typeface="+mn-ea"/>
                  <a:cs typeface="Arial"/>
                </a:rPr>
                <a:t>R1</a:t>
              </a:r>
            </a:p>
          </p:txBody>
        </p:sp>
        <p:sp>
          <p:nvSpPr>
            <p:cNvPr id="141" name="Text Box 52"/>
            <p:cNvSpPr txBox="1">
              <a:spLocks noChangeArrowheads="1"/>
            </p:cNvSpPr>
            <p:nvPr/>
          </p:nvSpPr>
          <p:spPr bwMode="auto">
            <a:xfrm>
              <a:off x="7354888" y="3473062"/>
              <a:ext cx="486054" cy="3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0" dirty="0">
                  <a:latin typeface="+mn-ea"/>
                  <a:cs typeface="Arial"/>
                </a:rPr>
                <a:t>R2</a:t>
              </a:r>
            </a:p>
          </p:txBody>
        </p:sp>
        <p:sp>
          <p:nvSpPr>
            <p:cNvPr id="142" name="Freeform 53"/>
            <p:cNvSpPr>
              <a:spLocks/>
            </p:cNvSpPr>
            <p:nvPr/>
          </p:nvSpPr>
          <p:spPr bwMode="auto">
            <a:xfrm>
              <a:off x="4641850" y="3312724"/>
              <a:ext cx="4235450" cy="646112"/>
            </a:xfrm>
            <a:custGeom>
              <a:avLst/>
              <a:gdLst>
                <a:gd name="T0" fmla="*/ 0 w 3323"/>
                <a:gd name="T1" fmla="*/ 71 h 585"/>
                <a:gd name="T2" fmla="*/ 346 w 3323"/>
                <a:gd name="T3" fmla="*/ 71 h 585"/>
                <a:gd name="T4" fmla="*/ 133 w 3323"/>
                <a:gd name="T5" fmla="*/ 567 h 585"/>
                <a:gd name="T6" fmla="*/ 2844 w 3323"/>
                <a:gd name="T7" fmla="*/ 585 h 585"/>
                <a:gd name="T8" fmla="*/ 3101 w 3323"/>
                <a:gd name="T9" fmla="*/ 0 h 585"/>
                <a:gd name="T10" fmla="*/ 3323 w 3323"/>
                <a:gd name="T11" fmla="*/ 0 h 585"/>
              </a:gdLst>
              <a:ahLst/>
              <a:cxnLst>
                <a:cxn ang="0">
                  <a:pos x="T0" y="T1"/>
                </a:cxn>
                <a:cxn ang="0">
                  <a:pos x="T2" y="T3"/>
                </a:cxn>
                <a:cxn ang="0">
                  <a:pos x="T4" y="T5"/>
                </a:cxn>
                <a:cxn ang="0">
                  <a:pos x="T6" y="T7"/>
                </a:cxn>
                <a:cxn ang="0">
                  <a:pos x="T8" y="T9"/>
                </a:cxn>
                <a:cxn ang="0">
                  <a:pos x="T10" y="T11"/>
                </a:cxn>
              </a:cxnLst>
              <a:rect l="0" t="0" r="r" b="b"/>
              <a:pathLst>
                <a:path w="3323" h="585">
                  <a:moveTo>
                    <a:pt x="0" y="71"/>
                  </a:moveTo>
                  <a:lnTo>
                    <a:pt x="346" y="71"/>
                  </a:lnTo>
                  <a:lnTo>
                    <a:pt x="133" y="567"/>
                  </a:lnTo>
                  <a:lnTo>
                    <a:pt x="2844" y="585"/>
                  </a:lnTo>
                  <a:lnTo>
                    <a:pt x="3101" y="0"/>
                  </a:lnTo>
                  <a:lnTo>
                    <a:pt x="3323" y="0"/>
                  </a:lnTo>
                </a:path>
              </a:pathLst>
            </a:custGeom>
            <a:noFill/>
            <a:ln w="57150" cap="flat" cmpd="sng">
              <a:solidFill>
                <a:srgbClr val="3333CC"/>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43" name="Freeform 54"/>
            <p:cNvSpPr>
              <a:spLocks/>
            </p:cNvSpPr>
            <p:nvPr/>
          </p:nvSpPr>
          <p:spPr bwMode="auto">
            <a:xfrm>
              <a:off x="4392613" y="4085836"/>
              <a:ext cx="4078287" cy="557213"/>
            </a:xfrm>
            <a:custGeom>
              <a:avLst/>
              <a:gdLst>
                <a:gd name="T0" fmla="*/ 0 w 3199"/>
                <a:gd name="T1" fmla="*/ 505 h 505"/>
                <a:gd name="T2" fmla="*/ 97 w 3199"/>
                <a:gd name="T3" fmla="*/ 496 h 505"/>
                <a:gd name="T4" fmla="*/ 284 w 3199"/>
                <a:gd name="T5" fmla="*/ 0 h 505"/>
                <a:gd name="T6" fmla="*/ 3048 w 3199"/>
                <a:gd name="T7" fmla="*/ 0 h 505"/>
                <a:gd name="T8" fmla="*/ 2862 w 3199"/>
                <a:gd name="T9" fmla="*/ 461 h 505"/>
                <a:gd name="T10" fmla="*/ 3199 w 3199"/>
                <a:gd name="T11" fmla="*/ 461 h 505"/>
              </a:gdLst>
              <a:ahLst/>
              <a:cxnLst>
                <a:cxn ang="0">
                  <a:pos x="T0" y="T1"/>
                </a:cxn>
                <a:cxn ang="0">
                  <a:pos x="T2" y="T3"/>
                </a:cxn>
                <a:cxn ang="0">
                  <a:pos x="T4" y="T5"/>
                </a:cxn>
                <a:cxn ang="0">
                  <a:pos x="T6" y="T7"/>
                </a:cxn>
                <a:cxn ang="0">
                  <a:pos x="T8" y="T9"/>
                </a:cxn>
                <a:cxn ang="0">
                  <a:pos x="T10" y="T11"/>
                </a:cxn>
              </a:cxnLst>
              <a:rect l="0" t="0" r="r" b="b"/>
              <a:pathLst>
                <a:path w="3199" h="505">
                  <a:moveTo>
                    <a:pt x="0" y="505"/>
                  </a:moveTo>
                  <a:lnTo>
                    <a:pt x="97" y="496"/>
                  </a:lnTo>
                  <a:lnTo>
                    <a:pt x="284" y="0"/>
                  </a:lnTo>
                  <a:lnTo>
                    <a:pt x="3048" y="0"/>
                  </a:lnTo>
                  <a:lnTo>
                    <a:pt x="2862" y="461"/>
                  </a:lnTo>
                  <a:lnTo>
                    <a:pt x="3199" y="461"/>
                  </a:lnTo>
                </a:path>
              </a:pathLst>
            </a:custGeom>
            <a:noFill/>
            <a:ln w="571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pPr>
                <a:defRPr/>
              </a:pPr>
              <a:endParaRPr lang="en-US" sz="1600" i="0" dirty="0">
                <a:latin typeface="Arial"/>
                <a:cs typeface="Arial"/>
              </a:endParaRPr>
            </a:p>
          </p:txBody>
        </p:sp>
        <p:sp>
          <p:nvSpPr>
            <p:cNvPr id="144" name="Oval 58"/>
            <p:cNvSpPr>
              <a:spLocks noChangeArrowheads="1"/>
            </p:cNvSpPr>
            <p:nvPr/>
          </p:nvSpPr>
          <p:spPr bwMode="auto">
            <a:xfrm>
              <a:off x="4829560" y="3543866"/>
              <a:ext cx="204262" cy="204262"/>
            </a:xfrm>
            <a:prstGeom prst="ellipse">
              <a:avLst/>
            </a:prstGeom>
            <a:solidFill>
              <a:srgbClr val="FFC000"/>
            </a:solidFill>
            <a:ln w="9525">
              <a:no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45" name="Oval 59"/>
            <p:cNvSpPr>
              <a:spLocks noChangeArrowheads="1"/>
            </p:cNvSpPr>
            <p:nvPr/>
          </p:nvSpPr>
          <p:spPr bwMode="auto">
            <a:xfrm>
              <a:off x="4515971" y="4221223"/>
              <a:ext cx="204262" cy="204262"/>
            </a:xfrm>
            <a:prstGeom prst="ellipse">
              <a:avLst/>
            </a:prstGeom>
            <a:solidFill>
              <a:srgbClr val="FFC000"/>
            </a:solidFill>
            <a:ln w="9525">
              <a:no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46" name="Text Box 60"/>
            <p:cNvSpPr txBox="1">
              <a:spLocks noChangeArrowheads="1"/>
            </p:cNvSpPr>
            <p:nvPr/>
          </p:nvSpPr>
          <p:spPr bwMode="auto">
            <a:xfrm>
              <a:off x="5992918" y="4250271"/>
              <a:ext cx="1248243" cy="314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200" i="0" dirty="0">
                  <a:latin typeface="+mn-ea"/>
                  <a:cs typeface="Arial"/>
                </a:rPr>
                <a:t>1.5 Mbps link</a:t>
              </a:r>
            </a:p>
          </p:txBody>
        </p:sp>
        <p:sp>
          <p:nvSpPr>
            <p:cNvPr id="147" name="Text Box 61"/>
            <p:cNvSpPr txBox="1">
              <a:spLocks noChangeArrowheads="1"/>
            </p:cNvSpPr>
            <p:nvPr/>
          </p:nvSpPr>
          <p:spPr bwMode="auto">
            <a:xfrm>
              <a:off x="3390838" y="3081508"/>
              <a:ext cx="780743" cy="523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sz="1200" i="0" dirty="0">
                  <a:latin typeface="Arial"/>
                  <a:cs typeface="Arial"/>
                </a:rPr>
                <a:t>1 </a:t>
              </a:r>
              <a:r>
                <a:rPr lang="en-US" sz="1200" i="0" dirty="0" smtClean="0">
                  <a:latin typeface="Arial"/>
                  <a:cs typeface="Arial"/>
                </a:rPr>
                <a:t>Mbps</a:t>
              </a:r>
              <a:endParaRPr lang="en-US" sz="1200" i="0" dirty="0">
                <a:latin typeface="Arial"/>
                <a:cs typeface="Arial"/>
              </a:endParaRPr>
            </a:p>
            <a:p>
              <a:pPr algn="r">
                <a:defRPr/>
              </a:pPr>
              <a:r>
                <a:rPr lang="en-US" sz="1200" i="0" dirty="0">
                  <a:latin typeface="+mn-ea"/>
                  <a:cs typeface="Arial"/>
                </a:rPr>
                <a:t>phone</a:t>
              </a:r>
            </a:p>
          </p:txBody>
        </p:sp>
        <p:sp>
          <p:nvSpPr>
            <p:cNvPr id="148" name="Text Box 62"/>
            <p:cNvSpPr txBox="1">
              <a:spLocks noChangeArrowheads="1"/>
            </p:cNvSpPr>
            <p:nvPr/>
          </p:nvSpPr>
          <p:spPr bwMode="auto">
            <a:xfrm>
              <a:off x="5325619" y="4833198"/>
              <a:ext cx="2725425" cy="33855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0" dirty="0">
                  <a:solidFill>
                    <a:srgbClr val="FFC000"/>
                  </a:solidFill>
                  <a:latin typeface="Arial"/>
                  <a:cs typeface="Arial"/>
                </a:rPr>
                <a:t>packet marking and policing</a:t>
              </a:r>
            </a:p>
          </p:txBody>
        </p:sp>
        <p:sp>
          <p:nvSpPr>
            <p:cNvPr id="149" name="Line 63"/>
            <p:cNvSpPr>
              <a:spLocks noChangeShapeType="1"/>
            </p:cNvSpPr>
            <p:nvPr/>
          </p:nvSpPr>
          <p:spPr bwMode="auto">
            <a:xfrm>
              <a:off x="4937237" y="3652552"/>
              <a:ext cx="447563" cy="1279422"/>
            </a:xfrm>
            <a:prstGeom prst="line">
              <a:avLst/>
            </a:prstGeom>
            <a:noFill/>
            <a:ln w="19050">
              <a:solidFill>
                <a:srgbClr val="FFC000"/>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C000"/>
                </a:solidFill>
                <a:effectLst/>
                <a:uLnTx/>
                <a:uFillTx/>
                <a:latin typeface="Arial"/>
                <a:cs typeface="Arial"/>
              </a:endParaRPr>
            </a:p>
          </p:txBody>
        </p:sp>
        <p:sp>
          <p:nvSpPr>
            <p:cNvPr id="150" name="Line 64"/>
            <p:cNvSpPr>
              <a:spLocks noChangeShapeType="1"/>
            </p:cNvSpPr>
            <p:nvPr/>
          </p:nvSpPr>
          <p:spPr bwMode="auto">
            <a:xfrm flipH="1" flipV="1">
              <a:off x="4625974" y="4312849"/>
              <a:ext cx="758826" cy="615969"/>
            </a:xfrm>
            <a:prstGeom prst="line">
              <a:avLst/>
            </a:prstGeom>
            <a:noFill/>
            <a:ln w="19050">
              <a:solidFill>
                <a:srgbClr val="FFC000"/>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C000"/>
                </a:solidFill>
                <a:effectLst/>
                <a:uLnTx/>
                <a:uFillTx/>
                <a:latin typeface="Arial"/>
                <a:cs typeface="Arial"/>
              </a:endParaRPr>
            </a:p>
          </p:txBody>
        </p:sp>
        <p:grpSp>
          <p:nvGrpSpPr>
            <p:cNvPr id="151" name="Group 542"/>
            <p:cNvGrpSpPr>
              <a:grpSpLocks/>
            </p:cNvGrpSpPr>
            <p:nvPr/>
          </p:nvGrpSpPr>
          <p:grpSpPr bwMode="auto">
            <a:xfrm>
              <a:off x="3387725" y="4149336"/>
              <a:ext cx="985838" cy="895350"/>
              <a:chOff x="-44" y="1473"/>
              <a:chExt cx="981" cy="1105"/>
            </a:xfrm>
          </p:grpSpPr>
          <p:pic>
            <p:nvPicPr>
              <p:cNvPr id="152" name="Picture 529" descr="desktop_computer_stylized_mediu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endParaRPr>
              </a:p>
            </p:txBody>
          </p:sp>
        </p:grpSp>
        <p:grpSp>
          <p:nvGrpSpPr>
            <p:cNvPr id="154" name="Group 249"/>
            <p:cNvGrpSpPr>
              <a:grpSpLocks/>
            </p:cNvGrpSpPr>
            <p:nvPr/>
          </p:nvGrpSpPr>
          <p:grpSpPr bwMode="auto">
            <a:xfrm>
              <a:off x="8505825" y="4244586"/>
              <a:ext cx="363538" cy="687388"/>
              <a:chOff x="4140" y="429"/>
              <a:chExt cx="1425" cy="2396"/>
            </a:xfrm>
          </p:grpSpPr>
          <p:sp>
            <p:nvSpPr>
              <p:cNvPr id="155" name="Freeform 250"/>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endParaRPr>
              </a:p>
            </p:txBody>
          </p:sp>
          <p:sp>
            <p:nvSpPr>
              <p:cNvPr id="156" name="Rectangle 251"/>
              <p:cNvSpPr>
                <a:spLocks noChangeArrowheads="1"/>
              </p:cNvSpPr>
              <p:nvPr/>
            </p:nvSpPr>
            <p:spPr bwMode="auto">
              <a:xfrm>
                <a:off x="4202" y="429"/>
                <a:ext cx="1052"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57" name="Freeform 252"/>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endParaRPr>
              </a:p>
            </p:txBody>
          </p:sp>
          <p:sp>
            <p:nvSpPr>
              <p:cNvPr id="158" name="Freeform 253"/>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endParaRPr>
              </a:p>
            </p:txBody>
          </p:sp>
          <p:sp>
            <p:nvSpPr>
              <p:cNvPr id="159" name="Rectangle 254"/>
              <p:cNvSpPr>
                <a:spLocks noChangeArrowheads="1"/>
              </p:cNvSpPr>
              <p:nvPr/>
            </p:nvSpPr>
            <p:spPr bwMode="auto">
              <a:xfrm>
                <a:off x="4215" y="695"/>
                <a:ext cx="591" cy="44"/>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grpSp>
            <p:nvGrpSpPr>
              <p:cNvPr id="160" name="Group 255"/>
              <p:cNvGrpSpPr>
                <a:grpSpLocks/>
              </p:cNvGrpSpPr>
              <p:nvPr/>
            </p:nvGrpSpPr>
            <p:grpSpPr bwMode="auto">
              <a:xfrm>
                <a:off x="4749" y="668"/>
                <a:ext cx="581" cy="145"/>
                <a:chOff x="614" y="2568"/>
                <a:chExt cx="725" cy="139"/>
              </a:xfrm>
            </p:grpSpPr>
            <p:sp>
              <p:nvSpPr>
                <p:cNvPr id="185" name="AutoShape 256"/>
                <p:cNvSpPr>
                  <a:spLocks noChangeArrowheads="1"/>
                </p:cNvSpPr>
                <p:nvPr/>
              </p:nvSpPr>
              <p:spPr bwMode="auto">
                <a:xfrm>
                  <a:off x="615" y="2567"/>
                  <a:ext cx="722" cy="138"/>
                </a:xfrm>
                <a:prstGeom prst="roundRect">
                  <a:avLst>
                    <a:gd name="adj" fmla="val 50000"/>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86" name="AutoShape 257"/>
                <p:cNvSpPr>
                  <a:spLocks noChangeArrowheads="1"/>
                </p:cNvSpPr>
                <p:nvPr/>
              </p:nvSpPr>
              <p:spPr bwMode="auto">
                <a:xfrm>
                  <a:off x="631" y="2583"/>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grpSp>
          <p:sp>
            <p:nvSpPr>
              <p:cNvPr id="161" name="Rectangle 258"/>
              <p:cNvSpPr>
                <a:spLocks noChangeArrowheads="1"/>
              </p:cNvSpPr>
              <p:nvPr/>
            </p:nvSpPr>
            <p:spPr bwMode="auto">
              <a:xfrm>
                <a:off x="4227" y="1021"/>
                <a:ext cx="591" cy="44"/>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grpSp>
            <p:nvGrpSpPr>
              <p:cNvPr id="162" name="Group 259"/>
              <p:cNvGrpSpPr>
                <a:grpSpLocks/>
              </p:cNvGrpSpPr>
              <p:nvPr/>
            </p:nvGrpSpPr>
            <p:grpSpPr bwMode="auto">
              <a:xfrm>
                <a:off x="4747" y="994"/>
                <a:ext cx="581" cy="134"/>
                <a:chOff x="614" y="2568"/>
                <a:chExt cx="725" cy="139"/>
              </a:xfrm>
            </p:grpSpPr>
            <p:sp>
              <p:nvSpPr>
                <p:cNvPr id="183" name="AutoShape 260"/>
                <p:cNvSpPr>
                  <a:spLocks noChangeArrowheads="1"/>
                </p:cNvSpPr>
                <p:nvPr/>
              </p:nvSpPr>
              <p:spPr bwMode="auto">
                <a:xfrm>
                  <a:off x="618" y="2567"/>
                  <a:ext cx="722" cy="138"/>
                </a:xfrm>
                <a:prstGeom prst="roundRect">
                  <a:avLst>
                    <a:gd name="adj" fmla="val 50000"/>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84" name="AutoShape 261"/>
                <p:cNvSpPr>
                  <a:spLocks noChangeArrowheads="1"/>
                </p:cNvSpPr>
                <p:nvPr/>
              </p:nvSpPr>
              <p:spPr bwMode="auto">
                <a:xfrm>
                  <a:off x="633" y="2585"/>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grpSp>
          <p:sp>
            <p:nvSpPr>
              <p:cNvPr id="163" name="Rectangle 262"/>
              <p:cNvSpPr>
                <a:spLocks noChangeArrowheads="1"/>
              </p:cNvSpPr>
              <p:nvPr/>
            </p:nvSpPr>
            <p:spPr bwMode="auto">
              <a:xfrm>
                <a:off x="4215" y="1359"/>
                <a:ext cx="597" cy="44"/>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64" name="Rectangle 263"/>
              <p:cNvSpPr>
                <a:spLocks noChangeArrowheads="1"/>
              </p:cNvSpPr>
              <p:nvPr/>
            </p:nvSpPr>
            <p:spPr bwMode="auto">
              <a:xfrm>
                <a:off x="4227" y="1657"/>
                <a:ext cx="597" cy="44"/>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grpSp>
            <p:nvGrpSpPr>
              <p:cNvPr id="165" name="Group 264"/>
              <p:cNvGrpSpPr>
                <a:grpSpLocks/>
              </p:cNvGrpSpPr>
              <p:nvPr/>
            </p:nvGrpSpPr>
            <p:grpSpPr bwMode="auto">
              <a:xfrm>
                <a:off x="4735" y="1627"/>
                <a:ext cx="582" cy="151"/>
                <a:chOff x="614" y="2568"/>
                <a:chExt cx="725" cy="139"/>
              </a:xfrm>
            </p:grpSpPr>
            <p:sp>
              <p:nvSpPr>
                <p:cNvPr id="181" name="AutoShape 265"/>
                <p:cNvSpPr>
                  <a:spLocks noChangeArrowheads="1"/>
                </p:cNvSpPr>
                <p:nvPr/>
              </p:nvSpPr>
              <p:spPr bwMode="auto">
                <a:xfrm>
                  <a:off x="617" y="2571"/>
                  <a:ext cx="713" cy="138"/>
                </a:xfrm>
                <a:prstGeom prst="roundRect">
                  <a:avLst>
                    <a:gd name="adj" fmla="val 50000"/>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82" name="AutoShape 266"/>
                <p:cNvSpPr>
                  <a:spLocks noChangeArrowheads="1"/>
                </p:cNvSpPr>
                <p:nvPr/>
              </p:nvSpPr>
              <p:spPr bwMode="auto">
                <a:xfrm>
                  <a:off x="632" y="2586"/>
                  <a:ext cx="682"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grpSp>
          <p:sp>
            <p:nvSpPr>
              <p:cNvPr id="166" name="Freeform 267"/>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endParaRPr>
              </a:p>
            </p:txBody>
          </p:sp>
          <p:grpSp>
            <p:nvGrpSpPr>
              <p:cNvPr id="167" name="Group 268"/>
              <p:cNvGrpSpPr>
                <a:grpSpLocks/>
              </p:cNvGrpSpPr>
              <p:nvPr/>
            </p:nvGrpSpPr>
            <p:grpSpPr bwMode="auto">
              <a:xfrm>
                <a:off x="4739" y="1327"/>
                <a:ext cx="582" cy="139"/>
                <a:chOff x="614" y="2568"/>
                <a:chExt cx="725" cy="139"/>
              </a:xfrm>
            </p:grpSpPr>
            <p:sp>
              <p:nvSpPr>
                <p:cNvPr id="179" name="AutoShape 269"/>
                <p:cNvSpPr>
                  <a:spLocks noChangeArrowheads="1"/>
                </p:cNvSpPr>
                <p:nvPr/>
              </p:nvSpPr>
              <p:spPr bwMode="auto">
                <a:xfrm>
                  <a:off x="612" y="2566"/>
                  <a:ext cx="729" cy="138"/>
                </a:xfrm>
                <a:prstGeom prst="roundRect">
                  <a:avLst>
                    <a:gd name="adj" fmla="val 50000"/>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80" name="AutoShape 270"/>
                <p:cNvSpPr>
                  <a:spLocks noChangeArrowheads="1"/>
                </p:cNvSpPr>
                <p:nvPr/>
              </p:nvSpPr>
              <p:spPr bwMode="auto">
                <a:xfrm>
                  <a:off x="627" y="2583"/>
                  <a:ext cx="698"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grpSp>
          <p:sp>
            <p:nvSpPr>
              <p:cNvPr id="168" name="Rectangle 271"/>
              <p:cNvSpPr>
                <a:spLocks noChangeArrowheads="1"/>
              </p:cNvSpPr>
              <p:nvPr/>
            </p:nvSpPr>
            <p:spPr bwMode="auto">
              <a:xfrm>
                <a:off x="5248" y="429"/>
                <a:ext cx="68" cy="2291"/>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69" name="Freeform 272"/>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endParaRPr>
              </a:p>
            </p:txBody>
          </p:sp>
          <p:sp>
            <p:nvSpPr>
              <p:cNvPr id="170" name="Freeform 273"/>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endParaRPr>
              </a:p>
            </p:txBody>
          </p:sp>
          <p:sp>
            <p:nvSpPr>
              <p:cNvPr id="171" name="Oval 274"/>
              <p:cNvSpPr>
                <a:spLocks noChangeArrowheads="1"/>
              </p:cNvSpPr>
              <p:nvPr/>
            </p:nvSpPr>
            <p:spPr bwMode="auto">
              <a:xfrm>
                <a:off x="5515" y="2615"/>
                <a:ext cx="50" cy="94"/>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72" name="Freeform 275"/>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endParaRPr>
              </a:p>
            </p:txBody>
          </p:sp>
          <p:sp>
            <p:nvSpPr>
              <p:cNvPr id="173" name="AutoShape 276"/>
              <p:cNvSpPr>
                <a:spLocks noChangeArrowheads="1"/>
              </p:cNvSpPr>
              <p:nvPr/>
            </p:nvSpPr>
            <p:spPr bwMode="auto">
              <a:xfrm>
                <a:off x="4140" y="2681"/>
                <a:ext cx="1201" cy="144"/>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74" name="AutoShape 277"/>
              <p:cNvSpPr>
                <a:spLocks noChangeArrowheads="1"/>
              </p:cNvSpPr>
              <p:nvPr/>
            </p:nvSpPr>
            <p:spPr bwMode="auto">
              <a:xfrm>
                <a:off x="4202" y="2709"/>
                <a:ext cx="1077" cy="83"/>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75" name="Oval 278"/>
              <p:cNvSpPr>
                <a:spLocks noChangeArrowheads="1"/>
              </p:cNvSpPr>
              <p:nvPr/>
            </p:nvSpPr>
            <p:spPr bwMode="auto">
              <a:xfrm>
                <a:off x="4308" y="2382"/>
                <a:ext cx="162" cy="144"/>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76" name="Oval 279"/>
              <p:cNvSpPr>
                <a:spLocks noChangeArrowheads="1"/>
              </p:cNvSpPr>
              <p:nvPr/>
            </p:nvSpPr>
            <p:spPr bwMode="auto">
              <a:xfrm>
                <a:off x="4488" y="2382"/>
                <a:ext cx="156" cy="144"/>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0000"/>
                  </a:solidFill>
                  <a:effectLst/>
                  <a:uLnTx/>
                  <a:uFillTx/>
                  <a:latin typeface="Arial"/>
                  <a:cs typeface="Arial"/>
                </a:endParaRPr>
              </a:p>
            </p:txBody>
          </p:sp>
          <p:sp>
            <p:nvSpPr>
              <p:cNvPr id="177" name="Oval 280"/>
              <p:cNvSpPr>
                <a:spLocks noChangeArrowheads="1"/>
              </p:cNvSpPr>
              <p:nvPr/>
            </p:nvSpPr>
            <p:spPr bwMode="auto">
              <a:xfrm>
                <a:off x="4663" y="2382"/>
                <a:ext cx="156" cy="138"/>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78" name="Rectangle 281"/>
              <p:cNvSpPr>
                <a:spLocks noChangeArrowheads="1"/>
              </p:cNvSpPr>
              <p:nvPr/>
            </p:nvSpPr>
            <p:spPr bwMode="auto">
              <a:xfrm>
                <a:off x="5061" y="1835"/>
                <a:ext cx="87" cy="764"/>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grpSp>
        <p:pic>
          <p:nvPicPr>
            <p:cNvPr id="187" name="Picture 12" descr="Image result for telephon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975" r="26270" b="8859"/>
            <a:stretch/>
          </p:blipFill>
          <p:spPr bwMode="auto">
            <a:xfrm>
              <a:off x="4232817" y="3047038"/>
              <a:ext cx="330550" cy="605514"/>
            </a:xfrm>
            <a:prstGeom prst="rect">
              <a:avLst/>
            </a:prstGeom>
            <a:noFill/>
            <a:extLst>
              <a:ext uri="{909E8E84-426E-40DD-AFC4-6F175D3DCCD1}">
                <a14:hiddenFill xmlns:a14="http://schemas.microsoft.com/office/drawing/2010/main">
                  <a:solidFill>
                    <a:srgbClr val="FFFFFF"/>
                  </a:solidFill>
                </a14:hiddenFill>
              </a:ext>
            </a:extLst>
          </p:spPr>
        </p:pic>
        <p:pic>
          <p:nvPicPr>
            <p:cNvPr id="188" name="Picture 12" descr="Image result for telephon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975" r="26270" b="8859"/>
            <a:stretch/>
          </p:blipFill>
          <p:spPr bwMode="auto">
            <a:xfrm>
              <a:off x="8941821" y="2999885"/>
              <a:ext cx="330550" cy="60551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848709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Problem </a:t>
            </a:r>
            <a:r>
              <a:rPr lang="en-US" altLang="ko-KR" dirty="0" smtClean="0"/>
              <a:t>with Traffic Isolation</a:t>
            </a:r>
            <a:endParaRPr lang="ko-KR" altLang="en-US" dirty="0"/>
          </a:p>
        </p:txBody>
      </p:sp>
      <p:sp>
        <p:nvSpPr>
          <p:cNvPr id="3" name="내용 개체 틀 2"/>
          <p:cNvSpPr>
            <a:spLocks noGrp="1"/>
          </p:cNvSpPr>
          <p:nvPr>
            <p:ph sz="quarter" idx="10"/>
          </p:nvPr>
        </p:nvSpPr>
        <p:spPr/>
        <p:txBody>
          <a:bodyPr anchor="t"/>
          <a:lstStyle/>
          <a:p>
            <a:pPr marL="0" indent="0">
              <a:buNone/>
            </a:pPr>
            <a:r>
              <a:rPr lang="en-US" altLang="ko-KR" dirty="0">
                <a:solidFill>
                  <a:srgbClr val="FF0000"/>
                </a:solidFill>
              </a:rPr>
              <a:t>Q</a:t>
            </a:r>
            <a:r>
              <a:rPr lang="en-US" altLang="ko-KR" dirty="0"/>
              <a:t>: </a:t>
            </a:r>
            <a:r>
              <a:rPr lang="en-US" altLang="ko-KR" dirty="0" smtClean="0"/>
              <a:t>What </a:t>
            </a:r>
            <a:r>
              <a:rPr lang="en-US" altLang="ko-KR" dirty="0"/>
              <a:t>if flows </a:t>
            </a:r>
            <a:r>
              <a:rPr lang="en-US" altLang="ko-KR" dirty="0" smtClean="0"/>
              <a:t>does not </a:t>
            </a:r>
            <a:r>
              <a:rPr lang="en-US" altLang="ko-KR" dirty="0"/>
              <a:t>use its allocation after </a:t>
            </a:r>
            <a:r>
              <a:rPr lang="en-US" altLang="ko-KR" dirty="0" smtClean="0"/>
              <a:t>fixed </a:t>
            </a:r>
            <a:r>
              <a:rPr lang="en-US" altLang="ko-KR" dirty="0"/>
              <a:t>(non-sharable) bandwidth </a:t>
            </a:r>
            <a:r>
              <a:rPr lang="en-US" altLang="ko-KR" dirty="0" smtClean="0"/>
              <a:t>is allocated?</a:t>
            </a:r>
          </a:p>
          <a:p>
            <a:pPr marL="0" indent="0">
              <a:buNone/>
            </a:pPr>
            <a:r>
              <a:rPr lang="en-US" altLang="ko-KR" dirty="0" smtClean="0">
                <a:solidFill>
                  <a:srgbClr val="FF0000"/>
                </a:solidFill>
              </a:rPr>
              <a:t>A</a:t>
            </a:r>
            <a:r>
              <a:rPr lang="en-US" altLang="ko-KR" dirty="0" smtClean="0"/>
              <a:t>: Inefficient </a:t>
            </a:r>
            <a:r>
              <a:rPr lang="en-US" altLang="ko-KR" dirty="0"/>
              <a:t>use of </a:t>
            </a:r>
            <a:r>
              <a:rPr lang="en-US" altLang="ko-KR" dirty="0" smtClean="0"/>
              <a:t>bandwidth</a:t>
            </a:r>
            <a:endParaRPr lang="ko-KR" altLang="en-US" dirty="0"/>
          </a:p>
        </p:txBody>
      </p:sp>
      <p:grpSp>
        <p:nvGrpSpPr>
          <p:cNvPr id="7" name="그룹 6"/>
          <p:cNvGrpSpPr/>
          <p:nvPr/>
        </p:nvGrpSpPr>
        <p:grpSpPr>
          <a:xfrm>
            <a:off x="1446627" y="5001218"/>
            <a:ext cx="9276331" cy="1261359"/>
            <a:chOff x="1446627" y="4884255"/>
            <a:chExt cx="9276331" cy="1261359"/>
          </a:xfrm>
        </p:grpSpPr>
        <p:sp>
          <p:nvSpPr>
            <p:cNvPr id="8" name="직사각형 7"/>
            <p:cNvSpPr/>
            <p:nvPr/>
          </p:nvSpPr>
          <p:spPr bwMode="auto">
            <a:xfrm>
              <a:off x="1446627" y="5068921"/>
              <a:ext cx="9276331" cy="1076693"/>
            </a:xfrm>
            <a:prstGeom prst="rect">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180000" rIns="180000" rtlCol="0" anchor="ctr"/>
            <a:lstStyle/>
            <a:p>
              <a:r>
                <a:rPr lang="en-US" altLang="ko-KR" sz="2000" dirty="0" smtClean="0"/>
                <a:t>While </a:t>
              </a:r>
              <a:r>
                <a:rPr lang="en-US" altLang="ko-KR" sz="2000" dirty="0"/>
                <a:t>providing </a:t>
              </a:r>
              <a:r>
                <a:rPr lang="en-US" altLang="ko-KR" sz="2000" dirty="0" smtClean="0"/>
                <a:t>traffic isolation</a:t>
              </a:r>
              <a:r>
                <a:rPr lang="en-US" altLang="ko-KR" sz="2000" dirty="0"/>
                <a:t>, it is desirable to use </a:t>
              </a:r>
              <a:r>
                <a:rPr lang="en-US" altLang="ko-KR" sz="2000" dirty="0" smtClean="0"/>
                <a:t>resources </a:t>
              </a:r>
              <a:r>
                <a:rPr lang="en-US" altLang="ko-KR" sz="2000" dirty="0"/>
                <a:t>as efficiently as </a:t>
              </a:r>
              <a:r>
                <a:rPr lang="en-US" altLang="ko-KR" sz="2000" dirty="0" smtClean="0"/>
                <a:t>possible         </a:t>
              </a:r>
              <a:r>
                <a:rPr lang="en-US" altLang="ko-KR" sz="2000" dirty="0" smtClean="0">
                  <a:solidFill>
                    <a:srgbClr val="FFC000"/>
                  </a:solidFill>
                </a:rPr>
                <a:t>link scheduling</a:t>
              </a:r>
              <a:endParaRPr lang="en-US" altLang="ko-KR" sz="2000" dirty="0">
                <a:solidFill>
                  <a:srgbClr val="FFC000"/>
                </a:solidFill>
              </a:endParaRPr>
            </a:p>
          </p:txBody>
        </p:sp>
        <p:sp>
          <p:nvSpPr>
            <p:cNvPr id="9" name="TextBox 8"/>
            <p:cNvSpPr txBox="1"/>
            <p:nvPr/>
          </p:nvSpPr>
          <p:spPr>
            <a:xfrm>
              <a:off x="1609662" y="4884255"/>
              <a:ext cx="1213794" cy="400110"/>
            </a:xfrm>
            <a:prstGeom prst="rect">
              <a:avLst/>
            </a:prstGeom>
            <a:solidFill>
              <a:schemeClr val="bg1"/>
            </a:solidFill>
          </p:spPr>
          <p:txBody>
            <a:bodyPr wrap="none" rtlCol="0">
              <a:spAutoFit/>
            </a:bodyPr>
            <a:lstStyle/>
            <a:p>
              <a:r>
                <a:rPr lang="en-US" altLang="ko-KR" sz="2000" dirty="0" smtClean="0">
                  <a:solidFill>
                    <a:srgbClr val="FFC000"/>
                  </a:solidFill>
                </a:rPr>
                <a:t>Insight 3</a:t>
              </a:r>
              <a:endParaRPr lang="ko-KR" altLang="en-US" sz="2000" dirty="0">
                <a:solidFill>
                  <a:srgbClr val="FFC000"/>
                </a:solidFill>
              </a:endParaRPr>
            </a:p>
          </p:txBody>
        </p:sp>
      </p:grpSp>
      <p:sp>
        <p:nvSpPr>
          <p:cNvPr id="10" name="오른쪽 화살표 9"/>
          <p:cNvSpPr/>
          <p:nvPr/>
        </p:nvSpPr>
        <p:spPr bwMode="auto">
          <a:xfrm>
            <a:off x="2741753" y="5762843"/>
            <a:ext cx="340242" cy="276446"/>
          </a:xfrm>
          <a:prstGeom prst="rightArrow">
            <a:avLst/>
          </a:prstGeom>
          <a:noFill/>
          <a:ln w="9525">
            <a:solidFill>
              <a:schemeClr val="tx1"/>
            </a:solidFill>
            <a:round/>
            <a:headEnd/>
            <a:tailEnd/>
          </a:ln>
          <a:extLst>
            <a:ext uri="{909E8E84-426E-40DD-AFC4-6F175D3DCCD1}">
              <a14:hiddenFill xmlns:a14="http://schemas.microsoft.com/office/drawing/2010/main">
                <a:noFill/>
              </a14:hiddenFill>
            </a:ext>
          </a:ex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ko-KR" altLang="en-US" sz="1800" b="0" i="0" u="none" strike="noStrike" kern="0" cap="none" spc="0" normalizeH="0" baseline="0" noProof="0">
              <a:ln>
                <a:noFill/>
              </a:ln>
              <a:solidFill>
                <a:sysClr val="windowText" lastClr="000000"/>
              </a:solidFill>
              <a:effectLst/>
              <a:uLnTx/>
              <a:uFillTx/>
            </a:endParaRPr>
          </a:p>
        </p:txBody>
      </p:sp>
      <p:grpSp>
        <p:nvGrpSpPr>
          <p:cNvPr id="195" name="그룹 194"/>
          <p:cNvGrpSpPr/>
          <p:nvPr/>
        </p:nvGrpSpPr>
        <p:grpSpPr>
          <a:xfrm>
            <a:off x="3224710" y="2686349"/>
            <a:ext cx="5185686" cy="1992646"/>
            <a:chOff x="3224710" y="2686349"/>
            <a:chExt cx="5185686" cy="1992646"/>
          </a:xfrm>
        </p:grpSpPr>
        <p:sp>
          <p:nvSpPr>
            <p:cNvPr id="58" name="Text Box 72"/>
            <p:cNvSpPr txBox="1">
              <a:spLocks noChangeArrowheads="1"/>
            </p:cNvSpPr>
            <p:nvPr/>
          </p:nvSpPr>
          <p:spPr bwMode="auto">
            <a:xfrm>
              <a:off x="5513092" y="2686349"/>
              <a:ext cx="1452642" cy="27699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200" i="0" dirty="0">
                  <a:solidFill>
                    <a:srgbClr val="00B0F0"/>
                  </a:solidFill>
                  <a:latin typeface="+mn-ea"/>
                  <a:cs typeface="Arial"/>
                </a:rPr>
                <a:t>1 Mbps logical link</a:t>
              </a:r>
            </a:p>
          </p:txBody>
        </p:sp>
        <p:sp>
          <p:nvSpPr>
            <p:cNvPr id="101" name="Line 9"/>
            <p:cNvSpPr>
              <a:spLocks noChangeShapeType="1"/>
            </p:cNvSpPr>
            <p:nvPr/>
          </p:nvSpPr>
          <p:spPr bwMode="auto">
            <a:xfrm>
              <a:off x="4378837" y="3726213"/>
              <a:ext cx="327492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77" name="Freeform 12"/>
            <p:cNvSpPr>
              <a:spLocks/>
            </p:cNvSpPr>
            <p:nvPr/>
          </p:nvSpPr>
          <p:spPr bwMode="auto">
            <a:xfrm>
              <a:off x="4689402" y="3503370"/>
              <a:ext cx="933094" cy="235156"/>
            </a:xfrm>
            <a:custGeom>
              <a:avLst/>
              <a:gdLst>
                <a:gd name="T0" fmla="*/ 5 w 556"/>
                <a:gd name="T1" fmla="*/ 18 h 252"/>
                <a:gd name="T2" fmla="*/ 47 w 556"/>
                <a:gd name="T3" fmla="*/ 52 h 252"/>
                <a:gd name="T4" fmla="*/ 119 w 556"/>
                <a:gd name="T5" fmla="*/ 75 h 252"/>
                <a:gd name="T6" fmla="*/ 180 w 556"/>
                <a:gd name="T7" fmla="*/ 79 h 252"/>
                <a:gd name="T8" fmla="*/ 257 w 556"/>
                <a:gd name="T9" fmla="*/ 87 h 252"/>
                <a:gd name="T10" fmla="*/ 315 w 556"/>
                <a:gd name="T11" fmla="*/ 87 h 252"/>
                <a:gd name="T12" fmla="*/ 387 w 556"/>
                <a:gd name="T13" fmla="*/ 81 h 252"/>
                <a:gd name="T14" fmla="*/ 452 w 556"/>
                <a:gd name="T15" fmla="*/ 70 h 252"/>
                <a:gd name="T16" fmla="*/ 531 w 556"/>
                <a:gd name="T17" fmla="*/ 37 h 252"/>
                <a:gd name="T18" fmla="*/ 552 w 556"/>
                <a:gd name="T19" fmla="*/ 27 h 252"/>
                <a:gd name="T20" fmla="*/ 550 w 556"/>
                <a:gd name="T21" fmla="*/ 160 h 252"/>
                <a:gd name="T22" fmla="*/ 518 w 556"/>
                <a:gd name="T23" fmla="*/ 196 h 252"/>
                <a:gd name="T24" fmla="*/ 489 w 556"/>
                <a:gd name="T25" fmla="*/ 216 h 252"/>
                <a:gd name="T26" fmla="*/ 450 w 556"/>
                <a:gd name="T27" fmla="*/ 231 h 252"/>
                <a:gd name="T28" fmla="*/ 393 w 556"/>
                <a:gd name="T29" fmla="*/ 244 h 252"/>
                <a:gd name="T30" fmla="*/ 323 w 556"/>
                <a:gd name="T31" fmla="*/ 251 h 252"/>
                <a:gd name="T32" fmla="*/ 261 w 556"/>
                <a:gd name="T33" fmla="*/ 252 h 252"/>
                <a:gd name="T34" fmla="*/ 205 w 556"/>
                <a:gd name="T35" fmla="*/ 248 h 252"/>
                <a:gd name="T36" fmla="*/ 155 w 556"/>
                <a:gd name="T37" fmla="*/ 241 h 252"/>
                <a:gd name="T38" fmla="*/ 88 w 556"/>
                <a:gd name="T39" fmla="*/ 224 h 252"/>
                <a:gd name="T40" fmla="*/ 51 w 556"/>
                <a:gd name="T41" fmla="*/ 209 h 252"/>
                <a:gd name="T42" fmla="*/ 25 w 556"/>
                <a:gd name="T43" fmla="*/ 181 h 252"/>
                <a:gd name="T44" fmla="*/ 5 w 556"/>
                <a:gd name="T45" fmla="*/ 157 h 252"/>
                <a:gd name="T46" fmla="*/ 5 w 556"/>
                <a:gd name="T47" fmla="*/ 18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6" h="252">
                  <a:moveTo>
                    <a:pt x="5" y="18"/>
                  </a:moveTo>
                  <a:cubicBezTo>
                    <a:pt x="12" y="0"/>
                    <a:pt x="28" y="43"/>
                    <a:pt x="47" y="52"/>
                  </a:cubicBezTo>
                  <a:cubicBezTo>
                    <a:pt x="66" y="61"/>
                    <a:pt x="97" y="71"/>
                    <a:pt x="119" y="75"/>
                  </a:cubicBezTo>
                  <a:cubicBezTo>
                    <a:pt x="141" y="79"/>
                    <a:pt x="157" y="77"/>
                    <a:pt x="180" y="79"/>
                  </a:cubicBezTo>
                  <a:cubicBezTo>
                    <a:pt x="203" y="81"/>
                    <a:pt x="235" y="86"/>
                    <a:pt x="257" y="87"/>
                  </a:cubicBezTo>
                  <a:cubicBezTo>
                    <a:pt x="279" y="88"/>
                    <a:pt x="293" y="88"/>
                    <a:pt x="315" y="87"/>
                  </a:cubicBezTo>
                  <a:cubicBezTo>
                    <a:pt x="337" y="86"/>
                    <a:pt x="364" y="84"/>
                    <a:pt x="387" y="81"/>
                  </a:cubicBezTo>
                  <a:cubicBezTo>
                    <a:pt x="410" y="78"/>
                    <a:pt x="428" y="77"/>
                    <a:pt x="452" y="70"/>
                  </a:cubicBezTo>
                  <a:cubicBezTo>
                    <a:pt x="476" y="63"/>
                    <a:pt x="514" y="44"/>
                    <a:pt x="531" y="37"/>
                  </a:cubicBezTo>
                  <a:cubicBezTo>
                    <a:pt x="548" y="30"/>
                    <a:pt x="549" y="7"/>
                    <a:pt x="552" y="27"/>
                  </a:cubicBezTo>
                  <a:cubicBezTo>
                    <a:pt x="555" y="47"/>
                    <a:pt x="556" y="132"/>
                    <a:pt x="550" y="160"/>
                  </a:cubicBezTo>
                  <a:cubicBezTo>
                    <a:pt x="544" y="188"/>
                    <a:pt x="527" y="187"/>
                    <a:pt x="518" y="196"/>
                  </a:cubicBezTo>
                  <a:cubicBezTo>
                    <a:pt x="508" y="206"/>
                    <a:pt x="500" y="210"/>
                    <a:pt x="489" y="216"/>
                  </a:cubicBezTo>
                  <a:cubicBezTo>
                    <a:pt x="478" y="221"/>
                    <a:pt x="465" y="227"/>
                    <a:pt x="450" y="231"/>
                  </a:cubicBezTo>
                  <a:cubicBezTo>
                    <a:pt x="434" y="235"/>
                    <a:pt x="414" y="241"/>
                    <a:pt x="393" y="244"/>
                  </a:cubicBezTo>
                  <a:cubicBezTo>
                    <a:pt x="371" y="246"/>
                    <a:pt x="344" y="249"/>
                    <a:pt x="323" y="251"/>
                  </a:cubicBezTo>
                  <a:cubicBezTo>
                    <a:pt x="301" y="252"/>
                    <a:pt x="280" y="252"/>
                    <a:pt x="261" y="252"/>
                  </a:cubicBezTo>
                  <a:cubicBezTo>
                    <a:pt x="241" y="252"/>
                    <a:pt x="222" y="249"/>
                    <a:pt x="205" y="248"/>
                  </a:cubicBezTo>
                  <a:cubicBezTo>
                    <a:pt x="187" y="246"/>
                    <a:pt x="174" y="245"/>
                    <a:pt x="155" y="241"/>
                  </a:cubicBezTo>
                  <a:cubicBezTo>
                    <a:pt x="135" y="237"/>
                    <a:pt x="104" y="230"/>
                    <a:pt x="88" y="224"/>
                  </a:cubicBezTo>
                  <a:cubicBezTo>
                    <a:pt x="71" y="219"/>
                    <a:pt x="62" y="216"/>
                    <a:pt x="51" y="209"/>
                  </a:cubicBezTo>
                  <a:cubicBezTo>
                    <a:pt x="40" y="202"/>
                    <a:pt x="32" y="189"/>
                    <a:pt x="25" y="181"/>
                  </a:cubicBezTo>
                  <a:cubicBezTo>
                    <a:pt x="17" y="173"/>
                    <a:pt x="8" y="184"/>
                    <a:pt x="5" y="157"/>
                  </a:cubicBezTo>
                  <a:cubicBezTo>
                    <a:pt x="2" y="131"/>
                    <a:pt x="0" y="34"/>
                    <a:pt x="5" y="18"/>
                  </a:cubicBezTo>
                  <a:close/>
                </a:path>
              </a:pathLst>
            </a:custGeom>
            <a:gradFill rotWithShape="1">
              <a:gsLst>
                <a:gs pos="0">
                  <a:srgbClr val="CCCCFF"/>
                </a:gs>
                <a:gs pos="100000">
                  <a:srgbClr val="FFFFFF"/>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78" name="Oval 13"/>
            <p:cNvSpPr>
              <a:spLocks noChangeArrowheads="1"/>
            </p:cNvSpPr>
            <p:nvPr/>
          </p:nvSpPr>
          <p:spPr bwMode="auto">
            <a:xfrm>
              <a:off x="4697793" y="3548070"/>
              <a:ext cx="919668" cy="133125"/>
            </a:xfrm>
            <a:prstGeom prst="ellipse">
              <a:avLst/>
            </a:prstGeom>
            <a:noFill/>
            <a:ln w="12700" cap="rnd">
              <a:solidFill>
                <a:srgbClr val="000000"/>
              </a:solidFill>
              <a:prstDash val="sysDot"/>
              <a:round/>
              <a:headEnd/>
              <a:tailEnd/>
            </a:ln>
            <a:effectLst/>
            <a:extLst>
              <a:ext uri="{909E8E84-426E-40DD-AFC4-6F175D3DCCD1}">
                <a14:hiddenFill xmlns:a14="http://schemas.microsoft.com/office/drawing/2010/main">
                  <a:gradFill rotWithShape="1">
                    <a:gsLst>
                      <a:gs pos="0">
                        <a:schemeClr val="hlink"/>
                      </a:gs>
                      <a:gs pos="100000">
                        <a:srgbClr val="FFFFFF"/>
                      </a:gs>
                    </a:gsLst>
                    <a:lin ang="540000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79" name="Line 14"/>
            <p:cNvSpPr>
              <a:spLocks noChangeShapeType="1"/>
            </p:cNvSpPr>
            <p:nvPr/>
          </p:nvSpPr>
          <p:spPr bwMode="auto">
            <a:xfrm>
              <a:off x="4701150" y="3527663"/>
              <a:ext cx="0" cy="8162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80" name="Line 15"/>
            <p:cNvSpPr>
              <a:spLocks noChangeShapeType="1"/>
            </p:cNvSpPr>
            <p:nvPr/>
          </p:nvSpPr>
          <p:spPr bwMode="auto">
            <a:xfrm>
              <a:off x="5620818" y="3503370"/>
              <a:ext cx="0" cy="825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81" name="Oval 16"/>
            <p:cNvSpPr>
              <a:spLocks noChangeArrowheads="1"/>
            </p:cNvSpPr>
            <p:nvPr/>
          </p:nvSpPr>
          <p:spPr bwMode="auto">
            <a:xfrm>
              <a:off x="4692758" y="3432435"/>
              <a:ext cx="923025" cy="153532"/>
            </a:xfrm>
            <a:prstGeom prst="ellipse">
              <a:avLst/>
            </a:prstGeom>
            <a:solidFill>
              <a:srgbClr val="CCCCFF"/>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grpSp>
          <p:nvGrpSpPr>
            <p:cNvPr id="182" name="Group 17"/>
            <p:cNvGrpSpPr>
              <a:grpSpLocks/>
            </p:cNvGrpSpPr>
            <p:nvPr/>
          </p:nvGrpSpPr>
          <p:grpSpPr bwMode="auto">
            <a:xfrm>
              <a:off x="4915963" y="3466445"/>
              <a:ext cx="456478" cy="89398"/>
              <a:chOff x="2848" y="848"/>
              <a:chExt cx="140" cy="98"/>
            </a:xfrm>
          </p:grpSpPr>
          <p:sp>
            <p:nvSpPr>
              <p:cNvPr id="188" name="Line 18"/>
              <p:cNvSpPr>
                <a:spLocks noChangeShapeType="1"/>
              </p:cNvSpPr>
              <p:nvPr/>
            </p:nvSpPr>
            <p:spPr bwMode="auto">
              <a:xfrm flipV="1">
                <a:off x="2848" y="848"/>
                <a:ext cx="50" cy="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89" name="Line 19"/>
              <p:cNvSpPr>
                <a:spLocks noChangeShapeType="1"/>
              </p:cNvSpPr>
              <p:nvPr/>
            </p:nvSpPr>
            <p:spPr bwMode="auto">
              <a:xfrm>
                <a:off x="2944" y="946"/>
                <a:ext cx="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90" name="Line 20"/>
              <p:cNvSpPr>
                <a:spLocks noChangeShapeType="1"/>
              </p:cNvSpPr>
              <p:nvPr/>
            </p:nvSpPr>
            <p:spPr bwMode="auto">
              <a:xfrm>
                <a:off x="2894" y="849"/>
                <a:ext cx="52" cy="9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grpSp>
        <p:grpSp>
          <p:nvGrpSpPr>
            <p:cNvPr id="183" name="Group 21"/>
            <p:cNvGrpSpPr>
              <a:grpSpLocks/>
            </p:cNvGrpSpPr>
            <p:nvPr/>
          </p:nvGrpSpPr>
          <p:grpSpPr bwMode="auto">
            <a:xfrm flipV="1">
              <a:off x="4915963" y="3465473"/>
              <a:ext cx="456478" cy="89398"/>
              <a:chOff x="2848" y="848"/>
              <a:chExt cx="140" cy="98"/>
            </a:xfrm>
          </p:grpSpPr>
          <p:sp>
            <p:nvSpPr>
              <p:cNvPr id="185" name="Line 22"/>
              <p:cNvSpPr>
                <a:spLocks noChangeShapeType="1"/>
              </p:cNvSpPr>
              <p:nvPr/>
            </p:nvSpPr>
            <p:spPr bwMode="auto">
              <a:xfrm flipV="1">
                <a:off x="2848" y="846"/>
                <a:ext cx="50" cy="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86" name="Line 23"/>
              <p:cNvSpPr>
                <a:spLocks noChangeShapeType="1"/>
              </p:cNvSpPr>
              <p:nvPr/>
            </p:nvSpPr>
            <p:spPr bwMode="auto">
              <a:xfrm>
                <a:off x="2944" y="944"/>
                <a:ext cx="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87" name="Line 24"/>
              <p:cNvSpPr>
                <a:spLocks noChangeShapeType="1"/>
              </p:cNvSpPr>
              <p:nvPr/>
            </p:nvSpPr>
            <p:spPr bwMode="auto">
              <a:xfrm>
                <a:off x="2894" y="849"/>
                <a:ext cx="52" cy="9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grpSp>
        <p:sp>
          <p:nvSpPr>
            <p:cNvPr id="184" name="Oval 25"/>
            <p:cNvSpPr>
              <a:spLocks noChangeArrowheads="1"/>
            </p:cNvSpPr>
            <p:nvPr/>
          </p:nvSpPr>
          <p:spPr bwMode="auto">
            <a:xfrm>
              <a:off x="4696115" y="3765734"/>
              <a:ext cx="923025" cy="153532"/>
            </a:xfrm>
            <a:prstGeom prst="ellipse">
              <a:avLst/>
            </a:prstGeom>
            <a:gradFill rotWithShape="1">
              <a:gsLst>
                <a:gs pos="0">
                  <a:srgbClr val="FFFFFF"/>
                </a:gs>
                <a:gs pos="100000">
                  <a:srgbClr val="CCCCFF"/>
                </a:gs>
              </a:gsLst>
              <a:lin ang="5400000" scaled="1"/>
            </a:gradFill>
            <a:ln w="317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04" name="Line 31"/>
            <p:cNvSpPr>
              <a:spLocks noChangeShapeType="1"/>
            </p:cNvSpPr>
            <p:nvPr/>
          </p:nvSpPr>
          <p:spPr bwMode="auto">
            <a:xfrm flipH="1">
              <a:off x="4170395" y="3233785"/>
              <a:ext cx="428076" cy="96666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05" name="Line 32"/>
            <p:cNvSpPr>
              <a:spLocks noChangeShapeType="1"/>
            </p:cNvSpPr>
            <p:nvPr/>
          </p:nvSpPr>
          <p:spPr bwMode="auto">
            <a:xfrm flipH="1" flipV="1">
              <a:off x="3961953" y="4192059"/>
              <a:ext cx="218235" cy="839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06" name="Line 33"/>
            <p:cNvSpPr>
              <a:spLocks noChangeShapeType="1"/>
            </p:cNvSpPr>
            <p:nvPr/>
          </p:nvSpPr>
          <p:spPr bwMode="auto">
            <a:xfrm flipH="1">
              <a:off x="4280911" y="3225392"/>
              <a:ext cx="32735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07" name="Line 34"/>
            <p:cNvSpPr>
              <a:spLocks noChangeShapeType="1"/>
            </p:cNvSpPr>
            <p:nvPr/>
          </p:nvSpPr>
          <p:spPr bwMode="auto">
            <a:xfrm flipH="1">
              <a:off x="7463503" y="3182024"/>
              <a:ext cx="428076" cy="96666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08" name="Line 35"/>
            <p:cNvSpPr>
              <a:spLocks noChangeShapeType="1"/>
            </p:cNvSpPr>
            <p:nvPr/>
          </p:nvSpPr>
          <p:spPr bwMode="auto">
            <a:xfrm flipH="1">
              <a:off x="7474695" y="4145895"/>
              <a:ext cx="32875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09" name="Line 36"/>
            <p:cNvSpPr>
              <a:spLocks noChangeShapeType="1"/>
            </p:cNvSpPr>
            <p:nvPr/>
          </p:nvSpPr>
          <p:spPr bwMode="auto">
            <a:xfrm flipH="1" flipV="1">
              <a:off x="7891579" y="3182024"/>
              <a:ext cx="22942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60" name="Oval 38"/>
            <p:cNvSpPr>
              <a:spLocks noChangeArrowheads="1"/>
            </p:cNvSpPr>
            <p:nvPr/>
          </p:nvSpPr>
          <p:spPr bwMode="auto">
            <a:xfrm>
              <a:off x="6427249" y="3682238"/>
              <a:ext cx="875377" cy="141901"/>
            </a:xfrm>
            <a:prstGeom prst="ellipse">
              <a:avLst/>
            </a:prstGeom>
            <a:solidFill>
              <a:srgbClr val="CCCCFF"/>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61" name="Line 39"/>
            <p:cNvSpPr>
              <a:spLocks noChangeShapeType="1"/>
            </p:cNvSpPr>
            <p:nvPr/>
          </p:nvSpPr>
          <p:spPr bwMode="auto">
            <a:xfrm>
              <a:off x="6427249" y="3670535"/>
              <a:ext cx="0" cy="8777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62" name="Line 40"/>
            <p:cNvSpPr>
              <a:spLocks noChangeShapeType="1"/>
            </p:cNvSpPr>
            <p:nvPr/>
          </p:nvSpPr>
          <p:spPr bwMode="auto">
            <a:xfrm>
              <a:off x="7302626" y="3670535"/>
              <a:ext cx="0" cy="8777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63" name="Rectangle 41"/>
            <p:cNvSpPr>
              <a:spLocks noChangeArrowheads="1"/>
            </p:cNvSpPr>
            <p:nvPr/>
          </p:nvSpPr>
          <p:spPr bwMode="auto">
            <a:xfrm>
              <a:off x="6427249" y="3670535"/>
              <a:ext cx="868021" cy="86311"/>
            </a:xfrm>
            <a:prstGeom prst="rect">
              <a:avLst/>
            </a:prstGeom>
            <a:solidFill>
              <a:srgbClr val="CC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64" name="Oval 42"/>
            <p:cNvSpPr>
              <a:spLocks noChangeArrowheads="1"/>
            </p:cNvSpPr>
            <p:nvPr/>
          </p:nvSpPr>
          <p:spPr bwMode="auto">
            <a:xfrm>
              <a:off x="6419893" y="3568132"/>
              <a:ext cx="875377" cy="165307"/>
            </a:xfrm>
            <a:prstGeom prst="ellipse">
              <a:avLst/>
            </a:prstGeom>
            <a:solidFill>
              <a:srgbClr val="CCCCFF"/>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grpSp>
          <p:nvGrpSpPr>
            <p:cNvPr id="165" name="Group 43"/>
            <p:cNvGrpSpPr>
              <a:grpSpLocks/>
            </p:cNvGrpSpPr>
            <p:nvPr/>
          </p:nvGrpSpPr>
          <p:grpSpPr bwMode="auto">
            <a:xfrm>
              <a:off x="6630768" y="3604704"/>
              <a:ext cx="434010" cy="96551"/>
              <a:chOff x="2848" y="848"/>
              <a:chExt cx="140" cy="98"/>
            </a:xfrm>
          </p:grpSpPr>
          <p:sp>
            <p:nvSpPr>
              <p:cNvPr id="170" name="Line 44"/>
              <p:cNvSpPr>
                <a:spLocks noChangeShapeType="1"/>
              </p:cNvSpPr>
              <p:nvPr/>
            </p:nvSpPr>
            <p:spPr bwMode="auto">
              <a:xfrm flipV="1">
                <a:off x="2848" y="848"/>
                <a:ext cx="5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71" name="Line 45"/>
              <p:cNvSpPr>
                <a:spLocks noChangeShapeType="1"/>
              </p:cNvSpPr>
              <p:nvPr/>
            </p:nvSpPr>
            <p:spPr bwMode="auto">
              <a:xfrm>
                <a:off x="2944" y="946"/>
                <a:ext cx="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72" name="Line 46"/>
              <p:cNvSpPr>
                <a:spLocks noChangeShapeType="1"/>
              </p:cNvSpPr>
              <p:nvPr/>
            </p:nvSpPr>
            <p:spPr bwMode="auto">
              <a:xfrm>
                <a:off x="2894" y="849"/>
                <a:ext cx="52" cy="9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grpSp>
        <p:grpSp>
          <p:nvGrpSpPr>
            <p:cNvPr id="166" name="Group 47"/>
            <p:cNvGrpSpPr>
              <a:grpSpLocks/>
            </p:cNvGrpSpPr>
            <p:nvPr/>
          </p:nvGrpSpPr>
          <p:grpSpPr bwMode="auto">
            <a:xfrm flipV="1">
              <a:off x="6630768" y="3603242"/>
              <a:ext cx="434010" cy="96551"/>
              <a:chOff x="2848" y="848"/>
              <a:chExt cx="140" cy="98"/>
            </a:xfrm>
          </p:grpSpPr>
          <p:sp>
            <p:nvSpPr>
              <p:cNvPr id="167" name="Line 48"/>
              <p:cNvSpPr>
                <a:spLocks noChangeShapeType="1"/>
              </p:cNvSpPr>
              <p:nvPr/>
            </p:nvSpPr>
            <p:spPr bwMode="auto">
              <a:xfrm flipV="1">
                <a:off x="2848" y="848"/>
                <a:ext cx="5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68" name="Line 49"/>
              <p:cNvSpPr>
                <a:spLocks noChangeShapeType="1"/>
              </p:cNvSpPr>
              <p:nvPr/>
            </p:nvSpPr>
            <p:spPr bwMode="auto">
              <a:xfrm>
                <a:off x="2944" y="946"/>
                <a:ext cx="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69" name="Line 50"/>
              <p:cNvSpPr>
                <a:spLocks noChangeShapeType="1"/>
              </p:cNvSpPr>
              <p:nvPr/>
            </p:nvSpPr>
            <p:spPr bwMode="auto">
              <a:xfrm>
                <a:off x="2894" y="850"/>
                <a:ext cx="52" cy="9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grpSp>
        <p:sp>
          <p:nvSpPr>
            <p:cNvPr id="111" name="Text Box 51"/>
            <p:cNvSpPr txBox="1">
              <a:spLocks noChangeArrowheads="1"/>
            </p:cNvSpPr>
            <p:nvPr/>
          </p:nvSpPr>
          <p:spPr bwMode="auto">
            <a:xfrm>
              <a:off x="4960797" y="3144253"/>
              <a:ext cx="4283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0" dirty="0">
                  <a:latin typeface="+mn-ea"/>
                  <a:cs typeface="Arial"/>
                </a:rPr>
                <a:t>R1</a:t>
              </a:r>
            </a:p>
          </p:txBody>
        </p:sp>
        <p:sp>
          <p:nvSpPr>
            <p:cNvPr id="112" name="Text Box 52"/>
            <p:cNvSpPr txBox="1">
              <a:spLocks noChangeArrowheads="1"/>
            </p:cNvSpPr>
            <p:nvPr/>
          </p:nvSpPr>
          <p:spPr bwMode="auto">
            <a:xfrm>
              <a:off x="6720666" y="3221195"/>
              <a:ext cx="4283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0" dirty="0">
                  <a:latin typeface="+mn-ea"/>
                  <a:cs typeface="Arial"/>
                </a:rPr>
                <a:t>R2</a:t>
              </a:r>
            </a:p>
          </p:txBody>
        </p:sp>
        <p:sp>
          <p:nvSpPr>
            <p:cNvPr id="113" name="Freeform 53"/>
            <p:cNvSpPr>
              <a:spLocks/>
            </p:cNvSpPr>
            <p:nvPr/>
          </p:nvSpPr>
          <p:spPr bwMode="auto">
            <a:xfrm>
              <a:off x="4329874" y="3079902"/>
              <a:ext cx="3732376" cy="569369"/>
            </a:xfrm>
            <a:custGeom>
              <a:avLst/>
              <a:gdLst>
                <a:gd name="T0" fmla="*/ 0 w 3323"/>
                <a:gd name="T1" fmla="*/ 71 h 585"/>
                <a:gd name="T2" fmla="*/ 346 w 3323"/>
                <a:gd name="T3" fmla="*/ 71 h 585"/>
                <a:gd name="T4" fmla="*/ 133 w 3323"/>
                <a:gd name="T5" fmla="*/ 567 h 585"/>
                <a:gd name="T6" fmla="*/ 2844 w 3323"/>
                <a:gd name="T7" fmla="*/ 585 h 585"/>
                <a:gd name="T8" fmla="*/ 3101 w 3323"/>
                <a:gd name="T9" fmla="*/ 0 h 585"/>
                <a:gd name="T10" fmla="*/ 3323 w 3323"/>
                <a:gd name="T11" fmla="*/ 0 h 585"/>
              </a:gdLst>
              <a:ahLst/>
              <a:cxnLst>
                <a:cxn ang="0">
                  <a:pos x="T0" y="T1"/>
                </a:cxn>
                <a:cxn ang="0">
                  <a:pos x="T2" y="T3"/>
                </a:cxn>
                <a:cxn ang="0">
                  <a:pos x="T4" y="T5"/>
                </a:cxn>
                <a:cxn ang="0">
                  <a:pos x="T6" y="T7"/>
                </a:cxn>
                <a:cxn ang="0">
                  <a:pos x="T8" y="T9"/>
                </a:cxn>
                <a:cxn ang="0">
                  <a:pos x="T10" y="T11"/>
                </a:cxn>
              </a:cxnLst>
              <a:rect l="0" t="0" r="r" b="b"/>
              <a:pathLst>
                <a:path w="3323" h="585">
                  <a:moveTo>
                    <a:pt x="0" y="71"/>
                  </a:moveTo>
                  <a:lnTo>
                    <a:pt x="346" y="71"/>
                  </a:lnTo>
                  <a:lnTo>
                    <a:pt x="133" y="567"/>
                  </a:lnTo>
                  <a:lnTo>
                    <a:pt x="2844" y="585"/>
                  </a:lnTo>
                  <a:lnTo>
                    <a:pt x="3101" y="0"/>
                  </a:lnTo>
                  <a:lnTo>
                    <a:pt x="3323" y="0"/>
                  </a:lnTo>
                </a:path>
              </a:pathLst>
            </a:custGeom>
            <a:noFill/>
            <a:ln w="57150" cap="flat" cmpd="sng">
              <a:solidFill>
                <a:srgbClr val="3333CC"/>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14" name="Freeform 54"/>
            <p:cNvSpPr>
              <a:spLocks/>
            </p:cNvSpPr>
            <p:nvPr/>
          </p:nvSpPr>
          <p:spPr bwMode="auto">
            <a:xfrm>
              <a:off x="4110241" y="3761186"/>
              <a:ext cx="3593881" cy="491029"/>
            </a:xfrm>
            <a:custGeom>
              <a:avLst/>
              <a:gdLst>
                <a:gd name="T0" fmla="*/ 0 w 3199"/>
                <a:gd name="T1" fmla="*/ 505 h 505"/>
                <a:gd name="T2" fmla="*/ 97 w 3199"/>
                <a:gd name="T3" fmla="*/ 496 h 505"/>
                <a:gd name="T4" fmla="*/ 284 w 3199"/>
                <a:gd name="T5" fmla="*/ 0 h 505"/>
                <a:gd name="T6" fmla="*/ 3048 w 3199"/>
                <a:gd name="T7" fmla="*/ 0 h 505"/>
                <a:gd name="T8" fmla="*/ 2862 w 3199"/>
                <a:gd name="T9" fmla="*/ 461 h 505"/>
                <a:gd name="T10" fmla="*/ 3199 w 3199"/>
                <a:gd name="T11" fmla="*/ 461 h 505"/>
              </a:gdLst>
              <a:ahLst/>
              <a:cxnLst>
                <a:cxn ang="0">
                  <a:pos x="T0" y="T1"/>
                </a:cxn>
                <a:cxn ang="0">
                  <a:pos x="T2" y="T3"/>
                </a:cxn>
                <a:cxn ang="0">
                  <a:pos x="T4" y="T5"/>
                </a:cxn>
                <a:cxn ang="0">
                  <a:pos x="T6" y="T7"/>
                </a:cxn>
                <a:cxn ang="0">
                  <a:pos x="T8" y="T9"/>
                </a:cxn>
                <a:cxn ang="0">
                  <a:pos x="T10" y="T11"/>
                </a:cxn>
              </a:cxnLst>
              <a:rect l="0" t="0" r="r" b="b"/>
              <a:pathLst>
                <a:path w="3199" h="505">
                  <a:moveTo>
                    <a:pt x="0" y="505"/>
                  </a:moveTo>
                  <a:lnTo>
                    <a:pt x="97" y="496"/>
                  </a:lnTo>
                  <a:lnTo>
                    <a:pt x="284" y="0"/>
                  </a:lnTo>
                  <a:lnTo>
                    <a:pt x="3048" y="0"/>
                  </a:lnTo>
                  <a:lnTo>
                    <a:pt x="2862" y="461"/>
                  </a:lnTo>
                  <a:lnTo>
                    <a:pt x="3199" y="461"/>
                  </a:lnTo>
                </a:path>
              </a:pathLst>
            </a:custGeom>
            <a:noFill/>
            <a:ln w="571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pPr>
                <a:defRPr/>
              </a:pPr>
              <a:endParaRPr lang="en-US" sz="1600" i="0" dirty="0">
                <a:latin typeface="Arial"/>
                <a:cs typeface="Arial"/>
              </a:endParaRPr>
            </a:p>
          </p:txBody>
        </p:sp>
        <p:sp>
          <p:nvSpPr>
            <p:cNvPr id="115" name="Oval 58"/>
            <p:cNvSpPr>
              <a:spLocks noChangeArrowheads="1"/>
            </p:cNvSpPr>
            <p:nvPr/>
          </p:nvSpPr>
          <p:spPr bwMode="auto">
            <a:xfrm>
              <a:off x="4495288" y="3283589"/>
              <a:ext cx="180000" cy="180000"/>
            </a:xfrm>
            <a:prstGeom prst="ellipse">
              <a:avLst/>
            </a:prstGeom>
            <a:solidFill>
              <a:srgbClr val="FFC000"/>
            </a:solidFill>
            <a:ln w="9525">
              <a:no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16" name="Oval 59"/>
            <p:cNvSpPr>
              <a:spLocks noChangeArrowheads="1"/>
            </p:cNvSpPr>
            <p:nvPr/>
          </p:nvSpPr>
          <p:spPr bwMode="auto">
            <a:xfrm>
              <a:off x="4218946" y="3880492"/>
              <a:ext cx="180000" cy="180000"/>
            </a:xfrm>
            <a:prstGeom prst="ellipse">
              <a:avLst/>
            </a:prstGeom>
            <a:solidFill>
              <a:srgbClr val="FFC000"/>
            </a:solidFill>
            <a:ln w="9525">
              <a:no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17" name="Text Box 60"/>
            <p:cNvSpPr txBox="1">
              <a:spLocks noChangeArrowheads="1"/>
            </p:cNvSpPr>
            <p:nvPr/>
          </p:nvSpPr>
          <p:spPr bwMode="auto">
            <a:xfrm>
              <a:off x="5520466" y="3906089"/>
              <a:ext cx="109998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200" i="0" dirty="0">
                  <a:latin typeface="+mn-ea"/>
                  <a:cs typeface="Arial"/>
                </a:rPr>
                <a:t>1.5 Mbps link</a:t>
              </a:r>
            </a:p>
          </p:txBody>
        </p:sp>
        <p:sp>
          <p:nvSpPr>
            <p:cNvPr id="118" name="Text Box 61"/>
            <p:cNvSpPr txBox="1">
              <a:spLocks noChangeArrowheads="1"/>
            </p:cNvSpPr>
            <p:nvPr/>
          </p:nvSpPr>
          <p:spPr bwMode="auto">
            <a:xfrm>
              <a:off x="3227453" y="2876149"/>
              <a:ext cx="6880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sz="1200" i="0" dirty="0">
                  <a:latin typeface="Arial"/>
                  <a:cs typeface="Arial"/>
                </a:rPr>
                <a:t>1 </a:t>
              </a:r>
              <a:r>
                <a:rPr lang="en-US" sz="1200" i="0" dirty="0" smtClean="0">
                  <a:latin typeface="Arial"/>
                  <a:cs typeface="Arial"/>
                </a:rPr>
                <a:t>Mbps</a:t>
              </a:r>
              <a:endParaRPr lang="en-US" sz="1200" i="0" dirty="0">
                <a:latin typeface="Arial"/>
                <a:cs typeface="Arial"/>
              </a:endParaRPr>
            </a:p>
            <a:p>
              <a:pPr algn="r">
                <a:defRPr/>
              </a:pPr>
              <a:r>
                <a:rPr lang="en-US" sz="1200" i="0" dirty="0">
                  <a:latin typeface="+mn-ea"/>
                  <a:cs typeface="Arial"/>
                </a:rPr>
                <a:t>phone</a:t>
              </a:r>
            </a:p>
          </p:txBody>
        </p:sp>
        <p:pic>
          <p:nvPicPr>
            <p:cNvPr id="158" name="Picture 529" descr="desktop_computer_stylized_mediu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3224710" y="3817143"/>
              <a:ext cx="868743" cy="789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 name="Freeform 530"/>
            <p:cNvSpPr>
              <a:spLocks/>
            </p:cNvSpPr>
            <p:nvPr/>
          </p:nvSpPr>
          <p:spPr bwMode="auto">
            <a:xfrm flipH="1">
              <a:off x="3594878" y="3892830"/>
              <a:ext cx="422416" cy="361299"/>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endParaRPr>
            </a:p>
          </p:txBody>
        </p:sp>
        <p:sp>
          <p:nvSpPr>
            <p:cNvPr id="126" name="Freeform 250"/>
            <p:cNvSpPr>
              <a:spLocks/>
            </p:cNvSpPr>
            <p:nvPr/>
          </p:nvSpPr>
          <p:spPr bwMode="auto">
            <a:xfrm>
              <a:off x="7988487" y="3902091"/>
              <a:ext cx="63622" cy="577932"/>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endParaRPr>
            </a:p>
          </p:txBody>
        </p:sp>
        <p:sp>
          <p:nvSpPr>
            <p:cNvPr id="127" name="Rectangle 251"/>
            <p:cNvSpPr>
              <a:spLocks noChangeArrowheads="1"/>
            </p:cNvSpPr>
            <p:nvPr/>
          </p:nvSpPr>
          <p:spPr bwMode="auto">
            <a:xfrm>
              <a:off x="7748836" y="3901080"/>
              <a:ext cx="236503" cy="577680"/>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28" name="Freeform 252"/>
            <p:cNvSpPr>
              <a:spLocks/>
            </p:cNvSpPr>
            <p:nvPr/>
          </p:nvSpPr>
          <p:spPr bwMode="auto">
            <a:xfrm>
              <a:off x="8000402" y="3936727"/>
              <a:ext cx="37993" cy="534701"/>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endParaRPr>
            </a:p>
          </p:txBody>
        </p:sp>
        <p:sp>
          <p:nvSpPr>
            <p:cNvPr id="129" name="Freeform 253"/>
            <p:cNvSpPr>
              <a:spLocks/>
            </p:cNvSpPr>
            <p:nvPr/>
          </p:nvSpPr>
          <p:spPr bwMode="auto">
            <a:xfrm>
              <a:off x="7992084" y="4207238"/>
              <a:ext cx="59126" cy="47782"/>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endParaRPr>
            </a:p>
          </p:txBody>
        </p:sp>
        <p:sp>
          <p:nvSpPr>
            <p:cNvPr id="130" name="Rectangle 254"/>
            <p:cNvSpPr>
              <a:spLocks noChangeArrowheads="1"/>
            </p:cNvSpPr>
            <p:nvPr/>
          </p:nvSpPr>
          <p:spPr bwMode="auto">
            <a:xfrm>
              <a:off x="7751759" y="3968328"/>
              <a:ext cx="132864" cy="11124"/>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56" name="AutoShape 256"/>
            <p:cNvSpPr>
              <a:spLocks noChangeArrowheads="1"/>
            </p:cNvSpPr>
            <p:nvPr/>
          </p:nvSpPr>
          <p:spPr bwMode="auto">
            <a:xfrm>
              <a:off x="7871989" y="3961239"/>
              <a:ext cx="130076" cy="36394"/>
            </a:xfrm>
            <a:prstGeom prst="roundRect">
              <a:avLst>
                <a:gd name="adj" fmla="val 50000"/>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57" name="AutoShape 257"/>
            <p:cNvSpPr>
              <a:spLocks noChangeArrowheads="1"/>
            </p:cNvSpPr>
            <p:nvPr/>
          </p:nvSpPr>
          <p:spPr bwMode="auto">
            <a:xfrm>
              <a:off x="7874872" y="3965459"/>
              <a:ext cx="124491" cy="2795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32" name="Rectangle 258"/>
            <p:cNvSpPr>
              <a:spLocks noChangeArrowheads="1"/>
            </p:cNvSpPr>
            <p:nvPr/>
          </p:nvSpPr>
          <p:spPr bwMode="auto">
            <a:xfrm>
              <a:off x="7754457" y="4050746"/>
              <a:ext cx="132864" cy="11124"/>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54" name="AutoShape 260"/>
            <p:cNvSpPr>
              <a:spLocks noChangeArrowheads="1"/>
            </p:cNvSpPr>
            <p:nvPr/>
          </p:nvSpPr>
          <p:spPr bwMode="auto">
            <a:xfrm>
              <a:off x="7872080" y="4043676"/>
              <a:ext cx="130076" cy="33633"/>
            </a:xfrm>
            <a:prstGeom prst="roundRect">
              <a:avLst>
                <a:gd name="adj" fmla="val 50000"/>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55" name="AutoShape 261"/>
            <p:cNvSpPr>
              <a:spLocks noChangeArrowheads="1"/>
            </p:cNvSpPr>
            <p:nvPr/>
          </p:nvSpPr>
          <p:spPr bwMode="auto">
            <a:xfrm>
              <a:off x="7874782" y="4048063"/>
              <a:ext cx="124491" cy="25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34" name="Rectangle 262"/>
            <p:cNvSpPr>
              <a:spLocks noChangeArrowheads="1"/>
            </p:cNvSpPr>
            <p:nvPr/>
          </p:nvSpPr>
          <p:spPr bwMode="auto">
            <a:xfrm>
              <a:off x="7751759" y="4136197"/>
              <a:ext cx="134213" cy="11124"/>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35" name="Rectangle 263"/>
            <p:cNvSpPr>
              <a:spLocks noChangeArrowheads="1"/>
            </p:cNvSpPr>
            <p:nvPr/>
          </p:nvSpPr>
          <p:spPr bwMode="auto">
            <a:xfrm>
              <a:off x="7754457" y="4211535"/>
              <a:ext cx="134213" cy="11124"/>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52" name="AutoShape 265"/>
            <p:cNvSpPr>
              <a:spLocks noChangeArrowheads="1"/>
            </p:cNvSpPr>
            <p:nvPr/>
          </p:nvSpPr>
          <p:spPr bwMode="auto">
            <a:xfrm>
              <a:off x="7869203" y="4204775"/>
              <a:ext cx="128675" cy="37900"/>
            </a:xfrm>
            <a:prstGeom prst="roundRect">
              <a:avLst>
                <a:gd name="adj" fmla="val 50000"/>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53" name="AutoShape 266"/>
            <p:cNvSpPr>
              <a:spLocks noChangeArrowheads="1"/>
            </p:cNvSpPr>
            <p:nvPr/>
          </p:nvSpPr>
          <p:spPr bwMode="auto">
            <a:xfrm>
              <a:off x="7871910" y="4208895"/>
              <a:ext cx="123081" cy="2938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37" name="Freeform 267"/>
            <p:cNvSpPr>
              <a:spLocks/>
            </p:cNvSpPr>
            <p:nvPr/>
          </p:nvSpPr>
          <p:spPr bwMode="auto">
            <a:xfrm>
              <a:off x="7992983" y="4134933"/>
              <a:ext cx="59126" cy="47529"/>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endParaRPr>
            </a:p>
          </p:txBody>
        </p:sp>
        <p:sp>
          <p:nvSpPr>
            <p:cNvPr id="150" name="AutoShape 269"/>
            <p:cNvSpPr>
              <a:spLocks noChangeArrowheads="1"/>
            </p:cNvSpPr>
            <p:nvPr/>
          </p:nvSpPr>
          <p:spPr bwMode="auto">
            <a:xfrm>
              <a:off x="7869200" y="4127601"/>
              <a:ext cx="131563" cy="34888"/>
            </a:xfrm>
            <a:prstGeom prst="roundRect">
              <a:avLst>
                <a:gd name="adj" fmla="val 50000"/>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51" name="AutoShape 270"/>
            <p:cNvSpPr>
              <a:spLocks noChangeArrowheads="1"/>
            </p:cNvSpPr>
            <p:nvPr/>
          </p:nvSpPr>
          <p:spPr bwMode="auto">
            <a:xfrm>
              <a:off x="7871907" y="4131899"/>
              <a:ext cx="125968" cy="2806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39" name="Rectangle 271"/>
            <p:cNvSpPr>
              <a:spLocks noChangeArrowheads="1"/>
            </p:cNvSpPr>
            <p:nvPr/>
          </p:nvSpPr>
          <p:spPr bwMode="auto">
            <a:xfrm>
              <a:off x="7983990" y="3901080"/>
              <a:ext cx="15287" cy="57919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40" name="Freeform 272"/>
            <p:cNvSpPr>
              <a:spLocks/>
            </p:cNvSpPr>
            <p:nvPr/>
          </p:nvSpPr>
          <p:spPr bwMode="auto">
            <a:xfrm>
              <a:off x="7998378" y="4047206"/>
              <a:ext cx="53281" cy="53849"/>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endParaRPr>
            </a:p>
          </p:txBody>
        </p:sp>
        <p:sp>
          <p:nvSpPr>
            <p:cNvPr id="141" name="Freeform 273"/>
            <p:cNvSpPr>
              <a:spLocks/>
            </p:cNvSpPr>
            <p:nvPr/>
          </p:nvSpPr>
          <p:spPr bwMode="auto">
            <a:xfrm>
              <a:off x="7999053" y="3964536"/>
              <a:ext cx="54854" cy="60675"/>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endParaRPr>
            </a:p>
          </p:txBody>
        </p:sp>
        <p:sp>
          <p:nvSpPr>
            <p:cNvPr id="142" name="Oval 274"/>
            <p:cNvSpPr>
              <a:spLocks noChangeArrowheads="1"/>
            </p:cNvSpPr>
            <p:nvPr/>
          </p:nvSpPr>
          <p:spPr bwMode="auto">
            <a:xfrm>
              <a:off x="8044015" y="4453731"/>
              <a:ext cx="11241" cy="23765"/>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43" name="Freeform 275"/>
            <p:cNvSpPr>
              <a:spLocks/>
            </p:cNvSpPr>
            <p:nvPr/>
          </p:nvSpPr>
          <p:spPr bwMode="auto">
            <a:xfrm>
              <a:off x="7996130" y="4453478"/>
              <a:ext cx="55079" cy="50563"/>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endParaRPr>
            </a:p>
          </p:txBody>
        </p:sp>
        <p:sp>
          <p:nvSpPr>
            <p:cNvPr id="144" name="AutoShape 276"/>
            <p:cNvSpPr>
              <a:spLocks noChangeArrowheads="1"/>
            </p:cNvSpPr>
            <p:nvPr/>
          </p:nvSpPr>
          <p:spPr bwMode="auto">
            <a:xfrm>
              <a:off x="7734898" y="4470417"/>
              <a:ext cx="270000" cy="36405"/>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45" name="AutoShape 277"/>
            <p:cNvSpPr>
              <a:spLocks noChangeArrowheads="1"/>
            </p:cNvSpPr>
            <p:nvPr/>
          </p:nvSpPr>
          <p:spPr bwMode="auto">
            <a:xfrm>
              <a:off x="7748836" y="4477496"/>
              <a:ext cx="242123" cy="20984"/>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46" name="Oval 278"/>
            <p:cNvSpPr>
              <a:spLocks noChangeArrowheads="1"/>
            </p:cNvSpPr>
            <p:nvPr/>
          </p:nvSpPr>
          <p:spPr bwMode="auto">
            <a:xfrm>
              <a:off x="7772667" y="4394825"/>
              <a:ext cx="36420" cy="36405"/>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47" name="Oval 279"/>
            <p:cNvSpPr>
              <a:spLocks noChangeArrowheads="1"/>
            </p:cNvSpPr>
            <p:nvPr/>
          </p:nvSpPr>
          <p:spPr bwMode="auto">
            <a:xfrm>
              <a:off x="7813133" y="4394825"/>
              <a:ext cx="35071" cy="36405"/>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0000"/>
                </a:solidFill>
                <a:effectLst/>
                <a:uLnTx/>
                <a:uFillTx/>
                <a:latin typeface="Arial"/>
                <a:cs typeface="Arial"/>
              </a:endParaRPr>
            </a:p>
          </p:txBody>
        </p:sp>
        <p:sp>
          <p:nvSpPr>
            <p:cNvPr id="148" name="Oval 280"/>
            <p:cNvSpPr>
              <a:spLocks noChangeArrowheads="1"/>
            </p:cNvSpPr>
            <p:nvPr/>
          </p:nvSpPr>
          <p:spPr bwMode="auto">
            <a:xfrm>
              <a:off x="7852475" y="4394825"/>
              <a:ext cx="35071" cy="34888"/>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49" name="Rectangle 281"/>
            <p:cNvSpPr>
              <a:spLocks noChangeArrowheads="1"/>
            </p:cNvSpPr>
            <p:nvPr/>
          </p:nvSpPr>
          <p:spPr bwMode="auto">
            <a:xfrm>
              <a:off x="7941950" y="4256536"/>
              <a:ext cx="19559" cy="193150"/>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pic>
          <p:nvPicPr>
            <p:cNvPr id="124" name="Picture 12" descr="Image result for telephon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975" r="26270" b="8859"/>
            <a:stretch/>
          </p:blipFill>
          <p:spPr bwMode="auto">
            <a:xfrm>
              <a:off x="3969425" y="2845773"/>
              <a:ext cx="291288" cy="533593"/>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12" descr="Image result for telephon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975" r="26270" b="8859"/>
            <a:stretch/>
          </p:blipFill>
          <p:spPr bwMode="auto">
            <a:xfrm>
              <a:off x="8119108" y="2804221"/>
              <a:ext cx="291288" cy="533593"/>
            </a:xfrm>
            <a:prstGeom prst="rect">
              <a:avLst/>
            </a:prstGeom>
            <a:noFill/>
            <a:extLst>
              <a:ext uri="{909E8E84-426E-40DD-AFC4-6F175D3DCCD1}">
                <a14:hiddenFill xmlns:a14="http://schemas.microsoft.com/office/drawing/2010/main">
                  <a:solidFill>
                    <a:srgbClr val="FFFFFF"/>
                  </a:solidFill>
                </a14:hiddenFill>
              </a:ext>
            </a:extLst>
          </p:spPr>
        </p:pic>
        <p:sp>
          <p:nvSpPr>
            <p:cNvPr id="191" name="Text Box 74"/>
            <p:cNvSpPr txBox="1">
              <a:spLocks noChangeArrowheads="1"/>
            </p:cNvSpPr>
            <p:nvPr/>
          </p:nvSpPr>
          <p:spPr bwMode="auto">
            <a:xfrm>
              <a:off x="4886959" y="4401996"/>
              <a:ext cx="15648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200" i="0" dirty="0">
                  <a:solidFill>
                    <a:srgbClr val="FF0000"/>
                  </a:solidFill>
                  <a:latin typeface="+mn-ea"/>
                  <a:cs typeface="Arial"/>
                </a:rPr>
                <a:t>0.5 Mbps logical link</a:t>
              </a:r>
            </a:p>
          </p:txBody>
        </p:sp>
        <p:grpSp>
          <p:nvGrpSpPr>
            <p:cNvPr id="5" name="그룹 4"/>
            <p:cNvGrpSpPr/>
            <p:nvPr/>
          </p:nvGrpSpPr>
          <p:grpSpPr>
            <a:xfrm>
              <a:off x="5030021" y="3569788"/>
              <a:ext cx="336669" cy="120308"/>
              <a:chOff x="5087675" y="4047880"/>
              <a:chExt cx="336669" cy="120308"/>
            </a:xfrm>
          </p:grpSpPr>
          <p:sp>
            <p:nvSpPr>
              <p:cNvPr id="173" name="Rectangle 27"/>
              <p:cNvSpPr>
                <a:spLocks noChangeArrowheads="1"/>
              </p:cNvSpPr>
              <p:nvPr/>
            </p:nvSpPr>
            <p:spPr bwMode="auto">
              <a:xfrm>
                <a:off x="5255529" y="4047880"/>
                <a:ext cx="168815" cy="120308"/>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93" name="Rectangle 27"/>
              <p:cNvSpPr>
                <a:spLocks noChangeArrowheads="1"/>
              </p:cNvSpPr>
              <p:nvPr/>
            </p:nvSpPr>
            <p:spPr bwMode="auto">
              <a:xfrm>
                <a:off x="5087675" y="4047880"/>
                <a:ext cx="168815" cy="120308"/>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grpSp>
        <p:grpSp>
          <p:nvGrpSpPr>
            <p:cNvPr id="6" name="그룹 5"/>
            <p:cNvGrpSpPr/>
            <p:nvPr/>
          </p:nvGrpSpPr>
          <p:grpSpPr>
            <a:xfrm>
              <a:off x="5029561" y="3710388"/>
              <a:ext cx="343799" cy="120308"/>
              <a:chOff x="5080545" y="4214721"/>
              <a:chExt cx="343799" cy="120308"/>
            </a:xfrm>
          </p:grpSpPr>
          <p:sp>
            <p:nvSpPr>
              <p:cNvPr id="174" name="Rectangle 28"/>
              <p:cNvSpPr>
                <a:spLocks noChangeArrowheads="1"/>
              </p:cNvSpPr>
              <p:nvPr/>
            </p:nvSpPr>
            <p:spPr bwMode="auto">
              <a:xfrm>
                <a:off x="5252344" y="4214721"/>
                <a:ext cx="172000" cy="12030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94" name="Rectangle 28"/>
              <p:cNvSpPr>
                <a:spLocks noChangeArrowheads="1"/>
              </p:cNvSpPr>
              <p:nvPr/>
            </p:nvSpPr>
            <p:spPr bwMode="auto">
              <a:xfrm>
                <a:off x="5080545" y="4214721"/>
                <a:ext cx="172000" cy="12030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grpSp>
        <p:sp>
          <p:nvSpPr>
            <p:cNvPr id="59" name="Line 73"/>
            <p:cNvSpPr>
              <a:spLocks noChangeShapeType="1"/>
            </p:cNvSpPr>
            <p:nvPr/>
          </p:nvSpPr>
          <p:spPr bwMode="auto">
            <a:xfrm flipH="1">
              <a:off x="5305182" y="2924542"/>
              <a:ext cx="330200" cy="701675"/>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92" name="Line 75"/>
            <p:cNvSpPr>
              <a:spLocks noChangeShapeType="1"/>
            </p:cNvSpPr>
            <p:nvPr/>
          </p:nvSpPr>
          <p:spPr bwMode="auto">
            <a:xfrm flipH="1">
              <a:off x="5033838" y="3766883"/>
              <a:ext cx="266700" cy="663575"/>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grpSp>
    </p:spTree>
    <p:extLst>
      <p:ext uri="{BB962C8B-B14F-4D97-AF65-F5344CB8AC3E}">
        <p14:creationId xmlns:p14="http://schemas.microsoft.com/office/powerpoint/2010/main" val="17193346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smtClean="0"/>
              <a:t>Link Scheduling</a:t>
            </a:r>
            <a:endParaRPr lang="ko-KR" altLang="en-US" dirty="0"/>
          </a:p>
        </p:txBody>
      </p:sp>
      <p:sp>
        <p:nvSpPr>
          <p:cNvPr id="8" name="내용 개체 틀 7"/>
          <p:cNvSpPr>
            <a:spLocks noGrp="1"/>
          </p:cNvSpPr>
          <p:nvPr>
            <p:ph sz="quarter" idx="10"/>
          </p:nvPr>
        </p:nvSpPr>
        <p:spPr/>
        <p:txBody>
          <a:bodyPr/>
          <a:lstStyle/>
          <a:p>
            <a:r>
              <a:rPr lang="en-US" altLang="ko-KR" dirty="0" smtClean="0">
                <a:solidFill>
                  <a:srgbClr val="FFC000"/>
                </a:solidFill>
              </a:rPr>
              <a:t>Packet </a:t>
            </a:r>
            <a:r>
              <a:rPr lang="en-US" altLang="ko-KR" dirty="0">
                <a:solidFill>
                  <a:srgbClr val="FFC000"/>
                </a:solidFill>
              </a:rPr>
              <a:t>scheduling</a:t>
            </a:r>
            <a:r>
              <a:rPr lang="en-US" altLang="ko-KR" dirty="0"/>
              <a:t>: choose next queued packet to send on outgoing </a:t>
            </a:r>
            <a:r>
              <a:rPr lang="en-US" altLang="ko-KR" dirty="0" smtClean="0"/>
              <a:t>link</a:t>
            </a:r>
          </a:p>
          <a:p>
            <a:endParaRPr lang="en-US" altLang="ko-KR" dirty="0"/>
          </a:p>
          <a:p>
            <a:endParaRPr lang="en-US" altLang="ko-KR" dirty="0" smtClean="0"/>
          </a:p>
          <a:p>
            <a:endParaRPr lang="en-US" altLang="ko-KR" dirty="0"/>
          </a:p>
          <a:p>
            <a:r>
              <a:rPr lang="en-US" altLang="ko-KR" dirty="0" smtClean="0"/>
              <a:t>Previously </a:t>
            </a:r>
            <a:r>
              <a:rPr lang="en-US" altLang="ko-KR" dirty="0"/>
              <a:t>covered in Chapter 4:</a:t>
            </a:r>
          </a:p>
          <a:p>
            <a:pPr lvl="1"/>
            <a:r>
              <a:rPr lang="en-US" altLang="ko-KR" dirty="0"/>
              <a:t>FCFS: first come first served</a:t>
            </a:r>
          </a:p>
          <a:p>
            <a:pPr lvl="1"/>
            <a:r>
              <a:rPr lang="en-US" altLang="ko-KR" dirty="0"/>
              <a:t>simply multi-class priority</a:t>
            </a:r>
          </a:p>
          <a:p>
            <a:pPr lvl="1"/>
            <a:r>
              <a:rPr lang="en-US" altLang="ko-KR" dirty="0"/>
              <a:t>round robin</a:t>
            </a:r>
          </a:p>
          <a:p>
            <a:pPr lvl="1"/>
            <a:r>
              <a:rPr lang="en-US" altLang="ko-KR" dirty="0"/>
              <a:t>weighted fair </a:t>
            </a:r>
            <a:r>
              <a:rPr lang="en-US" altLang="ko-KR" dirty="0" err="1"/>
              <a:t>queueing</a:t>
            </a:r>
            <a:r>
              <a:rPr lang="en-US" altLang="ko-KR" dirty="0"/>
              <a:t> (WFQ)</a:t>
            </a:r>
            <a:endParaRPr lang="ko-KR" altLang="en-US" dirty="0"/>
          </a:p>
        </p:txBody>
      </p:sp>
      <p:grpSp>
        <p:nvGrpSpPr>
          <p:cNvPr id="519" name="Group 1"/>
          <p:cNvGrpSpPr/>
          <p:nvPr/>
        </p:nvGrpSpPr>
        <p:grpSpPr>
          <a:xfrm>
            <a:off x="3952575" y="2150648"/>
            <a:ext cx="4235450" cy="1123950"/>
            <a:chOff x="2532063" y="5103813"/>
            <a:chExt cx="4235450" cy="1123950"/>
          </a:xfrm>
        </p:grpSpPr>
        <p:grpSp>
          <p:nvGrpSpPr>
            <p:cNvPr id="520" name="Group 25"/>
            <p:cNvGrpSpPr>
              <a:grpSpLocks/>
            </p:cNvGrpSpPr>
            <p:nvPr/>
          </p:nvGrpSpPr>
          <p:grpSpPr bwMode="auto">
            <a:xfrm>
              <a:off x="3771900" y="5132388"/>
              <a:ext cx="939800" cy="565150"/>
              <a:chOff x="1670312" y="2562997"/>
              <a:chExt cx="940317" cy="565219"/>
            </a:xfrm>
          </p:grpSpPr>
          <p:grpSp>
            <p:nvGrpSpPr>
              <p:cNvPr id="529" name="Group 28"/>
              <p:cNvGrpSpPr>
                <a:grpSpLocks/>
              </p:cNvGrpSpPr>
              <p:nvPr/>
            </p:nvGrpSpPr>
            <p:grpSpPr bwMode="auto">
              <a:xfrm>
                <a:off x="1670312" y="2562997"/>
                <a:ext cx="929822" cy="565219"/>
                <a:chOff x="1670312" y="2562997"/>
                <a:chExt cx="929822" cy="565219"/>
              </a:xfrm>
            </p:grpSpPr>
            <p:sp>
              <p:nvSpPr>
                <p:cNvPr id="531" name="Rectangle 30"/>
                <p:cNvSpPr>
                  <a:spLocks noChangeArrowheads="1"/>
                </p:cNvSpPr>
                <p:nvPr/>
              </p:nvSpPr>
              <p:spPr bwMode="auto">
                <a:xfrm>
                  <a:off x="1670312" y="2562997"/>
                  <a:ext cx="929822" cy="56315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en-US" dirty="0"/>
                </a:p>
              </p:txBody>
            </p:sp>
            <p:cxnSp>
              <p:nvCxnSpPr>
                <p:cNvPr id="532" name="Straight Connector 31"/>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3" name="Straight Connector 32"/>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4" name="Straight Connector 33"/>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5" name="Straight Connector 34"/>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6" name="Straight Connector 35"/>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7" name="Straight Connector 36"/>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8" name="Straight Connector 37"/>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30" name="Rectangle 29"/>
              <p:cNvSpPr>
                <a:spLocks noChangeArrowheads="1"/>
              </p:cNvSpPr>
              <p:nvPr/>
            </p:nvSpPr>
            <p:spPr bwMode="auto">
              <a:xfrm>
                <a:off x="1916862" y="2571262"/>
                <a:ext cx="693767" cy="547076"/>
              </a:xfrm>
              <a:prstGeom prst="rect">
                <a:avLst/>
              </a:prstGeom>
              <a:solidFill>
                <a:srgbClr val="00B0F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p>
                <a:endParaRPr lang="en-US" dirty="0"/>
              </a:p>
            </p:txBody>
          </p:sp>
        </p:grpSp>
        <p:sp>
          <p:nvSpPr>
            <p:cNvPr id="521" name="Oval 27"/>
            <p:cNvSpPr>
              <a:spLocks noChangeArrowheads="1"/>
            </p:cNvSpPr>
            <p:nvPr/>
          </p:nvSpPr>
          <p:spPr bwMode="auto">
            <a:xfrm>
              <a:off x="4799013" y="5103813"/>
              <a:ext cx="631825" cy="62865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dirty="0"/>
            </a:p>
          </p:txBody>
        </p:sp>
        <p:cxnSp>
          <p:nvCxnSpPr>
            <p:cNvPr id="522" name="Straight Arrow Connector 11"/>
            <p:cNvCxnSpPr>
              <a:cxnSpLocks noChangeShapeType="1"/>
            </p:cNvCxnSpPr>
            <p:nvPr/>
          </p:nvCxnSpPr>
          <p:spPr bwMode="auto">
            <a:xfrm>
              <a:off x="2532063" y="5414963"/>
              <a:ext cx="1054100" cy="0"/>
            </a:xfrm>
            <a:prstGeom prst="straightConnector1">
              <a:avLst/>
            </a:prstGeom>
            <a:noFill/>
            <a:ln w="19050">
              <a:solidFill>
                <a:srgbClr val="00B0F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3" name="TextBox 17"/>
            <p:cNvSpPr txBox="1">
              <a:spLocks noChangeArrowheads="1"/>
            </p:cNvSpPr>
            <p:nvPr/>
          </p:nvSpPr>
          <p:spPr bwMode="auto">
            <a:xfrm>
              <a:off x="3514725" y="5699125"/>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400" i="0" dirty="0">
                  <a:latin typeface="Arial" charset="0"/>
                  <a:cs typeface="Arial" charset="0"/>
                </a:rPr>
                <a:t>queue</a:t>
              </a:r>
            </a:p>
            <a:p>
              <a:pPr algn="ctr"/>
              <a:r>
                <a:rPr lang="en-US" sz="1400" i="0" dirty="0">
                  <a:latin typeface="Arial" charset="0"/>
                  <a:cs typeface="Arial" charset="0"/>
                </a:rPr>
                <a:t>(waiting area)</a:t>
              </a:r>
            </a:p>
          </p:txBody>
        </p:sp>
        <p:sp>
          <p:nvSpPr>
            <p:cNvPr id="524" name="TextBox 18"/>
            <p:cNvSpPr txBox="1">
              <a:spLocks noChangeArrowheads="1"/>
            </p:cNvSpPr>
            <p:nvPr/>
          </p:nvSpPr>
          <p:spPr bwMode="auto">
            <a:xfrm>
              <a:off x="2673350" y="5459413"/>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400" i="0" dirty="0">
                  <a:latin typeface="Arial" charset="0"/>
                  <a:cs typeface="Arial" charset="0"/>
                </a:rPr>
                <a:t>packet</a:t>
              </a:r>
            </a:p>
            <a:p>
              <a:pPr algn="ctr"/>
              <a:r>
                <a:rPr lang="en-US" sz="1400" i="0" dirty="0">
                  <a:latin typeface="Arial" charset="0"/>
                  <a:cs typeface="Arial" charset="0"/>
                </a:rPr>
                <a:t>arrivals</a:t>
              </a:r>
            </a:p>
          </p:txBody>
        </p:sp>
        <p:cxnSp>
          <p:nvCxnSpPr>
            <p:cNvPr id="525" name="Straight Arrow Connector 20"/>
            <p:cNvCxnSpPr>
              <a:cxnSpLocks noChangeShapeType="1"/>
            </p:cNvCxnSpPr>
            <p:nvPr/>
          </p:nvCxnSpPr>
          <p:spPr bwMode="auto">
            <a:xfrm>
              <a:off x="5632450" y="5400675"/>
              <a:ext cx="906463" cy="4763"/>
            </a:xfrm>
            <a:prstGeom prst="straightConnector1">
              <a:avLst/>
            </a:prstGeom>
            <a:noFill/>
            <a:ln w="19050">
              <a:solidFill>
                <a:srgbClr val="00B0F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6" name="TextBox 22"/>
            <p:cNvSpPr txBox="1">
              <a:spLocks noChangeArrowheads="1"/>
            </p:cNvSpPr>
            <p:nvPr/>
          </p:nvSpPr>
          <p:spPr bwMode="auto">
            <a:xfrm>
              <a:off x="5724525" y="550862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400" i="0" dirty="0">
                  <a:latin typeface="Arial" charset="0"/>
                  <a:cs typeface="Arial" charset="0"/>
                </a:rPr>
                <a:t>packet</a:t>
              </a:r>
            </a:p>
            <a:p>
              <a:pPr algn="ctr"/>
              <a:r>
                <a:rPr lang="en-US" sz="1400" i="0" dirty="0">
                  <a:latin typeface="Arial" charset="0"/>
                  <a:cs typeface="Arial" charset="0"/>
                </a:rPr>
                <a:t>departures</a:t>
              </a:r>
            </a:p>
          </p:txBody>
        </p:sp>
        <p:sp>
          <p:nvSpPr>
            <p:cNvPr id="527" name="TextBox 23"/>
            <p:cNvSpPr txBox="1">
              <a:spLocks noChangeArrowheads="1"/>
            </p:cNvSpPr>
            <p:nvPr/>
          </p:nvSpPr>
          <p:spPr bwMode="auto">
            <a:xfrm>
              <a:off x="4714875" y="5703888"/>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400" i="0" dirty="0">
                  <a:latin typeface="Arial" charset="0"/>
                  <a:cs typeface="Arial" charset="0"/>
                </a:rPr>
                <a:t>link</a:t>
              </a:r>
            </a:p>
            <a:p>
              <a:pPr algn="ctr"/>
              <a:r>
                <a:rPr lang="en-US" sz="1400" i="0" dirty="0">
                  <a:latin typeface="Arial" charset="0"/>
                  <a:cs typeface="Arial" charset="0"/>
                </a:rPr>
                <a:t> (server)</a:t>
              </a:r>
            </a:p>
          </p:txBody>
        </p:sp>
        <p:cxnSp>
          <p:nvCxnSpPr>
            <p:cNvPr id="528" name="Straight Arrow Connector 52"/>
            <p:cNvCxnSpPr>
              <a:cxnSpLocks noChangeShapeType="1"/>
              <a:stCxn id="530" idx="3"/>
              <a:endCxn id="521" idx="2"/>
            </p:cNvCxnSpPr>
            <p:nvPr/>
          </p:nvCxnSpPr>
          <p:spPr bwMode="auto">
            <a:xfrm>
              <a:off x="4711700" y="5414963"/>
              <a:ext cx="87313" cy="3175"/>
            </a:xfrm>
            <a:prstGeom prst="straightConnector1">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8278440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For scalability, only </a:t>
            </a:r>
            <a:r>
              <a:rPr lang="en-US" altLang="ko-KR" dirty="0"/>
              <a:t>simple functionality </a:t>
            </a:r>
            <a:r>
              <a:rPr lang="en-US" altLang="ko-KR" dirty="0" smtClean="0"/>
              <a:t>is placed within the </a:t>
            </a:r>
            <a:r>
              <a:rPr lang="en-US" altLang="ko-KR" dirty="0"/>
              <a:t>network core, with more complex control operations being implemented at </a:t>
            </a:r>
            <a:r>
              <a:rPr lang="en-US" altLang="ko-KR" dirty="0" smtClean="0"/>
              <a:t>the network’s edge</a:t>
            </a:r>
          </a:p>
          <a:p>
            <a:r>
              <a:rPr lang="en-US" altLang="ko-KR" dirty="0">
                <a:solidFill>
                  <a:srgbClr val="FFC000"/>
                </a:solidFill>
              </a:rPr>
              <a:t>Edge functions</a:t>
            </a:r>
            <a:r>
              <a:rPr lang="en-US" altLang="ko-KR" dirty="0"/>
              <a:t>: </a:t>
            </a:r>
            <a:r>
              <a:rPr lang="en-US" altLang="ko-KR" dirty="0" smtClean="0"/>
              <a:t>packet </a:t>
            </a:r>
            <a:r>
              <a:rPr lang="en-US" altLang="ko-KR" dirty="0"/>
              <a:t>classification and traffic </a:t>
            </a:r>
            <a:r>
              <a:rPr lang="en-US" altLang="ko-KR" dirty="0" smtClean="0"/>
              <a:t>conditioning</a:t>
            </a:r>
          </a:p>
          <a:p>
            <a:r>
              <a:rPr lang="en-US" altLang="ko-KR" dirty="0" smtClean="0">
                <a:solidFill>
                  <a:srgbClr val="FFC000"/>
                </a:solidFill>
              </a:rPr>
              <a:t>Core </a:t>
            </a:r>
            <a:r>
              <a:rPr lang="en-US" altLang="ko-KR" dirty="0">
                <a:solidFill>
                  <a:srgbClr val="FFC000"/>
                </a:solidFill>
              </a:rPr>
              <a:t>function</a:t>
            </a:r>
            <a:r>
              <a:rPr lang="en-US" altLang="ko-KR" dirty="0"/>
              <a:t>: </a:t>
            </a:r>
            <a:r>
              <a:rPr lang="en-US" altLang="ko-KR" dirty="0" smtClean="0"/>
              <a:t>forwarding</a:t>
            </a:r>
          </a:p>
          <a:p>
            <a:pPr lvl="1"/>
            <a:r>
              <a:rPr lang="en-US" altLang="ko-KR" dirty="0" smtClean="0"/>
              <a:t>based on only packet markings, without distinguishing packet sources</a:t>
            </a:r>
            <a:endParaRPr lang="ko-KR" altLang="en-US" dirty="0"/>
          </a:p>
        </p:txBody>
      </p:sp>
      <p:sp>
        <p:nvSpPr>
          <p:cNvPr id="7" name="제목 6"/>
          <p:cNvSpPr>
            <a:spLocks noGrp="1"/>
          </p:cNvSpPr>
          <p:nvPr>
            <p:ph type="title"/>
          </p:nvPr>
        </p:nvSpPr>
        <p:spPr/>
        <p:txBody>
          <a:bodyPr/>
          <a:lstStyle/>
          <a:p>
            <a:r>
              <a:rPr lang="en-US" altLang="ko-KR" dirty="0"/>
              <a:t>Case Study: </a:t>
            </a:r>
            <a:r>
              <a:rPr lang="en-US" altLang="ko-KR" dirty="0" err="1"/>
              <a:t>Diffserv</a:t>
            </a:r>
            <a:r>
              <a:rPr lang="en-US" altLang="ko-KR" dirty="0"/>
              <a:t> Architecture</a:t>
            </a:r>
            <a:endParaRPr lang="ko-KR" altLang="en-US" dirty="0"/>
          </a:p>
        </p:txBody>
      </p:sp>
      <p:sp>
        <p:nvSpPr>
          <p:cNvPr id="11" name="직사각형 10"/>
          <p:cNvSpPr/>
          <p:nvPr/>
        </p:nvSpPr>
        <p:spPr>
          <a:xfrm>
            <a:off x="5922323" y="5869438"/>
            <a:ext cx="6078391" cy="584775"/>
          </a:xfrm>
          <a:prstGeom prst="rect">
            <a:avLst/>
          </a:prstGeom>
        </p:spPr>
        <p:txBody>
          <a:bodyPr wrap="square">
            <a:spAutoFit/>
          </a:bodyPr>
          <a:lstStyle/>
          <a:p>
            <a:r>
              <a:rPr lang="ko-KR" altLang="en-US" sz="800" dirty="0" smtClean="0">
                <a:latin typeface="나눔고딕" pitchFamily="50" charset="-127"/>
                <a:ea typeface="나눔고딕" pitchFamily="50" charset="-127"/>
              </a:rPr>
              <a:t>출처 </a:t>
            </a:r>
            <a:r>
              <a:rPr lang="en-US" altLang="ko-KR" sz="800" dirty="0" smtClean="0">
                <a:ea typeface="YD윤고딕 320" panose="02020603020101020101" pitchFamily="18" charset="-127"/>
              </a:rPr>
              <a:t>- </a:t>
            </a:r>
            <a:r>
              <a:rPr lang="en-US" altLang="ko-KR" sz="800" dirty="0"/>
              <a:t>https://www.google.co.kr/url?sa=i&amp;source=images&amp;cd=&amp;cad=rja&amp;uact=8&amp;ved=2ahUKEwjd1MT0javeAhUMvrwKHezhBDAQjRx6BAgBEAU&amp;url=http%3A%2F%2Fwww2.ic.uff.br%2F~michael%2Fkr1999%2F6-multimedia%2F6_09-diffserv.htm&amp;psig=AOvVaw004KmDX6BlqJEEdPE3qYty&amp;ust=1540883709487404</a:t>
            </a:r>
          </a:p>
        </p:txBody>
      </p:sp>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5802" y="1636054"/>
            <a:ext cx="5697886" cy="3954078"/>
          </a:xfrm>
          <a:prstGeom prst="rect">
            <a:avLst/>
          </a:prstGeom>
        </p:spPr>
      </p:pic>
    </p:spTree>
    <p:extLst>
      <p:ext uri="{BB962C8B-B14F-4D97-AF65-F5344CB8AC3E}">
        <p14:creationId xmlns:p14="http://schemas.microsoft.com/office/powerpoint/2010/main" val="37474577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p:txBody>
          <a:bodyPr>
            <a:normAutofit/>
          </a:bodyPr>
          <a:lstStyle/>
          <a:p>
            <a:r>
              <a:rPr lang="en-US" altLang="ko-KR" dirty="0" smtClean="0"/>
              <a:t>01. Multimedia Applications</a:t>
            </a:r>
            <a:endParaRPr lang="ko-KR" altLang="en-US" dirty="0"/>
          </a:p>
        </p:txBody>
      </p:sp>
    </p:spTree>
    <p:extLst>
      <p:ext uri="{BB962C8B-B14F-4D97-AF65-F5344CB8AC3E}">
        <p14:creationId xmlns:p14="http://schemas.microsoft.com/office/powerpoint/2010/main" val="9786625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Per-Connection </a:t>
            </a:r>
            <a:r>
              <a:rPr lang="en-US" altLang="ko-KR" dirty="0" err="1" smtClean="0"/>
              <a:t>QoS</a:t>
            </a:r>
            <a:r>
              <a:rPr lang="en-US" altLang="ko-KR" dirty="0" smtClean="0"/>
              <a:t> Guarantees</a:t>
            </a:r>
            <a:endParaRPr lang="ko-KR" altLang="en-US" dirty="0"/>
          </a:p>
        </p:txBody>
      </p:sp>
      <p:sp>
        <p:nvSpPr>
          <p:cNvPr id="3" name="내용 개체 틀 2"/>
          <p:cNvSpPr>
            <a:spLocks noGrp="1"/>
          </p:cNvSpPr>
          <p:nvPr>
            <p:ph sz="quarter" idx="10"/>
          </p:nvPr>
        </p:nvSpPr>
        <p:spPr/>
        <p:txBody>
          <a:bodyPr anchor="t"/>
          <a:lstStyle/>
          <a:p>
            <a:r>
              <a:rPr lang="en-US" altLang="ko-KR" dirty="0">
                <a:solidFill>
                  <a:srgbClr val="FF0000"/>
                </a:solidFill>
              </a:rPr>
              <a:t>Q</a:t>
            </a:r>
            <a:r>
              <a:rPr lang="en-US" altLang="ko-KR" dirty="0" smtClean="0"/>
              <a:t>: </a:t>
            </a:r>
            <a:r>
              <a:rPr lang="en-US" altLang="ko-KR" dirty="0"/>
              <a:t>Can the differentiated service guarantee that an ongoing flow in a high-priority traffic </a:t>
            </a:r>
            <a:r>
              <a:rPr lang="en-US" altLang="ko-KR" dirty="0" smtClean="0"/>
              <a:t>class will </a:t>
            </a:r>
            <a:r>
              <a:rPr lang="en-US" altLang="ko-KR" dirty="0"/>
              <a:t>continue to receive such service throughout the flow’s </a:t>
            </a:r>
            <a:r>
              <a:rPr lang="en-US" altLang="ko-KR" dirty="0" smtClean="0"/>
              <a:t>duration?</a:t>
            </a:r>
          </a:p>
          <a:p>
            <a:r>
              <a:rPr lang="en-US" altLang="ko-KR" dirty="0" smtClean="0">
                <a:solidFill>
                  <a:srgbClr val="FF0000"/>
                </a:solidFill>
              </a:rPr>
              <a:t>A</a:t>
            </a:r>
            <a:r>
              <a:rPr lang="en-US" altLang="ko-KR" dirty="0" smtClean="0"/>
              <a:t>: No.</a:t>
            </a:r>
          </a:p>
          <a:p>
            <a:r>
              <a:rPr lang="en-US" altLang="ko-KR" dirty="0" smtClean="0"/>
              <a:t>New network mechanisms are needed for</a:t>
            </a:r>
          </a:p>
          <a:p>
            <a:pPr lvl="1"/>
            <a:r>
              <a:rPr lang="en-US" altLang="ko-KR" dirty="0" smtClean="0">
                <a:solidFill>
                  <a:srgbClr val="FFC000"/>
                </a:solidFill>
              </a:rPr>
              <a:t>resource reservation</a:t>
            </a:r>
            <a:r>
              <a:rPr lang="en-US" altLang="ko-KR" dirty="0" smtClean="0"/>
              <a:t>: resource reserved to meet the desired </a:t>
            </a:r>
            <a:r>
              <a:rPr lang="en-US" altLang="ko-KR" dirty="0" err="1" smtClean="0"/>
              <a:t>QoS</a:t>
            </a:r>
            <a:r>
              <a:rPr lang="en-US" altLang="ko-KR" dirty="0" smtClean="0"/>
              <a:t> at each and every network router along the source-to-destination path</a:t>
            </a:r>
          </a:p>
          <a:p>
            <a:pPr lvl="1"/>
            <a:r>
              <a:rPr lang="en-US" altLang="ko-KR" dirty="0" smtClean="0"/>
              <a:t>call admission: decision on whether a call is admitted or not</a:t>
            </a:r>
          </a:p>
          <a:p>
            <a:pPr lvl="1"/>
            <a:r>
              <a:rPr lang="en-US" altLang="ko-KR" dirty="0" smtClean="0"/>
              <a:t>call setup signaling</a:t>
            </a:r>
            <a:endParaRPr lang="ko-KR" altLang="en-US" dirty="0"/>
          </a:p>
        </p:txBody>
      </p:sp>
      <p:grpSp>
        <p:nvGrpSpPr>
          <p:cNvPr id="7" name="그룹 6"/>
          <p:cNvGrpSpPr/>
          <p:nvPr/>
        </p:nvGrpSpPr>
        <p:grpSpPr>
          <a:xfrm>
            <a:off x="1446627" y="5001218"/>
            <a:ext cx="9276331" cy="1261359"/>
            <a:chOff x="1446627" y="4884255"/>
            <a:chExt cx="9276331" cy="1261359"/>
          </a:xfrm>
        </p:grpSpPr>
        <p:sp>
          <p:nvSpPr>
            <p:cNvPr id="8" name="직사각형 7"/>
            <p:cNvSpPr/>
            <p:nvPr/>
          </p:nvSpPr>
          <p:spPr bwMode="auto">
            <a:xfrm>
              <a:off x="1446627" y="5068921"/>
              <a:ext cx="9276331" cy="1076693"/>
            </a:xfrm>
            <a:prstGeom prst="rect">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180000" rIns="180000" rtlCol="0" anchor="ctr"/>
            <a:lstStyle/>
            <a:p>
              <a:r>
                <a:rPr lang="en-US" altLang="ko-KR" sz="2000" dirty="0" smtClean="0">
                  <a:solidFill>
                    <a:srgbClr val="FFC000"/>
                  </a:solidFill>
                </a:rPr>
                <a:t>Call admission</a:t>
              </a:r>
              <a:r>
                <a:rPr lang="en-US" altLang="ko-KR" sz="2000" dirty="0" smtClean="0"/>
                <a:t>: flow </a:t>
              </a:r>
              <a:r>
                <a:rPr lang="en-US" altLang="ko-KR" sz="2000" dirty="0"/>
                <a:t>declares its needs, network may </a:t>
              </a:r>
              <a:r>
                <a:rPr lang="en-US" altLang="ko-KR" sz="2000" dirty="0" smtClean="0"/>
                <a:t>block </a:t>
              </a:r>
              <a:r>
                <a:rPr lang="en-US" altLang="ko-KR" sz="2000" dirty="0"/>
                <a:t>call (e.g., busy signal) if it cannot meet </a:t>
              </a:r>
              <a:r>
                <a:rPr lang="en-US" altLang="ko-KR" sz="2000" dirty="0" smtClean="0"/>
                <a:t>the needs</a:t>
              </a:r>
              <a:endParaRPr lang="en-US" altLang="ko-KR" sz="2000" dirty="0"/>
            </a:p>
          </p:txBody>
        </p:sp>
        <p:sp>
          <p:nvSpPr>
            <p:cNvPr id="9" name="TextBox 8"/>
            <p:cNvSpPr txBox="1"/>
            <p:nvPr/>
          </p:nvSpPr>
          <p:spPr>
            <a:xfrm>
              <a:off x="1609662" y="4884255"/>
              <a:ext cx="1213794" cy="400110"/>
            </a:xfrm>
            <a:prstGeom prst="rect">
              <a:avLst/>
            </a:prstGeom>
            <a:solidFill>
              <a:schemeClr val="bg1"/>
            </a:solidFill>
          </p:spPr>
          <p:txBody>
            <a:bodyPr wrap="none" rtlCol="0">
              <a:spAutoFit/>
            </a:bodyPr>
            <a:lstStyle/>
            <a:p>
              <a:r>
                <a:rPr lang="en-US" altLang="ko-KR" sz="2000" dirty="0" smtClean="0">
                  <a:solidFill>
                    <a:srgbClr val="FFC000"/>
                  </a:solidFill>
                </a:rPr>
                <a:t>Insight 4</a:t>
              </a:r>
              <a:endParaRPr lang="ko-KR" altLang="en-US" sz="2000" dirty="0">
                <a:solidFill>
                  <a:srgbClr val="FFC000"/>
                </a:solidFill>
              </a:endParaRPr>
            </a:p>
          </p:txBody>
        </p:sp>
      </p:grpSp>
    </p:spTree>
    <p:extLst>
      <p:ext uri="{BB962C8B-B14F-4D97-AF65-F5344CB8AC3E}">
        <p14:creationId xmlns:p14="http://schemas.microsoft.com/office/powerpoint/2010/main" val="34052726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내용 개체 틀 6"/>
          <p:cNvSpPr>
            <a:spLocks noGrp="1"/>
          </p:cNvSpPr>
          <p:nvPr>
            <p:ph sz="quarter" idx="11"/>
          </p:nvPr>
        </p:nvSpPr>
        <p:spPr/>
        <p:txBody>
          <a:bodyPr anchor="t"/>
          <a:lstStyle/>
          <a:p>
            <a:r>
              <a:rPr lang="en-US" altLang="ko-KR" dirty="0" smtClean="0">
                <a:solidFill>
                  <a:srgbClr val="FFC000"/>
                </a:solidFill>
              </a:rPr>
              <a:t>Resource </a:t>
            </a:r>
            <a:r>
              <a:rPr lang="en-US" altLang="ko-KR" dirty="0">
                <a:solidFill>
                  <a:srgbClr val="FFC000"/>
                </a:solidFill>
              </a:rPr>
              <a:t>reservation</a:t>
            </a:r>
          </a:p>
          <a:p>
            <a:pPr lvl="1"/>
            <a:r>
              <a:rPr lang="en-US" altLang="ko-KR" dirty="0"/>
              <a:t>call </a:t>
            </a:r>
            <a:r>
              <a:rPr lang="en-US" altLang="ko-KR" dirty="0" smtClean="0"/>
              <a:t>setup </a:t>
            </a:r>
            <a:r>
              <a:rPr lang="en-US" altLang="ko-KR" dirty="0"/>
              <a:t>signaling </a:t>
            </a:r>
            <a:r>
              <a:rPr lang="en-US" altLang="ko-KR" dirty="0" smtClean="0"/>
              <a:t>(the RSVP protocol)</a:t>
            </a:r>
            <a:endParaRPr lang="en-US" altLang="ko-KR" dirty="0"/>
          </a:p>
          <a:p>
            <a:pPr lvl="1"/>
            <a:r>
              <a:rPr lang="en-US" altLang="ko-KR" dirty="0" smtClean="0"/>
              <a:t>traffic profile, </a:t>
            </a:r>
            <a:r>
              <a:rPr lang="en-US" altLang="ko-KR" dirty="0" err="1"/>
              <a:t>QoS</a:t>
            </a:r>
            <a:r>
              <a:rPr lang="en-US" altLang="ko-KR" dirty="0"/>
              <a:t> declaration</a:t>
            </a:r>
          </a:p>
          <a:p>
            <a:pPr lvl="1"/>
            <a:r>
              <a:rPr lang="en-US" altLang="ko-KR" dirty="0"/>
              <a:t>per-element admission </a:t>
            </a:r>
            <a:r>
              <a:rPr lang="en-US" altLang="ko-KR" dirty="0" smtClean="0"/>
              <a:t>control</a:t>
            </a:r>
            <a:endParaRPr lang="ko-KR" altLang="en-US" dirty="0"/>
          </a:p>
        </p:txBody>
      </p:sp>
      <p:sp>
        <p:nvSpPr>
          <p:cNvPr id="5" name="제목 4"/>
          <p:cNvSpPr>
            <a:spLocks noGrp="1"/>
          </p:cNvSpPr>
          <p:nvPr>
            <p:ph type="title"/>
          </p:nvPr>
        </p:nvSpPr>
        <p:spPr/>
        <p:txBody>
          <a:bodyPr/>
          <a:lstStyle/>
          <a:p>
            <a:r>
              <a:rPr lang="en-US" altLang="ko-KR" dirty="0" smtClean="0"/>
              <a:t>Resource Reservation during Call Setup Signaling</a:t>
            </a:r>
            <a:endParaRPr lang="ko-KR" altLang="en-US" dirty="0"/>
          </a:p>
        </p:txBody>
      </p:sp>
      <p:grpSp>
        <p:nvGrpSpPr>
          <p:cNvPr id="8" name="그룹 7"/>
          <p:cNvGrpSpPr/>
          <p:nvPr/>
        </p:nvGrpSpPr>
        <p:grpSpPr>
          <a:xfrm>
            <a:off x="1903413" y="1819223"/>
            <a:ext cx="7713662" cy="4451350"/>
            <a:chOff x="1903413" y="1819223"/>
            <a:chExt cx="7713662" cy="4451350"/>
          </a:xfrm>
        </p:grpSpPr>
        <p:sp>
          <p:nvSpPr>
            <p:cNvPr id="374" name="Freeform 2"/>
            <p:cNvSpPr>
              <a:spLocks/>
            </p:cNvSpPr>
            <p:nvPr/>
          </p:nvSpPr>
          <p:spPr bwMode="auto">
            <a:xfrm>
              <a:off x="4486275" y="3305123"/>
              <a:ext cx="1798638" cy="1674813"/>
            </a:xfrm>
            <a:custGeom>
              <a:avLst/>
              <a:gdLst>
                <a:gd name="T0" fmla="*/ 332720 w 1292"/>
                <a:gd name="T1" fmla="*/ 9342 h 1255"/>
                <a:gd name="T2" fmla="*/ 48725 w 1292"/>
                <a:gd name="T3" fmla="*/ 209518 h 1255"/>
                <a:gd name="T4" fmla="*/ 40372 w 1292"/>
                <a:gd name="T5" fmla="*/ 697950 h 1255"/>
                <a:gd name="T6" fmla="*/ 73783 w 1292"/>
                <a:gd name="T7" fmla="*/ 1106311 h 1255"/>
                <a:gd name="T8" fmla="*/ 341073 w 1292"/>
                <a:gd name="T9" fmla="*/ 1162360 h 1255"/>
                <a:gd name="T10" fmla="*/ 900711 w 1292"/>
                <a:gd name="T11" fmla="*/ 1506664 h 1255"/>
                <a:gd name="T12" fmla="*/ 1385174 w 1292"/>
                <a:gd name="T13" fmla="*/ 1650792 h 1255"/>
                <a:gd name="T14" fmla="*/ 1669169 w 1292"/>
                <a:gd name="T15" fmla="*/ 1362537 h 1255"/>
                <a:gd name="T16" fmla="*/ 1769403 w 1292"/>
                <a:gd name="T17" fmla="*/ 593858 h 1255"/>
                <a:gd name="T18" fmla="*/ 1677522 w 1292"/>
                <a:gd name="T19" fmla="*/ 281582 h 1255"/>
                <a:gd name="T20" fmla="*/ 1042709 w 1292"/>
                <a:gd name="T21" fmla="*/ 153469 h 1255"/>
                <a:gd name="T22" fmla="*/ 332720 w 1292"/>
                <a:gd name="T23" fmla="*/ 9342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75" name="Freeform 4"/>
            <p:cNvSpPr>
              <a:spLocks/>
            </p:cNvSpPr>
            <p:nvPr/>
          </p:nvSpPr>
          <p:spPr bwMode="auto">
            <a:xfrm>
              <a:off x="2044700" y="2171648"/>
              <a:ext cx="2381250" cy="1922463"/>
            </a:xfrm>
            <a:custGeom>
              <a:avLst/>
              <a:gdLst>
                <a:gd name="T0" fmla="*/ 977379 w 1340"/>
                <a:gd name="T1" fmla="*/ 67795 h 1191"/>
                <a:gd name="T2" fmla="*/ 145718 w 1340"/>
                <a:gd name="T3" fmla="*/ 96850 h 1191"/>
                <a:gd name="T4" fmla="*/ 103069 w 1340"/>
                <a:gd name="T5" fmla="*/ 648892 h 1191"/>
                <a:gd name="T6" fmla="*/ 49757 w 1340"/>
                <a:gd name="T7" fmla="*/ 1162194 h 1191"/>
                <a:gd name="T8" fmla="*/ 199030 w 1340"/>
                <a:gd name="T9" fmla="*/ 1404318 h 1191"/>
                <a:gd name="T10" fmla="*/ 956054 w 1340"/>
                <a:gd name="T11" fmla="*/ 1414003 h 1191"/>
                <a:gd name="T12" fmla="*/ 1137313 w 1340"/>
                <a:gd name="T13" fmla="*/ 1820771 h 1191"/>
                <a:gd name="T14" fmla="*/ 2192882 w 1340"/>
                <a:gd name="T15" fmla="*/ 1772346 h 1191"/>
                <a:gd name="T16" fmla="*/ 2267519 w 1340"/>
                <a:gd name="T17" fmla="*/ 920070 h 1191"/>
                <a:gd name="T18" fmla="*/ 2139571 w 1340"/>
                <a:gd name="T19" fmla="*/ 552042 h 1191"/>
                <a:gd name="T20" fmla="*/ 1350560 w 1340"/>
                <a:gd name="T21" fmla="*/ 464878 h 1191"/>
                <a:gd name="T22" fmla="*/ 977379 w 1340"/>
                <a:gd name="T23" fmla="*/ 67795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377" name="Group 6"/>
            <p:cNvGrpSpPr>
              <a:grpSpLocks/>
            </p:cNvGrpSpPr>
            <p:nvPr/>
          </p:nvGrpSpPr>
          <p:grpSpPr bwMode="auto">
            <a:xfrm rot="-5400000">
              <a:off x="3675062" y="3492449"/>
              <a:ext cx="98425" cy="298450"/>
              <a:chOff x="3842" y="406"/>
              <a:chExt cx="51" cy="167"/>
            </a:xfrm>
          </p:grpSpPr>
          <p:sp>
            <p:nvSpPr>
              <p:cNvPr id="378" name="Oval 7"/>
              <p:cNvSpPr>
                <a:spLocks noChangeArrowheads="1"/>
              </p:cNvSpPr>
              <p:nvPr/>
            </p:nvSpPr>
            <p:spPr bwMode="auto">
              <a:xfrm>
                <a:off x="3844" y="404"/>
                <a:ext cx="48" cy="47"/>
              </a:xfrm>
              <a:prstGeom prst="ellipse">
                <a:avLst/>
              </a:prstGeom>
              <a:solidFill>
                <a:srgbClr val="B2B2B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79" name="Oval 8"/>
              <p:cNvSpPr>
                <a:spLocks noChangeArrowheads="1"/>
              </p:cNvSpPr>
              <p:nvPr/>
            </p:nvSpPr>
            <p:spPr bwMode="auto">
              <a:xfrm>
                <a:off x="3845" y="466"/>
                <a:ext cx="49" cy="45"/>
              </a:xfrm>
              <a:prstGeom prst="ellipse">
                <a:avLst/>
              </a:prstGeom>
              <a:solidFill>
                <a:srgbClr val="B2B2B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80" name="Oval 9"/>
              <p:cNvSpPr>
                <a:spLocks noChangeArrowheads="1"/>
              </p:cNvSpPr>
              <p:nvPr/>
            </p:nvSpPr>
            <p:spPr bwMode="auto">
              <a:xfrm>
                <a:off x="3848" y="526"/>
                <a:ext cx="47" cy="47"/>
              </a:xfrm>
              <a:prstGeom prst="ellipse">
                <a:avLst/>
              </a:prstGeom>
              <a:solidFill>
                <a:srgbClr val="B2B2B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381" name="Line 10"/>
            <p:cNvSpPr>
              <a:spLocks noChangeShapeType="1"/>
            </p:cNvSpPr>
            <p:nvPr/>
          </p:nvSpPr>
          <p:spPr bwMode="auto">
            <a:xfrm>
              <a:off x="3448050" y="3295598"/>
              <a:ext cx="631825" cy="15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82" name="Line 11"/>
            <p:cNvSpPr>
              <a:spLocks noChangeShapeType="1"/>
            </p:cNvSpPr>
            <p:nvPr/>
          </p:nvSpPr>
          <p:spPr bwMode="auto">
            <a:xfrm>
              <a:off x="3451225" y="3290836"/>
              <a:ext cx="3175" cy="11588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83" name="Line 12"/>
            <p:cNvSpPr>
              <a:spLocks noChangeShapeType="1"/>
            </p:cNvSpPr>
            <p:nvPr/>
          </p:nvSpPr>
          <p:spPr bwMode="auto">
            <a:xfrm>
              <a:off x="4083050" y="3289248"/>
              <a:ext cx="3175" cy="10001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84" name="Line 13"/>
            <p:cNvSpPr>
              <a:spLocks noChangeShapeType="1"/>
            </p:cNvSpPr>
            <p:nvPr/>
          </p:nvSpPr>
          <p:spPr bwMode="auto">
            <a:xfrm>
              <a:off x="2676525" y="2630436"/>
              <a:ext cx="757238" cy="331787"/>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85" name="Line 14"/>
            <p:cNvSpPr>
              <a:spLocks noChangeShapeType="1"/>
            </p:cNvSpPr>
            <p:nvPr/>
          </p:nvSpPr>
          <p:spPr bwMode="auto">
            <a:xfrm flipV="1">
              <a:off x="2705100" y="2987623"/>
              <a:ext cx="715963" cy="26193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86" name="Line 15"/>
            <p:cNvSpPr>
              <a:spLocks noChangeShapeType="1"/>
            </p:cNvSpPr>
            <p:nvPr/>
          </p:nvSpPr>
          <p:spPr bwMode="auto">
            <a:xfrm flipV="1">
              <a:off x="3754438" y="3090811"/>
              <a:ext cx="1587" cy="19843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87" name="Freeform 16"/>
            <p:cNvSpPr>
              <a:spLocks/>
            </p:cNvSpPr>
            <p:nvPr/>
          </p:nvSpPr>
          <p:spPr bwMode="auto">
            <a:xfrm>
              <a:off x="6642100" y="4051248"/>
              <a:ext cx="2974975" cy="2219325"/>
            </a:xfrm>
            <a:custGeom>
              <a:avLst/>
              <a:gdLst>
                <a:gd name="T0" fmla="*/ 37623 w 2135"/>
                <a:gd name="T1" fmla="*/ 870638 h 1662"/>
                <a:gd name="T2" fmla="*/ 146310 w 2135"/>
                <a:gd name="T3" fmla="*/ 101485 h 1662"/>
                <a:gd name="T4" fmla="*/ 915484 w 2135"/>
                <a:gd name="T5" fmla="*/ 261725 h 1662"/>
                <a:gd name="T6" fmla="*/ 1684658 w 2135"/>
                <a:gd name="T7" fmla="*/ 133533 h 1662"/>
                <a:gd name="T8" fmla="*/ 2788255 w 2135"/>
                <a:gd name="T9" fmla="*/ 542146 h 1662"/>
                <a:gd name="T10" fmla="*/ 2804976 w 2135"/>
                <a:gd name="T11" fmla="*/ 1527622 h 1662"/>
                <a:gd name="T12" fmla="*/ 2203014 w 2135"/>
                <a:gd name="T13" fmla="*/ 2136534 h 1662"/>
                <a:gd name="T14" fmla="*/ 1132859 w 2135"/>
                <a:gd name="T15" fmla="*/ 2024366 h 1662"/>
                <a:gd name="T16" fmla="*/ 698109 w 2135"/>
                <a:gd name="T17" fmla="*/ 1695874 h 1662"/>
                <a:gd name="T18" fmla="*/ 254998 w 2135"/>
                <a:gd name="T19" fmla="*/ 1423466 h 1662"/>
                <a:gd name="T20" fmla="*/ 37623 w 2135"/>
                <a:gd name="T21" fmla="*/ 87063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88" name="Line 17"/>
            <p:cNvSpPr>
              <a:spLocks noChangeShapeType="1"/>
            </p:cNvSpPr>
            <p:nvPr/>
          </p:nvSpPr>
          <p:spPr bwMode="auto">
            <a:xfrm>
              <a:off x="7866063" y="4859286"/>
              <a:ext cx="303212" cy="38576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89" name="Line 18"/>
            <p:cNvSpPr>
              <a:spLocks noChangeShapeType="1"/>
            </p:cNvSpPr>
            <p:nvPr/>
          </p:nvSpPr>
          <p:spPr bwMode="auto">
            <a:xfrm flipH="1">
              <a:off x="8661400" y="4856111"/>
              <a:ext cx="279400" cy="39211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90" name="Oval 19"/>
            <p:cNvSpPr>
              <a:spLocks noChangeArrowheads="1"/>
            </p:cNvSpPr>
            <p:nvPr/>
          </p:nvSpPr>
          <p:spPr bwMode="auto">
            <a:xfrm rot="-5400000">
              <a:off x="7455694" y="5339504"/>
              <a:ext cx="63500" cy="65088"/>
            </a:xfrm>
            <a:prstGeom prst="ellipse">
              <a:avLst/>
            </a:prstGeom>
            <a:solidFill>
              <a:srgbClr val="B2B2B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91" name="Oval 20"/>
            <p:cNvSpPr>
              <a:spLocks noChangeArrowheads="1"/>
            </p:cNvSpPr>
            <p:nvPr/>
          </p:nvSpPr>
          <p:spPr bwMode="auto">
            <a:xfrm rot="-5400000">
              <a:off x="7540626" y="5337123"/>
              <a:ext cx="63500" cy="66675"/>
            </a:xfrm>
            <a:prstGeom prst="ellipse">
              <a:avLst/>
            </a:prstGeom>
            <a:solidFill>
              <a:srgbClr val="B2B2B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92" name="Oval 21"/>
            <p:cNvSpPr>
              <a:spLocks noChangeArrowheads="1"/>
            </p:cNvSpPr>
            <p:nvPr/>
          </p:nvSpPr>
          <p:spPr bwMode="auto">
            <a:xfrm rot="-5400000">
              <a:off x="7618412" y="5341886"/>
              <a:ext cx="61913" cy="65088"/>
            </a:xfrm>
            <a:prstGeom prst="ellipse">
              <a:avLst/>
            </a:prstGeom>
            <a:solidFill>
              <a:srgbClr val="B2B2B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93" name="Line 22"/>
            <p:cNvSpPr>
              <a:spLocks noChangeShapeType="1"/>
            </p:cNvSpPr>
            <p:nvPr/>
          </p:nvSpPr>
          <p:spPr bwMode="auto">
            <a:xfrm rot="-5400000">
              <a:off x="7877969" y="5222030"/>
              <a:ext cx="60325" cy="15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94" name="Line 23"/>
            <p:cNvSpPr>
              <a:spLocks noChangeShapeType="1"/>
            </p:cNvSpPr>
            <p:nvPr/>
          </p:nvSpPr>
          <p:spPr bwMode="auto">
            <a:xfrm rot="5400000" flipH="1">
              <a:off x="7251700" y="5213298"/>
              <a:ext cx="635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95" name="Line 24"/>
            <p:cNvSpPr>
              <a:spLocks noChangeShapeType="1"/>
            </p:cNvSpPr>
            <p:nvPr/>
          </p:nvSpPr>
          <p:spPr bwMode="auto">
            <a:xfrm rot="16200000" flipV="1">
              <a:off x="7598569" y="4874367"/>
              <a:ext cx="0" cy="6270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96" name="Line 25"/>
            <p:cNvSpPr>
              <a:spLocks noChangeShapeType="1"/>
            </p:cNvSpPr>
            <p:nvPr/>
          </p:nvSpPr>
          <p:spPr bwMode="auto">
            <a:xfrm>
              <a:off x="7596188" y="4984698"/>
              <a:ext cx="0" cy="228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97" name="Line 26"/>
            <p:cNvSpPr>
              <a:spLocks noChangeShapeType="1"/>
            </p:cNvSpPr>
            <p:nvPr/>
          </p:nvSpPr>
          <p:spPr bwMode="auto">
            <a:xfrm rot="5400000" flipH="1">
              <a:off x="8854281" y="5134717"/>
              <a:ext cx="61118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98" name="Line 27"/>
            <p:cNvSpPr>
              <a:spLocks noChangeShapeType="1"/>
            </p:cNvSpPr>
            <p:nvPr/>
          </p:nvSpPr>
          <p:spPr bwMode="auto">
            <a:xfrm rot="-5400000">
              <a:off x="9208294" y="5387129"/>
              <a:ext cx="0" cy="1031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99" name="Line 28"/>
            <p:cNvSpPr>
              <a:spLocks noChangeShapeType="1"/>
            </p:cNvSpPr>
            <p:nvPr/>
          </p:nvSpPr>
          <p:spPr bwMode="auto">
            <a:xfrm rot="-5400000">
              <a:off x="9197975" y="4918023"/>
              <a:ext cx="0" cy="889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400" name="Group 29"/>
            <p:cNvGrpSpPr>
              <a:grpSpLocks/>
            </p:cNvGrpSpPr>
            <p:nvPr/>
          </p:nvGrpSpPr>
          <p:grpSpPr bwMode="auto">
            <a:xfrm>
              <a:off x="8770938" y="4616398"/>
              <a:ext cx="501650" cy="234950"/>
              <a:chOff x="3600" y="219"/>
              <a:chExt cx="360" cy="175"/>
            </a:xfrm>
          </p:grpSpPr>
          <p:sp>
            <p:nvSpPr>
              <p:cNvPr id="401" name="Oval 30"/>
              <p:cNvSpPr>
                <a:spLocks noChangeArrowheads="1"/>
              </p:cNvSpPr>
              <p:nvPr/>
            </p:nvSpPr>
            <p:spPr bwMode="auto">
              <a:xfrm>
                <a:off x="3603" y="297"/>
                <a:ext cx="357" cy="97"/>
              </a:xfrm>
              <a:prstGeom prst="ellipse">
                <a:avLst/>
              </a:prstGeom>
              <a:solidFill>
                <a:srgbClr val="B2B2B2"/>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02" name="Line 31"/>
              <p:cNvSpPr>
                <a:spLocks noChangeShapeType="1"/>
              </p:cNvSpPr>
              <p:nvPr/>
            </p:nvSpPr>
            <p:spPr bwMode="auto">
              <a:xfrm>
                <a:off x="3603" y="289"/>
                <a:ext cx="0" cy="6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03" name="Line 32"/>
              <p:cNvSpPr>
                <a:spLocks noChangeShapeType="1"/>
              </p:cNvSpPr>
              <p:nvPr/>
            </p:nvSpPr>
            <p:spPr bwMode="auto">
              <a:xfrm>
                <a:off x="3960" y="289"/>
                <a:ext cx="0" cy="6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04" name="Rectangle 33"/>
              <p:cNvSpPr>
                <a:spLocks noChangeArrowheads="1"/>
              </p:cNvSpPr>
              <p:nvPr/>
            </p:nvSpPr>
            <p:spPr bwMode="auto">
              <a:xfrm>
                <a:off x="3603" y="289"/>
                <a:ext cx="352" cy="59"/>
              </a:xfrm>
              <a:prstGeom prst="rect">
                <a:avLst/>
              </a:prstGeom>
              <a:solidFill>
                <a:srgbClr val="B2B2B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Times New Roman" charset="0"/>
                </a:endParaRPr>
              </a:p>
            </p:txBody>
          </p:sp>
          <p:sp>
            <p:nvSpPr>
              <p:cNvPr id="405" name="Oval 34"/>
              <p:cNvSpPr>
                <a:spLocks noChangeArrowheads="1"/>
              </p:cNvSpPr>
              <p:nvPr/>
            </p:nvSpPr>
            <p:spPr bwMode="auto">
              <a:xfrm>
                <a:off x="3600" y="219"/>
                <a:ext cx="357" cy="114"/>
              </a:xfrm>
              <a:prstGeom prst="ellipse">
                <a:avLst/>
              </a:prstGeom>
              <a:solidFill>
                <a:srgbClr val="B2B2B2"/>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406" name="Group 35"/>
              <p:cNvGrpSpPr>
                <a:grpSpLocks/>
              </p:cNvGrpSpPr>
              <p:nvPr/>
            </p:nvGrpSpPr>
            <p:grpSpPr bwMode="auto">
              <a:xfrm>
                <a:off x="3686" y="244"/>
                <a:ext cx="177" cy="66"/>
                <a:chOff x="2848" y="848"/>
                <a:chExt cx="140" cy="98"/>
              </a:xfrm>
            </p:grpSpPr>
            <p:sp>
              <p:nvSpPr>
                <p:cNvPr id="411" name="Line 36"/>
                <p:cNvSpPr>
                  <a:spLocks noChangeShapeType="1"/>
                </p:cNvSpPr>
                <p:nvPr/>
              </p:nvSpPr>
              <p:spPr bwMode="auto">
                <a:xfrm flipV="1">
                  <a:off x="2848" y="848"/>
                  <a:ext cx="50" cy="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12" name="Line 37"/>
                <p:cNvSpPr>
                  <a:spLocks noChangeShapeType="1"/>
                </p:cNvSpPr>
                <p:nvPr/>
              </p:nvSpPr>
              <p:spPr bwMode="auto">
                <a:xfrm>
                  <a:off x="2944" y="946"/>
                  <a:ext cx="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13" name="Line 38"/>
                <p:cNvSpPr>
                  <a:spLocks noChangeShapeType="1"/>
                </p:cNvSpPr>
                <p:nvPr/>
              </p:nvSpPr>
              <p:spPr bwMode="auto">
                <a:xfrm>
                  <a:off x="2894" y="850"/>
                  <a:ext cx="52" cy="9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407" name="Group 39"/>
              <p:cNvGrpSpPr>
                <a:grpSpLocks/>
              </p:cNvGrpSpPr>
              <p:nvPr/>
            </p:nvGrpSpPr>
            <p:grpSpPr bwMode="auto">
              <a:xfrm flipV="1">
                <a:off x="3686" y="243"/>
                <a:ext cx="177" cy="66"/>
                <a:chOff x="2848" y="848"/>
                <a:chExt cx="140" cy="98"/>
              </a:xfrm>
            </p:grpSpPr>
            <p:sp>
              <p:nvSpPr>
                <p:cNvPr id="408" name="Line 40"/>
                <p:cNvSpPr>
                  <a:spLocks noChangeShapeType="1"/>
                </p:cNvSpPr>
                <p:nvPr/>
              </p:nvSpPr>
              <p:spPr bwMode="auto">
                <a:xfrm flipV="1">
                  <a:off x="2848" y="848"/>
                  <a:ext cx="50" cy="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09" name="Line 41"/>
                <p:cNvSpPr>
                  <a:spLocks noChangeShapeType="1"/>
                </p:cNvSpPr>
                <p:nvPr/>
              </p:nvSpPr>
              <p:spPr bwMode="auto">
                <a:xfrm>
                  <a:off x="2944" y="948"/>
                  <a:ext cx="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10" name="Line 42"/>
                <p:cNvSpPr>
                  <a:spLocks noChangeShapeType="1"/>
                </p:cNvSpPr>
                <p:nvPr/>
              </p:nvSpPr>
              <p:spPr bwMode="auto">
                <a:xfrm>
                  <a:off x="2894" y="850"/>
                  <a:ext cx="52" cy="9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sp>
          <p:nvSpPr>
            <p:cNvPr id="414" name="Line 43"/>
            <p:cNvSpPr>
              <a:spLocks noChangeShapeType="1"/>
            </p:cNvSpPr>
            <p:nvPr/>
          </p:nvSpPr>
          <p:spPr bwMode="auto">
            <a:xfrm flipV="1">
              <a:off x="7847013" y="4740223"/>
              <a:ext cx="931862" cy="7143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15" name="Line 44"/>
            <p:cNvSpPr>
              <a:spLocks noChangeShapeType="1"/>
            </p:cNvSpPr>
            <p:nvPr/>
          </p:nvSpPr>
          <p:spPr bwMode="auto">
            <a:xfrm rot="-5400000">
              <a:off x="8744744" y="5593505"/>
              <a:ext cx="60325" cy="15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16" name="Line 45"/>
            <p:cNvSpPr>
              <a:spLocks noChangeShapeType="1"/>
            </p:cNvSpPr>
            <p:nvPr/>
          </p:nvSpPr>
          <p:spPr bwMode="auto">
            <a:xfrm rot="5400000" flipH="1">
              <a:off x="8118475" y="5584773"/>
              <a:ext cx="635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17" name="Line 46"/>
            <p:cNvSpPr>
              <a:spLocks noChangeShapeType="1"/>
            </p:cNvSpPr>
            <p:nvPr/>
          </p:nvSpPr>
          <p:spPr bwMode="auto">
            <a:xfrm rot="16200000" flipV="1">
              <a:off x="8465344" y="5245842"/>
              <a:ext cx="0" cy="6270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18" name="Line 47"/>
            <p:cNvSpPr>
              <a:spLocks noChangeShapeType="1"/>
            </p:cNvSpPr>
            <p:nvPr/>
          </p:nvSpPr>
          <p:spPr bwMode="auto">
            <a:xfrm>
              <a:off x="8462963" y="5356173"/>
              <a:ext cx="0" cy="228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19" name="Line 48"/>
            <p:cNvSpPr>
              <a:spLocks noChangeShapeType="1"/>
            </p:cNvSpPr>
            <p:nvPr/>
          </p:nvSpPr>
          <p:spPr bwMode="auto">
            <a:xfrm>
              <a:off x="5135563" y="3586111"/>
              <a:ext cx="485775" cy="2079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20" name="Line 49"/>
            <p:cNvSpPr>
              <a:spLocks noChangeShapeType="1"/>
            </p:cNvSpPr>
            <p:nvPr/>
          </p:nvSpPr>
          <p:spPr bwMode="auto">
            <a:xfrm flipH="1">
              <a:off x="5654675" y="3922661"/>
              <a:ext cx="241300" cy="68103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21" name="Line 50"/>
            <p:cNvSpPr>
              <a:spLocks noChangeShapeType="1"/>
            </p:cNvSpPr>
            <p:nvPr/>
          </p:nvSpPr>
          <p:spPr bwMode="auto">
            <a:xfrm>
              <a:off x="4884738" y="3698823"/>
              <a:ext cx="0" cy="431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22" name="Line 51"/>
            <p:cNvSpPr>
              <a:spLocks noChangeShapeType="1"/>
            </p:cNvSpPr>
            <p:nvPr/>
          </p:nvSpPr>
          <p:spPr bwMode="auto">
            <a:xfrm>
              <a:off x="4910138" y="4346523"/>
              <a:ext cx="534987" cy="3683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23" name="Line 52"/>
            <p:cNvSpPr>
              <a:spLocks noChangeShapeType="1"/>
            </p:cNvSpPr>
            <p:nvPr/>
          </p:nvSpPr>
          <p:spPr bwMode="auto">
            <a:xfrm>
              <a:off x="6094413" y="4764036"/>
              <a:ext cx="1295400" cy="1746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24" name="Line 53"/>
            <p:cNvSpPr>
              <a:spLocks noChangeShapeType="1"/>
            </p:cNvSpPr>
            <p:nvPr/>
          </p:nvSpPr>
          <p:spPr bwMode="auto">
            <a:xfrm flipH="1">
              <a:off x="5143500" y="3890911"/>
              <a:ext cx="560388" cy="3841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25" name="Line 54"/>
            <p:cNvSpPr>
              <a:spLocks noChangeShapeType="1"/>
            </p:cNvSpPr>
            <p:nvPr/>
          </p:nvSpPr>
          <p:spPr bwMode="auto">
            <a:xfrm flipH="1">
              <a:off x="5153025" y="3330523"/>
              <a:ext cx="350838" cy="2555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26" name="Line 55"/>
            <p:cNvSpPr>
              <a:spLocks noChangeShapeType="1"/>
            </p:cNvSpPr>
            <p:nvPr/>
          </p:nvSpPr>
          <p:spPr bwMode="auto">
            <a:xfrm flipH="1">
              <a:off x="5870575" y="3506736"/>
              <a:ext cx="201613" cy="17621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27" name="Line 56"/>
            <p:cNvSpPr>
              <a:spLocks noChangeShapeType="1"/>
            </p:cNvSpPr>
            <p:nvPr/>
          </p:nvSpPr>
          <p:spPr bwMode="auto">
            <a:xfrm>
              <a:off x="4019550" y="2990798"/>
              <a:ext cx="601663" cy="563563"/>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428" name="Group 58"/>
            <p:cNvGrpSpPr>
              <a:grpSpLocks/>
            </p:cNvGrpSpPr>
            <p:nvPr/>
          </p:nvGrpSpPr>
          <p:grpSpPr bwMode="auto">
            <a:xfrm>
              <a:off x="3416300" y="2830461"/>
              <a:ext cx="639763" cy="282575"/>
              <a:chOff x="1070" y="3199"/>
              <a:chExt cx="403" cy="178"/>
            </a:xfrm>
          </p:grpSpPr>
          <p:sp>
            <p:nvSpPr>
              <p:cNvPr id="429" name="Oval 59"/>
              <p:cNvSpPr>
                <a:spLocks noChangeArrowheads="1"/>
              </p:cNvSpPr>
              <p:nvPr/>
            </p:nvSpPr>
            <p:spPr bwMode="auto">
              <a:xfrm>
                <a:off x="1073" y="3278"/>
                <a:ext cx="400" cy="99"/>
              </a:xfrm>
              <a:prstGeom prst="ellipse">
                <a:avLst/>
              </a:prstGeom>
              <a:solidFill>
                <a:srgbClr val="FF000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30" name="Line 60"/>
              <p:cNvSpPr>
                <a:spLocks noChangeShapeType="1"/>
              </p:cNvSpPr>
              <p:nvPr/>
            </p:nvSpPr>
            <p:spPr bwMode="auto">
              <a:xfrm>
                <a:off x="1073" y="3270"/>
                <a:ext cx="0" cy="6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31" name="Line 61"/>
              <p:cNvSpPr>
                <a:spLocks noChangeShapeType="1"/>
              </p:cNvSpPr>
              <p:nvPr/>
            </p:nvSpPr>
            <p:spPr bwMode="auto">
              <a:xfrm>
                <a:off x="1473" y="3270"/>
                <a:ext cx="0" cy="6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32" name="Rectangle 62"/>
              <p:cNvSpPr>
                <a:spLocks noChangeArrowheads="1"/>
              </p:cNvSpPr>
              <p:nvPr/>
            </p:nvSpPr>
            <p:spPr bwMode="auto">
              <a:xfrm>
                <a:off x="1073" y="3270"/>
                <a:ext cx="397" cy="60"/>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Times New Roman" charset="0"/>
                </a:endParaRPr>
              </a:p>
            </p:txBody>
          </p:sp>
          <p:sp>
            <p:nvSpPr>
              <p:cNvPr id="433" name="Oval 63"/>
              <p:cNvSpPr>
                <a:spLocks noChangeArrowheads="1"/>
              </p:cNvSpPr>
              <p:nvPr/>
            </p:nvSpPr>
            <p:spPr bwMode="auto">
              <a:xfrm>
                <a:off x="1070" y="3199"/>
                <a:ext cx="400" cy="115"/>
              </a:xfrm>
              <a:prstGeom prst="ellipse">
                <a:avLst/>
              </a:prstGeom>
              <a:solidFill>
                <a:srgbClr val="FF0000"/>
              </a:solidFill>
              <a:ln w="12700">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434" name="Group 64"/>
              <p:cNvGrpSpPr>
                <a:grpSpLocks/>
              </p:cNvGrpSpPr>
              <p:nvPr/>
            </p:nvGrpSpPr>
            <p:grpSpPr bwMode="auto">
              <a:xfrm>
                <a:off x="1166" y="3224"/>
                <a:ext cx="198" cy="68"/>
                <a:chOff x="2848" y="848"/>
                <a:chExt cx="140" cy="98"/>
              </a:xfrm>
            </p:grpSpPr>
            <p:sp>
              <p:nvSpPr>
                <p:cNvPr id="439" name="Line 65"/>
                <p:cNvSpPr>
                  <a:spLocks noChangeShapeType="1"/>
                </p:cNvSpPr>
                <p:nvPr/>
              </p:nvSpPr>
              <p:spPr bwMode="auto">
                <a:xfrm flipV="1">
                  <a:off x="2848" y="848"/>
                  <a:ext cx="5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40" name="Line 66"/>
                <p:cNvSpPr>
                  <a:spLocks noChangeShapeType="1"/>
                </p:cNvSpPr>
                <p:nvPr/>
              </p:nvSpPr>
              <p:spPr bwMode="auto">
                <a:xfrm>
                  <a:off x="2944" y="946"/>
                  <a:ext cx="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41" name="Line 67"/>
                <p:cNvSpPr>
                  <a:spLocks noChangeShapeType="1"/>
                </p:cNvSpPr>
                <p:nvPr/>
              </p:nvSpPr>
              <p:spPr bwMode="auto">
                <a:xfrm>
                  <a:off x="2894" y="849"/>
                  <a:ext cx="52" cy="9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435" name="Group 68"/>
              <p:cNvGrpSpPr>
                <a:grpSpLocks/>
              </p:cNvGrpSpPr>
              <p:nvPr/>
            </p:nvGrpSpPr>
            <p:grpSpPr bwMode="auto">
              <a:xfrm flipV="1">
                <a:off x="1166" y="3223"/>
                <a:ext cx="198" cy="68"/>
                <a:chOff x="2848" y="848"/>
                <a:chExt cx="140" cy="98"/>
              </a:xfrm>
            </p:grpSpPr>
            <p:sp>
              <p:nvSpPr>
                <p:cNvPr id="436" name="Line 69"/>
                <p:cNvSpPr>
                  <a:spLocks noChangeShapeType="1"/>
                </p:cNvSpPr>
                <p:nvPr/>
              </p:nvSpPr>
              <p:spPr bwMode="auto">
                <a:xfrm flipV="1">
                  <a:off x="2848" y="848"/>
                  <a:ext cx="5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37" name="Line 70"/>
                <p:cNvSpPr>
                  <a:spLocks noChangeShapeType="1"/>
                </p:cNvSpPr>
                <p:nvPr/>
              </p:nvSpPr>
              <p:spPr bwMode="auto">
                <a:xfrm>
                  <a:off x="2944" y="946"/>
                  <a:ext cx="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38" name="Line 71"/>
                <p:cNvSpPr>
                  <a:spLocks noChangeShapeType="1"/>
                </p:cNvSpPr>
                <p:nvPr/>
              </p:nvSpPr>
              <p:spPr bwMode="auto">
                <a:xfrm>
                  <a:off x="2894" y="849"/>
                  <a:ext cx="52" cy="9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grpSp>
          <p:nvGrpSpPr>
            <p:cNvPr id="442" name="Group 72"/>
            <p:cNvGrpSpPr>
              <a:grpSpLocks/>
            </p:cNvGrpSpPr>
            <p:nvPr/>
          </p:nvGrpSpPr>
          <p:grpSpPr bwMode="auto">
            <a:xfrm>
              <a:off x="4549775" y="3411486"/>
              <a:ext cx="639763" cy="282575"/>
              <a:chOff x="1070" y="3199"/>
              <a:chExt cx="403" cy="178"/>
            </a:xfrm>
          </p:grpSpPr>
          <p:sp>
            <p:nvSpPr>
              <p:cNvPr id="443" name="Oval 73"/>
              <p:cNvSpPr>
                <a:spLocks noChangeArrowheads="1"/>
              </p:cNvSpPr>
              <p:nvPr/>
            </p:nvSpPr>
            <p:spPr bwMode="auto">
              <a:xfrm>
                <a:off x="1073" y="3278"/>
                <a:ext cx="400" cy="99"/>
              </a:xfrm>
              <a:prstGeom prst="ellipse">
                <a:avLst/>
              </a:prstGeom>
              <a:solidFill>
                <a:srgbClr val="FF000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44" name="Line 74"/>
              <p:cNvSpPr>
                <a:spLocks noChangeShapeType="1"/>
              </p:cNvSpPr>
              <p:nvPr/>
            </p:nvSpPr>
            <p:spPr bwMode="auto">
              <a:xfrm>
                <a:off x="1073" y="3270"/>
                <a:ext cx="0" cy="6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45" name="Line 75"/>
              <p:cNvSpPr>
                <a:spLocks noChangeShapeType="1"/>
              </p:cNvSpPr>
              <p:nvPr/>
            </p:nvSpPr>
            <p:spPr bwMode="auto">
              <a:xfrm>
                <a:off x="1473" y="3270"/>
                <a:ext cx="0" cy="6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46" name="Rectangle 76"/>
              <p:cNvSpPr>
                <a:spLocks noChangeArrowheads="1"/>
              </p:cNvSpPr>
              <p:nvPr/>
            </p:nvSpPr>
            <p:spPr bwMode="auto">
              <a:xfrm>
                <a:off x="1073" y="3270"/>
                <a:ext cx="397" cy="60"/>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Times New Roman" charset="0"/>
                </a:endParaRPr>
              </a:p>
            </p:txBody>
          </p:sp>
          <p:sp>
            <p:nvSpPr>
              <p:cNvPr id="447" name="Oval 77"/>
              <p:cNvSpPr>
                <a:spLocks noChangeArrowheads="1"/>
              </p:cNvSpPr>
              <p:nvPr/>
            </p:nvSpPr>
            <p:spPr bwMode="auto">
              <a:xfrm>
                <a:off x="1070" y="3199"/>
                <a:ext cx="400" cy="115"/>
              </a:xfrm>
              <a:prstGeom prst="ellipse">
                <a:avLst/>
              </a:prstGeom>
              <a:solidFill>
                <a:srgbClr val="FF0000"/>
              </a:solidFill>
              <a:ln w="12700">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448" name="Group 78"/>
              <p:cNvGrpSpPr>
                <a:grpSpLocks/>
              </p:cNvGrpSpPr>
              <p:nvPr/>
            </p:nvGrpSpPr>
            <p:grpSpPr bwMode="auto">
              <a:xfrm>
                <a:off x="1166" y="3224"/>
                <a:ext cx="198" cy="68"/>
                <a:chOff x="2848" y="848"/>
                <a:chExt cx="140" cy="98"/>
              </a:xfrm>
            </p:grpSpPr>
            <p:sp>
              <p:nvSpPr>
                <p:cNvPr id="453" name="Line 79"/>
                <p:cNvSpPr>
                  <a:spLocks noChangeShapeType="1"/>
                </p:cNvSpPr>
                <p:nvPr/>
              </p:nvSpPr>
              <p:spPr bwMode="auto">
                <a:xfrm flipV="1">
                  <a:off x="2848" y="848"/>
                  <a:ext cx="5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54" name="Line 80"/>
                <p:cNvSpPr>
                  <a:spLocks noChangeShapeType="1"/>
                </p:cNvSpPr>
                <p:nvPr/>
              </p:nvSpPr>
              <p:spPr bwMode="auto">
                <a:xfrm>
                  <a:off x="2944" y="946"/>
                  <a:ext cx="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55" name="Line 81"/>
                <p:cNvSpPr>
                  <a:spLocks noChangeShapeType="1"/>
                </p:cNvSpPr>
                <p:nvPr/>
              </p:nvSpPr>
              <p:spPr bwMode="auto">
                <a:xfrm>
                  <a:off x="2894" y="849"/>
                  <a:ext cx="52" cy="9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449" name="Group 82"/>
              <p:cNvGrpSpPr>
                <a:grpSpLocks/>
              </p:cNvGrpSpPr>
              <p:nvPr/>
            </p:nvGrpSpPr>
            <p:grpSpPr bwMode="auto">
              <a:xfrm flipV="1">
                <a:off x="1166" y="3223"/>
                <a:ext cx="198" cy="68"/>
                <a:chOff x="2848" y="848"/>
                <a:chExt cx="140" cy="98"/>
              </a:xfrm>
            </p:grpSpPr>
            <p:sp>
              <p:nvSpPr>
                <p:cNvPr id="450" name="Line 83"/>
                <p:cNvSpPr>
                  <a:spLocks noChangeShapeType="1"/>
                </p:cNvSpPr>
                <p:nvPr/>
              </p:nvSpPr>
              <p:spPr bwMode="auto">
                <a:xfrm flipV="1">
                  <a:off x="2848" y="848"/>
                  <a:ext cx="5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51" name="Line 84"/>
                <p:cNvSpPr>
                  <a:spLocks noChangeShapeType="1"/>
                </p:cNvSpPr>
                <p:nvPr/>
              </p:nvSpPr>
              <p:spPr bwMode="auto">
                <a:xfrm>
                  <a:off x="2944" y="946"/>
                  <a:ext cx="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52" name="Line 85"/>
                <p:cNvSpPr>
                  <a:spLocks noChangeShapeType="1"/>
                </p:cNvSpPr>
                <p:nvPr/>
              </p:nvSpPr>
              <p:spPr bwMode="auto">
                <a:xfrm>
                  <a:off x="2894" y="849"/>
                  <a:ext cx="52" cy="9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grpSp>
          <p:nvGrpSpPr>
            <p:cNvPr id="456" name="Group 86"/>
            <p:cNvGrpSpPr>
              <a:grpSpLocks/>
            </p:cNvGrpSpPr>
            <p:nvPr/>
          </p:nvGrpSpPr>
          <p:grpSpPr bwMode="auto">
            <a:xfrm>
              <a:off x="4568825" y="4125861"/>
              <a:ext cx="639763" cy="282575"/>
              <a:chOff x="1070" y="3199"/>
              <a:chExt cx="403" cy="178"/>
            </a:xfrm>
          </p:grpSpPr>
          <p:sp>
            <p:nvSpPr>
              <p:cNvPr id="457" name="Oval 87"/>
              <p:cNvSpPr>
                <a:spLocks noChangeArrowheads="1"/>
              </p:cNvSpPr>
              <p:nvPr/>
            </p:nvSpPr>
            <p:spPr bwMode="auto">
              <a:xfrm>
                <a:off x="1073" y="3278"/>
                <a:ext cx="400" cy="99"/>
              </a:xfrm>
              <a:prstGeom prst="ellipse">
                <a:avLst/>
              </a:prstGeom>
              <a:solidFill>
                <a:srgbClr val="FF000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58" name="Line 88"/>
              <p:cNvSpPr>
                <a:spLocks noChangeShapeType="1"/>
              </p:cNvSpPr>
              <p:nvPr/>
            </p:nvSpPr>
            <p:spPr bwMode="auto">
              <a:xfrm>
                <a:off x="1073" y="3270"/>
                <a:ext cx="0" cy="6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59" name="Line 89"/>
              <p:cNvSpPr>
                <a:spLocks noChangeShapeType="1"/>
              </p:cNvSpPr>
              <p:nvPr/>
            </p:nvSpPr>
            <p:spPr bwMode="auto">
              <a:xfrm>
                <a:off x="1473" y="3270"/>
                <a:ext cx="0" cy="6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60" name="Rectangle 90"/>
              <p:cNvSpPr>
                <a:spLocks noChangeArrowheads="1"/>
              </p:cNvSpPr>
              <p:nvPr/>
            </p:nvSpPr>
            <p:spPr bwMode="auto">
              <a:xfrm>
                <a:off x="1073" y="3270"/>
                <a:ext cx="397" cy="60"/>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Times New Roman" charset="0"/>
                </a:endParaRPr>
              </a:p>
            </p:txBody>
          </p:sp>
          <p:sp>
            <p:nvSpPr>
              <p:cNvPr id="461" name="Oval 91"/>
              <p:cNvSpPr>
                <a:spLocks noChangeArrowheads="1"/>
              </p:cNvSpPr>
              <p:nvPr/>
            </p:nvSpPr>
            <p:spPr bwMode="auto">
              <a:xfrm>
                <a:off x="1070" y="3199"/>
                <a:ext cx="400" cy="115"/>
              </a:xfrm>
              <a:prstGeom prst="ellipse">
                <a:avLst/>
              </a:prstGeom>
              <a:solidFill>
                <a:srgbClr val="FF0000"/>
              </a:solidFill>
              <a:ln w="12700">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462" name="Group 92"/>
              <p:cNvGrpSpPr>
                <a:grpSpLocks/>
              </p:cNvGrpSpPr>
              <p:nvPr/>
            </p:nvGrpSpPr>
            <p:grpSpPr bwMode="auto">
              <a:xfrm>
                <a:off x="1166" y="3224"/>
                <a:ext cx="198" cy="68"/>
                <a:chOff x="2848" y="848"/>
                <a:chExt cx="140" cy="98"/>
              </a:xfrm>
            </p:grpSpPr>
            <p:sp>
              <p:nvSpPr>
                <p:cNvPr id="467" name="Line 93"/>
                <p:cNvSpPr>
                  <a:spLocks noChangeShapeType="1"/>
                </p:cNvSpPr>
                <p:nvPr/>
              </p:nvSpPr>
              <p:spPr bwMode="auto">
                <a:xfrm flipV="1">
                  <a:off x="2848" y="848"/>
                  <a:ext cx="5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68" name="Line 94"/>
                <p:cNvSpPr>
                  <a:spLocks noChangeShapeType="1"/>
                </p:cNvSpPr>
                <p:nvPr/>
              </p:nvSpPr>
              <p:spPr bwMode="auto">
                <a:xfrm>
                  <a:off x="2944" y="946"/>
                  <a:ext cx="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69" name="Line 95"/>
                <p:cNvSpPr>
                  <a:spLocks noChangeShapeType="1"/>
                </p:cNvSpPr>
                <p:nvPr/>
              </p:nvSpPr>
              <p:spPr bwMode="auto">
                <a:xfrm>
                  <a:off x="2894" y="849"/>
                  <a:ext cx="52" cy="9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463" name="Group 96"/>
              <p:cNvGrpSpPr>
                <a:grpSpLocks/>
              </p:cNvGrpSpPr>
              <p:nvPr/>
            </p:nvGrpSpPr>
            <p:grpSpPr bwMode="auto">
              <a:xfrm flipV="1">
                <a:off x="1166" y="3223"/>
                <a:ext cx="198" cy="68"/>
                <a:chOff x="2848" y="848"/>
                <a:chExt cx="140" cy="98"/>
              </a:xfrm>
            </p:grpSpPr>
            <p:sp>
              <p:nvSpPr>
                <p:cNvPr id="464" name="Line 97"/>
                <p:cNvSpPr>
                  <a:spLocks noChangeShapeType="1"/>
                </p:cNvSpPr>
                <p:nvPr/>
              </p:nvSpPr>
              <p:spPr bwMode="auto">
                <a:xfrm flipV="1">
                  <a:off x="2848" y="848"/>
                  <a:ext cx="5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65" name="Line 98"/>
                <p:cNvSpPr>
                  <a:spLocks noChangeShapeType="1"/>
                </p:cNvSpPr>
                <p:nvPr/>
              </p:nvSpPr>
              <p:spPr bwMode="auto">
                <a:xfrm>
                  <a:off x="2944" y="946"/>
                  <a:ext cx="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66" name="Line 99"/>
                <p:cNvSpPr>
                  <a:spLocks noChangeShapeType="1"/>
                </p:cNvSpPr>
                <p:nvPr/>
              </p:nvSpPr>
              <p:spPr bwMode="auto">
                <a:xfrm>
                  <a:off x="2894" y="849"/>
                  <a:ext cx="52" cy="9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grpSp>
          <p:nvGrpSpPr>
            <p:cNvPr id="470" name="Group 100"/>
            <p:cNvGrpSpPr>
              <a:grpSpLocks/>
            </p:cNvGrpSpPr>
            <p:nvPr/>
          </p:nvGrpSpPr>
          <p:grpSpPr bwMode="auto">
            <a:xfrm>
              <a:off x="5416550" y="4602111"/>
              <a:ext cx="639763" cy="282575"/>
              <a:chOff x="1070" y="3199"/>
              <a:chExt cx="403" cy="178"/>
            </a:xfrm>
          </p:grpSpPr>
          <p:sp>
            <p:nvSpPr>
              <p:cNvPr id="471" name="Oval 101"/>
              <p:cNvSpPr>
                <a:spLocks noChangeArrowheads="1"/>
              </p:cNvSpPr>
              <p:nvPr/>
            </p:nvSpPr>
            <p:spPr bwMode="auto">
              <a:xfrm>
                <a:off x="1073" y="3278"/>
                <a:ext cx="400" cy="99"/>
              </a:xfrm>
              <a:prstGeom prst="ellipse">
                <a:avLst/>
              </a:prstGeom>
              <a:solidFill>
                <a:srgbClr val="FF000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72" name="Line 102"/>
              <p:cNvSpPr>
                <a:spLocks noChangeShapeType="1"/>
              </p:cNvSpPr>
              <p:nvPr/>
            </p:nvSpPr>
            <p:spPr bwMode="auto">
              <a:xfrm>
                <a:off x="1073" y="3270"/>
                <a:ext cx="0" cy="6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73" name="Line 103"/>
              <p:cNvSpPr>
                <a:spLocks noChangeShapeType="1"/>
              </p:cNvSpPr>
              <p:nvPr/>
            </p:nvSpPr>
            <p:spPr bwMode="auto">
              <a:xfrm>
                <a:off x="1473" y="3270"/>
                <a:ext cx="0" cy="6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74" name="Rectangle 104"/>
              <p:cNvSpPr>
                <a:spLocks noChangeArrowheads="1"/>
              </p:cNvSpPr>
              <p:nvPr/>
            </p:nvSpPr>
            <p:spPr bwMode="auto">
              <a:xfrm>
                <a:off x="1073" y="3270"/>
                <a:ext cx="397" cy="60"/>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Times New Roman" charset="0"/>
                </a:endParaRPr>
              </a:p>
            </p:txBody>
          </p:sp>
          <p:sp>
            <p:nvSpPr>
              <p:cNvPr id="475" name="Oval 105"/>
              <p:cNvSpPr>
                <a:spLocks noChangeArrowheads="1"/>
              </p:cNvSpPr>
              <p:nvPr/>
            </p:nvSpPr>
            <p:spPr bwMode="auto">
              <a:xfrm>
                <a:off x="1070" y="3199"/>
                <a:ext cx="400" cy="115"/>
              </a:xfrm>
              <a:prstGeom prst="ellipse">
                <a:avLst/>
              </a:prstGeom>
              <a:solidFill>
                <a:srgbClr val="FF0000"/>
              </a:solidFill>
              <a:ln w="12700">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476" name="Group 106"/>
              <p:cNvGrpSpPr>
                <a:grpSpLocks/>
              </p:cNvGrpSpPr>
              <p:nvPr/>
            </p:nvGrpSpPr>
            <p:grpSpPr bwMode="auto">
              <a:xfrm>
                <a:off x="1166" y="3224"/>
                <a:ext cx="198" cy="68"/>
                <a:chOff x="2848" y="848"/>
                <a:chExt cx="140" cy="98"/>
              </a:xfrm>
            </p:grpSpPr>
            <p:sp>
              <p:nvSpPr>
                <p:cNvPr id="481" name="Line 107"/>
                <p:cNvSpPr>
                  <a:spLocks noChangeShapeType="1"/>
                </p:cNvSpPr>
                <p:nvPr/>
              </p:nvSpPr>
              <p:spPr bwMode="auto">
                <a:xfrm flipV="1">
                  <a:off x="2848" y="848"/>
                  <a:ext cx="5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82" name="Line 108"/>
                <p:cNvSpPr>
                  <a:spLocks noChangeShapeType="1"/>
                </p:cNvSpPr>
                <p:nvPr/>
              </p:nvSpPr>
              <p:spPr bwMode="auto">
                <a:xfrm>
                  <a:off x="2944" y="946"/>
                  <a:ext cx="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83" name="Line 109"/>
                <p:cNvSpPr>
                  <a:spLocks noChangeShapeType="1"/>
                </p:cNvSpPr>
                <p:nvPr/>
              </p:nvSpPr>
              <p:spPr bwMode="auto">
                <a:xfrm>
                  <a:off x="2894" y="849"/>
                  <a:ext cx="52" cy="9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477" name="Group 110"/>
              <p:cNvGrpSpPr>
                <a:grpSpLocks/>
              </p:cNvGrpSpPr>
              <p:nvPr/>
            </p:nvGrpSpPr>
            <p:grpSpPr bwMode="auto">
              <a:xfrm flipV="1">
                <a:off x="1166" y="3223"/>
                <a:ext cx="198" cy="68"/>
                <a:chOff x="2848" y="848"/>
                <a:chExt cx="140" cy="98"/>
              </a:xfrm>
            </p:grpSpPr>
            <p:sp>
              <p:nvSpPr>
                <p:cNvPr id="478" name="Line 111"/>
                <p:cNvSpPr>
                  <a:spLocks noChangeShapeType="1"/>
                </p:cNvSpPr>
                <p:nvPr/>
              </p:nvSpPr>
              <p:spPr bwMode="auto">
                <a:xfrm flipV="1">
                  <a:off x="2848" y="848"/>
                  <a:ext cx="5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79" name="Line 112"/>
                <p:cNvSpPr>
                  <a:spLocks noChangeShapeType="1"/>
                </p:cNvSpPr>
                <p:nvPr/>
              </p:nvSpPr>
              <p:spPr bwMode="auto">
                <a:xfrm>
                  <a:off x="2944" y="946"/>
                  <a:ext cx="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80" name="Line 113"/>
                <p:cNvSpPr>
                  <a:spLocks noChangeShapeType="1"/>
                </p:cNvSpPr>
                <p:nvPr/>
              </p:nvSpPr>
              <p:spPr bwMode="auto">
                <a:xfrm>
                  <a:off x="2894" y="849"/>
                  <a:ext cx="52" cy="9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grpSp>
          <p:nvGrpSpPr>
            <p:cNvPr id="484" name="Group 114"/>
            <p:cNvGrpSpPr>
              <a:grpSpLocks/>
            </p:cNvGrpSpPr>
            <p:nvPr/>
          </p:nvGrpSpPr>
          <p:grpSpPr bwMode="auto">
            <a:xfrm>
              <a:off x="7216775" y="4706886"/>
              <a:ext cx="639763" cy="282575"/>
              <a:chOff x="1070" y="3199"/>
              <a:chExt cx="403" cy="178"/>
            </a:xfrm>
          </p:grpSpPr>
          <p:sp>
            <p:nvSpPr>
              <p:cNvPr id="485" name="Oval 115"/>
              <p:cNvSpPr>
                <a:spLocks noChangeArrowheads="1"/>
              </p:cNvSpPr>
              <p:nvPr/>
            </p:nvSpPr>
            <p:spPr bwMode="auto">
              <a:xfrm>
                <a:off x="1073" y="3278"/>
                <a:ext cx="400" cy="99"/>
              </a:xfrm>
              <a:prstGeom prst="ellipse">
                <a:avLst/>
              </a:prstGeom>
              <a:solidFill>
                <a:srgbClr val="FF000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86" name="Line 116"/>
              <p:cNvSpPr>
                <a:spLocks noChangeShapeType="1"/>
              </p:cNvSpPr>
              <p:nvPr/>
            </p:nvSpPr>
            <p:spPr bwMode="auto">
              <a:xfrm>
                <a:off x="1073" y="3270"/>
                <a:ext cx="0" cy="6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87" name="Line 117"/>
              <p:cNvSpPr>
                <a:spLocks noChangeShapeType="1"/>
              </p:cNvSpPr>
              <p:nvPr/>
            </p:nvSpPr>
            <p:spPr bwMode="auto">
              <a:xfrm>
                <a:off x="1473" y="3270"/>
                <a:ext cx="0" cy="6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88" name="Rectangle 118"/>
              <p:cNvSpPr>
                <a:spLocks noChangeArrowheads="1"/>
              </p:cNvSpPr>
              <p:nvPr/>
            </p:nvSpPr>
            <p:spPr bwMode="auto">
              <a:xfrm>
                <a:off x="1073" y="3270"/>
                <a:ext cx="397" cy="60"/>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Times New Roman" charset="0"/>
                </a:endParaRPr>
              </a:p>
            </p:txBody>
          </p:sp>
          <p:sp>
            <p:nvSpPr>
              <p:cNvPr id="489" name="Oval 119"/>
              <p:cNvSpPr>
                <a:spLocks noChangeArrowheads="1"/>
              </p:cNvSpPr>
              <p:nvPr/>
            </p:nvSpPr>
            <p:spPr bwMode="auto">
              <a:xfrm>
                <a:off x="1070" y="3199"/>
                <a:ext cx="400" cy="115"/>
              </a:xfrm>
              <a:prstGeom prst="ellipse">
                <a:avLst/>
              </a:prstGeom>
              <a:solidFill>
                <a:srgbClr val="FF0000"/>
              </a:solidFill>
              <a:ln w="12700">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490" name="Group 120"/>
              <p:cNvGrpSpPr>
                <a:grpSpLocks/>
              </p:cNvGrpSpPr>
              <p:nvPr/>
            </p:nvGrpSpPr>
            <p:grpSpPr bwMode="auto">
              <a:xfrm>
                <a:off x="1166" y="3224"/>
                <a:ext cx="198" cy="68"/>
                <a:chOff x="2848" y="848"/>
                <a:chExt cx="140" cy="98"/>
              </a:xfrm>
            </p:grpSpPr>
            <p:sp>
              <p:nvSpPr>
                <p:cNvPr id="495" name="Line 121"/>
                <p:cNvSpPr>
                  <a:spLocks noChangeShapeType="1"/>
                </p:cNvSpPr>
                <p:nvPr/>
              </p:nvSpPr>
              <p:spPr bwMode="auto">
                <a:xfrm flipV="1">
                  <a:off x="2848" y="848"/>
                  <a:ext cx="5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96" name="Line 122"/>
                <p:cNvSpPr>
                  <a:spLocks noChangeShapeType="1"/>
                </p:cNvSpPr>
                <p:nvPr/>
              </p:nvSpPr>
              <p:spPr bwMode="auto">
                <a:xfrm>
                  <a:off x="2944" y="946"/>
                  <a:ext cx="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97" name="Line 123"/>
                <p:cNvSpPr>
                  <a:spLocks noChangeShapeType="1"/>
                </p:cNvSpPr>
                <p:nvPr/>
              </p:nvSpPr>
              <p:spPr bwMode="auto">
                <a:xfrm>
                  <a:off x="2894" y="849"/>
                  <a:ext cx="52" cy="9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491" name="Group 124"/>
              <p:cNvGrpSpPr>
                <a:grpSpLocks/>
              </p:cNvGrpSpPr>
              <p:nvPr/>
            </p:nvGrpSpPr>
            <p:grpSpPr bwMode="auto">
              <a:xfrm flipV="1">
                <a:off x="1166" y="3223"/>
                <a:ext cx="198" cy="68"/>
                <a:chOff x="2848" y="848"/>
                <a:chExt cx="140" cy="98"/>
              </a:xfrm>
            </p:grpSpPr>
            <p:sp>
              <p:nvSpPr>
                <p:cNvPr id="492" name="Line 125"/>
                <p:cNvSpPr>
                  <a:spLocks noChangeShapeType="1"/>
                </p:cNvSpPr>
                <p:nvPr/>
              </p:nvSpPr>
              <p:spPr bwMode="auto">
                <a:xfrm flipV="1">
                  <a:off x="2848" y="848"/>
                  <a:ext cx="5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93" name="Line 126"/>
                <p:cNvSpPr>
                  <a:spLocks noChangeShapeType="1"/>
                </p:cNvSpPr>
                <p:nvPr/>
              </p:nvSpPr>
              <p:spPr bwMode="auto">
                <a:xfrm>
                  <a:off x="2944" y="946"/>
                  <a:ext cx="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94" name="Line 127"/>
                <p:cNvSpPr>
                  <a:spLocks noChangeShapeType="1"/>
                </p:cNvSpPr>
                <p:nvPr/>
              </p:nvSpPr>
              <p:spPr bwMode="auto">
                <a:xfrm>
                  <a:off x="2894" y="849"/>
                  <a:ext cx="52" cy="9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grpSp>
          <p:nvGrpSpPr>
            <p:cNvPr id="498" name="Group 128"/>
            <p:cNvGrpSpPr>
              <a:grpSpLocks/>
            </p:cNvGrpSpPr>
            <p:nvPr/>
          </p:nvGrpSpPr>
          <p:grpSpPr bwMode="auto">
            <a:xfrm>
              <a:off x="8074025" y="5097411"/>
              <a:ext cx="639763" cy="282575"/>
              <a:chOff x="1070" y="3199"/>
              <a:chExt cx="403" cy="178"/>
            </a:xfrm>
          </p:grpSpPr>
          <p:sp>
            <p:nvSpPr>
              <p:cNvPr id="499" name="Oval 129"/>
              <p:cNvSpPr>
                <a:spLocks noChangeArrowheads="1"/>
              </p:cNvSpPr>
              <p:nvPr/>
            </p:nvSpPr>
            <p:spPr bwMode="auto">
              <a:xfrm>
                <a:off x="1073" y="3278"/>
                <a:ext cx="400" cy="99"/>
              </a:xfrm>
              <a:prstGeom prst="ellipse">
                <a:avLst/>
              </a:prstGeom>
              <a:solidFill>
                <a:srgbClr val="FF000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00" name="Line 130"/>
              <p:cNvSpPr>
                <a:spLocks noChangeShapeType="1"/>
              </p:cNvSpPr>
              <p:nvPr/>
            </p:nvSpPr>
            <p:spPr bwMode="auto">
              <a:xfrm>
                <a:off x="1073" y="3270"/>
                <a:ext cx="0" cy="6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01" name="Line 131"/>
              <p:cNvSpPr>
                <a:spLocks noChangeShapeType="1"/>
              </p:cNvSpPr>
              <p:nvPr/>
            </p:nvSpPr>
            <p:spPr bwMode="auto">
              <a:xfrm>
                <a:off x="1473" y="3270"/>
                <a:ext cx="0" cy="6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02" name="Rectangle 132"/>
              <p:cNvSpPr>
                <a:spLocks noChangeArrowheads="1"/>
              </p:cNvSpPr>
              <p:nvPr/>
            </p:nvSpPr>
            <p:spPr bwMode="auto">
              <a:xfrm>
                <a:off x="1073" y="3270"/>
                <a:ext cx="397" cy="60"/>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Times New Roman" charset="0"/>
                </a:endParaRPr>
              </a:p>
            </p:txBody>
          </p:sp>
          <p:sp>
            <p:nvSpPr>
              <p:cNvPr id="503" name="Oval 133"/>
              <p:cNvSpPr>
                <a:spLocks noChangeArrowheads="1"/>
              </p:cNvSpPr>
              <p:nvPr/>
            </p:nvSpPr>
            <p:spPr bwMode="auto">
              <a:xfrm>
                <a:off x="1070" y="3199"/>
                <a:ext cx="400" cy="115"/>
              </a:xfrm>
              <a:prstGeom prst="ellipse">
                <a:avLst/>
              </a:prstGeom>
              <a:solidFill>
                <a:srgbClr val="FF0000"/>
              </a:solidFill>
              <a:ln w="12700">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504" name="Group 134"/>
              <p:cNvGrpSpPr>
                <a:grpSpLocks/>
              </p:cNvGrpSpPr>
              <p:nvPr/>
            </p:nvGrpSpPr>
            <p:grpSpPr bwMode="auto">
              <a:xfrm>
                <a:off x="1166" y="3224"/>
                <a:ext cx="198" cy="68"/>
                <a:chOff x="2848" y="848"/>
                <a:chExt cx="140" cy="98"/>
              </a:xfrm>
            </p:grpSpPr>
            <p:sp>
              <p:nvSpPr>
                <p:cNvPr id="509" name="Line 135"/>
                <p:cNvSpPr>
                  <a:spLocks noChangeShapeType="1"/>
                </p:cNvSpPr>
                <p:nvPr/>
              </p:nvSpPr>
              <p:spPr bwMode="auto">
                <a:xfrm flipV="1">
                  <a:off x="2848" y="848"/>
                  <a:ext cx="5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10" name="Line 136"/>
                <p:cNvSpPr>
                  <a:spLocks noChangeShapeType="1"/>
                </p:cNvSpPr>
                <p:nvPr/>
              </p:nvSpPr>
              <p:spPr bwMode="auto">
                <a:xfrm>
                  <a:off x="2944" y="946"/>
                  <a:ext cx="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11" name="Line 137"/>
                <p:cNvSpPr>
                  <a:spLocks noChangeShapeType="1"/>
                </p:cNvSpPr>
                <p:nvPr/>
              </p:nvSpPr>
              <p:spPr bwMode="auto">
                <a:xfrm>
                  <a:off x="2894" y="849"/>
                  <a:ext cx="52" cy="9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505" name="Group 138"/>
              <p:cNvGrpSpPr>
                <a:grpSpLocks/>
              </p:cNvGrpSpPr>
              <p:nvPr/>
            </p:nvGrpSpPr>
            <p:grpSpPr bwMode="auto">
              <a:xfrm flipV="1">
                <a:off x="1166" y="3223"/>
                <a:ext cx="198" cy="68"/>
                <a:chOff x="2848" y="848"/>
                <a:chExt cx="140" cy="98"/>
              </a:xfrm>
            </p:grpSpPr>
            <p:sp>
              <p:nvSpPr>
                <p:cNvPr id="506" name="Line 139"/>
                <p:cNvSpPr>
                  <a:spLocks noChangeShapeType="1"/>
                </p:cNvSpPr>
                <p:nvPr/>
              </p:nvSpPr>
              <p:spPr bwMode="auto">
                <a:xfrm flipV="1">
                  <a:off x="2848" y="848"/>
                  <a:ext cx="5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07" name="Line 140"/>
                <p:cNvSpPr>
                  <a:spLocks noChangeShapeType="1"/>
                </p:cNvSpPr>
                <p:nvPr/>
              </p:nvSpPr>
              <p:spPr bwMode="auto">
                <a:xfrm>
                  <a:off x="2944" y="946"/>
                  <a:ext cx="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08" name="Line 141"/>
                <p:cNvSpPr>
                  <a:spLocks noChangeShapeType="1"/>
                </p:cNvSpPr>
                <p:nvPr/>
              </p:nvSpPr>
              <p:spPr bwMode="auto">
                <a:xfrm>
                  <a:off x="2894" y="849"/>
                  <a:ext cx="52" cy="9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grpSp>
          <p:nvGrpSpPr>
            <p:cNvPr id="512" name="Group 142"/>
            <p:cNvGrpSpPr>
              <a:grpSpLocks/>
            </p:cNvGrpSpPr>
            <p:nvPr/>
          </p:nvGrpSpPr>
          <p:grpSpPr bwMode="auto">
            <a:xfrm>
              <a:off x="5551488" y="3638498"/>
              <a:ext cx="604837" cy="347663"/>
              <a:chOff x="3600" y="219"/>
              <a:chExt cx="360" cy="175"/>
            </a:xfrm>
          </p:grpSpPr>
          <p:sp>
            <p:nvSpPr>
              <p:cNvPr id="513" name="Oval 143"/>
              <p:cNvSpPr>
                <a:spLocks noChangeArrowheads="1"/>
              </p:cNvSpPr>
              <p:nvPr/>
            </p:nvSpPr>
            <p:spPr bwMode="auto">
              <a:xfrm>
                <a:off x="3603" y="297"/>
                <a:ext cx="357" cy="97"/>
              </a:xfrm>
              <a:prstGeom prst="ellipse">
                <a:avLst/>
              </a:prstGeom>
              <a:solidFill>
                <a:srgbClr val="B2B2B2"/>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14" name="Line 144"/>
              <p:cNvSpPr>
                <a:spLocks noChangeShapeType="1"/>
              </p:cNvSpPr>
              <p:nvPr/>
            </p:nvSpPr>
            <p:spPr bwMode="auto">
              <a:xfrm>
                <a:off x="3603" y="289"/>
                <a:ext cx="0" cy="6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15" name="Line 145"/>
              <p:cNvSpPr>
                <a:spLocks noChangeShapeType="1"/>
              </p:cNvSpPr>
              <p:nvPr/>
            </p:nvSpPr>
            <p:spPr bwMode="auto">
              <a:xfrm>
                <a:off x="3960" y="289"/>
                <a:ext cx="0" cy="6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16" name="Rectangle 146"/>
              <p:cNvSpPr>
                <a:spLocks noChangeArrowheads="1"/>
              </p:cNvSpPr>
              <p:nvPr/>
            </p:nvSpPr>
            <p:spPr bwMode="auto">
              <a:xfrm>
                <a:off x="3603" y="289"/>
                <a:ext cx="354" cy="58"/>
              </a:xfrm>
              <a:prstGeom prst="rect">
                <a:avLst/>
              </a:prstGeom>
              <a:solidFill>
                <a:srgbClr val="B2B2B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Times New Roman" charset="0"/>
                </a:endParaRPr>
              </a:p>
            </p:txBody>
          </p:sp>
          <p:sp>
            <p:nvSpPr>
              <p:cNvPr id="517" name="Oval 147"/>
              <p:cNvSpPr>
                <a:spLocks noChangeArrowheads="1"/>
              </p:cNvSpPr>
              <p:nvPr/>
            </p:nvSpPr>
            <p:spPr bwMode="auto">
              <a:xfrm>
                <a:off x="3600" y="219"/>
                <a:ext cx="357" cy="113"/>
              </a:xfrm>
              <a:prstGeom prst="ellipse">
                <a:avLst/>
              </a:prstGeom>
              <a:solidFill>
                <a:srgbClr val="B2B2B2"/>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518" name="Group 148"/>
              <p:cNvGrpSpPr>
                <a:grpSpLocks/>
              </p:cNvGrpSpPr>
              <p:nvPr/>
            </p:nvGrpSpPr>
            <p:grpSpPr bwMode="auto">
              <a:xfrm>
                <a:off x="3686" y="244"/>
                <a:ext cx="177" cy="66"/>
                <a:chOff x="2848" y="848"/>
                <a:chExt cx="140" cy="98"/>
              </a:xfrm>
            </p:grpSpPr>
            <p:sp>
              <p:nvSpPr>
                <p:cNvPr id="523" name="Line 149"/>
                <p:cNvSpPr>
                  <a:spLocks noChangeShapeType="1"/>
                </p:cNvSpPr>
                <p:nvPr/>
              </p:nvSpPr>
              <p:spPr bwMode="auto">
                <a:xfrm flipV="1">
                  <a:off x="2848" y="848"/>
                  <a:ext cx="50" cy="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24" name="Line 150"/>
                <p:cNvSpPr>
                  <a:spLocks noChangeShapeType="1"/>
                </p:cNvSpPr>
                <p:nvPr/>
              </p:nvSpPr>
              <p:spPr bwMode="auto">
                <a:xfrm>
                  <a:off x="2944" y="946"/>
                  <a:ext cx="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25" name="Line 151"/>
                <p:cNvSpPr>
                  <a:spLocks noChangeShapeType="1"/>
                </p:cNvSpPr>
                <p:nvPr/>
              </p:nvSpPr>
              <p:spPr bwMode="auto">
                <a:xfrm>
                  <a:off x="2894" y="850"/>
                  <a:ext cx="52"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519" name="Group 152"/>
              <p:cNvGrpSpPr>
                <a:grpSpLocks/>
              </p:cNvGrpSpPr>
              <p:nvPr/>
            </p:nvGrpSpPr>
            <p:grpSpPr bwMode="auto">
              <a:xfrm flipV="1">
                <a:off x="3686" y="243"/>
                <a:ext cx="177" cy="66"/>
                <a:chOff x="2848" y="848"/>
                <a:chExt cx="140" cy="98"/>
              </a:xfrm>
            </p:grpSpPr>
            <p:sp>
              <p:nvSpPr>
                <p:cNvPr id="520" name="Line 153"/>
                <p:cNvSpPr>
                  <a:spLocks noChangeShapeType="1"/>
                </p:cNvSpPr>
                <p:nvPr/>
              </p:nvSpPr>
              <p:spPr bwMode="auto">
                <a:xfrm flipV="1">
                  <a:off x="2848" y="848"/>
                  <a:ext cx="50" cy="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21" name="Line 154"/>
                <p:cNvSpPr>
                  <a:spLocks noChangeShapeType="1"/>
                </p:cNvSpPr>
                <p:nvPr/>
              </p:nvSpPr>
              <p:spPr bwMode="auto">
                <a:xfrm>
                  <a:off x="2944" y="946"/>
                  <a:ext cx="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22" name="Line 155"/>
                <p:cNvSpPr>
                  <a:spLocks noChangeShapeType="1"/>
                </p:cNvSpPr>
                <p:nvPr/>
              </p:nvSpPr>
              <p:spPr bwMode="auto">
                <a:xfrm>
                  <a:off x="2894" y="850"/>
                  <a:ext cx="52"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grpSp>
          <p:nvGrpSpPr>
            <p:cNvPr id="526" name="Group 156"/>
            <p:cNvGrpSpPr>
              <a:grpSpLocks/>
            </p:cNvGrpSpPr>
            <p:nvPr/>
          </p:nvGrpSpPr>
          <p:grpSpPr bwMode="auto">
            <a:xfrm>
              <a:off x="2689225" y="2314523"/>
              <a:ext cx="5895975" cy="3190875"/>
              <a:chOff x="876" y="1452"/>
              <a:chExt cx="3714" cy="2010"/>
            </a:xfrm>
          </p:grpSpPr>
          <p:sp>
            <p:nvSpPr>
              <p:cNvPr id="527" name="Freeform 157"/>
              <p:cNvSpPr>
                <a:spLocks/>
              </p:cNvSpPr>
              <p:nvPr/>
            </p:nvSpPr>
            <p:spPr bwMode="auto">
              <a:xfrm>
                <a:off x="876" y="1452"/>
                <a:ext cx="3714" cy="2010"/>
              </a:xfrm>
              <a:custGeom>
                <a:avLst/>
                <a:gdLst>
                  <a:gd name="T0" fmla="*/ 0 w 3666"/>
                  <a:gd name="T1" fmla="*/ 0 h 1884"/>
                  <a:gd name="T2" fmla="*/ 414 w 3666"/>
                  <a:gd name="T3" fmla="*/ 174 h 1884"/>
                  <a:gd name="T4" fmla="*/ 786 w 3666"/>
                  <a:gd name="T5" fmla="*/ 174 h 1884"/>
                  <a:gd name="T6" fmla="*/ 1128 w 3666"/>
                  <a:gd name="T7" fmla="*/ 540 h 1884"/>
                  <a:gd name="T8" fmla="*/ 1422 w 3666"/>
                  <a:gd name="T9" fmla="*/ 540 h 1884"/>
                  <a:gd name="T10" fmla="*/ 1428 w 3666"/>
                  <a:gd name="T11" fmla="*/ 990 h 1884"/>
                  <a:gd name="T12" fmla="*/ 1728 w 3666"/>
                  <a:gd name="T13" fmla="*/ 1242 h 1884"/>
                  <a:gd name="T14" fmla="*/ 3198 w 3666"/>
                  <a:gd name="T15" fmla="*/ 1236 h 1884"/>
                  <a:gd name="T16" fmla="*/ 3426 w 3666"/>
                  <a:gd name="T17" fmla="*/ 1530 h 1884"/>
                  <a:gd name="T18" fmla="*/ 3666 w 3666"/>
                  <a:gd name="T19" fmla="*/ 1530 h 1884"/>
                  <a:gd name="T20" fmla="*/ 3666 w 3666"/>
                  <a:gd name="T21" fmla="*/ 1884 h 1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66" h="1884">
                    <a:moveTo>
                      <a:pt x="0" y="0"/>
                    </a:moveTo>
                    <a:lnTo>
                      <a:pt x="414" y="174"/>
                    </a:lnTo>
                    <a:lnTo>
                      <a:pt x="786" y="174"/>
                    </a:lnTo>
                    <a:lnTo>
                      <a:pt x="1128" y="540"/>
                    </a:lnTo>
                    <a:lnTo>
                      <a:pt x="1422" y="540"/>
                    </a:lnTo>
                    <a:lnTo>
                      <a:pt x="1428" y="990"/>
                    </a:lnTo>
                    <a:lnTo>
                      <a:pt x="1728" y="1242"/>
                    </a:lnTo>
                    <a:lnTo>
                      <a:pt x="3198" y="1236"/>
                    </a:lnTo>
                    <a:lnTo>
                      <a:pt x="3426" y="1530"/>
                    </a:lnTo>
                    <a:lnTo>
                      <a:pt x="3666" y="1530"/>
                    </a:lnTo>
                    <a:lnTo>
                      <a:pt x="3666" y="1884"/>
                    </a:lnTo>
                  </a:path>
                </a:pathLst>
              </a:custGeom>
              <a:noFill/>
              <a:ln w="57150" cmpd="sng">
                <a:solidFill>
                  <a:srgbClr val="3333CC"/>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28" name="Line 158"/>
              <p:cNvSpPr>
                <a:spLocks noChangeShapeType="1"/>
              </p:cNvSpPr>
              <p:nvPr/>
            </p:nvSpPr>
            <p:spPr bwMode="auto">
              <a:xfrm flipH="1">
                <a:off x="1524" y="1614"/>
                <a:ext cx="6" cy="258"/>
              </a:xfrm>
              <a:prstGeom prst="line">
                <a:avLst/>
              </a:prstGeom>
              <a:noFill/>
              <a:ln w="28575">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29" name="Line 159"/>
              <p:cNvSpPr>
                <a:spLocks noChangeShapeType="1"/>
              </p:cNvSpPr>
              <p:nvPr/>
            </p:nvSpPr>
            <p:spPr bwMode="auto">
              <a:xfrm flipH="1">
                <a:off x="2202" y="2028"/>
                <a:ext cx="6" cy="258"/>
              </a:xfrm>
              <a:prstGeom prst="line">
                <a:avLst/>
              </a:prstGeom>
              <a:noFill/>
              <a:ln w="28575">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30" name="Line 160"/>
              <p:cNvSpPr>
                <a:spLocks noChangeShapeType="1"/>
              </p:cNvSpPr>
              <p:nvPr/>
            </p:nvSpPr>
            <p:spPr bwMode="auto">
              <a:xfrm flipH="1">
                <a:off x="2766" y="2778"/>
                <a:ext cx="6" cy="258"/>
              </a:xfrm>
              <a:prstGeom prst="line">
                <a:avLst/>
              </a:prstGeom>
              <a:noFill/>
              <a:ln w="28575">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31" name="Line 161"/>
              <p:cNvSpPr>
                <a:spLocks noChangeShapeType="1"/>
              </p:cNvSpPr>
              <p:nvPr/>
            </p:nvSpPr>
            <p:spPr bwMode="auto">
              <a:xfrm flipH="1">
                <a:off x="3900" y="2790"/>
                <a:ext cx="6" cy="258"/>
              </a:xfrm>
              <a:prstGeom prst="line">
                <a:avLst/>
              </a:prstGeom>
              <a:noFill/>
              <a:ln w="28575">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32" name="Line 162"/>
              <p:cNvSpPr>
                <a:spLocks noChangeShapeType="1"/>
              </p:cNvSpPr>
              <p:nvPr/>
            </p:nvSpPr>
            <p:spPr bwMode="auto">
              <a:xfrm flipH="1">
                <a:off x="4458" y="3072"/>
                <a:ext cx="6" cy="258"/>
              </a:xfrm>
              <a:prstGeom prst="line">
                <a:avLst/>
              </a:prstGeom>
              <a:noFill/>
              <a:ln w="28575">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533" name="Group 171"/>
            <p:cNvGrpSpPr>
              <a:grpSpLocks/>
            </p:cNvGrpSpPr>
            <p:nvPr/>
          </p:nvGrpSpPr>
          <p:grpSpPr bwMode="auto">
            <a:xfrm>
              <a:off x="1903413" y="1819223"/>
              <a:ext cx="1257300" cy="415925"/>
              <a:chOff x="3621" y="3265"/>
              <a:chExt cx="1776" cy="744"/>
            </a:xfrm>
          </p:grpSpPr>
          <p:pic>
            <p:nvPicPr>
              <p:cNvPr id="534" name="Picture 172" descr="reel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21" y="3265"/>
                <a:ext cx="1776" cy="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5" name="Freeform 173"/>
              <p:cNvSpPr>
                <a:spLocks/>
              </p:cNvSpPr>
              <p:nvPr/>
            </p:nvSpPr>
            <p:spPr bwMode="auto">
              <a:xfrm>
                <a:off x="3973" y="3288"/>
                <a:ext cx="1399" cy="437"/>
              </a:xfrm>
              <a:custGeom>
                <a:avLst/>
                <a:gdLst>
                  <a:gd name="T0" fmla="*/ 0 w 1401"/>
                  <a:gd name="T1" fmla="*/ 6 h 438"/>
                  <a:gd name="T2" fmla="*/ 27 w 1401"/>
                  <a:gd name="T3" fmla="*/ 384 h 438"/>
                  <a:gd name="T4" fmla="*/ 114 w 1401"/>
                  <a:gd name="T5" fmla="*/ 381 h 438"/>
                  <a:gd name="T6" fmla="*/ 132 w 1401"/>
                  <a:gd name="T7" fmla="*/ 357 h 438"/>
                  <a:gd name="T8" fmla="*/ 210 w 1401"/>
                  <a:gd name="T9" fmla="*/ 402 h 438"/>
                  <a:gd name="T10" fmla="*/ 450 w 1401"/>
                  <a:gd name="T11" fmla="*/ 384 h 438"/>
                  <a:gd name="T12" fmla="*/ 486 w 1401"/>
                  <a:gd name="T13" fmla="*/ 393 h 438"/>
                  <a:gd name="T14" fmla="*/ 690 w 1401"/>
                  <a:gd name="T15" fmla="*/ 417 h 438"/>
                  <a:gd name="T16" fmla="*/ 1074 w 1401"/>
                  <a:gd name="T17" fmla="*/ 438 h 438"/>
                  <a:gd name="T18" fmla="*/ 1401 w 1401"/>
                  <a:gd name="T19" fmla="*/ 420 h 438"/>
                  <a:gd name="T20" fmla="*/ 1392 w 1401"/>
                  <a:gd name="T21" fmla="*/ 165 h 438"/>
                  <a:gd name="T22" fmla="*/ 291 w 1401"/>
                  <a:gd name="T23" fmla="*/ 0 h 438"/>
                  <a:gd name="T24" fmla="*/ 0 w 1401"/>
                  <a:gd name="T25" fmla="*/ 6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1" h="438">
                    <a:moveTo>
                      <a:pt x="0" y="6"/>
                    </a:moveTo>
                    <a:lnTo>
                      <a:pt x="27" y="384"/>
                    </a:lnTo>
                    <a:lnTo>
                      <a:pt x="114" y="381"/>
                    </a:lnTo>
                    <a:lnTo>
                      <a:pt x="132" y="357"/>
                    </a:lnTo>
                    <a:lnTo>
                      <a:pt x="210" y="402"/>
                    </a:lnTo>
                    <a:lnTo>
                      <a:pt x="450" y="384"/>
                    </a:lnTo>
                    <a:lnTo>
                      <a:pt x="486" y="393"/>
                    </a:lnTo>
                    <a:lnTo>
                      <a:pt x="690" y="417"/>
                    </a:lnTo>
                    <a:lnTo>
                      <a:pt x="1074" y="438"/>
                    </a:lnTo>
                    <a:lnTo>
                      <a:pt x="1401" y="420"/>
                    </a:lnTo>
                    <a:lnTo>
                      <a:pt x="1392" y="165"/>
                    </a:lnTo>
                    <a:lnTo>
                      <a:pt x="291" y="0"/>
                    </a:lnTo>
                    <a:lnTo>
                      <a:pt x="0" y="6"/>
                    </a:lnTo>
                    <a:close/>
                  </a:path>
                </a:pathLst>
              </a:cu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36" name="Freeform 174"/>
              <p:cNvSpPr>
                <a:spLocks/>
              </p:cNvSpPr>
              <p:nvPr/>
            </p:nvSpPr>
            <p:spPr bwMode="auto">
              <a:xfrm>
                <a:off x="4242" y="3858"/>
                <a:ext cx="998" cy="122"/>
              </a:xfrm>
              <a:custGeom>
                <a:avLst/>
                <a:gdLst>
                  <a:gd name="T0" fmla="*/ 0 w 999"/>
                  <a:gd name="T1" fmla="*/ 6 h 123"/>
                  <a:gd name="T2" fmla="*/ 717 w 999"/>
                  <a:gd name="T3" fmla="*/ 12 h 123"/>
                  <a:gd name="T4" fmla="*/ 744 w 999"/>
                  <a:gd name="T5" fmla="*/ 36 h 123"/>
                  <a:gd name="T6" fmla="*/ 801 w 999"/>
                  <a:gd name="T7" fmla="*/ 42 h 123"/>
                  <a:gd name="T8" fmla="*/ 876 w 999"/>
                  <a:gd name="T9" fmla="*/ 6 h 123"/>
                  <a:gd name="T10" fmla="*/ 933 w 999"/>
                  <a:gd name="T11" fmla="*/ 0 h 123"/>
                  <a:gd name="T12" fmla="*/ 981 w 999"/>
                  <a:gd name="T13" fmla="*/ 15 h 123"/>
                  <a:gd name="T14" fmla="*/ 999 w 999"/>
                  <a:gd name="T15" fmla="*/ 51 h 123"/>
                  <a:gd name="T16" fmla="*/ 987 w 999"/>
                  <a:gd name="T17" fmla="*/ 123 h 123"/>
                  <a:gd name="T18" fmla="*/ 18 w 999"/>
                  <a:gd name="T19" fmla="*/ 120 h 123"/>
                  <a:gd name="T20" fmla="*/ 0 w 999"/>
                  <a:gd name="T21" fmla="*/ 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9" h="123">
                    <a:moveTo>
                      <a:pt x="0" y="6"/>
                    </a:moveTo>
                    <a:lnTo>
                      <a:pt x="717" y="12"/>
                    </a:lnTo>
                    <a:lnTo>
                      <a:pt x="744" y="36"/>
                    </a:lnTo>
                    <a:lnTo>
                      <a:pt x="801" y="42"/>
                    </a:lnTo>
                    <a:lnTo>
                      <a:pt x="876" y="6"/>
                    </a:lnTo>
                    <a:lnTo>
                      <a:pt x="933" y="0"/>
                    </a:lnTo>
                    <a:lnTo>
                      <a:pt x="981" y="15"/>
                    </a:lnTo>
                    <a:lnTo>
                      <a:pt x="999" y="51"/>
                    </a:lnTo>
                    <a:lnTo>
                      <a:pt x="987" y="123"/>
                    </a:lnTo>
                    <a:lnTo>
                      <a:pt x="18" y="120"/>
                    </a:lnTo>
                    <a:lnTo>
                      <a:pt x="0" y="6"/>
                    </a:lnTo>
                    <a:close/>
                  </a:path>
                </a:pathLst>
              </a:cu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537" name="Picture 175" descr="video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083" y="3400"/>
                <a:ext cx="88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8" name="Group 377"/>
            <p:cNvGrpSpPr>
              <a:grpSpLocks/>
            </p:cNvGrpSpPr>
            <p:nvPr/>
          </p:nvGrpSpPr>
          <p:grpSpPr bwMode="auto">
            <a:xfrm>
              <a:off x="8531225" y="5627636"/>
              <a:ext cx="590550" cy="582612"/>
              <a:chOff x="4550" y="3770"/>
              <a:chExt cx="372" cy="367"/>
            </a:xfrm>
          </p:grpSpPr>
          <p:sp>
            <p:nvSpPr>
              <p:cNvPr id="539" name="Rectangle 378"/>
              <p:cNvSpPr>
                <a:spLocks noChangeArrowheads="1"/>
              </p:cNvSpPr>
              <p:nvPr/>
            </p:nvSpPr>
            <p:spPr bwMode="auto">
              <a:xfrm>
                <a:off x="4553" y="3774"/>
                <a:ext cx="367" cy="303"/>
              </a:xfrm>
              <a:prstGeom prst="rect">
                <a:avLst/>
              </a:prstGeom>
              <a:gradFill rotWithShape="0">
                <a:gsLst>
                  <a:gs pos="0">
                    <a:srgbClr val="99CCFF">
                      <a:gamma/>
                      <a:shade val="46275"/>
                      <a:invGamma/>
                    </a:srgbClr>
                  </a:gs>
                  <a:gs pos="50000">
                    <a:srgbClr val="99CCFF"/>
                  </a:gs>
                  <a:gs pos="100000">
                    <a:srgbClr val="99CCFF">
                      <a:gamma/>
                      <a:shade val="46275"/>
                      <a:invGamma/>
                    </a:srgbClr>
                  </a:gs>
                </a:gsLst>
                <a:lin ang="5400000" scaled="1"/>
              </a:gradFill>
              <a:ln w="28575">
                <a:solidFill>
                  <a:srgbClr val="5F5F5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40" name="Rectangle 379"/>
              <p:cNvSpPr>
                <a:spLocks noChangeArrowheads="1"/>
              </p:cNvSpPr>
              <p:nvPr/>
            </p:nvSpPr>
            <p:spPr bwMode="auto">
              <a:xfrm>
                <a:off x="4668" y="4071"/>
                <a:ext cx="156" cy="47"/>
              </a:xfrm>
              <a:prstGeom prst="rect">
                <a:avLst/>
              </a:prstGeom>
              <a:solidFill>
                <a:srgbClr val="5F5F5F"/>
              </a:solidFill>
              <a:ln w="9525">
                <a:solidFill>
                  <a:srgbClr val="5F5F5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41" name="Rectangle 380"/>
              <p:cNvSpPr>
                <a:spLocks noChangeArrowheads="1"/>
              </p:cNvSpPr>
              <p:nvPr/>
            </p:nvSpPr>
            <p:spPr bwMode="auto">
              <a:xfrm>
                <a:off x="4553" y="3770"/>
                <a:ext cx="369" cy="310"/>
              </a:xfrm>
              <a:prstGeom prst="rect">
                <a:avLst/>
              </a:prstGeom>
              <a:noFill/>
              <a:ln w="28575">
                <a:solidFill>
                  <a:srgbClr val="33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542" name="Picture 381" descr="video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550" y="3787"/>
                <a:ext cx="36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3" name="Line 382"/>
              <p:cNvSpPr>
                <a:spLocks noChangeShapeType="1"/>
              </p:cNvSpPr>
              <p:nvPr/>
            </p:nvSpPr>
            <p:spPr bwMode="auto">
              <a:xfrm>
                <a:off x="4579" y="4136"/>
                <a:ext cx="325" cy="1"/>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544" name="Group 383"/>
            <p:cNvGrpSpPr>
              <a:grpSpLocks/>
            </p:cNvGrpSpPr>
            <p:nvPr/>
          </p:nvGrpSpPr>
          <p:grpSpPr bwMode="auto">
            <a:xfrm>
              <a:off x="2424113" y="3200348"/>
              <a:ext cx="365125" cy="403225"/>
              <a:chOff x="557" y="2482"/>
              <a:chExt cx="270" cy="262"/>
            </a:xfrm>
          </p:grpSpPr>
          <p:sp>
            <p:nvSpPr>
              <p:cNvPr id="545" name="Rectangle 384"/>
              <p:cNvSpPr>
                <a:spLocks noChangeArrowheads="1"/>
              </p:cNvSpPr>
              <p:nvPr/>
            </p:nvSpPr>
            <p:spPr bwMode="auto">
              <a:xfrm>
                <a:off x="627" y="2680"/>
                <a:ext cx="115" cy="47"/>
              </a:xfrm>
              <a:prstGeom prst="rect">
                <a:avLst/>
              </a:prstGeom>
              <a:solidFill>
                <a:srgbClr val="5F5F5F"/>
              </a:solidFill>
              <a:ln w="9525">
                <a:solidFill>
                  <a:srgbClr val="5F5F5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46" name="Rectangle 385"/>
              <p:cNvSpPr>
                <a:spLocks noChangeArrowheads="1"/>
              </p:cNvSpPr>
              <p:nvPr/>
            </p:nvSpPr>
            <p:spPr bwMode="auto">
              <a:xfrm>
                <a:off x="557" y="2482"/>
                <a:ext cx="270" cy="207"/>
              </a:xfrm>
              <a:prstGeom prst="rect">
                <a:avLst/>
              </a:prstGeom>
              <a:solidFill>
                <a:srgbClr val="B2B2B2"/>
              </a:solidFill>
              <a:ln w="28575">
                <a:solidFill>
                  <a:srgbClr val="4D4D4D"/>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47" name="Line 386"/>
              <p:cNvSpPr>
                <a:spLocks noChangeShapeType="1"/>
              </p:cNvSpPr>
              <p:nvPr/>
            </p:nvSpPr>
            <p:spPr bwMode="auto">
              <a:xfrm>
                <a:off x="568" y="2743"/>
                <a:ext cx="238" cy="1"/>
              </a:xfrm>
              <a:prstGeom prst="line">
                <a:avLst/>
              </a:prstGeom>
              <a:noFill/>
              <a:ln w="5715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548" name="Group 387"/>
            <p:cNvGrpSpPr>
              <a:grpSpLocks/>
            </p:cNvGrpSpPr>
            <p:nvPr/>
          </p:nvGrpSpPr>
          <p:grpSpPr bwMode="auto">
            <a:xfrm>
              <a:off x="6983413" y="5245048"/>
              <a:ext cx="365125" cy="403225"/>
              <a:chOff x="557" y="2482"/>
              <a:chExt cx="270" cy="262"/>
            </a:xfrm>
          </p:grpSpPr>
          <p:sp>
            <p:nvSpPr>
              <p:cNvPr id="549" name="Rectangle 388"/>
              <p:cNvSpPr>
                <a:spLocks noChangeArrowheads="1"/>
              </p:cNvSpPr>
              <p:nvPr/>
            </p:nvSpPr>
            <p:spPr bwMode="auto">
              <a:xfrm>
                <a:off x="627" y="2680"/>
                <a:ext cx="115" cy="47"/>
              </a:xfrm>
              <a:prstGeom prst="rect">
                <a:avLst/>
              </a:prstGeom>
              <a:solidFill>
                <a:srgbClr val="5F5F5F"/>
              </a:solidFill>
              <a:ln w="9525">
                <a:solidFill>
                  <a:srgbClr val="5F5F5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50" name="Rectangle 389"/>
              <p:cNvSpPr>
                <a:spLocks noChangeArrowheads="1"/>
              </p:cNvSpPr>
              <p:nvPr/>
            </p:nvSpPr>
            <p:spPr bwMode="auto">
              <a:xfrm>
                <a:off x="557" y="2482"/>
                <a:ext cx="270" cy="207"/>
              </a:xfrm>
              <a:prstGeom prst="rect">
                <a:avLst/>
              </a:prstGeom>
              <a:solidFill>
                <a:srgbClr val="B2B2B2"/>
              </a:solidFill>
              <a:ln w="28575">
                <a:solidFill>
                  <a:srgbClr val="4D4D4D"/>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51" name="Line 390"/>
              <p:cNvSpPr>
                <a:spLocks noChangeShapeType="1"/>
              </p:cNvSpPr>
              <p:nvPr/>
            </p:nvSpPr>
            <p:spPr bwMode="auto">
              <a:xfrm>
                <a:off x="568" y="2743"/>
                <a:ext cx="238" cy="1"/>
              </a:xfrm>
              <a:prstGeom prst="line">
                <a:avLst/>
              </a:prstGeom>
              <a:noFill/>
              <a:ln w="5715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552" name="Group 391"/>
            <p:cNvGrpSpPr>
              <a:grpSpLocks/>
            </p:cNvGrpSpPr>
            <p:nvPr/>
          </p:nvGrpSpPr>
          <p:grpSpPr bwMode="auto">
            <a:xfrm>
              <a:off x="7694613" y="5257748"/>
              <a:ext cx="365125" cy="403225"/>
              <a:chOff x="557" y="2482"/>
              <a:chExt cx="270" cy="262"/>
            </a:xfrm>
          </p:grpSpPr>
          <p:sp>
            <p:nvSpPr>
              <p:cNvPr id="553" name="Rectangle 392"/>
              <p:cNvSpPr>
                <a:spLocks noChangeArrowheads="1"/>
              </p:cNvSpPr>
              <p:nvPr/>
            </p:nvSpPr>
            <p:spPr bwMode="auto">
              <a:xfrm>
                <a:off x="627" y="2680"/>
                <a:ext cx="115" cy="47"/>
              </a:xfrm>
              <a:prstGeom prst="rect">
                <a:avLst/>
              </a:prstGeom>
              <a:solidFill>
                <a:srgbClr val="5F5F5F"/>
              </a:solidFill>
              <a:ln w="9525">
                <a:solidFill>
                  <a:srgbClr val="5F5F5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54" name="Rectangle 393"/>
              <p:cNvSpPr>
                <a:spLocks noChangeArrowheads="1"/>
              </p:cNvSpPr>
              <p:nvPr/>
            </p:nvSpPr>
            <p:spPr bwMode="auto">
              <a:xfrm>
                <a:off x="557" y="2482"/>
                <a:ext cx="270" cy="207"/>
              </a:xfrm>
              <a:prstGeom prst="rect">
                <a:avLst/>
              </a:prstGeom>
              <a:solidFill>
                <a:srgbClr val="B2B2B2"/>
              </a:solidFill>
              <a:ln w="28575">
                <a:solidFill>
                  <a:srgbClr val="4D4D4D"/>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55" name="Line 394"/>
              <p:cNvSpPr>
                <a:spLocks noChangeShapeType="1"/>
              </p:cNvSpPr>
              <p:nvPr/>
            </p:nvSpPr>
            <p:spPr bwMode="auto">
              <a:xfrm>
                <a:off x="568" y="2743"/>
                <a:ext cx="238" cy="1"/>
              </a:xfrm>
              <a:prstGeom prst="line">
                <a:avLst/>
              </a:prstGeom>
              <a:noFill/>
              <a:ln w="5715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556" name="Group 395"/>
            <p:cNvGrpSpPr>
              <a:grpSpLocks/>
            </p:cNvGrpSpPr>
            <p:nvPr/>
          </p:nvGrpSpPr>
          <p:grpSpPr bwMode="auto">
            <a:xfrm>
              <a:off x="7974013" y="5626048"/>
              <a:ext cx="365125" cy="403225"/>
              <a:chOff x="557" y="2482"/>
              <a:chExt cx="270" cy="262"/>
            </a:xfrm>
          </p:grpSpPr>
          <p:sp>
            <p:nvSpPr>
              <p:cNvPr id="557" name="Rectangle 396"/>
              <p:cNvSpPr>
                <a:spLocks noChangeArrowheads="1"/>
              </p:cNvSpPr>
              <p:nvPr/>
            </p:nvSpPr>
            <p:spPr bwMode="auto">
              <a:xfrm>
                <a:off x="627" y="2680"/>
                <a:ext cx="115" cy="47"/>
              </a:xfrm>
              <a:prstGeom prst="rect">
                <a:avLst/>
              </a:prstGeom>
              <a:solidFill>
                <a:srgbClr val="5F5F5F"/>
              </a:solidFill>
              <a:ln w="9525">
                <a:solidFill>
                  <a:srgbClr val="5F5F5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58" name="Rectangle 397"/>
              <p:cNvSpPr>
                <a:spLocks noChangeArrowheads="1"/>
              </p:cNvSpPr>
              <p:nvPr/>
            </p:nvSpPr>
            <p:spPr bwMode="auto">
              <a:xfrm>
                <a:off x="557" y="2482"/>
                <a:ext cx="270" cy="207"/>
              </a:xfrm>
              <a:prstGeom prst="rect">
                <a:avLst/>
              </a:prstGeom>
              <a:solidFill>
                <a:srgbClr val="B2B2B2"/>
              </a:solidFill>
              <a:ln w="28575">
                <a:solidFill>
                  <a:srgbClr val="4D4D4D"/>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59" name="Line 398"/>
              <p:cNvSpPr>
                <a:spLocks noChangeShapeType="1"/>
              </p:cNvSpPr>
              <p:nvPr/>
            </p:nvSpPr>
            <p:spPr bwMode="auto">
              <a:xfrm>
                <a:off x="568" y="2743"/>
                <a:ext cx="238" cy="1"/>
              </a:xfrm>
              <a:prstGeom prst="line">
                <a:avLst/>
              </a:prstGeom>
              <a:noFill/>
              <a:ln w="5715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560" name="Text Box 399"/>
            <p:cNvSpPr txBox="1">
              <a:spLocks noChangeArrowheads="1"/>
            </p:cNvSpPr>
            <p:nvPr/>
          </p:nvSpPr>
          <p:spPr bwMode="auto">
            <a:xfrm>
              <a:off x="6557962" y="4088773"/>
              <a:ext cx="9830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dirty="0">
                  <a:solidFill>
                    <a:srgbClr val="FFC000"/>
                  </a:solidFill>
                  <a:latin typeface="+mj-ea"/>
                  <a:ea typeface="+mj-ea"/>
                  <a:cs typeface="Arial"/>
                </a:rPr>
                <a:t>request/</a:t>
              </a:r>
            </a:p>
            <a:p>
              <a:pPr algn="ctr">
                <a:defRPr/>
              </a:pPr>
              <a:r>
                <a:rPr lang="en-US" sz="1600" dirty="0">
                  <a:solidFill>
                    <a:srgbClr val="FFC000"/>
                  </a:solidFill>
                  <a:latin typeface="+mj-ea"/>
                  <a:ea typeface="+mj-ea"/>
                  <a:cs typeface="Arial"/>
                </a:rPr>
                <a:t>reply</a:t>
              </a:r>
              <a:endParaRPr lang="en-US" dirty="0">
                <a:solidFill>
                  <a:srgbClr val="FFC000"/>
                </a:solidFill>
                <a:latin typeface="+mj-ea"/>
                <a:ea typeface="+mj-ea"/>
                <a:cs typeface="Arial"/>
              </a:endParaRPr>
            </a:p>
          </p:txBody>
        </p:sp>
        <p:grpSp>
          <p:nvGrpSpPr>
            <p:cNvPr id="561" name="Group 249"/>
            <p:cNvGrpSpPr>
              <a:grpSpLocks/>
            </p:cNvGrpSpPr>
            <p:nvPr/>
          </p:nvGrpSpPr>
          <p:grpSpPr bwMode="auto">
            <a:xfrm>
              <a:off x="2362200" y="2355798"/>
              <a:ext cx="325438" cy="514350"/>
              <a:chOff x="4140" y="429"/>
              <a:chExt cx="1425" cy="2396"/>
            </a:xfrm>
          </p:grpSpPr>
          <p:sp>
            <p:nvSpPr>
              <p:cNvPr id="562" name="Freeform 250"/>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63" name="Rectangle 251"/>
              <p:cNvSpPr>
                <a:spLocks noChangeArrowheads="1"/>
              </p:cNvSpPr>
              <p:nvPr/>
            </p:nvSpPr>
            <p:spPr bwMode="auto">
              <a:xfrm>
                <a:off x="4203" y="429"/>
                <a:ext cx="1050"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564" name="Freeform 252"/>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65" name="Freeform 253"/>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66" name="Rectangle 254"/>
              <p:cNvSpPr>
                <a:spLocks noChangeArrowheads="1"/>
              </p:cNvSpPr>
              <p:nvPr/>
            </p:nvSpPr>
            <p:spPr bwMode="auto">
              <a:xfrm>
                <a:off x="4216" y="695"/>
                <a:ext cx="591" cy="44"/>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nvGrpSpPr>
              <p:cNvPr id="567" name="Group 255"/>
              <p:cNvGrpSpPr>
                <a:grpSpLocks/>
              </p:cNvGrpSpPr>
              <p:nvPr/>
            </p:nvGrpSpPr>
            <p:grpSpPr bwMode="auto">
              <a:xfrm>
                <a:off x="4749" y="668"/>
                <a:ext cx="581" cy="145"/>
                <a:chOff x="614" y="2568"/>
                <a:chExt cx="725" cy="139"/>
              </a:xfrm>
            </p:grpSpPr>
            <p:sp>
              <p:nvSpPr>
                <p:cNvPr id="592" name="AutoShape 256"/>
                <p:cNvSpPr>
                  <a:spLocks noChangeArrowheads="1"/>
                </p:cNvSpPr>
                <p:nvPr/>
              </p:nvSpPr>
              <p:spPr bwMode="auto">
                <a:xfrm>
                  <a:off x="617" y="2566"/>
                  <a:ext cx="720" cy="142"/>
                </a:xfrm>
                <a:prstGeom prst="roundRect">
                  <a:avLst>
                    <a:gd name="adj" fmla="val 50000"/>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593" name="AutoShape 257"/>
                <p:cNvSpPr>
                  <a:spLocks noChangeArrowheads="1"/>
                </p:cNvSpPr>
                <p:nvPr/>
              </p:nvSpPr>
              <p:spPr bwMode="auto">
                <a:xfrm>
                  <a:off x="635" y="2580"/>
                  <a:ext cx="685" cy="11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sp>
            <p:nvSpPr>
              <p:cNvPr id="568" name="Rectangle 258"/>
              <p:cNvSpPr>
                <a:spLocks noChangeArrowheads="1"/>
              </p:cNvSpPr>
              <p:nvPr/>
            </p:nvSpPr>
            <p:spPr bwMode="auto">
              <a:xfrm>
                <a:off x="4223" y="1021"/>
                <a:ext cx="598" cy="44"/>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nvGrpSpPr>
              <p:cNvPr id="569" name="Group 259"/>
              <p:cNvGrpSpPr>
                <a:grpSpLocks/>
              </p:cNvGrpSpPr>
              <p:nvPr/>
            </p:nvGrpSpPr>
            <p:grpSpPr bwMode="auto">
              <a:xfrm>
                <a:off x="4747" y="994"/>
                <a:ext cx="581" cy="134"/>
                <a:chOff x="614" y="2568"/>
                <a:chExt cx="725" cy="139"/>
              </a:xfrm>
            </p:grpSpPr>
            <p:sp>
              <p:nvSpPr>
                <p:cNvPr id="590" name="AutoShape 260"/>
                <p:cNvSpPr>
                  <a:spLocks noChangeArrowheads="1"/>
                </p:cNvSpPr>
                <p:nvPr/>
              </p:nvSpPr>
              <p:spPr bwMode="auto">
                <a:xfrm>
                  <a:off x="611" y="2565"/>
                  <a:ext cx="729" cy="146"/>
                </a:xfrm>
                <a:prstGeom prst="roundRect">
                  <a:avLst>
                    <a:gd name="adj" fmla="val 50000"/>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591" name="AutoShape 261"/>
                <p:cNvSpPr>
                  <a:spLocks noChangeArrowheads="1"/>
                </p:cNvSpPr>
                <p:nvPr/>
              </p:nvSpPr>
              <p:spPr bwMode="auto">
                <a:xfrm>
                  <a:off x="629" y="2580"/>
                  <a:ext cx="694" cy="11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sp>
            <p:nvSpPr>
              <p:cNvPr id="570" name="Rectangle 262"/>
              <p:cNvSpPr>
                <a:spLocks noChangeArrowheads="1"/>
              </p:cNvSpPr>
              <p:nvPr/>
            </p:nvSpPr>
            <p:spPr bwMode="auto">
              <a:xfrm>
                <a:off x="4216" y="1361"/>
                <a:ext cx="598" cy="44"/>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571" name="Rectangle 263"/>
              <p:cNvSpPr>
                <a:spLocks noChangeArrowheads="1"/>
              </p:cNvSpPr>
              <p:nvPr/>
            </p:nvSpPr>
            <p:spPr bwMode="auto">
              <a:xfrm>
                <a:off x="4230" y="1657"/>
                <a:ext cx="598" cy="44"/>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nvGrpSpPr>
              <p:cNvPr id="572" name="Group 264"/>
              <p:cNvGrpSpPr>
                <a:grpSpLocks/>
              </p:cNvGrpSpPr>
              <p:nvPr/>
            </p:nvGrpSpPr>
            <p:grpSpPr bwMode="auto">
              <a:xfrm>
                <a:off x="4735" y="1627"/>
                <a:ext cx="582" cy="151"/>
                <a:chOff x="614" y="2568"/>
                <a:chExt cx="725" cy="139"/>
              </a:xfrm>
            </p:grpSpPr>
            <p:sp>
              <p:nvSpPr>
                <p:cNvPr id="588" name="AutoShape 265"/>
                <p:cNvSpPr>
                  <a:spLocks noChangeArrowheads="1"/>
                </p:cNvSpPr>
                <p:nvPr/>
              </p:nvSpPr>
              <p:spPr bwMode="auto">
                <a:xfrm>
                  <a:off x="617" y="2568"/>
                  <a:ext cx="710" cy="136"/>
                </a:xfrm>
                <a:prstGeom prst="roundRect">
                  <a:avLst>
                    <a:gd name="adj" fmla="val 50000"/>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589" name="AutoShape 266"/>
                <p:cNvSpPr>
                  <a:spLocks noChangeArrowheads="1"/>
                </p:cNvSpPr>
                <p:nvPr/>
              </p:nvSpPr>
              <p:spPr bwMode="auto">
                <a:xfrm>
                  <a:off x="635" y="2582"/>
                  <a:ext cx="675"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sp>
            <p:nvSpPr>
              <p:cNvPr id="573" name="Freeform 267"/>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574" name="Group 268"/>
              <p:cNvGrpSpPr>
                <a:grpSpLocks/>
              </p:cNvGrpSpPr>
              <p:nvPr/>
            </p:nvGrpSpPr>
            <p:grpSpPr bwMode="auto">
              <a:xfrm>
                <a:off x="4739" y="1327"/>
                <a:ext cx="582" cy="139"/>
                <a:chOff x="614" y="2568"/>
                <a:chExt cx="725" cy="139"/>
              </a:xfrm>
            </p:grpSpPr>
            <p:sp>
              <p:nvSpPr>
                <p:cNvPr id="586" name="AutoShape 269"/>
                <p:cNvSpPr>
                  <a:spLocks noChangeArrowheads="1"/>
                </p:cNvSpPr>
                <p:nvPr/>
              </p:nvSpPr>
              <p:spPr bwMode="auto">
                <a:xfrm>
                  <a:off x="613" y="2565"/>
                  <a:ext cx="727" cy="141"/>
                </a:xfrm>
                <a:prstGeom prst="roundRect">
                  <a:avLst>
                    <a:gd name="adj" fmla="val 50000"/>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587" name="AutoShape 270"/>
                <p:cNvSpPr>
                  <a:spLocks noChangeArrowheads="1"/>
                </p:cNvSpPr>
                <p:nvPr/>
              </p:nvSpPr>
              <p:spPr bwMode="auto">
                <a:xfrm>
                  <a:off x="630" y="2580"/>
                  <a:ext cx="693"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sp>
            <p:nvSpPr>
              <p:cNvPr id="575" name="Rectangle 271"/>
              <p:cNvSpPr>
                <a:spLocks noChangeArrowheads="1"/>
              </p:cNvSpPr>
              <p:nvPr/>
            </p:nvSpPr>
            <p:spPr bwMode="auto">
              <a:xfrm>
                <a:off x="5252" y="429"/>
                <a:ext cx="63"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576" name="Freeform 272"/>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77" name="Freeform 273"/>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78" name="Oval 274"/>
              <p:cNvSpPr>
                <a:spLocks noChangeArrowheads="1"/>
              </p:cNvSpPr>
              <p:nvPr/>
            </p:nvSpPr>
            <p:spPr bwMode="auto">
              <a:xfrm>
                <a:off x="5516" y="2611"/>
                <a:ext cx="49" cy="96"/>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579" name="Freeform 275"/>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80" name="AutoShape 276"/>
              <p:cNvSpPr>
                <a:spLocks noChangeArrowheads="1"/>
              </p:cNvSpPr>
              <p:nvPr/>
            </p:nvSpPr>
            <p:spPr bwMode="auto">
              <a:xfrm>
                <a:off x="4140" y="2677"/>
                <a:ext cx="1203"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581" name="AutoShape 277"/>
              <p:cNvSpPr>
                <a:spLocks noChangeArrowheads="1"/>
              </p:cNvSpPr>
              <p:nvPr/>
            </p:nvSpPr>
            <p:spPr bwMode="auto">
              <a:xfrm>
                <a:off x="4203" y="2714"/>
                <a:ext cx="1077"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582" name="Oval 278"/>
              <p:cNvSpPr>
                <a:spLocks noChangeArrowheads="1"/>
              </p:cNvSpPr>
              <p:nvPr/>
            </p:nvSpPr>
            <p:spPr bwMode="auto">
              <a:xfrm>
                <a:off x="4307" y="2381"/>
                <a:ext cx="160" cy="148"/>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583" name="Oval 279"/>
              <p:cNvSpPr>
                <a:spLocks noChangeArrowheads="1"/>
              </p:cNvSpPr>
              <p:nvPr/>
            </p:nvSpPr>
            <p:spPr bwMode="auto">
              <a:xfrm>
                <a:off x="4488" y="2389"/>
                <a:ext cx="160" cy="141"/>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0000"/>
                  </a:solidFill>
                  <a:effectLst/>
                  <a:uLnTx/>
                  <a:uFillTx/>
                  <a:cs typeface="Arial" charset="0"/>
                </a:endParaRPr>
              </a:p>
            </p:txBody>
          </p:sp>
          <p:sp>
            <p:nvSpPr>
              <p:cNvPr id="584" name="Oval 280"/>
              <p:cNvSpPr>
                <a:spLocks noChangeArrowheads="1"/>
              </p:cNvSpPr>
              <p:nvPr/>
            </p:nvSpPr>
            <p:spPr bwMode="auto">
              <a:xfrm>
                <a:off x="4661" y="2381"/>
                <a:ext cx="160" cy="141"/>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585" name="Rectangle 281"/>
              <p:cNvSpPr>
                <a:spLocks noChangeArrowheads="1"/>
              </p:cNvSpPr>
              <p:nvPr/>
            </p:nvSpPr>
            <p:spPr bwMode="auto">
              <a:xfrm>
                <a:off x="5065" y="1834"/>
                <a:ext cx="83" cy="762"/>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grpSp>
          <p:nvGrpSpPr>
            <p:cNvPr id="594" name="Group 315"/>
            <p:cNvGrpSpPr>
              <a:grpSpLocks/>
            </p:cNvGrpSpPr>
            <p:nvPr/>
          </p:nvGrpSpPr>
          <p:grpSpPr bwMode="auto">
            <a:xfrm>
              <a:off x="3273425" y="3405136"/>
              <a:ext cx="231775" cy="481012"/>
              <a:chOff x="1115" y="2770"/>
              <a:chExt cx="589" cy="1034"/>
            </a:xfrm>
          </p:grpSpPr>
          <p:sp>
            <p:nvSpPr>
              <p:cNvPr id="595" name="Freeform 283"/>
              <p:cNvSpPr>
                <a:spLocks/>
              </p:cNvSpPr>
              <p:nvPr/>
            </p:nvSpPr>
            <p:spPr bwMode="auto">
              <a:xfrm>
                <a:off x="1581" y="2772"/>
                <a:ext cx="117" cy="986"/>
              </a:xfrm>
              <a:custGeom>
                <a:avLst/>
                <a:gdLst>
                  <a:gd name="T0" fmla="*/ 1 w 354"/>
                  <a:gd name="T1" fmla="*/ 0 h 2742"/>
                  <a:gd name="T2" fmla="*/ 4 w 354"/>
                  <a:gd name="T3" fmla="*/ 6 h 2742"/>
                  <a:gd name="T4" fmla="*/ 4 w 354"/>
                  <a:gd name="T5" fmla="*/ 44 h 2742"/>
                  <a:gd name="T6" fmla="*/ 0 w 354"/>
                  <a:gd name="T7" fmla="*/ 46 h 2742"/>
                  <a:gd name="T8" fmla="*/ 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96" name="Rectangle 284"/>
              <p:cNvSpPr>
                <a:spLocks noChangeArrowheads="1"/>
              </p:cNvSpPr>
              <p:nvPr/>
            </p:nvSpPr>
            <p:spPr bwMode="auto">
              <a:xfrm>
                <a:off x="1143" y="2770"/>
                <a:ext cx="432" cy="986"/>
              </a:xfrm>
              <a:prstGeom prst="rect">
                <a:avLst/>
              </a:prstGeom>
              <a:gradFill rotWithShape="1">
                <a:gsLst>
                  <a:gs pos="0">
                    <a:srgbClr val="808080"/>
                  </a:gs>
                  <a:gs pos="100000">
                    <a:srgbClr val="C0C0C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597" name="Freeform 285"/>
              <p:cNvSpPr>
                <a:spLocks/>
              </p:cNvSpPr>
              <p:nvPr/>
            </p:nvSpPr>
            <p:spPr bwMode="auto">
              <a:xfrm>
                <a:off x="1603" y="2831"/>
                <a:ext cx="70" cy="913"/>
              </a:xfrm>
              <a:custGeom>
                <a:avLst/>
                <a:gdLst>
                  <a:gd name="T0" fmla="*/ 0 w 211"/>
                  <a:gd name="T1" fmla="*/ 0 h 2537"/>
                  <a:gd name="T2" fmla="*/ 3 w 211"/>
                  <a:gd name="T3" fmla="*/ 4 h 2537"/>
                  <a:gd name="T4" fmla="*/ 0 w 211"/>
                  <a:gd name="T5" fmla="*/ 42 h 2537"/>
                  <a:gd name="T6" fmla="*/ 0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98" name="Freeform 286"/>
              <p:cNvSpPr>
                <a:spLocks/>
              </p:cNvSpPr>
              <p:nvPr/>
            </p:nvSpPr>
            <p:spPr bwMode="auto">
              <a:xfrm>
                <a:off x="1588" y="3293"/>
                <a:ext cx="109" cy="81"/>
              </a:xfrm>
              <a:custGeom>
                <a:avLst/>
                <a:gdLst>
                  <a:gd name="T0" fmla="*/ 0 w 328"/>
                  <a:gd name="T1" fmla="*/ 0 h 226"/>
                  <a:gd name="T2" fmla="*/ 4 w 328"/>
                  <a:gd name="T3" fmla="*/ 2 h 226"/>
                  <a:gd name="T4" fmla="*/ 4 w 328"/>
                  <a:gd name="T5" fmla="*/ 4 h 226"/>
                  <a:gd name="T6" fmla="*/ 0 w 328"/>
                  <a:gd name="T7" fmla="*/ 2 h 226"/>
                  <a:gd name="T8" fmla="*/ 0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99" name="Rectangle 287"/>
              <p:cNvSpPr>
                <a:spLocks noChangeArrowheads="1"/>
              </p:cNvSpPr>
              <p:nvPr/>
            </p:nvSpPr>
            <p:spPr bwMode="auto">
              <a:xfrm>
                <a:off x="1143" y="2883"/>
                <a:ext cx="246" cy="20"/>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nvGrpSpPr>
              <p:cNvPr id="600" name="Group 288"/>
              <p:cNvGrpSpPr>
                <a:grpSpLocks/>
              </p:cNvGrpSpPr>
              <p:nvPr/>
            </p:nvGrpSpPr>
            <p:grpSpPr bwMode="auto">
              <a:xfrm>
                <a:off x="1367" y="2873"/>
                <a:ext cx="240" cy="63"/>
                <a:chOff x="614" y="2568"/>
                <a:chExt cx="725" cy="139"/>
              </a:xfrm>
            </p:grpSpPr>
            <p:sp>
              <p:nvSpPr>
                <p:cNvPr id="625" name="AutoShape 289"/>
                <p:cNvSpPr>
                  <a:spLocks noChangeArrowheads="1"/>
                </p:cNvSpPr>
                <p:nvPr/>
              </p:nvSpPr>
              <p:spPr bwMode="auto">
                <a:xfrm>
                  <a:off x="608" y="2567"/>
                  <a:ext cx="731" cy="143"/>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26" name="AutoShape 290"/>
                <p:cNvSpPr>
                  <a:spLocks noChangeArrowheads="1"/>
                </p:cNvSpPr>
                <p:nvPr/>
              </p:nvSpPr>
              <p:spPr bwMode="auto">
                <a:xfrm>
                  <a:off x="621" y="2582"/>
                  <a:ext cx="707" cy="113"/>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sp>
            <p:nvSpPr>
              <p:cNvPr id="601" name="Rectangle 291"/>
              <p:cNvSpPr>
                <a:spLocks noChangeArrowheads="1"/>
              </p:cNvSpPr>
              <p:nvPr/>
            </p:nvSpPr>
            <p:spPr bwMode="auto">
              <a:xfrm>
                <a:off x="1151" y="3026"/>
                <a:ext cx="246" cy="20"/>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nvGrpSpPr>
              <p:cNvPr id="602" name="Group 292"/>
              <p:cNvGrpSpPr>
                <a:grpSpLocks/>
              </p:cNvGrpSpPr>
              <p:nvPr/>
            </p:nvGrpSpPr>
            <p:grpSpPr bwMode="auto">
              <a:xfrm>
                <a:off x="1366" y="3014"/>
                <a:ext cx="240" cy="58"/>
                <a:chOff x="614" y="2568"/>
                <a:chExt cx="725" cy="139"/>
              </a:xfrm>
            </p:grpSpPr>
            <p:sp>
              <p:nvSpPr>
                <p:cNvPr id="623" name="AutoShape 293"/>
                <p:cNvSpPr>
                  <a:spLocks noChangeArrowheads="1"/>
                </p:cNvSpPr>
                <p:nvPr/>
              </p:nvSpPr>
              <p:spPr bwMode="auto">
                <a:xfrm>
                  <a:off x="611" y="2572"/>
                  <a:ext cx="731" cy="131"/>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24" name="AutoShape 294"/>
                <p:cNvSpPr>
                  <a:spLocks noChangeArrowheads="1"/>
                </p:cNvSpPr>
                <p:nvPr/>
              </p:nvSpPr>
              <p:spPr bwMode="auto">
                <a:xfrm>
                  <a:off x="624" y="2588"/>
                  <a:ext cx="707" cy="98"/>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sp>
            <p:nvSpPr>
              <p:cNvPr id="603" name="Rectangle 295"/>
              <p:cNvSpPr>
                <a:spLocks noChangeArrowheads="1"/>
              </p:cNvSpPr>
              <p:nvPr/>
            </p:nvSpPr>
            <p:spPr bwMode="auto">
              <a:xfrm>
                <a:off x="1147" y="3173"/>
                <a:ext cx="246" cy="17"/>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04" name="Rectangle 296"/>
              <p:cNvSpPr>
                <a:spLocks noChangeArrowheads="1"/>
              </p:cNvSpPr>
              <p:nvPr/>
            </p:nvSpPr>
            <p:spPr bwMode="auto">
              <a:xfrm>
                <a:off x="1151" y="3299"/>
                <a:ext cx="246" cy="20"/>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nvGrpSpPr>
              <p:cNvPr id="605" name="Group 297"/>
              <p:cNvGrpSpPr>
                <a:grpSpLocks/>
              </p:cNvGrpSpPr>
              <p:nvPr/>
            </p:nvGrpSpPr>
            <p:grpSpPr bwMode="auto">
              <a:xfrm>
                <a:off x="1361" y="3287"/>
                <a:ext cx="240" cy="65"/>
                <a:chOff x="614" y="2568"/>
                <a:chExt cx="725" cy="139"/>
              </a:xfrm>
            </p:grpSpPr>
            <p:sp>
              <p:nvSpPr>
                <p:cNvPr id="621" name="AutoShape 298"/>
                <p:cNvSpPr>
                  <a:spLocks noChangeArrowheads="1"/>
                </p:cNvSpPr>
                <p:nvPr/>
              </p:nvSpPr>
              <p:spPr bwMode="auto">
                <a:xfrm>
                  <a:off x="614" y="2572"/>
                  <a:ext cx="719" cy="139"/>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22" name="AutoShape 299"/>
                <p:cNvSpPr>
                  <a:spLocks noChangeArrowheads="1"/>
                </p:cNvSpPr>
                <p:nvPr/>
              </p:nvSpPr>
              <p:spPr bwMode="auto">
                <a:xfrm>
                  <a:off x="626" y="2586"/>
                  <a:ext cx="695" cy="109"/>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sp>
            <p:nvSpPr>
              <p:cNvPr id="606" name="Freeform 300"/>
              <p:cNvSpPr>
                <a:spLocks/>
              </p:cNvSpPr>
              <p:nvPr/>
            </p:nvSpPr>
            <p:spPr bwMode="auto">
              <a:xfrm>
                <a:off x="1590" y="3169"/>
                <a:ext cx="108" cy="81"/>
              </a:xfrm>
              <a:custGeom>
                <a:avLst/>
                <a:gdLst>
                  <a:gd name="T0" fmla="*/ 0 w 328"/>
                  <a:gd name="T1" fmla="*/ 0 h 226"/>
                  <a:gd name="T2" fmla="*/ 4 w 328"/>
                  <a:gd name="T3" fmla="*/ 2 h 226"/>
                  <a:gd name="T4" fmla="*/ 4 w 328"/>
                  <a:gd name="T5" fmla="*/ 4 h 226"/>
                  <a:gd name="T6" fmla="*/ 0 w 328"/>
                  <a:gd name="T7" fmla="*/ 2 h 226"/>
                  <a:gd name="T8" fmla="*/ 0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607" name="Group 301"/>
              <p:cNvGrpSpPr>
                <a:grpSpLocks/>
              </p:cNvGrpSpPr>
              <p:nvPr/>
            </p:nvGrpSpPr>
            <p:grpSpPr bwMode="auto">
              <a:xfrm>
                <a:off x="1363" y="3158"/>
                <a:ext cx="240" cy="60"/>
                <a:chOff x="614" y="2568"/>
                <a:chExt cx="725" cy="139"/>
              </a:xfrm>
            </p:grpSpPr>
            <p:sp>
              <p:nvSpPr>
                <p:cNvPr id="619" name="AutoShape 302"/>
                <p:cNvSpPr>
                  <a:spLocks noChangeArrowheads="1"/>
                </p:cNvSpPr>
                <p:nvPr/>
              </p:nvSpPr>
              <p:spPr bwMode="auto">
                <a:xfrm>
                  <a:off x="608" y="2570"/>
                  <a:ext cx="731" cy="134"/>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20" name="AutoShape 303"/>
                <p:cNvSpPr>
                  <a:spLocks noChangeArrowheads="1"/>
                </p:cNvSpPr>
                <p:nvPr/>
              </p:nvSpPr>
              <p:spPr bwMode="auto">
                <a:xfrm>
                  <a:off x="620" y="2586"/>
                  <a:ext cx="707" cy="103"/>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sp>
            <p:nvSpPr>
              <p:cNvPr id="608" name="Rectangle 304"/>
              <p:cNvSpPr>
                <a:spLocks noChangeArrowheads="1"/>
              </p:cNvSpPr>
              <p:nvPr/>
            </p:nvSpPr>
            <p:spPr bwMode="auto">
              <a:xfrm>
                <a:off x="1575" y="2770"/>
                <a:ext cx="28" cy="9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09" name="Freeform 305"/>
              <p:cNvSpPr>
                <a:spLocks/>
              </p:cNvSpPr>
              <p:nvPr/>
            </p:nvSpPr>
            <p:spPr bwMode="auto">
              <a:xfrm>
                <a:off x="1599" y="3019"/>
                <a:ext cx="98" cy="92"/>
              </a:xfrm>
              <a:custGeom>
                <a:avLst/>
                <a:gdLst>
                  <a:gd name="T0" fmla="*/ 0 w 296"/>
                  <a:gd name="T1" fmla="*/ 0 h 256"/>
                  <a:gd name="T2" fmla="*/ 4 w 296"/>
                  <a:gd name="T3" fmla="*/ 3 h 256"/>
                  <a:gd name="T4" fmla="*/ 4 w 296"/>
                  <a:gd name="T5" fmla="*/ 4 h 256"/>
                  <a:gd name="T6" fmla="*/ 0 w 296"/>
                  <a:gd name="T7" fmla="*/ 2 h 256"/>
                  <a:gd name="T8" fmla="*/ 0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10" name="Freeform 306"/>
              <p:cNvSpPr>
                <a:spLocks/>
              </p:cNvSpPr>
              <p:nvPr/>
            </p:nvSpPr>
            <p:spPr bwMode="auto">
              <a:xfrm>
                <a:off x="1601" y="2878"/>
                <a:ext cx="101" cy="104"/>
              </a:xfrm>
              <a:custGeom>
                <a:avLst/>
                <a:gdLst>
                  <a:gd name="T0" fmla="*/ 0 w 304"/>
                  <a:gd name="T1" fmla="*/ 0 h 288"/>
                  <a:gd name="T2" fmla="*/ 4 w 304"/>
                  <a:gd name="T3" fmla="*/ 3 h 288"/>
                  <a:gd name="T4" fmla="*/ 3 w 304"/>
                  <a:gd name="T5" fmla="*/ 5 h 288"/>
                  <a:gd name="T6" fmla="*/ 0 w 304"/>
                  <a:gd name="T7" fmla="*/ 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11" name="Oval 307"/>
              <p:cNvSpPr>
                <a:spLocks noChangeArrowheads="1"/>
              </p:cNvSpPr>
              <p:nvPr/>
            </p:nvSpPr>
            <p:spPr bwMode="auto">
              <a:xfrm>
                <a:off x="1684" y="3712"/>
                <a:ext cx="20" cy="41"/>
              </a:xfrm>
              <a:prstGeom prst="ellipse">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12" name="Freeform 308"/>
              <p:cNvSpPr>
                <a:spLocks/>
              </p:cNvSpPr>
              <p:nvPr/>
            </p:nvSpPr>
            <p:spPr bwMode="auto">
              <a:xfrm>
                <a:off x="1595" y="3713"/>
                <a:ext cx="102" cy="86"/>
              </a:xfrm>
              <a:custGeom>
                <a:avLst/>
                <a:gdLst>
                  <a:gd name="T0" fmla="*/ 0 w 306"/>
                  <a:gd name="T1" fmla="*/ 2 h 240"/>
                  <a:gd name="T2" fmla="*/ 0 w 306"/>
                  <a:gd name="T3" fmla="*/ 4 h 240"/>
                  <a:gd name="T4" fmla="*/ 4 w 306"/>
                  <a:gd name="T5" fmla="*/ 2 h 240"/>
                  <a:gd name="T6" fmla="*/ 4 w 306"/>
                  <a:gd name="T7" fmla="*/ 0 h 240"/>
                  <a:gd name="T8" fmla="*/ 0 w 306"/>
                  <a:gd name="T9" fmla="*/ 2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13" name="AutoShape 309"/>
              <p:cNvSpPr>
                <a:spLocks noChangeArrowheads="1"/>
              </p:cNvSpPr>
              <p:nvPr/>
            </p:nvSpPr>
            <p:spPr bwMode="auto">
              <a:xfrm>
                <a:off x="1115" y="3743"/>
                <a:ext cx="496" cy="61"/>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14" name="AutoShape 310"/>
              <p:cNvSpPr>
                <a:spLocks noChangeArrowheads="1"/>
              </p:cNvSpPr>
              <p:nvPr/>
            </p:nvSpPr>
            <p:spPr bwMode="auto">
              <a:xfrm>
                <a:off x="1143" y="3756"/>
                <a:ext cx="444" cy="34"/>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15" name="Oval 311"/>
              <p:cNvSpPr>
                <a:spLocks noChangeArrowheads="1"/>
              </p:cNvSpPr>
              <p:nvPr/>
            </p:nvSpPr>
            <p:spPr bwMode="auto">
              <a:xfrm>
                <a:off x="1184" y="3613"/>
                <a:ext cx="65" cy="61"/>
              </a:xfrm>
              <a:prstGeom prst="ellipse">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16" name="Oval 312"/>
              <p:cNvSpPr>
                <a:spLocks noChangeArrowheads="1"/>
              </p:cNvSpPr>
              <p:nvPr/>
            </p:nvSpPr>
            <p:spPr bwMode="auto">
              <a:xfrm>
                <a:off x="1256" y="3613"/>
                <a:ext cx="69" cy="61"/>
              </a:xfrm>
              <a:prstGeom prst="ellipse">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0000"/>
                  </a:solidFill>
                  <a:effectLst/>
                  <a:uLnTx/>
                  <a:uFillTx/>
                  <a:cs typeface="Arial" charset="0"/>
                </a:endParaRPr>
              </a:p>
            </p:txBody>
          </p:sp>
          <p:sp>
            <p:nvSpPr>
              <p:cNvPr id="617" name="Oval 313"/>
              <p:cNvSpPr>
                <a:spLocks noChangeArrowheads="1"/>
              </p:cNvSpPr>
              <p:nvPr/>
            </p:nvSpPr>
            <p:spPr bwMode="auto">
              <a:xfrm>
                <a:off x="1333" y="3613"/>
                <a:ext cx="65" cy="61"/>
              </a:xfrm>
              <a:prstGeom prst="ellipse">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18" name="Rectangle 314"/>
              <p:cNvSpPr>
                <a:spLocks noChangeArrowheads="1"/>
              </p:cNvSpPr>
              <p:nvPr/>
            </p:nvSpPr>
            <p:spPr bwMode="auto">
              <a:xfrm>
                <a:off x="1494" y="3377"/>
                <a:ext cx="36" cy="328"/>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grpSp>
          <p:nvGrpSpPr>
            <p:cNvPr id="627" name="Group 315"/>
            <p:cNvGrpSpPr>
              <a:grpSpLocks/>
            </p:cNvGrpSpPr>
            <p:nvPr/>
          </p:nvGrpSpPr>
          <p:grpSpPr bwMode="auto">
            <a:xfrm>
              <a:off x="3990975" y="3406723"/>
              <a:ext cx="233363" cy="479425"/>
              <a:chOff x="1115" y="2770"/>
              <a:chExt cx="589" cy="1034"/>
            </a:xfrm>
          </p:grpSpPr>
          <p:sp>
            <p:nvSpPr>
              <p:cNvPr id="628" name="Freeform 283"/>
              <p:cNvSpPr>
                <a:spLocks/>
              </p:cNvSpPr>
              <p:nvPr/>
            </p:nvSpPr>
            <p:spPr bwMode="auto">
              <a:xfrm>
                <a:off x="1581" y="2772"/>
                <a:ext cx="117" cy="986"/>
              </a:xfrm>
              <a:custGeom>
                <a:avLst/>
                <a:gdLst>
                  <a:gd name="T0" fmla="*/ 1 w 354"/>
                  <a:gd name="T1" fmla="*/ 0 h 2742"/>
                  <a:gd name="T2" fmla="*/ 4 w 354"/>
                  <a:gd name="T3" fmla="*/ 6 h 2742"/>
                  <a:gd name="T4" fmla="*/ 4 w 354"/>
                  <a:gd name="T5" fmla="*/ 44 h 2742"/>
                  <a:gd name="T6" fmla="*/ 0 w 354"/>
                  <a:gd name="T7" fmla="*/ 46 h 2742"/>
                  <a:gd name="T8" fmla="*/ 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29" name="Rectangle 284"/>
              <p:cNvSpPr>
                <a:spLocks noChangeArrowheads="1"/>
              </p:cNvSpPr>
              <p:nvPr/>
            </p:nvSpPr>
            <p:spPr bwMode="auto">
              <a:xfrm>
                <a:off x="1143" y="2770"/>
                <a:ext cx="433" cy="986"/>
              </a:xfrm>
              <a:prstGeom prst="rect">
                <a:avLst/>
              </a:prstGeom>
              <a:gradFill rotWithShape="1">
                <a:gsLst>
                  <a:gs pos="0">
                    <a:srgbClr val="808080"/>
                  </a:gs>
                  <a:gs pos="100000">
                    <a:srgbClr val="C0C0C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30" name="Freeform 285"/>
              <p:cNvSpPr>
                <a:spLocks/>
              </p:cNvSpPr>
              <p:nvPr/>
            </p:nvSpPr>
            <p:spPr bwMode="auto">
              <a:xfrm>
                <a:off x="1603" y="2831"/>
                <a:ext cx="70" cy="913"/>
              </a:xfrm>
              <a:custGeom>
                <a:avLst/>
                <a:gdLst>
                  <a:gd name="T0" fmla="*/ 0 w 211"/>
                  <a:gd name="T1" fmla="*/ 0 h 2537"/>
                  <a:gd name="T2" fmla="*/ 3 w 211"/>
                  <a:gd name="T3" fmla="*/ 4 h 2537"/>
                  <a:gd name="T4" fmla="*/ 0 w 211"/>
                  <a:gd name="T5" fmla="*/ 42 h 2537"/>
                  <a:gd name="T6" fmla="*/ 0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31" name="Freeform 286"/>
              <p:cNvSpPr>
                <a:spLocks/>
              </p:cNvSpPr>
              <p:nvPr/>
            </p:nvSpPr>
            <p:spPr bwMode="auto">
              <a:xfrm>
                <a:off x="1588" y="3293"/>
                <a:ext cx="109" cy="81"/>
              </a:xfrm>
              <a:custGeom>
                <a:avLst/>
                <a:gdLst>
                  <a:gd name="T0" fmla="*/ 0 w 328"/>
                  <a:gd name="T1" fmla="*/ 0 h 226"/>
                  <a:gd name="T2" fmla="*/ 4 w 328"/>
                  <a:gd name="T3" fmla="*/ 2 h 226"/>
                  <a:gd name="T4" fmla="*/ 4 w 328"/>
                  <a:gd name="T5" fmla="*/ 4 h 226"/>
                  <a:gd name="T6" fmla="*/ 0 w 328"/>
                  <a:gd name="T7" fmla="*/ 2 h 226"/>
                  <a:gd name="T8" fmla="*/ 0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32" name="Rectangle 287"/>
              <p:cNvSpPr>
                <a:spLocks noChangeArrowheads="1"/>
              </p:cNvSpPr>
              <p:nvPr/>
            </p:nvSpPr>
            <p:spPr bwMode="auto">
              <a:xfrm>
                <a:off x="1143" y="2883"/>
                <a:ext cx="248" cy="21"/>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nvGrpSpPr>
              <p:cNvPr id="633" name="Group 288"/>
              <p:cNvGrpSpPr>
                <a:grpSpLocks/>
              </p:cNvGrpSpPr>
              <p:nvPr/>
            </p:nvGrpSpPr>
            <p:grpSpPr bwMode="auto">
              <a:xfrm>
                <a:off x="1367" y="2873"/>
                <a:ext cx="240" cy="63"/>
                <a:chOff x="614" y="2568"/>
                <a:chExt cx="725" cy="139"/>
              </a:xfrm>
            </p:grpSpPr>
            <p:sp>
              <p:nvSpPr>
                <p:cNvPr id="658" name="AutoShape 289"/>
                <p:cNvSpPr>
                  <a:spLocks noChangeArrowheads="1"/>
                </p:cNvSpPr>
                <p:nvPr/>
              </p:nvSpPr>
              <p:spPr bwMode="auto">
                <a:xfrm>
                  <a:off x="615" y="2567"/>
                  <a:ext cx="726" cy="136"/>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59" name="AutoShape 290"/>
                <p:cNvSpPr>
                  <a:spLocks noChangeArrowheads="1"/>
                </p:cNvSpPr>
                <p:nvPr/>
              </p:nvSpPr>
              <p:spPr bwMode="auto">
                <a:xfrm>
                  <a:off x="627" y="2582"/>
                  <a:ext cx="702" cy="106"/>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sp>
            <p:nvSpPr>
              <p:cNvPr id="634" name="Rectangle 291"/>
              <p:cNvSpPr>
                <a:spLocks noChangeArrowheads="1"/>
              </p:cNvSpPr>
              <p:nvPr/>
            </p:nvSpPr>
            <p:spPr bwMode="auto">
              <a:xfrm>
                <a:off x="1151" y="3023"/>
                <a:ext cx="244" cy="21"/>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nvGrpSpPr>
              <p:cNvPr id="635" name="Group 292"/>
              <p:cNvGrpSpPr>
                <a:grpSpLocks/>
              </p:cNvGrpSpPr>
              <p:nvPr/>
            </p:nvGrpSpPr>
            <p:grpSpPr bwMode="auto">
              <a:xfrm>
                <a:off x="1366" y="3014"/>
                <a:ext cx="240" cy="58"/>
                <a:chOff x="614" y="2568"/>
                <a:chExt cx="725" cy="139"/>
              </a:xfrm>
            </p:grpSpPr>
            <p:sp>
              <p:nvSpPr>
                <p:cNvPr id="656" name="AutoShape 293"/>
                <p:cNvSpPr>
                  <a:spLocks noChangeArrowheads="1"/>
                </p:cNvSpPr>
                <p:nvPr/>
              </p:nvSpPr>
              <p:spPr bwMode="auto">
                <a:xfrm>
                  <a:off x="618" y="2566"/>
                  <a:ext cx="726" cy="139"/>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57" name="AutoShape 294"/>
                <p:cNvSpPr>
                  <a:spLocks noChangeArrowheads="1"/>
                </p:cNvSpPr>
                <p:nvPr/>
              </p:nvSpPr>
              <p:spPr bwMode="auto">
                <a:xfrm>
                  <a:off x="630" y="2582"/>
                  <a:ext cx="702" cy="107"/>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sp>
            <p:nvSpPr>
              <p:cNvPr id="636" name="Rectangle 295"/>
              <p:cNvSpPr>
                <a:spLocks noChangeArrowheads="1"/>
              </p:cNvSpPr>
              <p:nvPr/>
            </p:nvSpPr>
            <p:spPr bwMode="auto">
              <a:xfrm>
                <a:off x="1147" y="3171"/>
                <a:ext cx="244" cy="21"/>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37" name="Rectangle 296"/>
              <p:cNvSpPr>
                <a:spLocks noChangeArrowheads="1"/>
              </p:cNvSpPr>
              <p:nvPr/>
            </p:nvSpPr>
            <p:spPr bwMode="auto">
              <a:xfrm>
                <a:off x="1151" y="3301"/>
                <a:ext cx="248" cy="17"/>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nvGrpSpPr>
              <p:cNvPr id="638" name="Group 297"/>
              <p:cNvGrpSpPr>
                <a:grpSpLocks/>
              </p:cNvGrpSpPr>
              <p:nvPr/>
            </p:nvGrpSpPr>
            <p:grpSpPr bwMode="auto">
              <a:xfrm>
                <a:off x="1361" y="3287"/>
                <a:ext cx="240" cy="65"/>
                <a:chOff x="614" y="2568"/>
                <a:chExt cx="725" cy="139"/>
              </a:xfrm>
            </p:grpSpPr>
            <p:sp>
              <p:nvSpPr>
                <p:cNvPr id="654" name="AutoShape 298"/>
                <p:cNvSpPr>
                  <a:spLocks noChangeArrowheads="1"/>
                </p:cNvSpPr>
                <p:nvPr/>
              </p:nvSpPr>
              <p:spPr bwMode="auto">
                <a:xfrm>
                  <a:off x="609" y="2568"/>
                  <a:ext cx="726" cy="139"/>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55" name="AutoShape 299"/>
                <p:cNvSpPr>
                  <a:spLocks noChangeArrowheads="1"/>
                </p:cNvSpPr>
                <p:nvPr/>
              </p:nvSpPr>
              <p:spPr bwMode="auto">
                <a:xfrm>
                  <a:off x="621" y="2583"/>
                  <a:ext cx="702" cy="110"/>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sp>
            <p:nvSpPr>
              <p:cNvPr id="639" name="Freeform 300"/>
              <p:cNvSpPr>
                <a:spLocks/>
              </p:cNvSpPr>
              <p:nvPr/>
            </p:nvSpPr>
            <p:spPr bwMode="auto">
              <a:xfrm>
                <a:off x="1590" y="3169"/>
                <a:ext cx="108" cy="81"/>
              </a:xfrm>
              <a:custGeom>
                <a:avLst/>
                <a:gdLst>
                  <a:gd name="T0" fmla="*/ 0 w 328"/>
                  <a:gd name="T1" fmla="*/ 0 h 226"/>
                  <a:gd name="T2" fmla="*/ 4 w 328"/>
                  <a:gd name="T3" fmla="*/ 2 h 226"/>
                  <a:gd name="T4" fmla="*/ 4 w 328"/>
                  <a:gd name="T5" fmla="*/ 4 h 226"/>
                  <a:gd name="T6" fmla="*/ 0 w 328"/>
                  <a:gd name="T7" fmla="*/ 2 h 226"/>
                  <a:gd name="T8" fmla="*/ 0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640" name="Group 301"/>
              <p:cNvGrpSpPr>
                <a:grpSpLocks/>
              </p:cNvGrpSpPr>
              <p:nvPr/>
            </p:nvGrpSpPr>
            <p:grpSpPr bwMode="auto">
              <a:xfrm>
                <a:off x="1363" y="3158"/>
                <a:ext cx="240" cy="60"/>
                <a:chOff x="614" y="2568"/>
                <a:chExt cx="725" cy="139"/>
              </a:xfrm>
            </p:grpSpPr>
            <p:sp>
              <p:nvSpPr>
                <p:cNvPr id="652" name="AutoShape 302"/>
                <p:cNvSpPr>
                  <a:spLocks noChangeArrowheads="1"/>
                </p:cNvSpPr>
                <p:nvPr/>
              </p:nvSpPr>
              <p:spPr bwMode="auto">
                <a:xfrm>
                  <a:off x="615" y="2565"/>
                  <a:ext cx="726" cy="143"/>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53" name="AutoShape 303"/>
                <p:cNvSpPr>
                  <a:spLocks noChangeArrowheads="1"/>
                </p:cNvSpPr>
                <p:nvPr/>
              </p:nvSpPr>
              <p:spPr bwMode="auto">
                <a:xfrm>
                  <a:off x="627" y="2581"/>
                  <a:ext cx="702" cy="111"/>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sp>
            <p:nvSpPr>
              <p:cNvPr id="641" name="Rectangle 304"/>
              <p:cNvSpPr>
                <a:spLocks noChangeArrowheads="1"/>
              </p:cNvSpPr>
              <p:nvPr/>
            </p:nvSpPr>
            <p:spPr bwMode="auto">
              <a:xfrm>
                <a:off x="1576" y="2770"/>
                <a:ext cx="28" cy="989"/>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42" name="Freeform 305"/>
              <p:cNvSpPr>
                <a:spLocks/>
              </p:cNvSpPr>
              <p:nvPr/>
            </p:nvSpPr>
            <p:spPr bwMode="auto">
              <a:xfrm>
                <a:off x="1599" y="3019"/>
                <a:ext cx="98" cy="92"/>
              </a:xfrm>
              <a:custGeom>
                <a:avLst/>
                <a:gdLst>
                  <a:gd name="T0" fmla="*/ 0 w 296"/>
                  <a:gd name="T1" fmla="*/ 0 h 256"/>
                  <a:gd name="T2" fmla="*/ 4 w 296"/>
                  <a:gd name="T3" fmla="*/ 3 h 256"/>
                  <a:gd name="T4" fmla="*/ 4 w 296"/>
                  <a:gd name="T5" fmla="*/ 4 h 256"/>
                  <a:gd name="T6" fmla="*/ 0 w 296"/>
                  <a:gd name="T7" fmla="*/ 2 h 256"/>
                  <a:gd name="T8" fmla="*/ 0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43" name="Freeform 306"/>
              <p:cNvSpPr>
                <a:spLocks/>
              </p:cNvSpPr>
              <p:nvPr/>
            </p:nvSpPr>
            <p:spPr bwMode="auto">
              <a:xfrm>
                <a:off x="1601" y="2878"/>
                <a:ext cx="101" cy="104"/>
              </a:xfrm>
              <a:custGeom>
                <a:avLst/>
                <a:gdLst>
                  <a:gd name="T0" fmla="*/ 0 w 304"/>
                  <a:gd name="T1" fmla="*/ 0 h 288"/>
                  <a:gd name="T2" fmla="*/ 4 w 304"/>
                  <a:gd name="T3" fmla="*/ 3 h 288"/>
                  <a:gd name="T4" fmla="*/ 3 w 304"/>
                  <a:gd name="T5" fmla="*/ 5 h 288"/>
                  <a:gd name="T6" fmla="*/ 0 w 304"/>
                  <a:gd name="T7" fmla="*/ 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44" name="Oval 307"/>
              <p:cNvSpPr>
                <a:spLocks noChangeArrowheads="1"/>
              </p:cNvSpPr>
              <p:nvPr/>
            </p:nvSpPr>
            <p:spPr bwMode="auto">
              <a:xfrm>
                <a:off x="1684" y="3712"/>
                <a:ext cx="20" cy="41"/>
              </a:xfrm>
              <a:prstGeom prst="ellipse">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45" name="Freeform 308"/>
              <p:cNvSpPr>
                <a:spLocks/>
              </p:cNvSpPr>
              <p:nvPr/>
            </p:nvSpPr>
            <p:spPr bwMode="auto">
              <a:xfrm>
                <a:off x="1595" y="3713"/>
                <a:ext cx="102" cy="86"/>
              </a:xfrm>
              <a:custGeom>
                <a:avLst/>
                <a:gdLst>
                  <a:gd name="T0" fmla="*/ 0 w 306"/>
                  <a:gd name="T1" fmla="*/ 2 h 240"/>
                  <a:gd name="T2" fmla="*/ 0 w 306"/>
                  <a:gd name="T3" fmla="*/ 4 h 240"/>
                  <a:gd name="T4" fmla="*/ 4 w 306"/>
                  <a:gd name="T5" fmla="*/ 2 h 240"/>
                  <a:gd name="T6" fmla="*/ 4 w 306"/>
                  <a:gd name="T7" fmla="*/ 0 h 240"/>
                  <a:gd name="T8" fmla="*/ 0 w 306"/>
                  <a:gd name="T9" fmla="*/ 2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46" name="AutoShape 309"/>
              <p:cNvSpPr>
                <a:spLocks noChangeArrowheads="1"/>
              </p:cNvSpPr>
              <p:nvPr/>
            </p:nvSpPr>
            <p:spPr bwMode="auto">
              <a:xfrm>
                <a:off x="1115" y="3742"/>
                <a:ext cx="497" cy="62"/>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47" name="AutoShape 310"/>
              <p:cNvSpPr>
                <a:spLocks noChangeArrowheads="1"/>
              </p:cNvSpPr>
              <p:nvPr/>
            </p:nvSpPr>
            <p:spPr bwMode="auto">
              <a:xfrm>
                <a:off x="1143" y="3756"/>
                <a:ext cx="441" cy="34"/>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48" name="Oval 311"/>
              <p:cNvSpPr>
                <a:spLocks noChangeArrowheads="1"/>
              </p:cNvSpPr>
              <p:nvPr/>
            </p:nvSpPr>
            <p:spPr bwMode="auto">
              <a:xfrm>
                <a:off x="1183" y="3612"/>
                <a:ext cx="68" cy="62"/>
              </a:xfrm>
              <a:prstGeom prst="ellipse">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49" name="Oval 312"/>
              <p:cNvSpPr>
                <a:spLocks noChangeArrowheads="1"/>
              </p:cNvSpPr>
              <p:nvPr/>
            </p:nvSpPr>
            <p:spPr bwMode="auto">
              <a:xfrm>
                <a:off x="1259" y="3616"/>
                <a:ext cx="64" cy="58"/>
              </a:xfrm>
              <a:prstGeom prst="ellipse">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0000"/>
                  </a:solidFill>
                  <a:effectLst/>
                  <a:uLnTx/>
                  <a:uFillTx/>
                  <a:cs typeface="Arial" charset="0"/>
                </a:endParaRPr>
              </a:p>
            </p:txBody>
          </p:sp>
          <p:sp>
            <p:nvSpPr>
              <p:cNvPr id="650" name="Oval 313"/>
              <p:cNvSpPr>
                <a:spLocks noChangeArrowheads="1"/>
              </p:cNvSpPr>
              <p:nvPr/>
            </p:nvSpPr>
            <p:spPr bwMode="auto">
              <a:xfrm>
                <a:off x="1331" y="3612"/>
                <a:ext cx="64" cy="62"/>
              </a:xfrm>
              <a:prstGeom prst="ellipse">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51" name="Rectangle 314"/>
              <p:cNvSpPr>
                <a:spLocks noChangeArrowheads="1"/>
              </p:cNvSpPr>
              <p:nvPr/>
            </p:nvSpPr>
            <p:spPr bwMode="auto">
              <a:xfrm>
                <a:off x="1496" y="3376"/>
                <a:ext cx="36" cy="329"/>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grpSp>
          <p:nvGrpSpPr>
            <p:cNvPr id="660" name="Group 315"/>
            <p:cNvGrpSpPr>
              <a:grpSpLocks/>
            </p:cNvGrpSpPr>
            <p:nvPr/>
          </p:nvGrpSpPr>
          <p:grpSpPr bwMode="auto">
            <a:xfrm>
              <a:off x="9293225" y="4732286"/>
              <a:ext cx="231775" cy="479425"/>
              <a:chOff x="1115" y="2770"/>
              <a:chExt cx="589" cy="1034"/>
            </a:xfrm>
          </p:grpSpPr>
          <p:sp>
            <p:nvSpPr>
              <p:cNvPr id="661" name="Freeform 283"/>
              <p:cNvSpPr>
                <a:spLocks/>
              </p:cNvSpPr>
              <p:nvPr/>
            </p:nvSpPr>
            <p:spPr bwMode="auto">
              <a:xfrm>
                <a:off x="1581" y="2772"/>
                <a:ext cx="117" cy="986"/>
              </a:xfrm>
              <a:custGeom>
                <a:avLst/>
                <a:gdLst>
                  <a:gd name="T0" fmla="*/ 1 w 354"/>
                  <a:gd name="T1" fmla="*/ 0 h 2742"/>
                  <a:gd name="T2" fmla="*/ 4 w 354"/>
                  <a:gd name="T3" fmla="*/ 6 h 2742"/>
                  <a:gd name="T4" fmla="*/ 4 w 354"/>
                  <a:gd name="T5" fmla="*/ 44 h 2742"/>
                  <a:gd name="T6" fmla="*/ 0 w 354"/>
                  <a:gd name="T7" fmla="*/ 46 h 2742"/>
                  <a:gd name="T8" fmla="*/ 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62" name="Rectangle 284"/>
              <p:cNvSpPr>
                <a:spLocks noChangeArrowheads="1"/>
              </p:cNvSpPr>
              <p:nvPr/>
            </p:nvSpPr>
            <p:spPr bwMode="auto">
              <a:xfrm>
                <a:off x="1143" y="2770"/>
                <a:ext cx="432" cy="986"/>
              </a:xfrm>
              <a:prstGeom prst="rect">
                <a:avLst/>
              </a:prstGeom>
              <a:gradFill rotWithShape="1">
                <a:gsLst>
                  <a:gs pos="0">
                    <a:srgbClr val="808080"/>
                  </a:gs>
                  <a:gs pos="100000">
                    <a:srgbClr val="C0C0C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63" name="Freeform 285"/>
              <p:cNvSpPr>
                <a:spLocks/>
              </p:cNvSpPr>
              <p:nvPr/>
            </p:nvSpPr>
            <p:spPr bwMode="auto">
              <a:xfrm>
                <a:off x="1603" y="2831"/>
                <a:ext cx="70" cy="913"/>
              </a:xfrm>
              <a:custGeom>
                <a:avLst/>
                <a:gdLst>
                  <a:gd name="T0" fmla="*/ 0 w 211"/>
                  <a:gd name="T1" fmla="*/ 0 h 2537"/>
                  <a:gd name="T2" fmla="*/ 3 w 211"/>
                  <a:gd name="T3" fmla="*/ 4 h 2537"/>
                  <a:gd name="T4" fmla="*/ 0 w 211"/>
                  <a:gd name="T5" fmla="*/ 42 h 2537"/>
                  <a:gd name="T6" fmla="*/ 0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64" name="Freeform 286"/>
              <p:cNvSpPr>
                <a:spLocks/>
              </p:cNvSpPr>
              <p:nvPr/>
            </p:nvSpPr>
            <p:spPr bwMode="auto">
              <a:xfrm>
                <a:off x="1588" y="3293"/>
                <a:ext cx="109" cy="81"/>
              </a:xfrm>
              <a:custGeom>
                <a:avLst/>
                <a:gdLst>
                  <a:gd name="T0" fmla="*/ 0 w 328"/>
                  <a:gd name="T1" fmla="*/ 0 h 226"/>
                  <a:gd name="T2" fmla="*/ 4 w 328"/>
                  <a:gd name="T3" fmla="*/ 2 h 226"/>
                  <a:gd name="T4" fmla="*/ 4 w 328"/>
                  <a:gd name="T5" fmla="*/ 4 h 226"/>
                  <a:gd name="T6" fmla="*/ 0 w 328"/>
                  <a:gd name="T7" fmla="*/ 2 h 226"/>
                  <a:gd name="T8" fmla="*/ 0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65" name="Rectangle 287"/>
              <p:cNvSpPr>
                <a:spLocks noChangeArrowheads="1"/>
              </p:cNvSpPr>
              <p:nvPr/>
            </p:nvSpPr>
            <p:spPr bwMode="auto">
              <a:xfrm>
                <a:off x="1143" y="2883"/>
                <a:ext cx="246" cy="21"/>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nvGrpSpPr>
              <p:cNvPr id="666" name="Group 288"/>
              <p:cNvGrpSpPr>
                <a:grpSpLocks/>
              </p:cNvGrpSpPr>
              <p:nvPr/>
            </p:nvGrpSpPr>
            <p:grpSpPr bwMode="auto">
              <a:xfrm>
                <a:off x="1367" y="2873"/>
                <a:ext cx="240" cy="63"/>
                <a:chOff x="614" y="2568"/>
                <a:chExt cx="725" cy="139"/>
              </a:xfrm>
            </p:grpSpPr>
            <p:sp>
              <p:nvSpPr>
                <p:cNvPr id="691" name="AutoShape 289"/>
                <p:cNvSpPr>
                  <a:spLocks noChangeArrowheads="1"/>
                </p:cNvSpPr>
                <p:nvPr/>
              </p:nvSpPr>
              <p:spPr bwMode="auto">
                <a:xfrm>
                  <a:off x="608" y="2567"/>
                  <a:ext cx="731" cy="136"/>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92" name="AutoShape 290"/>
                <p:cNvSpPr>
                  <a:spLocks noChangeArrowheads="1"/>
                </p:cNvSpPr>
                <p:nvPr/>
              </p:nvSpPr>
              <p:spPr bwMode="auto">
                <a:xfrm>
                  <a:off x="621" y="2582"/>
                  <a:ext cx="707" cy="106"/>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sp>
            <p:nvSpPr>
              <p:cNvPr id="667" name="Rectangle 291"/>
              <p:cNvSpPr>
                <a:spLocks noChangeArrowheads="1"/>
              </p:cNvSpPr>
              <p:nvPr/>
            </p:nvSpPr>
            <p:spPr bwMode="auto">
              <a:xfrm>
                <a:off x="1151" y="3023"/>
                <a:ext cx="246" cy="21"/>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nvGrpSpPr>
              <p:cNvPr id="668" name="Group 292"/>
              <p:cNvGrpSpPr>
                <a:grpSpLocks/>
              </p:cNvGrpSpPr>
              <p:nvPr/>
            </p:nvGrpSpPr>
            <p:grpSpPr bwMode="auto">
              <a:xfrm>
                <a:off x="1366" y="3014"/>
                <a:ext cx="240" cy="58"/>
                <a:chOff x="614" y="2568"/>
                <a:chExt cx="725" cy="139"/>
              </a:xfrm>
            </p:grpSpPr>
            <p:sp>
              <p:nvSpPr>
                <p:cNvPr id="689" name="AutoShape 293"/>
                <p:cNvSpPr>
                  <a:spLocks noChangeArrowheads="1"/>
                </p:cNvSpPr>
                <p:nvPr/>
              </p:nvSpPr>
              <p:spPr bwMode="auto">
                <a:xfrm>
                  <a:off x="611" y="2566"/>
                  <a:ext cx="731" cy="139"/>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90" name="AutoShape 294"/>
                <p:cNvSpPr>
                  <a:spLocks noChangeArrowheads="1"/>
                </p:cNvSpPr>
                <p:nvPr/>
              </p:nvSpPr>
              <p:spPr bwMode="auto">
                <a:xfrm>
                  <a:off x="624" y="2582"/>
                  <a:ext cx="707" cy="107"/>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sp>
            <p:nvSpPr>
              <p:cNvPr id="669" name="Rectangle 295"/>
              <p:cNvSpPr>
                <a:spLocks noChangeArrowheads="1"/>
              </p:cNvSpPr>
              <p:nvPr/>
            </p:nvSpPr>
            <p:spPr bwMode="auto">
              <a:xfrm>
                <a:off x="1147" y="3171"/>
                <a:ext cx="246" cy="21"/>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70" name="Rectangle 296"/>
              <p:cNvSpPr>
                <a:spLocks noChangeArrowheads="1"/>
              </p:cNvSpPr>
              <p:nvPr/>
            </p:nvSpPr>
            <p:spPr bwMode="auto">
              <a:xfrm>
                <a:off x="1151" y="3301"/>
                <a:ext cx="246" cy="17"/>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nvGrpSpPr>
              <p:cNvPr id="671" name="Group 297"/>
              <p:cNvGrpSpPr>
                <a:grpSpLocks/>
              </p:cNvGrpSpPr>
              <p:nvPr/>
            </p:nvGrpSpPr>
            <p:grpSpPr bwMode="auto">
              <a:xfrm>
                <a:off x="1361" y="3287"/>
                <a:ext cx="240" cy="65"/>
                <a:chOff x="614" y="2568"/>
                <a:chExt cx="725" cy="139"/>
              </a:xfrm>
            </p:grpSpPr>
            <p:sp>
              <p:nvSpPr>
                <p:cNvPr id="687" name="AutoShape 298"/>
                <p:cNvSpPr>
                  <a:spLocks noChangeArrowheads="1"/>
                </p:cNvSpPr>
                <p:nvPr/>
              </p:nvSpPr>
              <p:spPr bwMode="auto">
                <a:xfrm>
                  <a:off x="614" y="2568"/>
                  <a:ext cx="719" cy="139"/>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88" name="AutoShape 299"/>
                <p:cNvSpPr>
                  <a:spLocks noChangeArrowheads="1"/>
                </p:cNvSpPr>
                <p:nvPr/>
              </p:nvSpPr>
              <p:spPr bwMode="auto">
                <a:xfrm>
                  <a:off x="626" y="2583"/>
                  <a:ext cx="695" cy="110"/>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sp>
            <p:nvSpPr>
              <p:cNvPr id="672" name="Freeform 300"/>
              <p:cNvSpPr>
                <a:spLocks/>
              </p:cNvSpPr>
              <p:nvPr/>
            </p:nvSpPr>
            <p:spPr bwMode="auto">
              <a:xfrm>
                <a:off x="1590" y="3169"/>
                <a:ext cx="108" cy="81"/>
              </a:xfrm>
              <a:custGeom>
                <a:avLst/>
                <a:gdLst>
                  <a:gd name="T0" fmla="*/ 0 w 328"/>
                  <a:gd name="T1" fmla="*/ 0 h 226"/>
                  <a:gd name="T2" fmla="*/ 4 w 328"/>
                  <a:gd name="T3" fmla="*/ 2 h 226"/>
                  <a:gd name="T4" fmla="*/ 4 w 328"/>
                  <a:gd name="T5" fmla="*/ 4 h 226"/>
                  <a:gd name="T6" fmla="*/ 0 w 328"/>
                  <a:gd name="T7" fmla="*/ 2 h 226"/>
                  <a:gd name="T8" fmla="*/ 0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673" name="Group 301"/>
              <p:cNvGrpSpPr>
                <a:grpSpLocks/>
              </p:cNvGrpSpPr>
              <p:nvPr/>
            </p:nvGrpSpPr>
            <p:grpSpPr bwMode="auto">
              <a:xfrm>
                <a:off x="1363" y="3158"/>
                <a:ext cx="240" cy="60"/>
                <a:chOff x="614" y="2568"/>
                <a:chExt cx="725" cy="139"/>
              </a:xfrm>
            </p:grpSpPr>
            <p:sp>
              <p:nvSpPr>
                <p:cNvPr id="685" name="AutoShape 302"/>
                <p:cNvSpPr>
                  <a:spLocks noChangeArrowheads="1"/>
                </p:cNvSpPr>
                <p:nvPr/>
              </p:nvSpPr>
              <p:spPr bwMode="auto">
                <a:xfrm>
                  <a:off x="608" y="2565"/>
                  <a:ext cx="731" cy="143"/>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86" name="AutoShape 303"/>
                <p:cNvSpPr>
                  <a:spLocks noChangeArrowheads="1"/>
                </p:cNvSpPr>
                <p:nvPr/>
              </p:nvSpPr>
              <p:spPr bwMode="auto">
                <a:xfrm>
                  <a:off x="620" y="2581"/>
                  <a:ext cx="707" cy="111"/>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sp>
            <p:nvSpPr>
              <p:cNvPr id="674" name="Rectangle 304"/>
              <p:cNvSpPr>
                <a:spLocks noChangeArrowheads="1"/>
              </p:cNvSpPr>
              <p:nvPr/>
            </p:nvSpPr>
            <p:spPr bwMode="auto">
              <a:xfrm>
                <a:off x="1575" y="2770"/>
                <a:ext cx="28" cy="989"/>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75" name="Freeform 305"/>
              <p:cNvSpPr>
                <a:spLocks/>
              </p:cNvSpPr>
              <p:nvPr/>
            </p:nvSpPr>
            <p:spPr bwMode="auto">
              <a:xfrm>
                <a:off x="1599" y="3019"/>
                <a:ext cx="98" cy="92"/>
              </a:xfrm>
              <a:custGeom>
                <a:avLst/>
                <a:gdLst>
                  <a:gd name="T0" fmla="*/ 0 w 296"/>
                  <a:gd name="T1" fmla="*/ 0 h 256"/>
                  <a:gd name="T2" fmla="*/ 4 w 296"/>
                  <a:gd name="T3" fmla="*/ 3 h 256"/>
                  <a:gd name="T4" fmla="*/ 4 w 296"/>
                  <a:gd name="T5" fmla="*/ 4 h 256"/>
                  <a:gd name="T6" fmla="*/ 0 w 296"/>
                  <a:gd name="T7" fmla="*/ 2 h 256"/>
                  <a:gd name="T8" fmla="*/ 0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76" name="Freeform 306"/>
              <p:cNvSpPr>
                <a:spLocks/>
              </p:cNvSpPr>
              <p:nvPr/>
            </p:nvSpPr>
            <p:spPr bwMode="auto">
              <a:xfrm>
                <a:off x="1601" y="2878"/>
                <a:ext cx="101" cy="104"/>
              </a:xfrm>
              <a:custGeom>
                <a:avLst/>
                <a:gdLst>
                  <a:gd name="T0" fmla="*/ 0 w 304"/>
                  <a:gd name="T1" fmla="*/ 0 h 288"/>
                  <a:gd name="T2" fmla="*/ 4 w 304"/>
                  <a:gd name="T3" fmla="*/ 3 h 288"/>
                  <a:gd name="T4" fmla="*/ 3 w 304"/>
                  <a:gd name="T5" fmla="*/ 5 h 288"/>
                  <a:gd name="T6" fmla="*/ 0 w 304"/>
                  <a:gd name="T7" fmla="*/ 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77" name="Oval 307"/>
              <p:cNvSpPr>
                <a:spLocks noChangeArrowheads="1"/>
              </p:cNvSpPr>
              <p:nvPr/>
            </p:nvSpPr>
            <p:spPr bwMode="auto">
              <a:xfrm>
                <a:off x="1684" y="3712"/>
                <a:ext cx="20" cy="41"/>
              </a:xfrm>
              <a:prstGeom prst="ellipse">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78" name="Freeform 308"/>
              <p:cNvSpPr>
                <a:spLocks/>
              </p:cNvSpPr>
              <p:nvPr/>
            </p:nvSpPr>
            <p:spPr bwMode="auto">
              <a:xfrm>
                <a:off x="1595" y="3713"/>
                <a:ext cx="102" cy="86"/>
              </a:xfrm>
              <a:custGeom>
                <a:avLst/>
                <a:gdLst>
                  <a:gd name="T0" fmla="*/ 0 w 306"/>
                  <a:gd name="T1" fmla="*/ 2 h 240"/>
                  <a:gd name="T2" fmla="*/ 0 w 306"/>
                  <a:gd name="T3" fmla="*/ 4 h 240"/>
                  <a:gd name="T4" fmla="*/ 4 w 306"/>
                  <a:gd name="T5" fmla="*/ 2 h 240"/>
                  <a:gd name="T6" fmla="*/ 4 w 306"/>
                  <a:gd name="T7" fmla="*/ 0 h 240"/>
                  <a:gd name="T8" fmla="*/ 0 w 306"/>
                  <a:gd name="T9" fmla="*/ 2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79" name="AutoShape 309"/>
              <p:cNvSpPr>
                <a:spLocks noChangeArrowheads="1"/>
              </p:cNvSpPr>
              <p:nvPr/>
            </p:nvSpPr>
            <p:spPr bwMode="auto">
              <a:xfrm>
                <a:off x="1115" y="3742"/>
                <a:ext cx="496" cy="62"/>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80" name="AutoShape 310"/>
              <p:cNvSpPr>
                <a:spLocks noChangeArrowheads="1"/>
              </p:cNvSpPr>
              <p:nvPr/>
            </p:nvSpPr>
            <p:spPr bwMode="auto">
              <a:xfrm>
                <a:off x="1143" y="3756"/>
                <a:ext cx="444" cy="34"/>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81" name="Oval 311"/>
              <p:cNvSpPr>
                <a:spLocks noChangeArrowheads="1"/>
              </p:cNvSpPr>
              <p:nvPr/>
            </p:nvSpPr>
            <p:spPr bwMode="auto">
              <a:xfrm>
                <a:off x="1184" y="3612"/>
                <a:ext cx="65" cy="62"/>
              </a:xfrm>
              <a:prstGeom prst="ellipse">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82" name="Oval 312"/>
              <p:cNvSpPr>
                <a:spLocks noChangeArrowheads="1"/>
              </p:cNvSpPr>
              <p:nvPr/>
            </p:nvSpPr>
            <p:spPr bwMode="auto">
              <a:xfrm>
                <a:off x="1256" y="3616"/>
                <a:ext cx="69" cy="58"/>
              </a:xfrm>
              <a:prstGeom prst="ellipse">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0000"/>
                  </a:solidFill>
                  <a:effectLst/>
                  <a:uLnTx/>
                  <a:uFillTx/>
                  <a:cs typeface="Arial" charset="0"/>
                </a:endParaRPr>
              </a:p>
            </p:txBody>
          </p:sp>
          <p:sp>
            <p:nvSpPr>
              <p:cNvPr id="683" name="Oval 313"/>
              <p:cNvSpPr>
                <a:spLocks noChangeArrowheads="1"/>
              </p:cNvSpPr>
              <p:nvPr/>
            </p:nvSpPr>
            <p:spPr bwMode="auto">
              <a:xfrm>
                <a:off x="1333" y="3612"/>
                <a:ext cx="65" cy="62"/>
              </a:xfrm>
              <a:prstGeom prst="ellipse">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84" name="Rectangle 314"/>
              <p:cNvSpPr>
                <a:spLocks noChangeArrowheads="1"/>
              </p:cNvSpPr>
              <p:nvPr/>
            </p:nvSpPr>
            <p:spPr bwMode="auto">
              <a:xfrm>
                <a:off x="1494" y="3376"/>
                <a:ext cx="36" cy="329"/>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grpSp>
          <p:nvGrpSpPr>
            <p:cNvPr id="693" name="Group 315"/>
            <p:cNvGrpSpPr>
              <a:grpSpLocks/>
            </p:cNvGrpSpPr>
            <p:nvPr/>
          </p:nvGrpSpPr>
          <p:grpSpPr bwMode="auto">
            <a:xfrm>
              <a:off x="9293225" y="5270448"/>
              <a:ext cx="233363" cy="481013"/>
              <a:chOff x="1115" y="2770"/>
              <a:chExt cx="589" cy="1034"/>
            </a:xfrm>
          </p:grpSpPr>
          <p:sp>
            <p:nvSpPr>
              <p:cNvPr id="694" name="Freeform 283"/>
              <p:cNvSpPr>
                <a:spLocks/>
              </p:cNvSpPr>
              <p:nvPr/>
            </p:nvSpPr>
            <p:spPr bwMode="auto">
              <a:xfrm>
                <a:off x="1581" y="2772"/>
                <a:ext cx="117" cy="986"/>
              </a:xfrm>
              <a:custGeom>
                <a:avLst/>
                <a:gdLst>
                  <a:gd name="T0" fmla="*/ 1 w 354"/>
                  <a:gd name="T1" fmla="*/ 0 h 2742"/>
                  <a:gd name="T2" fmla="*/ 4 w 354"/>
                  <a:gd name="T3" fmla="*/ 6 h 2742"/>
                  <a:gd name="T4" fmla="*/ 4 w 354"/>
                  <a:gd name="T5" fmla="*/ 44 h 2742"/>
                  <a:gd name="T6" fmla="*/ 0 w 354"/>
                  <a:gd name="T7" fmla="*/ 46 h 2742"/>
                  <a:gd name="T8" fmla="*/ 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95" name="Rectangle 284"/>
              <p:cNvSpPr>
                <a:spLocks noChangeArrowheads="1"/>
              </p:cNvSpPr>
              <p:nvPr/>
            </p:nvSpPr>
            <p:spPr bwMode="auto">
              <a:xfrm>
                <a:off x="1143" y="2770"/>
                <a:ext cx="433" cy="986"/>
              </a:xfrm>
              <a:prstGeom prst="rect">
                <a:avLst/>
              </a:prstGeom>
              <a:gradFill rotWithShape="1">
                <a:gsLst>
                  <a:gs pos="0">
                    <a:srgbClr val="808080"/>
                  </a:gs>
                  <a:gs pos="100000">
                    <a:srgbClr val="C0C0C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696" name="Freeform 285"/>
              <p:cNvSpPr>
                <a:spLocks/>
              </p:cNvSpPr>
              <p:nvPr/>
            </p:nvSpPr>
            <p:spPr bwMode="auto">
              <a:xfrm>
                <a:off x="1603" y="2831"/>
                <a:ext cx="70" cy="913"/>
              </a:xfrm>
              <a:custGeom>
                <a:avLst/>
                <a:gdLst>
                  <a:gd name="T0" fmla="*/ 0 w 211"/>
                  <a:gd name="T1" fmla="*/ 0 h 2537"/>
                  <a:gd name="T2" fmla="*/ 3 w 211"/>
                  <a:gd name="T3" fmla="*/ 4 h 2537"/>
                  <a:gd name="T4" fmla="*/ 0 w 211"/>
                  <a:gd name="T5" fmla="*/ 42 h 2537"/>
                  <a:gd name="T6" fmla="*/ 0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97" name="Freeform 286"/>
              <p:cNvSpPr>
                <a:spLocks/>
              </p:cNvSpPr>
              <p:nvPr/>
            </p:nvSpPr>
            <p:spPr bwMode="auto">
              <a:xfrm>
                <a:off x="1588" y="3293"/>
                <a:ext cx="109" cy="81"/>
              </a:xfrm>
              <a:custGeom>
                <a:avLst/>
                <a:gdLst>
                  <a:gd name="T0" fmla="*/ 0 w 328"/>
                  <a:gd name="T1" fmla="*/ 0 h 226"/>
                  <a:gd name="T2" fmla="*/ 4 w 328"/>
                  <a:gd name="T3" fmla="*/ 2 h 226"/>
                  <a:gd name="T4" fmla="*/ 4 w 328"/>
                  <a:gd name="T5" fmla="*/ 4 h 226"/>
                  <a:gd name="T6" fmla="*/ 0 w 328"/>
                  <a:gd name="T7" fmla="*/ 2 h 226"/>
                  <a:gd name="T8" fmla="*/ 0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98" name="Rectangle 287"/>
              <p:cNvSpPr>
                <a:spLocks noChangeArrowheads="1"/>
              </p:cNvSpPr>
              <p:nvPr/>
            </p:nvSpPr>
            <p:spPr bwMode="auto">
              <a:xfrm>
                <a:off x="1143" y="2883"/>
                <a:ext cx="248" cy="20"/>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nvGrpSpPr>
              <p:cNvPr id="699" name="Group 288"/>
              <p:cNvGrpSpPr>
                <a:grpSpLocks/>
              </p:cNvGrpSpPr>
              <p:nvPr/>
            </p:nvGrpSpPr>
            <p:grpSpPr bwMode="auto">
              <a:xfrm>
                <a:off x="1367" y="2873"/>
                <a:ext cx="240" cy="63"/>
                <a:chOff x="614" y="2568"/>
                <a:chExt cx="725" cy="139"/>
              </a:xfrm>
            </p:grpSpPr>
            <p:sp>
              <p:nvSpPr>
                <p:cNvPr id="724" name="AutoShape 289"/>
                <p:cNvSpPr>
                  <a:spLocks noChangeArrowheads="1"/>
                </p:cNvSpPr>
                <p:nvPr/>
              </p:nvSpPr>
              <p:spPr bwMode="auto">
                <a:xfrm>
                  <a:off x="615" y="2567"/>
                  <a:ext cx="726" cy="143"/>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725" name="AutoShape 290"/>
                <p:cNvSpPr>
                  <a:spLocks noChangeArrowheads="1"/>
                </p:cNvSpPr>
                <p:nvPr/>
              </p:nvSpPr>
              <p:spPr bwMode="auto">
                <a:xfrm>
                  <a:off x="627" y="2582"/>
                  <a:ext cx="702" cy="113"/>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sp>
            <p:nvSpPr>
              <p:cNvPr id="700" name="Rectangle 291"/>
              <p:cNvSpPr>
                <a:spLocks noChangeArrowheads="1"/>
              </p:cNvSpPr>
              <p:nvPr/>
            </p:nvSpPr>
            <p:spPr bwMode="auto">
              <a:xfrm>
                <a:off x="1151" y="3026"/>
                <a:ext cx="244" cy="20"/>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nvGrpSpPr>
              <p:cNvPr id="701" name="Group 292"/>
              <p:cNvGrpSpPr>
                <a:grpSpLocks/>
              </p:cNvGrpSpPr>
              <p:nvPr/>
            </p:nvGrpSpPr>
            <p:grpSpPr bwMode="auto">
              <a:xfrm>
                <a:off x="1366" y="3014"/>
                <a:ext cx="240" cy="58"/>
                <a:chOff x="614" y="2568"/>
                <a:chExt cx="725" cy="139"/>
              </a:xfrm>
            </p:grpSpPr>
            <p:sp>
              <p:nvSpPr>
                <p:cNvPr id="722" name="AutoShape 293"/>
                <p:cNvSpPr>
                  <a:spLocks noChangeArrowheads="1"/>
                </p:cNvSpPr>
                <p:nvPr/>
              </p:nvSpPr>
              <p:spPr bwMode="auto">
                <a:xfrm>
                  <a:off x="618" y="2572"/>
                  <a:ext cx="726" cy="131"/>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723" name="AutoShape 294"/>
                <p:cNvSpPr>
                  <a:spLocks noChangeArrowheads="1"/>
                </p:cNvSpPr>
                <p:nvPr/>
              </p:nvSpPr>
              <p:spPr bwMode="auto">
                <a:xfrm>
                  <a:off x="630" y="2588"/>
                  <a:ext cx="702" cy="98"/>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sp>
            <p:nvSpPr>
              <p:cNvPr id="702" name="Rectangle 295"/>
              <p:cNvSpPr>
                <a:spLocks noChangeArrowheads="1"/>
              </p:cNvSpPr>
              <p:nvPr/>
            </p:nvSpPr>
            <p:spPr bwMode="auto">
              <a:xfrm>
                <a:off x="1147" y="3173"/>
                <a:ext cx="244" cy="17"/>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703" name="Rectangle 296"/>
              <p:cNvSpPr>
                <a:spLocks noChangeArrowheads="1"/>
              </p:cNvSpPr>
              <p:nvPr/>
            </p:nvSpPr>
            <p:spPr bwMode="auto">
              <a:xfrm>
                <a:off x="1151" y="3299"/>
                <a:ext cx="248" cy="20"/>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nvGrpSpPr>
              <p:cNvPr id="704" name="Group 297"/>
              <p:cNvGrpSpPr>
                <a:grpSpLocks/>
              </p:cNvGrpSpPr>
              <p:nvPr/>
            </p:nvGrpSpPr>
            <p:grpSpPr bwMode="auto">
              <a:xfrm>
                <a:off x="1361" y="3287"/>
                <a:ext cx="240" cy="65"/>
                <a:chOff x="614" y="2568"/>
                <a:chExt cx="725" cy="139"/>
              </a:xfrm>
            </p:grpSpPr>
            <p:sp>
              <p:nvSpPr>
                <p:cNvPr id="720" name="AutoShape 298"/>
                <p:cNvSpPr>
                  <a:spLocks noChangeArrowheads="1"/>
                </p:cNvSpPr>
                <p:nvPr/>
              </p:nvSpPr>
              <p:spPr bwMode="auto">
                <a:xfrm>
                  <a:off x="609" y="2572"/>
                  <a:ext cx="726" cy="139"/>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721" name="AutoShape 299"/>
                <p:cNvSpPr>
                  <a:spLocks noChangeArrowheads="1"/>
                </p:cNvSpPr>
                <p:nvPr/>
              </p:nvSpPr>
              <p:spPr bwMode="auto">
                <a:xfrm>
                  <a:off x="621" y="2586"/>
                  <a:ext cx="702" cy="109"/>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sp>
            <p:nvSpPr>
              <p:cNvPr id="705" name="Freeform 300"/>
              <p:cNvSpPr>
                <a:spLocks/>
              </p:cNvSpPr>
              <p:nvPr/>
            </p:nvSpPr>
            <p:spPr bwMode="auto">
              <a:xfrm>
                <a:off x="1590" y="3169"/>
                <a:ext cx="108" cy="81"/>
              </a:xfrm>
              <a:custGeom>
                <a:avLst/>
                <a:gdLst>
                  <a:gd name="T0" fmla="*/ 0 w 328"/>
                  <a:gd name="T1" fmla="*/ 0 h 226"/>
                  <a:gd name="T2" fmla="*/ 4 w 328"/>
                  <a:gd name="T3" fmla="*/ 2 h 226"/>
                  <a:gd name="T4" fmla="*/ 4 w 328"/>
                  <a:gd name="T5" fmla="*/ 4 h 226"/>
                  <a:gd name="T6" fmla="*/ 0 w 328"/>
                  <a:gd name="T7" fmla="*/ 2 h 226"/>
                  <a:gd name="T8" fmla="*/ 0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706" name="Group 301"/>
              <p:cNvGrpSpPr>
                <a:grpSpLocks/>
              </p:cNvGrpSpPr>
              <p:nvPr/>
            </p:nvGrpSpPr>
            <p:grpSpPr bwMode="auto">
              <a:xfrm>
                <a:off x="1363" y="3158"/>
                <a:ext cx="240" cy="60"/>
                <a:chOff x="614" y="2568"/>
                <a:chExt cx="725" cy="139"/>
              </a:xfrm>
            </p:grpSpPr>
            <p:sp>
              <p:nvSpPr>
                <p:cNvPr id="718" name="AutoShape 302"/>
                <p:cNvSpPr>
                  <a:spLocks noChangeArrowheads="1"/>
                </p:cNvSpPr>
                <p:nvPr/>
              </p:nvSpPr>
              <p:spPr bwMode="auto">
                <a:xfrm>
                  <a:off x="615" y="2570"/>
                  <a:ext cx="726" cy="134"/>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719" name="AutoShape 303"/>
                <p:cNvSpPr>
                  <a:spLocks noChangeArrowheads="1"/>
                </p:cNvSpPr>
                <p:nvPr/>
              </p:nvSpPr>
              <p:spPr bwMode="auto">
                <a:xfrm>
                  <a:off x="627" y="2586"/>
                  <a:ext cx="702" cy="103"/>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sp>
            <p:nvSpPr>
              <p:cNvPr id="707" name="Rectangle 304"/>
              <p:cNvSpPr>
                <a:spLocks noChangeArrowheads="1"/>
              </p:cNvSpPr>
              <p:nvPr/>
            </p:nvSpPr>
            <p:spPr bwMode="auto">
              <a:xfrm>
                <a:off x="1576" y="2770"/>
                <a:ext cx="28" cy="9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708" name="Freeform 305"/>
              <p:cNvSpPr>
                <a:spLocks/>
              </p:cNvSpPr>
              <p:nvPr/>
            </p:nvSpPr>
            <p:spPr bwMode="auto">
              <a:xfrm>
                <a:off x="1599" y="3019"/>
                <a:ext cx="98" cy="92"/>
              </a:xfrm>
              <a:custGeom>
                <a:avLst/>
                <a:gdLst>
                  <a:gd name="T0" fmla="*/ 0 w 296"/>
                  <a:gd name="T1" fmla="*/ 0 h 256"/>
                  <a:gd name="T2" fmla="*/ 4 w 296"/>
                  <a:gd name="T3" fmla="*/ 3 h 256"/>
                  <a:gd name="T4" fmla="*/ 4 w 296"/>
                  <a:gd name="T5" fmla="*/ 4 h 256"/>
                  <a:gd name="T6" fmla="*/ 0 w 296"/>
                  <a:gd name="T7" fmla="*/ 2 h 256"/>
                  <a:gd name="T8" fmla="*/ 0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09" name="Freeform 306"/>
              <p:cNvSpPr>
                <a:spLocks/>
              </p:cNvSpPr>
              <p:nvPr/>
            </p:nvSpPr>
            <p:spPr bwMode="auto">
              <a:xfrm>
                <a:off x="1601" y="2878"/>
                <a:ext cx="101" cy="104"/>
              </a:xfrm>
              <a:custGeom>
                <a:avLst/>
                <a:gdLst>
                  <a:gd name="T0" fmla="*/ 0 w 304"/>
                  <a:gd name="T1" fmla="*/ 0 h 288"/>
                  <a:gd name="T2" fmla="*/ 4 w 304"/>
                  <a:gd name="T3" fmla="*/ 3 h 288"/>
                  <a:gd name="T4" fmla="*/ 3 w 304"/>
                  <a:gd name="T5" fmla="*/ 5 h 288"/>
                  <a:gd name="T6" fmla="*/ 0 w 304"/>
                  <a:gd name="T7" fmla="*/ 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10" name="Oval 307"/>
              <p:cNvSpPr>
                <a:spLocks noChangeArrowheads="1"/>
              </p:cNvSpPr>
              <p:nvPr/>
            </p:nvSpPr>
            <p:spPr bwMode="auto">
              <a:xfrm>
                <a:off x="1684" y="3712"/>
                <a:ext cx="20" cy="41"/>
              </a:xfrm>
              <a:prstGeom prst="ellipse">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711" name="Freeform 308"/>
              <p:cNvSpPr>
                <a:spLocks/>
              </p:cNvSpPr>
              <p:nvPr/>
            </p:nvSpPr>
            <p:spPr bwMode="auto">
              <a:xfrm>
                <a:off x="1595" y="3713"/>
                <a:ext cx="102" cy="86"/>
              </a:xfrm>
              <a:custGeom>
                <a:avLst/>
                <a:gdLst>
                  <a:gd name="T0" fmla="*/ 0 w 306"/>
                  <a:gd name="T1" fmla="*/ 2 h 240"/>
                  <a:gd name="T2" fmla="*/ 0 w 306"/>
                  <a:gd name="T3" fmla="*/ 4 h 240"/>
                  <a:gd name="T4" fmla="*/ 4 w 306"/>
                  <a:gd name="T5" fmla="*/ 2 h 240"/>
                  <a:gd name="T6" fmla="*/ 4 w 306"/>
                  <a:gd name="T7" fmla="*/ 0 h 240"/>
                  <a:gd name="T8" fmla="*/ 0 w 306"/>
                  <a:gd name="T9" fmla="*/ 2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12" name="AutoShape 309"/>
              <p:cNvSpPr>
                <a:spLocks noChangeArrowheads="1"/>
              </p:cNvSpPr>
              <p:nvPr/>
            </p:nvSpPr>
            <p:spPr bwMode="auto">
              <a:xfrm>
                <a:off x="1115" y="3743"/>
                <a:ext cx="497" cy="61"/>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713" name="AutoShape 310"/>
              <p:cNvSpPr>
                <a:spLocks noChangeArrowheads="1"/>
              </p:cNvSpPr>
              <p:nvPr/>
            </p:nvSpPr>
            <p:spPr bwMode="auto">
              <a:xfrm>
                <a:off x="1143" y="3756"/>
                <a:ext cx="441" cy="34"/>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714" name="Oval 311"/>
              <p:cNvSpPr>
                <a:spLocks noChangeArrowheads="1"/>
              </p:cNvSpPr>
              <p:nvPr/>
            </p:nvSpPr>
            <p:spPr bwMode="auto">
              <a:xfrm>
                <a:off x="1183" y="3613"/>
                <a:ext cx="68" cy="61"/>
              </a:xfrm>
              <a:prstGeom prst="ellipse">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715" name="Oval 312"/>
              <p:cNvSpPr>
                <a:spLocks noChangeArrowheads="1"/>
              </p:cNvSpPr>
              <p:nvPr/>
            </p:nvSpPr>
            <p:spPr bwMode="auto">
              <a:xfrm>
                <a:off x="1259" y="3613"/>
                <a:ext cx="64" cy="61"/>
              </a:xfrm>
              <a:prstGeom prst="ellipse">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0000"/>
                  </a:solidFill>
                  <a:effectLst/>
                  <a:uLnTx/>
                  <a:uFillTx/>
                  <a:cs typeface="Arial" charset="0"/>
                </a:endParaRPr>
              </a:p>
            </p:txBody>
          </p:sp>
          <p:sp>
            <p:nvSpPr>
              <p:cNvPr id="716" name="Oval 313"/>
              <p:cNvSpPr>
                <a:spLocks noChangeArrowheads="1"/>
              </p:cNvSpPr>
              <p:nvPr/>
            </p:nvSpPr>
            <p:spPr bwMode="auto">
              <a:xfrm>
                <a:off x="1331" y="3613"/>
                <a:ext cx="64" cy="61"/>
              </a:xfrm>
              <a:prstGeom prst="ellipse">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sp>
            <p:nvSpPr>
              <p:cNvPr id="717" name="Rectangle 314"/>
              <p:cNvSpPr>
                <a:spLocks noChangeArrowheads="1"/>
              </p:cNvSpPr>
              <p:nvPr/>
            </p:nvSpPr>
            <p:spPr bwMode="auto">
              <a:xfrm>
                <a:off x="1496" y="3377"/>
                <a:ext cx="36" cy="328"/>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cs typeface="Arial" charset="0"/>
                </a:endParaRPr>
              </a:p>
            </p:txBody>
          </p:sp>
        </p:grpSp>
      </p:grpSp>
    </p:spTree>
    <p:extLst>
      <p:ext uri="{BB962C8B-B14F-4D97-AF65-F5344CB8AC3E}">
        <p14:creationId xmlns:p14="http://schemas.microsoft.com/office/powerpoint/2010/main" val="34783588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p:txBody>
          <a:bodyPr/>
          <a:lstStyle/>
          <a:p>
            <a:r>
              <a:rPr lang="en-US" altLang="ko-KR" dirty="0"/>
              <a:t>Summary</a:t>
            </a:r>
            <a:endParaRPr lang="ko-KR" altLang="en-US" dirty="0"/>
          </a:p>
        </p:txBody>
      </p:sp>
    </p:spTree>
    <p:extLst>
      <p:ext uri="{BB962C8B-B14F-4D97-AF65-F5344CB8AC3E}">
        <p14:creationId xmlns:p14="http://schemas.microsoft.com/office/powerpoint/2010/main" val="1352063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normAutofit/>
          </a:bodyPr>
          <a:lstStyle/>
          <a:p>
            <a:pPr marL="0" indent="0">
              <a:buNone/>
            </a:pPr>
            <a:r>
              <a:rPr lang="en-US" altLang="ko-KR" dirty="0"/>
              <a:t>Multimedia Applications</a:t>
            </a:r>
          </a:p>
          <a:p>
            <a:pPr lvl="1"/>
            <a:r>
              <a:rPr lang="en-US" altLang="ko-KR" dirty="0" smtClean="0"/>
              <a:t>properties </a:t>
            </a:r>
            <a:r>
              <a:rPr lang="en-US" altLang="ko-KR" dirty="0"/>
              <a:t>of </a:t>
            </a:r>
            <a:r>
              <a:rPr lang="en-US" altLang="ko-KR" dirty="0" smtClean="0"/>
              <a:t>video</a:t>
            </a:r>
            <a:r>
              <a:rPr lang="en-US" altLang="ko-KR" dirty="0"/>
              <a:t>: </a:t>
            </a:r>
            <a:r>
              <a:rPr lang="en-US" altLang="ko-KR" dirty="0" smtClean="0">
                <a:solidFill>
                  <a:srgbClr val="FFC000"/>
                </a:solidFill>
              </a:rPr>
              <a:t>high </a:t>
            </a:r>
            <a:r>
              <a:rPr lang="en-US" altLang="ko-KR" dirty="0">
                <a:solidFill>
                  <a:srgbClr val="FFC000"/>
                </a:solidFill>
              </a:rPr>
              <a:t>bit rate, </a:t>
            </a:r>
            <a:r>
              <a:rPr lang="en-US" altLang="ko-KR" dirty="0" smtClean="0">
                <a:solidFill>
                  <a:srgbClr val="FFC000"/>
                </a:solidFill>
              </a:rPr>
              <a:t>compressibility</a:t>
            </a:r>
          </a:p>
          <a:p>
            <a:pPr lvl="1"/>
            <a:r>
              <a:rPr lang="en-US" altLang="ko-KR" dirty="0"/>
              <a:t>properties of </a:t>
            </a:r>
            <a:r>
              <a:rPr lang="en-US" altLang="ko-KR" dirty="0" smtClean="0"/>
              <a:t>audio</a:t>
            </a:r>
            <a:r>
              <a:rPr lang="en-US" altLang="ko-KR" dirty="0"/>
              <a:t>: </a:t>
            </a:r>
            <a:r>
              <a:rPr lang="en-US" altLang="ko-KR" dirty="0" smtClean="0">
                <a:solidFill>
                  <a:srgbClr val="FFC000"/>
                </a:solidFill>
              </a:rPr>
              <a:t>sampling at constant rate</a:t>
            </a:r>
            <a:endParaRPr lang="en-US" altLang="ko-KR" dirty="0">
              <a:solidFill>
                <a:srgbClr val="FFC000"/>
              </a:solidFill>
            </a:endParaRPr>
          </a:p>
        </p:txBody>
      </p:sp>
      <p:sp>
        <p:nvSpPr>
          <p:cNvPr id="3" name="텍스트 개체 틀 2"/>
          <p:cNvSpPr>
            <a:spLocks noGrp="1"/>
          </p:cNvSpPr>
          <p:nvPr>
            <p:ph type="body" sz="quarter" idx="11"/>
          </p:nvPr>
        </p:nvSpPr>
        <p:spPr/>
        <p:txBody>
          <a:bodyPr/>
          <a:lstStyle/>
          <a:p>
            <a:pPr marL="0" indent="0">
              <a:buNone/>
            </a:pPr>
            <a:r>
              <a:rPr lang="en-US" altLang="ko-KR" dirty="0" smtClean="0"/>
              <a:t>Streaming Stored Video</a:t>
            </a:r>
            <a:endParaRPr lang="en-US" altLang="ko-KR" dirty="0"/>
          </a:p>
          <a:p>
            <a:pPr lvl="1"/>
            <a:r>
              <a:rPr lang="en-US" altLang="ko-KR" dirty="0" smtClean="0"/>
              <a:t>UDP streaming and HTTP streaming</a:t>
            </a:r>
          </a:p>
          <a:p>
            <a:pPr lvl="1"/>
            <a:r>
              <a:rPr lang="en-US" altLang="ko-KR" dirty="0" smtClean="0"/>
              <a:t>varying network delay: resolved through </a:t>
            </a:r>
            <a:r>
              <a:rPr lang="en-US" altLang="ko-KR" dirty="0" err="1" smtClean="0">
                <a:solidFill>
                  <a:srgbClr val="FFC000"/>
                </a:solidFill>
              </a:rPr>
              <a:t>playout</a:t>
            </a:r>
            <a:r>
              <a:rPr lang="en-US" altLang="ko-KR" dirty="0" smtClean="0">
                <a:solidFill>
                  <a:srgbClr val="FFC000"/>
                </a:solidFill>
              </a:rPr>
              <a:t> </a:t>
            </a:r>
            <a:r>
              <a:rPr lang="en-US" altLang="ko-KR" dirty="0">
                <a:solidFill>
                  <a:srgbClr val="FFC000"/>
                </a:solidFill>
              </a:rPr>
              <a:t>delay </a:t>
            </a:r>
            <a:r>
              <a:rPr lang="en-US" altLang="ko-KR" dirty="0" smtClean="0">
                <a:solidFill>
                  <a:srgbClr val="FFC000"/>
                </a:solidFill>
              </a:rPr>
              <a:t>with client-side buffering</a:t>
            </a:r>
            <a:endParaRPr lang="en-US" altLang="ko-KR" dirty="0">
              <a:solidFill>
                <a:srgbClr val="FFC000"/>
              </a:solidFill>
            </a:endParaRPr>
          </a:p>
        </p:txBody>
      </p:sp>
      <p:sp>
        <p:nvSpPr>
          <p:cNvPr id="4" name="텍스트 개체 틀 3"/>
          <p:cNvSpPr>
            <a:spLocks noGrp="1"/>
          </p:cNvSpPr>
          <p:nvPr>
            <p:ph type="body" sz="quarter" idx="12"/>
          </p:nvPr>
        </p:nvSpPr>
        <p:spPr/>
        <p:txBody>
          <a:bodyPr>
            <a:normAutofit/>
          </a:bodyPr>
          <a:lstStyle/>
          <a:p>
            <a:pPr marL="0" indent="0">
              <a:buNone/>
            </a:pPr>
            <a:r>
              <a:rPr lang="en-US" altLang="ko-KR" dirty="0" smtClean="0"/>
              <a:t>Voice-over-IP</a:t>
            </a:r>
            <a:endParaRPr lang="en-US" altLang="ko-KR" dirty="0"/>
          </a:p>
          <a:p>
            <a:pPr lvl="1"/>
            <a:r>
              <a:rPr lang="en-US" altLang="ko-KR" dirty="0" smtClean="0"/>
              <a:t>the most important </a:t>
            </a:r>
            <a:r>
              <a:rPr lang="en-US" altLang="ko-KR" dirty="0" err="1" smtClean="0"/>
              <a:t>QoS</a:t>
            </a:r>
            <a:r>
              <a:rPr lang="en-US" altLang="ko-KR" dirty="0" smtClean="0"/>
              <a:t>: </a:t>
            </a:r>
            <a:r>
              <a:rPr lang="en-US" altLang="ko-KR" dirty="0" smtClean="0">
                <a:solidFill>
                  <a:srgbClr val="FFC000"/>
                </a:solidFill>
              </a:rPr>
              <a:t>end-to-end delay</a:t>
            </a:r>
            <a:endParaRPr lang="en-US" altLang="ko-KR" dirty="0">
              <a:solidFill>
                <a:srgbClr val="FFC000"/>
              </a:solidFill>
            </a:endParaRPr>
          </a:p>
          <a:p>
            <a:pPr lvl="1"/>
            <a:r>
              <a:rPr lang="en-US" altLang="ko-KR" dirty="0" smtClean="0"/>
              <a:t>loss tolerable depending on encoding or error concealment</a:t>
            </a:r>
            <a:endParaRPr lang="en-US" altLang="ko-KR" dirty="0"/>
          </a:p>
        </p:txBody>
      </p:sp>
      <p:sp>
        <p:nvSpPr>
          <p:cNvPr id="5" name="텍스트 개체 틀 4"/>
          <p:cNvSpPr>
            <a:spLocks noGrp="1"/>
          </p:cNvSpPr>
          <p:nvPr>
            <p:ph type="body" sz="quarter" idx="13"/>
          </p:nvPr>
        </p:nvSpPr>
        <p:spPr/>
        <p:txBody>
          <a:bodyPr>
            <a:normAutofit/>
          </a:bodyPr>
          <a:lstStyle/>
          <a:p>
            <a:pPr marL="0" indent="0">
              <a:buNone/>
            </a:pPr>
            <a:r>
              <a:rPr lang="en-US" altLang="ko-KR" dirty="0"/>
              <a:t>Real-time Transport Protocol</a:t>
            </a:r>
            <a:endParaRPr lang="en-US" altLang="ko-KR" dirty="0" smtClean="0"/>
          </a:p>
          <a:p>
            <a:pPr lvl="1"/>
            <a:r>
              <a:rPr lang="en-US" altLang="ko-KR" dirty="0">
                <a:solidFill>
                  <a:srgbClr val="FFC000"/>
                </a:solidFill>
              </a:rPr>
              <a:t>a standardized packet structure that includes fields for most audio/video </a:t>
            </a:r>
            <a:r>
              <a:rPr lang="en-US" altLang="ko-KR" dirty="0" smtClean="0">
                <a:solidFill>
                  <a:srgbClr val="FFC000"/>
                </a:solidFill>
              </a:rPr>
              <a:t>data</a:t>
            </a:r>
          </a:p>
          <a:p>
            <a:pPr lvl="1"/>
            <a:r>
              <a:rPr lang="en-US" altLang="ko-KR" dirty="0" smtClean="0"/>
              <a:t>runs </a:t>
            </a:r>
            <a:r>
              <a:rPr lang="en-US" altLang="ko-KR" dirty="0"/>
              <a:t>in end systems, </a:t>
            </a:r>
            <a:r>
              <a:rPr lang="en-US" altLang="ko-KR" dirty="0" smtClean="0"/>
              <a:t>typically </a:t>
            </a:r>
            <a:r>
              <a:rPr lang="en-US" altLang="ko-KR" dirty="0"/>
              <a:t>on top of </a:t>
            </a:r>
            <a:r>
              <a:rPr lang="en-US" altLang="ko-KR" dirty="0" smtClean="0"/>
              <a:t>UDP </a:t>
            </a:r>
            <a:endParaRPr lang="en-US" altLang="ko-KR" dirty="0"/>
          </a:p>
        </p:txBody>
      </p:sp>
      <p:sp>
        <p:nvSpPr>
          <p:cNvPr id="6" name="제목 5"/>
          <p:cNvSpPr>
            <a:spLocks noGrp="1"/>
          </p:cNvSpPr>
          <p:nvPr>
            <p:ph type="title"/>
          </p:nvPr>
        </p:nvSpPr>
        <p:spPr/>
        <p:txBody>
          <a:bodyPr/>
          <a:lstStyle/>
          <a:p>
            <a:r>
              <a:rPr lang="en-US" altLang="ko-KR" dirty="0"/>
              <a:t>Summary (1/2)</a:t>
            </a:r>
            <a:endParaRPr lang="ko-KR" altLang="en-US" dirty="0"/>
          </a:p>
        </p:txBody>
      </p:sp>
      <p:sp>
        <p:nvSpPr>
          <p:cNvPr id="7" name="텍스트 개체 틀 6"/>
          <p:cNvSpPr>
            <a:spLocks noGrp="1"/>
          </p:cNvSpPr>
          <p:nvPr>
            <p:ph type="body" sz="quarter" idx="14"/>
          </p:nvPr>
        </p:nvSpPr>
        <p:spPr/>
        <p:txBody>
          <a:bodyPr/>
          <a:lstStyle/>
          <a:p>
            <a:r>
              <a:rPr lang="en-US" altLang="ko-KR" dirty="0" smtClean="0"/>
              <a:t>01</a:t>
            </a:r>
            <a:endParaRPr lang="ko-KR" altLang="en-US" dirty="0"/>
          </a:p>
        </p:txBody>
      </p:sp>
      <p:sp>
        <p:nvSpPr>
          <p:cNvPr id="8" name="텍스트 개체 틀 7"/>
          <p:cNvSpPr>
            <a:spLocks noGrp="1"/>
          </p:cNvSpPr>
          <p:nvPr>
            <p:ph type="body" sz="quarter" idx="15"/>
          </p:nvPr>
        </p:nvSpPr>
        <p:spPr/>
        <p:txBody>
          <a:bodyPr/>
          <a:lstStyle/>
          <a:p>
            <a:r>
              <a:rPr lang="en-US" altLang="ko-KR" dirty="0" smtClean="0"/>
              <a:t>02</a:t>
            </a:r>
            <a:endParaRPr lang="ko-KR" altLang="en-US" dirty="0"/>
          </a:p>
        </p:txBody>
      </p:sp>
      <p:sp>
        <p:nvSpPr>
          <p:cNvPr id="9" name="텍스트 개체 틀 8"/>
          <p:cNvSpPr>
            <a:spLocks noGrp="1"/>
          </p:cNvSpPr>
          <p:nvPr>
            <p:ph type="body" sz="quarter" idx="16"/>
          </p:nvPr>
        </p:nvSpPr>
        <p:spPr/>
        <p:txBody>
          <a:bodyPr/>
          <a:lstStyle/>
          <a:p>
            <a:r>
              <a:rPr lang="en-US" altLang="ko-KR" dirty="0" smtClean="0"/>
              <a:t>03</a:t>
            </a:r>
            <a:endParaRPr lang="ko-KR" altLang="en-US" dirty="0"/>
          </a:p>
        </p:txBody>
      </p:sp>
      <p:sp>
        <p:nvSpPr>
          <p:cNvPr id="10" name="텍스트 개체 틀 9"/>
          <p:cNvSpPr>
            <a:spLocks noGrp="1"/>
          </p:cNvSpPr>
          <p:nvPr>
            <p:ph type="body" sz="quarter" idx="17"/>
          </p:nvPr>
        </p:nvSpPr>
        <p:spPr/>
        <p:txBody>
          <a:bodyPr/>
          <a:lstStyle/>
          <a:p>
            <a:r>
              <a:rPr lang="en-US" altLang="ko-KR" dirty="0" smtClean="0"/>
              <a:t>04</a:t>
            </a:r>
            <a:endParaRPr lang="ko-KR" altLang="en-US" dirty="0"/>
          </a:p>
        </p:txBody>
      </p:sp>
    </p:spTree>
    <p:extLst>
      <p:ext uri="{BB962C8B-B14F-4D97-AF65-F5344CB8AC3E}">
        <p14:creationId xmlns:p14="http://schemas.microsoft.com/office/powerpoint/2010/main" val="1718800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normAutofit/>
          </a:bodyPr>
          <a:lstStyle/>
          <a:p>
            <a:pPr marL="0" indent="0">
              <a:buNone/>
            </a:pPr>
            <a:r>
              <a:rPr lang="en-US" altLang="ko-KR" dirty="0" smtClean="0"/>
              <a:t>Session Initiation Protocol</a:t>
            </a:r>
            <a:endParaRPr lang="en-US" altLang="ko-KR" dirty="0"/>
          </a:p>
          <a:p>
            <a:pPr lvl="1"/>
            <a:r>
              <a:rPr lang="en-US" altLang="ko-KR" dirty="0" smtClean="0"/>
              <a:t>session initiation between </a:t>
            </a:r>
            <a:r>
              <a:rPr lang="en-US" altLang="ko-KR" dirty="0"/>
              <a:t>two endpoints</a:t>
            </a:r>
            <a:endParaRPr lang="en-US" altLang="ko-KR" dirty="0" smtClean="0"/>
          </a:p>
          <a:p>
            <a:pPr lvl="1"/>
            <a:r>
              <a:rPr lang="en-US" altLang="ko-KR" dirty="0" smtClean="0"/>
              <a:t>name translation and user location, analogous to DNS</a:t>
            </a:r>
            <a:endParaRPr lang="en-US" altLang="ko-KR" dirty="0">
              <a:solidFill>
                <a:srgbClr val="FFC000"/>
              </a:solidFill>
            </a:endParaRPr>
          </a:p>
        </p:txBody>
      </p:sp>
      <p:sp>
        <p:nvSpPr>
          <p:cNvPr id="3" name="텍스트 개체 틀 2"/>
          <p:cNvSpPr>
            <a:spLocks noGrp="1"/>
          </p:cNvSpPr>
          <p:nvPr>
            <p:ph type="body" sz="quarter" idx="11"/>
          </p:nvPr>
        </p:nvSpPr>
        <p:spPr/>
        <p:txBody>
          <a:bodyPr>
            <a:normAutofit/>
          </a:bodyPr>
          <a:lstStyle/>
          <a:p>
            <a:pPr marL="0" indent="0">
              <a:buNone/>
            </a:pPr>
            <a:r>
              <a:rPr lang="en-US" altLang="ko-KR" dirty="0"/>
              <a:t>Network Support for Multimedia</a:t>
            </a:r>
          </a:p>
          <a:p>
            <a:pPr lvl="1"/>
            <a:r>
              <a:rPr lang="en-US" altLang="ko-KR" dirty="0" smtClean="0"/>
              <a:t>network dimensioning</a:t>
            </a:r>
          </a:p>
          <a:p>
            <a:pPr lvl="1"/>
            <a:r>
              <a:rPr lang="en-US" altLang="ko-KR" dirty="0" smtClean="0"/>
              <a:t>differentiated service per-class or per-connection</a:t>
            </a:r>
            <a:endParaRPr lang="en-US" altLang="ko-KR" dirty="0"/>
          </a:p>
        </p:txBody>
      </p:sp>
      <p:sp>
        <p:nvSpPr>
          <p:cNvPr id="6" name="제목 5"/>
          <p:cNvSpPr>
            <a:spLocks noGrp="1"/>
          </p:cNvSpPr>
          <p:nvPr>
            <p:ph type="title"/>
          </p:nvPr>
        </p:nvSpPr>
        <p:spPr/>
        <p:txBody>
          <a:bodyPr/>
          <a:lstStyle/>
          <a:p>
            <a:r>
              <a:rPr lang="en-US" altLang="ko-KR" dirty="0"/>
              <a:t>Summary </a:t>
            </a:r>
            <a:r>
              <a:rPr lang="en-US" altLang="ko-KR" dirty="0" smtClean="0"/>
              <a:t>(2/2</a:t>
            </a:r>
            <a:r>
              <a:rPr lang="en-US" altLang="ko-KR" dirty="0"/>
              <a:t>)</a:t>
            </a:r>
            <a:endParaRPr lang="ko-KR" altLang="en-US" dirty="0"/>
          </a:p>
        </p:txBody>
      </p:sp>
      <p:sp>
        <p:nvSpPr>
          <p:cNvPr id="11" name="텍스트 개체 틀 10"/>
          <p:cNvSpPr>
            <a:spLocks noGrp="1"/>
          </p:cNvSpPr>
          <p:nvPr>
            <p:ph type="body" sz="quarter" idx="14"/>
          </p:nvPr>
        </p:nvSpPr>
        <p:spPr/>
        <p:txBody>
          <a:bodyPr/>
          <a:lstStyle/>
          <a:p>
            <a:r>
              <a:rPr lang="en-US" altLang="ko-KR" dirty="0" smtClean="0"/>
              <a:t>05</a:t>
            </a:r>
            <a:endParaRPr lang="ko-KR" altLang="en-US" dirty="0"/>
          </a:p>
        </p:txBody>
      </p:sp>
      <p:sp>
        <p:nvSpPr>
          <p:cNvPr id="12" name="텍스트 개체 틀 11"/>
          <p:cNvSpPr>
            <a:spLocks noGrp="1"/>
          </p:cNvSpPr>
          <p:nvPr>
            <p:ph type="body" sz="quarter" idx="15"/>
          </p:nvPr>
        </p:nvSpPr>
        <p:spPr/>
        <p:txBody>
          <a:bodyPr/>
          <a:lstStyle/>
          <a:p>
            <a:r>
              <a:rPr lang="en-US" altLang="ko-KR" dirty="0" smtClean="0"/>
              <a:t>06</a:t>
            </a:r>
            <a:endParaRPr lang="ko-KR" altLang="en-US" dirty="0"/>
          </a:p>
        </p:txBody>
      </p:sp>
    </p:spTree>
    <p:extLst>
      <p:ext uri="{BB962C8B-B14F-4D97-AF65-F5344CB8AC3E}">
        <p14:creationId xmlns:p14="http://schemas.microsoft.com/office/powerpoint/2010/main" val="14484974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type="body" sz="quarter" idx="10"/>
          </p:nvPr>
        </p:nvSpPr>
        <p:spPr>
          <a:xfrm>
            <a:off x="838899" y="1040233"/>
            <a:ext cx="6008468" cy="5268287"/>
          </a:xfrm>
        </p:spPr>
        <p:txBody>
          <a:bodyPr>
            <a:normAutofit lnSpcReduction="10000"/>
          </a:bodyPr>
          <a:lstStyle/>
          <a:p>
            <a:r>
              <a:rPr lang="en-US" altLang="ko-KR" dirty="0" smtClean="0">
                <a:solidFill>
                  <a:srgbClr val="FFC000"/>
                </a:solidFill>
                <a:latin typeface="+mj-ea"/>
                <a:ea typeface="+mj-ea"/>
              </a:rPr>
              <a:t>High bit rate</a:t>
            </a:r>
            <a:endParaRPr lang="en-US" altLang="ko-KR" dirty="0">
              <a:latin typeface="+mj-ea"/>
              <a:ea typeface="+mj-ea"/>
            </a:endParaRPr>
          </a:p>
          <a:p>
            <a:pPr lvl="1"/>
            <a:r>
              <a:rPr lang="en-US" altLang="ko-KR" dirty="0"/>
              <a:t>video: sequence of images displayed at constant rate</a:t>
            </a:r>
          </a:p>
          <a:p>
            <a:pPr lvl="1"/>
            <a:r>
              <a:rPr lang="en-US" altLang="ko-KR" dirty="0"/>
              <a:t>e.g., 24 </a:t>
            </a:r>
            <a:r>
              <a:rPr lang="en-US" altLang="ko-KR" dirty="0" smtClean="0"/>
              <a:t>or 30 images/sec</a:t>
            </a:r>
            <a:endParaRPr lang="en-US" altLang="ko-KR" dirty="0"/>
          </a:p>
          <a:p>
            <a:r>
              <a:rPr lang="en-US" altLang="ko-KR" dirty="0" smtClean="0">
                <a:solidFill>
                  <a:srgbClr val="FFC000"/>
                </a:solidFill>
                <a:latin typeface="+mj-ea"/>
                <a:ea typeface="+mj-ea"/>
              </a:rPr>
              <a:t>Compressibility</a:t>
            </a:r>
            <a:endParaRPr lang="en-US" altLang="ko-KR" dirty="0" smtClean="0">
              <a:latin typeface="+mj-ea"/>
              <a:ea typeface="+mj-ea"/>
            </a:endParaRPr>
          </a:p>
          <a:p>
            <a:pPr lvl="1"/>
            <a:r>
              <a:rPr lang="en-US" altLang="ko-KR" dirty="0" smtClean="0"/>
              <a:t>using </a:t>
            </a:r>
            <a:r>
              <a:rPr lang="en-US" altLang="ko-KR" dirty="0"/>
              <a:t>redundancy </a:t>
            </a:r>
            <a:r>
              <a:rPr lang="en-US" altLang="ko-KR" dirty="0">
                <a:solidFill>
                  <a:srgbClr val="FF0000"/>
                </a:solidFill>
              </a:rPr>
              <a:t>within</a:t>
            </a:r>
            <a:r>
              <a:rPr lang="en-US" altLang="ko-KR" dirty="0"/>
              <a:t> and </a:t>
            </a:r>
            <a:r>
              <a:rPr lang="en-US" altLang="ko-KR" dirty="0">
                <a:solidFill>
                  <a:srgbClr val="FF0000"/>
                </a:solidFill>
              </a:rPr>
              <a:t>between</a:t>
            </a:r>
            <a:r>
              <a:rPr lang="en-US" altLang="ko-KR" dirty="0"/>
              <a:t> images to decrease # bits used to encode </a:t>
            </a:r>
            <a:r>
              <a:rPr lang="en-US" altLang="ko-KR" dirty="0" smtClean="0"/>
              <a:t>image</a:t>
            </a:r>
          </a:p>
          <a:p>
            <a:pPr lvl="2"/>
            <a:r>
              <a:rPr lang="en-US" altLang="ko-KR" dirty="0"/>
              <a:t>spatial (within </a:t>
            </a:r>
            <a:r>
              <a:rPr lang="en-US" altLang="ko-KR" dirty="0" smtClean="0"/>
              <a:t>image)</a:t>
            </a:r>
          </a:p>
          <a:p>
            <a:pPr lvl="2"/>
            <a:r>
              <a:rPr lang="en-US" altLang="ko-KR" dirty="0" smtClean="0"/>
              <a:t>temporal (from one image to next)</a:t>
            </a:r>
          </a:p>
          <a:p>
            <a:pPr lvl="1"/>
            <a:r>
              <a:rPr lang="en-US" altLang="ko-KR" dirty="0" smtClean="0"/>
              <a:t>multiple versions of the same video</a:t>
            </a:r>
          </a:p>
          <a:p>
            <a:pPr lvl="2"/>
            <a:r>
              <a:rPr lang="en-US" altLang="ko-KR" dirty="0" smtClean="0"/>
              <a:t>trade-off between video quality and bit rate</a:t>
            </a:r>
            <a:endParaRPr lang="en-US" altLang="ko-KR" dirty="0"/>
          </a:p>
        </p:txBody>
      </p:sp>
      <p:sp>
        <p:nvSpPr>
          <p:cNvPr id="5" name="제목 4"/>
          <p:cNvSpPr>
            <a:spLocks noGrp="1"/>
          </p:cNvSpPr>
          <p:nvPr>
            <p:ph type="title"/>
          </p:nvPr>
        </p:nvSpPr>
        <p:spPr/>
        <p:txBody>
          <a:bodyPr/>
          <a:lstStyle/>
          <a:p>
            <a:r>
              <a:rPr lang="en-US" altLang="ko-KR" dirty="0" smtClean="0"/>
              <a:t>Properties of Video</a:t>
            </a:r>
            <a:endParaRPr lang="ko-KR" altLang="en-US" dirty="0"/>
          </a:p>
        </p:txBody>
      </p:sp>
      <p:grpSp>
        <p:nvGrpSpPr>
          <p:cNvPr id="4" name="Group 18"/>
          <p:cNvGrpSpPr>
            <a:grpSpLocks/>
          </p:cNvGrpSpPr>
          <p:nvPr/>
        </p:nvGrpSpPr>
        <p:grpSpPr bwMode="auto">
          <a:xfrm>
            <a:off x="7147732" y="722258"/>
            <a:ext cx="4416425" cy="5732463"/>
            <a:chOff x="4338638" y="295275"/>
            <a:chExt cx="4417210" cy="5732463"/>
          </a:xfrm>
        </p:grpSpPr>
        <p:pic>
          <p:nvPicPr>
            <p:cNvPr id="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87975" y="1749425"/>
              <a:ext cx="1642963" cy="1860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5"/>
            <p:cNvGrpSpPr>
              <a:grpSpLocks/>
            </p:cNvGrpSpPr>
            <p:nvPr/>
          </p:nvGrpSpPr>
          <p:grpSpPr bwMode="auto">
            <a:xfrm>
              <a:off x="5345113" y="295275"/>
              <a:ext cx="3275012" cy="1730347"/>
              <a:chOff x="5345311" y="524250"/>
              <a:chExt cx="3274238" cy="1730214"/>
            </a:xfrm>
          </p:grpSpPr>
          <p:sp>
            <p:nvSpPr>
              <p:cNvPr id="13" name="TextBox 5"/>
              <p:cNvSpPr txBox="1">
                <a:spLocks noChangeArrowheads="1"/>
              </p:cNvSpPr>
              <p:nvPr/>
            </p:nvSpPr>
            <p:spPr bwMode="auto">
              <a:xfrm>
                <a:off x="5345311" y="1789936"/>
                <a:ext cx="1856071" cy="36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pitchFamily="34" charset="-128"/>
                  </a:defRPr>
                </a:lvl1pPr>
                <a:lvl2pPr marL="742950" indent="-285750">
                  <a:defRPr sz="2000">
                    <a:solidFill>
                      <a:schemeClr val="tx1"/>
                    </a:solidFill>
                    <a:latin typeface="Arial" charset="0"/>
                    <a:ea typeface="ＭＳ Ｐゴシック" pitchFamily="34" charset="-128"/>
                  </a:defRPr>
                </a:lvl2pPr>
                <a:lvl3pPr marL="1143000" indent="-228600">
                  <a:defRPr sz="2000">
                    <a:solidFill>
                      <a:schemeClr val="tx1"/>
                    </a:solidFill>
                    <a:latin typeface="Arial" charset="0"/>
                    <a:ea typeface="ＭＳ Ｐゴシック" pitchFamily="34" charset="-128"/>
                  </a:defRPr>
                </a:lvl3pPr>
                <a:lvl4pPr marL="1600200" indent="-228600">
                  <a:defRPr sz="2000">
                    <a:solidFill>
                      <a:schemeClr val="tx1"/>
                    </a:solidFill>
                    <a:latin typeface="Arial" charset="0"/>
                    <a:ea typeface="ＭＳ Ｐゴシック" pitchFamily="34" charset="-128"/>
                  </a:defRPr>
                </a:lvl4pPr>
                <a:lvl5pPr marL="2057400" indent="-22860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spcBef>
                    <a:spcPct val="20000"/>
                  </a:spcBef>
                  <a:buClr>
                    <a:schemeClr val="accent2"/>
                  </a:buClr>
                  <a:buSzPct val="85000"/>
                  <a:buFont typeface="ZapfDingbats"/>
                  <a:buNone/>
                </a:pPr>
                <a:r>
                  <a:rPr lang="en-US" altLang="ko-KR" sz="1800">
                    <a:solidFill>
                      <a:srgbClr val="CC0000"/>
                    </a:solidFill>
                    <a:latin typeface="Arial Narrow" pitchFamily="34" charset="0"/>
                  </a:rPr>
                  <a:t>……………………..</a:t>
                </a:r>
              </a:p>
            </p:txBody>
          </p:sp>
          <p:sp>
            <p:nvSpPr>
              <p:cNvPr id="14" name="TextBox 8"/>
              <p:cNvSpPr txBox="1">
                <a:spLocks noChangeArrowheads="1"/>
              </p:cNvSpPr>
              <p:nvPr/>
            </p:nvSpPr>
            <p:spPr bwMode="auto">
              <a:xfrm>
                <a:off x="5808125" y="524250"/>
                <a:ext cx="2811424" cy="1384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pitchFamily="34" charset="-128"/>
                  </a:defRPr>
                </a:lvl1pPr>
                <a:lvl2pPr marL="742950" indent="-285750">
                  <a:defRPr sz="2000">
                    <a:solidFill>
                      <a:schemeClr val="tx1"/>
                    </a:solidFill>
                    <a:latin typeface="Arial" charset="0"/>
                    <a:ea typeface="ＭＳ Ｐゴシック" pitchFamily="34" charset="-128"/>
                  </a:defRPr>
                </a:lvl2pPr>
                <a:lvl3pPr marL="1143000" indent="-228600">
                  <a:defRPr sz="2000">
                    <a:solidFill>
                      <a:schemeClr val="tx1"/>
                    </a:solidFill>
                    <a:latin typeface="Arial" charset="0"/>
                    <a:ea typeface="ＭＳ Ｐゴシック" pitchFamily="34" charset="-128"/>
                  </a:defRPr>
                </a:lvl3pPr>
                <a:lvl4pPr marL="1600200" indent="-228600">
                  <a:defRPr sz="2000">
                    <a:solidFill>
                      <a:schemeClr val="tx1"/>
                    </a:solidFill>
                    <a:latin typeface="Arial" charset="0"/>
                    <a:ea typeface="ＭＳ Ｐゴシック" pitchFamily="34" charset="-128"/>
                  </a:defRPr>
                </a:lvl4pPr>
                <a:lvl5pPr marL="2057400" indent="-22860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spcBef>
                    <a:spcPct val="20000"/>
                  </a:spcBef>
                  <a:buClr>
                    <a:schemeClr val="accent2"/>
                  </a:buClr>
                  <a:buSzPct val="85000"/>
                  <a:buFont typeface="ZapfDingbats"/>
                  <a:buNone/>
                </a:pPr>
                <a:r>
                  <a:rPr lang="en-US" altLang="ko-KR" sz="1400" i="1" dirty="0">
                    <a:solidFill>
                      <a:srgbClr val="CC0000"/>
                    </a:solidFill>
                    <a:latin typeface="+mn-ea"/>
                    <a:ea typeface="+mn-ea"/>
                    <a:cs typeface="Arial" charset="0"/>
                  </a:rPr>
                  <a:t>spatial coding example: </a:t>
                </a:r>
                <a:r>
                  <a:rPr lang="en-US" altLang="ko-KR" sz="1400" dirty="0">
                    <a:latin typeface="+mn-ea"/>
                    <a:ea typeface="+mn-ea"/>
                    <a:cs typeface="Arial" charset="0"/>
                  </a:rPr>
                  <a:t>instead of sending</a:t>
                </a:r>
                <a:r>
                  <a:rPr lang="en-US" altLang="ko-KR" sz="1400" i="1" dirty="0">
                    <a:latin typeface="+mn-ea"/>
                    <a:ea typeface="+mn-ea"/>
                    <a:cs typeface="Arial" charset="0"/>
                  </a:rPr>
                  <a:t> N </a:t>
                </a:r>
                <a:r>
                  <a:rPr lang="en-US" altLang="ko-KR" sz="1400" dirty="0">
                    <a:latin typeface="+mn-ea"/>
                    <a:ea typeface="+mn-ea"/>
                    <a:cs typeface="Arial" charset="0"/>
                  </a:rPr>
                  <a:t>values of same color (all purple), send only two values: color  value (</a:t>
                </a:r>
                <a:r>
                  <a:rPr lang="en-US" altLang="ko-KR" sz="1400" i="1" dirty="0">
                    <a:latin typeface="+mn-ea"/>
                    <a:ea typeface="+mn-ea"/>
                    <a:cs typeface="Arial" charset="0"/>
                  </a:rPr>
                  <a:t>purple)  and number of repeated values (</a:t>
                </a:r>
                <a:r>
                  <a:rPr lang="en-US" altLang="ko-KR" sz="1400" dirty="0">
                    <a:latin typeface="+mn-ea"/>
                    <a:ea typeface="+mn-ea"/>
                    <a:cs typeface="Arial" charset="0"/>
                  </a:rPr>
                  <a:t>N)</a:t>
                </a:r>
              </a:p>
            </p:txBody>
          </p:sp>
          <p:sp>
            <p:nvSpPr>
              <p:cNvPr id="15" name="TextBox 13"/>
              <p:cNvSpPr txBox="1">
                <a:spLocks noChangeArrowheads="1"/>
              </p:cNvSpPr>
              <p:nvPr/>
            </p:nvSpPr>
            <p:spPr bwMode="auto">
              <a:xfrm>
                <a:off x="5354771" y="1885160"/>
                <a:ext cx="1803448" cy="36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pitchFamily="34" charset="-128"/>
                  </a:defRPr>
                </a:lvl1pPr>
                <a:lvl2pPr marL="742950" indent="-285750">
                  <a:defRPr sz="2000">
                    <a:solidFill>
                      <a:schemeClr val="tx1"/>
                    </a:solidFill>
                    <a:latin typeface="Arial" charset="0"/>
                    <a:ea typeface="ＭＳ Ｐゴシック" pitchFamily="34" charset="-128"/>
                  </a:defRPr>
                </a:lvl2pPr>
                <a:lvl3pPr marL="1143000" indent="-228600">
                  <a:defRPr sz="2000">
                    <a:solidFill>
                      <a:schemeClr val="tx1"/>
                    </a:solidFill>
                    <a:latin typeface="Arial" charset="0"/>
                    <a:ea typeface="ＭＳ Ｐゴシック" pitchFamily="34" charset="-128"/>
                  </a:defRPr>
                </a:lvl3pPr>
                <a:lvl4pPr marL="1600200" indent="-228600">
                  <a:defRPr sz="2000">
                    <a:solidFill>
                      <a:schemeClr val="tx1"/>
                    </a:solidFill>
                    <a:latin typeface="Arial" charset="0"/>
                    <a:ea typeface="ＭＳ Ｐゴシック" pitchFamily="34" charset="-128"/>
                  </a:defRPr>
                </a:lvl4pPr>
                <a:lvl5pPr marL="2057400" indent="-22860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spcBef>
                    <a:spcPct val="20000"/>
                  </a:spcBef>
                  <a:buClr>
                    <a:schemeClr val="accent2"/>
                  </a:buClr>
                  <a:buSzPct val="85000"/>
                  <a:buFont typeface="ZapfDingbats"/>
                  <a:buNone/>
                </a:pPr>
                <a:r>
                  <a:rPr lang="en-US" altLang="ko-KR" sz="1800">
                    <a:solidFill>
                      <a:srgbClr val="CC0000"/>
                    </a:solidFill>
                    <a:latin typeface="Arial Narrow" pitchFamily="34" charset="0"/>
                  </a:rPr>
                  <a:t>……………….…….</a:t>
                </a:r>
              </a:p>
            </p:txBody>
          </p:sp>
          <p:cxnSp>
            <p:nvCxnSpPr>
              <p:cNvPr id="16" name="Straight Connector 10"/>
              <p:cNvCxnSpPr>
                <a:cxnSpLocks noChangeShapeType="1"/>
              </p:cNvCxnSpPr>
              <p:nvPr/>
            </p:nvCxnSpPr>
            <p:spPr bwMode="auto">
              <a:xfrm flipH="1">
                <a:off x="5565603" y="756253"/>
                <a:ext cx="313958" cy="115578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cxnSp>
        </p:grpSp>
        <p:sp>
          <p:nvSpPr>
            <p:cNvPr id="8" name="TextBox 17"/>
            <p:cNvSpPr txBox="1">
              <a:spLocks noChangeArrowheads="1"/>
            </p:cNvSpPr>
            <p:nvPr/>
          </p:nvSpPr>
          <p:spPr bwMode="auto">
            <a:xfrm>
              <a:off x="5323721" y="3654665"/>
              <a:ext cx="8937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pitchFamily="34" charset="-128"/>
                </a:defRPr>
              </a:lvl1pPr>
              <a:lvl2pPr marL="742950" indent="-285750">
                <a:defRPr sz="2000">
                  <a:solidFill>
                    <a:schemeClr val="tx1"/>
                  </a:solidFill>
                  <a:latin typeface="Arial" charset="0"/>
                  <a:ea typeface="ＭＳ Ｐゴシック" pitchFamily="34" charset="-128"/>
                </a:defRPr>
              </a:lvl2pPr>
              <a:lvl3pPr marL="1143000" indent="-228600">
                <a:defRPr sz="2000">
                  <a:solidFill>
                    <a:schemeClr val="tx1"/>
                  </a:solidFill>
                  <a:latin typeface="Arial" charset="0"/>
                  <a:ea typeface="ＭＳ Ｐゴシック" pitchFamily="34" charset="-128"/>
                </a:defRPr>
              </a:lvl3pPr>
              <a:lvl4pPr marL="1600200" indent="-228600">
                <a:defRPr sz="2000">
                  <a:solidFill>
                    <a:schemeClr val="tx1"/>
                  </a:solidFill>
                  <a:latin typeface="Arial" charset="0"/>
                  <a:ea typeface="ＭＳ Ｐゴシック" pitchFamily="34" charset="-128"/>
                </a:defRPr>
              </a:lvl4pPr>
              <a:lvl5pPr marL="2057400" indent="-22860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spcBef>
                  <a:spcPct val="20000"/>
                </a:spcBef>
                <a:buClr>
                  <a:schemeClr val="accent2"/>
                </a:buClr>
                <a:buSzPct val="85000"/>
                <a:buFont typeface="ZapfDingbats"/>
                <a:buNone/>
              </a:pPr>
              <a:r>
                <a:rPr lang="en-US" altLang="ko-KR" sz="1800" dirty="0">
                  <a:solidFill>
                    <a:srgbClr val="CC0000"/>
                  </a:solidFill>
                  <a:latin typeface="+mn-ea"/>
                  <a:ea typeface="+mn-ea"/>
                  <a:cs typeface="Arial" charset="0"/>
                </a:rPr>
                <a:t>frame</a:t>
              </a:r>
              <a:r>
                <a:rPr lang="en-US" altLang="ko-KR" sz="1800" i="1" dirty="0">
                  <a:solidFill>
                    <a:srgbClr val="CC0000"/>
                  </a:solidFill>
                  <a:latin typeface="+mn-ea"/>
                  <a:ea typeface="+mn-ea"/>
                  <a:cs typeface="Arial" charset="0"/>
                </a:rPr>
                <a:t> </a:t>
              </a:r>
              <a:r>
                <a:rPr lang="en-US" altLang="ko-KR" sz="1800" i="1" dirty="0" err="1">
                  <a:solidFill>
                    <a:srgbClr val="CC0000"/>
                  </a:solidFill>
                  <a:latin typeface="+mn-ea"/>
                  <a:ea typeface="+mn-ea"/>
                  <a:cs typeface="Arial" charset="0"/>
                </a:rPr>
                <a:t>i</a:t>
              </a:r>
              <a:endParaRPr lang="en-US" altLang="ko-KR" sz="1800" i="1" dirty="0">
                <a:solidFill>
                  <a:srgbClr val="CC0000"/>
                </a:solidFill>
                <a:latin typeface="+mn-ea"/>
                <a:ea typeface="+mn-ea"/>
                <a:cs typeface="Arial" charset="0"/>
              </a:endParaRPr>
            </a:p>
          </p:txBody>
        </p:sp>
        <p:sp>
          <p:nvSpPr>
            <p:cNvPr id="9" name="TextBox 23"/>
            <p:cNvSpPr txBox="1">
              <a:spLocks noChangeArrowheads="1"/>
            </p:cNvSpPr>
            <p:nvPr/>
          </p:nvSpPr>
          <p:spPr bwMode="auto">
            <a:xfrm>
              <a:off x="7051858" y="5611091"/>
              <a:ext cx="1196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pitchFamily="34" charset="-128"/>
                </a:defRPr>
              </a:lvl1pPr>
              <a:lvl2pPr marL="742950" indent="-285750">
                <a:defRPr sz="2000">
                  <a:solidFill>
                    <a:schemeClr val="tx1"/>
                  </a:solidFill>
                  <a:latin typeface="Arial" charset="0"/>
                  <a:ea typeface="ＭＳ Ｐゴシック" pitchFamily="34" charset="-128"/>
                </a:defRPr>
              </a:lvl2pPr>
              <a:lvl3pPr marL="1143000" indent="-228600">
                <a:defRPr sz="2000">
                  <a:solidFill>
                    <a:schemeClr val="tx1"/>
                  </a:solidFill>
                  <a:latin typeface="Arial" charset="0"/>
                  <a:ea typeface="ＭＳ Ｐゴシック" pitchFamily="34" charset="-128"/>
                </a:defRPr>
              </a:lvl3pPr>
              <a:lvl4pPr marL="1600200" indent="-228600">
                <a:defRPr sz="2000">
                  <a:solidFill>
                    <a:schemeClr val="tx1"/>
                  </a:solidFill>
                  <a:latin typeface="Arial" charset="0"/>
                  <a:ea typeface="ＭＳ Ｐゴシック" pitchFamily="34" charset="-128"/>
                </a:defRPr>
              </a:lvl4pPr>
              <a:lvl5pPr marL="2057400" indent="-22860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spcBef>
                  <a:spcPct val="20000"/>
                </a:spcBef>
                <a:buClr>
                  <a:schemeClr val="accent2"/>
                </a:buClr>
                <a:buSzPct val="85000"/>
                <a:buFont typeface="ZapfDingbats"/>
                <a:buNone/>
              </a:pPr>
              <a:r>
                <a:rPr lang="en-US" altLang="ko-KR" sz="1800">
                  <a:solidFill>
                    <a:srgbClr val="CC0000"/>
                  </a:solidFill>
                  <a:latin typeface="+mn-ea"/>
                  <a:ea typeface="+mn-ea"/>
                  <a:cs typeface="Arial" charset="0"/>
                </a:rPr>
                <a:t>frame</a:t>
              </a:r>
              <a:r>
                <a:rPr lang="en-US" altLang="ko-KR" sz="1800" i="1">
                  <a:solidFill>
                    <a:srgbClr val="CC0000"/>
                  </a:solidFill>
                  <a:latin typeface="+mn-ea"/>
                  <a:ea typeface="+mn-ea"/>
                  <a:cs typeface="Arial" charset="0"/>
                </a:rPr>
                <a:t> i+1</a:t>
              </a:r>
            </a:p>
          </p:txBody>
        </p:sp>
        <p:sp>
          <p:nvSpPr>
            <p:cNvPr id="10" name="TextBox 26"/>
            <p:cNvSpPr txBox="1">
              <a:spLocks noChangeArrowheads="1"/>
            </p:cNvSpPr>
            <p:nvPr/>
          </p:nvSpPr>
          <p:spPr bwMode="auto">
            <a:xfrm>
              <a:off x="4338638" y="4857750"/>
              <a:ext cx="2278062"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pitchFamily="34" charset="-128"/>
                </a:defRPr>
              </a:lvl1pPr>
              <a:lvl2pPr marL="742950" indent="-285750">
                <a:defRPr sz="2000">
                  <a:solidFill>
                    <a:schemeClr val="tx1"/>
                  </a:solidFill>
                  <a:latin typeface="Arial" charset="0"/>
                  <a:ea typeface="ＭＳ Ｐゴシック" pitchFamily="34" charset="-128"/>
                </a:defRPr>
              </a:lvl2pPr>
              <a:lvl3pPr marL="1143000" indent="-228600">
                <a:defRPr sz="2000">
                  <a:solidFill>
                    <a:schemeClr val="tx1"/>
                  </a:solidFill>
                  <a:latin typeface="Arial" charset="0"/>
                  <a:ea typeface="ＭＳ Ｐゴシック" pitchFamily="34" charset="-128"/>
                </a:defRPr>
              </a:lvl3pPr>
              <a:lvl4pPr marL="1600200" indent="-228600">
                <a:defRPr sz="2000">
                  <a:solidFill>
                    <a:schemeClr val="tx1"/>
                  </a:solidFill>
                  <a:latin typeface="Arial" charset="0"/>
                  <a:ea typeface="ＭＳ Ｐゴシック" pitchFamily="34" charset="-128"/>
                </a:defRPr>
              </a:lvl4pPr>
              <a:lvl5pPr marL="2057400" indent="-22860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spcBef>
                  <a:spcPct val="20000"/>
                </a:spcBef>
                <a:buClr>
                  <a:schemeClr val="accent2"/>
                </a:buClr>
                <a:buSzPct val="85000"/>
                <a:buFont typeface="ZapfDingbats"/>
                <a:buNone/>
              </a:pPr>
              <a:r>
                <a:rPr lang="en-US" altLang="ko-KR" sz="1400" i="1" dirty="0">
                  <a:solidFill>
                    <a:srgbClr val="CC0000"/>
                  </a:solidFill>
                  <a:latin typeface="+mn-ea"/>
                  <a:ea typeface="+mn-ea"/>
                  <a:cs typeface="Arial" charset="0"/>
                </a:rPr>
                <a:t>temporal coding example: </a:t>
              </a:r>
              <a:r>
                <a:rPr lang="en-US" altLang="ko-KR" sz="1400" dirty="0">
                  <a:latin typeface="+mn-ea"/>
                  <a:ea typeface="+mn-ea"/>
                  <a:cs typeface="Arial" charset="0"/>
                </a:rPr>
                <a:t>instead of sending complete frame at i+1, send only differences from frame </a:t>
              </a:r>
              <a:r>
                <a:rPr lang="en-US" altLang="ko-KR" sz="1400" dirty="0" err="1">
                  <a:latin typeface="+mn-ea"/>
                  <a:ea typeface="+mn-ea"/>
                  <a:cs typeface="Arial" charset="0"/>
                </a:rPr>
                <a:t>i</a:t>
              </a:r>
              <a:endParaRPr lang="en-US" altLang="ko-KR" sz="1400" dirty="0">
                <a:latin typeface="+mn-ea"/>
                <a:ea typeface="+mn-ea"/>
                <a:cs typeface="Arial" charset="0"/>
              </a:endParaRPr>
            </a:p>
          </p:txBody>
        </p:sp>
        <p:cxnSp>
          <p:nvCxnSpPr>
            <p:cNvPr id="11" name="Straight Connector 28"/>
            <p:cNvCxnSpPr>
              <a:cxnSpLocks noChangeShapeType="1"/>
            </p:cNvCxnSpPr>
            <p:nvPr/>
          </p:nvCxnSpPr>
          <p:spPr bwMode="auto">
            <a:xfrm>
              <a:off x="5972518" y="4021445"/>
              <a:ext cx="1013060" cy="1783949"/>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cxnSp>
        <p:pic>
          <p:nvPicPr>
            <p:cNvPr id="1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2885" y="3806720"/>
              <a:ext cx="1642963" cy="1860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82306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Properties of </a:t>
            </a:r>
            <a:r>
              <a:rPr lang="en-US" altLang="ko-KR" dirty="0" smtClean="0"/>
              <a:t>Audio</a:t>
            </a:r>
            <a:endParaRPr lang="ko-KR" altLang="en-US" dirty="0"/>
          </a:p>
        </p:txBody>
      </p:sp>
      <p:sp>
        <p:nvSpPr>
          <p:cNvPr id="5" name="텍스트 개체 틀 4"/>
          <p:cNvSpPr>
            <a:spLocks noGrp="1"/>
          </p:cNvSpPr>
          <p:nvPr>
            <p:ph sz="quarter" idx="10"/>
          </p:nvPr>
        </p:nvSpPr>
        <p:spPr/>
        <p:txBody>
          <a:bodyPr/>
          <a:lstStyle/>
          <a:p>
            <a:r>
              <a:rPr lang="en-US" altLang="ko-KR" dirty="0" smtClean="0"/>
              <a:t>Analog </a:t>
            </a:r>
            <a:r>
              <a:rPr lang="en-US" altLang="ko-KR" dirty="0"/>
              <a:t>audio signal sampled at constant rate</a:t>
            </a:r>
          </a:p>
          <a:p>
            <a:pPr lvl="1"/>
            <a:r>
              <a:rPr lang="en-US" altLang="ko-KR" dirty="0"/>
              <a:t>telephone: 8,000 samples/sec</a:t>
            </a:r>
          </a:p>
          <a:p>
            <a:pPr lvl="1"/>
            <a:r>
              <a:rPr lang="en-US" altLang="ko-KR" dirty="0"/>
              <a:t>CD music: 44,100 samples/sec</a:t>
            </a:r>
          </a:p>
          <a:p>
            <a:r>
              <a:rPr lang="en-US" altLang="ko-KR" dirty="0" smtClean="0"/>
              <a:t>Each </a:t>
            </a:r>
            <a:r>
              <a:rPr lang="en-US" altLang="ko-KR" dirty="0"/>
              <a:t>sample quantized, i.e., rounded</a:t>
            </a:r>
          </a:p>
          <a:p>
            <a:pPr lvl="1"/>
            <a:r>
              <a:rPr lang="en-US" altLang="ko-KR" dirty="0"/>
              <a:t>e.g., 2</a:t>
            </a:r>
            <a:r>
              <a:rPr lang="en-US" altLang="ko-KR" baseline="30000" dirty="0"/>
              <a:t>8</a:t>
            </a:r>
            <a:r>
              <a:rPr lang="en-US" altLang="ko-KR" dirty="0"/>
              <a:t>=256 possible quantized </a:t>
            </a:r>
            <a:r>
              <a:rPr lang="en-US" altLang="ko-KR" dirty="0" smtClean="0"/>
              <a:t>values</a:t>
            </a:r>
          </a:p>
          <a:p>
            <a:pPr lvl="1"/>
            <a:r>
              <a:rPr lang="en-US" altLang="ko-KR" dirty="0"/>
              <a:t>each quantized value </a:t>
            </a:r>
            <a:r>
              <a:rPr lang="en-US" altLang="ko-KR" dirty="0" smtClean="0"/>
              <a:t>represented </a:t>
            </a:r>
            <a:r>
              <a:rPr lang="en-US" altLang="ko-KR" dirty="0"/>
              <a:t>by </a:t>
            </a:r>
            <a:r>
              <a:rPr lang="en-US" altLang="ko-KR" dirty="0" smtClean="0"/>
              <a:t>8 bits</a:t>
            </a:r>
          </a:p>
          <a:p>
            <a:pPr lvl="2"/>
            <a:r>
              <a:rPr lang="en-US" altLang="ko-KR" dirty="0" smtClean="0"/>
              <a:t>8,000 samples/sec x 8 bits = 64,000 </a:t>
            </a:r>
            <a:r>
              <a:rPr lang="en-US" altLang="ko-KR" dirty="0"/>
              <a:t>bps</a:t>
            </a:r>
          </a:p>
          <a:p>
            <a:r>
              <a:rPr lang="en-US" altLang="ko-KR" dirty="0" smtClean="0"/>
              <a:t>Receiver </a:t>
            </a:r>
            <a:r>
              <a:rPr lang="en-US" altLang="ko-KR" dirty="0"/>
              <a:t>converts bits back to analog signal</a:t>
            </a:r>
            <a:r>
              <a:rPr lang="en-US" altLang="ko-KR" dirty="0" smtClean="0"/>
              <a:t>: some </a:t>
            </a:r>
            <a:r>
              <a:rPr lang="en-US" altLang="ko-KR" dirty="0"/>
              <a:t>quality </a:t>
            </a:r>
            <a:r>
              <a:rPr lang="en-US" altLang="ko-KR" dirty="0" smtClean="0"/>
              <a:t>reduction</a:t>
            </a:r>
          </a:p>
          <a:p>
            <a:r>
              <a:rPr lang="en-US" altLang="ko-KR" dirty="0" smtClean="0">
                <a:solidFill>
                  <a:srgbClr val="FFC000"/>
                </a:solidFill>
                <a:latin typeface="+mj-ea"/>
                <a:ea typeface="+mj-ea"/>
              </a:rPr>
              <a:t>Example rates</a:t>
            </a:r>
          </a:p>
          <a:p>
            <a:pPr lvl="1"/>
            <a:r>
              <a:rPr lang="en-US" altLang="ko-KR" dirty="0" smtClean="0"/>
              <a:t>CD (1.411 Mbps), MP3 (96, 128, 160 kbps), Internet telephony (5.3 kbps and up)</a:t>
            </a:r>
            <a:endParaRPr lang="ko-KR" altLang="en-US" dirty="0"/>
          </a:p>
        </p:txBody>
      </p:sp>
      <p:grpSp>
        <p:nvGrpSpPr>
          <p:cNvPr id="6" name="그룹 5"/>
          <p:cNvGrpSpPr/>
          <p:nvPr/>
        </p:nvGrpSpPr>
        <p:grpSpPr>
          <a:xfrm>
            <a:off x="7786687" y="1010720"/>
            <a:ext cx="3813433" cy="3241675"/>
            <a:chOff x="7786687" y="1914525"/>
            <a:chExt cx="3813433" cy="3241675"/>
          </a:xfrm>
        </p:grpSpPr>
        <p:cxnSp>
          <p:nvCxnSpPr>
            <p:cNvPr id="72" name="Straight Connector 7"/>
            <p:cNvCxnSpPr>
              <a:cxnSpLocks noChangeShapeType="1"/>
            </p:cNvCxnSpPr>
            <p:nvPr/>
          </p:nvCxnSpPr>
          <p:spPr bwMode="auto">
            <a:xfrm>
              <a:off x="8129587" y="2108200"/>
              <a:ext cx="0" cy="2212975"/>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Rectangle 10"/>
            <p:cNvSpPr/>
            <p:nvPr/>
          </p:nvSpPr>
          <p:spPr>
            <a:xfrm>
              <a:off x="8128000" y="3249612"/>
              <a:ext cx="155575" cy="1055688"/>
            </a:xfrm>
            <a:prstGeom prst="rect">
              <a:avLst/>
            </a:prstGeom>
            <a:ln w="9525">
              <a:solidFill>
                <a:srgbClr val="FFFFFF">
                  <a:lumMod val="50000"/>
                </a:srgbClr>
              </a:solidFill>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omic Sans MS" pitchFamily="66" charset="0"/>
              </a:endParaRPr>
            </a:p>
          </p:txBody>
        </p:sp>
        <p:sp>
          <p:nvSpPr>
            <p:cNvPr id="74" name="Rectangle 11"/>
            <p:cNvSpPr/>
            <p:nvPr/>
          </p:nvSpPr>
          <p:spPr>
            <a:xfrm>
              <a:off x="8285162" y="3132137"/>
              <a:ext cx="157163" cy="1174750"/>
            </a:xfrm>
            <a:prstGeom prst="rect">
              <a:avLst/>
            </a:prstGeom>
            <a:ln w="9525">
              <a:solidFill>
                <a:srgbClr val="FFFFFF">
                  <a:lumMod val="50000"/>
                </a:srgbClr>
              </a:solidFill>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omic Sans MS" pitchFamily="66" charset="0"/>
              </a:endParaRPr>
            </a:p>
          </p:txBody>
        </p:sp>
        <p:sp>
          <p:nvSpPr>
            <p:cNvPr id="75" name="Rectangle 12"/>
            <p:cNvSpPr/>
            <p:nvPr/>
          </p:nvSpPr>
          <p:spPr>
            <a:xfrm>
              <a:off x="8442325" y="2970212"/>
              <a:ext cx="155575" cy="1330325"/>
            </a:xfrm>
            <a:prstGeom prst="rect">
              <a:avLst/>
            </a:prstGeom>
            <a:ln w="9525">
              <a:solidFill>
                <a:srgbClr val="FFFFFF">
                  <a:lumMod val="50000"/>
                </a:srgbClr>
              </a:solidFill>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omic Sans MS" pitchFamily="66" charset="0"/>
              </a:endParaRPr>
            </a:p>
          </p:txBody>
        </p:sp>
        <p:sp>
          <p:nvSpPr>
            <p:cNvPr id="76" name="Rectangle 13"/>
            <p:cNvSpPr/>
            <p:nvPr/>
          </p:nvSpPr>
          <p:spPr>
            <a:xfrm>
              <a:off x="8599487" y="2835275"/>
              <a:ext cx="155575" cy="1466850"/>
            </a:xfrm>
            <a:prstGeom prst="rect">
              <a:avLst/>
            </a:prstGeom>
            <a:ln w="9525">
              <a:solidFill>
                <a:srgbClr val="FFFFFF">
                  <a:lumMod val="50000"/>
                </a:srgbClr>
              </a:solidFill>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omic Sans MS" pitchFamily="66" charset="0"/>
              </a:endParaRPr>
            </a:p>
          </p:txBody>
        </p:sp>
        <p:sp>
          <p:nvSpPr>
            <p:cNvPr id="77" name="Rectangle 14"/>
            <p:cNvSpPr/>
            <p:nvPr/>
          </p:nvSpPr>
          <p:spPr>
            <a:xfrm>
              <a:off x="8759825" y="2819400"/>
              <a:ext cx="155575" cy="1492250"/>
            </a:xfrm>
            <a:prstGeom prst="rect">
              <a:avLst/>
            </a:prstGeom>
            <a:ln w="9525">
              <a:solidFill>
                <a:srgbClr val="FFFFFF">
                  <a:lumMod val="50000"/>
                </a:srgbClr>
              </a:solidFill>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omic Sans MS" pitchFamily="66" charset="0"/>
              </a:endParaRPr>
            </a:p>
          </p:txBody>
        </p:sp>
        <p:sp>
          <p:nvSpPr>
            <p:cNvPr id="78" name="Rectangle 15"/>
            <p:cNvSpPr/>
            <p:nvPr/>
          </p:nvSpPr>
          <p:spPr>
            <a:xfrm>
              <a:off x="8916987" y="2970212"/>
              <a:ext cx="155575" cy="1343025"/>
            </a:xfrm>
            <a:prstGeom prst="rect">
              <a:avLst/>
            </a:prstGeom>
            <a:ln w="9525">
              <a:solidFill>
                <a:srgbClr val="FFFFFF">
                  <a:lumMod val="50000"/>
                </a:srgbClr>
              </a:solidFill>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omic Sans MS" pitchFamily="66" charset="0"/>
              </a:endParaRPr>
            </a:p>
          </p:txBody>
        </p:sp>
        <p:sp>
          <p:nvSpPr>
            <p:cNvPr id="79" name="Rectangle 16"/>
            <p:cNvSpPr/>
            <p:nvPr/>
          </p:nvSpPr>
          <p:spPr>
            <a:xfrm>
              <a:off x="9072562" y="3105150"/>
              <a:ext cx="157163" cy="1203325"/>
            </a:xfrm>
            <a:prstGeom prst="rect">
              <a:avLst/>
            </a:prstGeom>
            <a:ln w="9525">
              <a:solidFill>
                <a:srgbClr val="FFFFFF">
                  <a:lumMod val="50000"/>
                </a:srgbClr>
              </a:solidFill>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omic Sans MS" pitchFamily="66" charset="0"/>
              </a:endParaRPr>
            </a:p>
          </p:txBody>
        </p:sp>
        <p:sp>
          <p:nvSpPr>
            <p:cNvPr id="80" name="Rectangle 17"/>
            <p:cNvSpPr/>
            <p:nvPr/>
          </p:nvSpPr>
          <p:spPr>
            <a:xfrm>
              <a:off x="9231312" y="3175000"/>
              <a:ext cx="155575" cy="1135062"/>
            </a:xfrm>
            <a:prstGeom prst="rect">
              <a:avLst/>
            </a:prstGeom>
            <a:ln w="9525">
              <a:solidFill>
                <a:srgbClr val="FFFFFF">
                  <a:lumMod val="50000"/>
                </a:srgbClr>
              </a:solidFill>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omic Sans MS" pitchFamily="66" charset="0"/>
              </a:endParaRPr>
            </a:p>
          </p:txBody>
        </p:sp>
        <p:sp>
          <p:nvSpPr>
            <p:cNvPr id="81" name="Rectangle 18"/>
            <p:cNvSpPr/>
            <p:nvPr/>
          </p:nvSpPr>
          <p:spPr>
            <a:xfrm>
              <a:off x="9388475" y="3190875"/>
              <a:ext cx="155575" cy="1109662"/>
            </a:xfrm>
            <a:prstGeom prst="rect">
              <a:avLst/>
            </a:prstGeom>
            <a:ln w="9525">
              <a:solidFill>
                <a:srgbClr val="FFFFFF">
                  <a:lumMod val="50000"/>
                </a:srgbClr>
              </a:solidFill>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omic Sans MS" pitchFamily="66" charset="0"/>
              </a:endParaRPr>
            </a:p>
          </p:txBody>
        </p:sp>
        <p:sp>
          <p:nvSpPr>
            <p:cNvPr id="82" name="Rectangle 19"/>
            <p:cNvSpPr/>
            <p:nvPr/>
          </p:nvSpPr>
          <p:spPr>
            <a:xfrm>
              <a:off x="9547225" y="3071812"/>
              <a:ext cx="155575" cy="1230313"/>
            </a:xfrm>
            <a:prstGeom prst="rect">
              <a:avLst/>
            </a:prstGeom>
            <a:ln w="9525">
              <a:solidFill>
                <a:srgbClr val="FFFFFF">
                  <a:lumMod val="50000"/>
                </a:srgbClr>
              </a:solidFill>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omic Sans MS" pitchFamily="66" charset="0"/>
              </a:endParaRPr>
            </a:p>
          </p:txBody>
        </p:sp>
        <p:sp>
          <p:nvSpPr>
            <p:cNvPr id="83" name="Rectangle 20"/>
            <p:cNvSpPr/>
            <p:nvPr/>
          </p:nvSpPr>
          <p:spPr>
            <a:xfrm>
              <a:off x="9702800" y="2851150"/>
              <a:ext cx="155575" cy="1450975"/>
            </a:xfrm>
            <a:prstGeom prst="rect">
              <a:avLst/>
            </a:prstGeom>
            <a:ln w="9525">
              <a:solidFill>
                <a:srgbClr val="FFFFFF">
                  <a:lumMod val="50000"/>
                </a:srgbClr>
              </a:solidFill>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omic Sans MS" pitchFamily="66" charset="0"/>
              </a:endParaRPr>
            </a:p>
          </p:txBody>
        </p:sp>
        <p:sp>
          <p:nvSpPr>
            <p:cNvPr id="84" name="Rectangle 21"/>
            <p:cNvSpPr/>
            <p:nvPr/>
          </p:nvSpPr>
          <p:spPr>
            <a:xfrm>
              <a:off x="9859962" y="2587625"/>
              <a:ext cx="155575" cy="1711325"/>
            </a:xfrm>
            <a:prstGeom prst="rect">
              <a:avLst/>
            </a:prstGeom>
            <a:ln w="9525">
              <a:solidFill>
                <a:srgbClr val="FFFFFF">
                  <a:lumMod val="50000"/>
                </a:srgbClr>
              </a:solidFill>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omic Sans MS" pitchFamily="66" charset="0"/>
              </a:endParaRPr>
            </a:p>
          </p:txBody>
        </p:sp>
        <p:sp>
          <p:nvSpPr>
            <p:cNvPr id="85" name="Rectangle 22"/>
            <p:cNvSpPr/>
            <p:nvPr/>
          </p:nvSpPr>
          <p:spPr>
            <a:xfrm>
              <a:off x="10020300" y="2700337"/>
              <a:ext cx="155575" cy="1601788"/>
            </a:xfrm>
            <a:prstGeom prst="rect">
              <a:avLst/>
            </a:prstGeom>
            <a:ln w="9525">
              <a:solidFill>
                <a:srgbClr val="FFFFFF">
                  <a:lumMod val="50000"/>
                </a:srgbClr>
              </a:solidFill>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omic Sans MS" pitchFamily="66" charset="0"/>
              </a:endParaRPr>
            </a:p>
          </p:txBody>
        </p:sp>
        <p:sp>
          <p:nvSpPr>
            <p:cNvPr id="86" name="Rectangle 23"/>
            <p:cNvSpPr/>
            <p:nvPr/>
          </p:nvSpPr>
          <p:spPr>
            <a:xfrm>
              <a:off x="10177462" y="2970212"/>
              <a:ext cx="155575" cy="1333500"/>
            </a:xfrm>
            <a:prstGeom prst="rect">
              <a:avLst/>
            </a:prstGeom>
            <a:ln w="9525">
              <a:solidFill>
                <a:srgbClr val="FFFFFF">
                  <a:lumMod val="50000"/>
                </a:srgbClr>
              </a:solidFill>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omic Sans MS" pitchFamily="66" charset="0"/>
              </a:endParaRPr>
            </a:p>
          </p:txBody>
        </p:sp>
        <p:sp>
          <p:nvSpPr>
            <p:cNvPr id="87" name="Rectangle 24"/>
            <p:cNvSpPr/>
            <p:nvPr/>
          </p:nvSpPr>
          <p:spPr>
            <a:xfrm>
              <a:off x="10333037" y="3233737"/>
              <a:ext cx="157163" cy="1065213"/>
            </a:xfrm>
            <a:prstGeom prst="rect">
              <a:avLst/>
            </a:prstGeom>
            <a:ln w="9525">
              <a:solidFill>
                <a:srgbClr val="FFFFFF">
                  <a:lumMod val="50000"/>
                </a:srgbClr>
              </a:solidFill>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omic Sans MS" pitchFamily="66" charset="0"/>
              </a:endParaRPr>
            </a:p>
          </p:txBody>
        </p:sp>
        <p:sp>
          <p:nvSpPr>
            <p:cNvPr id="88" name="Rectangle 25"/>
            <p:cNvSpPr/>
            <p:nvPr/>
          </p:nvSpPr>
          <p:spPr>
            <a:xfrm>
              <a:off x="10491787" y="3373437"/>
              <a:ext cx="155575" cy="927100"/>
            </a:xfrm>
            <a:prstGeom prst="rect">
              <a:avLst/>
            </a:prstGeom>
            <a:ln w="9525">
              <a:solidFill>
                <a:srgbClr val="FFFFFF">
                  <a:lumMod val="50000"/>
                </a:srgbClr>
              </a:solidFill>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omic Sans MS" pitchFamily="66" charset="0"/>
              </a:endParaRPr>
            </a:p>
          </p:txBody>
        </p:sp>
        <p:cxnSp>
          <p:nvCxnSpPr>
            <p:cNvPr id="89" name="Straight Connector 26"/>
            <p:cNvCxnSpPr>
              <a:cxnSpLocks noChangeShapeType="1"/>
            </p:cNvCxnSpPr>
            <p:nvPr/>
          </p:nvCxnSpPr>
          <p:spPr bwMode="auto">
            <a:xfrm>
              <a:off x="8129587" y="4306887"/>
              <a:ext cx="328136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TextBox 27"/>
            <p:cNvSpPr txBox="1">
              <a:spLocks noChangeArrowheads="1"/>
            </p:cNvSpPr>
            <p:nvPr/>
          </p:nvSpPr>
          <p:spPr bwMode="auto">
            <a:xfrm>
              <a:off x="10952162" y="4305300"/>
              <a:ext cx="476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200" i="0" dirty="0">
                  <a:latin typeface="Arial" charset="0"/>
                  <a:cs typeface="Arial" charset="0"/>
                </a:rPr>
                <a:t>time</a:t>
              </a:r>
            </a:p>
          </p:txBody>
        </p:sp>
        <p:sp>
          <p:nvSpPr>
            <p:cNvPr id="91" name="TextBox 28"/>
            <p:cNvSpPr txBox="1">
              <a:spLocks noChangeArrowheads="1"/>
            </p:cNvSpPr>
            <p:nvPr/>
          </p:nvSpPr>
          <p:spPr bwMode="auto">
            <a:xfrm rot="-5400000">
              <a:off x="7067550" y="3105149"/>
              <a:ext cx="1716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200" i="0" dirty="0">
                  <a:latin typeface="Arial" charset="0"/>
                  <a:cs typeface="Arial" charset="0"/>
                </a:rPr>
                <a:t>audio signal amplitude</a:t>
              </a:r>
            </a:p>
          </p:txBody>
        </p:sp>
        <p:sp>
          <p:nvSpPr>
            <p:cNvPr id="92" name="TextBox 29"/>
            <p:cNvSpPr txBox="1">
              <a:spLocks noChangeArrowheads="1"/>
            </p:cNvSpPr>
            <p:nvPr/>
          </p:nvSpPr>
          <p:spPr bwMode="auto">
            <a:xfrm>
              <a:off x="10820400" y="2816225"/>
              <a:ext cx="6461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200" i="0" dirty="0">
                  <a:solidFill>
                    <a:srgbClr val="0000FF"/>
                  </a:solidFill>
                  <a:latin typeface="+mn-ea"/>
                  <a:ea typeface="+mn-ea"/>
                  <a:cs typeface="Arial" charset="0"/>
                </a:rPr>
                <a:t>analog</a:t>
              </a:r>
            </a:p>
            <a:p>
              <a:r>
                <a:rPr lang="en-US" sz="1200" i="0" dirty="0">
                  <a:solidFill>
                    <a:srgbClr val="0000FF"/>
                  </a:solidFill>
                  <a:latin typeface="+mn-ea"/>
                  <a:ea typeface="+mn-ea"/>
                  <a:cs typeface="Arial" charset="0"/>
                </a:rPr>
                <a:t>signal</a:t>
              </a:r>
            </a:p>
          </p:txBody>
        </p:sp>
        <p:sp>
          <p:nvSpPr>
            <p:cNvPr id="93" name="Freeform 30"/>
            <p:cNvSpPr>
              <a:spLocks/>
            </p:cNvSpPr>
            <p:nvPr/>
          </p:nvSpPr>
          <p:spPr bwMode="auto">
            <a:xfrm>
              <a:off x="8131175" y="2495550"/>
              <a:ext cx="3228975" cy="1174750"/>
            </a:xfrm>
            <a:custGeom>
              <a:avLst/>
              <a:gdLst>
                <a:gd name="T0" fmla="*/ 0 w 3230339"/>
                <a:gd name="T1" fmla="*/ 745990 h 1173968"/>
                <a:gd name="T2" fmla="*/ 635024 w 3230339"/>
                <a:gd name="T3" fmla="*/ 248983 h 1173968"/>
                <a:gd name="T4" fmla="*/ 1283852 w 3230339"/>
                <a:gd name="T5" fmla="*/ 676961 h 1173968"/>
                <a:gd name="T6" fmla="*/ 1877462 w 3230339"/>
                <a:gd name="T7" fmla="*/ 480 h 1173968"/>
                <a:gd name="T8" fmla="*/ 2415852 w 3230339"/>
                <a:gd name="T9" fmla="*/ 801213 h 1173968"/>
                <a:gd name="T10" fmla="*/ 3230339 w 3230339"/>
                <a:gd name="T11" fmla="*/ 1173968 h 11739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30339" h="1173968">
                  <a:moveTo>
                    <a:pt x="0" y="745990"/>
                  </a:moveTo>
                  <a:cubicBezTo>
                    <a:pt x="39114" y="794310"/>
                    <a:pt x="421049" y="260488"/>
                    <a:pt x="635024" y="248983"/>
                  </a:cubicBezTo>
                  <a:cubicBezTo>
                    <a:pt x="848999" y="237478"/>
                    <a:pt x="1076779" y="718378"/>
                    <a:pt x="1283852" y="676961"/>
                  </a:cubicBezTo>
                  <a:cubicBezTo>
                    <a:pt x="1490925" y="635544"/>
                    <a:pt x="1688795" y="-20229"/>
                    <a:pt x="1877462" y="480"/>
                  </a:cubicBezTo>
                  <a:cubicBezTo>
                    <a:pt x="2066129" y="21189"/>
                    <a:pt x="2190373" y="605632"/>
                    <a:pt x="2415852" y="801213"/>
                  </a:cubicBezTo>
                  <a:cubicBezTo>
                    <a:pt x="2641331" y="996794"/>
                    <a:pt x="2948489" y="1077328"/>
                    <a:pt x="3230339" y="1173968"/>
                  </a:cubicBezTo>
                </a:path>
              </a:pathLst>
            </a:custGeom>
            <a:noFill/>
            <a:ln w="222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cxnSp>
          <p:nvCxnSpPr>
            <p:cNvPr id="94" name="Straight Connector 31"/>
            <p:cNvCxnSpPr>
              <a:cxnSpLocks noChangeShapeType="1"/>
            </p:cNvCxnSpPr>
            <p:nvPr/>
          </p:nvCxnSpPr>
          <p:spPr bwMode="auto">
            <a:xfrm flipH="1">
              <a:off x="11007725" y="3203575"/>
              <a:ext cx="176212" cy="295275"/>
            </a:xfrm>
            <a:prstGeom prst="line">
              <a:avLst/>
            </a:prstGeom>
            <a:no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5" name="Group 32"/>
            <p:cNvGrpSpPr>
              <a:grpSpLocks/>
            </p:cNvGrpSpPr>
            <p:nvPr/>
          </p:nvGrpSpPr>
          <p:grpSpPr bwMode="auto">
            <a:xfrm>
              <a:off x="10009184" y="1976437"/>
              <a:ext cx="1590936" cy="723900"/>
              <a:chOff x="7074194" y="1793646"/>
              <a:chExt cx="1591518" cy="724141"/>
            </a:xfrm>
          </p:grpSpPr>
          <p:cxnSp>
            <p:nvCxnSpPr>
              <p:cNvPr id="96" name="Straight Connector 33"/>
              <p:cNvCxnSpPr>
                <a:cxnSpLocks noChangeShapeType="1"/>
              </p:cNvCxnSpPr>
              <p:nvPr/>
            </p:nvCxnSpPr>
            <p:spPr bwMode="auto">
              <a:xfrm>
                <a:off x="7074194" y="2510361"/>
                <a:ext cx="185676" cy="7426"/>
              </a:xfrm>
              <a:prstGeom prst="line">
                <a:avLst/>
              </a:prstGeom>
              <a:noFill/>
              <a:ln w="3810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TextBox 34"/>
              <p:cNvSpPr txBox="1">
                <a:spLocks noChangeArrowheads="1"/>
              </p:cNvSpPr>
              <p:nvPr/>
            </p:nvSpPr>
            <p:spPr bwMode="auto">
              <a:xfrm>
                <a:off x="7550903" y="1793646"/>
                <a:ext cx="111480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latinLnBrk="0"/>
                <a:r>
                  <a:rPr lang="en-US" sz="1200" i="0" dirty="0">
                    <a:solidFill>
                      <a:srgbClr val="800000"/>
                    </a:solidFill>
                    <a:latin typeface="+mn-ea"/>
                    <a:ea typeface="+mn-ea"/>
                    <a:cs typeface="Arial" charset="0"/>
                  </a:rPr>
                  <a:t>quantized value of</a:t>
                </a:r>
              </a:p>
              <a:p>
                <a:pPr latinLnBrk="0"/>
                <a:r>
                  <a:rPr lang="en-US" sz="1200" i="0" dirty="0">
                    <a:solidFill>
                      <a:srgbClr val="800000"/>
                    </a:solidFill>
                    <a:latin typeface="+mn-ea"/>
                    <a:ea typeface="+mn-ea"/>
                    <a:cs typeface="Arial" charset="0"/>
                  </a:rPr>
                  <a:t>analog value</a:t>
                </a:r>
              </a:p>
            </p:txBody>
          </p:sp>
          <p:cxnSp>
            <p:nvCxnSpPr>
              <p:cNvPr id="98" name="Straight Connector 35"/>
              <p:cNvCxnSpPr>
                <a:cxnSpLocks noChangeShapeType="1"/>
              </p:cNvCxnSpPr>
              <p:nvPr/>
            </p:nvCxnSpPr>
            <p:spPr bwMode="auto">
              <a:xfrm flipH="1">
                <a:off x="7189314" y="1942186"/>
                <a:ext cx="427051" cy="542179"/>
              </a:xfrm>
              <a:prstGeom prst="line">
                <a:avLst/>
              </a:prstGeom>
              <a:noFill/>
              <a:ln w="9525">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9" name="Group 36"/>
            <p:cNvGrpSpPr>
              <a:grpSpLocks/>
            </p:cNvGrpSpPr>
            <p:nvPr/>
          </p:nvGrpSpPr>
          <p:grpSpPr bwMode="auto">
            <a:xfrm>
              <a:off x="8609012" y="1914525"/>
              <a:ext cx="1443038" cy="785812"/>
              <a:chOff x="5673505" y="1732173"/>
              <a:chExt cx="1442931" cy="785213"/>
            </a:xfrm>
          </p:grpSpPr>
          <p:sp>
            <p:nvSpPr>
              <p:cNvPr id="100" name="TextBox 37"/>
              <p:cNvSpPr txBox="1">
                <a:spLocks noChangeArrowheads="1"/>
              </p:cNvSpPr>
              <p:nvPr/>
            </p:nvSpPr>
            <p:spPr bwMode="auto">
              <a:xfrm>
                <a:off x="5673505" y="1732173"/>
                <a:ext cx="11051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r" latinLnBrk="0"/>
                <a:r>
                  <a:rPr lang="en-US" sz="1200" i="0" dirty="0">
                    <a:solidFill>
                      <a:srgbClr val="FF0000"/>
                    </a:solidFill>
                    <a:latin typeface="+mn-ea"/>
                    <a:ea typeface="+mn-ea"/>
                    <a:cs typeface="Arial" charset="0"/>
                  </a:rPr>
                  <a:t>quantization error</a:t>
                </a:r>
              </a:p>
            </p:txBody>
          </p:sp>
          <p:cxnSp>
            <p:nvCxnSpPr>
              <p:cNvPr id="101" name="Straight Connector 38"/>
              <p:cNvCxnSpPr>
                <a:cxnSpLocks noChangeShapeType="1"/>
              </p:cNvCxnSpPr>
              <p:nvPr/>
            </p:nvCxnSpPr>
            <p:spPr bwMode="auto">
              <a:xfrm>
                <a:off x="7112679" y="2314493"/>
                <a:ext cx="3757" cy="202893"/>
              </a:xfrm>
              <a:prstGeom prst="line">
                <a:avLst/>
              </a:prstGeom>
              <a:noFill/>
              <a:ln w="12700">
                <a:solidFill>
                  <a:srgbClr val="FF0000"/>
                </a:solidFill>
                <a:round/>
                <a:headEnd type="none" w="sm" len="me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Straight Connector 39"/>
              <p:cNvCxnSpPr>
                <a:cxnSpLocks noChangeShapeType="1"/>
                <a:stCxn id="100" idx="3"/>
              </p:cNvCxnSpPr>
              <p:nvPr/>
            </p:nvCxnSpPr>
            <p:spPr bwMode="auto">
              <a:xfrm>
                <a:off x="6778619" y="1963006"/>
                <a:ext cx="292728" cy="392816"/>
              </a:xfrm>
              <a:prstGeom prst="line">
                <a:avLst/>
              </a:prstGeom>
              <a:no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3" name="Group 40"/>
            <p:cNvGrpSpPr>
              <a:grpSpLocks/>
            </p:cNvGrpSpPr>
            <p:nvPr/>
          </p:nvGrpSpPr>
          <p:grpSpPr bwMode="auto">
            <a:xfrm>
              <a:off x="8115300" y="4021137"/>
              <a:ext cx="2582862" cy="1135063"/>
              <a:chOff x="5180292" y="3838340"/>
              <a:chExt cx="2583010" cy="1135938"/>
            </a:xfrm>
          </p:grpSpPr>
          <p:cxnSp>
            <p:nvCxnSpPr>
              <p:cNvPr id="104" name="Straight Arrow Connector 41"/>
              <p:cNvCxnSpPr>
                <a:cxnSpLocks noChangeShapeType="1"/>
              </p:cNvCxnSpPr>
              <p:nvPr/>
            </p:nvCxnSpPr>
            <p:spPr bwMode="auto">
              <a:xfrm flipV="1">
                <a:off x="5180292" y="3838340"/>
                <a:ext cx="2583010" cy="14269"/>
              </a:xfrm>
              <a:prstGeom prst="straightConnector1">
                <a:avLst/>
              </a:prstGeom>
              <a:noFill/>
              <a:ln w="9525">
                <a:solidFill>
                  <a:srgbClr val="008000"/>
                </a:solidFill>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 name="TextBox 42"/>
              <p:cNvSpPr txBox="1">
                <a:spLocks noChangeArrowheads="1"/>
              </p:cNvSpPr>
              <p:nvPr/>
            </p:nvSpPr>
            <p:spPr bwMode="auto">
              <a:xfrm>
                <a:off x="5639878" y="4512613"/>
                <a:ext cx="1709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200" i="0" dirty="0">
                    <a:solidFill>
                      <a:srgbClr val="006633"/>
                    </a:solidFill>
                    <a:latin typeface="+mn-ea"/>
                    <a:ea typeface="+mn-ea"/>
                    <a:cs typeface="Arial" charset="0"/>
                  </a:rPr>
                  <a:t>sampling rate</a:t>
                </a:r>
              </a:p>
              <a:p>
                <a:r>
                  <a:rPr lang="en-US" sz="1200" i="0" dirty="0">
                    <a:solidFill>
                      <a:srgbClr val="006633"/>
                    </a:solidFill>
                    <a:latin typeface="+mn-ea"/>
                    <a:ea typeface="+mn-ea"/>
                    <a:cs typeface="Arial" charset="0"/>
                  </a:rPr>
                  <a:t>(</a:t>
                </a:r>
                <a:r>
                  <a:rPr lang="en-US" sz="1200" dirty="0">
                    <a:solidFill>
                      <a:srgbClr val="006633"/>
                    </a:solidFill>
                    <a:latin typeface="+mn-ea"/>
                    <a:ea typeface="+mn-ea"/>
                    <a:cs typeface="Arial" charset="0"/>
                  </a:rPr>
                  <a:t>N </a:t>
                </a:r>
                <a:r>
                  <a:rPr lang="en-US" sz="1200" i="0" dirty="0">
                    <a:solidFill>
                      <a:srgbClr val="006633"/>
                    </a:solidFill>
                    <a:latin typeface="+mn-ea"/>
                    <a:ea typeface="+mn-ea"/>
                    <a:cs typeface="Arial" charset="0"/>
                  </a:rPr>
                  <a:t>sample/sec)</a:t>
                </a:r>
              </a:p>
            </p:txBody>
          </p:sp>
          <p:cxnSp>
            <p:nvCxnSpPr>
              <p:cNvPr id="106" name="Straight Connector 43"/>
              <p:cNvCxnSpPr>
                <a:cxnSpLocks noChangeShapeType="1"/>
              </p:cNvCxnSpPr>
              <p:nvPr/>
            </p:nvCxnSpPr>
            <p:spPr bwMode="auto">
              <a:xfrm flipV="1">
                <a:off x="6650182" y="3881146"/>
                <a:ext cx="214061" cy="713447"/>
              </a:xfrm>
              <a:prstGeom prst="line">
                <a:avLst/>
              </a:prstGeom>
              <a:noFill/>
              <a:ln w="9525">
                <a:solidFill>
                  <a:srgbClr val="0066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Tree>
    <p:extLst>
      <p:ext uri="{BB962C8B-B14F-4D97-AF65-F5344CB8AC3E}">
        <p14:creationId xmlns:p14="http://schemas.microsoft.com/office/powerpoint/2010/main" val="660814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smtClean="0"/>
              <a:t>Types of Multimedia Network Applications</a:t>
            </a:r>
            <a:endParaRPr lang="ko-KR" altLang="en-US" dirty="0"/>
          </a:p>
        </p:txBody>
      </p:sp>
      <p:sp>
        <p:nvSpPr>
          <p:cNvPr id="9" name="내용 개체 틀 8"/>
          <p:cNvSpPr>
            <a:spLocks noGrp="1"/>
          </p:cNvSpPr>
          <p:nvPr>
            <p:ph sz="quarter" idx="10"/>
          </p:nvPr>
        </p:nvSpPr>
        <p:spPr>
          <a:xfrm>
            <a:off x="838200" y="693963"/>
            <a:ext cx="10506075" cy="5829301"/>
          </a:xfrm>
        </p:spPr>
        <p:txBody>
          <a:bodyPr>
            <a:normAutofit lnSpcReduction="10000"/>
          </a:bodyPr>
          <a:lstStyle/>
          <a:p>
            <a:pPr lvl="0" rtl="0" latinLnBrk="1"/>
            <a:r>
              <a:rPr lang="en-US" dirty="0" smtClean="0">
                <a:solidFill>
                  <a:srgbClr val="FFC000"/>
                </a:solidFill>
                <a:latin typeface="+mj-ea"/>
                <a:ea typeface="+mj-ea"/>
              </a:rPr>
              <a:t>Streaming stored audio and video</a:t>
            </a:r>
          </a:p>
          <a:p>
            <a:pPr lvl="0" rtl="0" latinLnBrk="1"/>
            <a:endParaRPr lang="ko-KR" dirty="0">
              <a:solidFill>
                <a:srgbClr val="FFC000"/>
              </a:solidFill>
              <a:latin typeface="+mj-ea"/>
              <a:ea typeface="+mj-ea"/>
            </a:endParaRPr>
          </a:p>
          <a:p>
            <a:pPr lvl="0" rtl="0" latinLnBrk="1"/>
            <a:endParaRPr lang="en-US" dirty="0" smtClean="0">
              <a:solidFill>
                <a:srgbClr val="FFC000"/>
              </a:solidFill>
            </a:endParaRPr>
          </a:p>
          <a:p>
            <a:pPr lvl="0" rtl="0" latinLnBrk="1"/>
            <a:endParaRPr lang="en-US" dirty="0">
              <a:solidFill>
                <a:srgbClr val="FFC000"/>
              </a:solidFill>
            </a:endParaRPr>
          </a:p>
          <a:p>
            <a:pPr marL="0" lvl="0" indent="0" rtl="0" latinLnBrk="1">
              <a:buNone/>
            </a:pPr>
            <a:endParaRPr lang="en-US" dirty="0" smtClean="0">
              <a:solidFill>
                <a:srgbClr val="FFC000"/>
              </a:solidFill>
            </a:endParaRPr>
          </a:p>
          <a:p>
            <a:pPr lvl="0" rtl="0" latinLnBrk="1"/>
            <a:endParaRPr lang="en-US" dirty="0" smtClean="0">
              <a:solidFill>
                <a:srgbClr val="FFC000"/>
              </a:solidFill>
            </a:endParaRPr>
          </a:p>
          <a:p>
            <a:pPr lvl="0" rtl="0" latinLnBrk="1"/>
            <a:r>
              <a:rPr lang="en-US" dirty="0" smtClean="0">
                <a:solidFill>
                  <a:srgbClr val="FFC000"/>
                </a:solidFill>
                <a:latin typeface="+mj-ea"/>
                <a:ea typeface="+mj-ea"/>
              </a:rPr>
              <a:t>Conversational voice-/video-over-IP </a:t>
            </a:r>
            <a:endParaRPr lang="ko-KR" dirty="0">
              <a:solidFill>
                <a:srgbClr val="FFC000"/>
              </a:solidFill>
              <a:latin typeface="+mj-ea"/>
              <a:ea typeface="+mj-ea"/>
            </a:endParaRPr>
          </a:p>
          <a:p>
            <a:pPr lvl="0" rtl="0" latinLnBrk="1"/>
            <a:endParaRPr lang="en-US" dirty="0" smtClean="0">
              <a:solidFill>
                <a:srgbClr val="FFC000"/>
              </a:solidFill>
            </a:endParaRPr>
          </a:p>
          <a:p>
            <a:pPr lvl="0" rtl="0" latinLnBrk="1"/>
            <a:endParaRPr lang="en-US" dirty="0">
              <a:solidFill>
                <a:srgbClr val="FFC000"/>
              </a:solidFill>
            </a:endParaRPr>
          </a:p>
          <a:p>
            <a:pPr lvl="0" rtl="0" latinLnBrk="1"/>
            <a:r>
              <a:rPr lang="en-US" dirty="0" smtClean="0">
                <a:solidFill>
                  <a:srgbClr val="FFC000"/>
                </a:solidFill>
                <a:latin typeface="+mj-ea"/>
                <a:ea typeface="+mj-ea"/>
              </a:rPr>
              <a:t>Streaming live audio and video</a:t>
            </a:r>
            <a:endParaRPr lang="ko-KR" dirty="0">
              <a:solidFill>
                <a:srgbClr val="FFC000"/>
              </a:solidFill>
              <a:latin typeface="+mj-ea"/>
              <a:ea typeface="+mj-ea"/>
            </a:endParaRPr>
          </a:p>
          <a:p>
            <a:pPr lvl="1" rtl="0" latinLnBrk="1"/>
            <a:r>
              <a:rPr lang="en-US" altLang="ko-KR" dirty="0" smtClean="0"/>
              <a:t>has similar features to streaming stored video, e.g., live sporting or ongoing news event</a:t>
            </a:r>
            <a:endParaRPr lang="ko-KR" dirty="0"/>
          </a:p>
        </p:txBody>
      </p:sp>
      <p:graphicFrame>
        <p:nvGraphicFramePr>
          <p:cNvPr id="10" name="표 9"/>
          <p:cNvGraphicFramePr>
            <a:graphicFrameLocks noGrp="1"/>
          </p:cNvGraphicFramePr>
          <p:nvPr>
            <p:extLst>
              <p:ext uri="{D42A27DB-BD31-4B8C-83A1-F6EECF244321}">
                <p14:modId xmlns:p14="http://schemas.microsoft.com/office/powerpoint/2010/main" val="2138622277"/>
              </p:ext>
            </p:extLst>
          </p:nvPr>
        </p:nvGraphicFramePr>
        <p:xfrm>
          <a:off x="1308986" y="1339446"/>
          <a:ext cx="10011144" cy="2382520"/>
        </p:xfrm>
        <a:graphic>
          <a:graphicData uri="http://schemas.openxmlformats.org/drawingml/2006/table">
            <a:tbl>
              <a:tblPr firstRow="1" bandRow="1">
                <a:tableStyleId>{69012ECD-51FC-41F1-AA8D-1B2483CD663E}</a:tableStyleId>
              </a:tblPr>
              <a:tblGrid>
                <a:gridCol w="6314558">
                  <a:extLst>
                    <a:ext uri="{9D8B030D-6E8A-4147-A177-3AD203B41FA5}">
                      <a16:colId xmlns:a16="http://schemas.microsoft.com/office/drawing/2014/main" val="20000"/>
                    </a:ext>
                  </a:extLst>
                </a:gridCol>
                <a:gridCol w="2126512">
                  <a:extLst>
                    <a:ext uri="{9D8B030D-6E8A-4147-A177-3AD203B41FA5}">
                      <a16:colId xmlns:a16="http://schemas.microsoft.com/office/drawing/2014/main" val="20001"/>
                    </a:ext>
                  </a:extLst>
                </a:gridCol>
                <a:gridCol w="1570074">
                  <a:extLst>
                    <a:ext uri="{9D8B030D-6E8A-4147-A177-3AD203B41FA5}">
                      <a16:colId xmlns:a16="http://schemas.microsoft.com/office/drawing/2014/main" val="20002"/>
                    </a:ext>
                  </a:extLst>
                </a:gridCol>
              </a:tblGrid>
              <a:tr h="370840">
                <a:tc>
                  <a:txBody>
                    <a:bodyPr/>
                    <a:lstStyle/>
                    <a:p>
                      <a:pPr algn="ctr" latinLnBrk="1"/>
                      <a:r>
                        <a:rPr lang="en-US" altLang="ko-KR" dirty="0" smtClean="0"/>
                        <a:t>Features</a:t>
                      </a:r>
                      <a:endParaRPr lang="ko-KR" altLang="en-US" dirty="0"/>
                    </a:p>
                  </a:txBody>
                  <a:tcPr>
                    <a:lnL w="9525" cap="flat" cmpd="sng" algn="ctr">
                      <a:solidFill>
                        <a:srgbClr val="00B0F0"/>
                      </a:solidFill>
                      <a:prstDash val="solid"/>
                      <a:round/>
                      <a:headEnd type="none" w="med" len="med"/>
                      <a:tailEnd type="none" w="med" len="med"/>
                    </a:lnL>
                    <a:lnR w="9525" cap="flat" cmpd="sng" algn="ctr">
                      <a:solidFill>
                        <a:srgbClr val="00B0F0"/>
                      </a:solidFill>
                      <a:prstDash val="solid"/>
                      <a:round/>
                      <a:headEnd type="none" w="med" len="med"/>
                      <a:tailEnd type="none" w="med" len="med"/>
                    </a:lnR>
                  </a:tcPr>
                </a:tc>
                <a:tc>
                  <a:txBody>
                    <a:bodyPr/>
                    <a:lstStyle/>
                    <a:p>
                      <a:pPr algn="ctr" latinLnBrk="1"/>
                      <a:r>
                        <a:rPr lang="en-US" altLang="ko-KR" dirty="0" smtClean="0"/>
                        <a:t>Key </a:t>
                      </a:r>
                      <a:r>
                        <a:rPr lang="en-US" altLang="ko-KR" dirty="0" err="1" smtClean="0"/>
                        <a:t>perfor</a:t>
                      </a:r>
                      <a:r>
                        <a:rPr lang="en-US" altLang="ko-KR" dirty="0" smtClean="0"/>
                        <a:t>.</a:t>
                      </a:r>
                      <a:r>
                        <a:rPr lang="en-US" altLang="ko-KR" baseline="0" dirty="0" smtClean="0"/>
                        <a:t> metric</a:t>
                      </a:r>
                      <a:endParaRPr lang="ko-KR" altLang="en-US" dirty="0"/>
                    </a:p>
                  </a:txBody>
                  <a:tcPr>
                    <a:lnL w="9525" cap="flat" cmpd="sng" algn="ctr">
                      <a:solidFill>
                        <a:srgbClr val="00B0F0"/>
                      </a:solidFill>
                      <a:prstDash val="solid"/>
                      <a:round/>
                      <a:headEnd type="none" w="med" len="med"/>
                      <a:tailEnd type="none" w="med" len="med"/>
                    </a:lnL>
                    <a:lnR w="9525" cap="flat" cmpd="sng" algn="ctr">
                      <a:solidFill>
                        <a:srgbClr val="00B0F0"/>
                      </a:solidFill>
                      <a:prstDash val="solid"/>
                      <a:round/>
                      <a:headEnd type="none" w="med" len="med"/>
                      <a:tailEnd type="none" w="med" len="med"/>
                    </a:lnR>
                  </a:tcPr>
                </a:tc>
                <a:tc>
                  <a:txBody>
                    <a:bodyPr/>
                    <a:lstStyle/>
                    <a:p>
                      <a:pPr algn="ctr" latinLnBrk="1"/>
                      <a:r>
                        <a:rPr lang="en-US" altLang="ko-KR" dirty="0" smtClean="0"/>
                        <a:t>Applications</a:t>
                      </a:r>
                      <a:endParaRPr lang="ko-KR" altLang="en-US" dirty="0"/>
                    </a:p>
                  </a:txBody>
                  <a:tcPr>
                    <a:lnL w="9525" cap="flat" cmpd="sng" algn="ctr">
                      <a:solidFill>
                        <a:srgbClr val="00B0F0"/>
                      </a:solidFill>
                      <a:prstDash val="solid"/>
                      <a:round/>
                      <a:headEnd type="none" w="med" len="med"/>
                      <a:tailEnd type="none" w="med" len="med"/>
                    </a:lnL>
                    <a:lnR w="9525" cap="flat" cmpd="sng" algn="ctr">
                      <a:solidFill>
                        <a:srgbClr val="00B0F0"/>
                      </a:solidFill>
                      <a:prstDash val="solid"/>
                      <a:round/>
                      <a:headEnd type="none" w="med" len="med"/>
                      <a:tailEnd type="none" w="med" len="med"/>
                    </a:lnR>
                  </a:tcPr>
                </a:tc>
                <a:extLst>
                  <a:ext uri="{0D108BD9-81ED-4DB2-BD59-A6C34878D82A}">
                    <a16:rowId xmlns:a16="http://schemas.microsoft.com/office/drawing/2014/main" val="10000"/>
                  </a:ext>
                </a:extLst>
              </a:tr>
              <a:tr h="370840">
                <a:tc>
                  <a:txBody>
                    <a:bodyPr/>
                    <a:lstStyle/>
                    <a:p>
                      <a:pPr marL="285750" indent="-285750" latinLnBrk="1">
                        <a:buFont typeface="Arial" pitchFamily="34" charset="0"/>
                        <a:buChar char="•"/>
                      </a:pPr>
                      <a:r>
                        <a:rPr lang="en-US" altLang="ko-KR" dirty="0" smtClean="0">
                          <a:solidFill>
                            <a:srgbClr val="00B0F0"/>
                          </a:solidFill>
                        </a:rPr>
                        <a:t>streaming</a:t>
                      </a:r>
                      <a:r>
                        <a:rPr lang="en-US" altLang="ko-KR" dirty="0" smtClean="0"/>
                        <a:t>: client can begin video </a:t>
                      </a:r>
                      <a:r>
                        <a:rPr lang="en-US" altLang="ko-KR" dirty="0" err="1" smtClean="0"/>
                        <a:t>playout</a:t>
                      </a:r>
                      <a:r>
                        <a:rPr lang="en-US" altLang="ko-KR" dirty="0" smtClean="0"/>
                        <a:t> before downloading entire file</a:t>
                      </a:r>
                    </a:p>
                    <a:p>
                      <a:pPr marL="285750" indent="-285750" latinLnBrk="1">
                        <a:buFont typeface="Arial" pitchFamily="34" charset="0"/>
                        <a:buChar char="•"/>
                      </a:pPr>
                      <a:r>
                        <a:rPr lang="en-US" altLang="ko-KR" dirty="0" smtClean="0">
                          <a:solidFill>
                            <a:schemeClr val="tx1"/>
                          </a:solidFill>
                        </a:rPr>
                        <a:t>prerecorded</a:t>
                      </a:r>
                      <a:r>
                        <a:rPr lang="en-US" altLang="ko-KR" dirty="0" smtClean="0"/>
                        <a:t>: entire file is already stored at server and transmitted through </a:t>
                      </a:r>
                      <a:r>
                        <a:rPr lang="en-US" altLang="ko-KR" dirty="0" smtClean="0">
                          <a:solidFill>
                            <a:srgbClr val="00B0F0"/>
                          </a:solidFill>
                        </a:rPr>
                        <a:t>video-on-demand</a:t>
                      </a:r>
                      <a:r>
                        <a:rPr lang="en-US" altLang="ko-KR" dirty="0" smtClean="0"/>
                        <a:t> service</a:t>
                      </a:r>
                    </a:p>
                    <a:p>
                      <a:pPr marL="285750" indent="-285750" latinLnBrk="1">
                        <a:buFont typeface="Arial" pitchFamily="34" charset="0"/>
                        <a:buChar char="•"/>
                      </a:pPr>
                      <a:r>
                        <a:rPr lang="en-US" altLang="ko-KR" dirty="0" smtClean="0">
                          <a:solidFill>
                            <a:srgbClr val="00B0F0"/>
                          </a:solidFill>
                        </a:rPr>
                        <a:t>interactivity</a:t>
                      </a:r>
                      <a:r>
                        <a:rPr lang="en-US" altLang="ko-KR" dirty="0" smtClean="0"/>
                        <a:t>: can do pause/play,</a:t>
                      </a:r>
                      <a:r>
                        <a:rPr lang="en-US" altLang="ko-KR" baseline="0" dirty="0" smtClean="0"/>
                        <a:t> forward/backward</a:t>
                      </a:r>
                      <a:endParaRPr lang="en-US" altLang="ko-KR" dirty="0" smtClean="0"/>
                    </a:p>
                    <a:p>
                      <a:pPr marL="285750" indent="-285750" latinLnBrk="1">
                        <a:buFont typeface="Arial" pitchFamily="34" charset="0"/>
                        <a:buChar char="•"/>
                      </a:pPr>
                      <a:r>
                        <a:rPr lang="en-US" altLang="ko-KR" dirty="0" smtClean="0">
                          <a:solidFill>
                            <a:srgbClr val="00B0F0"/>
                          </a:solidFill>
                        </a:rPr>
                        <a:t>continuous </a:t>
                      </a:r>
                      <a:r>
                        <a:rPr lang="en-US" altLang="ko-KR" dirty="0" err="1" smtClean="0">
                          <a:solidFill>
                            <a:srgbClr val="00B0F0"/>
                          </a:solidFill>
                        </a:rPr>
                        <a:t>playout</a:t>
                      </a:r>
                      <a:r>
                        <a:rPr lang="en-US" altLang="ko-KR" dirty="0" smtClean="0"/>
                        <a:t>: proceed</a:t>
                      </a:r>
                      <a:r>
                        <a:rPr lang="en-US" altLang="ko-KR" baseline="0" dirty="0" smtClean="0"/>
                        <a:t> according to the original timing of the recording</a:t>
                      </a:r>
                      <a:endParaRPr lang="ko-KR" altLang="en-US" dirty="0"/>
                    </a:p>
                  </a:txBody>
                  <a:tcPr anchor="ctr">
                    <a:lnL w="9525" cap="flat" cmpd="sng" algn="ctr">
                      <a:solidFill>
                        <a:srgbClr val="00B0F0"/>
                      </a:solidFill>
                      <a:prstDash val="solid"/>
                      <a:round/>
                      <a:headEnd type="none" w="med" len="med"/>
                      <a:tailEnd type="none" w="med" len="med"/>
                    </a:lnL>
                    <a:lnR w="9525" cap="flat" cmpd="sng" algn="ctr">
                      <a:solidFill>
                        <a:srgbClr val="00B0F0"/>
                      </a:solidFill>
                      <a:prstDash val="solid"/>
                      <a:round/>
                      <a:headEnd type="none" w="med" len="med"/>
                      <a:tailEnd type="none" w="med" len="med"/>
                    </a:lnR>
                  </a:tcPr>
                </a:tc>
                <a:tc>
                  <a:txBody>
                    <a:bodyPr/>
                    <a:lstStyle/>
                    <a:p>
                      <a:pPr marL="285750" indent="-285750" latinLnBrk="1">
                        <a:buFont typeface="Arial" pitchFamily="34" charset="0"/>
                        <a:buChar char="•"/>
                      </a:pPr>
                      <a:r>
                        <a:rPr lang="en-US" altLang="ko-KR" dirty="0" smtClean="0"/>
                        <a:t>average throughput</a:t>
                      </a:r>
                      <a:endParaRPr lang="ko-KR" altLang="en-US" dirty="0"/>
                    </a:p>
                  </a:txBody>
                  <a:tcPr anchor="ctr">
                    <a:lnL w="9525" cap="flat" cmpd="sng" algn="ctr">
                      <a:solidFill>
                        <a:srgbClr val="00B0F0"/>
                      </a:solidFill>
                      <a:prstDash val="solid"/>
                      <a:round/>
                      <a:headEnd type="none" w="med" len="med"/>
                      <a:tailEnd type="none" w="med" len="med"/>
                    </a:lnL>
                    <a:lnR w="9525" cap="flat" cmpd="sng" algn="ctr">
                      <a:solidFill>
                        <a:srgbClr val="00B0F0"/>
                      </a:solidFill>
                      <a:prstDash val="solid"/>
                      <a:round/>
                      <a:headEnd type="none" w="med" len="med"/>
                      <a:tailEnd type="none" w="med" len="med"/>
                    </a:lnR>
                  </a:tcPr>
                </a:tc>
                <a:tc>
                  <a:txBody>
                    <a:bodyPr/>
                    <a:lstStyle/>
                    <a:p>
                      <a:pPr marL="285750" indent="-285750" latinLnBrk="1">
                        <a:buFont typeface="Arial" pitchFamily="34" charset="0"/>
                        <a:buChar char="•"/>
                      </a:pPr>
                      <a:r>
                        <a:rPr lang="en-US" altLang="ko-KR" dirty="0" smtClean="0"/>
                        <a:t>YouTube</a:t>
                      </a:r>
                    </a:p>
                    <a:p>
                      <a:pPr marL="285750" indent="-285750" latinLnBrk="1">
                        <a:buFont typeface="Arial" pitchFamily="34" charset="0"/>
                        <a:buChar char="•"/>
                      </a:pPr>
                      <a:r>
                        <a:rPr lang="en-US" altLang="ko-KR" dirty="0" smtClean="0"/>
                        <a:t>Netflix</a:t>
                      </a:r>
                    </a:p>
                    <a:p>
                      <a:pPr marL="285750" indent="-285750" latinLnBrk="1">
                        <a:buFont typeface="Arial" pitchFamily="34" charset="0"/>
                        <a:buChar char="•"/>
                      </a:pPr>
                      <a:r>
                        <a:rPr lang="en-US" altLang="ko-KR" dirty="0" smtClean="0"/>
                        <a:t>Amazon</a:t>
                      </a:r>
                      <a:endParaRPr lang="ko-KR" altLang="en-US" dirty="0"/>
                    </a:p>
                  </a:txBody>
                  <a:tcPr anchor="ctr">
                    <a:lnL w="9525" cap="flat" cmpd="sng" algn="ctr">
                      <a:solidFill>
                        <a:srgbClr val="00B0F0"/>
                      </a:solidFill>
                      <a:prstDash val="solid"/>
                      <a:round/>
                      <a:headEnd type="none" w="med" len="med"/>
                      <a:tailEnd type="none" w="med" len="med"/>
                    </a:lnL>
                    <a:lnR w="9525" cap="flat" cmpd="sng" algn="ctr">
                      <a:solidFill>
                        <a:srgbClr val="00B0F0"/>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graphicFrame>
        <p:nvGraphicFramePr>
          <p:cNvPr id="11" name="표 10"/>
          <p:cNvGraphicFramePr>
            <a:graphicFrameLocks noGrp="1"/>
          </p:cNvGraphicFramePr>
          <p:nvPr>
            <p:extLst>
              <p:ext uri="{D42A27DB-BD31-4B8C-83A1-F6EECF244321}">
                <p14:modId xmlns:p14="http://schemas.microsoft.com/office/powerpoint/2010/main" val="2935190519"/>
              </p:ext>
            </p:extLst>
          </p:nvPr>
        </p:nvGraphicFramePr>
        <p:xfrm>
          <a:off x="1312530" y="4465421"/>
          <a:ext cx="10011144" cy="1010920"/>
        </p:xfrm>
        <a:graphic>
          <a:graphicData uri="http://schemas.openxmlformats.org/drawingml/2006/table">
            <a:tbl>
              <a:tblPr firstRow="1" bandRow="1">
                <a:tableStyleId>{69012ECD-51FC-41F1-AA8D-1B2483CD663E}</a:tableStyleId>
              </a:tblPr>
              <a:tblGrid>
                <a:gridCol w="6314558">
                  <a:extLst>
                    <a:ext uri="{9D8B030D-6E8A-4147-A177-3AD203B41FA5}">
                      <a16:colId xmlns:a16="http://schemas.microsoft.com/office/drawing/2014/main" val="20000"/>
                    </a:ext>
                  </a:extLst>
                </a:gridCol>
                <a:gridCol w="2126512">
                  <a:extLst>
                    <a:ext uri="{9D8B030D-6E8A-4147-A177-3AD203B41FA5}">
                      <a16:colId xmlns:a16="http://schemas.microsoft.com/office/drawing/2014/main" val="20001"/>
                    </a:ext>
                  </a:extLst>
                </a:gridCol>
                <a:gridCol w="1570074">
                  <a:extLst>
                    <a:ext uri="{9D8B030D-6E8A-4147-A177-3AD203B41FA5}">
                      <a16:colId xmlns:a16="http://schemas.microsoft.com/office/drawing/2014/main" val="20002"/>
                    </a:ext>
                  </a:extLst>
                </a:gridCol>
              </a:tblGrid>
              <a:tr h="370840">
                <a:tc>
                  <a:txBody>
                    <a:bodyPr/>
                    <a:lstStyle/>
                    <a:p>
                      <a:pPr algn="ctr" latinLnBrk="1"/>
                      <a:r>
                        <a:rPr lang="en-US" altLang="ko-KR" dirty="0" smtClean="0"/>
                        <a:t>Features</a:t>
                      </a:r>
                      <a:endParaRPr lang="ko-KR" altLang="en-US" dirty="0"/>
                    </a:p>
                  </a:txBody>
                  <a:tcPr>
                    <a:lnL w="9525" cap="flat" cmpd="sng" algn="ctr">
                      <a:solidFill>
                        <a:srgbClr val="00B0F0"/>
                      </a:solidFill>
                      <a:prstDash val="solid"/>
                      <a:round/>
                      <a:headEnd type="none" w="med" len="med"/>
                      <a:tailEnd type="none" w="med" len="med"/>
                    </a:lnL>
                    <a:lnR w="9525" cap="flat" cmpd="sng" algn="ctr">
                      <a:solidFill>
                        <a:srgbClr val="00B0F0"/>
                      </a:solidFill>
                      <a:prstDash val="solid"/>
                      <a:round/>
                      <a:headEnd type="none" w="med" len="med"/>
                      <a:tailEnd type="none" w="med" len="med"/>
                    </a:lnR>
                  </a:tcPr>
                </a:tc>
                <a:tc>
                  <a:txBody>
                    <a:bodyPr/>
                    <a:lstStyle/>
                    <a:p>
                      <a:pPr algn="ctr" latinLnBrk="1"/>
                      <a:r>
                        <a:rPr lang="en-US" altLang="ko-KR" dirty="0" smtClean="0"/>
                        <a:t>Key </a:t>
                      </a:r>
                      <a:r>
                        <a:rPr lang="en-US" altLang="ko-KR" dirty="0" err="1" smtClean="0"/>
                        <a:t>perfor</a:t>
                      </a:r>
                      <a:r>
                        <a:rPr lang="en-US" altLang="ko-KR" dirty="0" smtClean="0"/>
                        <a:t>.</a:t>
                      </a:r>
                      <a:r>
                        <a:rPr lang="en-US" altLang="ko-KR" baseline="0" dirty="0" smtClean="0"/>
                        <a:t> metric</a:t>
                      </a:r>
                      <a:endParaRPr lang="ko-KR" altLang="en-US" dirty="0"/>
                    </a:p>
                  </a:txBody>
                  <a:tcPr>
                    <a:lnL w="9525" cap="flat" cmpd="sng" algn="ctr">
                      <a:solidFill>
                        <a:srgbClr val="00B0F0"/>
                      </a:solidFill>
                      <a:prstDash val="solid"/>
                      <a:round/>
                      <a:headEnd type="none" w="med" len="med"/>
                      <a:tailEnd type="none" w="med" len="med"/>
                    </a:lnL>
                    <a:lnR w="9525" cap="flat" cmpd="sng" algn="ctr">
                      <a:solidFill>
                        <a:srgbClr val="00B0F0"/>
                      </a:solidFill>
                      <a:prstDash val="solid"/>
                      <a:round/>
                      <a:headEnd type="none" w="med" len="med"/>
                      <a:tailEnd type="none" w="med" len="med"/>
                    </a:lnR>
                  </a:tcPr>
                </a:tc>
                <a:tc>
                  <a:txBody>
                    <a:bodyPr/>
                    <a:lstStyle/>
                    <a:p>
                      <a:pPr algn="ctr" latinLnBrk="1"/>
                      <a:r>
                        <a:rPr lang="en-US" altLang="ko-KR" dirty="0" smtClean="0"/>
                        <a:t>Applications</a:t>
                      </a:r>
                      <a:endParaRPr lang="ko-KR" altLang="en-US" dirty="0"/>
                    </a:p>
                  </a:txBody>
                  <a:tcPr>
                    <a:lnL w="9525" cap="flat" cmpd="sng" algn="ctr">
                      <a:solidFill>
                        <a:srgbClr val="00B0F0"/>
                      </a:solidFill>
                      <a:prstDash val="solid"/>
                      <a:round/>
                      <a:headEnd type="none" w="med" len="med"/>
                      <a:tailEnd type="none" w="med" len="med"/>
                    </a:lnL>
                    <a:lnR w="9525" cap="flat" cmpd="sng" algn="ctr">
                      <a:solidFill>
                        <a:srgbClr val="00B0F0"/>
                      </a:solidFill>
                      <a:prstDash val="solid"/>
                      <a:round/>
                      <a:headEnd type="none" w="med" len="med"/>
                      <a:tailEnd type="none" w="med" len="med"/>
                    </a:lnR>
                  </a:tcPr>
                </a:tc>
                <a:extLst>
                  <a:ext uri="{0D108BD9-81ED-4DB2-BD59-A6C34878D82A}">
                    <a16:rowId xmlns:a16="http://schemas.microsoft.com/office/drawing/2014/main" val="10000"/>
                  </a:ext>
                </a:extLst>
              </a:tr>
              <a:tr h="370840">
                <a:tc>
                  <a:txBody>
                    <a:bodyPr/>
                    <a:lstStyle/>
                    <a:p>
                      <a:pPr marL="285750" indent="-285750" latinLnBrk="1">
                        <a:buFont typeface="Arial" pitchFamily="34" charset="0"/>
                        <a:buChar char="•"/>
                      </a:pPr>
                      <a:r>
                        <a:rPr lang="en-US" altLang="ko-KR" dirty="0" smtClean="0">
                          <a:solidFill>
                            <a:schemeClr val="tx1"/>
                          </a:solidFill>
                        </a:rPr>
                        <a:t>voice-over-IP is highly </a:t>
                      </a:r>
                      <a:r>
                        <a:rPr lang="en-US" altLang="ko-KR" dirty="0" smtClean="0">
                          <a:solidFill>
                            <a:srgbClr val="00B0F0"/>
                          </a:solidFill>
                        </a:rPr>
                        <a:t>delay-sensitive</a:t>
                      </a:r>
                    </a:p>
                    <a:p>
                      <a:pPr marL="285750" indent="-285750" latinLnBrk="1">
                        <a:buFont typeface="Arial" pitchFamily="34" charset="0"/>
                        <a:buChar char="•"/>
                      </a:pPr>
                      <a:r>
                        <a:rPr lang="en-US" altLang="ko-KR" dirty="0" smtClean="0">
                          <a:solidFill>
                            <a:srgbClr val="00B0F0"/>
                          </a:solidFill>
                        </a:rPr>
                        <a:t>loss-tolerant</a:t>
                      </a:r>
                      <a:r>
                        <a:rPr lang="en-US" altLang="ko-KR" dirty="0" smtClean="0">
                          <a:solidFill>
                            <a:schemeClr val="tx1"/>
                          </a:solidFill>
                        </a:rPr>
                        <a:t>, further</a:t>
                      </a:r>
                      <a:r>
                        <a:rPr lang="en-US" altLang="ko-KR" baseline="0" dirty="0" smtClean="0">
                          <a:solidFill>
                            <a:schemeClr val="tx1"/>
                          </a:solidFill>
                        </a:rPr>
                        <a:t> error concealment possible</a:t>
                      </a:r>
                      <a:endParaRPr lang="en-US" altLang="ko-KR" dirty="0" smtClean="0">
                        <a:solidFill>
                          <a:schemeClr val="tx1"/>
                        </a:solidFill>
                      </a:endParaRPr>
                    </a:p>
                  </a:txBody>
                  <a:tcPr anchor="ctr">
                    <a:lnL w="9525" cap="flat" cmpd="sng" algn="ctr">
                      <a:solidFill>
                        <a:srgbClr val="00B0F0"/>
                      </a:solidFill>
                      <a:prstDash val="solid"/>
                      <a:round/>
                      <a:headEnd type="none" w="med" len="med"/>
                      <a:tailEnd type="none" w="med" len="med"/>
                    </a:lnL>
                    <a:lnR w="9525" cap="flat" cmpd="sng" algn="ctr">
                      <a:solidFill>
                        <a:srgbClr val="00B0F0"/>
                      </a:solidFill>
                      <a:prstDash val="solid"/>
                      <a:round/>
                      <a:headEnd type="none" w="med" len="med"/>
                      <a:tailEnd type="none" w="med" len="med"/>
                    </a:lnR>
                  </a:tcPr>
                </a:tc>
                <a:tc>
                  <a:txBody>
                    <a:bodyPr/>
                    <a:lstStyle/>
                    <a:p>
                      <a:pPr marL="285750" indent="-285750" latinLnBrk="1">
                        <a:buFont typeface="Arial" pitchFamily="34" charset="0"/>
                        <a:buChar char="•"/>
                      </a:pPr>
                      <a:r>
                        <a:rPr lang="en-US" altLang="ko-KR" dirty="0" smtClean="0"/>
                        <a:t>low delay (&lt;150</a:t>
                      </a:r>
                      <a:r>
                        <a:rPr lang="en-US" altLang="ko-KR" baseline="0" dirty="0" smtClean="0"/>
                        <a:t> </a:t>
                      </a:r>
                      <a:r>
                        <a:rPr lang="en-US" altLang="ko-KR" baseline="0" dirty="0" err="1" smtClean="0"/>
                        <a:t>ms</a:t>
                      </a:r>
                      <a:r>
                        <a:rPr lang="en-US" altLang="ko-KR" baseline="0" dirty="0" smtClean="0"/>
                        <a:t>)</a:t>
                      </a:r>
                    </a:p>
                  </a:txBody>
                  <a:tcPr anchor="ctr">
                    <a:lnL w="9525" cap="flat" cmpd="sng" algn="ctr">
                      <a:solidFill>
                        <a:srgbClr val="00B0F0"/>
                      </a:solidFill>
                      <a:prstDash val="solid"/>
                      <a:round/>
                      <a:headEnd type="none" w="med" len="med"/>
                      <a:tailEnd type="none" w="med" len="med"/>
                    </a:lnL>
                    <a:lnR w="9525" cap="flat" cmpd="sng" algn="ctr">
                      <a:solidFill>
                        <a:srgbClr val="00B0F0"/>
                      </a:solidFill>
                      <a:prstDash val="solid"/>
                      <a:round/>
                      <a:headEnd type="none" w="med" len="med"/>
                      <a:tailEnd type="none" w="med" len="med"/>
                    </a:lnR>
                  </a:tcPr>
                </a:tc>
                <a:tc>
                  <a:txBody>
                    <a:bodyPr/>
                    <a:lstStyle/>
                    <a:p>
                      <a:pPr marL="285750" indent="-285750" latinLnBrk="1">
                        <a:buFont typeface="Arial" pitchFamily="34" charset="0"/>
                        <a:buChar char="•"/>
                      </a:pPr>
                      <a:r>
                        <a:rPr lang="en-US" altLang="ko-KR" dirty="0" smtClean="0"/>
                        <a:t>Skype</a:t>
                      </a:r>
                      <a:endParaRPr lang="ko-KR" altLang="en-US" dirty="0"/>
                    </a:p>
                  </a:txBody>
                  <a:tcPr anchor="ctr">
                    <a:lnL w="9525" cap="flat" cmpd="sng" algn="ctr">
                      <a:solidFill>
                        <a:srgbClr val="00B0F0"/>
                      </a:solidFill>
                      <a:prstDash val="solid"/>
                      <a:round/>
                      <a:headEnd type="none" w="med" len="med"/>
                      <a:tailEnd type="none" w="med" len="med"/>
                    </a:lnL>
                    <a:lnR w="9525" cap="flat" cmpd="sng" algn="ctr">
                      <a:solidFill>
                        <a:srgbClr val="00B0F0"/>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6754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6" end="6"/>
                                            </p:txEl>
                                          </p:spTgt>
                                        </p:tgtEl>
                                        <p:attrNameLst>
                                          <p:attrName>style.visibility</p:attrName>
                                        </p:attrNameLst>
                                      </p:cBhvr>
                                      <p:to>
                                        <p:strVal val="visible"/>
                                      </p:to>
                                    </p:set>
                                    <p:animEffect transition="in" filter="fade">
                                      <p:cBhvr>
                                        <p:cTn id="12" dur="500"/>
                                        <p:tgtEl>
                                          <p:spTgt spid="9">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animEffect transition="in" filter="fade">
                                      <p:cBhvr>
                                        <p:cTn id="17" dur="500"/>
                                        <p:tgtEl>
                                          <p:spTgt spid="9">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10" end="10"/>
                                            </p:txEl>
                                          </p:spTgt>
                                        </p:tgtEl>
                                        <p:attrNameLst>
                                          <p:attrName>style.visibility</p:attrName>
                                        </p:attrNameLst>
                                      </p:cBhvr>
                                      <p:to>
                                        <p:strVal val="visible"/>
                                      </p:to>
                                    </p:set>
                                    <p:animEffect transition="in" filter="fade">
                                      <p:cBhvr>
                                        <p:cTn id="32"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p:txBody>
          <a:bodyPr/>
          <a:lstStyle/>
          <a:p>
            <a:r>
              <a:rPr lang="en-US" altLang="ko-KR" dirty="0" smtClean="0"/>
              <a:t>02. </a:t>
            </a:r>
            <a:r>
              <a:rPr lang="en-US" altLang="ko-KR" dirty="0"/>
              <a:t>Streaming </a:t>
            </a:r>
            <a:r>
              <a:rPr lang="en-US" altLang="ko-KR" dirty="0" smtClean="0"/>
              <a:t>Stored Video</a:t>
            </a:r>
            <a:endParaRPr lang="ko-KR" altLang="en-US" dirty="0"/>
          </a:p>
        </p:txBody>
      </p:sp>
    </p:spTree>
    <p:extLst>
      <p:ext uri="{BB962C8B-B14F-4D97-AF65-F5344CB8AC3E}">
        <p14:creationId xmlns:p14="http://schemas.microsoft.com/office/powerpoint/2010/main" val="1449180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파랑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사용자 지정 2">
      <a:majorFont>
        <a:latin typeface="YD윤고딕 340"/>
        <a:ea typeface="YD윤고딕 340"/>
        <a:cs typeface=""/>
      </a:majorFont>
      <a:minorFont>
        <a:latin typeface="YD윤고딕 320"/>
        <a:ea typeface="YD윤고딕 320"/>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9525">
          <a:solidFill>
            <a:schemeClr val="tx1"/>
          </a:solidFill>
          <a:round/>
          <a:headEnd/>
          <a:tailEnd/>
        </a:ln>
        <a:extLst>
          <a:ext uri="{909E8E84-426E-40DD-AFC4-6F175D3DCCD1}">
            <a14:hiddenFill xmlns:a14="http://schemas.microsoft.com/office/drawing/2010/main">
              <a:noFill/>
            </a14:hiddenFill>
          </a:ext>
        </a:extLst>
      </a:spPr>
      <a:bodyPr/>
      <a:lstStyle>
        <a:defPPr marL="0" marR="0" indent="0"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a:ln>
              <a:noFill/>
            </a:ln>
            <a:solidFill>
              <a:sysClr val="windowText" lastClr="000000"/>
            </a:solidFill>
            <a:effectLst/>
            <a:uLnTx/>
            <a:uFillTx/>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50121</TotalTime>
  <Words>3423</Words>
  <Application>Microsoft Office PowerPoint</Application>
  <PresentationFormat>와이드스크린</PresentationFormat>
  <Paragraphs>610</Paragraphs>
  <Slides>54</Slides>
  <Notes>46</Notes>
  <HiddenSlides>0</HiddenSlides>
  <MMClips>0</MMClips>
  <ScaleCrop>false</ScaleCrop>
  <HeadingPairs>
    <vt:vector size="6" baseType="variant">
      <vt:variant>
        <vt:lpstr>사용한 글꼴</vt:lpstr>
      </vt:variant>
      <vt:variant>
        <vt:i4>14</vt:i4>
      </vt:variant>
      <vt:variant>
        <vt:lpstr>테마</vt:lpstr>
      </vt:variant>
      <vt:variant>
        <vt:i4>1</vt:i4>
      </vt:variant>
      <vt:variant>
        <vt:lpstr>슬라이드 제목</vt:lpstr>
      </vt:variant>
      <vt:variant>
        <vt:i4>54</vt:i4>
      </vt:variant>
    </vt:vector>
  </HeadingPairs>
  <TitlesOfParts>
    <vt:vector size="69" baseType="lpstr">
      <vt:lpstr>YD윤고딕 340</vt:lpstr>
      <vt:lpstr>ＭＳ Ｐゴシック</vt:lpstr>
      <vt:lpstr>Arial Narrow</vt:lpstr>
      <vt:lpstr>Courier New</vt:lpstr>
      <vt:lpstr>YD윤고딕 320</vt:lpstr>
      <vt:lpstr>Comic Sans MS</vt:lpstr>
      <vt:lpstr>ZapfDingbats</vt:lpstr>
      <vt:lpstr>YD윤고딕 350</vt:lpstr>
      <vt:lpstr>나눔고딕</vt:lpstr>
      <vt:lpstr>Times New Roman</vt:lpstr>
      <vt:lpstr>맑은 고딕</vt:lpstr>
      <vt:lpstr>Wingdings</vt:lpstr>
      <vt:lpstr>Symbol</vt:lpstr>
      <vt:lpstr>Arial</vt:lpstr>
      <vt:lpstr>Office 테마</vt:lpstr>
      <vt:lpstr>PowerPoint 프레젠테이션</vt:lpstr>
      <vt:lpstr>Textbook</vt:lpstr>
      <vt:lpstr>PowerPoint 프레젠테이션</vt:lpstr>
      <vt:lpstr>PowerPoint 프레젠테이션</vt:lpstr>
      <vt:lpstr>PowerPoint 프레젠테이션</vt:lpstr>
      <vt:lpstr>Properties of Video</vt:lpstr>
      <vt:lpstr>Properties of Audio</vt:lpstr>
      <vt:lpstr>Types of Multimedia Network Applications</vt:lpstr>
      <vt:lpstr>PowerPoint 프레젠테이션</vt:lpstr>
      <vt:lpstr>Streaming Stored Video</vt:lpstr>
      <vt:lpstr>Client-Side Buffering</vt:lpstr>
      <vt:lpstr>Client-Side Buffering &amp; Playout</vt:lpstr>
      <vt:lpstr>UDP Streaming</vt:lpstr>
      <vt:lpstr>HTTP Streaming</vt:lpstr>
      <vt:lpstr>Repositioning &amp; Early Termination of Video</vt:lpstr>
      <vt:lpstr>Adaptive HTTP Streaming</vt:lpstr>
      <vt:lpstr>DASH Operation: Server</vt:lpstr>
      <vt:lpstr>DASH Operation: Client</vt:lpstr>
      <vt:lpstr>PowerPoint 프레젠테이션</vt:lpstr>
      <vt:lpstr>Limitations of IP for Internet Telephony</vt:lpstr>
      <vt:lpstr>Delay Jitter</vt:lpstr>
      <vt:lpstr>Removing Jitter at the Receiver</vt:lpstr>
      <vt:lpstr>Packet Loss Recovery: Forward Error Correction</vt:lpstr>
      <vt:lpstr>Packet Loss Recovery: Interleaving</vt:lpstr>
      <vt:lpstr>Case Study: Skype</vt:lpstr>
      <vt:lpstr>Case Study: Skype</vt:lpstr>
      <vt:lpstr>Case Study: Skype</vt:lpstr>
      <vt:lpstr>Case Study: Skype</vt:lpstr>
      <vt:lpstr>PowerPoint 프레젠테이션</vt:lpstr>
      <vt:lpstr>Real-time Transport Protocol (RTP) Basics</vt:lpstr>
      <vt:lpstr>Limitation of RTP</vt:lpstr>
      <vt:lpstr>RTP Header</vt:lpstr>
      <vt:lpstr>RTCP and RTSP</vt:lpstr>
      <vt:lpstr>PowerPoint 프레젠테이션</vt:lpstr>
      <vt:lpstr>Session Initiation Protocol (SIP)</vt:lpstr>
      <vt:lpstr>SIP Services</vt:lpstr>
      <vt:lpstr>Example: Setting Up a Call to a Known IP Address</vt:lpstr>
      <vt:lpstr>SIP Characteristics</vt:lpstr>
      <vt:lpstr>Name Translation and User Location</vt:lpstr>
      <vt:lpstr>SIP Proxy</vt:lpstr>
      <vt:lpstr>SIP Registrar</vt:lpstr>
      <vt:lpstr>PowerPoint 프레젠테이션</vt:lpstr>
      <vt:lpstr>Network-Level Support for Multimedia</vt:lpstr>
      <vt:lpstr>Dimensioning Best-Effort Networks</vt:lpstr>
      <vt:lpstr>Providing Multiple Classes of Service</vt:lpstr>
      <vt:lpstr>Problem with Strict Priority</vt:lpstr>
      <vt:lpstr>Problem with Traffic Isolation</vt:lpstr>
      <vt:lpstr>Link Scheduling</vt:lpstr>
      <vt:lpstr>Case Study: Diffserv Architecture</vt:lpstr>
      <vt:lpstr>Per-Connection QoS Guarantees</vt:lpstr>
      <vt:lpstr>Resource Reservation during Call Setup Signaling</vt:lpstr>
      <vt:lpstr>PowerPoint 프레젠테이션</vt:lpstr>
      <vt:lpstr>Summary (1/2)</vt:lpstr>
      <vt:lpstr>Summary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skdlsgh97@naver.com</cp:lastModifiedBy>
  <cp:revision>1046</cp:revision>
  <dcterms:created xsi:type="dcterms:W3CDTF">2018-03-27T07:04:21Z</dcterms:created>
  <dcterms:modified xsi:type="dcterms:W3CDTF">2018-05-04T18:39:42Z</dcterms:modified>
</cp:coreProperties>
</file>