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2"/>
  </p:notesMasterIdLst>
  <p:sldIdLst>
    <p:sldId id="306" r:id="rId2"/>
    <p:sldId id="307" r:id="rId3"/>
    <p:sldId id="308" r:id="rId4"/>
    <p:sldId id="309" r:id="rId5"/>
    <p:sldId id="310" r:id="rId6"/>
    <p:sldId id="316" r:id="rId7"/>
    <p:sldId id="317" r:id="rId8"/>
    <p:sldId id="318" r:id="rId9"/>
    <p:sldId id="319" r:id="rId10"/>
    <p:sldId id="321" r:id="rId11"/>
    <p:sldId id="322" r:id="rId12"/>
    <p:sldId id="323" r:id="rId13"/>
    <p:sldId id="324" r:id="rId14"/>
    <p:sldId id="325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355" r:id="rId39"/>
    <p:sldId id="356" r:id="rId40"/>
    <p:sldId id="357" r:id="rId41"/>
    <p:sldId id="358" r:id="rId42"/>
    <p:sldId id="360" r:id="rId43"/>
    <p:sldId id="361" r:id="rId44"/>
    <p:sldId id="362" r:id="rId45"/>
    <p:sldId id="363" r:id="rId46"/>
    <p:sldId id="364" r:id="rId47"/>
    <p:sldId id="365" r:id="rId48"/>
    <p:sldId id="366" r:id="rId49"/>
    <p:sldId id="367" r:id="rId50"/>
    <p:sldId id="369" r:id="rId51"/>
    <p:sldId id="370" r:id="rId52"/>
    <p:sldId id="371" r:id="rId53"/>
    <p:sldId id="372" r:id="rId54"/>
    <p:sldId id="373" r:id="rId55"/>
    <p:sldId id="374" r:id="rId56"/>
    <p:sldId id="375" r:id="rId57"/>
    <p:sldId id="376" r:id="rId58"/>
    <p:sldId id="377" r:id="rId59"/>
    <p:sldId id="378" r:id="rId60"/>
    <p:sldId id="379" r:id="rId6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2C0C5-E760-45B8-B405-83AA045CE776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F6C97-8072-43E6-A4EB-0A1617CBC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51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F6C97-8072-43E6-A4EB-0A1617CBC5A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371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7EDB0C30-B1E1-4916-A9DB-A425367D9E12}" type="slidenum">
              <a:rPr lang="en-US" altLang="ko-KR">
                <a:latin typeface="Times New Roman" panose="02020603050405020304" pitchFamily="18" charset="0"/>
              </a:rPr>
              <a:pPr/>
              <a:t>12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211454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7EDB0C30-B1E1-4916-A9DB-A425367D9E12}" type="slidenum">
              <a:rPr lang="en-US" altLang="ko-KR">
                <a:latin typeface="Times New Roman" panose="02020603050405020304" pitchFamily="18" charset="0"/>
              </a:rPr>
              <a:pPr/>
              <a:t>13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65949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F1425D07-4D09-4F23-98B2-E648F39088EC}" type="slidenum">
              <a:rPr lang="en-US" altLang="ko-KR">
                <a:latin typeface="Times New Roman" panose="02020603050405020304" pitchFamily="18" charset="0"/>
              </a:rPr>
              <a:pPr/>
              <a:t>14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99940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2ABCE9E0-D4BB-438B-A5C1-4D07A8752049}" type="slidenum">
              <a:rPr lang="en-US" altLang="ko-KR">
                <a:latin typeface="Times New Roman" panose="02020603050405020304" pitchFamily="18" charset="0"/>
              </a:rPr>
              <a:pPr/>
              <a:t>15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375010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2ABCE9E0-D4BB-438B-A5C1-4D07A8752049}" type="slidenum">
              <a:rPr lang="en-US" altLang="ko-KR">
                <a:latin typeface="Times New Roman" panose="02020603050405020304" pitchFamily="18" charset="0"/>
              </a:rPr>
              <a:pPr/>
              <a:t>16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221904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2ABCE9E0-D4BB-438B-A5C1-4D07A8752049}" type="slidenum">
              <a:rPr lang="en-US" altLang="ko-KR">
                <a:latin typeface="Times New Roman" panose="02020603050405020304" pitchFamily="18" charset="0"/>
              </a:rPr>
              <a:pPr/>
              <a:t>17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832016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2ABCE9E0-D4BB-438B-A5C1-4D07A8752049}" type="slidenum">
              <a:rPr lang="en-US" altLang="ko-KR">
                <a:latin typeface="Times New Roman" panose="02020603050405020304" pitchFamily="18" charset="0"/>
              </a:rPr>
              <a:pPr/>
              <a:t>18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753314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93AB44E5-962F-41FD-A815-BE34D871CF7D}" type="slidenum">
              <a:rPr lang="en-US" altLang="ko-KR">
                <a:latin typeface="Times New Roman" panose="02020603050405020304" pitchFamily="18" charset="0"/>
              </a:rPr>
              <a:pPr/>
              <a:t>21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0456891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5B7E6966-5FA9-40B7-B692-725342EFF3D0}" type="slidenum">
              <a:rPr lang="en-US" altLang="ko-KR">
                <a:latin typeface="Times New Roman" panose="02020603050405020304" pitchFamily="18" charset="0"/>
              </a:rPr>
              <a:pPr/>
              <a:t>22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296626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E0884603-8767-47FE-84E5-5F2BBB554E82}" type="slidenum">
              <a:rPr lang="en-US" altLang="ko-KR">
                <a:latin typeface="Times New Roman" panose="02020603050405020304" pitchFamily="18" charset="0"/>
              </a:rPr>
              <a:pPr/>
              <a:t>23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891427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9CFEB70B-3C3F-41A5-B4F4-6E320563BC03}" type="slidenum">
              <a:rPr lang="en-US" altLang="ko-KR" sz="1200">
                <a:latin typeface="Times New Roman" panose="02020603050405020304" pitchFamily="18" charset="0"/>
              </a:rPr>
              <a:pPr/>
              <a:t>4</a:t>
            </a:fld>
            <a:endParaRPr lang="en-US" altLang="ko-KR" sz="1200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212367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A80BEF3E-0E2E-4AEE-9F1B-386C89262EDE}" type="slidenum">
              <a:rPr lang="en-US" altLang="ko-KR">
                <a:latin typeface="Times New Roman" panose="02020603050405020304" pitchFamily="18" charset="0"/>
              </a:rPr>
              <a:pPr/>
              <a:t>24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7936029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ko-KR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F4653-72E2-446C-BF3D-A975DC54D672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576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ko-KR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F4653-72E2-446C-BF3D-A975DC54D672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447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F4653-72E2-446C-BF3D-A975DC54D672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9709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F4653-72E2-446C-BF3D-A975DC54D672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4927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128565FE-7E5B-413D-B524-580C0717038B}" type="slidenum">
              <a:rPr lang="en-US" altLang="ko-KR">
                <a:latin typeface="Times New Roman" panose="02020603050405020304" pitchFamily="18" charset="0"/>
              </a:rPr>
              <a:pPr/>
              <a:t>29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4128177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099691FC-6322-4C9E-9858-5CF8E60BD146}" type="slidenum">
              <a:rPr lang="en-US" altLang="ko-KR">
                <a:latin typeface="Times New Roman" panose="02020603050405020304" pitchFamily="18" charset="0"/>
              </a:rPr>
              <a:pPr/>
              <a:t>31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1316484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5782A324-3B39-4719-8D19-F4C03F1584A4}" type="slidenum">
              <a:rPr lang="en-US" altLang="ko-KR">
                <a:latin typeface="Times New Roman" panose="02020603050405020304" pitchFamily="18" charset="0"/>
              </a:rPr>
              <a:pPr/>
              <a:t>32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3853376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5782A324-3B39-4719-8D19-F4C03F1584A4}" type="slidenum">
              <a:rPr lang="en-US" altLang="ko-KR">
                <a:latin typeface="Times New Roman" panose="02020603050405020304" pitchFamily="18" charset="0"/>
              </a:rPr>
              <a:pPr/>
              <a:t>33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4552137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5782A324-3B39-4719-8D19-F4C03F1584A4}" type="slidenum">
              <a:rPr lang="en-US" altLang="ko-KR">
                <a:latin typeface="Times New Roman" panose="02020603050405020304" pitchFamily="18" charset="0"/>
              </a:rPr>
              <a:pPr/>
              <a:t>34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25782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4346223D-E823-4252-84C4-63F022A3532B}" type="slidenum">
              <a:rPr lang="en-US" altLang="ko-KR" sz="1200">
                <a:latin typeface="Times New Roman" panose="02020603050405020304" pitchFamily="18" charset="0"/>
              </a:rPr>
              <a:pPr/>
              <a:t>5</a:t>
            </a:fld>
            <a:endParaRPr lang="en-US" altLang="ko-KR" sz="1200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667012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5782A324-3B39-4719-8D19-F4C03F1584A4}" type="slidenum">
              <a:rPr lang="en-US" altLang="ko-KR">
                <a:latin typeface="Times New Roman" panose="02020603050405020304" pitchFamily="18" charset="0"/>
              </a:rPr>
              <a:pPr/>
              <a:t>35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9119887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DF69B80E-BC54-4337-97DC-4862937B2B96}" type="slidenum">
              <a:rPr lang="en-US" altLang="ko-KR" smtClean="0">
                <a:latin typeface="Times New Roman" panose="02020603050405020304" pitchFamily="18" charset="0"/>
              </a:rPr>
              <a:pPr/>
              <a:t>36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9420210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718028E5-C419-4CBE-AAC3-B08E0CF34026}" type="slidenum">
              <a:rPr lang="en-US" altLang="ko-KR" smtClean="0">
                <a:latin typeface="Times New Roman" panose="02020603050405020304" pitchFamily="18" charset="0"/>
              </a:rPr>
              <a:pPr/>
              <a:t>37</a:t>
            </a:fld>
            <a:endParaRPr lang="en-US" altLang="ko-KR" smtClean="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3380157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38BBCA79-428C-48DA-80B4-F424C21083C3}" type="slidenum">
              <a:rPr lang="en-US" altLang="ko-KR">
                <a:latin typeface="Times New Roman" panose="02020603050405020304" pitchFamily="18" charset="0"/>
              </a:rPr>
              <a:pPr/>
              <a:t>38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0248040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2FED5BB1-F010-47EA-B901-80174FD4BB1A}" type="slidenum">
              <a:rPr lang="en-US" altLang="ko-KR">
                <a:latin typeface="Times New Roman" panose="02020603050405020304" pitchFamily="18" charset="0"/>
              </a:rPr>
              <a:pPr/>
              <a:t>39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9322768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2FED5BB1-F010-47EA-B901-80174FD4BB1A}" type="slidenum">
              <a:rPr lang="en-US" altLang="ko-KR">
                <a:latin typeface="Times New Roman" panose="02020603050405020304" pitchFamily="18" charset="0"/>
              </a:rPr>
              <a:pPr/>
              <a:t>40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8660427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42176A90-5E71-42A9-ABFC-72390AC36F9E}" type="slidenum">
              <a:rPr lang="en-US" altLang="ko-KR">
                <a:latin typeface="Times New Roman" panose="02020603050405020304" pitchFamily="18" charset="0"/>
              </a:rPr>
              <a:pPr/>
              <a:t>41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525987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2FED5BB1-F010-47EA-B901-80174FD4BB1A}" type="slidenum">
              <a:rPr lang="en-US" altLang="ko-KR">
                <a:latin typeface="Times New Roman" panose="02020603050405020304" pitchFamily="18" charset="0"/>
              </a:rPr>
              <a:pPr/>
              <a:t>42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2464060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F9AA38F4-7DA6-4C01-AA1E-0933DD8E3924}" type="slidenum">
              <a:rPr lang="en-US" altLang="ko-KR">
                <a:latin typeface="Times New Roman" panose="02020603050405020304" pitchFamily="18" charset="0"/>
              </a:rPr>
              <a:pPr/>
              <a:t>43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83988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4A967E16-6FE2-421A-8133-8268481169C4}" type="slidenum">
              <a:rPr lang="en-US" altLang="ko-KR">
                <a:latin typeface="Times New Roman" panose="02020603050405020304" pitchFamily="18" charset="0"/>
              </a:rPr>
              <a:pPr/>
              <a:t>44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262943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E7C1DD19-4198-4648-9DBA-38B5B493DD1D}" type="slidenum">
              <a:rPr lang="en-US" altLang="ko-KR" sz="1200">
                <a:latin typeface="Times New Roman" panose="02020603050405020304" pitchFamily="18" charset="0"/>
              </a:rPr>
              <a:pPr/>
              <a:t>6</a:t>
            </a:fld>
            <a:endParaRPr lang="en-US" altLang="ko-KR" sz="1200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0722039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4A967E16-6FE2-421A-8133-8268481169C4}" type="slidenum">
              <a:rPr lang="en-US" altLang="ko-KR">
                <a:latin typeface="Times New Roman" panose="02020603050405020304" pitchFamily="18" charset="0"/>
              </a:rPr>
              <a:pPr/>
              <a:t>45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96820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90BD5759-426F-4DE1-B62A-C1211F83E949}" type="slidenum">
              <a:rPr lang="en-US" altLang="ko-KR">
                <a:latin typeface="Times New Roman" panose="02020603050405020304" pitchFamily="18" charset="0"/>
              </a:rPr>
              <a:pPr/>
              <a:t>46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0020200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2CF36B68-4229-46AE-82E9-B1878FEABC11}" type="slidenum">
              <a:rPr lang="en-US" altLang="ko-KR">
                <a:latin typeface="Times New Roman" panose="02020603050405020304" pitchFamily="18" charset="0"/>
              </a:rPr>
              <a:pPr/>
              <a:t>47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8908046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3F325DEA-B6A6-4E61-94DD-7D748AD94915}" type="slidenum">
              <a:rPr lang="en-US" altLang="ko-KR">
                <a:latin typeface="Times New Roman" panose="02020603050405020304" pitchFamily="18" charset="0"/>
              </a:rPr>
              <a:pPr/>
              <a:t>48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8366493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3F325DEA-B6A6-4E61-94DD-7D748AD94915}" type="slidenum">
              <a:rPr lang="en-US" altLang="ko-KR">
                <a:latin typeface="Times New Roman" panose="02020603050405020304" pitchFamily="18" charset="0"/>
              </a:rPr>
              <a:pPr/>
              <a:t>49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9400865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2CEC8DD1-6A9A-4004-80A8-BC2473AD8D0C}" type="slidenum">
              <a:rPr lang="en-US" altLang="ko-KR">
                <a:latin typeface="Times New Roman" panose="02020603050405020304" pitchFamily="18" charset="0"/>
              </a:rPr>
              <a:pPr/>
              <a:t>50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314801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66F76221-5EC9-467C-BFD9-CCC14335F386}" type="slidenum">
              <a:rPr lang="en-US" altLang="ko-KR">
                <a:latin typeface="Times New Roman" panose="02020603050405020304" pitchFamily="18" charset="0"/>
              </a:rPr>
              <a:pPr/>
              <a:t>51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8452723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9B9B239F-F843-4BA1-AE8E-9DF6A9AA0BF7}" type="slidenum">
              <a:rPr lang="en-US" altLang="ko-KR">
                <a:latin typeface="Times New Roman" panose="02020603050405020304" pitchFamily="18" charset="0"/>
              </a:rPr>
              <a:pPr/>
              <a:t>52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5799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66F76221-5EC9-467C-BFD9-CCC14335F386}" type="slidenum">
              <a:rPr lang="en-US" altLang="ko-KR">
                <a:latin typeface="Times New Roman" panose="02020603050405020304" pitchFamily="18" charset="0"/>
              </a:rPr>
              <a:pPr/>
              <a:t>53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296593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7A5F8316-E5A8-48B7-8D64-8F7225ACAD88}" type="slidenum">
              <a:rPr lang="en-US" altLang="ko-KR" sz="1200">
                <a:latin typeface="Times New Roman" panose="02020603050405020304" pitchFamily="18" charset="0"/>
              </a:rPr>
              <a:pPr/>
              <a:t>7</a:t>
            </a:fld>
            <a:endParaRPr lang="en-US" altLang="ko-KR" sz="1200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70073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EE81DED9-2535-4029-8F59-BED9120CBA9C}" type="slidenum">
              <a:rPr lang="en-US" altLang="ko-KR" sz="1200">
                <a:latin typeface="Times New Roman" panose="02020603050405020304" pitchFamily="18" charset="0"/>
              </a:rPr>
              <a:pPr/>
              <a:t>8</a:t>
            </a:fld>
            <a:endParaRPr lang="en-US" altLang="ko-KR" sz="1200">
              <a:latin typeface="Times New Roman" panose="02020603050405020304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811524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06E4DA60-212D-44FC-8573-592B821EA623}" type="slidenum">
              <a:rPr lang="en-US" altLang="ko-KR" sz="1200">
                <a:latin typeface="Times New Roman" panose="02020603050405020304" pitchFamily="18" charset="0"/>
              </a:rPr>
              <a:pPr/>
              <a:t>9</a:t>
            </a:fld>
            <a:endParaRPr lang="en-US" altLang="ko-KR" sz="1200">
              <a:latin typeface="Times New Roman" panose="02020603050405020304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896847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D3210154-471E-46CD-A77C-46EA11B5023C}" type="slidenum">
              <a:rPr lang="en-US" altLang="ko-KR" sz="1200">
                <a:latin typeface="Times New Roman" panose="02020603050405020304" pitchFamily="18" charset="0"/>
              </a:rPr>
              <a:pPr/>
              <a:t>10</a:t>
            </a:fld>
            <a:endParaRPr lang="en-US" altLang="ko-KR" sz="1200">
              <a:latin typeface="Times New Roman" panose="02020603050405020304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056388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FC590730-4593-41AD-BB5D-BDD857BBFD48}" type="slidenum">
              <a:rPr lang="en-US" altLang="ko-KR">
                <a:latin typeface="Times New Roman" panose="02020603050405020304" pitchFamily="18" charset="0"/>
              </a:rPr>
              <a:pPr/>
              <a:t>11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725499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7229-344A-4536-8FA2-0FC80B8B03B9}" type="datetime1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2AD0-BF4C-4C90-A08D-120DA8E27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9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8357-A407-4C1C-B792-601D49671ADE}" type="datetime1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2AD0-BF4C-4C90-A08D-120DA8E27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42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8EDB-7C16-4AD0-8AD9-6F6FA455C3BB}" type="datetime1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2AD0-BF4C-4C90-A08D-120DA8E27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72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Wireless, Mobile Networks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6-</a:t>
            </a:r>
            <a:fld id="{5A1D8F98-F4A6-41E3-AD3D-3BC52B2DEB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799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0B65-915B-4EC2-8E2C-D147576FC432}" type="datetime1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2AD0-BF4C-4C90-A08D-120DA8E27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6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724A-6933-45C6-AE22-C80984B9CB35}" type="datetime1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2AD0-BF4C-4C90-A08D-120DA8E27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74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B629-9482-446A-B76B-12A7709B7150}" type="datetime1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2AD0-BF4C-4C90-A08D-120DA8E27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4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4DFC8-7B69-4B4A-A4B8-A6ACD4FC2C69}" type="datetime1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2AD0-BF4C-4C90-A08D-120DA8E27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5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BE2D-0FEE-4908-A862-E60C214B6774}" type="datetime1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2AD0-BF4C-4C90-A08D-120DA8E27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33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60AC-093E-4C5D-894E-1924FD21F16E}" type="datetime1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2AD0-BF4C-4C90-A08D-120DA8E27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94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0A9E-CA22-4638-91C4-C69784648499}" type="datetime1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2AD0-BF4C-4C90-A08D-120DA8E27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29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E817-CF61-4629-B200-9141109BCEF7}" type="datetime1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2AD0-BF4C-4C90-A08D-120DA8E27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4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44C0B-CB23-466C-8364-DD9C74533BE6}" type="datetime1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42AD0-BF4C-4C90-A08D-120DA8E27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56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7.png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9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png"/><Relationship Id="rId5" Type="http://schemas.openxmlformats.org/officeDocument/2006/relationships/image" Target="../media/image51.wmf"/><Relationship Id="rId4" Type="http://schemas.openxmlformats.org/officeDocument/2006/relationships/oleObject" Target="../embeddings/oleObject11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7.png"/><Relationship Id="rId4" Type="http://schemas.openxmlformats.org/officeDocument/2006/relationships/image" Target="../media/image4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47.png"/><Relationship Id="rId4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30.wmf"/><Relationship Id="rId10" Type="http://schemas.openxmlformats.org/officeDocument/2006/relationships/image" Target="../media/image1.png"/><Relationship Id="rId4" Type="http://schemas.openxmlformats.org/officeDocument/2006/relationships/oleObject" Target="../embeddings/oleObject12.bin"/><Relationship Id="rId9" Type="http://schemas.openxmlformats.org/officeDocument/2006/relationships/image" Target="../media/image53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1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25.png"/><Relationship Id="rId4" Type="http://schemas.openxmlformats.org/officeDocument/2006/relationships/image" Target="../media/image6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" Type="http://schemas.openxmlformats.org/officeDocument/2006/relationships/image" Target="../media/image65.png"/><Relationship Id="rId21" Type="http://schemas.openxmlformats.org/officeDocument/2006/relationships/image" Target="../media/image81.png"/><Relationship Id="rId7" Type="http://schemas.openxmlformats.org/officeDocument/2006/relationships/image" Target="../media/image69.png"/><Relationship Id="rId12" Type="http://schemas.openxmlformats.org/officeDocument/2006/relationships/image" Target="../media/image6.png"/><Relationship Id="rId17" Type="http://schemas.openxmlformats.org/officeDocument/2006/relationships/image" Target="../media/image77.png"/><Relationship Id="rId2" Type="http://schemas.openxmlformats.org/officeDocument/2006/relationships/image" Target="../media/image1.png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11" Type="http://schemas.openxmlformats.org/officeDocument/2006/relationships/image" Target="../media/image72.png"/><Relationship Id="rId5" Type="http://schemas.openxmlformats.org/officeDocument/2006/relationships/image" Target="../media/image67.png"/><Relationship Id="rId15" Type="http://schemas.openxmlformats.org/officeDocument/2006/relationships/image" Target="../media/image75.png"/><Relationship Id="rId10" Type="http://schemas.openxmlformats.org/officeDocument/2006/relationships/image" Target="../media/image71.png"/><Relationship Id="rId19" Type="http://schemas.openxmlformats.org/officeDocument/2006/relationships/image" Target="../media/image79.png"/><Relationship Id="rId4" Type="http://schemas.openxmlformats.org/officeDocument/2006/relationships/image" Target="../media/image66.png"/><Relationship Id="rId9" Type="http://schemas.openxmlformats.org/officeDocument/2006/relationships/image" Target="../media/image4.png"/><Relationship Id="rId14" Type="http://schemas.openxmlformats.org/officeDocument/2006/relationships/image" Target="../media/image74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1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22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30.wmf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6378" y="1795849"/>
            <a:ext cx="9144000" cy="156724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Wireless and Mobile Network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865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Group 356"/>
          <p:cNvGrpSpPr>
            <a:grpSpLocks/>
          </p:cNvGrpSpPr>
          <p:nvPr/>
        </p:nvGrpSpPr>
        <p:grpSpPr bwMode="auto">
          <a:xfrm>
            <a:off x="3687763" y="2570164"/>
            <a:ext cx="627062" cy="642937"/>
            <a:chOff x="313" y="1497"/>
            <a:chExt cx="1152" cy="1014"/>
          </a:xfrm>
        </p:grpSpPr>
        <p:pic>
          <p:nvPicPr>
            <p:cNvPr id="44075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6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18EF6BE9-0559-4082-BAD7-046935514F88}" type="slidenum">
              <a:rPr lang="en-US" altLang="ko-KR" sz="1200" smtClean="0">
                <a:latin typeface="Arial" panose="020B0604020202020204" pitchFamily="34" charset="0"/>
              </a:rPr>
              <a:pPr/>
              <a:t>10</a:t>
            </a:fld>
            <a:endParaRPr lang="en-US" altLang="ko-KR" sz="1200" dirty="0">
              <a:latin typeface="Arial" panose="020B0604020202020204" pitchFamily="34" charset="0"/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842169" y="303679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ea typeface="ＭＳ Ｐゴシック" charset="0"/>
              </a:rPr>
              <a:t>Wireless network </a:t>
            </a:r>
            <a:r>
              <a:rPr lang="en-US" sz="3600" dirty="0" smtClean="0">
                <a:latin typeface="Gill Sans MT" charset="0"/>
                <a:ea typeface="ＭＳ Ｐゴシック" charset="0"/>
              </a:rPr>
              <a:t>characteristics </a:t>
            </a:r>
            <a:r>
              <a:rPr lang="en-US" altLang="ko-KR" sz="3600" dirty="0" smtClean="0">
                <a:latin typeface="Gill Sans MT" charset="0"/>
                <a:ea typeface="ＭＳ Ｐゴシック" charset="0"/>
              </a:rPr>
              <a:t>(2)</a:t>
            </a:r>
            <a:endParaRPr lang="en-US" sz="3600" dirty="0">
              <a:latin typeface="Gill Sans MT" charset="0"/>
              <a:ea typeface="ＭＳ Ｐゴシック" charset="0"/>
            </a:endParaRP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9169" y="1150938"/>
            <a:ext cx="8790781" cy="1117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Multiple wireless senders and receivers create additional problems (beyond multiple access):</a:t>
            </a:r>
          </a:p>
        </p:txBody>
      </p:sp>
      <p:sp>
        <p:nvSpPr>
          <p:cNvPr id="44038" name="Freeform 7"/>
          <p:cNvSpPr>
            <a:spLocks/>
          </p:cNvSpPr>
          <p:nvPr/>
        </p:nvSpPr>
        <p:spPr bwMode="auto">
          <a:xfrm>
            <a:off x="2222500" y="2413000"/>
            <a:ext cx="2020888" cy="1085850"/>
          </a:xfrm>
          <a:custGeom>
            <a:avLst/>
            <a:gdLst>
              <a:gd name="T0" fmla="*/ 2147483647 w 1273"/>
              <a:gd name="T1" fmla="*/ 2147483647 h 684"/>
              <a:gd name="T2" fmla="*/ 2147483647 w 1273"/>
              <a:gd name="T3" fmla="*/ 0 h 684"/>
              <a:gd name="T4" fmla="*/ 2147483647 w 1273"/>
              <a:gd name="T5" fmla="*/ 2147483647 h 684"/>
              <a:gd name="T6" fmla="*/ 2147483647 w 1273"/>
              <a:gd name="T7" fmla="*/ 2147483647 h 684"/>
              <a:gd name="T8" fmla="*/ 2147483647 w 1273"/>
              <a:gd name="T9" fmla="*/ 2147483647 h 684"/>
              <a:gd name="T10" fmla="*/ 2147483647 w 1273"/>
              <a:gd name="T11" fmla="*/ 2147483647 h 684"/>
              <a:gd name="T12" fmla="*/ 2147483647 w 1273"/>
              <a:gd name="T13" fmla="*/ 2147483647 h 684"/>
              <a:gd name="T14" fmla="*/ 2147483647 w 1273"/>
              <a:gd name="T15" fmla="*/ 2147483647 h 684"/>
              <a:gd name="T16" fmla="*/ 2147483647 w 1273"/>
              <a:gd name="T17" fmla="*/ 2147483647 h 684"/>
              <a:gd name="T18" fmla="*/ 0 w 1273"/>
              <a:gd name="T19" fmla="*/ 2147483647 h 6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73" h="684">
                <a:moveTo>
                  <a:pt x="9" y="675"/>
                </a:moveTo>
                <a:lnTo>
                  <a:pt x="316" y="0"/>
                </a:lnTo>
                <a:lnTo>
                  <a:pt x="461" y="228"/>
                </a:lnTo>
                <a:lnTo>
                  <a:pt x="510" y="119"/>
                </a:lnTo>
                <a:lnTo>
                  <a:pt x="631" y="467"/>
                </a:lnTo>
                <a:lnTo>
                  <a:pt x="667" y="391"/>
                </a:lnTo>
                <a:lnTo>
                  <a:pt x="739" y="464"/>
                </a:lnTo>
                <a:lnTo>
                  <a:pt x="1058" y="57"/>
                </a:lnTo>
                <a:lnTo>
                  <a:pt x="1273" y="684"/>
                </a:lnTo>
                <a:lnTo>
                  <a:pt x="0" y="674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00CC66"/>
              </a:gs>
            </a:gsLst>
            <a:lin ang="5400000" scaled="1"/>
          </a:gra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5368" name="Line 26"/>
          <p:cNvSpPr>
            <a:spLocks noChangeShapeType="1"/>
          </p:cNvSpPr>
          <p:nvPr/>
        </p:nvSpPr>
        <p:spPr bwMode="auto">
          <a:xfrm flipV="1">
            <a:off x="3495675" y="3627438"/>
            <a:ext cx="998538" cy="1698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369" name="Line 27"/>
          <p:cNvSpPr>
            <a:spLocks noChangeShapeType="1"/>
          </p:cNvSpPr>
          <p:nvPr/>
        </p:nvSpPr>
        <p:spPr bwMode="auto">
          <a:xfrm>
            <a:off x="4168775" y="3148013"/>
            <a:ext cx="407988" cy="3222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370" name="Text Box 28"/>
          <p:cNvSpPr txBox="1">
            <a:spLocks noChangeArrowheads="1"/>
          </p:cNvSpPr>
          <p:nvPr/>
        </p:nvSpPr>
        <p:spPr bwMode="auto">
          <a:xfrm>
            <a:off x="2614614" y="3519488"/>
            <a:ext cx="350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5371" name="Text Box 29"/>
          <p:cNvSpPr txBox="1">
            <a:spLocks noChangeArrowheads="1"/>
          </p:cNvSpPr>
          <p:nvPr/>
        </p:nvSpPr>
        <p:spPr bwMode="auto">
          <a:xfrm>
            <a:off x="5087939" y="3292475"/>
            <a:ext cx="3381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5372" name="Text Box 30"/>
          <p:cNvSpPr txBox="1">
            <a:spLocks noChangeArrowheads="1"/>
          </p:cNvSpPr>
          <p:nvPr/>
        </p:nvSpPr>
        <p:spPr bwMode="auto">
          <a:xfrm>
            <a:off x="4265614" y="2587625"/>
            <a:ext cx="3508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15373" name="Rectangle 32"/>
          <p:cNvSpPr>
            <a:spLocks noChangeArrowheads="1"/>
          </p:cNvSpPr>
          <p:nvPr/>
        </p:nvSpPr>
        <p:spPr bwMode="auto">
          <a:xfrm>
            <a:off x="1203647" y="4387851"/>
            <a:ext cx="4850285" cy="224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Hidden terminal problem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sz="2200" dirty="0">
                <a:latin typeface="Gill Sans MT" charset="0"/>
                <a:ea typeface="ＭＳ Ｐゴシック" charset="0"/>
              </a:rPr>
              <a:t>B, A hear each other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sz="2200" dirty="0">
                <a:latin typeface="Gill Sans MT" charset="0"/>
                <a:ea typeface="ＭＳ Ｐゴシック" charset="0"/>
              </a:rPr>
              <a:t>B, C hear each other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sz="2200" dirty="0">
                <a:latin typeface="Gill Sans MT" charset="0"/>
                <a:ea typeface="ＭＳ Ｐゴシック" charset="0"/>
              </a:rPr>
              <a:t>A, C can not hear each other means A, C unaware of their interference at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endParaRPr lang="en-US" sz="2000" dirty="0">
              <a:latin typeface="Comic Sans MS" charset="0"/>
              <a:ea typeface="ＭＳ Ｐゴシック" charset="0"/>
            </a:endParaRPr>
          </a:p>
        </p:txBody>
      </p:sp>
      <p:sp>
        <p:nvSpPr>
          <p:cNvPr id="13335" name="Text Box 47"/>
          <p:cNvSpPr txBox="1">
            <a:spLocks noChangeArrowheads="1"/>
          </p:cNvSpPr>
          <p:nvPr/>
        </p:nvSpPr>
        <p:spPr bwMode="auto">
          <a:xfrm>
            <a:off x="6467475" y="2292351"/>
            <a:ext cx="35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3336" name="Text Box 48"/>
          <p:cNvSpPr txBox="1">
            <a:spLocks noChangeArrowheads="1"/>
          </p:cNvSpPr>
          <p:nvPr/>
        </p:nvSpPr>
        <p:spPr bwMode="auto">
          <a:xfrm>
            <a:off x="8377238" y="2289176"/>
            <a:ext cx="328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3337" name="Text Box 49"/>
          <p:cNvSpPr txBox="1">
            <a:spLocks noChangeArrowheads="1"/>
          </p:cNvSpPr>
          <p:nvPr/>
        </p:nvSpPr>
        <p:spPr bwMode="auto">
          <a:xfrm>
            <a:off x="9558339" y="2332039"/>
            <a:ext cx="3508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13323" name="Text Box 55"/>
          <p:cNvSpPr txBox="1">
            <a:spLocks noChangeArrowheads="1"/>
          </p:cNvSpPr>
          <p:nvPr/>
        </p:nvSpPr>
        <p:spPr bwMode="auto">
          <a:xfrm>
            <a:off x="6540501" y="3119438"/>
            <a:ext cx="10021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ja-JP" alt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ja-JP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signal</a:t>
            </a:r>
          </a:p>
          <a:p>
            <a:r>
              <a:rPr lang="en-US" altLang="ko-KR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strength</a:t>
            </a:r>
          </a:p>
        </p:txBody>
      </p:sp>
      <p:sp>
        <p:nvSpPr>
          <p:cNvPr id="13324" name="Line 60"/>
          <p:cNvSpPr>
            <a:spLocks noChangeShapeType="1"/>
          </p:cNvSpPr>
          <p:nvPr/>
        </p:nvSpPr>
        <p:spPr bwMode="auto">
          <a:xfrm>
            <a:off x="6602413" y="4148138"/>
            <a:ext cx="3263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325" name="Line 61"/>
          <p:cNvSpPr>
            <a:spLocks noChangeShapeType="1"/>
          </p:cNvSpPr>
          <p:nvPr/>
        </p:nvSpPr>
        <p:spPr bwMode="auto">
          <a:xfrm>
            <a:off x="6548438" y="2968625"/>
            <a:ext cx="0" cy="1138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326" name="Freeform 62"/>
          <p:cNvSpPr>
            <a:spLocks/>
          </p:cNvSpPr>
          <p:nvPr/>
        </p:nvSpPr>
        <p:spPr bwMode="auto">
          <a:xfrm>
            <a:off x="6630988" y="3024189"/>
            <a:ext cx="2995612" cy="1081087"/>
          </a:xfrm>
          <a:custGeom>
            <a:avLst/>
            <a:gdLst>
              <a:gd name="T0" fmla="*/ 0 w 1887"/>
              <a:gd name="T1" fmla="*/ 0 h 681"/>
              <a:gd name="T2" fmla="*/ 2147483647 w 1887"/>
              <a:gd name="T3" fmla="*/ 2147483647 h 681"/>
              <a:gd name="T4" fmla="*/ 2147483647 w 1887"/>
              <a:gd name="T5" fmla="*/ 2147483647 h 681"/>
              <a:gd name="T6" fmla="*/ 2147483647 w 1887"/>
              <a:gd name="T7" fmla="*/ 2147483647 h 6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7" h="681">
                <a:moveTo>
                  <a:pt x="0" y="0"/>
                </a:moveTo>
                <a:cubicBezTo>
                  <a:pt x="161" y="25"/>
                  <a:pt x="737" y="52"/>
                  <a:pt x="966" y="151"/>
                </a:cubicBezTo>
                <a:cubicBezTo>
                  <a:pt x="1195" y="250"/>
                  <a:pt x="1220" y="507"/>
                  <a:pt x="1373" y="594"/>
                </a:cubicBezTo>
                <a:cubicBezTo>
                  <a:pt x="1526" y="681"/>
                  <a:pt x="1780" y="657"/>
                  <a:pt x="1887" y="673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3327" name="Text Box 63"/>
          <p:cNvSpPr txBox="1">
            <a:spLocks noChangeArrowheads="1"/>
          </p:cNvSpPr>
          <p:nvPr/>
        </p:nvSpPr>
        <p:spPr bwMode="auto">
          <a:xfrm>
            <a:off x="7886701" y="4111626"/>
            <a:ext cx="593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  <a:cs typeface="Arial" charset="0"/>
              </a:rPr>
              <a:t>space</a:t>
            </a:r>
          </a:p>
        </p:txBody>
      </p:sp>
      <p:sp>
        <p:nvSpPr>
          <p:cNvPr id="13328" name="Freeform 65"/>
          <p:cNvSpPr>
            <a:spLocks/>
          </p:cNvSpPr>
          <p:nvPr/>
        </p:nvSpPr>
        <p:spPr bwMode="auto">
          <a:xfrm flipH="1">
            <a:off x="6726238" y="2994025"/>
            <a:ext cx="2995612" cy="1081088"/>
          </a:xfrm>
          <a:custGeom>
            <a:avLst/>
            <a:gdLst>
              <a:gd name="T0" fmla="*/ 0 w 1887"/>
              <a:gd name="T1" fmla="*/ 0 h 681"/>
              <a:gd name="T2" fmla="*/ 2147483647 w 1887"/>
              <a:gd name="T3" fmla="*/ 2147483647 h 681"/>
              <a:gd name="T4" fmla="*/ 2147483647 w 1887"/>
              <a:gd name="T5" fmla="*/ 2147483647 h 681"/>
              <a:gd name="T6" fmla="*/ 2147483647 w 1887"/>
              <a:gd name="T7" fmla="*/ 2147483647 h 6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7" h="681">
                <a:moveTo>
                  <a:pt x="0" y="0"/>
                </a:moveTo>
                <a:cubicBezTo>
                  <a:pt x="161" y="25"/>
                  <a:pt x="737" y="52"/>
                  <a:pt x="966" y="151"/>
                </a:cubicBezTo>
                <a:cubicBezTo>
                  <a:pt x="1195" y="250"/>
                  <a:pt x="1220" y="507"/>
                  <a:pt x="1373" y="594"/>
                </a:cubicBezTo>
                <a:cubicBezTo>
                  <a:pt x="1526" y="681"/>
                  <a:pt x="1780" y="657"/>
                  <a:pt x="1887" y="673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3329" name="Text Box 66"/>
          <p:cNvSpPr txBox="1">
            <a:spLocks noChangeArrowheads="1"/>
          </p:cNvSpPr>
          <p:nvPr/>
        </p:nvSpPr>
        <p:spPr bwMode="auto">
          <a:xfrm>
            <a:off x="9167814" y="3048000"/>
            <a:ext cx="10118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sz="1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ja-JP" altLang="en-US" sz="1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ja-JP" sz="1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signal</a:t>
            </a:r>
          </a:p>
          <a:p>
            <a:r>
              <a:rPr lang="en-US" altLang="ko-KR" sz="1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strength</a:t>
            </a:r>
          </a:p>
        </p:txBody>
      </p:sp>
      <p:sp>
        <p:nvSpPr>
          <p:cNvPr id="13330" name="Line 67"/>
          <p:cNvSpPr>
            <a:spLocks noChangeShapeType="1"/>
          </p:cNvSpPr>
          <p:nvPr/>
        </p:nvSpPr>
        <p:spPr bwMode="auto">
          <a:xfrm flipH="1">
            <a:off x="6927850" y="2855913"/>
            <a:ext cx="26988" cy="12636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331" name="Line 68"/>
          <p:cNvSpPr>
            <a:spLocks noChangeShapeType="1"/>
          </p:cNvSpPr>
          <p:nvPr/>
        </p:nvSpPr>
        <p:spPr bwMode="auto">
          <a:xfrm>
            <a:off x="8148638" y="2924175"/>
            <a:ext cx="0" cy="12080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332" name="Line 69"/>
          <p:cNvSpPr>
            <a:spLocks noChangeShapeType="1"/>
          </p:cNvSpPr>
          <p:nvPr/>
        </p:nvSpPr>
        <p:spPr bwMode="auto">
          <a:xfrm>
            <a:off x="9229725" y="2908300"/>
            <a:ext cx="0" cy="11811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321" name="Rectangle 70"/>
          <p:cNvSpPr>
            <a:spLocks noChangeArrowheads="1"/>
          </p:cNvSpPr>
          <p:nvPr/>
        </p:nvSpPr>
        <p:spPr bwMode="auto">
          <a:xfrm>
            <a:off x="6519864" y="4432300"/>
            <a:ext cx="4148137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defRPr/>
            </a:pPr>
            <a:r>
              <a:rPr lang="en-US" sz="2400" i="1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Signal attenuation: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sz="2200">
                <a:latin typeface="Gill Sans MT" charset="0"/>
                <a:ea typeface="ＭＳ Ｐゴシック" charset="0"/>
              </a:rPr>
              <a:t>B, A hear each other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sz="2200">
                <a:latin typeface="Gill Sans MT" charset="0"/>
                <a:ea typeface="ＭＳ Ｐゴシック" charset="0"/>
              </a:rPr>
              <a:t>B, C hear each other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sz="2200">
                <a:latin typeface="Gill Sans MT" charset="0"/>
                <a:ea typeface="ＭＳ Ｐゴシック" charset="0"/>
              </a:rPr>
              <a:t>A, C can not hear each other interfering at B</a:t>
            </a:r>
          </a:p>
        </p:txBody>
      </p:sp>
      <p:grpSp>
        <p:nvGrpSpPr>
          <p:cNvPr id="44059" name="Group 356"/>
          <p:cNvGrpSpPr>
            <a:grpSpLocks/>
          </p:cNvGrpSpPr>
          <p:nvPr/>
        </p:nvGrpSpPr>
        <p:grpSpPr bwMode="auto">
          <a:xfrm>
            <a:off x="4449763" y="3119439"/>
            <a:ext cx="627062" cy="642937"/>
            <a:chOff x="313" y="1497"/>
            <a:chExt cx="1152" cy="1014"/>
          </a:xfrm>
        </p:grpSpPr>
        <p:pic>
          <p:nvPicPr>
            <p:cNvPr id="44073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4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060" name="Group 356"/>
          <p:cNvGrpSpPr>
            <a:grpSpLocks/>
          </p:cNvGrpSpPr>
          <p:nvPr/>
        </p:nvGrpSpPr>
        <p:grpSpPr bwMode="auto">
          <a:xfrm>
            <a:off x="2925763" y="3260726"/>
            <a:ext cx="627062" cy="644525"/>
            <a:chOff x="313" y="1497"/>
            <a:chExt cx="1152" cy="1014"/>
          </a:xfrm>
        </p:grpSpPr>
        <p:pic>
          <p:nvPicPr>
            <p:cNvPr id="44071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2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" name="Group 356"/>
          <p:cNvGrpSpPr>
            <a:grpSpLocks/>
          </p:cNvGrpSpPr>
          <p:nvPr/>
        </p:nvGrpSpPr>
        <p:grpSpPr bwMode="auto">
          <a:xfrm>
            <a:off x="6654801" y="2154239"/>
            <a:ext cx="627063" cy="642937"/>
            <a:chOff x="313" y="1497"/>
            <a:chExt cx="1152" cy="1014"/>
          </a:xfrm>
        </p:grpSpPr>
        <p:pic>
          <p:nvPicPr>
            <p:cNvPr id="44069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0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3" name="Group 356"/>
          <p:cNvGrpSpPr>
            <a:grpSpLocks/>
          </p:cNvGrpSpPr>
          <p:nvPr/>
        </p:nvGrpSpPr>
        <p:grpSpPr bwMode="auto">
          <a:xfrm>
            <a:off x="7843838" y="2193926"/>
            <a:ext cx="627062" cy="644525"/>
            <a:chOff x="313" y="1497"/>
            <a:chExt cx="1152" cy="1014"/>
          </a:xfrm>
        </p:grpSpPr>
        <p:pic>
          <p:nvPicPr>
            <p:cNvPr id="44067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68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6" name="Group 356"/>
          <p:cNvGrpSpPr>
            <a:grpSpLocks/>
          </p:cNvGrpSpPr>
          <p:nvPr/>
        </p:nvGrpSpPr>
        <p:grpSpPr bwMode="auto">
          <a:xfrm>
            <a:off x="8920163" y="2124075"/>
            <a:ext cx="627062" cy="642938"/>
            <a:chOff x="313" y="1497"/>
            <a:chExt cx="1152" cy="1014"/>
          </a:xfrm>
        </p:grpSpPr>
        <p:pic>
          <p:nvPicPr>
            <p:cNvPr id="44065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66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4064" name="Picture 18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69" y="1068854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97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5" grpId="0"/>
      <p:bldP spid="13336" grpId="0"/>
      <p:bldP spid="13337" grpId="0"/>
      <p:bldP spid="13323" grpId="0"/>
      <p:bldP spid="13326" grpId="0" animBg="1"/>
      <p:bldP spid="13327" grpId="0"/>
      <p:bldP spid="13328" grpId="0" animBg="1"/>
      <p:bldP spid="13329" grpId="0"/>
      <p:bldP spid="133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4C6908-7279-4A6D-B133-ABE08C6A211B}" type="slidenum">
              <a:rPr lang="en-US" altLang="ko-KR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ko-KR" sz="1200" dirty="0">
              <a:latin typeface="Arial" panose="020B0604020202020204" pitchFamily="34" charset="0"/>
            </a:endParaRPr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Gill Sans MT" charset="0"/>
              </a:rPr>
              <a:t>IEEE 802.11 Wireless LAN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0662" y="1603376"/>
            <a:ext cx="5527673" cy="330041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400" dirty="0">
                <a:solidFill>
                  <a:srgbClr val="C00000"/>
                </a:solidFill>
              </a:rPr>
              <a:t>802.11b</a:t>
            </a:r>
          </a:p>
          <a:p>
            <a:pPr>
              <a:defRPr/>
            </a:pPr>
            <a:r>
              <a:rPr lang="en-US" sz="2400" dirty="0"/>
              <a:t>2.4-5 GHz unlicensed spectrum</a:t>
            </a:r>
          </a:p>
          <a:p>
            <a:pPr>
              <a:defRPr/>
            </a:pPr>
            <a:r>
              <a:rPr lang="en-US" sz="2400" dirty="0"/>
              <a:t>up to 11 Mbps</a:t>
            </a:r>
          </a:p>
        </p:txBody>
      </p:sp>
      <p:sp>
        <p:nvSpPr>
          <p:cNvPr id="6247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453188" y="1398589"/>
            <a:ext cx="4044950" cy="351948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>
                <a:solidFill>
                  <a:srgbClr val="C00000"/>
                </a:solidFill>
                <a:latin typeface="Gill Sans MT" charset="0"/>
              </a:rPr>
              <a:t>802.11a</a:t>
            </a:r>
            <a:r>
              <a:rPr lang="en-US" altLang="ko-KR" sz="2400" dirty="0">
                <a:latin typeface="Gill Sans MT" charset="0"/>
              </a:rPr>
              <a:t> </a:t>
            </a:r>
          </a:p>
          <a:p>
            <a:pPr lvl="1">
              <a:lnSpc>
                <a:spcPts val="2200"/>
              </a:lnSpc>
            </a:pPr>
            <a:r>
              <a:rPr lang="en-US" altLang="ko-KR" dirty="0" smtClean="0">
                <a:latin typeface="Gill Sans MT" charset="0"/>
              </a:rPr>
              <a:t>5-6 GHz range</a:t>
            </a:r>
          </a:p>
          <a:p>
            <a:pPr lvl="1">
              <a:lnSpc>
                <a:spcPts val="2200"/>
              </a:lnSpc>
            </a:pPr>
            <a:r>
              <a:rPr lang="en-US" altLang="ko-KR" dirty="0" smtClean="0">
                <a:latin typeface="Gill Sans MT" charset="0"/>
              </a:rPr>
              <a:t>up to 54 Mbps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C00000"/>
                </a:solidFill>
                <a:latin typeface="Gill Sans MT" charset="0"/>
              </a:rPr>
              <a:t>802.11g</a:t>
            </a:r>
            <a:r>
              <a:rPr lang="en-US" altLang="ko-KR" sz="2400" dirty="0">
                <a:solidFill>
                  <a:srgbClr val="FF0000"/>
                </a:solidFill>
                <a:latin typeface="Gill Sans MT" charset="0"/>
              </a:rPr>
              <a:t> </a:t>
            </a:r>
          </a:p>
          <a:p>
            <a:pPr lvl="1">
              <a:lnSpc>
                <a:spcPts val="2200"/>
              </a:lnSpc>
            </a:pPr>
            <a:r>
              <a:rPr lang="en-US" altLang="ko-KR" dirty="0" smtClean="0">
                <a:latin typeface="Gill Sans MT" charset="0"/>
              </a:rPr>
              <a:t>2.4-5 GHz range</a:t>
            </a:r>
          </a:p>
          <a:p>
            <a:pPr lvl="1">
              <a:lnSpc>
                <a:spcPts val="2200"/>
              </a:lnSpc>
            </a:pPr>
            <a:r>
              <a:rPr lang="en-US" altLang="ko-KR" dirty="0" smtClean="0">
                <a:latin typeface="Gill Sans MT" charset="0"/>
              </a:rPr>
              <a:t>up to 54 Mbps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C00000"/>
                </a:solidFill>
                <a:latin typeface="Gill Sans MT" charset="0"/>
              </a:rPr>
              <a:t>802.11n: </a:t>
            </a:r>
            <a:r>
              <a:rPr lang="en-US" altLang="ko-KR" sz="2400" dirty="0">
                <a:latin typeface="Gill Sans MT" charset="0"/>
              </a:rPr>
              <a:t>multiple antennae</a:t>
            </a:r>
          </a:p>
          <a:p>
            <a:pPr lvl="1">
              <a:lnSpc>
                <a:spcPts val="2200"/>
              </a:lnSpc>
            </a:pPr>
            <a:r>
              <a:rPr lang="en-US" altLang="ko-KR" dirty="0" smtClean="0">
                <a:latin typeface="Gill Sans MT" charset="0"/>
              </a:rPr>
              <a:t>2.4-5 GHz range</a:t>
            </a:r>
          </a:p>
          <a:p>
            <a:pPr lvl="1">
              <a:lnSpc>
                <a:spcPts val="2200"/>
              </a:lnSpc>
            </a:pPr>
            <a:r>
              <a:rPr lang="en-US" altLang="ko-KR" dirty="0" smtClean="0">
                <a:latin typeface="Gill Sans MT" charset="0"/>
              </a:rPr>
              <a:t>up to 200 Mbps</a:t>
            </a:r>
          </a:p>
        </p:txBody>
      </p:sp>
      <p:sp>
        <p:nvSpPr>
          <p:cNvPr id="62471" name="Rectangle 5"/>
          <p:cNvSpPr>
            <a:spLocks noChangeArrowheads="1"/>
          </p:cNvSpPr>
          <p:nvPr/>
        </p:nvSpPr>
        <p:spPr bwMode="auto">
          <a:xfrm>
            <a:off x="2306638" y="5456238"/>
            <a:ext cx="7383462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ko-KR" sz="2400">
                <a:latin typeface="Gill Sans MT" charset="0"/>
              </a:rPr>
              <a:t>all use CSMA/CA for multiple access</a:t>
            </a:r>
          </a:p>
          <a:p>
            <a: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ko-KR" sz="2400">
                <a:latin typeface="Gill Sans MT" charset="0"/>
              </a:rPr>
              <a:t>all have base-station and ad-hoc network versions</a:t>
            </a:r>
          </a:p>
        </p:txBody>
      </p:sp>
      <p:sp>
        <p:nvSpPr>
          <p:cNvPr id="62472" name="Line 6"/>
          <p:cNvSpPr>
            <a:spLocks noChangeShapeType="1"/>
          </p:cNvSpPr>
          <p:nvPr/>
        </p:nvSpPr>
        <p:spPr bwMode="auto">
          <a:xfrm>
            <a:off x="3236913" y="5180013"/>
            <a:ext cx="526415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pic>
        <p:nvPicPr>
          <p:cNvPr id="62473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1" y="1271589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43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CDD33F-1B7B-4598-BDC9-BD65EC2D696B}" type="slidenum">
              <a:rPr lang="en-US" altLang="ko-KR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ko-KR" sz="1200" dirty="0">
              <a:latin typeface="Arial" panose="020B0604020202020204" pitchFamily="34" charset="0"/>
            </a:endParaRPr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97065"/>
            <a:ext cx="7772400" cy="1143000"/>
          </a:xfrm>
        </p:spPr>
        <p:txBody>
          <a:bodyPr/>
          <a:lstStyle/>
          <a:p>
            <a:r>
              <a:rPr lang="en-US" altLang="ko-KR" smtClean="0">
                <a:latin typeface="Gill Sans MT" charset="0"/>
              </a:rPr>
              <a:t>802.11 LAN architecture</a:t>
            </a:r>
          </a:p>
        </p:txBody>
      </p:sp>
      <p:sp>
        <p:nvSpPr>
          <p:cNvPr id="65" name="내용 개체 틀 2"/>
          <p:cNvSpPr>
            <a:spLocks noGrp="1"/>
          </p:cNvSpPr>
          <p:nvPr>
            <p:ph idx="1"/>
          </p:nvPr>
        </p:nvSpPr>
        <p:spPr>
          <a:xfrm>
            <a:off x="716692" y="1430338"/>
            <a:ext cx="10637108" cy="4970462"/>
          </a:xfrm>
        </p:spPr>
        <p:txBody>
          <a:bodyPr/>
          <a:lstStyle/>
          <a:p>
            <a:r>
              <a:rPr lang="en-US" altLang="ko-KR" dirty="0" smtClean="0"/>
              <a:t>The IEEE 802.11 architecture consists of several components</a:t>
            </a:r>
          </a:p>
          <a:p>
            <a:pPr lvl="1"/>
            <a:r>
              <a:rPr lang="en-US" altLang="ko-KR" dirty="0" smtClean="0"/>
              <a:t>BSS(Basic </a:t>
            </a:r>
            <a:r>
              <a:rPr lang="en-US" altLang="ko-KR" dirty="0"/>
              <a:t>S</a:t>
            </a:r>
            <a:r>
              <a:rPr lang="en-US" altLang="ko-KR" dirty="0" smtClean="0"/>
              <a:t>ervice Set)</a:t>
            </a:r>
          </a:p>
          <a:p>
            <a:pPr lvl="2"/>
            <a:r>
              <a:rPr lang="en-US" altLang="ko-KR" dirty="0" smtClean="0"/>
              <a:t>Basic building block of an IEEE 802.11 LAN</a:t>
            </a:r>
          </a:p>
          <a:p>
            <a:pPr lvl="2"/>
            <a:r>
              <a:rPr lang="en-US" altLang="ko-KR" dirty="0" smtClean="0"/>
              <a:t>A set of stations that have successfully synchronized </a:t>
            </a:r>
          </a:p>
          <a:p>
            <a:pPr lvl="1"/>
            <a:r>
              <a:rPr lang="en-US" altLang="ko-KR" dirty="0" smtClean="0"/>
              <a:t>BSA(Basic Service Area)</a:t>
            </a:r>
          </a:p>
          <a:p>
            <a:pPr lvl="2"/>
            <a:r>
              <a:rPr lang="en-US" altLang="ko-KR" sz="1700" dirty="0"/>
              <a:t>The area containing the members of a BSS</a:t>
            </a:r>
          </a:p>
          <a:p>
            <a:pPr lvl="1"/>
            <a:r>
              <a:rPr lang="en-US" altLang="ko-KR" dirty="0" smtClean="0"/>
              <a:t>IBSS(Independent BSS)</a:t>
            </a:r>
          </a:p>
          <a:p>
            <a:pPr lvl="2"/>
            <a:r>
              <a:rPr lang="en-US" altLang="ko-KR" dirty="0" smtClean="0"/>
              <a:t>STAs are able to communication directly (ad hoc network)</a:t>
            </a:r>
          </a:p>
          <a:p>
            <a:pPr lvl="1"/>
            <a:r>
              <a:rPr lang="en-US" altLang="ko-KR" dirty="0" smtClean="0"/>
              <a:t>DS(Distribution System)</a:t>
            </a:r>
          </a:p>
          <a:p>
            <a:pPr lvl="2"/>
            <a:r>
              <a:rPr lang="en-US" altLang="ko-KR" dirty="0" smtClean="0"/>
              <a:t>To interconnect BSSs </a:t>
            </a:r>
          </a:p>
          <a:p>
            <a:pPr lvl="1"/>
            <a:r>
              <a:rPr lang="en-US" altLang="ko-KR" dirty="0" smtClean="0"/>
              <a:t>ESS(Extended Service Set)</a:t>
            </a:r>
          </a:p>
          <a:p>
            <a:pPr lvl="2"/>
            <a:r>
              <a:rPr lang="en-US" altLang="ko-KR" dirty="0" smtClean="0"/>
              <a:t>An ESS is the union of the BSSs connected by a DS</a:t>
            </a:r>
          </a:p>
          <a:p>
            <a:pPr lvl="2"/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66" name="Picture 1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1" y="1019391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72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CDD33F-1B7B-4598-BDC9-BD65EC2D696B}" type="slidenum">
              <a:rPr lang="en-US" altLang="ko-KR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ko-KR" sz="1200" dirty="0">
              <a:latin typeface="Arial" panose="020B0604020202020204" pitchFamily="34" charset="0"/>
            </a:endParaRPr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>
          <a:xfrm>
            <a:off x="556159" y="238210"/>
            <a:ext cx="7772400" cy="1143000"/>
          </a:xfrm>
        </p:spPr>
        <p:txBody>
          <a:bodyPr/>
          <a:lstStyle/>
          <a:p>
            <a:r>
              <a:rPr lang="en-US" altLang="ko-KR" smtClean="0">
                <a:latin typeface="Gill Sans MT" charset="0"/>
              </a:rPr>
              <a:t>802.11 LAN architecture</a:t>
            </a:r>
          </a:p>
        </p:txBody>
      </p:sp>
      <p:pic>
        <p:nvPicPr>
          <p:cNvPr id="66" name="Picture 1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10" y="1060536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559" y="2613366"/>
            <a:ext cx="5920190" cy="1997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07802" y="3314475"/>
            <a:ext cx="507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</a:rPr>
              <a:t>DS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43112" y="4827633"/>
            <a:ext cx="507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AP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25976" y="4658355"/>
            <a:ext cx="507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</a:rPr>
              <a:t>AP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353" y="5166061"/>
            <a:ext cx="207888" cy="42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511329" y="5590758"/>
            <a:ext cx="577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STA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2923207" y="4610618"/>
            <a:ext cx="2808312" cy="13592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ctr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latin typeface="Arial" charset="0"/>
              <a:ea typeface="굴림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87677" y="5810250"/>
            <a:ext cx="56151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</a:rPr>
              <a:t>BSS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524" y="5022028"/>
            <a:ext cx="207888" cy="42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13500" y="5446725"/>
            <a:ext cx="577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STA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61" y="5026745"/>
            <a:ext cx="207888" cy="42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984237" y="5451442"/>
            <a:ext cx="577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STA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6396115" y="4471302"/>
            <a:ext cx="2808312" cy="13592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ctr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latin typeface="Arial" charset="0"/>
              <a:ea typeface="굴림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72168" y="5676684"/>
            <a:ext cx="56151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</a:rPr>
              <a:t>BSS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432" y="4882712"/>
            <a:ext cx="207888" cy="42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8086408" y="5307409"/>
            <a:ext cx="577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STA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2563167" y="4326196"/>
            <a:ext cx="7488832" cy="207574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ctr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latin typeface="Arial" charset="0"/>
              <a:ea typeface="굴림" pitchFamily="50" charset="-127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886" y="4178004"/>
            <a:ext cx="239118" cy="695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712" y="3978646"/>
            <a:ext cx="239118" cy="695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830436" y="6248048"/>
            <a:ext cx="56151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</a:rPr>
              <a:t>ESS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56349" y="2641140"/>
            <a:ext cx="675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Portal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5155455" y="1281869"/>
            <a:ext cx="2808312" cy="13592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ctr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200" b="1" dirty="0">
                <a:latin typeface="Arial" charset="0"/>
                <a:ea typeface="굴림" pitchFamily="50" charset="-127"/>
              </a:rPr>
              <a:t>Non-802.11 network</a:t>
            </a:r>
            <a:endParaRPr kumimoji="1" lang="ko-KR" altLang="en-US" sz="1200" b="1" dirty="0">
              <a:latin typeface="Arial" charset="0"/>
              <a:ea typeface="굴림" pitchFamily="50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 bwMode="auto">
          <a:xfrm>
            <a:off x="3931319" y="4088594"/>
            <a:ext cx="0" cy="76541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lgDash"/>
            <a:round/>
            <a:headEnd type="arrow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3395905" y="4240946"/>
            <a:ext cx="607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DSS</a:t>
            </a:r>
            <a:endParaRPr lang="ko-KR" altLang="en-US" sz="1400" dirty="0"/>
          </a:p>
        </p:txBody>
      </p:sp>
      <p:cxnSp>
        <p:nvCxnSpPr>
          <p:cNvPr id="32" name="직선 화살표 연결선 31"/>
          <p:cNvCxnSpPr/>
          <p:nvPr/>
        </p:nvCxnSpPr>
        <p:spPr bwMode="auto">
          <a:xfrm>
            <a:off x="8091590" y="3908328"/>
            <a:ext cx="0" cy="76541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lgDash"/>
            <a:round/>
            <a:headEnd type="arrow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8109609" y="4137148"/>
            <a:ext cx="607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DSS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 bwMode="auto">
          <a:xfrm>
            <a:off x="6458771" y="2338941"/>
            <a:ext cx="295095" cy="399523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ctr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latin typeface="Arial" charset="0"/>
              <a:ea typeface="굴림" pitchFamily="50" charset="-127"/>
            </a:endParaRPr>
          </a:p>
        </p:txBody>
      </p:sp>
      <p:cxnSp>
        <p:nvCxnSpPr>
          <p:cNvPr id="35" name="직선 화살표 연결선 34"/>
          <p:cNvCxnSpPr/>
          <p:nvPr/>
        </p:nvCxnSpPr>
        <p:spPr bwMode="auto">
          <a:xfrm>
            <a:off x="6923018" y="2468717"/>
            <a:ext cx="0" cy="76541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lgDash"/>
            <a:round/>
            <a:headEnd type="arrow"/>
            <a:tailEnd type="arrow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6923276" y="2657023"/>
            <a:ext cx="607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DSS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8091591" y="1706559"/>
            <a:ext cx="21764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DS : Distribution System</a:t>
            </a:r>
          </a:p>
          <a:p>
            <a:r>
              <a:rPr lang="en-US" altLang="ko-KR" sz="1000" dirty="0"/>
              <a:t>DSS : Distribution System Service</a:t>
            </a:r>
          </a:p>
          <a:p>
            <a:r>
              <a:rPr lang="en-US" altLang="ko-KR" sz="1000" dirty="0"/>
              <a:t>STA : Station</a:t>
            </a:r>
          </a:p>
          <a:p>
            <a:r>
              <a:rPr lang="en-US" altLang="ko-KR" sz="1000" dirty="0"/>
              <a:t>BSS : Basic Service Set</a:t>
            </a:r>
          </a:p>
          <a:p>
            <a:r>
              <a:rPr lang="en-US" altLang="ko-KR" sz="1000" dirty="0"/>
              <a:t>ESS :  Extended Service Set</a:t>
            </a:r>
          </a:p>
          <a:p>
            <a:r>
              <a:rPr lang="en-US" altLang="ko-KR" sz="1000" dirty="0"/>
              <a:t>AP : Access Point</a:t>
            </a:r>
            <a:endParaRPr lang="ko-KR" altLang="en-US" sz="1000" dirty="0"/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353" y="2524149"/>
            <a:ext cx="239118" cy="695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417640" y="3157752"/>
            <a:ext cx="507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AP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40" name="타원 39"/>
          <p:cNvSpPr/>
          <p:nvPr/>
        </p:nvSpPr>
        <p:spPr bwMode="auto">
          <a:xfrm>
            <a:off x="1797403" y="1492155"/>
            <a:ext cx="2808312" cy="166559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ctr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latin typeface="Arial" charset="0"/>
              <a:ea typeface="굴림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928" y="1730202"/>
            <a:ext cx="207888" cy="42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276904" y="2154899"/>
            <a:ext cx="577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STA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46" y="1693203"/>
            <a:ext cx="207888" cy="42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3710022" y="2117900"/>
            <a:ext cx="577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STA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041" y="2398043"/>
            <a:ext cx="207888" cy="42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3032017" y="2822740"/>
            <a:ext cx="577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STA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275911" y="2996953"/>
            <a:ext cx="72596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</a:rPr>
              <a:t>IBSS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 bwMode="auto">
          <a:xfrm>
            <a:off x="2632964" y="1942550"/>
            <a:ext cx="1154712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9" name="직선 화살표 연결선 48"/>
          <p:cNvCxnSpPr>
            <a:endCxn id="45" idx="1"/>
          </p:cNvCxnSpPr>
          <p:nvPr/>
        </p:nvCxnSpPr>
        <p:spPr bwMode="auto">
          <a:xfrm>
            <a:off x="2602485" y="2117899"/>
            <a:ext cx="548557" cy="49249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0" name="직선 화살표 연결선 49"/>
          <p:cNvCxnSpPr>
            <a:endCxn id="45" idx="3"/>
          </p:cNvCxnSpPr>
          <p:nvPr/>
        </p:nvCxnSpPr>
        <p:spPr bwMode="auto">
          <a:xfrm flipH="1">
            <a:off x="3358929" y="2060849"/>
            <a:ext cx="470118" cy="54954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6346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221371-803E-4416-9011-D600F58FE46F}" type="slidenum">
              <a:rPr lang="en-US" altLang="ko-KR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ko-KR" sz="1200" dirty="0">
              <a:latin typeface="Arial" panose="020B0604020202020204" pitchFamily="34" charset="0"/>
            </a:endParaRPr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>
          <a:xfrm>
            <a:off x="705646" y="321059"/>
            <a:ext cx="8112125" cy="1143000"/>
          </a:xfrm>
        </p:spPr>
        <p:txBody>
          <a:bodyPr/>
          <a:lstStyle/>
          <a:p>
            <a:r>
              <a:rPr lang="en-US" altLang="ko-KR" smtClean="0">
                <a:latin typeface="Gill Sans MT" charset="0"/>
              </a:rPr>
              <a:t>802.11: passive/active scanning</a:t>
            </a:r>
          </a:p>
        </p:txBody>
      </p:sp>
      <p:sp>
        <p:nvSpPr>
          <p:cNvPr id="68613" name="Oval 80"/>
          <p:cNvSpPr>
            <a:spLocks noChangeArrowheads="1"/>
          </p:cNvSpPr>
          <p:nvPr/>
        </p:nvSpPr>
        <p:spPr bwMode="auto">
          <a:xfrm>
            <a:off x="2389660" y="1580477"/>
            <a:ext cx="2335212" cy="2224087"/>
          </a:xfrm>
          <a:prstGeom prst="ellipse">
            <a:avLst/>
          </a:prstGeom>
          <a:solidFill>
            <a:srgbClr val="00CCFF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ko-KR" sz="1600"/>
          </a:p>
        </p:txBody>
      </p:sp>
      <p:sp>
        <p:nvSpPr>
          <p:cNvPr id="68614" name="Oval 81"/>
          <p:cNvSpPr>
            <a:spLocks noChangeArrowheads="1"/>
          </p:cNvSpPr>
          <p:nvPr/>
        </p:nvSpPr>
        <p:spPr bwMode="auto">
          <a:xfrm>
            <a:off x="533873" y="1515388"/>
            <a:ext cx="2335213" cy="2224088"/>
          </a:xfrm>
          <a:prstGeom prst="ellipse">
            <a:avLst/>
          </a:prstGeom>
          <a:solidFill>
            <a:srgbClr val="00CCFF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ko-KR" sz="1600">
              <a:latin typeface="Arial" panose="020B0604020202020204" pitchFamily="34" charset="0"/>
            </a:endParaRPr>
          </a:p>
        </p:txBody>
      </p:sp>
      <p:sp>
        <p:nvSpPr>
          <p:cNvPr id="68615" name="Text Box 82"/>
          <p:cNvSpPr txBox="1">
            <a:spLocks noChangeArrowheads="1"/>
          </p:cNvSpPr>
          <p:nvPr/>
        </p:nvSpPr>
        <p:spPr bwMode="auto">
          <a:xfrm>
            <a:off x="3759672" y="2632988"/>
            <a:ext cx="623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AP 2</a:t>
            </a:r>
          </a:p>
        </p:txBody>
      </p:sp>
      <p:sp>
        <p:nvSpPr>
          <p:cNvPr id="68616" name="Text Box 83"/>
          <p:cNvSpPr txBox="1">
            <a:spLocks noChangeArrowheads="1"/>
          </p:cNvSpPr>
          <p:nvPr/>
        </p:nvSpPr>
        <p:spPr bwMode="auto">
          <a:xfrm>
            <a:off x="2021360" y="2286913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600">
              <a:latin typeface="Arial" panose="020B0604020202020204" pitchFamily="34" charset="0"/>
            </a:endParaRPr>
          </a:p>
        </p:txBody>
      </p:sp>
      <p:sp>
        <p:nvSpPr>
          <p:cNvPr id="68617" name="Text Box 84"/>
          <p:cNvSpPr txBox="1">
            <a:spLocks noChangeArrowheads="1"/>
          </p:cNvSpPr>
          <p:nvPr/>
        </p:nvSpPr>
        <p:spPr bwMode="auto">
          <a:xfrm>
            <a:off x="1027586" y="2644102"/>
            <a:ext cx="6238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AP 1</a:t>
            </a:r>
          </a:p>
        </p:txBody>
      </p:sp>
      <p:sp>
        <p:nvSpPr>
          <p:cNvPr id="68618" name="Text Box 85"/>
          <p:cNvSpPr txBox="1">
            <a:spLocks noChangeArrowheads="1"/>
          </p:cNvSpPr>
          <p:nvPr/>
        </p:nvSpPr>
        <p:spPr bwMode="auto">
          <a:xfrm>
            <a:off x="2386486" y="3302913"/>
            <a:ext cx="4460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68619" name="Text Box 87"/>
          <p:cNvSpPr txBox="1">
            <a:spLocks noChangeArrowheads="1"/>
          </p:cNvSpPr>
          <p:nvPr/>
        </p:nvSpPr>
        <p:spPr bwMode="auto">
          <a:xfrm>
            <a:off x="3177060" y="1637626"/>
            <a:ext cx="7667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BBS 2</a:t>
            </a:r>
          </a:p>
        </p:txBody>
      </p:sp>
      <p:sp>
        <p:nvSpPr>
          <p:cNvPr id="68620" name="Text Box 88"/>
          <p:cNvSpPr txBox="1">
            <a:spLocks noChangeArrowheads="1"/>
          </p:cNvSpPr>
          <p:nvPr/>
        </p:nvSpPr>
        <p:spPr bwMode="auto">
          <a:xfrm>
            <a:off x="1360961" y="1586827"/>
            <a:ext cx="7651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BBS 1</a:t>
            </a:r>
          </a:p>
        </p:txBody>
      </p:sp>
      <p:sp>
        <p:nvSpPr>
          <p:cNvPr id="68621" name="Line 130"/>
          <p:cNvSpPr>
            <a:spLocks noChangeShapeType="1"/>
          </p:cNvSpPr>
          <p:nvPr/>
        </p:nvSpPr>
        <p:spPr bwMode="auto">
          <a:xfrm>
            <a:off x="1883248" y="2667914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622" name="Line 131"/>
          <p:cNvSpPr>
            <a:spLocks noChangeShapeType="1"/>
          </p:cNvSpPr>
          <p:nvPr/>
        </p:nvSpPr>
        <p:spPr bwMode="auto">
          <a:xfrm flipH="1">
            <a:off x="2770661" y="2683789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623" name="Line 132"/>
          <p:cNvSpPr>
            <a:spLocks noChangeShapeType="1"/>
          </p:cNvSpPr>
          <p:nvPr/>
        </p:nvSpPr>
        <p:spPr bwMode="auto">
          <a:xfrm flipH="1">
            <a:off x="2969098" y="3015577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624" name="Line 133"/>
          <p:cNvSpPr>
            <a:spLocks noChangeShapeType="1"/>
          </p:cNvSpPr>
          <p:nvPr/>
        </p:nvSpPr>
        <p:spPr bwMode="auto">
          <a:xfrm flipV="1">
            <a:off x="2924648" y="2836189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8625" name="Group 134"/>
          <p:cNvGrpSpPr>
            <a:grpSpLocks/>
          </p:cNvGrpSpPr>
          <p:nvPr/>
        </p:nvGrpSpPr>
        <p:grpSpPr bwMode="auto">
          <a:xfrm>
            <a:off x="3080223" y="2585363"/>
            <a:ext cx="282575" cy="304800"/>
            <a:chOff x="1255" y="3461"/>
            <a:chExt cx="178" cy="192"/>
          </a:xfrm>
        </p:grpSpPr>
        <p:sp>
          <p:nvSpPr>
            <p:cNvPr id="68687" name="Oval 135"/>
            <p:cNvSpPr>
              <a:spLocks noChangeArrowheads="1"/>
            </p:cNvSpPr>
            <p:nvPr/>
          </p:nvSpPr>
          <p:spPr bwMode="auto">
            <a:xfrm>
              <a:off x="1274" y="349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ko-KR"/>
            </a:p>
          </p:txBody>
        </p:sp>
        <p:sp>
          <p:nvSpPr>
            <p:cNvPr id="68688" name="Text Box 136"/>
            <p:cNvSpPr txBox="1">
              <a:spLocks noChangeArrowheads="1"/>
            </p:cNvSpPr>
            <p:nvPr/>
          </p:nvSpPr>
          <p:spPr bwMode="auto">
            <a:xfrm>
              <a:off x="1255" y="3461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b="1"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68626" name="Group 137"/>
          <p:cNvGrpSpPr>
            <a:grpSpLocks/>
          </p:cNvGrpSpPr>
          <p:nvPr/>
        </p:nvGrpSpPr>
        <p:grpSpPr bwMode="auto">
          <a:xfrm>
            <a:off x="2992911" y="2842538"/>
            <a:ext cx="282575" cy="304800"/>
            <a:chOff x="1851" y="2490"/>
            <a:chExt cx="178" cy="192"/>
          </a:xfrm>
        </p:grpSpPr>
        <p:sp>
          <p:nvSpPr>
            <p:cNvPr id="68685" name="Oval 138"/>
            <p:cNvSpPr>
              <a:spLocks noChangeArrowheads="1"/>
            </p:cNvSpPr>
            <p:nvPr/>
          </p:nvSpPr>
          <p:spPr bwMode="auto">
            <a:xfrm>
              <a:off x="1861" y="251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ko-KR"/>
            </a:p>
          </p:txBody>
        </p:sp>
        <p:sp>
          <p:nvSpPr>
            <p:cNvPr id="68686" name="Text Box 139"/>
            <p:cNvSpPr txBox="1">
              <a:spLocks noChangeArrowheads="1"/>
            </p:cNvSpPr>
            <p:nvPr/>
          </p:nvSpPr>
          <p:spPr bwMode="auto">
            <a:xfrm>
              <a:off x="1851" y="2490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b="1">
                  <a:latin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68627" name="Group 140"/>
          <p:cNvGrpSpPr>
            <a:grpSpLocks/>
          </p:cNvGrpSpPr>
          <p:nvPr/>
        </p:nvGrpSpPr>
        <p:grpSpPr bwMode="auto">
          <a:xfrm>
            <a:off x="3278661" y="2948901"/>
            <a:ext cx="282575" cy="304800"/>
            <a:chOff x="1851" y="2490"/>
            <a:chExt cx="178" cy="192"/>
          </a:xfrm>
        </p:grpSpPr>
        <p:sp>
          <p:nvSpPr>
            <p:cNvPr id="68683" name="Oval 141"/>
            <p:cNvSpPr>
              <a:spLocks noChangeArrowheads="1"/>
            </p:cNvSpPr>
            <p:nvPr/>
          </p:nvSpPr>
          <p:spPr bwMode="auto">
            <a:xfrm>
              <a:off x="1861" y="251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ko-KR"/>
            </a:p>
          </p:txBody>
        </p:sp>
        <p:sp>
          <p:nvSpPr>
            <p:cNvPr id="68684" name="Text Box 142"/>
            <p:cNvSpPr txBox="1">
              <a:spLocks noChangeArrowheads="1"/>
            </p:cNvSpPr>
            <p:nvPr/>
          </p:nvSpPr>
          <p:spPr bwMode="auto">
            <a:xfrm>
              <a:off x="1851" y="2490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b="1">
                  <a:latin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68628" name="Group 143"/>
          <p:cNvGrpSpPr>
            <a:grpSpLocks/>
          </p:cNvGrpSpPr>
          <p:nvPr/>
        </p:nvGrpSpPr>
        <p:grpSpPr bwMode="auto">
          <a:xfrm>
            <a:off x="1913411" y="2558376"/>
            <a:ext cx="282575" cy="304800"/>
            <a:chOff x="1255" y="3461"/>
            <a:chExt cx="178" cy="192"/>
          </a:xfrm>
        </p:grpSpPr>
        <p:sp>
          <p:nvSpPr>
            <p:cNvPr id="68681" name="Oval 144"/>
            <p:cNvSpPr>
              <a:spLocks noChangeArrowheads="1"/>
            </p:cNvSpPr>
            <p:nvPr/>
          </p:nvSpPr>
          <p:spPr bwMode="auto">
            <a:xfrm>
              <a:off x="1274" y="349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ko-KR"/>
            </a:p>
          </p:txBody>
        </p:sp>
        <p:sp>
          <p:nvSpPr>
            <p:cNvPr id="68682" name="Text Box 145"/>
            <p:cNvSpPr txBox="1">
              <a:spLocks noChangeArrowheads="1"/>
            </p:cNvSpPr>
            <p:nvPr/>
          </p:nvSpPr>
          <p:spPr bwMode="auto">
            <a:xfrm>
              <a:off x="1255" y="3461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b="1">
                  <a:latin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68629" name="Text Box 146"/>
          <p:cNvSpPr txBox="1">
            <a:spLocks noChangeArrowheads="1"/>
          </p:cNvSpPr>
          <p:nvPr/>
        </p:nvSpPr>
        <p:spPr bwMode="auto">
          <a:xfrm>
            <a:off x="1167607" y="4073615"/>
            <a:ext cx="4116387" cy="184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i="1" u="sng" dirty="0">
                <a:solidFill>
                  <a:srgbClr val="C00000"/>
                </a:solidFill>
              </a:rPr>
              <a:t>passive scanning:</a:t>
            </a:r>
            <a:r>
              <a:rPr lang="en-US" altLang="ko-KR" sz="2400" u="sng" dirty="0">
                <a:solidFill>
                  <a:srgbClr val="C00000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arenBoth"/>
            </a:pPr>
            <a:r>
              <a:rPr lang="en-US" altLang="ko-KR" sz="1800" dirty="0"/>
              <a:t>beacon frames sent from APs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arenBoth"/>
            </a:pPr>
            <a:r>
              <a:rPr lang="en-US" altLang="ko-KR" sz="1800" dirty="0"/>
              <a:t>association Request frame sent: H1 to selected AP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arenBoth"/>
            </a:pPr>
            <a:r>
              <a:rPr lang="en-US" altLang="ko-KR" sz="1800" dirty="0"/>
              <a:t>association Response frame sent from  selected AP to H1</a:t>
            </a:r>
          </a:p>
        </p:txBody>
      </p:sp>
      <p:grpSp>
        <p:nvGrpSpPr>
          <p:cNvPr id="68630" name="Group 361"/>
          <p:cNvGrpSpPr>
            <a:grpSpLocks/>
          </p:cNvGrpSpPr>
          <p:nvPr/>
        </p:nvGrpSpPr>
        <p:grpSpPr bwMode="auto">
          <a:xfrm>
            <a:off x="1441922" y="2188489"/>
            <a:ext cx="649288" cy="561975"/>
            <a:chOff x="2967" y="478"/>
            <a:chExt cx="788" cy="625"/>
          </a:xfrm>
        </p:grpSpPr>
        <p:pic>
          <p:nvPicPr>
            <p:cNvPr id="68679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80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631" name="Group 361"/>
          <p:cNvGrpSpPr>
            <a:grpSpLocks/>
          </p:cNvGrpSpPr>
          <p:nvPr/>
        </p:nvGrpSpPr>
        <p:grpSpPr bwMode="auto">
          <a:xfrm>
            <a:off x="3351686" y="2209127"/>
            <a:ext cx="649287" cy="561975"/>
            <a:chOff x="2967" y="478"/>
            <a:chExt cx="788" cy="625"/>
          </a:xfrm>
        </p:grpSpPr>
        <p:pic>
          <p:nvPicPr>
            <p:cNvPr id="68677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78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632" name="Group 356"/>
          <p:cNvGrpSpPr>
            <a:grpSpLocks/>
          </p:cNvGrpSpPr>
          <p:nvPr/>
        </p:nvGrpSpPr>
        <p:grpSpPr bwMode="auto">
          <a:xfrm>
            <a:off x="2386485" y="2615527"/>
            <a:ext cx="436562" cy="498475"/>
            <a:chOff x="313" y="1497"/>
            <a:chExt cx="1152" cy="1014"/>
          </a:xfrm>
        </p:grpSpPr>
        <p:pic>
          <p:nvPicPr>
            <p:cNvPr id="68675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76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248400" y="1390651"/>
            <a:ext cx="5262798" cy="4846428"/>
            <a:chOff x="4724400" y="1390650"/>
            <a:chExt cx="5262798" cy="4845983"/>
          </a:xfrm>
        </p:grpSpPr>
        <p:sp>
          <p:nvSpPr>
            <p:cNvPr id="68635" name="Oval 6"/>
            <p:cNvSpPr>
              <a:spLocks noChangeArrowheads="1"/>
            </p:cNvSpPr>
            <p:nvPr/>
          </p:nvSpPr>
          <p:spPr bwMode="auto">
            <a:xfrm>
              <a:off x="6580188" y="1455732"/>
              <a:ext cx="2335212" cy="2223883"/>
            </a:xfrm>
            <a:prstGeom prst="ellipse">
              <a:avLst/>
            </a:prstGeom>
            <a:solidFill>
              <a:srgbClr val="00CCFF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ko-KR" sz="1600"/>
            </a:p>
          </p:txBody>
        </p:sp>
        <p:sp>
          <p:nvSpPr>
            <p:cNvPr id="68636" name="Oval 7"/>
            <p:cNvSpPr>
              <a:spLocks noChangeArrowheads="1"/>
            </p:cNvSpPr>
            <p:nvPr/>
          </p:nvSpPr>
          <p:spPr bwMode="auto">
            <a:xfrm>
              <a:off x="4724400" y="1390650"/>
              <a:ext cx="2335213" cy="2223884"/>
            </a:xfrm>
            <a:prstGeom prst="ellipse">
              <a:avLst/>
            </a:prstGeom>
            <a:solidFill>
              <a:srgbClr val="00CCFF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ko-KR" sz="1600">
                <a:latin typeface="Arial" panose="020B0604020202020204" pitchFamily="34" charset="0"/>
              </a:endParaRPr>
            </a:p>
          </p:txBody>
        </p:sp>
        <p:sp>
          <p:nvSpPr>
            <p:cNvPr id="68637" name="Text Box 8"/>
            <p:cNvSpPr txBox="1">
              <a:spLocks noChangeArrowheads="1"/>
            </p:cNvSpPr>
            <p:nvPr/>
          </p:nvSpPr>
          <p:spPr bwMode="auto">
            <a:xfrm>
              <a:off x="7961313" y="2406557"/>
              <a:ext cx="623887" cy="336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latin typeface="Arial" panose="020B0604020202020204" pitchFamily="34" charset="0"/>
                  <a:cs typeface="Arial" panose="020B0604020202020204" pitchFamily="34" charset="0"/>
                </a:rPr>
                <a:t>AP 2</a:t>
              </a:r>
            </a:p>
          </p:txBody>
        </p:sp>
        <p:sp>
          <p:nvSpPr>
            <p:cNvPr id="68638" name="Text Box 9"/>
            <p:cNvSpPr txBox="1">
              <a:spLocks noChangeArrowheads="1"/>
            </p:cNvSpPr>
            <p:nvPr/>
          </p:nvSpPr>
          <p:spPr bwMode="auto">
            <a:xfrm>
              <a:off x="6211888" y="2162104"/>
              <a:ext cx="184150" cy="336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latin typeface="Arial" panose="020B0604020202020204" pitchFamily="34" charset="0"/>
              </a:endParaRPr>
            </a:p>
          </p:txBody>
        </p:sp>
        <p:sp>
          <p:nvSpPr>
            <p:cNvPr id="68639" name="Text Box 10"/>
            <p:cNvSpPr txBox="1">
              <a:spLocks noChangeArrowheads="1"/>
            </p:cNvSpPr>
            <p:nvPr/>
          </p:nvSpPr>
          <p:spPr bwMode="auto">
            <a:xfrm>
              <a:off x="5289550" y="2590690"/>
              <a:ext cx="623888" cy="338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latin typeface="Arial" panose="020B0604020202020204" pitchFamily="34" charset="0"/>
                  <a:cs typeface="Arial" panose="020B0604020202020204" pitchFamily="34" charset="0"/>
                </a:rPr>
                <a:t>AP 1</a:t>
              </a:r>
            </a:p>
          </p:txBody>
        </p:sp>
        <p:sp>
          <p:nvSpPr>
            <p:cNvPr id="68640" name="Text Box 11"/>
            <p:cNvSpPr txBox="1">
              <a:spLocks noChangeArrowheads="1"/>
            </p:cNvSpPr>
            <p:nvPr/>
          </p:nvSpPr>
          <p:spPr bwMode="auto">
            <a:xfrm>
              <a:off x="6577013" y="3178011"/>
              <a:ext cx="446087" cy="338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latin typeface="Arial" panose="020B0604020202020204" pitchFamily="34" charset="0"/>
                  <a:cs typeface="Arial" panose="020B0604020202020204" pitchFamily="34" charset="0"/>
                </a:rPr>
                <a:t>H1</a:t>
              </a:r>
            </a:p>
          </p:txBody>
        </p:sp>
        <p:sp>
          <p:nvSpPr>
            <p:cNvPr id="68641" name="Text Box 12"/>
            <p:cNvSpPr txBox="1">
              <a:spLocks noChangeArrowheads="1"/>
            </p:cNvSpPr>
            <p:nvPr/>
          </p:nvSpPr>
          <p:spPr bwMode="auto">
            <a:xfrm>
              <a:off x="8218488" y="2981179"/>
              <a:ext cx="184150" cy="336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600">
                <a:latin typeface="Arial" panose="020B0604020202020204" pitchFamily="34" charset="0"/>
              </a:endParaRPr>
            </a:p>
          </p:txBody>
        </p:sp>
        <p:sp>
          <p:nvSpPr>
            <p:cNvPr id="68642" name="Text Box 13"/>
            <p:cNvSpPr txBox="1">
              <a:spLocks noChangeArrowheads="1"/>
            </p:cNvSpPr>
            <p:nvPr/>
          </p:nvSpPr>
          <p:spPr bwMode="auto">
            <a:xfrm>
              <a:off x="7367588" y="1512877"/>
              <a:ext cx="766762" cy="336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latin typeface="Arial" panose="020B0604020202020204" pitchFamily="34" charset="0"/>
                  <a:cs typeface="Arial" panose="020B0604020202020204" pitchFamily="34" charset="0"/>
                </a:rPr>
                <a:t>BBS 2</a:t>
              </a:r>
            </a:p>
          </p:txBody>
        </p:sp>
        <p:sp>
          <p:nvSpPr>
            <p:cNvPr id="68643" name="Text Box 14"/>
            <p:cNvSpPr txBox="1">
              <a:spLocks noChangeArrowheads="1"/>
            </p:cNvSpPr>
            <p:nvPr/>
          </p:nvSpPr>
          <p:spPr bwMode="auto">
            <a:xfrm>
              <a:off x="5551488" y="1462081"/>
              <a:ext cx="765175" cy="338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latin typeface="Arial" panose="020B0604020202020204" pitchFamily="34" charset="0"/>
                  <a:cs typeface="Arial" panose="020B0604020202020204" pitchFamily="34" charset="0"/>
                </a:rPr>
                <a:t>BBS 1</a:t>
              </a:r>
            </a:p>
          </p:txBody>
        </p:sp>
        <p:sp>
          <p:nvSpPr>
            <p:cNvPr id="68644" name="Freeform 56"/>
            <p:cNvSpPr>
              <a:spLocks/>
            </p:cNvSpPr>
            <p:nvPr/>
          </p:nvSpPr>
          <p:spPr bwMode="auto">
            <a:xfrm>
              <a:off x="6837363" y="2466975"/>
              <a:ext cx="869950" cy="225425"/>
            </a:xfrm>
            <a:custGeom>
              <a:avLst/>
              <a:gdLst>
                <a:gd name="T0" fmla="*/ 0 w 548"/>
                <a:gd name="T1" fmla="*/ 2147483646 h 142"/>
                <a:gd name="T2" fmla="*/ 0 w 548"/>
                <a:gd name="T3" fmla="*/ 0 h 142"/>
                <a:gd name="T4" fmla="*/ 2147483646 w 548"/>
                <a:gd name="T5" fmla="*/ 0 h 1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142">
                  <a:moveTo>
                    <a:pt x="0" y="142"/>
                  </a:moveTo>
                  <a:lnTo>
                    <a:pt x="0" y="0"/>
                  </a:lnTo>
                  <a:lnTo>
                    <a:pt x="548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45" name="Line 57"/>
            <p:cNvSpPr>
              <a:spLocks noChangeShapeType="1"/>
            </p:cNvSpPr>
            <p:nvPr/>
          </p:nvSpPr>
          <p:spPr bwMode="auto">
            <a:xfrm flipH="1">
              <a:off x="6011863" y="2466876"/>
              <a:ext cx="823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46" name="Line 58"/>
            <p:cNvSpPr>
              <a:spLocks noChangeShapeType="1"/>
            </p:cNvSpPr>
            <p:nvPr/>
          </p:nvSpPr>
          <p:spPr bwMode="auto">
            <a:xfrm>
              <a:off x="6073775" y="2543069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47" name="Line 59"/>
            <p:cNvSpPr>
              <a:spLocks noChangeShapeType="1"/>
            </p:cNvSpPr>
            <p:nvPr/>
          </p:nvSpPr>
          <p:spPr bwMode="auto">
            <a:xfrm flipH="1">
              <a:off x="6961188" y="2558943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48" name="Line 60"/>
            <p:cNvSpPr>
              <a:spLocks noChangeShapeType="1"/>
            </p:cNvSpPr>
            <p:nvPr/>
          </p:nvSpPr>
          <p:spPr bwMode="auto">
            <a:xfrm flipH="1">
              <a:off x="7159625" y="2890700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49" name="Line 61"/>
            <p:cNvSpPr>
              <a:spLocks noChangeShapeType="1"/>
            </p:cNvSpPr>
            <p:nvPr/>
          </p:nvSpPr>
          <p:spPr bwMode="auto">
            <a:xfrm flipV="1">
              <a:off x="7115175" y="2711329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8650" name="Group 62"/>
            <p:cNvGrpSpPr>
              <a:grpSpLocks/>
            </p:cNvGrpSpPr>
            <p:nvPr/>
          </p:nvGrpSpPr>
          <p:grpSpPr bwMode="auto">
            <a:xfrm>
              <a:off x="6686550" y="2295525"/>
              <a:ext cx="282575" cy="304800"/>
              <a:chOff x="1255" y="3461"/>
              <a:chExt cx="178" cy="192"/>
            </a:xfrm>
          </p:grpSpPr>
          <p:sp>
            <p:nvSpPr>
              <p:cNvPr id="68673" name="Oval 63"/>
              <p:cNvSpPr>
                <a:spLocks noChangeArrowheads="1"/>
              </p:cNvSpPr>
              <p:nvPr/>
            </p:nvSpPr>
            <p:spPr bwMode="auto">
              <a:xfrm>
                <a:off x="1274" y="349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ko-KR"/>
              </a:p>
            </p:txBody>
          </p:sp>
          <p:sp>
            <p:nvSpPr>
              <p:cNvPr id="68674" name="Text Box 64"/>
              <p:cNvSpPr txBox="1">
                <a:spLocks noChangeArrowheads="1"/>
              </p:cNvSpPr>
              <p:nvPr/>
            </p:nvSpPr>
            <p:spPr bwMode="auto">
              <a:xfrm>
                <a:off x="1255" y="346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68651" name="Group 65"/>
            <p:cNvGrpSpPr>
              <a:grpSpLocks/>
            </p:cNvGrpSpPr>
            <p:nvPr/>
          </p:nvGrpSpPr>
          <p:grpSpPr bwMode="auto">
            <a:xfrm>
              <a:off x="7258050" y="2492375"/>
              <a:ext cx="282575" cy="304800"/>
              <a:chOff x="1851" y="2490"/>
              <a:chExt cx="178" cy="192"/>
            </a:xfrm>
          </p:grpSpPr>
          <p:sp>
            <p:nvSpPr>
              <p:cNvPr id="68671" name="Oval 66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ko-KR"/>
              </a:p>
            </p:txBody>
          </p:sp>
          <p:sp>
            <p:nvSpPr>
              <p:cNvPr id="68672" name="Text Box 67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68652" name="Group 68"/>
            <p:cNvGrpSpPr>
              <a:grpSpLocks/>
            </p:cNvGrpSpPr>
            <p:nvPr/>
          </p:nvGrpSpPr>
          <p:grpSpPr bwMode="auto">
            <a:xfrm>
              <a:off x="6180138" y="2509838"/>
              <a:ext cx="282575" cy="304800"/>
              <a:chOff x="1851" y="2490"/>
              <a:chExt cx="178" cy="192"/>
            </a:xfrm>
          </p:grpSpPr>
          <p:sp>
            <p:nvSpPr>
              <p:cNvPr id="68669" name="Oval 69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ko-KR"/>
              </a:p>
            </p:txBody>
          </p:sp>
          <p:sp>
            <p:nvSpPr>
              <p:cNvPr id="68670" name="Text Box 70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68653" name="Group 71"/>
            <p:cNvGrpSpPr>
              <a:grpSpLocks/>
            </p:cNvGrpSpPr>
            <p:nvPr/>
          </p:nvGrpSpPr>
          <p:grpSpPr bwMode="auto">
            <a:xfrm>
              <a:off x="7200900" y="2735263"/>
              <a:ext cx="282575" cy="304800"/>
              <a:chOff x="1851" y="2490"/>
              <a:chExt cx="178" cy="192"/>
            </a:xfrm>
          </p:grpSpPr>
          <p:sp>
            <p:nvSpPr>
              <p:cNvPr id="68667" name="Oval 72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ko-KR"/>
              </a:p>
            </p:txBody>
          </p:sp>
          <p:sp>
            <p:nvSpPr>
              <p:cNvPr id="68668" name="Text Box 73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>
                    <a:latin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68654" name="Group 74"/>
            <p:cNvGrpSpPr>
              <a:grpSpLocks/>
            </p:cNvGrpSpPr>
            <p:nvPr/>
          </p:nvGrpSpPr>
          <p:grpSpPr bwMode="auto">
            <a:xfrm>
              <a:off x="7489825" y="2827338"/>
              <a:ext cx="282575" cy="304800"/>
              <a:chOff x="1851" y="2490"/>
              <a:chExt cx="178" cy="192"/>
            </a:xfrm>
          </p:grpSpPr>
          <p:sp>
            <p:nvSpPr>
              <p:cNvPr id="68665" name="Oval 75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ko-KR"/>
              </a:p>
            </p:txBody>
          </p:sp>
          <p:sp>
            <p:nvSpPr>
              <p:cNvPr id="68666" name="Text Box 76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b="1">
                    <a:latin typeface="Arial" panose="020B0604020202020204" pitchFamily="34" charset="0"/>
                  </a:rPr>
                  <a:t>4</a:t>
                </a:r>
              </a:p>
            </p:txBody>
          </p:sp>
        </p:grpSp>
        <p:sp>
          <p:nvSpPr>
            <p:cNvPr id="68655" name="Text Box 77"/>
            <p:cNvSpPr txBox="1">
              <a:spLocks noChangeArrowheads="1"/>
            </p:cNvSpPr>
            <p:nvPr/>
          </p:nvSpPr>
          <p:spPr bwMode="auto">
            <a:xfrm>
              <a:off x="4925777" y="4113170"/>
              <a:ext cx="5061421" cy="2123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400" i="1" u="sng" dirty="0">
                  <a:solidFill>
                    <a:srgbClr val="C00000"/>
                  </a:solidFill>
                </a:rPr>
                <a:t>active  scanning</a:t>
              </a:r>
              <a:r>
                <a:rPr lang="en-US" altLang="ko-KR" sz="2400" dirty="0">
                  <a:solidFill>
                    <a:srgbClr val="C00000"/>
                  </a:solidFill>
                </a:rPr>
                <a:t>: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AutoNum type="arabicParenBoth"/>
              </a:pPr>
              <a:r>
                <a:rPr lang="en-US" altLang="ko-KR" sz="1800" dirty="0">
                  <a:latin typeface="Arial" panose="020B0604020202020204" pitchFamily="34" charset="0"/>
                </a:rPr>
                <a:t>Probe Request frame broadcast from 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AutoNum type="arabicParenBoth"/>
              </a:pPr>
              <a:r>
                <a:rPr lang="en-US" altLang="ko-KR" sz="1800" dirty="0">
                  <a:latin typeface="Arial" panose="020B0604020202020204" pitchFamily="34" charset="0"/>
                </a:rPr>
                <a:t>Probe Response frames sent from APs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AutoNum type="arabicParenBoth"/>
              </a:pPr>
              <a:r>
                <a:rPr lang="en-US" altLang="ko-KR" sz="1800" dirty="0">
                  <a:latin typeface="Arial" panose="020B0604020202020204" pitchFamily="34" charset="0"/>
                </a:rPr>
                <a:t>Association Request frame sent: H1 to selected AP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AutoNum type="arabicParenBoth"/>
              </a:pPr>
              <a:r>
                <a:rPr lang="en-US" altLang="ko-KR" sz="1800" dirty="0">
                  <a:latin typeface="Arial" panose="020B0604020202020204" pitchFamily="34" charset="0"/>
                </a:rPr>
                <a:t>Association Response frame sent from selected AP to H1</a:t>
              </a:r>
            </a:p>
          </p:txBody>
        </p:sp>
        <p:grpSp>
          <p:nvGrpSpPr>
            <p:cNvPr id="68656" name="Group 361"/>
            <p:cNvGrpSpPr>
              <a:grpSpLocks/>
            </p:cNvGrpSpPr>
            <p:nvPr/>
          </p:nvGrpSpPr>
          <p:grpSpPr bwMode="auto">
            <a:xfrm>
              <a:off x="5557520" y="2062480"/>
              <a:ext cx="650240" cy="561340"/>
              <a:chOff x="2967" y="478"/>
              <a:chExt cx="788" cy="625"/>
            </a:xfrm>
          </p:grpSpPr>
          <p:pic>
            <p:nvPicPr>
              <p:cNvPr id="68663" name="Picture 358" descr="access_point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8664" name="Picture 360" descr="antenna_radiation_stylize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8657" name="Group 361"/>
            <p:cNvGrpSpPr>
              <a:grpSpLocks/>
            </p:cNvGrpSpPr>
            <p:nvPr/>
          </p:nvGrpSpPr>
          <p:grpSpPr bwMode="auto">
            <a:xfrm>
              <a:off x="7599680" y="2001520"/>
              <a:ext cx="650240" cy="561340"/>
              <a:chOff x="2967" y="478"/>
              <a:chExt cx="788" cy="625"/>
            </a:xfrm>
          </p:grpSpPr>
          <p:pic>
            <p:nvPicPr>
              <p:cNvPr id="68661" name="Picture 358" descr="access_point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8662" name="Picture 360" descr="antenna_radiation_stylize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8658" name="Group 356"/>
            <p:cNvGrpSpPr>
              <a:grpSpLocks/>
            </p:cNvGrpSpPr>
            <p:nvPr/>
          </p:nvGrpSpPr>
          <p:grpSpPr bwMode="auto">
            <a:xfrm>
              <a:off x="6532880" y="2590799"/>
              <a:ext cx="436880" cy="497841"/>
              <a:chOff x="313" y="1497"/>
              <a:chExt cx="1152" cy="1014"/>
            </a:xfrm>
          </p:grpSpPr>
          <p:pic>
            <p:nvPicPr>
              <p:cNvPr id="68659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8660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68634" name="Picture 17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33" y="1195771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540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F17FEE-58E8-413F-AD44-B00DB6CCCCD3}" type="slidenum">
              <a:rPr lang="en-US" altLang="ko-KR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ko-KR" sz="1200" dirty="0">
              <a:latin typeface="Arial" panose="020B0604020202020204" pitchFamily="34" charset="0"/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Gill Sans MT" charset="0"/>
              </a:rPr>
              <a:t>802.11: Channels, association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dirty="0">
                <a:latin typeface="Gill Sans MT" charset="0"/>
              </a:rPr>
              <a:t>802.11b: 2.4GHz-2.485GHz spectrum divided into 11 channels at different frequencies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latin typeface="Gill Sans MT" charset="0"/>
              </a:rPr>
              <a:t>AP admin chooses frequency for AP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latin typeface="Gill Sans MT" charset="0"/>
              </a:rPr>
              <a:t>interference possible: channel can be same as that chosen by neighboring AP!</a:t>
            </a:r>
          </a:p>
          <a:p>
            <a:pPr>
              <a:lnSpc>
                <a:spcPct val="90000"/>
              </a:lnSpc>
            </a:pPr>
            <a:r>
              <a:rPr lang="en-US" altLang="ko-KR" dirty="0" smtClean="0">
                <a:latin typeface="Gill Sans MT" charset="0"/>
              </a:rPr>
              <a:t>host: must </a:t>
            </a:r>
            <a:r>
              <a:rPr lang="en-US" altLang="ko-KR" i="1" dirty="0" smtClean="0">
                <a:solidFill>
                  <a:srgbClr val="C00000"/>
                </a:solidFill>
                <a:latin typeface="Gill Sans MT" charset="0"/>
              </a:rPr>
              <a:t>associate</a:t>
            </a:r>
            <a:r>
              <a:rPr lang="en-US" altLang="ko-KR" dirty="0" smtClean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altLang="ko-KR" dirty="0" smtClean="0">
                <a:latin typeface="Gill Sans MT" charset="0"/>
              </a:rPr>
              <a:t>with an AP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latin typeface="Gill Sans MT" charset="0"/>
              </a:rPr>
              <a:t>scans channels, listening for </a:t>
            </a:r>
            <a:r>
              <a:rPr lang="en-US" altLang="ko-KR" i="1" dirty="0" smtClean="0">
                <a:latin typeface="Gill Sans MT" charset="0"/>
              </a:rPr>
              <a:t>beacon frames</a:t>
            </a:r>
            <a:r>
              <a:rPr lang="en-US" altLang="ko-KR" dirty="0" smtClean="0">
                <a:latin typeface="Gill Sans MT" charset="0"/>
              </a:rPr>
              <a:t> containing AP</a:t>
            </a:r>
            <a:r>
              <a:rPr lang="ja-JP" altLang="en-US" dirty="0" smtClean="0">
                <a:latin typeface="Gill Sans MT" charset="0"/>
              </a:rPr>
              <a:t>’</a:t>
            </a:r>
            <a:r>
              <a:rPr lang="en-US" altLang="ja-JP" dirty="0" smtClean="0">
                <a:latin typeface="Gill Sans MT" charset="0"/>
              </a:rPr>
              <a:t>s name (SSID) and MAC address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latin typeface="Gill Sans MT" charset="0"/>
              </a:rPr>
              <a:t>selects AP to associate with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latin typeface="Gill Sans MT" charset="0"/>
              </a:rPr>
              <a:t>may perform </a:t>
            </a:r>
            <a:r>
              <a:rPr lang="en-US" altLang="ko-KR" dirty="0" smtClean="0">
                <a:latin typeface="Gill Sans MT" charset="0"/>
              </a:rPr>
              <a:t>authentication</a:t>
            </a:r>
            <a:endParaRPr lang="en-US" altLang="ko-KR" dirty="0" smtClean="0">
              <a:latin typeface="Gill Sans MT" charset="0"/>
            </a:endParaRP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latin typeface="Gill Sans MT" charset="0"/>
              </a:rPr>
              <a:t>will typically run DHCP to get IP address in AP</a:t>
            </a:r>
            <a:r>
              <a:rPr lang="ja-JP" altLang="en-US" dirty="0" smtClean="0">
                <a:latin typeface="Gill Sans MT" charset="0"/>
              </a:rPr>
              <a:t>’</a:t>
            </a:r>
            <a:r>
              <a:rPr lang="en-US" altLang="ja-JP" dirty="0" smtClean="0">
                <a:latin typeface="Gill Sans MT" charset="0"/>
              </a:rPr>
              <a:t>s subnet</a:t>
            </a:r>
          </a:p>
          <a:p>
            <a:pPr>
              <a:lnSpc>
                <a:spcPct val="90000"/>
              </a:lnSpc>
            </a:pPr>
            <a:endParaRPr lang="en-US" altLang="ko-KR" dirty="0" smtClean="0">
              <a:latin typeface="Gill Sans MT" charset="0"/>
            </a:endParaRPr>
          </a:p>
        </p:txBody>
      </p:sp>
      <p:pic>
        <p:nvPicPr>
          <p:cNvPr id="66566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079" y="1279010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814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F17FEE-58E8-413F-AD44-B00DB6CCCCD3}" type="slidenum">
              <a:rPr lang="en-US" altLang="ko-KR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ko-KR" sz="1200" dirty="0">
              <a:latin typeface="Arial" panose="020B0604020202020204" pitchFamily="34" charset="0"/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Gill Sans MT" charset="0"/>
              </a:rPr>
              <a:t>802.11: Channels, association</a:t>
            </a:r>
          </a:p>
        </p:txBody>
      </p:sp>
      <p:pic>
        <p:nvPicPr>
          <p:cNvPr id="66566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78" y="1284061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733168" y="1430338"/>
            <a:ext cx="9609395" cy="4970462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Scanning</a:t>
            </a:r>
          </a:p>
          <a:p>
            <a:r>
              <a:rPr lang="en-US" altLang="ko-KR" sz="2400" dirty="0" smtClean="0"/>
              <a:t>Authentication</a:t>
            </a:r>
          </a:p>
          <a:p>
            <a:r>
              <a:rPr lang="en-US" altLang="ko-KR" sz="2400" dirty="0" smtClean="0"/>
              <a:t>Association</a:t>
            </a:r>
            <a:endParaRPr lang="ko-KR" altLang="en-US" sz="2400" dirty="0"/>
          </a:p>
        </p:txBody>
      </p:sp>
      <p:grpSp>
        <p:nvGrpSpPr>
          <p:cNvPr id="9" name="그룹 8"/>
          <p:cNvGrpSpPr/>
          <p:nvPr/>
        </p:nvGrpSpPr>
        <p:grpSpPr>
          <a:xfrm>
            <a:off x="4449234" y="2658208"/>
            <a:ext cx="3264956" cy="3579104"/>
            <a:chOff x="3203848" y="2636912"/>
            <a:chExt cx="3264956" cy="3579104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2636912"/>
              <a:ext cx="6948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</a:rPr>
                <a:t>STA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08931" y="4343808"/>
              <a:ext cx="15919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u="sng" dirty="0"/>
                <a:t>Authentication Request</a:t>
              </a:r>
              <a:endParaRPr lang="ko-KR" altLang="en-US" sz="1000" u="sng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93097" y="4736292"/>
              <a:ext cx="16983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u="sng" dirty="0"/>
                <a:t>Authentication Response</a:t>
              </a:r>
              <a:endParaRPr lang="ko-KR" altLang="en-US" sz="1000" u="sng" dirty="0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467284" y="2997550"/>
              <a:ext cx="2750160" cy="3218466"/>
              <a:chOff x="2627784" y="2997550"/>
              <a:chExt cx="4429161" cy="3218466"/>
            </a:xfrm>
          </p:grpSpPr>
          <p:cxnSp>
            <p:nvCxnSpPr>
              <p:cNvPr id="17" name="직선 연결선 16"/>
              <p:cNvCxnSpPr/>
              <p:nvPr/>
            </p:nvCxnSpPr>
            <p:spPr bwMode="auto">
              <a:xfrm>
                <a:off x="2653045" y="2997550"/>
                <a:ext cx="0" cy="3218466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직선 연결선 17"/>
              <p:cNvCxnSpPr>
                <a:stCxn id="16" idx="2"/>
              </p:cNvCxnSpPr>
              <p:nvPr/>
            </p:nvCxnSpPr>
            <p:spPr bwMode="auto">
              <a:xfrm>
                <a:off x="7056943" y="2997550"/>
                <a:ext cx="2" cy="3218466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직선 연결선 18"/>
              <p:cNvCxnSpPr/>
              <p:nvPr/>
            </p:nvCxnSpPr>
            <p:spPr bwMode="auto">
              <a:xfrm>
                <a:off x="2661141" y="4662276"/>
                <a:ext cx="4395803" cy="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0" name="직선 연결선 19"/>
              <p:cNvCxnSpPr/>
              <p:nvPr/>
            </p:nvCxnSpPr>
            <p:spPr bwMode="auto">
              <a:xfrm flipH="1">
                <a:off x="2661141" y="5022316"/>
                <a:ext cx="4395803" cy="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1" name="직선 연결선 20"/>
              <p:cNvCxnSpPr/>
              <p:nvPr/>
            </p:nvCxnSpPr>
            <p:spPr bwMode="auto">
              <a:xfrm>
                <a:off x="2640056" y="5598380"/>
                <a:ext cx="4395803" cy="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2" name="직선 연결선 21"/>
              <p:cNvCxnSpPr/>
              <p:nvPr/>
            </p:nvCxnSpPr>
            <p:spPr bwMode="auto">
              <a:xfrm flipH="1">
                <a:off x="2627784" y="5958420"/>
                <a:ext cx="4395803" cy="0"/>
              </a:xfrm>
              <a:prstGeom prst="line">
                <a:avLst/>
              </a:prstGeom>
              <a:noFill/>
              <a:ln w="28575" cap="flat" cmpd="sng" algn="ctr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</p:grpSp>
        <p:sp>
          <p:nvSpPr>
            <p:cNvPr id="14" name="TextBox 13"/>
            <p:cNvSpPr txBox="1"/>
            <p:nvPr/>
          </p:nvSpPr>
          <p:spPr>
            <a:xfrm>
              <a:off x="4057198" y="5290603"/>
              <a:ext cx="1478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u="sng" dirty="0"/>
                <a:t>Association Request</a:t>
              </a:r>
              <a:endParaRPr lang="ko-KR" altLang="en-US" sz="1000" u="sng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74560" y="5650643"/>
              <a:ext cx="14607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u="sng" dirty="0"/>
                <a:t>Association Response</a:t>
              </a:r>
              <a:endParaRPr lang="ko-KR" altLang="en-US" sz="1000" u="sng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966082" y="2658996"/>
              <a:ext cx="5027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</a:rPr>
                <a:t>AP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2347023" y="4026068"/>
          <a:ext cx="208823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813"/>
                <a:gridCol w="773419"/>
              </a:tblGrid>
              <a:tr h="2092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Association Request Format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2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Capability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2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Listen Interval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2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SSID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en-US" altLang="ko-KR" sz="1000" dirty="0" err="1" smtClean="0">
                          <a:solidFill>
                            <a:srgbClr val="FF0000"/>
                          </a:solidFill>
                        </a:rPr>
                        <a:t>nespot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2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Supported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rates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2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943679" y="3281558"/>
            <a:ext cx="461665" cy="5040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……</a:t>
            </a:r>
            <a:endParaRPr lang="ko-KR" altLang="en-US" dirty="0"/>
          </a:p>
        </p:txBody>
      </p:sp>
      <p:sp>
        <p:nvSpPr>
          <p:cNvPr id="25" name="왼쪽 중괄호 24"/>
          <p:cNvSpPr/>
          <p:nvPr/>
        </p:nvSpPr>
        <p:spPr bwMode="auto">
          <a:xfrm>
            <a:off x="4435255" y="3060904"/>
            <a:ext cx="266964" cy="724710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ctr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latin typeface="Arial" charset="0"/>
              <a:ea typeface="굴림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62525" y="3164254"/>
            <a:ext cx="124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Scanning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83541" y="3050238"/>
            <a:ext cx="164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Active or passive</a:t>
            </a:r>
            <a:endParaRPr lang="ko-KR" altLang="en-US" sz="1400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/>
          </p:nvPr>
        </p:nvGraphicFramePr>
        <p:xfrm>
          <a:off x="7896200" y="4611325"/>
          <a:ext cx="2064980" cy="149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876"/>
                <a:gridCol w="936104"/>
              </a:tblGrid>
              <a:tr h="2092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Association Response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 Format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2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Capability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39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Status Code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(16 bit)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2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Association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)16bit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2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Supported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rates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2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0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F17FEE-58E8-413F-AD44-B00DB6CCCCD3}" type="slidenum">
              <a:rPr lang="en-US" altLang="ko-KR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ko-KR" sz="1200" dirty="0">
              <a:latin typeface="Arial" panose="020B0604020202020204" pitchFamily="34" charset="0"/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591222" y="150427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latin typeface="Gill Sans MT" charset="0"/>
              </a:rPr>
              <a:t>802.11: Handoff procedure</a:t>
            </a:r>
          </a:p>
        </p:txBody>
      </p:sp>
      <p:pic>
        <p:nvPicPr>
          <p:cNvPr id="66566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55" y="1083283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213" y="5261857"/>
            <a:ext cx="500939" cy="41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516" y="5325004"/>
            <a:ext cx="364970" cy="364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내용 개체 틀 2"/>
          <p:cNvSpPr>
            <a:spLocks noGrp="1"/>
          </p:cNvSpPr>
          <p:nvPr>
            <p:ph idx="1"/>
          </p:nvPr>
        </p:nvSpPr>
        <p:spPr>
          <a:xfrm>
            <a:off x="1914525" y="1430338"/>
            <a:ext cx="8428038" cy="4970462"/>
          </a:xfrm>
        </p:spPr>
        <p:txBody>
          <a:bodyPr/>
          <a:lstStyle/>
          <a:p>
            <a:pPr marL="457200" indent="-457200">
              <a:buFont typeface="+mj-ea"/>
              <a:buAutoNum type="circleNumDbPlain"/>
            </a:pPr>
            <a:r>
              <a:rPr lang="en-US" altLang="ko-KR" dirty="0" smtClean="0"/>
              <a:t>Association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dirty="0" err="1" smtClean="0"/>
              <a:t>Reassociation</a:t>
            </a:r>
            <a:endParaRPr lang="en-US" altLang="ko-KR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ko-KR" dirty="0" smtClean="0"/>
              <a:t>Disassociation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055665" y="4653137"/>
            <a:ext cx="507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AP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983" y="5341462"/>
            <a:ext cx="207888" cy="42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/>
          <p:cNvSpPr/>
          <p:nvPr/>
        </p:nvSpPr>
        <p:spPr bwMode="auto">
          <a:xfrm>
            <a:off x="3284093" y="4436122"/>
            <a:ext cx="4111649" cy="15585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ctr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latin typeface="Arial" charset="0"/>
              <a:ea typeface="굴림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76742" y="5843127"/>
            <a:ext cx="56151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</a:rPr>
              <a:t>BSS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70228" y="5692633"/>
            <a:ext cx="577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STA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439" y="4003508"/>
            <a:ext cx="239118" cy="695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199969" y="4698512"/>
            <a:ext cx="507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AP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240" y="5011620"/>
            <a:ext cx="207888" cy="42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6002291" y="5386256"/>
            <a:ext cx="4774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STA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5232182" y="4481497"/>
            <a:ext cx="4111649" cy="13592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ctr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latin typeface="Arial" charset="0"/>
              <a:ea typeface="굴림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56117" y="5686879"/>
            <a:ext cx="56151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</a:rPr>
              <a:t>BSS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402" y="5006004"/>
            <a:ext cx="207888" cy="42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6691949" y="5430701"/>
            <a:ext cx="4774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STA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743" y="4048883"/>
            <a:ext cx="239118" cy="695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 bwMode="auto">
          <a:xfrm>
            <a:off x="2351584" y="4151700"/>
            <a:ext cx="7488832" cy="207574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ctr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latin typeface="Arial" charset="0"/>
              <a:ea typeface="굴림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49022" y="6073552"/>
            <a:ext cx="56151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</a:rPr>
              <a:t>ESS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cxnSp>
        <p:nvCxnSpPr>
          <p:cNvPr id="48" name="직선 화살표 연결선 47"/>
          <p:cNvCxnSpPr>
            <a:stCxn id="33" idx="3"/>
            <a:endCxn id="39" idx="1"/>
          </p:cNvCxnSpPr>
          <p:nvPr/>
        </p:nvCxnSpPr>
        <p:spPr bwMode="auto">
          <a:xfrm flipV="1">
            <a:off x="5186872" y="5223968"/>
            <a:ext cx="924369" cy="32984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49" name="직선 연결선 48"/>
          <p:cNvCxnSpPr>
            <a:endCxn id="33" idx="0"/>
          </p:cNvCxnSpPr>
          <p:nvPr/>
        </p:nvCxnSpPr>
        <p:spPr bwMode="auto">
          <a:xfrm flipH="1">
            <a:off x="5082928" y="4837010"/>
            <a:ext cx="113295" cy="50445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4634766" y="5156506"/>
            <a:ext cx="6462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+mj-ea"/>
              <a:buAutoNum type="circleNumDbPlain"/>
            </a:pPr>
            <a:r>
              <a:rPr kumimoji="1" lang="en-US" altLang="ko-KR" sz="24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endParaRPr lang="ko-KR" altLang="en-US" dirty="0"/>
          </a:p>
        </p:txBody>
      </p:sp>
      <p:cxnSp>
        <p:nvCxnSpPr>
          <p:cNvPr id="51" name="직선 화살표 연결선 50"/>
          <p:cNvCxnSpPr>
            <a:stCxn id="39" idx="3"/>
            <a:endCxn id="43" idx="1"/>
          </p:cNvCxnSpPr>
          <p:nvPr/>
        </p:nvCxnSpPr>
        <p:spPr bwMode="auto">
          <a:xfrm flipV="1">
            <a:off x="6319128" y="5218352"/>
            <a:ext cx="485274" cy="561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52" name="직선 연결선 51"/>
          <p:cNvCxnSpPr>
            <a:stCxn id="39" idx="3"/>
          </p:cNvCxnSpPr>
          <p:nvPr/>
        </p:nvCxnSpPr>
        <p:spPr bwMode="auto">
          <a:xfrm flipV="1">
            <a:off x="6319129" y="4653138"/>
            <a:ext cx="968877" cy="57083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4808240" y="4642936"/>
            <a:ext cx="6462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</a:pPr>
            <a:r>
              <a:rPr kumimoji="1" lang="en-US" altLang="ko-KR" sz="24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endParaRPr lang="ko-KR" altLang="en-US" dirty="0"/>
          </a:p>
        </p:txBody>
      </p:sp>
      <p:cxnSp>
        <p:nvCxnSpPr>
          <p:cNvPr id="54" name="직선 연결선 53"/>
          <p:cNvCxnSpPr/>
          <p:nvPr/>
        </p:nvCxnSpPr>
        <p:spPr bwMode="auto">
          <a:xfrm>
            <a:off x="5247421" y="3499452"/>
            <a:ext cx="0" cy="48783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/>
          <p:cNvCxnSpPr/>
          <p:nvPr/>
        </p:nvCxnSpPr>
        <p:spPr bwMode="auto">
          <a:xfrm>
            <a:off x="7392144" y="3499452"/>
            <a:ext cx="0" cy="55739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/>
          <p:cNvCxnSpPr/>
          <p:nvPr/>
        </p:nvCxnSpPr>
        <p:spPr bwMode="auto">
          <a:xfrm>
            <a:off x="3719736" y="3501008"/>
            <a:ext cx="532859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782" y="4916100"/>
            <a:ext cx="207888" cy="42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7730329" y="5340797"/>
            <a:ext cx="4774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STA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59" name="직선 화살표 연결선 58"/>
          <p:cNvCxnSpPr/>
          <p:nvPr/>
        </p:nvCxnSpPr>
        <p:spPr bwMode="auto">
          <a:xfrm>
            <a:off x="7037106" y="5229829"/>
            <a:ext cx="71492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60" name="직선 화살표 연결선 59"/>
          <p:cNvCxnSpPr/>
          <p:nvPr/>
        </p:nvCxnSpPr>
        <p:spPr bwMode="auto">
          <a:xfrm flipH="1" flipV="1">
            <a:off x="5395538" y="4579572"/>
            <a:ext cx="1408029" cy="50966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8522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F17FEE-58E8-413F-AD44-B00DB6CCCCD3}" type="slidenum">
              <a:rPr lang="en-US" altLang="ko-KR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ko-KR" sz="1200" dirty="0">
              <a:latin typeface="Arial" panose="020B0604020202020204" pitchFamily="34" charset="0"/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Gill Sans MT" charset="0"/>
              </a:rPr>
              <a:t>802.11: </a:t>
            </a:r>
            <a:r>
              <a:rPr lang="en-US" altLang="ko-KR" dirty="0" err="1" smtClean="0">
                <a:latin typeface="Gill Sans MT" charset="0"/>
              </a:rPr>
              <a:t>Reassociation</a:t>
            </a:r>
            <a:endParaRPr lang="en-US" altLang="ko-KR" dirty="0" smtClean="0">
              <a:latin typeface="Gill Sans MT" charset="0"/>
            </a:endParaRPr>
          </a:p>
        </p:txBody>
      </p:sp>
      <p:pic>
        <p:nvPicPr>
          <p:cNvPr id="66566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58" y="1295747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내용 개체 틀 2"/>
          <p:cNvSpPr>
            <a:spLocks noGrp="1"/>
          </p:cNvSpPr>
          <p:nvPr>
            <p:ph idx="1"/>
          </p:nvPr>
        </p:nvSpPr>
        <p:spPr>
          <a:xfrm>
            <a:off x="1914525" y="1430338"/>
            <a:ext cx="8428038" cy="4970462"/>
          </a:xfrm>
        </p:spPr>
        <p:txBody>
          <a:bodyPr/>
          <a:lstStyle/>
          <a:p>
            <a:r>
              <a:rPr lang="en-US" altLang="ko-KR" dirty="0" smtClean="0"/>
              <a:t>The </a:t>
            </a:r>
            <a:r>
              <a:rPr lang="en-US" altLang="ko-KR" dirty="0" err="1" smtClean="0"/>
              <a:t>reassociation</a:t>
            </a:r>
            <a:r>
              <a:rPr lang="en-US" altLang="ko-KR" dirty="0" smtClean="0"/>
              <a:t> service is invoked to move a current association from one AP to another</a:t>
            </a:r>
            <a:endParaRPr lang="ko-KR" altLang="en-US" dirty="0"/>
          </a:p>
        </p:txBody>
      </p:sp>
      <p:cxnSp>
        <p:nvCxnSpPr>
          <p:cNvPr id="62" name="직선 연결선 61"/>
          <p:cNvCxnSpPr/>
          <p:nvPr/>
        </p:nvCxnSpPr>
        <p:spPr bwMode="auto">
          <a:xfrm>
            <a:off x="3920192" y="2996952"/>
            <a:ext cx="0" cy="3168352"/>
          </a:xfrm>
          <a:prstGeom prst="line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직선 연결선 62"/>
          <p:cNvCxnSpPr/>
          <p:nvPr/>
        </p:nvCxnSpPr>
        <p:spPr bwMode="auto">
          <a:xfrm flipH="1">
            <a:off x="6953256" y="3000373"/>
            <a:ext cx="8096" cy="3228957"/>
          </a:xfrm>
          <a:prstGeom prst="line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3627968" y="2636912"/>
            <a:ext cx="69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STA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683222" y="2631040"/>
            <a:ext cx="50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AP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cxnSp>
        <p:nvCxnSpPr>
          <p:cNvPr id="66" name="직선 연결선 65"/>
          <p:cNvCxnSpPr/>
          <p:nvPr/>
        </p:nvCxnSpPr>
        <p:spPr bwMode="auto">
          <a:xfrm>
            <a:off x="3904434" y="4604725"/>
            <a:ext cx="3048822" cy="9783"/>
          </a:xfrm>
          <a:prstGeom prst="line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7" name="직선 연결선 66"/>
          <p:cNvCxnSpPr/>
          <p:nvPr/>
        </p:nvCxnSpPr>
        <p:spPr bwMode="auto">
          <a:xfrm rot="10800000">
            <a:off x="3904434" y="4964765"/>
            <a:ext cx="3048822" cy="6932"/>
          </a:xfrm>
          <a:prstGeom prst="line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4499564" y="4286257"/>
            <a:ext cx="218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Authentication Request</a:t>
            </a:r>
            <a:endParaRPr lang="ko-KR" alt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4548727" y="4678741"/>
            <a:ext cx="2260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Authentication Response</a:t>
            </a:r>
            <a:endParaRPr lang="ko-KR" alt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4284277" y="5110789"/>
            <a:ext cx="213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Reassociation</a:t>
            </a:r>
            <a:r>
              <a:rPr lang="en-US" altLang="ko-KR" sz="1400" dirty="0"/>
              <a:t> Request</a:t>
            </a:r>
            <a:endParaRPr lang="ko-KR" alt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4277078" y="5785520"/>
            <a:ext cx="2297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Reassociation</a:t>
            </a:r>
            <a:r>
              <a:rPr lang="en-US" altLang="ko-KR" sz="1400" dirty="0"/>
              <a:t> Response</a:t>
            </a:r>
            <a:endParaRPr lang="ko-KR" alt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5320119" y="3643314"/>
            <a:ext cx="461665" cy="5040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……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485362" y="4534496"/>
            <a:ext cx="1093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New AP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75" name="왼쪽 중괄호 74"/>
          <p:cNvSpPr/>
          <p:nvPr/>
        </p:nvSpPr>
        <p:spPr bwMode="auto">
          <a:xfrm>
            <a:off x="3627967" y="3600470"/>
            <a:ext cx="266964" cy="542910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ctr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latin typeface="Arial" charset="0"/>
              <a:ea typeface="굴림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281646" y="3643314"/>
            <a:ext cx="141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Scanning</a:t>
            </a:r>
            <a:endParaRPr lang="ko-KR" altLang="en-US" dirty="0"/>
          </a:p>
        </p:txBody>
      </p:sp>
      <p:cxnSp>
        <p:nvCxnSpPr>
          <p:cNvPr id="79" name="직선 연결선 78"/>
          <p:cNvCxnSpPr/>
          <p:nvPr/>
        </p:nvCxnSpPr>
        <p:spPr bwMode="auto">
          <a:xfrm>
            <a:off x="3914776" y="3284984"/>
            <a:ext cx="3038480" cy="1140"/>
          </a:xfrm>
          <a:prstGeom prst="line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4844341" y="2977208"/>
            <a:ext cx="1232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Association</a:t>
            </a:r>
            <a:endParaRPr lang="ko-KR" altLang="en-US" sz="1400" dirty="0"/>
          </a:p>
        </p:txBody>
      </p:sp>
      <p:cxnSp>
        <p:nvCxnSpPr>
          <p:cNvPr id="81" name="직선 연결선 80"/>
          <p:cNvCxnSpPr/>
          <p:nvPr/>
        </p:nvCxnSpPr>
        <p:spPr bwMode="auto">
          <a:xfrm rot="5400000">
            <a:off x="7239802" y="5571346"/>
            <a:ext cx="1285884" cy="1588"/>
          </a:xfrm>
          <a:prstGeom prst="line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/>
          <p:cNvCxnSpPr/>
          <p:nvPr/>
        </p:nvCxnSpPr>
        <p:spPr bwMode="auto">
          <a:xfrm>
            <a:off x="6953256" y="5572140"/>
            <a:ext cx="928694" cy="1588"/>
          </a:xfrm>
          <a:prstGeom prst="line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3" name="직선 연결선 82"/>
          <p:cNvCxnSpPr/>
          <p:nvPr/>
        </p:nvCxnSpPr>
        <p:spPr bwMode="auto">
          <a:xfrm rot="10800000">
            <a:off x="6953256" y="5929330"/>
            <a:ext cx="928694" cy="1588"/>
          </a:xfrm>
          <a:prstGeom prst="line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4" name="직선 연결선 83"/>
          <p:cNvCxnSpPr/>
          <p:nvPr/>
        </p:nvCxnSpPr>
        <p:spPr bwMode="auto">
          <a:xfrm>
            <a:off x="3912054" y="5394023"/>
            <a:ext cx="3048822" cy="9783"/>
          </a:xfrm>
          <a:prstGeom prst="line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5" name="직선 연결선 84"/>
          <p:cNvCxnSpPr/>
          <p:nvPr/>
        </p:nvCxnSpPr>
        <p:spPr bwMode="auto">
          <a:xfrm rot="10800000">
            <a:off x="3912054" y="6065273"/>
            <a:ext cx="3048822" cy="6932"/>
          </a:xfrm>
          <a:prstGeom prst="line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8157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5735" y="207087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Super frame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0" y="1218058"/>
            <a:ext cx="7772400" cy="5030342"/>
          </a:xfrm>
        </p:spPr>
        <p:txBody>
          <a:bodyPr/>
          <a:lstStyle/>
          <a:p>
            <a:r>
              <a:rPr lang="en-US" altLang="ko-KR" sz="1800" dirty="0"/>
              <a:t>PCF(Point Coordination Function)</a:t>
            </a:r>
          </a:p>
          <a:p>
            <a:pPr lvl="1"/>
            <a:r>
              <a:rPr lang="en-US" altLang="ko-KR" sz="1600" dirty="0"/>
              <a:t>Optional access method</a:t>
            </a:r>
          </a:p>
          <a:p>
            <a:pPr lvl="1"/>
            <a:r>
              <a:rPr lang="en-US" altLang="ko-KR" sz="1600" dirty="0"/>
              <a:t>Real-time traffic</a:t>
            </a:r>
          </a:p>
          <a:p>
            <a:r>
              <a:rPr lang="en-US" altLang="ko-KR" sz="1800" dirty="0"/>
              <a:t>DCF(Distribution Coordination Function)</a:t>
            </a:r>
          </a:p>
          <a:p>
            <a:pPr lvl="1"/>
            <a:r>
              <a:rPr lang="en-US" altLang="ko-KR" sz="1600" dirty="0"/>
              <a:t>Basic medium access protocol</a:t>
            </a:r>
          </a:p>
          <a:p>
            <a:pPr lvl="1"/>
            <a:r>
              <a:rPr lang="en-US" altLang="ko-KR" sz="1600" dirty="0"/>
              <a:t>Non-real-time traffic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491009-ECD7-4C6D-B79C-3254C80E72B0}" type="slidenum">
              <a:rPr lang="en-US" altLang="ko-KR" smtClean="0">
                <a:solidFill>
                  <a:srgbClr val="FFFFFF"/>
                </a:solidFill>
              </a:rPr>
              <a:pPr>
                <a:defRPr/>
              </a:pPr>
              <a:t>19</a:t>
            </a:fld>
            <a:endParaRPr lang="en-US" altLang="ko-KR" dirty="0">
              <a:solidFill>
                <a:srgbClr val="FFFFFF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 bwMode="auto">
          <a:xfrm>
            <a:off x="2736148" y="6131996"/>
            <a:ext cx="6264696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7" name="직사각형 6"/>
          <p:cNvSpPr/>
          <p:nvPr/>
        </p:nvSpPr>
        <p:spPr bwMode="auto">
          <a:xfrm>
            <a:off x="2743722" y="5693587"/>
            <a:ext cx="428254" cy="4205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ctr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000" b="1" dirty="0">
                <a:latin typeface="Arial" charset="0"/>
                <a:ea typeface="굴림" pitchFamily="50" charset="-127"/>
              </a:rPr>
              <a:t>B</a:t>
            </a:r>
            <a:endParaRPr kumimoji="1" lang="ko-KR" altLang="en-US" sz="1000" b="1" dirty="0">
              <a:latin typeface="Arial" charset="0"/>
              <a:ea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3174060" y="5693587"/>
            <a:ext cx="2002740" cy="4205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ctr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000" b="1" dirty="0">
                <a:latin typeface="Arial" charset="0"/>
                <a:ea typeface="굴림" pitchFamily="50" charset="-127"/>
              </a:rPr>
              <a:t>PCF</a:t>
            </a:r>
            <a:endParaRPr kumimoji="1" lang="ko-KR" altLang="en-US" sz="1000" b="1" dirty="0">
              <a:latin typeface="Arial" charset="0"/>
              <a:ea typeface="굴림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 bwMode="auto">
          <a:xfrm>
            <a:off x="8136748" y="5036965"/>
            <a:ext cx="0" cy="142267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3209121" y="5347781"/>
            <a:ext cx="18618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Contention-Free Period(CFP)</a:t>
            </a:r>
            <a:endParaRPr lang="ko-KR" altLang="en-US" sz="1050" dirty="0"/>
          </a:p>
        </p:txBody>
      </p:sp>
      <p:sp>
        <p:nvSpPr>
          <p:cNvPr id="57" name="TextBox 56"/>
          <p:cNvSpPr txBox="1"/>
          <p:nvPr/>
        </p:nvSpPr>
        <p:spPr>
          <a:xfrm>
            <a:off x="5659027" y="5590875"/>
            <a:ext cx="2044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Contention period</a:t>
            </a:r>
          </a:p>
          <a:p>
            <a:pPr algn="ctr"/>
            <a:r>
              <a:rPr lang="en-US" altLang="ko-KR" sz="1400" dirty="0"/>
              <a:t>DCF</a:t>
            </a:r>
            <a:endParaRPr lang="ko-KR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4728120" y="4891507"/>
            <a:ext cx="1861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Super Frame</a:t>
            </a:r>
            <a:endParaRPr lang="ko-KR" altLang="en-US" sz="1600" dirty="0"/>
          </a:p>
        </p:txBody>
      </p:sp>
      <p:cxnSp>
        <p:nvCxnSpPr>
          <p:cNvPr id="71" name="직선 화살표 연결선 70"/>
          <p:cNvCxnSpPr/>
          <p:nvPr/>
        </p:nvCxnSpPr>
        <p:spPr bwMode="auto">
          <a:xfrm>
            <a:off x="2733720" y="5258314"/>
            <a:ext cx="540302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82" name="직선 연결선 81"/>
          <p:cNvCxnSpPr/>
          <p:nvPr/>
        </p:nvCxnSpPr>
        <p:spPr bwMode="auto">
          <a:xfrm>
            <a:off x="2734514" y="5036965"/>
            <a:ext cx="0" cy="142267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직선 연결선 28"/>
          <p:cNvCxnSpPr/>
          <p:nvPr/>
        </p:nvCxnSpPr>
        <p:spPr bwMode="auto">
          <a:xfrm>
            <a:off x="5184420" y="5286897"/>
            <a:ext cx="0" cy="117274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직선 화살표 연결선 33"/>
          <p:cNvCxnSpPr/>
          <p:nvPr/>
        </p:nvCxnSpPr>
        <p:spPr bwMode="auto">
          <a:xfrm>
            <a:off x="2733720" y="4437112"/>
            <a:ext cx="6267124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5" name="직사각형 34"/>
          <p:cNvSpPr/>
          <p:nvPr/>
        </p:nvSpPr>
        <p:spPr bwMode="auto">
          <a:xfrm>
            <a:off x="2741294" y="3998703"/>
            <a:ext cx="428254" cy="4205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ctr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000" b="1" dirty="0">
                <a:latin typeface="Arial" charset="0"/>
                <a:ea typeface="굴림" pitchFamily="50" charset="-127"/>
              </a:rPr>
              <a:t>B</a:t>
            </a:r>
            <a:endParaRPr kumimoji="1" lang="ko-KR" altLang="en-US" sz="1000" b="1" dirty="0">
              <a:latin typeface="Arial" charset="0"/>
              <a:ea typeface="굴림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 bwMode="auto">
          <a:xfrm>
            <a:off x="8134320" y="3342081"/>
            <a:ext cx="0" cy="142267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4591601" y="3890542"/>
            <a:ext cx="1847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Contention period</a:t>
            </a:r>
          </a:p>
          <a:p>
            <a:pPr algn="ctr"/>
            <a:r>
              <a:rPr lang="en-US" altLang="ko-KR" sz="1400" dirty="0"/>
              <a:t>DCF</a:t>
            </a:r>
            <a:endParaRPr lang="ko-KR" altLang="en-US" sz="1400" dirty="0"/>
          </a:p>
        </p:txBody>
      </p:sp>
      <p:cxnSp>
        <p:nvCxnSpPr>
          <p:cNvPr id="38" name="직선 연결선 37"/>
          <p:cNvCxnSpPr/>
          <p:nvPr/>
        </p:nvCxnSpPr>
        <p:spPr bwMode="auto">
          <a:xfrm>
            <a:off x="2732086" y="3342081"/>
            <a:ext cx="0" cy="142267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706024" y="3172804"/>
            <a:ext cx="1861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Super Frame</a:t>
            </a:r>
            <a:endParaRPr lang="ko-KR" altLang="en-US" sz="1600" dirty="0"/>
          </a:p>
        </p:txBody>
      </p:sp>
      <p:cxnSp>
        <p:nvCxnSpPr>
          <p:cNvPr id="40" name="직선 화살표 연결선 39"/>
          <p:cNvCxnSpPr/>
          <p:nvPr/>
        </p:nvCxnSpPr>
        <p:spPr bwMode="auto">
          <a:xfrm>
            <a:off x="2736148" y="3565737"/>
            <a:ext cx="537850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45" name="직사각형 44"/>
          <p:cNvSpPr/>
          <p:nvPr/>
        </p:nvSpPr>
        <p:spPr bwMode="auto">
          <a:xfrm>
            <a:off x="8139176" y="5711488"/>
            <a:ext cx="428254" cy="4205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ctr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000" b="1" dirty="0">
                <a:latin typeface="Arial" charset="0"/>
                <a:ea typeface="굴림" pitchFamily="50" charset="-127"/>
              </a:rPr>
              <a:t>B</a:t>
            </a:r>
            <a:endParaRPr kumimoji="1" lang="ko-KR" altLang="en-US" sz="1000" b="1" dirty="0">
              <a:latin typeface="Arial" charset="0"/>
              <a:ea typeface="굴림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8136748" y="4016604"/>
            <a:ext cx="428254" cy="4205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ctr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000" b="1" dirty="0">
                <a:latin typeface="Arial" charset="0"/>
                <a:ea typeface="굴림" pitchFamily="50" charset="-127"/>
              </a:rPr>
              <a:t>B</a:t>
            </a:r>
            <a:endParaRPr kumimoji="1" lang="ko-KR" altLang="en-US" sz="1000" b="1" dirty="0">
              <a:latin typeface="Arial" charset="0"/>
              <a:ea typeface="굴림" pitchFamily="50" charset="-127"/>
            </a:endParaRPr>
          </a:p>
        </p:txBody>
      </p:sp>
      <p:pic>
        <p:nvPicPr>
          <p:cNvPr id="24" name="Picture 1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17" y="1060020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32743" y="468771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32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Wireless and Mobile network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2AD0-BF4C-4C90-A08D-120DA8E271F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77096" y="1783492"/>
            <a:ext cx="10768915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i="1" u="sng" smtClean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Background:</a:t>
            </a:r>
            <a:r>
              <a:rPr lang="en-US" sz="2400" i="1" smtClean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 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smtClean="0">
                <a:latin typeface="Gill Sans MT" charset="0"/>
                <a:ea typeface="ＭＳ Ｐゴシック" charset="0"/>
              </a:rPr>
              <a:t># wireless (mobile) phone subscribers now exceeds # wired phone subscribers!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smtClean="0">
                <a:latin typeface="Gill Sans MT" charset="0"/>
                <a:ea typeface="ＭＳ Ｐゴシック" charset="0"/>
              </a:rPr>
              <a:t># wireless Internet-connected devices equals # wireline Internet-connected devices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 smtClean="0">
                <a:latin typeface="Gill Sans MT" charset="0"/>
                <a:ea typeface="ＭＳ Ｐゴシック" charset="0"/>
              </a:rPr>
              <a:t>laptops, Internet-enabled phones promise anytime untethered Internet access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smtClean="0">
                <a:latin typeface="Gill Sans MT" charset="0"/>
                <a:ea typeface="ＭＳ Ｐゴシック" charset="0"/>
              </a:rPr>
              <a:t>two important (but different) challenges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 i="1" smtClean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wireless:</a:t>
            </a:r>
            <a:r>
              <a:rPr lang="en-US" sz="2000" smtClean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000" smtClean="0">
                <a:latin typeface="Gill Sans MT" charset="0"/>
                <a:ea typeface="ＭＳ Ｐゴシック" charset="0"/>
              </a:rPr>
              <a:t>communication over wireless link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 i="1" smtClean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mobility:</a:t>
            </a:r>
            <a:r>
              <a:rPr lang="en-US" sz="2000" smtClean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000" smtClean="0">
                <a:latin typeface="Gill Sans MT" charset="0"/>
                <a:ea typeface="ＭＳ Ｐゴシック" charset="0"/>
              </a:rPr>
              <a:t>handling the mobile user who changes point of attachment to network</a:t>
            </a:r>
            <a:endParaRPr lang="en-US" sz="2000" dirty="0">
              <a:latin typeface="Gill Sans MT" charset="0"/>
              <a:ea typeface="ＭＳ Ｐゴシック" charset="0"/>
            </a:endParaRPr>
          </a:p>
        </p:txBody>
      </p:sp>
      <p:pic>
        <p:nvPicPr>
          <p:cNvPr id="6" name="Picture 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4129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357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Super frame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8" y="1364407"/>
            <a:ext cx="10515601" cy="5030342"/>
          </a:xfrm>
        </p:spPr>
        <p:txBody>
          <a:bodyPr/>
          <a:lstStyle/>
          <a:p>
            <a:r>
              <a:rPr lang="en-US" altLang="ko-KR" sz="1800" dirty="0"/>
              <a:t>AP</a:t>
            </a:r>
            <a:r>
              <a:rPr lang="ko-KR" altLang="en-US" sz="1800" dirty="0"/>
              <a:t>는</a:t>
            </a:r>
            <a:r>
              <a:rPr lang="en-US" altLang="ko-KR" sz="1800" dirty="0"/>
              <a:t> DCF</a:t>
            </a:r>
            <a:r>
              <a:rPr lang="ko-KR" altLang="en-US" sz="1800" dirty="0"/>
              <a:t>와 </a:t>
            </a:r>
            <a:r>
              <a:rPr lang="en-US" altLang="ko-KR" sz="1800" dirty="0"/>
              <a:t>PCF </a:t>
            </a:r>
            <a:r>
              <a:rPr lang="ko-KR" altLang="en-US" sz="1800" dirty="0"/>
              <a:t>구간을 조정해서 경쟁구간과 비경쟁구간을 교대로 반복</a:t>
            </a:r>
            <a:r>
              <a:rPr lang="en-US" altLang="ko-KR" sz="1800" dirty="0"/>
              <a:t>(</a:t>
            </a:r>
            <a:r>
              <a:rPr lang="ko-KR" altLang="en-US" sz="1800" dirty="0" err="1"/>
              <a:t>필요시</a:t>
            </a:r>
            <a:r>
              <a:rPr lang="ko-KR" altLang="en-US" sz="1800" dirty="0"/>
              <a:t> </a:t>
            </a:r>
            <a:r>
              <a:rPr lang="en-US" altLang="ko-KR" sz="1800" dirty="0"/>
              <a:t>PCF </a:t>
            </a:r>
            <a:r>
              <a:rPr lang="ko-KR" altLang="en-US" sz="1800" dirty="0"/>
              <a:t>구간 사용</a:t>
            </a:r>
            <a:r>
              <a:rPr lang="en-US" altLang="ko-KR" sz="1800" dirty="0"/>
              <a:t>) </a:t>
            </a:r>
          </a:p>
          <a:p>
            <a:r>
              <a:rPr lang="en-US" altLang="ko-KR" sz="1800" dirty="0"/>
              <a:t>Beacon signal</a:t>
            </a:r>
          </a:p>
          <a:p>
            <a:pPr lvl="1"/>
            <a:r>
              <a:rPr lang="en-US" altLang="ko-KR" sz="1400" dirty="0"/>
              <a:t>AP</a:t>
            </a:r>
            <a:r>
              <a:rPr lang="ko-KR" altLang="en-US" sz="1400" dirty="0"/>
              <a:t>에 의해서 주기적으로 발생</a:t>
            </a:r>
            <a:endParaRPr lang="en-US" altLang="ko-KR" sz="1400" dirty="0"/>
          </a:p>
          <a:p>
            <a:pPr lvl="1"/>
            <a:r>
              <a:rPr lang="ko-KR" altLang="en-US" sz="1400" dirty="0"/>
              <a:t>타이밍 정보를 관리 중인 </a:t>
            </a:r>
            <a:r>
              <a:rPr lang="en-US" altLang="ko-KR" sz="1400" dirty="0"/>
              <a:t>BSS</a:t>
            </a:r>
            <a:r>
              <a:rPr lang="ko-KR" altLang="en-US" sz="1400" dirty="0"/>
              <a:t>안의 </a:t>
            </a:r>
            <a:r>
              <a:rPr lang="ko-KR" altLang="en-US" sz="1400" dirty="0" err="1"/>
              <a:t>노드들에게</a:t>
            </a:r>
            <a:r>
              <a:rPr lang="ko-KR" altLang="en-US" sz="1400" dirty="0"/>
              <a:t> 알려주기 위함</a:t>
            </a:r>
            <a:endParaRPr lang="en-US" altLang="ko-KR" sz="1400" dirty="0"/>
          </a:p>
          <a:p>
            <a:pPr lvl="1"/>
            <a:r>
              <a:rPr lang="en-US" altLang="ko-KR" sz="1400" dirty="0"/>
              <a:t>PCF</a:t>
            </a:r>
            <a:r>
              <a:rPr lang="ko-KR" altLang="en-US" sz="1400" dirty="0"/>
              <a:t>를 알려주기 위해 사용하며 </a:t>
            </a:r>
            <a:r>
              <a:rPr lang="ko-KR" altLang="en-US" sz="1400" dirty="0" err="1"/>
              <a:t>노드들은</a:t>
            </a:r>
            <a:r>
              <a:rPr lang="ko-KR" altLang="en-US" sz="1400" dirty="0"/>
              <a:t> </a:t>
            </a:r>
            <a:r>
              <a:rPr lang="en-US" altLang="ko-KR" sz="1400" dirty="0"/>
              <a:t>beacon</a:t>
            </a:r>
            <a:r>
              <a:rPr lang="ko-KR" altLang="en-US" sz="1400" dirty="0"/>
              <a:t>을 통해 경쟁구간인지 비경쟁구간인지 구분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491009-ECD7-4C6D-B79C-3254C80E72B0}" type="slidenum">
              <a:rPr lang="en-US" altLang="ko-KR" smtClean="0">
                <a:solidFill>
                  <a:srgbClr val="FFFFFF"/>
                </a:solidFill>
              </a:rPr>
              <a:pPr>
                <a:defRPr/>
              </a:pPr>
              <a:t>20</a:t>
            </a:fld>
            <a:endParaRPr lang="en-US" altLang="ko-KR" dirty="0">
              <a:solidFill>
                <a:srgbClr val="FFFFFF"/>
              </a:solidFill>
            </a:endParaRPr>
          </a:p>
        </p:txBody>
      </p:sp>
      <p:pic>
        <p:nvPicPr>
          <p:cNvPr id="24" name="Picture 1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982" y="1191370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794" y="2870746"/>
            <a:ext cx="6514149" cy="1171972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1676536" y="3809429"/>
            <a:ext cx="7772400" cy="2913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ko-KR" sz="2400" kern="0" dirty="0"/>
              <a:t>DCF</a:t>
            </a:r>
          </a:p>
          <a:p>
            <a:pPr lvl="1"/>
            <a:r>
              <a:rPr lang="en-US" altLang="ko-KR" sz="1600" kern="0" dirty="0"/>
              <a:t>Station </a:t>
            </a:r>
            <a:r>
              <a:rPr lang="ko-KR" altLang="en-US" sz="1600" kern="0" dirty="0"/>
              <a:t>간 경쟁에 의한 매체 사용 제어</a:t>
            </a:r>
            <a:endParaRPr lang="en-US" altLang="ko-KR" sz="1600" kern="0" dirty="0"/>
          </a:p>
          <a:p>
            <a:pPr lvl="1"/>
            <a:r>
              <a:rPr lang="en-US" altLang="ko-KR" sz="1600" kern="0" dirty="0"/>
              <a:t>CSMA/CA </a:t>
            </a:r>
            <a:r>
              <a:rPr lang="ko-KR" altLang="en-US" sz="1600" kern="0" dirty="0"/>
              <a:t>기반</a:t>
            </a:r>
            <a:endParaRPr lang="en-US" altLang="ko-KR" sz="1600" kern="0" dirty="0"/>
          </a:p>
          <a:p>
            <a:pPr lvl="1"/>
            <a:r>
              <a:rPr lang="en-US" altLang="ko-KR" sz="1600" kern="0" dirty="0"/>
              <a:t>Best effort basis– no guaranteed service</a:t>
            </a:r>
          </a:p>
          <a:p>
            <a:r>
              <a:rPr lang="en-US" altLang="ko-KR" sz="2000" kern="0" dirty="0"/>
              <a:t>PCF </a:t>
            </a:r>
          </a:p>
          <a:p>
            <a:pPr lvl="1"/>
            <a:r>
              <a:rPr lang="ko-KR" altLang="en-US" sz="1600" kern="0" dirty="0"/>
              <a:t>비경쟁 서비스 </a:t>
            </a:r>
            <a:endParaRPr lang="en-US" altLang="ko-KR" sz="1600" kern="0" dirty="0"/>
          </a:p>
          <a:p>
            <a:pPr lvl="1"/>
            <a:r>
              <a:rPr lang="en-US" altLang="ko-KR" sz="1600" kern="0" dirty="0"/>
              <a:t>AP</a:t>
            </a:r>
            <a:r>
              <a:rPr lang="ko-KR" altLang="en-US" sz="1600" kern="0" dirty="0"/>
              <a:t>에</a:t>
            </a:r>
            <a:r>
              <a:rPr lang="en-US" altLang="ko-KR" sz="1600" kern="0" dirty="0"/>
              <a:t> </a:t>
            </a:r>
            <a:r>
              <a:rPr lang="ko-KR" altLang="en-US" sz="1600" kern="0" dirty="0"/>
              <a:t>의한 </a:t>
            </a:r>
            <a:r>
              <a:rPr lang="en-US" altLang="ko-KR" sz="1600" kern="0" dirty="0"/>
              <a:t>Polling </a:t>
            </a:r>
            <a:r>
              <a:rPr lang="ko-KR" altLang="en-US" sz="1600" kern="0" dirty="0"/>
              <a:t>방식으로 매체 사용권 제거</a:t>
            </a:r>
            <a:endParaRPr lang="en-US" altLang="ko-KR" sz="1600" kern="0" dirty="0"/>
          </a:p>
          <a:p>
            <a:pPr lvl="1"/>
            <a:r>
              <a:rPr lang="en-US" altLang="ko-KR" sz="1600" kern="0" dirty="0"/>
              <a:t>Time Bounded Services </a:t>
            </a:r>
            <a:r>
              <a:rPr lang="ko-KR" altLang="en-US" sz="1600" kern="0" dirty="0"/>
              <a:t>제공</a:t>
            </a:r>
            <a:endParaRPr lang="en-US" altLang="ko-KR" sz="1600" kern="0" dirty="0"/>
          </a:p>
          <a:p>
            <a:pPr lvl="2"/>
            <a:r>
              <a:rPr lang="ko-KR" altLang="en-US" sz="1050" kern="0" dirty="0"/>
              <a:t>낮은 전송 지연</a:t>
            </a:r>
            <a:endParaRPr lang="en-US" altLang="ko-KR" sz="1050" kern="0" dirty="0"/>
          </a:p>
          <a:p>
            <a:pPr lvl="2"/>
            <a:r>
              <a:rPr lang="ko-KR" altLang="en-US" sz="1050" kern="0" dirty="0"/>
              <a:t>음성</a:t>
            </a:r>
            <a:r>
              <a:rPr lang="en-US" altLang="ko-KR" sz="1050" kern="0" dirty="0"/>
              <a:t>, </a:t>
            </a:r>
            <a:r>
              <a:rPr lang="ko-KR" altLang="en-US" sz="1050" kern="0" dirty="0"/>
              <a:t>비디오</a:t>
            </a:r>
            <a:endParaRPr lang="en-US" altLang="ko-KR" sz="1050" kern="0" dirty="0"/>
          </a:p>
        </p:txBody>
      </p:sp>
    </p:spTree>
    <p:extLst>
      <p:ext uri="{BB962C8B-B14F-4D97-AF65-F5344CB8AC3E}">
        <p14:creationId xmlns:p14="http://schemas.microsoft.com/office/powerpoint/2010/main" val="94910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9188EB-D429-4A48-8D26-1AED22AECEEB}" type="slidenum">
              <a:rPr lang="en-US" altLang="ko-KR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ko-KR" sz="1200" dirty="0">
              <a:latin typeface="Arial" panose="020B0604020202020204" pitchFamily="34" charset="0"/>
            </a:endParaRPr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>
          <a:xfrm>
            <a:off x="604326" y="157162"/>
            <a:ext cx="7772400" cy="1143000"/>
          </a:xfrm>
        </p:spPr>
        <p:txBody>
          <a:bodyPr/>
          <a:lstStyle/>
          <a:p>
            <a:r>
              <a:rPr lang="en-US" altLang="ko-KR" smtClean="0">
                <a:latin typeface="Gill Sans MT" charset="0"/>
              </a:rPr>
              <a:t>IEEE 802.11: multiple access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5459" y="1160463"/>
            <a:ext cx="9710267" cy="4648200"/>
          </a:xfrm>
        </p:spPr>
        <p:txBody>
          <a:bodyPr/>
          <a:lstStyle/>
          <a:p>
            <a:r>
              <a:rPr lang="en-US" altLang="ko-KR" sz="2400" dirty="0">
                <a:latin typeface="Gill Sans MT" charset="0"/>
              </a:rPr>
              <a:t>avoid collisions: 2</a:t>
            </a:r>
            <a:r>
              <a:rPr lang="en-US" altLang="ko-KR" sz="2400" baseline="30000" dirty="0">
                <a:latin typeface="Gill Sans MT" charset="0"/>
              </a:rPr>
              <a:t>+</a:t>
            </a:r>
            <a:r>
              <a:rPr lang="en-US" altLang="ko-KR" sz="2400" dirty="0">
                <a:latin typeface="Gill Sans MT" charset="0"/>
              </a:rPr>
              <a:t> nodes </a:t>
            </a:r>
            <a:r>
              <a:rPr lang="en-US" altLang="ko-KR" sz="2400" dirty="0">
                <a:latin typeface="Gill Sans MT" charset="0"/>
                <a:sym typeface="Symbol" panose="05050102010706020507" pitchFamily="18" charset="2"/>
              </a:rPr>
              <a:t>transmitting at same time</a:t>
            </a:r>
          </a:p>
          <a:p>
            <a:r>
              <a:rPr lang="en-US" altLang="ko-KR" sz="2400" dirty="0">
                <a:latin typeface="Gill Sans MT" charset="0"/>
                <a:sym typeface="Symbol" panose="05050102010706020507" pitchFamily="18" charset="2"/>
              </a:rPr>
              <a:t>802.11: CSMA - sense before transmitting</a:t>
            </a:r>
          </a:p>
          <a:p>
            <a:pPr lvl="1"/>
            <a:r>
              <a:rPr lang="en-US" altLang="ko-KR" sz="2000" dirty="0">
                <a:latin typeface="Gill Sans MT" charset="0"/>
              </a:rPr>
              <a:t>don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altLang="ja-JP" sz="2000" dirty="0">
                <a:latin typeface="Gill Sans MT" charset="0"/>
              </a:rPr>
              <a:t>t collide with ongoing transmission by other node</a:t>
            </a:r>
          </a:p>
          <a:p>
            <a:r>
              <a:rPr lang="en-US" altLang="ko-KR" sz="2400" dirty="0">
                <a:latin typeface="Gill Sans MT" charset="0"/>
              </a:rPr>
              <a:t>802.11: </a:t>
            </a:r>
            <a:r>
              <a:rPr lang="en-US" altLang="ko-KR" sz="2400" i="1" dirty="0">
                <a:latin typeface="Gill Sans MT" charset="0"/>
              </a:rPr>
              <a:t>no</a:t>
            </a:r>
            <a:r>
              <a:rPr lang="en-US" altLang="ko-KR" sz="2400" dirty="0">
                <a:latin typeface="Gill Sans MT" charset="0"/>
              </a:rPr>
              <a:t> collision detection!</a:t>
            </a:r>
          </a:p>
          <a:p>
            <a:pPr lvl="1"/>
            <a:r>
              <a:rPr lang="en-US" altLang="ko-KR" sz="2000" dirty="0">
                <a:latin typeface="Gill Sans MT" charset="0"/>
              </a:rPr>
              <a:t>difficult to receive (sense collisions) when transmitting due to weak received signals (fading)</a:t>
            </a:r>
          </a:p>
          <a:p>
            <a:pPr lvl="1"/>
            <a:r>
              <a:rPr lang="en-US" altLang="ko-KR" sz="2000" dirty="0">
                <a:latin typeface="Gill Sans MT" charset="0"/>
              </a:rPr>
              <a:t>can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altLang="ja-JP" sz="2000" dirty="0">
                <a:latin typeface="Gill Sans MT" charset="0"/>
              </a:rPr>
              <a:t>t sense all collisions in any case: hidden terminal, fading</a:t>
            </a:r>
          </a:p>
          <a:p>
            <a:pPr lvl="1"/>
            <a:r>
              <a:rPr lang="en-US" altLang="ko-KR" sz="2000" dirty="0">
                <a:latin typeface="Gill Sans MT" charset="0"/>
              </a:rPr>
              <a:t>goal: </a:t>
            </a:r>
            <a:r>
              <a:rPr lang="en-US" altLang="ko-KR" sz="2000" i="1" dirty="0">
                <a:solidFill>
                  <a:srgbClr val="C00000"/>
                </a:solidFill>
                <a:latin typeface="Gill Sans MT" charset="0"/>
              </a:rPr>
              <a:t>avoid collisions</a:t>
            </a:r>
            <a:r>
              <a:rPr lang="en-US" altLang="ko-KR" sz="2000" i="1" dirty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altLang="ko-KR" sz="2000" dirty="0">
                <a:latin typeface="Gill Sans MT" charset="0"/>
              </a:rPr>
              <a:t> CSMA/C(</a:t>
            </a:r>
            <a:r>
              <a:rPr lang="en-US" altLang="ko-KR" sz="2000" dirty="0" err="1">
                <a:latin typeface="Gill Sans MT" charset="0"/>
              </a:rPr>
              <a:t>ollision</a:t>
            </a:r>
            <a:r>
              <a:rPr lang="en-US" altLang="ko-KR" sz="2000" dirty="0">
                <a:latin typeface="Gill Sans MT" charset="0"/>
              </a:rPr>
              <a:t>)A(voidance)</a:t>
            </a:r>
            <a:endParaRPr lang="en-US" altLang="ko-KR" sz="2000" dirty="0">
              <a:solidFill>
                <a:srgbClr val="FF0000"/>
              </a:solidFill>
              <a:latin typeface="Gill Sans MT" charset="0"/>
            </a:endParaRPr>
          </a:p>
        </p:txBody>
      </p:sp>
      <p:sp>
        <p:nvSpPr>
          <p:cNvPr id="63" name="Text Box 63"/>
          <p:cNvSpPr txBox="1">
            <a:spLocks noChangeArrowheads="1"/>
          </p:cNvSpPr>
          <p:nvPr/>
        </p:nvSpPr>
        <p:spPr bwMode="auto">
          <a:xfrm>
            <a:off x="7348539" y="6032501"/>
            <a:ext cx="593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</a:p>
        </p:txBody>
      </p:sp>
      <p:grpSp>
        <p:nvGrpSpPr>
          <p:cNvPr id="70663" name="Group 1"/>
          <p:cNvGrpSpPr>
            <a:grpSpLocks/>
          </p:cNvGrpSpPr>
          <p:nvPr/>
        </p:nvGrpSpPr>
        <p:grpSpPr bwMode="auto">
          <a:xfrm>
            <a:off x="2895600" y="4664076"/>
            <a:ext cx="2359116" cy="1071366"/>
            <a:chOff x="576580" y="4516120"/>
            <a:chExt cx="3290009" cy="1553480"/>
          </a:xfrm>
        </p:grpSpPr>
        <p:grpSp>
          <p:nvGrpSpPr>
            <p:cNvPr id="70687" name="Group 356"/>
            <p:cNvGrpSpPr>
              <a:grpSpLocks/>
            </p:cNvGrpSpPr>
            <p:nvPr/>
          </p:nvGrpSpPr>
          <p:grpSpPr bwMode="auto">
            <a:xfrm>
              <a:off x="2042160" y="4673600"/>
              <a:ext cx="627380" cy="643255"/>
              <a:chOff x="313" y="1497"/>
              <a:chExt cx="1152" cy="1014"/>
            </a:xfrm>
          </p:grpSpPr>
          <p:pic>
            <p:nvPicPr>
              <p:cNvPr id="7070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070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0688" name="Freeform 7"/>
            <p:cNvSpPr>
              <a:spLocks/>
            </p:cNvSpPr>
            <p:nvPr/>
          </p:nvSpPr>
          <p:spPr bwMode="auto">
            <a:xfrm>
              <a:off x="576580" y="4516120"/>
              <a:ext cx="2020888" cy="1085850"/>
            </a:xfrm>
            <a:custGeom>
              <a:avLst/>
              <a:gdLst>
                <a:gd name="T0" fmla="*/ 2147483646 w 1273"/>
                <a:gd name="T1" fmla="*/ 2147483646 h 684"/>
                <a:gd name="T2" fmla="*/ 2147483646 w 1273"/>
                <a:gd name="T3" fmla="*/ 0 h 684"/>
                <a:gd name="T4" fmla="*/ 2147483646 w 1273"/>
                <a:gd name="T5" fmla="*/ 2147483646 h 684"/>
                <a:gd name="T6" fmla="*/ 2147483646 w 1273"/>
                <a:gd name="T7" fmla="*/ 2147483646 h 684"/>
                <a:gd name="T8" fmla="*/ 2147483646 w 1273"/>
                <a:gd name="T9" fmla="*/ 2147483646 h 684"/>
                <a:gd name="T10" fmla="*/ 2147483646 w 1273"/>
                <a:gd name="T11" fmla="*/ 2147483646 h 684"/>
                <a:gd name="T12" fmla="*/ 2147483646 w 1273"/>
                <a:gd name="T13" fmla="*/ 2147483646 h 684"/>
                <a:gd name="T14" fmla="*/ 2147483646 w 1273"/>
                <a:gd name="T15" fmla="*/ 2147483646 h 684"/>
                <a:gd name="T16" fmla="*/ 2147483646 w 1273"/>
                <a:gd name="T17" fmla="*/ 2147483646 h 684"/>
                <a:gd name="T18" fmla="*/ 0 w 1273"/>
                <a:gd name="T19" fmla="*/ 2147483646 h 6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73" h="684">
                  <a:moveTo>
                    <a:pt x="9" y="675"/>
                  </a:moveTo>
                  <a:lnTo>
                    <a:pt x="316" y="0"/>
                  </a:lnTo>
                  <a:lnTo>
                    <a:pt x="461" y="228"/>
                  </a:lnTo>
                  <a:lnTo>
                    <a:pt x="510" y="119"/>
                  </a:lnTo>
                  <a:lnTo>
                    <a:pt x="631" y="467"/>
                  </a:lnTo>
                  <a:lnTo>
                    <a:pt x="667" y="391"/>
                  </a:lnTo>
                  <a:lnTo>
                    <a:pt x="739" y="464"/>
                  </a:lnTo>
                  <a:lnTo>
                    <a:pt x="1058" y="57"/>
                  </a:lnTo>
                  <a:lnTo>
                    <a:pt x="1273" y="684"/>
                  </a:lnTo>
                  <a:lnTo>
                    <a:pt x="0" y="674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00CC66"/>
                </a:gs>
              </a:gsLst>
              <a:lin ang="54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70689" name="Line 26"/>
            <p:cNvSpPr>
              <a:spLocks noChangeShapeType="1"/>
            </p:cNvSpPr>
            <p:nvPr/>
          </p:nvSpPr>
          <p:spPr bwMode="auto">
            <a:xfrm flipV="1">
              <a:off x="1849583" y="5731510"/>
              <a:ext cx="998476" cy="1680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70690" name="Line 27"/>
            <p:cNvSpPr>
              <a:spLocks noChangeShapeType="1"/>
            </p:cNvSpPr>
            <p:nvPr/>
          </p:nvSpPr>
          <p:spPr bwMode="auto">
            <a:xfrm>
              <a:off x="2522614" y="5250419"/>
              <a:ext cx="407361" cy="3222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70691" name="Text Box 28"/>
            <p:cNvSpPr txBox="1">
              <a:spLocks noChangeArrowheads="1"/>
            </p:cNvSpPr>
            <p:nvPr/>
          </p:nvSpPr>
          <p:spPr bwMode="auto">
            <a:xfrm>
              <a:off x="968444" y="5623323"/>
              <a:ext cx="425200" cy="446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70692" name="Text Box 29"/>
            <p:cNvSpPr txBox="1">
              <a:spLocks noChangeArrowheads="1"/>
            </p:cNvSpPr>
            <p:nvPr/>
          </p:nvSpPr>
          <p:spPr bwMode="auto">
            <a:xfrm>
              <a:off x="3441389" y="5395436"/>
              <a:ext cx="425200" cy="44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70693" name="Text Box 30"/>
            <p:cNvSpPr txBox="1">
              <a:spLocks noChangeArrowheads="1"/>
            </p:cNvSpPr>
            <p:nvPr/>
          </p:nvSpPr>
          <p:spPr bwMode="auto">
            <a:xfrm>
              <a:off x="2620027" y="4691062"/>
              <a:ext cx="438614" cy="44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grpSp>
          <p:nvGrpSpPr>
            <p:cNvPr id="70694" name="Group 356"/>
            <p:cNvGrpSpPr>
              <a:grpSpLocks/>
            </p:cNvGrpSpPr>
            <p:nvPr/>
          </p:nvGrpSpPr>
          <p:grpSpPr bwMode="auto">
            <a:xfrm>
              <a:off x="2804160" y="5222240"/>
              <a:ext cx="627380" cy="643255"/>
              <a:chOff x="313" y="1497"/>
              <a:chExt cx="1152" cy="1014"/>
            </a:xfrm>
          </p:grpSpPr>
          <p:pic>
            <p:nvPicPr>
              <p:cNvPr id="70698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0699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0695" name="Group 356"/>
            <p:cNvGrpSpPr>
              <a:grpSpLocks/>
            </p:cNvGrpSpPr>
            <p:nvPr/>
          </p:nvGrpSpPr>
          <p:grpSpPr bwMode="auto">
            <a:xfrm>
              <a:off x="1280160" y="5364480"/>
              <a:ext cx="627380" cy="643255"/>
              <a:chOff x="313" y="1497"/>
              <a:chExt cx="1152" cy="1014"/>
            </a:xfrm>
          </p:grpSpPr>
          <p:pic>
            <p:nvPicPr>
              <p:cNvPr id="70696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0697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70664" name="Group 2"/>
          <p:cNvGrpSpPr>
            <a:grpSpLocks/>
          </p:cNvGrpSpPr>
          <p:nvPr/>
        </p:nvGrpSpPr>
        <p:grpSpPr bwMode="auto">
          <a:xfrm>
            <a:off x="6248401" y="4460875"/>
            <a:ext cx="3031541" cy="1536700"/>
            <a:chOff x="4821555" y="4226560"/>
            <a:chExt cx="3825619" cy="2024698"/>
          </a:xfrm>
        </p:grpSpPr>
        <p:sp>
          <p:nvSpPr>
            <p:cNvPr id="70666" name="Text Box 47"/>
            <p:cNvSpPr txBox="1">
              <a:spLocks noChangeArrowheads="1"/>
            </p:cNvSpPr>
            <p:nvPr/>
          </p:nvSpPr>
          <p:spPr bwMode="auto">
            <a:xfrm>
              <a:off x="4821555" y="4395983"/>
              <a:ext cx="384755" cy="405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70667" name="Text Box 48"/>
            <p:cNvSpPr txBox="1">
              <a:spLocks noChangeArrowheads="1"/>
            </p:cNvSpPr>
            <p:nvPr/>
          </p:nvSpPr>
          <p:spPr bwMode="auto">
            <a:xfrm>
              <a:off x="6730727" y="4391799"/>
              <a:ext cx="328546" cy="405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70668" name="Text Box 49"/>
            <p:cNvSpPr txBox="1">
              <a:spLocks noChangeArrowheads="1"/>
            </p:cNvSpPr>
            <p:nvPr/>
          </p:nvSpPr>
          <p:spPr bwMode="auto">
            <a:xfrm>
              <a:off x="7912690" y="4435723"/>
              <a:ext cx="396892" cy="405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70669" name="Text Box 55"/>
            <p:cNvSpPr txBox="1">
              <a:spLocks noChangeArrowheads="1"/>
            </p:cNvSpPr>
            <p:nvPr/>
          </p:nvSpPr>
          <p:spPr bwMode="auto">
            <a:xfrm>
              <a:off x="4893675" y="5222176"/>
              <a:ext cx="1115017" cy="608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ja-JP" altLang="en-US" sz="12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r>
                <a:rPr lang="en-US" altLang="ja-JP" sz="12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 signal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strength</a:t>
              </a:r>
            </a:p>
          </p:txBody>
        </p:sp>
        <p:sp>
          <p:nvSpPr>
            <p:cNvPr id="70670" name="Line 60"/>
            <p:cNvSpPr>
              <a:spLocks noChangeShapeType="1"/>
            </p:cNvSpPr>
            <p:nvPr/>
          </p:nvSpPr>
          <p:spPr bwMode="auto">
            <a:xfrm>
              <a:off x="4955779" y="6251258"/>
              <a:ext cx="32654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70671" name="Line 61"/>
            <p:cNvSpPr>
              <a:spLocks noChangeShapeType="1"/>
            </p:cNvSpPr>
            <p:nvPr/>
          </p:nvSpPr>
          <p:spPr bwMode="auto">
            <a:xfrm>
              <a:off x="4901688" y="5071579"/>
              <a:ext cx="0" cy="11378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70672" name="Freeform 62"/>
            <p:cNvSpPr>
              <a:spLocks/>
            </p:cNvSpPr>
            <p:nvPr/>
          </p:nvSpPr>
          <p:spPr bwMode="auto">
            <a:xfrm>
              <a:off x="4985068" y="5127308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6 w 1887"/>
                <a:gd name="T3" fmla="*/ 2147483646 h 681"/>
                <a:gd name="T4" fmla="*/ 2147483646 w 1887"/>
                <a:gd name="T5" fmla="*/ 2147483646 h 681"/>
                <a:gd name="T6" fmla="*/ 2147483646 w 1887"/>
                <a:gd name="T7" fmla="*/ 2147483646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70673" name="Freeform 65"/>
            <p:cNvSpPr>
              <a:spLocks/>
            </p:cNvSpPr>
            <p:nvPr/>
          </p:nvSpPr>
          <p:spPr bwMode="auto">
            <a:xfrm flipH="1">
              <a:off x="5080318" y="5097145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6 w 1887"/>
                <a:gd name="T3" fmla="*/ 2147483646 h 681"/>
                <a:gd name="T4" fmla="*/ 2147483646 w 1887"/>
                <a:gd name="T5" fmla="*/ 2147483646 h 681"/>
                <a:gd name="T6" fmla="*/ 2147483646 w 1887"/>
                <a:gd name="T7" fmla="*/ 2147483646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70674" name="Text Box 66"/>
            <p:cNvSpPr txBox="1">
              <a:spLocks noChangeArrowheads="1"/>
            </p:cNvSpPr>
            <p:nvPr/>
          </p:nvSpPr>
          <p:spPr bwMode="auto">
            <a:xfrm>
              <a:off x="7522041" y="5151061"/>
              <a:ext cx="1125133" cy="608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ja-JP" altLang="en-US" sz="120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r>
                <a:rPr lang="en-US" altLang="ja-JP" sz="120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 signal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strength</a:t>
              </a:r>
            </a:p>
          </p:txBody>
        </p:sp>
        <p:sp>
          <p:nvSpPr>
            <p:cNvPr id="70675" name="Line 67"/>
            <p:cNvSpPr>
              <a:spLocks noChangeShapeType="1"/>
            </p:cNvSpPr>
            <p:nvPr/>
          </p:nvSpPr>
          <p:spPr bwMode="auto">
            <a:xfrm flipH="1">
              <a:off x="5282320" y="4958631"/>
              <a:ext cx="26044" cy="1263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70676" name="Line 68"/>
            <p:cNvSpPr>
              <a:spLocks noChangeShapeType="1"/>
            </p:cNvSpPr>
            <p:nvPr/>
          </p:nvSpPr>
          <p:spPr bwMode="auto">
            <a:xfrm>
              <a:off x="6502348" y="5027655"/>
              <a:ext cx="0" cy="12068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70677" name="Line 69"/>
            <p:cNvSpPr>
              <a:spLocks noChangeShapeType="1"/>
            </p:cNvSpPr>
            <p:nvPr/>
          </p:nvSpPr>
          <p:spPr bwMode="auto">
            <a:xfrm>
              <a:off x="7584145" y="5010922"/>
              <a:ext cx="0" cy="11817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grpSp>
          <p:nvGrpSpPr>
            <p:cNvPr id="70678" name="Group 356"/>
            <p:cNvGrpSpPr>
              <a:grpSpLocks/>
            </p:cNvGrpSpPr>
            <p:nvPr/>
          </p:nvGrpSpPr>
          <p:grpSpPr bwMode="auto">
            <a:xfrm>
              <a:off x="5008880" y="4257040"/>
              <a:ext cx="627380" cy="643255"/>
              <a:chOff x="313" y="1497"/>
              <a:chExt cx="1152" cy="1014"/>
            </a:xfrm>
          </p:grpSpPr>
          <p:pic>
            <p:nvPicPr>
              <p:cNvPr id="7068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068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0679" name="Group 356"/>
            <p:cNvGrpSpPr>
              <a:grpSpLocks/>
            </p:cNvGrpSpPr>
            <p:nvPr/>
          </p:nvGrpSpPr>
          <p:grpSpPr bwMode="auto">
            <a:xfrm>
              <a:off x="6197600" y="4297680"/>
              <a:ext cx="627380" cy="643255"/>
              <a:chOff x="313" y="1497"/>
              <a:chExt cx="1152" cy="1014"/>
            </a:xfrm>
          </p:grpSpPr>
          <p:pic>
            <p:nvPicPr>
              <p:cNvPr id="70683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0684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0680" name="Group 356"/>
            <p:cNvGrpSpPr>
              <a:grpSpLocks/>
            </p:cNvGrpSpPr>
            <p:nvPr/>
          </p:nvGrpSpPr>
          <p:grpSpPr bwMode="auto">
            <a:xfrm>
              <a:off x="7274560" y="4226560"/>
              <a:ext cx="627380" cy="643255"/>
              <a:chOff x="313" y="1497"/>
              <a:chExt cx="1152" cy="1014"/>
            </a:xfrm>
          </p:grpSpPr>
          <p:pic>
            <p:nvPicPr>
              <p:cNvPr id="7068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068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70665" name="Picture 18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64" y="971551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444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6ABB21-6AB1-4605-A8B5-575357165509}" type="slidenum">
              <a:rPr lang="en-US" altLang="ko-KR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ko-KR" sz="1200" dirty="0">
              <a:latin typeface="Arial" panose="020B0604020202020204" pitchFamily="34" charset="0"/>
            </a:endParaRPr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9926" y="157163"/>
            <a:ext cx="8220075" cy="950912"/>
          </a:xfrm>
        </p:spPr>
        <p:txBody>
          <a:bodyPr/>
          <a:lstStyle/>
          <a:p>
            <a:r>
              <a:rPr lang="en-US" altLang="ko-KR" sz="3600" dirty="0">
                <a:latin typeface="Gill Sans MT" charset="0"/>
              </a:rPr>
              <a:t>IEEE 802.11 MAC Protocol: CSMA/CA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363" y="1222375"/>
            <a:ext cx="7004352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sz="2400" i="1" u="sng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802.11 sender</a:t>
            </a:r>
            <a:endParaRPr lang="en-US" altLang="ko-KR" sz="24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4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altLang="ko-KR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sense channel idle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DIFS(DCF inter frame space)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transmit entire frame (no CD)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if sense channel busy then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start random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backoff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time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timer counts down while channel idle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transmit when timer expires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if no ACK, increase random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backoff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interval, repeat 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400" i="1" u="sng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802.11 receiver</a:t>
            </a:r>
            <a:endParaRPr lang="en-US" altLang="ko-KR" sz="24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4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20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frame received OK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return ACK after </a:t>
            </a: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SIFS(shortest inter frame space)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(ACK needed due to hidden terminal problem) </a:t>
            </a:r>
            <a:endParaRPr lang="en-US" altLang="ko-K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710" name="Line 5"/>
          <p:cNvSpPr>
            <a:spLocks noChangeShapeType="1"/>
          </p:cNvSpPr>
          <p:nvPr/>
        </p:nvSpPr>
        <p:spPr bwMode="auto">
          <a:xfrm>
            <a:off x="7956550" y="2270126"/>
            <a:ext cx="0" cy="333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72711" name="Line 6"/>
          <p:cNvSpPr>
            <a:spLocks noChangeShapeType="1"/>
          </p:cNvSpPr>
          <p:nvPr/>
        </p:nvSpPr>
        <p:spPr bwMode="auto">
          <a:xfrm>
            <a:off x="9875838" y="2257426"/>
            <a:ext cx="0" cy="333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72712" name="Text Box 7"/>
          <p:cNvSpPr txBox="1">
            <a:spLocks noChangeArrowheads="1"/>
          </p:cNvSpPr>
          <p:nvPr/>
        </p:nvSpPr>
        <p:spPr bwMode="auto">
          <a:xfrm>
            <a:off x="7546976" y="1912938"/>
            <a:ext cx="828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sender</a:t>
            </a:r>
          </a:p>
        </p:txBody>
      </p:sp>
      <p:sp>
        <p:nvSpPr>
          <p:cNvPr id="72713" name="Text Box 8"/>
          <p:cNvSpPr txBox="1">
            <a:spLocks noChangeArrowheads="1"/>
          </p:cNvSpPr>
          <p:nvPr/>
        </p:nvSpPr>
        <p:spPr bwMode="auto">
          <a:xfrm>
            <a:off x="9385300" y="1922464"/>
            <a:ext cx="914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receiver</a:t>
            </a:r>
          </a:p>
        </p:txBody>
      </p:sp>
      <p:grpSp>
        <p:nvGrpSpPr>
          <p:cNvPr id="354327" name="Group 23"/>
          <p:cNvGrpSpPr>
            <a:grpSpLocks/>
          </p:cNvGrpSpPr>
          <p:nvPr/>
        </p:nvGrpSpPr>
        <p:grpSpPr bwMode="auto">
          <a:xfrm>
            <a:off x="7261225" y="2566989"/>
            <a:ext cx="2616200" cy="1690687"/>
            <a:chOff x="3614" y="1617"/>
            <a:chExt cx="1648" cy="1065"/>
          </a:xfrm>
        </p:grpSpPr>
        <p:grpSp>
          <p:nvGrpSpPr>
            <p:cNvPr id="72722" name="Group 22"/>
            <p:cNvGrpSpPr>
              <a:grpSpLocks/>
            </p:cNvGrpSpPr>
            <p:nvPr/>
          </p:nvGrpSpPr>
          <p:grpSpPr bwMode="auto">
            <a:xfrm>
              <a:off x="3614" y="1617"/>
              <a:ext cx="424" cy="194"/>
              <a:chOff x="3614" y="1617"/>
              <a:chExt cx="424" cy="194"/>
            </a:xfrm>
          </p:grpSpPr>
          <p:sp>
            <p:nvSpPr>
              <p:cNvPr id="72726" name="AutoShape 11"/>
              <p:cNvSpPr>
                <a:spLocks/>
              </p:cNvSpPr>
              <p:nvPr/>
            </p:nvSpPr>
            <p:spPr bwMode="auto">
              <a:xfrm>
                <a:off x="3984" y="1620"/>
                <a:ext cx="54" cy="162"/>
              </a:xfrm>
              <a:prstGeom prst="leftBrace">
                <a:avLst>
                  <a:gd name="adj1" fmla="val 25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ko-K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727" name="Text Box 12"/>
              <p:cNvSpPr txBox="1">
                <a:spLocks noChangeArrowheads="1"/>
              </p:cNvSpPr>
              <p:nvPr/>
            </p:nvSpPr>
            <p:spPr bwMode="auto">
              <a:xfrm>
                <a:off x="3614" y="1617"/>
                <a:ext cx="37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>
                    <a:latin typeface="Arial" panose="020B0604020202020204" pitchFamily="34" charset="0"/>
                    <a:cs typeface="Arial" panose="020B0604020202020204" pitchFamily="34" charset="0"/>
                  </a:rPr>
                  <a:t>DIFS</a:t>
                </a:r>
              </a:p>
            </p:txBody>
          </p:sp>
        </p:grpSp>
        <p:grpSp>
          <p:nvGrpSpPr>
            <p:cNvPr id="72723" name="Group 20"/>
            <p:cNvGrpSpPr>
              <a:grpSpLocks/>
            </p:cNvGrpSpPr>
            <p:nvPr/>
          </p:nvGrpSpPr>
          <p:grpSpPr bwMode="auto">
            <a:xfrm>
              <a:off x="4050" y="1782"/>
              <a:ext cx="1212" cy="900"/>
              <a:chOff x="4050" y="1782"/>
              <a:chExt cx="1212" cy="900"/>
            </a:xfrm>
          </p:grpSpPr>
          <p:sp>
            <p:nvSpPr>
              <p:cNvPr id="72724" name="Freeform 13"/>
              <p:cNvSpPr>
                <a:spLocks/>
              </p:cNvSpPr>
              <p:nvPr/>
            </p:nvSpPr>
            <p:spPr bwMode="auto">
              <a:xfrm>
                <a:off x="4050" y="1782"/>
                <a:ext cx="1212" cy="900"/>
              </a:xfrm>
              <a:custGeom>
                <a:avLst/>
                <a:gdLst>
                  <a:gd name="T0" fmla="*/ 6 w 1212"/>
                  <a:gd name="T1" fmla="*/ 0 h 900"/>
                  <a:gd name="T2" fmla="*/ 1212 w 1212"/>
                  <a:gd name="T3" fmla="*/ 228 h 900"/>
                  <a:gd name="T4" fmla="*/ 1212 w 1212"/>
                  <a:gd name="T5" fmla="*/ 900 h 900"/>
                  <a:gd name="T6" fmla="*/ 0 w 1212"/>
                  <a:gd name="T7" fmla="*/ 660 h 900"/>
                  <a:gd name="T8" fmla="*/ 6 w 1212"/>
                  <a:gd name="T9" fmla="*/ 0 h 9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900">
                    <a:moveTo>
                      <a:pt x="6" y="0"/>
                    </a:moveTo>
                    <a:lnTo>
                      <a:pt x="1212" y="228"/>
                    </a:lnTo>
                    <a:lnTo>
                      <a:pt x="1212" y="900"/>
                    </a:lnTo>
                    <a:lnTo>
                      <a:pt x="0" y="66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72725" name="Text Box 18"/>
              <p:cNvSpPr txBox="1">
                <a:spLocks noChangeArrowheads="1"/>
              </p:cNvSpPr>
              <p:nvPr/>
            </p:nvSpPr>
            <p:spPr bwMode="auto">
              <a:xfrm>
                <a:off x="4394" y="2108"/>
                <a:ext cx="39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</a:t>
                </a:r>
              </a:p>
            </p:txBody>
          </p:sp>
        </p:grpSp>
      </p:grpSp>
      <p:grpSp>
        <p:nvGrpSpPr>
          <p:cNvPr id="354328" name="Group 24"/>
          <p:cNvGrpSpPr>
            <a:grpSpLocks/>
          </p:cNvGrpSpPr>
          <p:nvPr/>
        </p:nvGrpSpPr>
        <p:grpSpPr bwMode="auto">
          <a:xfrm>
            <a:off x="7943851" y="4267201"/>
            <a:ext cx="2511425" cy="923925"/>
            <a:chOff x="4044" y="2688"/>
            <a:chExt cx="1582" cy="582"/>
          </a:xfrm>
        </p:grpSpPr>
        <p:sp>
          <p:nvSpPr>
            <p:cNvPr id="72717" name="Text Box 14"/>
            <p:cNvSpPr txBox="1">
              <a:spLocks noChangeArrowheads="1"/>
            </p:cNvSpPr>
            <p:nvPr/>
          </p:nvSpPr>
          <p:spPr bwMode="auto">
            <a:xfrm>
              <a:off x="5258" y="2697"/>
              <a:ext cx="36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Arial" panose="020B0604020202020204" pitchFamily="34" charset="0"/>
                  <a:cs typeface="Arial" panose="020B0604020202020204" pitchFamily="34" charset="0"/>
                </a:rPr>
                <a:t>SIFS</a:t>
              </a:r>
            </a:p>
          </p:txBody>
        </p:sp>
        <p:sp>
          <p:nvSpPr>
            <p:cNvPr id="72718" name="AutoShape 15"/>
            <p:cNvSpPr>
              <a:spLocks/>
            </p:cNvSpPr>
            <p:nvPr/>
          </p:nvSpPr>
          <p:spPr bwMode="auto">
            <a:xfrm flipH="1">
              <a:off x="5262" y="2688"/>
              <a:ext cx="54" cy="162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ko-K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2719" name="Group 21"/>
            <p:cNvGrpSpPr>
              <a:grpSpLocks/>
            </p:cNvGrpSpPr>
            <p:nvPr/>
          </p:nvGrpSpPr>
          <p:grpSpPr bwMode="auto">
            <a:xfrm>
              <a:off x="4044" y="2856"/>
              <a:ext cx="1212" cy="414"/>
              <a:chOff x="4044" y="2856"/>
              <a:chExt cx="1212" cy="414"/>
            </a:xfrm>
          </p:grpSpPr>
          <p:sp>
            <p:nvSpPr>
              <p:cNvPr id="72720" name="Freeform 17"/>
              <p:cNvSpPr>
                <a:spLocks/>
              </p:cNvSpPr>
              <p:nvPr/>
            </p:nvSpPr>
            <p:spPr bwMode="auto">
              <a:xfrm flipV="1">
                <a:off x="4044" y="2856"/>
                <a:ext cx="1212" cy="414"/>
              </a:xfrm>
              <a:custGeom>
                <a:avLst/>
                <a:gdLst>
                  <a:gd name="T0" fmla="*/ 0 w 1212"/>
                  <a:gd name="T1" fmla="*/ 0 h 414"/>
                  <a:gd name="T2" fmla="*/ 1212 w 1212"/>
                  <a:gd name="T3" fmla="*/ 246 h 414"/>
                  <a:gd name="T4" fmla="*/ 1212 w 1212"/>
                  <a:gd name="T5" fmla="*/ 414 h 414"/>
                  <a:gd name="T6" fmla="*/ 6 w 1212"/>
                  <a:gd name="T7" fmla="*/ 174 h 414"/>
                  <a:gd name="T8" fmla="*/ 0 w 1212"/>
                  <a:gd name="T9" fmla="*/ 0 h 4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414">
                    <a:moveTo>
                      <a:pt x="0" y="0"/>
                    </a:moveTo>
                    <a:lnTo>
                      <a:pt x="1212" y="246"/>
                    </a:lnTo>
                    <a:lnTo>
                      <a:pt x="1212" y="414"/>
                    </a:lnTo>
                    <a:lnTo>
                      <a:pt x="6" y="1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72721" name="Text Box 19"/>
              <p:cNvSpPr txBox="1">
                <a:spLocks noChangeArrowheads="1"/>
              </p:cNvSpPr>
              <p:nvPr/>
            </p:nvSpPr>
            <p:spPr bwMode="auto">
              <a:xfrm>
                <a:off x="4436" y="2954"/>
                <a:ext cx="41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ACK</a:t>
                </a:r>
              </a:p>
            </p:txBody>
          </p:sp>
        </p:grpSp>
      </p:grpSp>
      <p:pic>
        <p:nvPicPr>
          <p:cNvPr id="72716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1" y="849314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621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5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5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B28BD1-3072-4C2D-AE47-1511A534072F}" type="slidenum">
              <a:rPr lang="en-US" altLang="ko-KR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ko-KR" sz="1200" dirty="0">
              <a:latin typeface="Arial" panose="020B0604020202020204" pitchFamily="34" charset="0"/>
            </a:endParaRPr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223" y="296863"/>
            <a:ext cx="8370887" cy="1143000"/>
          </a:xfrm>
        </p:spPr>
        <p:txBody>
          <a:bodyPr/>
          <a:lstStyle/>
          <a:p>
            <a:r>
              <a:rPr lang="en-US" altLang="ko-KR" smtClean="0">
                <a:latin typeface="Gill Sans MT" charset="0"/>
              </a:rPr>
              <a:t>Avoiding collisions (more)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881" y="1439863"/>
            <a:ext cx="9100494" cy="36115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sz="2400" i="1" dirty="0">
                <a:solidFill>
                  <a:srgbClr val="C00000"/>
                </a:solidFill>
                <a:latin typeface="Gill Sans MT" charset="0"/>
              </a:rPr>
              <a:t>idea:</a:t>
            </a:r>
            <a:r>
              <a:rPr lang="en-US" altLang="ko-KR" sz="2400" dirty="0">
                <a:solidFill>
                  <a:srgbClr val="C00000"/>
                </a:solidFill>
                <a:latin typeface="Gill Sans MT" charset="0"/>
              </a:rPr>
              <a:t>  </a:t>
            </a:r>
            <a:r>
              <a:rPr lang="en-US" altLang="ko-KR" sz="2400" dirty="0">
                <a:latin typeface="Gill Sans MT" charset="0"/>
              </a:rPr>
              <a:t>allow sender to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reserve</a:t>
            </a:r>
            <a:r>
              <a:rPr lang="ja-JP" altLang="en-US" sz="2400" dirty="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channel rather than random access of data frames: avoid  collisions of long  data frames</a:t>
            </a:r>
          </a:p>
          <a:p>
            <a:r>
              <a:rPr lang="en-US" altLang="ko-KR" sz="2400" dirty="0">
                <a:latin typeface="Gill Sans MT" charset="0"/>
              </a:rPr>
              <a:t>sender first transmits </a:t>
            </a:r>
            <a:r>
              <a:rPr lang="en-US" altLang="ko-KR" sz="2400" i="1" dirty="0">
                <a:latin typeface="Gill Sans MT" charset="0"/>
              </a:rPr>
              <a:t>small</a:t>
            </a:r>
            <a:r>
              <a:rPr lang="en-US" altLang="ko-KR" sz="2400" dirty="0">
                <a:latin typeface="Gill Sans MT" charset="0"/>
              </a:rPr>
              <a:t> request-to-send (RTS) packets to BS using CSMA</a:t>
            </a:r>
          </a:p>
          <a:p>
            <a:pPr lvl="1"/>
            <a:r>
              <a:rPr lang="en-US" altLang="ko-KR" sz="2000" dirty="0">
                <a:latin typeface="Gill Sans MT" charset="0"/>
              </a:rPr>
              <a:t>RTSs may still collide with each other (but they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altLang="ja-JP" sz="2000" dirty="0">
                <a:latin typeface="Gill Sans MT" charset="0"/>
              </a:rPr>
              <a:t>re short)</a:t>
            </a:r>
          </a:p>
          <a:p>
            <a:r>
              <a:rPr lang="en-US" altLang="ko-KR" sz="2400" dirty="0">
                <a:latin typeface="Gill Sans MT" charset="0"/>
              </a:rPr>
              <a:t>BS broadcasts clear-to-send CTS in response to RTS</a:t>
            </a:r>
          </a:p>
          <a:p>
            <a:r>
              <a:rPr lang="en-US" altLang="ko-KR" sz="2400" dirty="0">
                <a:latin typeface="Gill Sans MT" charset="0"/>
              </a:rPr>
              <a:t>CTS heard by all nodes</a:t>
            </a:r>
          </a:p>
          <a:p>
            <a:pPr lvl="1">
              <a:lnSpc>
                <a:spcPts val="2000"/>
              </a:lnSpc>
            </a:pPr>
            <a:r>
              <a:rPr lang="en-US" altLang="ko-KR" sz="2000" dirty="0">
                <a:latin typeface="Gill Sans MT" charset="0"/>
              </a:rPr>
              <a:t>sender transmits data frame</a:t>
            </a:r>
          </a:p>
          <a:p>
            <a:pPr lvl="1">
              <a:lnSpc>
                <a:spcPts val="2000"/>
              </a:lnSpc>
            </a:pPr>
            <a:r>
              <a:rPr lang="en-US" altLang="ko-KR" sz="2000" dirty="0">
                <a:latin typeface="Gill Sans MT" charset="0"/>
              </a:rPr>
              <a:t>other stations defer transmissions 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ko-KR" sz="2000" dirty="0">
              <a:latin typeface="Gill Sans MT" charset="0"/>
            </a:endParaRPr>
          </a:p>
        </p:txBody>
      </p:sp>
      <p:sp>
        <p:nvSpPr>
          <p:cNvPr id="74758" name="Text Box 4"/>
          <p:cNvSpPr txBox="1">
            <a:spLocks noChangeArrowheads="1"/>
          </p:cNvSpPr>
          <p:nvPr/>
        </p:nvSpPr>
        <p:spPr bwMode="auto">
          <a:xfrm>
            <a:off x="3330215" y="5317040"/>
            <a:ext cx="54585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i="1" dirty="0">
                <a:solidFill>
                  <a:srgbClr val="000099"/>
                </a:solidFill>
                <a:cs typeface="Arial" panose="020B0604020202020204" pitchFamily="34" charset="0"/>
              </a:rPr>
              <a:t>avoid data frame collisions completely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i="1" dirty="0">
                <a:solidFill>
                  <a:srgbClr val="000099"/>
                </a:solidFill>
                <a:cs typeface="Arial" panose="020B0604020202020204" pitchFamily="34" charset="0"/>
              </a:rPr>
              <a:t>using small reservation packets!</a:t>
            </a:r>
          </a:p>
        </p:txBody>
      </p:sp>
      <p:sp>
        <p:nvSpPr>
          <p:cNvPr id="74759" name="Rectangle 5"/>
          <p:cNvSpPr>
            <a:spLocks noChangeArrowheads="1"/>
          </p:cNvSpPr>
          <p:nvPr/>
        </p:nvSpPr>
        <p:spPr bwMode="auto">
          <a:xfrm>
            <a:off x="3154363" y="5359902"/>
            <a:ext cx="5853112" cy="9144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ko-KR"/>
          </a:p>
        </p:txBody>
      </p:sp>
      <p:pic>
        <p:nvPicPr>
          <p:cNvPr id="74760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72" y="1092202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66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DDE4D0-201C-4748-AEDF-2F4AE6583D30}" type="slidenum">
              <a:rPr lang="en-US" altLang="ko-KR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ko-KR" sz="1200" dirty="0">
              <a:latin typeface="Arial" panose="020B0604020202020204" pitchFamily="34" charset="0"/>
            </a:endParaRPr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0564" y="322265"/>
            <a:ext cx="7772400" cy="941387"/>
          </a:xfrm>
        </p:spPr>
        <p:txBody>
          <a:bodyPr/>
          <a:lstStyle/>
          <a:p>
            <a:r>
              <a:rPr lang="en-US" altLang="ko-KR" sz="3200">
                <a:latin typeface="Gill Sans MT" charset="0"/>
              </a:rPr>
              <a:t>Collision Avoidance: RTS-CTS exchange</a:t>
            </a:r>
          </a:p>
        </p:txBody>
      </p:sp>
      <p:sp>
        <p:nvSpPr>
          <p:cNvPr id="76805" name="Text Box 4"/>
          <p:cNvSpPr txBox="1">
            <a:spLocks noChangeArrowheads="1"/>
          </p:cNvSpPr>
          <p:nvPr/>
        </p:nvSpPr>
        <p:spPr bwMode="auto">
          <a:xfrm>
            <a:off x="4770438" y="746125"/>
            <a:ext cx="184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sz="3200">
              <a:latin typeface="Times New Roman" panose="02020603050405020304" pitchFamily="18" charset="0"/>
            </a:endParaRPr>
          </a:p>
        </p:txBody>
      </p:sp>
      <p:sp>
        <p:nvSpPr>
          <p:cNvPr id="76806" name="Text Box 15"/>
          <p:cNvSpPr txBox="1">
            <a:spLocks noChangeArrowheads="1"/>
          </p:cNvSpPr>
          <p:nvPr/>
        </p:nvSpPr>
        <p:spPr bwMode="auto">
          <a:xfrm>
            <a:off x="6291264" y="1393825"/>
            <a:ext cx="492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AP</a:t>
            </a:r>
          </a:p>
        </p:txBody>
      </p:sp>
      <p:sp>
        <p:nvSpPr>
          <p:cNvPr id="76807" name="Text Box 41"/>
          <p:cNvSpPr txBox="1">
            <a:spLocks noChangeArrowheads="1"/>
          </p:cNvSpPr>
          <p:nvPr/>
        </p:nvSpPr>
        <p:spPr bwMode="auto">
          <a:xfrm>
            <a:off x="3597275" y="1243013"/>
            <a:ext cx="3508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808" name="Text Box 42"/>
          <p:cNvSpPr txBox="1">
            <a:spLocks noChangeArrowheads="1"/>
          </p:cNvSpPr>
          <p:nvPr/>
        </p:nvSpPr>
        <p:spPr bwMode="auto">
          <a:xfrm>
            <a:off x="9194800" y="1241425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6809" name="Line 45"/>
          <p:cNvSpPr>
            <a:spLocks noChangeShapeType="1"/>
          </p:cNvSpPr>
          <p:nvPr/>
        </p:nvSpPr>
        <p:spPr bwMode="auto">
          <a:xfrm>
            <a:off x="2282826" y="1743075"/>
            <a:ext cx="41275" cy="393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76810" name="Text Box 46"/>
          <p:cNvSpPr txBox="1">
            <a:spLocks noChangeArrowheads="1"/>
          </p:cNvSpPr>
          <p:nvPr/>
        </p:nvSpPr>
        <p:spPr bwMode="auto">
          <a:xfrm>
            <a:off x="1712913" y="5378450"/>
            <a:ext cx="6207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76811" name="Line 44"/>
          <p:cNvSpPr>
            <a:spLocks noChangeShapeType="1"/>
          </p:cNvSpPr>
          <p:nvPr/>
        </p:nvSpPr>
        <p:spPr bwMode="auto">
          <a:xfrm>
            <a:off x="2268538" y="1728788"/>
            <a:ext cx="783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grpSp>
        <p:nvGrpSpPr>
          <p:cNvPr id="356422" name="Group 70"/>
          <p:cNvGrpSpPr>
            <a:grpSpLocks/>
          </p:cNvGrpSpPr>
          <p:nvPr/>
        </p:nvGrpSpPr>
        <p:grpSpPr bwMode="auto">
          <a:xfrm>
            <a:off x="3325814" y="1857376"/>
            <a:ext cx="6611937" cy="855663"/>
            <a:chOff x="1135" y="1170"/>
            <a:chExt cx="4165" cy="539"/>
          </a:xfrm>
        </p:grpSpPr>
        <p:grpSp>
          <p:nvGrpSpPr>
            <p:cNvPr id="76843" name="Group 9"/>
            <p:cNvGrpSpPr>
              <a:grpSpLocks/>
            </p:cNvGrpSpPr>
            <p:nvPr/>
          </p:nvGrpSpPr>
          <p:grpSpPr bwMode="auto">
            <a:xfrm>
              <a:off x="1135" y="1194"/>
              <a:ext cx="4163" cy="515"/>
              <a:chOff x="594" y="1184"/>
              <a:chExt cx="4163" cy="515"/>
            </a:xfrm>
          </p:grpSpPr>
          <p:sp>
            <p:nvSpPr>
              <p:cNvPr id="76846" name="Freeform 7"/>
              <p:cNvSpPr>
                <a:spLocks/>
              </p:cNvSpPr>
              <p:nvPr/>
            </p:nvSpPr>
            <p:spPr bwMode="auto">
              <a:xfrm>
                <a:off x="594" y="1238"/>
                <a:ext cx="3642" cy="461"/>
              </a:xfrm>
              <a:custGeom>
                <a:avLst/>
                <a:gdLst>
                  <a:gd name="T0" fmla="*/ 1 w 2996"/>
                  <a:gd name="T1" fmla="*/ 0 h 461"/>
                  <a:gd name="T2" fmla="*/ 11753 w 2996"/>
                  <a:gd name="T3" fmla="*/ 298 h 461"/>
                  <a:gd name="T4" fmla="*/ 11753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76847" name="Freeform 8"/>
              <p:cNvSpPr>
                <a:spLocks/>
              </p:cNvSpPr>
              <p:nvPr/>
            </p:nvSpPr>
            <p:spPr bwMode="auto">
              <a:xfrm flipH="1">
                <a:off x="1115" y="1184"/>
                <a:ext cx="3642" cy="461"/>
              </a:xfrm>
              <a:custGeom>
                <a:avLst/>
                <a:gdLst>
                  <a:gd name="T0" fmla="*/ 1 w 2996"/>
                  <a:gd name="T1" fmla="*/ 0 h 461"/>
                  <a:gd name="T2" fmla="*/ 11753 w 2996"/>
                  <a:gd name="T3" fmla="*/ 298 h 461"/>
                  <a:gd name="T4" fmla="*/ 11753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rgbClr val="FFFFFF">
                      <a:alpha val="6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  <p:sp>
          <p:nvSpPr>
            <p:cNvPr id="76844" name="Text Box 51"/>
            <p:cNvSpPr txBox="1">
              <a:spLocks noChangeArrowheads="1"/>
            </p:cNvSpPr>
            <p:nvPr/>
          </p:nvSpPr>
          <p:spPr bwMode="auto">
            <a:xfrm rot="356404">
              <a:off x="1544" y="1279"/>
              <a:ext cx="6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cs typeface="Arial" panose="020B0604020202020204" pitchFamily="34" charset="0"/>
                </a:rPr>
                <a:t>RTS(A)</a:t>
              </a:r>
            </a:p>
          </p:txBody>
        </p:sp>
        <p:sp>
          <p:nvSpPr>
            <p:cNvPr id="76845" name="Text Box 52"/>
            <p:cNvSpPr txBox="1">
              <a:spLocks noChangeArrowheads="1"/>
            </p:cNvSpPr>
            <p:nvPr/>
          </p:nvSpPr>
          <p:spPr bwMode="auto">
            <a:xfrm rot="-354180">
              <a:off x="4699" y="1170"/>
              <a:ext cx="6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cs typeface="Arial" panose="020B0604020202020204" pitchFamily="34" charset="0"/>
                </a:rPr>
                <a:t>RTS(B)</a:t>
              </a:r>
            </a:p>
          </p:txBody>
        </p:sp>
      </p:grpSp>
      <p:grpSp>
        <p:nvGrpSpPr>
          <p:cNvPr id="356420" name="Group 68"/>
          <p:cNvGrpSpPr>
            <a:grpSpLocks/>
          </p:cNvGrpSpPr>
          <p:nvPr/>
        </p:nvGrpSpPr>
        <p:grpSpPr bwMode="auto">
          <a:xfrm>
            <a:off x="3324225" y="2693988"/>
            <a:ext cx="6472238" cy="1174750"/>
            <a:chOff x="1134" y="1697"/>
            <a:chExt cx="4077" cy="740"/>
          </a:xfrm>
        </p:grpSpPr>
        <p:sp>
          <p:nvSpPr>
            <p:cNvPr id="76837" name="Freeform 48"/>
            <p:cNvSpPr>
              <a:spLocks/>
            </p:cNvSpPr>
            <p:nvPr/>
          </p:nvSpPr>
          <p:spPr bwMode="auto">
            <a:xfrm>
              <a:off x="1134" y="1697"/>
              <a:ext cx="3642" cy="461"/>
            </a:xfrm>
            <a:custGeom>
              <a:avLst/>
              <a:gdLst>
                <a:gd name="T0" fmla="*/ 1 w 2996"/>
                <a:gd name="T1" fmla="*/ 0 h 461"/>
                <a:gd name="T2" fmla="*/ 11753 w 2996"/>
                <a:gd name="T3" fmla="*/ 298 h 461"/>
                <a:gd name="T4" fmla="*/ 11753 w 2996"/>
                <a:gd name="T5" fmla="*/ 461 h 461"/>
                <a:gd name="T6" fmla="*/ 0 w 2996"/>
                <a:gd name="T7" fmla="*/ 160 h 461"/>
                <a:gd name="T8" fmla="*/ 1 w 2996"/>
                <a:gd name="T9" fmla="*/ 0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96" h="461">
                  <a:moveTo>
                    <a:pt x="1" y="0"/>
                  </a:moveTo>
                  <a:lnTo>
                    <a:pt x="2996" y="298"/>
                  </a:lnTo>
                  <a:lnTo>
                    <a:pt x="2996" y="461"/>
                  </a:lnTo>
                  <a:lnTo>
                    <a:pt x="0" y="160"/>
                  </a:lnTo>
                  <a:lnTo>
                    <a:pt x="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76838" name="Text Box 54"/>
            <p:cNvSpPr txBox="1">
              <a:spLocks noChangeArrowheads="1"/>
            </p:cNvSpPr>
            <p:nvPr/>
          </p:nvSpPr>
          <p:spPr bwMode="auto">
            <a:xfrm rot="356404">
              <a:off x="1551" y="1738"/>
              <a:ext cx="6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cs typeface="Arial" panose="020B0604020202020204" pitchFamily="34" charset="0"/>
                </a:rPr>
                <a:t>RTS(A)</a:t>
              </a:r>
            </a:p>
          </p:txBody>
        </p:sp>
        <p:sp>
          <p:nvSpPr>
            <p:cNvPr id="76839" name="Freeform 56"/>
            <p:cNvSpPr>
              <a:spLocks/>
            </p:cNvSpPr>
            <p:nvPr/>
          </p:nvSpPr>
          <p:spPr bwMode="auto">
            <a:xfrm>
              <a:off x="2951" y="2082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76840" name="Freeform 57"/>
            <p:cNvSpPr>
              <a:spLocks/>
            </p:cNvSpPr>
            <p:nvPr/>
          </p:nvSpPr>
          <p:spPr bwMode="auto">
            <a:xfrm>
              <a:off x="1134" y="2081"/>
              <a:ext cx="1860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76841" name="Text Box 58"/>
            <p:cNvSpPr txBox="1">
              <a:spLocks noChangeArrowheads="1"/>
            </p:cNvSpPr>
            <p:nvPr/>
          </p:nvSpPr>
          <p:spPr bwMode="auto">
            <a:xfrm rot="-379204">
              <a:off x="1584" y="2157"/>
              <a:ext cx="6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cs typeface="Arial" panose="020B0604020202020204" pitchFamily="34" charset="0"/>
                </a:rPr>
                <a:t>CTS(A)</a:t>
              </a:r>
            </a:p>
          </p:txBody>
        </p:sp>
        <p:sp>
          <p:nvSpPr>
            <p:cNvPr id="76842" name="Text Box 59"/>
            <p:cNvSpPr txBox="1">
              <a:spLocks noChangeArrowheads="1"/>
            </p:cNvSpPr>
            <p:nvPr/>
          </p:nvSpPr>
          <p:spPr bwMode="auto">
            <a:xfrm rot="276164">
              <a:off x="3816" y="2147"/>
              <a:ext cx="6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cs typeface="Arial" panose="020B0604020202020204" pitchFamily="34" charset="0"/>
                </a:rPr>
                <a:t>CTS(A)</a:t>
              </a:r>
            </a:p>
          </p:txBody>
        </p:sp>
      </p:grpSp>
      <p:grpSp>
        <p:nvGrpSpPr>
          <p:cNvPr id="356421" name="Group 69"/>
          <p:cNvGrpSpPr>
            <a:grpSpLocks/>
          </p:cNvGrpSpPr>
          <p:nvPr/>
        </p:nvGrpSpPr>
        <p:grpSpPr bwMode="auto">
          <a:xfrm>
            <a:off x="3349625" y="3956051"/>
            <a:ext cx="6472238" cy="2174875"/>
            <a:chOff x="1150" y="2492"/>
            <a:chExt cx="4077" cy="1370"/>
          </a:xfrm>
        </p:grpSpPr>
        <p:sp>
          <p:nvSpPr>
            <p:cNvPr id="76831" name="Freeform 60"/>
            <p:cNvSpPr>
              <a:spLocks/>
            </p:cNvSpPr>
            <p:nvPr/>
          </p:nvSpPr>
          <p:spPr bwMode="auto">
            <a:xfrm>
              <a:off x="1150" y="2492"/>
              <a:ext cx="3652" cy="1134"/>
            </a:xfrm>
            <a:custGeom>
              <a:avLst/>
              <a:gdLst>
                <a:gd name="T0" fmla="*/ 0 w 3652"/>
                <a:gd name="T1" fmla="*/ 0 h 1134"/>
                <a:gd name="T2" fmla="*/ 3652 w 3652"/>
                <a:gd name="T3" fmla="*/ 318 h 1134"/>
                <a:gd name="T4" fmla="*/ 3652 w 3652"/>
                <a:gd name="T5" fmla="*/ 1134 h 1134"/>
                <a:gd name="T6" fmla="*/ 1 w 3652"/>
                <a:gd name="T7" fmla="*/ 787 h 1134"/>
                <a:gd name="T8" fmla="*/ 0 w 3652"/>
                <a:gd name="T9" fmla="*/ 0 h 1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52" h="1134">
                  <a:moveTo>
                    <a:pt x="0" y="0"/>
                  </a:moveTo>
                  <a:lnTo>
                    <a:pt x="3652" y="318"/>
                  </a:lnTo>
                  <a:lnTo>
                    <a:pt x="3652" y="1134"/>
                  </a:lnTo>
                  <a:lnTo>
                    <a:pt x="1" y="78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76832" name="Text Box 61"/>
            <p:cNvSpPr txBox="1">
              <a:spLocks noChangeArrowheads="1"/>
            </p:cNvSpPr>
            <p:nvPr/>
          </p:nvSpPr>
          <p:spPr bwMode="auto">
            <a:xfrm>
              <a:off x="1594" y="2814"/>
              <a:ext cx="11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cs typeface="Arial" panose="020B0604020202020204" pitchFamily="34" charset="0"/>
                </a:rPr>
                <a:t>DATA (A)</a:t>
              </a:r>
            </a:p>
          </p:txBody>
        </p:sp>
        <p:sp>
          <p:nvSpPr>
            <p:cNvPr id="76833" name="Freeform 62"/>
            <p:cNvSpPr>
              <a:spLocks/>
            </p:cNvSpPr>
            <p:nvPr/>
          </p:nvSpPr>
          <p:spPr bwMode="auto">
            <a:xfrm>
              <a:off x="2967" y="3507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76834" name="Freeform 63"/>
            <p:cNvSpPr>
              <a:spLocks/>
            </p:cNvSpPr>
            <p:nvPr/>
          </p:nvSpPr>
          <p:spPr bwMode="auto">
            <a:xfrm>
              <a:off x="1150" y="3506"/>
              <a:ext cx="1860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76835" name="Text Box 64"/>
            <p:cNvSpPr txBox="1">
              <a:spLocks noChangeArrowheads="1"/>
            </p:cNvSpPr>
            <p:nvPr/>
          </p:nvSpPr>
          <p:spPr bwMode="auto">
            <a:xfrm rot="-379204">
              <a:off x="1600" y="3582"/>
              <a:ext cx="6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cs typeface="Arial" panose="020B0604020202020204" pitchFamily="34" charset="0"/>
                </a:rPr>
                <a:t>ACK(A)</a:t>
              </a:r>
            </a:p>
          </p:txBody>
        </p:sp>
        <p:sp>
          <p:nvSpPr>
            <p:cNvPr id="76836" name="Text Box 65"/>
            <p:cNvSpPr txBox="1">
              <a:spLocks noChangeArrowheads="1"/>
            </p:cNvSpPr>
            <p:nvPr/>
          </p:nvSpPr>
          <p:spPr bwMode="auto">
            <a:xfrm rot="276164">
              <a:off x="3832" y="3572"/>
              <a:ext cx="6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cs typeface="Arial" panose="020B0604020202020204" pitchFamily="34" charset="0"/>
                </a:rPr>
                <a:t>ACK(A)</a:t>
              </a:r>
            </a:p>
          </p:txBody>
        </p:sp>
      </p:grpSp>
      <p:grpSp>
        <p:nvGrpSpPr>
          <p:cNvPr id="356418" name="Group 66"/>
          <p:cNvGrpSpPr>
            <a:grpSpLocks/>
          </p:cNvGrpSpPr>
          <p:nvPr/>
        </p:nvGrpSpPr>
        <p:grpSpPr bwMode="auto">
          <a:xfrm>
            <a:off x="5942013" y="2046288"/>
            <a:ext cx="3109912" cy="715962"/>
            <a:chOff x="2596" y="1330"/>
            <a:chExt cx="1959" cy="451"/>
          </a:xfrm>
        </p:grpSpPr>
        <p:sp>
          <p:nvSpPr>
            <p:cNvPr id="76829" name="AutoShape 10"/>
            <p:cNvSpPr>
              <a:spLocks noChangeArrowheads="1"/>
            </p:cNvSpPr>
            <p:nvPr/>
          </p:nvSpPr>
          <p:spPr bwMode="auto">
            <a:xfrm>
              <a:off x="2596" y="1330"/>
              <a:ext cx="683" cy="293"/>
            </a:xfrm>
            <a:prstGeom prst="irregularSeal1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ko-K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830" name="Text Box 11"/>
            <p:cNvSpPr txBox="1">
              <a:spLocks noChangeArrowheads="1"/>
            </p:cNvSpPr>
            <p:nvPr/>
          </p:nvSpPr>
          <p:spPr bwMode="auto">
            <a:xfrm>
              <a:off x="2778" y="1550"/>
              <a:ext cx="177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cs typeface="Arial" panose="020B0604020202020204" pitchFamily="34" charset="0"/>
                </a:rPr>
                <a:t>reservation collision</a:t>
              </a: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9539288" y="3671888"/>
            <a:ext cx="711200" cy="2424112"/>
            <a:chOff x="8015288" y="3671888"/>
            <a:chExt cx="711200" cy="2424112"/>
          </a:xfrm>
        </p:grpSpPr>
        <p:sp>
          <p:nvSpPr>
            <p:cNvPr id="76827" name="Line 71"/>
            <p:cNvSpPr>
              <a:spLocks noChangeShapeType="1"/>
            </p:cNvSpPr>
            <p:nvPr/>
          </p:nvSpPr>
          <p:spPr bwMode="auto">
            <a:xfrm>
              <a:off x="8428038" y="3671888"/>
              <a:ext cx="0" cy="2424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76828" name="Text Box 72"/>
            <p:cNvSpPr txBox="1">
              <a:spLocks noChangeArrowheads="1"/>
            </p:cNvSpPr>
            <p:nvPr/>
          </p:nvSpPr>
          <p:spPr bwMode="auto">
            <a:xfrm>
              <a:off x="8015288" y="4689475"/>
              <a:ext cx="711200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cs typeface="Arial" panose="020B0604020202020204" pitchFamily="34" charset="0"/>
                </a:rPr>
                <a:t>defer</a:t>
              </a:r>
            </a:p>
          </p:txBody>
        </p:sp>
      </p:grpSp>
      <p:grpSp>
        <p:nvGrpSpPr>
          <p:cNvPr id="76817" name="Group 361"/>
          <p:cNvGrpSpPr>
            <a:grpSpLocks/>
          </p:cNvGrpSpPr>
          <p:nvPr/>
        </p:nvGrpSpPr>
        <p:grpSpPr bwMode="auto">
          <a:xfrm>
            <a:off x="5851526" y="1117601"/>
            <a:ext cx="650875" cy="561975"/>
            <a:chOff x="2967" y="478"/>
            <a:chExt cx="788" cy="625"/>
          </a:xfrm>
        </p:grpSpPr>
        <p:pic>
          <p:nvPicPr>
            <p:cNvPr id="76825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26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8" name="Group 356"/>
          <p:cNvGrpSpPr>
            <a:grpSpLocks/>
          </p:cNvGrpSpPr>
          <p:nvPr/>
        </p:nvGrpSpPr>
        <p:grpSpPr bwMode="auto">
          <a:xfrm>
            <a:off x="3038475" y="1057275"/>
            <a:ext cx="609600" cy="598488"/>
            <a:chOff x="313" y="1497"/>
            <a:chExt cx="1152" cy="1014"/>
          </a:xfrm>
        </p:grpSpPr>
        <p:pic>
          <p:nvPicPr>
            <p:cNvPr id="76823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24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9" name="Group 356"/>
          <p:cNvGrpSpPr>
            <a:grpSpLocks/>
          </p:cNvGrpSpPr>
          <p:nvPr/>
        </p:nvGrpSpPr>
        <p:grpSpPr bwMode="auto">
          <a:xfrm>
            <a:off x="9490075" y="1087439"/>
            <a:ext cx="609600" cy="598487"/>
            <a:chOff x="313" y="1497"/>
            <a:chExt cx="1152" cy="1014"/>
          </a:xfrm>
        </p:grpSpPr>
        <p:pic>
          <p:nvPicPr>
            <p:cNvPr id="76821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22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6820" name="Picture 17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865" y="952501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157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5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5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5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7406" y="228600"/>
            <a:ext cx="8932817" cy="1143000"/>
          </a:xfrm>
        </p:spPr>
        <p:txBody>
          <a:bodyPr/>
          <a:lstStyle/>
          <a:p>
            <a:r>
              <a:rPr lang="en-US" altLang="ko-KR" dirty="0" smtClean="0"/>
              <a:t>DCF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7406" y="1181100"/>
            <a:ext cx="10341340" cy="5067300"/>
          </a:xfrm>
        </p:spPr>
        <p:txBody>
          <a:bodyPr/>
          <a:lstStyle/>
          <a:p>
            <a:r>
              <a:rPr lang="en-US" altLang="ko-KR" sz="2400" dirty="0"/>
              <a:t>A </a:t>
            </a:r>
            <a:r>
              <a:rPr lang="en-US" altLang="ko-KR" sz="2400" dirty="0">
                <a:solidFill>
                  <a:srgbClr val="FF0000"/>
                </a:solidFill>
              </a:rPr>
              <a:t>station</a:t>
            </a:r>
            <a:r>
              <a:rPr lang="en-US" altLang="ko-KR" sz="2400" dirty="0"/>
              <a:t> must sense the medium before initiating  the transmission of a packet</a:t>
            </a:r>
          </a:p>
          <a:p>
            <a:pPr lvl="1"/>
            <a:r>
              <a:rPr lang="en-US" altLang="ko-KR" sz="2000" dirty="0" err="1"/>
              <a:t>SlotTime</a:t>
            </a:r>
            <a:r>
              <a:rPr lang="ko-KR" altLang="en-US" sz="2000" dirty="0"/>
              <a:t>은</a:t>
            </a:r>
            <a:r>
              <a:rPr lang="ko-KR" altLang="en-US" sz="2000" dirty="0"/>
              <a:t> </a:t>
            </a:r>
            <a:r>
              <a:rPr lang="en-US" altLang="ko-KR" sz="2000" dirty="0"/>
              <a:t>BSS </a:t>
            </a:r>
            <a:r>
              <a:rPr lang="ko-KR" altLang="en-US" sz="2000" dirty="0"/>
              <a:t>내의 왕복지연 </a:t>
            </a:r>
            <a:r>
              <a:rPr lang="ko-KR" altLang="en-US" sz="2000" dirty="0"/>
              <a:t>시간</a:t>
            </a:r>
            <a:endParaRPr lang="en-US" altLang="ko-KR" sz="2000" dirty="0"/>
          </a:p>
          <a:p>
            <a:pPr lvl="1"/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491009-ECD7-4C6D-B79C-3254C80E72B0}" type="slidenum">
              <a:rPr lang="en-US" altLang="ko-KR" smtClean="0">
                <a:solidFill>
                  <a:srgbClr val="FFFFFF"/>
                </a:solidFill>
              </a:rPr>
              <a:pPr>
                <a:defRPr/>
              </a:pPr>
              <a:t>25</a:t>
            </a:fld>
            <a:endParaRPr lang="en-US" altLang="ko-KR" dirty="0">
              <a:solidFill>
                <a:srgbClr val="FFFF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94804" y="4872390"/>
            <a:ext cx="9303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Destination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7" name="TextBox 46"/>
          <p:cNvSpPr txBox="1">
            <a:spLocks noChangeArrowheads="1"/>
          </p:cNvSpPr>
          <p:nvPr/>
        </p:nvSpPr>
        <p:spPr bwMode="auto">
          <a:xfrm>
            <a:off x="9464443" y="4219016"/>
            <a:ext cx="579677" cy="2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lnSpc>
                <a:spcPct val="90000"/>
              </a:lnSpc>
              <a:spcBef>
                <a:spcPct val="50000"/>
              </a:spcBef>
              <a:defRPr kumimoji="1" sz="12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algn="ctr" eaLnBrk="0" hangingPunct="0">
              <a:lnSpc>
                <a:spcPct val="90000"/>
              </a:lnSpc>
              <a:spcBef>
                <a:spcPct val="50000"/>
              </a:spcBef>
              <a:defRPr kumimoji="1" sz="12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algn="ctr" eaLnBrk="0" hangingPunct="0">
              <a:lnSpc>
                <a:spcPct val="90000"/>
              </a:lnSpc>
              <a:spcBef>
                <a:spcPct val="50000"/>
              </a:spcBef>
              <a:defRPr kumimoji="1" sz="12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algn="ctr" eaLnBrk="0" hangingPunct="0">
              <a:lnSpc>
                <a:spcPct val="90000"/>
              </a:lnSpc>
              <a:spcBef>
                <a:spcPct val="50000"/>
              </a:spcBef>
              <a:defRPr kumimoji="1" sz="12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algn="ctr" eaLnBrk="0" hangingPunct="0">
              <a:lnSpc>
                <a:spcPct val="90000"/>
              </a:lnSpc>
              <a:spcBef>
                <a:spcPct val="50000"/>
              </a:spcBef>
              <a:defRPr kumimoji="1" sz="12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l" latinLnBrk="0"/>
            <a:r>
              <a:rPr lang="en-US" altLang="ko-KR" dirty="0"/>
              <a:t>Time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89726" y="4060448"/>
            <a:ext cx="635470" cy="248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Source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94861" y="3444163"/>
            <a:ext cx="63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DIFS</a:t>
            </a:r>
            <a:endParaRPr lang="ko-KR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 bwMode="auto">
          <a:xfrm>
            <a:off x="2532227" y="4195997"/>
            <a:ext cx="7538115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7" name="직사각형 16"/>
          <p:cNvSpPr/>
          <p:nvPr/>
        </p:nvSpPr>
        <p:spPr bwMode="auto">
          <a:xfrm>
            <a:off x="4352221" y="3944462"/>
            <a:ext cx="316281" cy="2395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ctr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200" b="1" dirty="0">
                <a:latin typeface="Arial" charset="0"/>
                <a:ea typeface="굴림" pitchFamily="50" charset="-127"/>
              </a:rPr>
              <a:t>RTS</a:t>
            </a:r>
            <a:endParaRPr kumimoji="1" lang="ko-KR" altLang="en-US" sz="1200" b="1" dirty="0">
              <a:latin typeface="Arial" charset="0"/>
              <a:ea typeface="굴림" pitchFamily="50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 bwMode="auto">
          <a:xfrm>
            <a:off x="2532227" y="5011593"/>
            <a:ext cx="7538115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0" name="직선 연결선 19"/>
          <p:cNvCxnSpPr/>
          <p:nvPr/>
        </p:nvCxnSpPr>
        <p:spPr bwMode="auto">
          <a:xfrm>
            <a:off x="2531631" y="3691942"/>
            <a:ext cx="0" cy="4927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직선 연결선 20"/>
          <p:cNvCxnSpPr/>
          <p:nvPr/>
        </p:nvCxnSpPr>
        <p:spPr bwMode="auto">
          <a:xfrm>
            <a:off x="5501159" y="3694188"/>
            <a:ext cx="0" cy="4927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/>
          <p:nvPr/>
        </p:nvCxnSpPr>
        <p:spPr bwMode="auto">
          <a:xfrm>
            <a:off x="4668501" y="3694187"/>
            <a:ext cx="0" cy="259004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직사각형 23"/>
          <p:cNvSpPr/>
          <p:nvPr/>
        </p:nvSpPr>
        <p:spPr bwMode="auto">
          <a:xfrm>
            <a:off x="4928135" y="4772061"/>
            <a:ext cx="316281" cy="2395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ctr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200" b="1" dirty="0">
                <a:latin typeface="Arial" charset="0"/>
                <a:ea typeface="굴림" pitchFamily="50" charset="-127"/>
              </a:rPr>
              <a:t>CTS</a:t>
            </a:r>
            <a:endParaRPr kumimoji="1" lang="ko-KR" altLang="en-US" sz="1200" b="1" dirty="0">
              <a:latin typeface="Arial" charset="0"/>
              <a:ea typeface="굴림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 bwMode="auto">
          <a:xfrm>
            <a:off x="4932736" y="4218203"/>
            <a:ext cx="0" cy="54344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223341" y="4316250"/>
            <a:ext cx="689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SIFS</a:t>
            </a:r>
            <a:endParaRPr lang="ko-KR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 bwMode="auto">
          <a:xfrm>
            <a:off x="5244415" y="3694187"/>
            <a:ext cx="0" cy="118722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5140293" y="3465375"/>
            <a:ext cx="6117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SIFS</a:t>
            </a:r>
            <a:endParaRPr lang="ko-KR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46"/>
          <p:cNvSpPr txBox="1">
            <a:spLocks noChangeArrowheads="1"/>
          </p:cNvSpPr>
          <p:nvPr/>
        </p:nvSpPr>
        <p:spPr bwMode="auto">
          <a:xfrm>
            <a:off x="9464443" y="5083111"/>
            <a:ext cx="579677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lnSpc>
                <a:spcPct val="90000"/>
              </a:lnSpc>
              <a:spcBef>
                <a:spcPct val="50000"/>
              </a:spcBef>
              <a:defRPr kumimoji="1" sz="12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algn="ctr" eaLnBrk="0" hangingPunct="0">
              <a:lnSpc>
                <a:spcPct val="90000"/>
              </a:lnSpc>
              <a:spcBef>
                <a:spcPct val="50000"/>
              </a:spcBef>
              <a:defRPr kumimoji="1" sz="12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algn="ctr" eaLnBrk="0" hangingPunct="0">
              <a:lnSpc>
                <a:spcPct val="90000"/>
              </a:lnSpc>
              <a:spcBef>
                <a:spcPct val="50000"/>
              </a:spcBef>
              <a:defRPr kumimoji="1" sz="12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algn="ctr" eaLnBrk="0" hangingPunct="0">
              <a:lnSpc>
                <a:spcPct val="90000"/>
              </a:lnSpc>
              <a:spcBef>
                <a:spcPct val="50000"/>
              </a:spcBef>
              <a:defRPr kumimoji="1" sz="12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algn="ctr" eaLnBrk="0" hangingPunct="0">
              <a:lnSpc>
                <a:spcPct val="90000"/>
              </a:lnSpc>
              <a:spcBef>
                <a:spcPct val="50000"/>
              </a:spcBef>
              <a:defRPr kumimoji="1" sz="12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l" latinLnBrk="0"/>
            <a:r>
              <a:rPr lang="en-US" altLang="ko-KR" dirty="0"/>
              <a:t>Time</a:t>
            </a:r>
            <a:endParaRPr lang="ko-KR" altLang="en-US" dirty="0"/>
          </a:p>
        </p:txBody>
      </p:sp>
      <p:cxnSp>
        <p:nvCxnSpPr>
          <p:cNvPr id="40" name="직선 화살표 연결선 39"/>
          <p:cNvCxnSpPr/>
          <p:nvPr/>
        </p:nvCxnSpPr>
        <p:spPr bwMode="auto">
          <a:xfrm>
            <a:off x="2521685" y="5708165"/>
            <a:ext cx="7549659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1" name="TextBox 46"/>
          <p:cNvSpPr txBox="1">
            <a:spLocks noChangeArrowheads="1"/>
          </p:cNvSpPr>
          <p:nvPr/>
        </p:nvSpPr>
        <p:spPr bwMode="auto">
          <a:xfrm>
            <a:off x="9468056" y="5765052"/>
            <a:ext cx="579677" cy="2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lnSpc>
                <a:spcPct val="90000"/>
              </a:lnSpc>
              <a:spcBef>
                <a:spcPct val="50000"/>
              </a:spcBef>
              <a:defRPr kumimoji="1" sz="12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algn="ctr" eaLnBrk="0" hangingPunct="0">
              <a:lnSpc>
                <a:spcPct val="90000"/>
              </a:lnSpc>
              <a:spcBef>
                <a:spcPct val="50000"/>
              </a:spcBef>
              <a:defRPr kumimoji="1" sz="12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algn="ctr" eaLnBrk="0" hangingPunct="0">
              <a:lnSpc>
                <a:spcPct val="90000"/>
              </a:lnSpc>
              <a:spcBef>
                <a:spcPct val="50000"/>
              </a:spcBef>
              <a:defRPr kumimoji="1" sz="12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algn="ctr" eaLnBrk="0" hangingPunct="0">
              <a:lnSpc>
                <a:spcPct val="90000"/>
              </a:lnSpc>
              <a:spcBef>
                <a:spcPct val="50000"/>
              </a:spcBef>
              <a:defRPr kumimoji="1" sz="12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algn="ctr" eaLnBrk="0" hangingPunct="0">
              <a:lnSpc>
                <a:spcPct val="90000"/>
              </a:lnSpc>
              <a:spcBef>
                <a:spcPct val="50000"/>
              </a:spcBef>
              <a:defRPr kumimoji="1" sz="12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l" latinLnBrk="0"/>
            <a:r>
              <a:rPr lang="en-US" altLang="ko-KR" dirty="0"/>
              <a:t>Time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 bwMode="auto">
          <a:xfrm>
            <a:off x="5501160" y="3946744"/>
            <a:ext cx="976497" cy="2395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ctr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200" b="1" dirty="0">
                <a:latin typeface="Arial" charset="0"/>
                <a:ea typeface="굴림" pitchFamily="50" charset="-127"/>
              </a:rPr>
              <a:t>Data</a:t>
            </a:r>
            <a:endParaRPr kumimoji="1" lang="ko-KR" altLang="en-US" sz="1200" b="1" dirty="0">
              <a:latin typeface="Arial" charset="0"/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6753206" y="4761643"/>
            <a:ext cx="316281" cy="2395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ctr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200" b="1" dirty="0">
                <a:latin typeface="Arial" charset="0"/>
                <a:ea typeface="굴림" pitchFamily="50" charset="-127"/>
              </a:rPr>
              <a:t>ACK</a:t>
            </a:r>
            <a:endParaRPr kumimoji="1" lang="ko-KR" altLang="en-US" sz="1200" b="1" dirty="0">
              <a:latin typeface="Arial" charset="0"/>
              <a:ea typeface="굴림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 bwMode="auto">
          <a:xfrm>
            <a:off x="6477656" y="4215047"/>
            <a:ext cx="0" cy="79654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직선 연결선 33"/>
          <p:cNvCxnSpPr/>
          <p:nvPr/>
        </p:nvCxnSpPr>
        <p:spPr bwMode="auto">
          <a:xfrm>
            <a:off x="6754390" y="4218203"/>
            <a:ext cx="0" cy="58023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6002576" y="4340540"/>
            <a:ext cx="689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SIFS</a:t>
            </a:r>
            <a:endParaRPr lang="ko-KR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4668502" y="5725100"/>
            <a:ext cx="2400985" cy="30373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ctr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200" b="1" dirty="0">
                <a:latin typeface="Arial" charset="0"/>
                <a:ea typeface="굴림" pitchFamily="50" charset="-127"/>
              </a:rPr>
              <a:t>NAV</a:t>
            </a:r>
            <a:endParaRPr kumimoji="1" lang="ko-KR" altLang="en-US" sz="1200" b="1" dirty="0">
              <a:latin typeface="Arial" charset="0"/>
              <a:ea typeface="굴림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7068609" y="5011593"/>
            <a:ext cx="0" cy="71350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직선 연결선 45"/>
          <p:cNvCxnSpPr/>
          <p:nvPr/>
        </p:nvCxnSpPr>
        <p:spPr bwMode="auto">
          <a:xfrm>
            <a:off x="7961731" y="4214602"/>
            <a:ext cx="0" cy="181422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2023550" y="5564150"/>
            <a:ext cx="577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Other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7961732" y="5355766"/>
            <a:ext cx="1941985" cy="673010"/>
            <a:chOff x="5022668" y="4632140"/>
            <a:chExt cx="1941985" cy="673010"/>
          </a:xfrm>
        </p:grpSpPr>
        <p:cxnSp>
          <p:nvCxnSpPr>
            <p:cNvPr id="60" name="직선 연결선 59"/>
            <p:cNvCxnSpPr/>
            <p:nvPr/>
          </p:nvCxnSpPr>
          <p:spPr bwMode="auto">
            <a:xfrm>
              <a:off x="5022668" y="4636903"/>
              <a:ext cx="172611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직선 연결선 61"/>
            <p:cNvCxnSpPr/>
            <p:nvPr/>
          </p:nvCxnSpPr>
          <p:spPr bwMode="auto">
            <a:xfrm>
              <a:off x="5163735" y="4632140"/>
              <a:ext cx="0" cy="67301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직선 연결선 66"/>
            <p:cNvCxnSpPr/>
            <p:nvPr/>
          </p:nvCxnSpPr>
          <p:spPr bwMode="auto">
            <a:xfrm>
              <a:off x="5316135" y="4632901"/>
              <a:ext cx="0" cy="33962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직선 연결선 67"/>
            <p:cNvCxnSpPr/>
            <p:nvPr/>
          </p:nvCxnSpPr>
          <p:spPr bwMode="auto">
            <a:xfrm>
              <a:off x="5466932" y="4632338"/>
              <a:ext cx="0" cy="33962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TextBox 68"/>
            <p:cNvSpPr txBox="1"/>
            <p:nvPr/>
          </p:nvSpPr>
          <p:spPr>
            <a:xfrm>
              <a:off x="5382708" y="4753446"/>
              <a:ext cx="1581945" cy="267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rgbClr val="7030A0"/>
                  </a:solidFill>
                </a:rPr>
                <a:t>Contention Window</a:t>
              </a:r>
              <a:endParaRPr lang="ko-KR" altLang="en-US" sz="1100" b="1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72" name="직선 연결선 71"/>
          <p:cNvCxnSpPr/>
          <p:nvPr/>
        </p:nvCxnSpPr>
        <p:spPr bwMode="auto">
          <a:xfrm>
            <a:off x="2836045" y="3694161"/>
            <a:ext cx="0" cy="4927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직선 연결선 79"/>
          <p:cNvCxnSpPr/>
          <p:nvPr/>
        </p:nvCxnSpPr>
        <p:spPr bwMode="auto">
          <a:xfrm>
            <a:off x="7699286" y="5050453"/>
            <a:ext cx="0" cy="64864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TextBox 80"/>
          <p:cNvSpPr txBox="1"/>
          <p:nvPr/>
        </p:nvSpPr>
        <p:spPr>
          <a:xfrm>
            <a:off x="7180258" y="5034136"/>
            <a:ext cx="5040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accent6">
                    <a:lumMod val="75000"/>
                  </a:schemeClr>
                </a:solidFill>
              </a:rPr>
              <a:t>PIFS</a:t>
            </a:r>
            <a:endParaRPr lang="ko-KR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2" name="직선 연결선 81"/>
          <p:cNvCxnSpPr/>
          <p:nvPr/>
        </p:nvCxnSpPr>
        <p:spPr bwMode="auto">
          <a:xfrm>
            <a:off x="7407318" y="5329218"/>
            <a:ext cx="0" cy="36614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7008693" y="5382779"/>
            <a:ext cx="5040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accent6">
                    <a:lumMod val="75000"/>
                  </a:schemeClr>
                </a:solidFill>
              </a:rPr>
              <a:t>SIFS</a:t>
            </a:r>
            <a:endParaRPr lang="ko-KR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711471" y="5986790"/>
            <a:ext cx="75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slotTime</a:t>
            </a:r>
            <a:endParaRPr lang="ko-KR" altLang="en-US" sz="1100" dirty="0"/>
          </a:p>
        </p:txBody>
      </p:sp>
      <p:sp>
        <p:nvSpPr>
          <p:cNvPr id="88" name="TextBox 87"/>
          <p:cNvSpPr txBox="1"/>
          <p:nvPr/>
        </p:nvSpPr>
        <p:spPr>
          <a:xfrm>
            <a:off x="7312502" y="4714802"/>
            <a:ext cx="5040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accent6">
                    <a:lumMod val="75000"/>
                  </a:schemeClr>
                </a:solidFill>
              </a:rPr>
              <a:t>DIFS</a:t>
            </a:r>
            <a:endParaRPr lang="ko-KR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7964317" y="2805125"/>
            <a:ext cx="1853141" cy="105239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ctr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200" dirty="0">
                <a:latin typeface="Arial" charset="0"/>
                <a:ea typeface="굴림" pitchFamily="50" charset="-127"/>
              </a:rPr>
              <a:t>IFS : Inter Frame Space</a:t>
            </a:r>
          </a:p>
          <a:p>
            <a:pPr marL="285750" indent="-285750" algn="ctr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200" dirty="0">
                <a:latin typeface="Arial" charset="0"/>
                <a:ea typeface="굴림" pitchFamily="50" charset="-127"/>
              </a:rPr>
              <a:t>SIFS : Shortest IFS</a:t>
            </a:r>
          </a:p>
          <a:p>
            <a:pPr marL="285750" indent="-285750" algn="ctr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200" dirty="0">
                <a:latin typeface="Arial" charset="0"/>
                <a:ea typeface="굴림" pitchFamily="50" charset="-127"/>
              </a:rPr>
              <a:t>PIFS : SIFS + </a:t>
            </a:r>
            <a:r>
              <a:rPr kumimoji="1" lang="en-US" altLang="ko-KR" sz="1200" dirty="0" err="1">
                <a:latin typeface="Arial" charset="0"/>
                <a:ea typeface="굴림" pitchFamily="50" charset="-127"/>
              </a:rPr>
              <a:t>slotTime</a:t>
            </a:r>
            <a:endParaRPr kumimoji="1" lang="en-US" altLang="ko-KR" sz="1200" dirty="0">
              <a:latin typeface="Arial" charset="0"/>
              <a:ea typeface="굴림" pitchFamily="50" charset="-127"/>
            </a:endParaRPr>
          </a:p>
          <a:p>
            <a:pPr marL="285750" indent="-285750" algn="ctr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200" dirty="0">
                <a:latin typeface="Arial" charset="0"/>
                <a:ea typeface="굴림" pitchFamily="50" charset="-127"/>
              </a:rPr>
              <a:t>DIFS : SIFS + 2*</a:t>
            </a:r>
            <a:r>
              <a:rPr kumimoji="1" lang="en-US" altLang="ko-KR" sz="1200" dirty="0" err="1">
                <a:latin typeface="Arial" charset="0"/>
                <a:ea typeface="굴림" pitchFamily="50" charset="-127"/>
              </a:rPr>
              <a:t>slotTime</a:t>
            </a:r>
            <a:endParaRPr kumimoji="1" lang="ko-KR" altLang="en-US" sz="1200" dirty="0">
              <a:latin typeface="Arial" charset="0"/>
              <a:ea typeface="굴림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2831692" y="3820889"/>
            <a:ext cx="1599416" cy="430887"/>
            <a:chOff x="5022668" y="4622145"/>
            <a:chExt cx="2341705" cy="430887"/>
          </a:xfrm>
        </p:grpSpPr>
        <p:cxnSp>
          <p:nvCxnSpPr>
            <p:cNvPr id="51" name="직선 연결선 50"/>
            <p:cNvCxnSpPr/>
            <p:nvPr/>
          </p:nvCxnSpPr>
          <p:spPr bwMode="auto">
            <a:xfrm>
              <a:off x="5022668" y="4636903"/>
              <a:ext cx="222620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직선 연결선 51"/>
            <p:cNvCxnSpPr/>
            <p:nvPr/>
          </p:nvCxnSpPr>
          <p:spPr bwMode="auto">
            <a:xfrm>
              <a:off x="5163735" y="4632140"/>
              <a:ext cx="0" cy="35313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직선 연결선 52"/>
            <p:cNvCxnSpPr/>
            <p:nvPr/>
          </p:nvCxnSpPr>
          <p:spPr bwMode="auto">
            <a:xfrm>
              <a:off x="5316135" y="4632901"/>
              <a:ext cx="0" cy="33962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직선 연결선 53"/>
            <p:cNvCxnSpPr/>
            <p:nvPr/>
          </p:nvCxnSpPr>
          <p:spPr bwMode="auto">
            <a:xfrm>
              <a:off x="5466932" y="4632338"/>
              <a:ext cx="0" cy="33962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5" name="TextBox 54"/>
            <p:cNvSpPr txBox="1"/>
            <p:nvPr/>
          </p:nvSpPr>
          <p:spPr>
            <a:xfrm>
              <a:off x="5782428" y="4622145"/>
              <a:ext cx="15819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rgbClr val="7030A0"/>
                  </a:solidFill>
                </a:rPr>
                <a:t>Contention Window</a:t>
              </a:r>
              <a:endParaRPr lang="ko-KR" altLang="en-US" sz="1100" b="1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57" name="직선 연결선 56"/>
          <p:cNvCxnSpPr/>
          <p:nvPr/>
        </p:nvCxnSpPr>
        <p:spPr bwMode="auto">
          <a:xfrm>
            <a:off x="4352220" y="3838363"/>
            <a:ext cx="0" cy="33962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6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94" y="1008064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140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346" y="459259"/>
            <a:ext cx="8932817" cy="1143000"/>
          </a:xfrm>
        </p:spPr>
        <p:txBody>
          <a:bodyPr/>
          <a:lstStyle/>
          <a:p>
            <a:r>
              <a:rPr lang="en-US" altLang="ko-KR" dirty="0" smtClean="0"/>
              <a:t>Priority Access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2021" y="2293209"/>
            <a:ext cx="9737125" cy="5067300"/>
          </a:xfrm>
        </p:spPr>
        <p:txBody>
          <a:bodyPr/>
          <a:lstStyle/>
          <a:p>
            <a:r>
              <a:rPr lang="ko-KR" altLang="en-US" sz="2000" dirty="0"/>
              <a:t>프레임의 중요도에 따라 </a:t>
            </a:r>
            <a:r>
              <a:rPr lang="en-US" altLang="ko-KR" sz="2000" dirty="0"/>
              <a:t>IFS </a:t>
            </a:r>
            <a:r>
              <a:rPr lang="ko-KR" altLang="en-US" sz="2000" dirty="0"/>
              <a:t>에 차등을 </a:t>
            </a:r>
            <a:r>
              <a:rPr lang="ko-KR" altLang="en-US" sz="2000" dirty="0"/>
              <a:t>둠</a:t>
            </a:r>
            <a:endParaRPr lang="en-US" altLang="ko-KR" sz="2000" dirty="0"/>
          </a:p>
          <a:p>
            <a:pPr lvl="1"/>
            <a:r>
              <a:rPr lang="ko-KR" altLang="en-US" sz="1800" dirty="0"/>
              <a:t>제어용 </a:t>
            </a:r>
            <a:r>
              <a:rPr lang="ko-KR" altLang="en-US" sz="1800" dirty="0"/>
              <a:t>프레임은 상대적으로 </a:t>
            </a:r>
            <a:r>
              <a:rPr lang="en-US" altLang="ko-KR" sz="1800" dirty="0"/>
              <a:t>IFS </a:t>
            </a:r>
            <a:r>
              <a:rPr lang="ko-KR" altLang="en-US" sz="1800" dirty="0"/>
              <a:t>를 작게 하여 대기 시간을 </a:t>
            </a:r>
            <a:r>
              <a:rPr lang="ko-KR" altLang="en-US" sz="1800" dirty="0"/>
              <a:t>줄임</a:t>
            </a:r>
            <a:endParaRPr lang="en-US" altLang="ko-KR" sz="1800" dirty="0"/>
          </a:p>
          <a:p>
            <a:pPr lvl="1"/>
            <a:r>
              <a:rPr lang="ko-KR" altLang="en-US" sz="1800" dirty="0"/>
              <a:t>데이터 </a:t>
            </a:r>
            <a:r>
              <a:rPr lang="ko-KR" altLang="en-US" sz="1800" dirty="0"/>
              <a:t>프레임</a:t>
            </a:r>
            <a:r>
              <a:rPr lang="en-US" altLang="ko-KR" sz="1800" dirty="0"/>
              <a:t>, </a:t>
            </a:r>
            <a:r>
              <a:rPr lang="ko-KR" altLang="en-US" sz="1800" dirty="0"/>
              <a:t>관리 프레임을 보낼 때 </a:t>
            </a:r>
            <a:r>
              <a:rPr lang="en-US" altLang="ko-KR" sz="1800" dirty="0"/>
              <a:t>: </a:t>
            </a:r>
            <a:r>
              <a:rPr lang="ko-KR" altLang="en-US" sz="1800" dirty="0"/>
              <a:t>비교적 큰 값인 </a:t>
            </a:r>
            <a:r>
              <a:rPr lang="en-US" altLang="ko-KR" sz="1800" dirty="0"/>
              <a:t>DIFS </a:t>
            </a:r>
            <a:endParaRPr lang="en-US" altLang="ko-KR" sz="1800" dirty="0"/>
          </a:p>
          <a:p>
            <a:pPr lvl="1"/>
            <a:r>
              <a:rPr lang="ko-KR" altLang="en-US" sz="1800" dirty="0"/>
              <a:t>비경쟁구간 </a:t>
            </a:r>
            <a:r>
              <a:rPr lang="ko-KR" altLang="en-US" sz="1800" dirty="0" err="1"/>
              <a:t>시작시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그 보다 작은 </a:t>
            </a:r>
            <a:r>
              <a:rPr lang="en-US" altLang="ko-KR" sz="1800" dirty="0"/>
              <a:t>PIFS </a:t>
            </a:r>
            <a:endParaRPr lang="en-US" altLang="ko-KR" sz="1800" dirty="0"/>
          </a:p>
          <a:p>
            <a:pPr lvl="1"/>
            <a:r>
              <a:rPr lang="en-US" altLang="ko-KR" sz="1800" dirty="0"/>
              <a:t>ACK</a:t>
            </a:r>
            <a:r>
              <a:rPr lang="en-US" altLang="ko-KR" sz="1800" dirty="0"/>
              <a:t>, CTS ACK, CTS </a:t>
            </a:r>
            <a:r>
              <a:rPr lang="ko-KR" altLang="en-US" sz="1800" dirty="0"/>
              <a:t>등의 제어 프레임을 보낼 때는 가장 작은 </a:t>
            </a:r>
            <a:r>
              <a:rPr lang="en-US" altLang="ko-KR" sz="1800" dirty="0"/>
              <a:t>SIFS (</a:t>
            </a:r>
            <a:r>
              <a:rPr lang="en-US" altLang="ko-KR" sz="1800" dirty="0"/>
              <a:t>Shortest </a:t>
            </a:r>
            <a:r>
              <a:rPr lang="en-US" altLang="ko-KR" sz="1800" dirty="0"/>
              <a:t>SIFS </a:t>
            </a:r>
            <a:r>
              <a:rPr lang="en-US" altLang="ko-KR" sz="1800" dirty="0"/>
              <a:t>)</a:t>
            </a:r>
          </a:p>
          <a:p>
            <a:r>
              <a:rPr lang="en-US" altLang="ko-KR" sz="2000" dirty="0"/>
              <a:t>By </a:t>
            </a:r>
            <a:r>
              <a:rPr lang="en-US" altLang="ko-KR" sz="2000" dirty="0"/>
              <a:t>the use of IFS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Interframe</a:t>
            </a:r>
            <a:r>
              <a:rPr lang="en-US" altLang="ko-KR" sz="2000" dirty="0"/>
              <a:t> </a:t>
            </a:r>
            <a:r>
              <a:rPr lang="en-US" altLang="ko-KR" sz="2000" dirty="0"/>
              <a:t>Space) </a:t>
            </a:r>
            <a:endParaRPr lang="en-US" altLang="ko-KR" sz="2000" dirty="0"/>
          </a:p>
          <a:p>
            <a:pPr lvl="1"/>
            <a:r>
              <a:rPr lang="en-US" altLang="ko-KR" sz="1800" dirty="0"/>
              <a:t>SIFS </a:t>
            </a:r>
            <a:r>
              <a:rPr lang="en-US" altLang="ko-KR" sz="1800" dirty="0"/>
              <a:t>(Short IFS) : </a:t>
            </a:r>
            <a:r>
              <a:rPr lang="en-US" altLang="ko-KR" sz="1800" dirty="0"/>
              <a:t>ACK</a:t>
            </a:r>
            <a:r>
              <a:rPr lang="en-US" altLang="ko-KR" sz="1800" dirty="0"/>
              <a:t>, CTS, </a:t>
            </a:r>
            <a:r>
              <a:rPr lang="ko-KR" altLang="en-US" sz="1800" dirty="0"/>
              <a:t>또는 </a:t>
            </a:r>
            <a:r>
              <a:rPr lang="en-US" altLang="ko-KR" sz="1800" dirty="0"/>
              <a:t>fragment </a:t>
            </a:r>
            <a:endParaRPr lang="en-US" altLang="ko-KR" sz="1800" dirty="0"/>
          </a:p>
          <a:p>
            <a:pPr lvl="1"/>
            <a:r>
              <a:rPr lang="en-US" altLang="ko-KR" sz="1800" dirty="0"/>
              <a:t>PIFS </a:t>
            </a:r>
            <a:r>
              <a:rPr lang="en-US" altLang="ko-KR" sz="1800" dirty="0"/>
              <a:t>(PCF IFS) : </a:t>
            </a:r>
            <a:r>
              <a:rPr lang="en-US" altLang="ko-KR" sz="1800" dirty="0"/>
              <a:t>CFP </a:t>
            </a:r>
            <a:r>
              <a:rPr lang="ko-KR" altLang="en-US" sz="1800" dirty="0"/>
              <a:t>시작 시 </a:t>
            </a:r>
            <a:r>
              <a:rPr lang="en-US" altLang="ko-KR" sz="1800" dirty="0"/>
              <a:t>priority access priority access </a:t>
            </a:r>
            <a:r>
              <a:rPr lang="ko-KR" altLang="en-US" sz="1800" dirty="0"/>
              <a:t>를 위하여 사용 </a:t>
            </a:r>
            <a:endParaRPr lang="en-US" altLang="ko-KR" sz="1800" dirty="0"/>
          </a:p>
          <a:p>
            <a:pPr lvl="1"/>
            <a:r>
              <a:rPr lang="en-US" altLang="ko-KR" sz="1800" dirty="0"/>
              <a:t>DIFS </a:t>
            </a:r>
            <a:r>
              <a:rPr lang="en-US" altLang="ko-KR" sz="1800" dirty="0"/>
              <a:t>(DCF IFS) </a:t>
            </a:r>
            <a:r>
              <a:rPr lang="en-US" altLang="ko-KR" sz="1800" dirty="0" smtClean="0"/>
              <a:t>: </a:t>
            </a:r>
            <a:r>
              <a:rPr lang="ko-KR" altLang="en-US" sz="1800" dirty="0"/>
              <a:t>데이터 프레임 또는 관리 프레임을 보낼 때 사용 </a:t>
            </a:r>
            <a:endParaRPr lang="en-US" altLang="ko-KR" sz="1800" dirty="0"/>
          </a:p>
          <a:p>
            <a:r>
              <a:rPr lang="ko-KR" altLang="en-US" sz="2200" b="1" i="1" dirty="0">
                <a:solidFill>
                  <a:srgbClr val="FF0000"/>
                </a:solidFill>
              </a:rPr>
              <a:t> </a:t>
            </a:r>
            <a:r>
              <a:rPr lang="en-US" altLang="ko-KR" sz="2200" b="1" i="1" dirty="0">
                <a:solidFill>
                  <a:srgbClr val="FF0000"/>
                </a:solidFill>
              </a:rPr>
              <a:t>SIFS &lt; PIFS &lt; DIFS</a:t>
            </a:r>
            <a:endParaRPr lang="ko-KR" altLang="en-US" sz="2200" b="1" i="1" dirty="0">
              <a:solidFill>
                <a:srgbClr val="FF0000"/>
              </a:solidFill>
            </a:endParaRPr>
          </a:p>
        </p:txBody>
      </p:sp>
      <p:pic>
        <p:nvPicPr>
          <p:cNvPr id="56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34" y="123872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46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BackOff</a:t>
            </a:r>
            <a:r>
              <a:rPr lang="en-US" altLang="ko-KR" dirty="0"/>
              <a:t> procedure for DCF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For providing Lower collision probability</a:t>
            </a:r>
          </a:p>
          <a:p>
            <a:pPr lvl="1"/>
            <a:r>
              <a:rPr lang="en-US" altLang="ko-KR" sz="1800" dirty="0"/>
              <a:t>The </a:t>
            </a:r>
            <a:r>
              <a:rPr lang="en-US" altLang="ko-KR" sz="1800" dirty="0" err="1"/>
              <a:t>backoff</a:t>
            </a:r>
            <a:r>
              <a:rPr lang="en-US" altLang="ko-KR" sz="1800" dirty="0"/>
              <a:t> time is decreased as long as the channel is idle</a:t>
            </a:r>
          </a:p>
          <a:p>
            <a:pPr lvl="1"/>
            <a:r>
              <a:rPr lang="en-US" altLang="ko-KR" sz="1800" dirty="0"/>
              <a:t>When the channel is busy, the </a:t>
            </a:r>
            <a:r>
              <a:rPr lang="en-US" altLang="ko-KR" sz="1800" dirty="0" err="1"/>
              <a:t>backoff</a:t>
            </a:r>
            <a:r>
              <a:rPr lang="en-US" altLang="ko-KR" sz="1800" dirty="0"/>
              <a:t> time is frozen</a:t>
            </a:r>
          </a:p>
          <a:p>
            <a:pPr lvl="1"/>
            <a:r>
              <a:rPr lang="en-US" altLang="ko-KR" sz="1800" dirty="0"/>
              <a:t>After the packet collides, the </a:t>
            </a:r>
            <a:r>
              <a:rPr lang="en-US" altLang="ko-KR" sz="1800" dirty="0" err="1"/>
              <a:t>backoff</a:t>
            </a:r>
            <a:r>
              <a:rPr lang="en-US" altLang="ko-KR" sz="1800" dirty="0"/>
              <a:t> time increases exponentially</a:t>
            </a:r>
          </a:p>
          <a:p>
            <a:pPr lvl="1"/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491009-ECD7-4C6D-B79C-3254C80E72B0}" type="slidenum">
              <a:rPr lang="en-US" altLang="ko-KR" smtClean="0">
                <a:solidFill>
                  <a:srgbClr val="FFFFFF"/>
                </a:solidFill>
              </a:rPr>
              <a:pPr>
                <a:defRPr/>
              </a:pPr>
              <a:t>27</a:t>
            </a:fld>
            <a:endParaRPr lang="en-US" altLang="ko-KR" dirty="0">
              <a:solidFill>
                <a:srgbClr val="FFFFFF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910561" y="3106450"/>
            <a:ext cx="8464855" cy="3013954"/>
            <a:chOff x="386560" y="3346500"/>
            <a:chExt cx="8464855" cy="3013954"/>
          </a:xfrm>
        </p:grpSpPr>
        <p:cxnSp>
          <p:nvCxnSpPr>
            <p:cNvPr id="7" name="직선 화살표 연결선 6"/>
            <p:cNvCxnSpPr/>
            <p:nvPr/>
          </p:nvCxnSpPr>
          <p:spPr bwMode="auto">
            <a:xfrm>
              <a:off x="978146" y="4086543"/>
              <a:ext cx="7331724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399016" y="3961631"/>
              <a:ext cx="600486" cy="248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accent1"/>
                  </a:solidFill>
                </a:rPr>
                <a:t>STA1</a:t>
              </a:r>
              <a:endParaRPr lang="ko-KR" altLang="en-US" sz="1000" b="1" dirty="0">
                <a:solidFill>
                  <a:schemeClr val="accent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6635" y="4373073"/>
              <a:ext cx="6004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accent1"/>
                  </a:solidFill>
                </a:rPr>
                <a:t>STA2</a:t>
              </a:r>
              <a:endParaRPr lang="ko-KR" altLang="en-US" sz="1000" b="1" dirty="0">
                <a:solidFill>
                  <a:schemeClr val="accent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978146" y="3801219"/>
              <a:ext cx="726894" cy="26372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85750" indent="-285750" algn="ctr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ko-KR" sz="1200" b="1" dirty="0">
                  <a:latin typeface="Arial" charset="0"/>
                  <a:ea typeface="굴림" pitchFamily="50" charset="-127"/>
                </a:rPr>
                <a:t>Frame</a:t>
              </a:r>
              <a:endParaRPr kumimoji="1" lang="ko-KR" altLang="en-US" sz="1200" b="1" dirty="0"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38511" y="3346500"/>
              <a:ext cx="5544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accent6">
                      <a:lumMod val="75000"/>
                    </a:schemeClr>
                  </a:solidFill>
                </a:rPr>
                <a:t>DIFS</a:t>
              </a:r>
              <a:endParaRPr lang="ko-KR" altLang="en-US" sz="11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 bwMode="auto">
            <a:xfrm>
              <a:off x="1700484" y="3594278"/>
              <a:ext cx="0" cy="228299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직선 연결선 14"/>
            <p:cNvCxnSpPr/>
            <p:nvPr/>
          </p:nvCxnSpPr>
          <p:spPr bwMode="auto">
            <a:xfrm>
              <a:off x="1909648" y="3596497"/>
              <a:ext cx="0" cy="228077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화살표 연결선 17"/>
            <p:cNvCxnSpPr/>
            <p:nvPr/>
          </p:nvCxnSpPr>
          <p:spPr bwMode="auto">
            <a:xfrm>
              <a:off x="978146" y="4487759"/>
              <a:ext cx="7331724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19" name="직선 화살표 연결선 18"/>
            <p:cNvCxnSpPr/>
            <p:nvPr/>
          </p:nvCxnSpPr>
          <p:spPr bwMode="auto">
            <a:xfrm>
              <a:off x="978146" y="4903068"/>
              <a:ext cx="7331724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20" name="직선 화살표 연결선 19"/>
            <p:cNvCxnSpPr/>
            <p:nvPr/>
          </p:nvCxnSpPr>
          <p:spPr bwMode="auto">
            <a:xfrm>
              <a:off x="978146" y="5320258"/>
              <a:ext cx="7331724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21" name="직선 화살표 연결선 20"/>
            <p:cNvCxnSpPr/>
            <p:nvPr/>
          </p:nvCxnSpPr>
          <p:spPr bwMode="auto">
            <a:xfrm>
              <a:off x="978146" y="5727923"/>
              <a:ext cx="7331724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23" name="직선 연결선 22"/>
            <p:cNvCxnSpPr/>
            <p:nvPr/>
          </p:nvCxnSpPr>
          <p:spPr bwMode="auto">
            <a:xfrm>
              <a:off x="1115616" y="4264521"/>
              <a:ext cx="0" cy="20387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직사각형 27"/>
            <p:cNvSpPr/>
            <p:nvPr/>
          </p:nvSpPr>
          <p:spPr bwMode="auto">
            <a:xfrm>
              <a:off x="1905433" y="4347089"/>
              <a:ext cx="290304" cy="12303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85750" indent="-285750" algn="ctr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dirty="0"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08286" y="4089222"/>
              <a:ext cx="7723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/>
                <a:t>Backoff</a:t>
              </a:r>
              <a:endParaRPr lang="ko-KR" altLang="en-US" sz="1100" dirty="0"/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2202984" y="4347145"/>
              <a:ext cx="640823" cy="123030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85750" indent="-285750" algn="ctr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dirty="0"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2195428" y="4627169"/>
              <a:ext cx="1504855" cy="26372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85750" indent="-285750" algn="ctr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ko-KR" sz="1200" b="1" dirty="0">
                  <a:latin typeface="Arial" charset="0"/>
                  <a:ea typeface="굴림" pitchFamily="50" charset="-127"/>
                </a:rPr>
                <a:t>Frame</a:t>
              </a:r>
              <a:endParaRPr kumimoji="1" lang="ko-KR" altLang="en-US" sz="1200" b="1" dirty="0"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1905433" y="4774705"/>
              <a:ext cx="290304" cy="12303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85750" indent="-285750" algn="ctr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dirty="0"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1907704" y="5178178"/>
              <a:ext cx="290304" cy="12303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85750" indent="-285750" algn="ctr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dirty="0"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2202984" y="5178178"/>
              <a:ext cx="320411" cy="123030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85750" indent="-285750" algn="ctr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dirty="0"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38685" y="3365550"/>
              <a:ext cx="5544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accent6">
                      <a:lumMod val="75000"/>
                    </a:schemeClr>
                  </a:solidFill>
                </a:rPr>
                <a:t>DIFS</a:t>
              </a:r>
              <a:endParaRPr lang="ko-KR" altLang="en-US" sz="11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 bwMode="auto">
            <a:xfrm>
              <a:off x="3700658" y="3613328"/>
              <a:ext cx="0" cy="228299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직선 연결선 36"/>
            <p:cNvCxnSpPr/>
            <p:nvPr/>
          </p:nvCxnSpPr>
          <p:spPr bwMode="auto">
            <a:xfrm>
              <a:off x="3916308" y="3615547"/>
              <a:ext cx="0" cy="228077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직사각형 37"/>
            <p:cNvSpPr/>
            <p:nvPr/>
          </p:nvSpPr>
          <p:spPr bwMode="auto">
            <a:xfrm>
              <a:off x="3907568" y="4349331"/>
              <a:ext cx="290304" cy="12303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85750" indent="-285750" algn="ctr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dirty="0"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4202848" y="4349331"/>
              <a:ext cx="320411" cy="123030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85750" indent="-285750" algn="ctr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dirty="0"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 bwMode="auto">
            <a:xfrm>
              <a:off x="3911362" y="5178178"/>
              <a:ext cx="290304" cy="12303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85750" indent="-285750" algn="ctr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dirty="0"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4200530" y="5031788"/>
              <a:ext cx="934396" cy="26372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85750" indent="-285750" algn="ctr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ko-KR" sz="1200" b="1" dirty="0">
                  <a:latin typeface="Arial" charset="0"/>
                  <a:ea typeface="굴림" pitchFamily="50" charset="-127"/>
                </a:rPr>
                <a:t>Frame</a:t>
              </a:r>
              <a:endParaRPr kumimoji="1" lang="ko-KR" altLang="en-US" sz="1200" b="1" dirty="0"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92951" y="3429000"/>
              <a:ext cx="5544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accent6">
                      <a:lumMod val="75000"/>
                    </a:schemeClr>
                  </a:solidFill>
                </a:rPr>
                <a:t>DIFS</a:t>
              </a:r>
              <a:endParaRPr lang="ko-KR" altLang="en-US" sz="11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 bwMode="auto">
            <a:xfrm>
              <a:off x="5154924" y="3676778"/>
              <a:ext cx="0" cy="228299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직선 연결선 43"/>
            <p:cNvCxnSpPr/>
            <p:nvPr/>
          </p:nvCxnSpPr>
          <p:spPr bwMode="auto">
            <a:xfrm>
              <a:off x="5364088" y="3678997"/>
              <a:ext cx="0" cy="228077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직사각형 44"/>
            <p:cNvSpPr/>
            <p:nvPr/>
          </p:nvSpPr>
          <p:spPr bwMode="auto">
            <a:xfrm>
              <a:off x="3923928" y="5594986"/>
              <a:ext cx="290304" cy="12303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85750" indent="-285750" algn="ctr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dirty="0"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4202848" y="5593297"/>
              <a:ext cx="250335" cy="123030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85750" indent="-285750" algn="ctr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dirty="0"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5374182" y="5597273"/>
              <a:ext cx="250335" cy="1230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85750" indent="-285750" algn="ctr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dirty="0"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 bwMode="auto">
            <a:xfrm>
              <a:off x="5624517" y="5451546"/>
              <a:ext cx="603667" cy="26372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85750" indent="-285750" algn="ctr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ko-KR" sz="1200" b="1" dirty="0">
                  <a:latin typeface="Arial" charset="0"/>
                  <a:ea typeface="굴림" pitchFamily="50" charset="-127"/>
                </a:rPr>
                <a:t>Frame</a:t>
              </a:r>
              <a:endParaRPr kumimoji="1" lang="ko-KR" altLang="en-US" sz="1200" b="1" dirty="0"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073071" y="3479185"/>
              <a:ext cx="5544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accent6">
                      <a:lumMod val="75000"/>
                    </a:schemeClr>
                  </a:solidFill>
                </a:rPr>
                <a:t>DIFS</a:t>
              </a:r>
              <a:endParaRPr lang="ko-KR" altLang="en-US" sz="11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 bwMode="auto">
            <a:xfrm>
              <a:off x="6235044" y="3726963"/>
              <a:ext cx="0" cy="228299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직선 연결선 50"/>
            <p:cNvCxnSpPr/>
            <p:nvPr/>
          </p:nvCxnSpPr>
          <p:spPr bwMode="auto">
            <a:xfrm>
              <a:off x="6444208" y="3729182"/>
              <a:ext cx="0" cy="228077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직사각형 51"/>
            <p:cNvSpPr/>
            <p:nvPr/>
          </p:nvSpPr>
          <p:spPr bwMode="auto">
            <a:xfrm>
              <a:off x="5624517" y="4357109"/>
              <a:ext cx="70076" cy="123030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85750" indent="-285750" algn="ctr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dirty="0"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 bwMode="auto">
            <a:xfrm>
              <a:off x="5374182" y="4357147"/>
              <a:ext cx="250335" cy="1230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85750" indent="-285750" algn="ctr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dirty="0"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 bwMode="auto">
            <a:xfrm>
              <a:off x="6451828" y="4357109"/>
              <a:ext cx="70076" cy="1230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85750" indent="-285750" algn="ctr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dirty="0"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6521904" y="4209640"/>
              <a:ext cx="1650496" cy="26372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85750" indent="-285750" algn="ctr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ko-KR" sz="1200" b="1" dirty="0">
                  <a:latin typeface="Arial" charset="0"/>
                  <a:ea typeface="굴림" pitchFamily="50" charset="-127"/>
                </a:rPr>
                <a:t>Frame</a:t>
              </a:r>
              <a:endParaRPr kumimoji="1" lang="ko-KR" altLang="en-US" sz="1200" b="1" dirty="0">
                <a:latin typeface="Arial" charset="0"/>
                <a:ea typeface="굴림" pitchFamily="50" charset="-127"/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 bwMode="auto">
            <a:xfrm>
              <a:off x="1268016" y="4680390"/>
              <a:ext cx="0" cy="20387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직선 연결선 56"/>
            <p:cNvCxnSpPr/>
            <p:nvPr/>
          </p:nvCxnSpPr>
          <p:spPr bwMode="auto">
            <a:xfrm>
              <a:off x="981242" y="5101148"/>
              <a:ext cx="0" cy="20387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직선 화살표 연결선 57"/>
            <p:cNvCxnSpPr/>
            <p:nvPr/>
          </p:nvCxnSpPr>
          <p:spPr bwMode="auto">
            <a:xfrm flipV="1">
              <a:off x="1115616" y="4366456"/>
              <a:ext cx="789817" cy="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1" name="직선 화살표 연결선 60"/>
            <p:cNvCxnSpPr/>
            <p:nvPr/>
          </p:nvCxnSpPr>
          <p:spPr bwMode="auto">
            <a:xfrm>
              <a:off x="1268016" y="4774704"/>
              <a:ext cx="63741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4" name="직선 화살표 연결선 63"/>
            <p:cNvCxnSpPr/>
            <p:nvPr/>
          </p:nvCxnSpPr>
          <p:spPr bwMode="auto">
            <a:xfrm flipV="1">
              <a:off x="978146" y="5203280"/>
              <a:ext cx="927287" cy="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096" name="TextBox 4095"/>
            <p:cNvSpPr txBox="1"/>
            <p:nvPr/>
          </p:nvSpPr>
          <p:spPr>
            <a:xfrm>
              <a:off x="1268016" y="4509713"/>
              <a:ext cx="5946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Defer</a:t>
              </a:r>
              <a:endParaRPr lang="ko-KR" altLang="en-US" sz="10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144484" y="4978037"/>
              <a:ext cx="5946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Defer</a:t>
              </a:r>
              <a:endParaRPr lang="ko-KR" altLang="en-US" sz="1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259632" y="4149080"/>
              <a:ext cx="5946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Defer</a:t>
              </a:r>
              <a:endParaRPr lang="ko-KR" altLang="en-US" sz="1000" dirty="0"/>
            </a:p>
          </p:txBody>
        </p:sp>
        <p:cxnSp>
          <p:nvCxnSpPr>
            <p:cNvPr id="69" name="직선 연결선 68"/>
            <p:cNvCxnSpPr/>
            <p:nvPr/>
          </p:nvCxnSpPr>
          <p:spPr bwMode="auto">
            <a:xfrm>
              <a:off x="3338189" y="5483232"/>
              <a:ext cx="0" cy="22013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직선 화살표 연결선 69"/>
            <p:cNvCxnSpPr/>
            <p:nvPr/>
          </p:nvCxnSpPr>
          <p:spPr bwMode="auto">
            <a:xfrm>
              <a:off x="3347864" y="5597273"/>
              <a:ext cx="576552" cy="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73" name="TextBox 72"/>
            <p:cNvSpPr txBox="1"/>
            <p:nvPr/>
          </p:nvSpPr>
          <p:spPr>
            <a:xfrm>
              <a:off x="3266583" y="5360121"/>
              <a:ext cx="5946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Defer</a:t>
              </a:r>
              <a:endParaRPr lang="ko-KR" altLang="en-US" sz="1000" dirty="0"/>
            </a:p>
          </p:txBody>
        </p:sp>
        <p:sp>
          <p:nvSpPr>
            <p:cNvPr id="74" name="직사각형 73"/>
            <p:cNvSpPr/>
            <p:nvPr/>
          </p:nvSpPr>
          <p:spPr bwMode="auto">
            <a:xfrm>
              <a:off x="6876256" y="6114282"/>
              <a:ext cx="288032" cy="123030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85750" indent="-285750" algn="ctr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dirty="0"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 bwMode="auto">
            <a:xfrm>
              <a:off x="6873984" y="5951948"/>
              <a:ext cx="290304" cy="12303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85750" indent="-285750" algn="ctr" eaLnBrk="0" fontAlgn="base" latinLnBrk="0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 dirty="0"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159802" y="5859657"/>
              <a:ext cx="857103" cy="267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= </a:t>
              </a:r>
              <a:r>
                <a:rPr lang="en-US" altLang="ko-KR" sz="1100" dirty="0" err="1"/>
                <a:t>Backoff</a:t>
              </a:r>
              <a:endParaRPr lang="ko-KR" altLang="en-US" sz="11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144906" y="6098844"/>
              <a:ext cx="1706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= Remaining </a:t>
              </a:r>
              <a:r>
                <a:rPr lang="en-US" altLang="ko-KR" sz="1100" dirty="0" err="1"/>
                <a:t>Backoff</a:t>
              </a:r>
              <a:endParaRPr lang="ko-KR" altLang="en-US" sz="11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95462" y="4754254"/>
              <a:ext cx="6004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accent1"/>
                  </a:solidFill>
                </a:rPr>
                <a:t>STA3</a:t>
              </a:r>
              <a:endParaRPr lang="ko-KR" altLang="en-US" sz="1000" b="1" dirty="0">
                <a:solidFill>
                  <a:schemeClr val="accent1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86561" y="5158873"/>
              <a:ext cx="6004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accent1"/>
                  </a:solidFill>
                </a:rPr>
                <a:t>STA4</a:t>
              </a:r>
              <a:endParaRPr lang="ko-KR" altLang="en-US" sz="1000" b="1" dirty="0">
                <a:solidFill>
                  <a:schemeClr val="accent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86560" y="5591283"/>
              <a:ext cx="6004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accent1"/>
                  </a:solidFill>
                </a:rPr>
                <a:t>STA5</a:t>
              </a:r>
              <a:endParaRPr lang="ko-KR" altLang="en-US" sz="1000" b="1" dirty="0">
                <a:solidFill>
                  <a:schemeClr val="accent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3455760" y="6050468"/>
                <a:ext cx="4924728" cy="46166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Back off time = Random * </a:t>
                </a:r>
                <a:r>
                  <a:rPr lang="en-US" altLang="ko-KR" sz="1200" dirty="0" err="1"/>
                  <a:t>slotTime</a:t>
                </a:r>
                <a:endParaRPr lang="en-US" altLang="ko-KR" sz="1200" dirty="0"/>
              </a:p>
              <a:p>
                <a:r>
                  <a:rPr lang="en-US" altLang="ko-KR" sz="1200" dirty="0"/>
                  <a:t> (0 </a:t>
                </a:r>
                <a14:m>
                  <m:oMath xmlns:m="http://schemas.openxmlformats.org/officeDocument/2006/math">
                    <m:r>
                      <a:rPr lang="en-US" altLang="ko-KR" sz="1200" i="1" dirty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en-US" altLang="ko-KR" sz="1200" dirty="0"/>
                  <a:t>Random</a:t>
                </a:r>
                <a14:m>
                  <m:oMath xmlns:m="http://schemas.openxmlformats.org/officeDocument/2006/math">
                    <m:r>
                      <a:rPr lang="en-US" altLang="ko-KR" sz="1200" i="1" dirty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ko-KR" sz="1200" dirty="0"/>
                  <a:t> 2</a:t>
                </a:r>
                <a:r>
                  <a:rPr lang="en-US" altLang="ko-KR" sz="1200" baseline="30000" dirty="0"/>
                  <a:t>3+</a:t>
                </a:r>
                <a:r>
                  <a:rPr lang="en-US" altLang="ko-KR" sz="1200" i="1" baseline="30000" dirty="0"/>
                  <a:t>i</a:t>
                </a:r>
                <a:r>
                  <a:rPr lang="en-US" altLang="ko-KR" sz="1200" dirty="0"/>
                  <a:t>  , where </a:t>
                </a:r>
                <a:r>
                  <a:rPr lang="en-US" altLang="ko-KR" sz="1200" i="1" dirty="0" err="1"/>
                  <a:t>i</a:t>
                </a:r>
                <a:r>
                  <a:rPr lang="en-US" altLang="ko-KR" sz="1200" dirty="0"/>
                  <a:t> = the number of collision, 0</a:t>
                </a:r>
                <a14:m>
                  <m:oMath xmlns:m="http://schemas.openxmlformats.org/officeDocument/2006/math">
                    <m:r>
                      <a:rPr lang="en-US" altLang="ko-KR" sz="1200" i="1" dirty="0">
                        <a:latin typeface="Cambria Math"/>
                        <a:ea typeface="Cambria Math"/>
                      </a:rPr>
                      <m:t>≤</m:t>
                    </m:r>
                    <m:r>
                      <m:rPr>
                        <m:nor/>
                      </m:rPr>
                      <a:rPr lang="en-US" altLang="ko-KR" sz="1200" i="1" dirty="0"/>
                      <m:t>i</m:t>
                    </m:r>
                    <m:r>
                      <a:rPr lang="en-US" altLang="ko-KR" sz="1200" i="1" dirty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ko-KR" sz="1200" dirty="0"/>
                  <a:t>5)</a:t>
                </a: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760" y="6050467"/>
                <a:ext cx="4924728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7692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직선 연결선 64"/>
          <p:cNvCxnSpPr/>
          <p:nvPr/>
        </p:nvCxnSpPr>
        <p:spPr bwMode="auto">
          <a:xfrm flipH="1">
            <a:off x="3455760" y="5525606"/>
            <a:ext cx="1975808" cy="52486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/>
          <p:nvPr/>
        </p:nvCxnSpPr>
        <p:spPr bwMode="auto">
          <a:xfrm flipH="1" flipV="1">
            <a:off x="5977184" y="5542451"/>
            <a:ext cx="2403307" cy="5080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1" name="Picture 18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63" y="1264704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739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Point </a:t>
            </a:r>
            <a:r>
              <a:rPr lang="en-US" altLang="ko-KR" dirty="0"/>
              <a:t>Coordination </a:t>
            </a:r>
            <a:r>
              <a:rPr lang="en-US" altLang="ko-KR" dirty="0" smtClean="0"/>
              <a:t>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650" y="1633152"/>
            <a:ext cx="9650355" cy="521970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Single </a:t>
            </a:r>
            <a:r>
              <a:rPr lang="en-US" altLang="ko-KR" sz="2400" dirty="0" smtClean="0">
                <a:solidFill>
                  <a:srgbClr val="FF0000"/>
                </a:solidFill>
              </a:rPr>
              <a:t>access point </a:t>
            </a:r>
            <a:r>
              <a:rPr lang="en-US" altLang="ko-KR" sz="2400" dirty="0" smtClean="0"/>
              <a:t>controls access to the medium</a:t>
            </a:r>
            <a:endParaRPr lang="en-US" altLang="ko-KR" sz="1800" dirty="0"/>
          </a:p>
          <a:p>
            <a:pPr lvl="1"/>
            <a:r>
              <a:rPr lang="en-US" altLang="ko-KR" sz="1400" dirty="0"/>
              <a:t>based on polling, Time-bounded service</a:t>
            </a:r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6100764" y="6470473"/>
            <a:ext cx="3862387" cy="322263"/>
          </a:xfrm>
        </p:spPr>
        <p:txBody>
          <a:bodyPr/>
          <a:lstStyle/>
          <a:p>
            <a:pPr>
              <a:defRPr/>
            </a:pPr>
            <a:fld id="{4F491009-ECD7-4C6D-B79C-3254C80E72B0}" type="slidenum">
              <a:rPr lang="en-US" altLang="ko-KR" smtClean="0">
                <a:solidFill>
                  <a:srgbClr val="FFFFFF"/>
                </a:solidFill>
              </a:rPr>
              <a:pPr>
                <a:defRPr/>
              </a:pPr>
              <a:t>28</a:t>
            </a:fld>
            <a:endParaRPr lang="en-US" altLang="ko-KR" dirty="0">
              <a:solidFill>
                <a:srgbClr val="FFFFFF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 bwMode="auto">
          <a:xfrm>
            <a:off x="2279576" y="5129617"/>
            <a:ext cx="8064896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8" name="직사각형 7"/>
          <p:cNvSpPr/>
          <p:nvPr/>
        </p:nvSpPr>
        <p:spPr bwMode="auto">
          <a:xfrm>
            <a:off x="2507288" y="4873151"/>
            <a:ext cx="554462" cy="2395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ctr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000" b="1" dirty="0">
                <a:latin typeface="Arial" charset="0"/>
                <a:ea typeface="굴림" pitchFamily="50" charset="-127"/>
              </a:rPr>
              <a:t>Beacon</a:t>
            </a:r>
            <a:endParaRPr kumimoji="1" lang="ko-KR" altLang="en-US" sz="1000" b="1" dirty="0">
              <a:latin typeface="Arial" charset="0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36800" y="4767067"/>
            <a:ext cx="384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AP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 bwMode="auto">
          <a:xfrm>
            <a:off x="2294471" y="4601588"/>
            <a:ext cx="0" cy="4927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/>
          <p:nvPr/>
        </p:nvCxnSpPr>
        <p:spPr bwMode="auto">
          <a:xfrm>
            <a:off x="2506890" y="4603807"/>
            <a:ext cx="0" cy="4927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/>
          <p:nvPr/>
        </p:nvCxnSpPr>
        <p:spPr bwMode="auto">
          <a:xfrm>
            <a:off x="3066879" y="4624570"/>
            <a:ext cx="0" cy="4927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>
            <a:off x="3210715" y="4626789"/>
            <a:ext cx="0" cy="4927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900463" y="4354070"/>
            <a:ext cx="554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SIFS</a:t>
            </a:r>
            <a:endParaRPr lang="ko-KR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19171" y="4339977"/>
            <a:ext cx="554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PIFS</a:t>
            </a:r>
            <a:endParaRPr lang="ko-KR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19537" y="5216378"/>
            <a:ext cx="4651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STA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3205683" y="4873151"/>
            <a:ext cx="662917" cy="2395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ctr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000" b="1" dirty="0">
                <a:latin typeface="Arial" charset="0"/>
                <a:ea typeface="굴림" pitchFamily="50" charset="-127"/>
              </a:rPr>
              <a:t>D1+poll</a:t>
            </a:r>
            <a:endParaRPr kumimoji="1" lang="ko-KR" altLang="en-US" sz="1000" b="1" dirty="0">
              <a:latin typeface="Arial" charset="0"/>
              <a:ea typeface="굴림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 bwMode="auto">
          <a:xfrm>
            <a:off x="3868600" y="5155238"/>
            <a:ext cx="0" cy="4927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/>
          <p:cNvCxnSpPr/>
          <p:nvPr/>
        </p:nvCxnSpPr>
        <p:spPr bwMode="auto">
          <a:xfrm>
            <a:off x="4012436" y="5148990"/>
            <a:ext cx="0" cy="4927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직사각형 26"/>
          <p:cNvSpPr/>
          <p:nvPr/>
        </p:nvSpPr>
        <p:spPr bwMode="auto">
          <a:xfrm>
            <a:off x="4012436" y="5145317"/>
            <a:ext cx="554462" cy="2395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ctr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000" b="1" dirty="0">
                <a:latin typeface="Arial" charset="0"/>
                <a:ea typeface="굴림" pitchFamily="50" charset="-127"/>
              </a:rPr>
              <a:t>U1+ack</a:t>
            </a:r>
            <a:endParaRPr kumimoji="1" lang="ko-KR" altLang="en-US" sz="1000" b="1" dirty="0">
              <a:latin typeface="Arial" charset="0"/>
              <a:ea typeface="굴림" pitchFamily="50" charset="-127"/>
            </a:endParaRPr>
          </a:p>
        </p:txBody>
      </p:sp>
      <p:cxnSp>
        <p:nvCxnSpPr>
          <p:cNvPr id="38" name="직선 연결선 37"/>
          <p:cNvCxnSpPr/>
          <p:nvPr/>
        </p:nvCxnSpPr>
        <p:spPr bwMode="auto">
          <a:xfrm>
            <a:off x="4573409" y="4611519"/>
            <a:ext cx="0" cy="4927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직선 연결선 38"/>
          <p:cNvCxnSpPr/>
          <p:nvPr/>
        </p:nvCxnSpPr>
        <p:spPr bwMode="auto">
          <a:xfrm>
            <a:off x="4717245" y="4613738"/>
            <a:ext cx="0" cy="4927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4414613" y="4341019"/>
            <a:ext cx="554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SIFS</a:t>
            </a:r>
            <a:endParaRPr lang="ko-KR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4717246" y="4831066"/>
            <a:ext cx="662917" cy="28983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ctr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800" b="1" dirty="0">
                <a:latin typeface="Arial" charset="0"/>
                <a:ea typeface="굴림" pitchFamily="50" charset="-127"/>
              </a:rPr>
              <a:t>D2+ack</a:t>
            </a:r>
          </a:p>
          <a:p>
            <a:pPr marL="285750" indent="-285750" algn="ctr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800" b="1" dirty="0">
                <a:latin typeface="Arial" charset="0"/>
                <a:ea typeface="굴림" pitchFamily="50" charset="-127"/>
              </a:rPr>
              <a:t>+poll</a:t>
            </a:r>
            <a:endParaRPr kumimoji="1" lang="ko-KR" altLang="en-US" sz="800" b="1" dirty="0">
              <a:latin typeface="Arial" charset="0"/>
              <a:ea typeface="굴림" pitchFamily="50" charset="-127"/>
            </a:endParaRPr>
          </a:p>
        </p:txBody>
      </p:sp>
      <p:cxnSp>
        <p:nvCxnSpPr>
          <p:cNvPr id="42" name="직선 연결선 41"/>
          <p:cNvCxnSpPr/>
          <p:nvPr/>
        </p:nvCxnSpPr>
        <p:spPr bwMode="auto">
          <a:xfrm>
            <a:off x="5384567" y="5148315"/>
            <a:ext cx="0" cy="4927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직선 연결선 42"/>
          <p:cNvCxnSpPr/>
          <p:nvPr/>
        </p:nvCxnSpPr>
        <p:spPr bwMode="auto">
          <a:xfrm>
            <a:off x="5520783" y="5142067"/>
            <a:ext cx="0" cy="4927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직사각형 43"/>
          <p:cNvSpPr/>
          <p:nvPr/>
        </p:nvSpPr>
        <p:spPr bwMode="auto">
          <a:xfrm>
            <a:off x="5527178" y="5145317"/>
            <a:ext cx="554462" cy="2395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ctr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000" b="1" dirty="0">
                <a:latin typeface="Arial" charset="0"/>
                <a:ea typeface="굴림" pitchFamily="50" charset="-127"/>
              </a:rPr>
              <a:t>U2+ack</a:t>
            </a:r>
            <a:endParaRPr kumimoji="1" lang="ko-KR" altLang="en-US" sz="1000" b="1" dirty="0">
              <a:latin typeface="Arial" charset="0"/>
              <a:ea typeface="굴림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94533" y="5777689"/>
            <a:ext cx="554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SIFS</a:t>
            </a:r>
            <a:endParaRPr lang="ko-KR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53942" y="5776909"/>
            <a:ext cx="554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SIFS</a:t>
            </a:r>
            <a:endParaRPr lang="ko-KR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6229444" y="4831316"/>
            <a:ext cx="662917" cy="28983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ctr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800" b="1" dirty="0">
                <a:latin typeface="Arial" charset="0"/>
                <a:ea typeface="굴림" pitchFamily="50" charset="-127"/>
              </a:rPr>
              <a:t>D3+ack</a:t>
            </a:r>
          </a:p>
          <a:p>
            <a:pPr marL="285750" indent="-285750" algn="ctr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800" b="1" dirty="0">
                <a:latin typeface="Arial" charset="0"/>
                <a:ea typeface="굴림" pitchFamily="50" charset="-127"/>
              </a:rPr>
              <a:t>+poll</a:t>
            </a:r>
            <a:endParaRPr kumimoji="1" lang="ko-KR" altLang="en-US" sz="800" b="1" dirty="0">
              <a:latin typeface="Arial" charset="0"/>
              <a:ea typeface="굴림" pitchFamily="50" charset="-127"/>
            </a:endParaRPr>
          </a:p>
        </p:txBody>
      </p:sp>
      <p:cxnSp>
        <p:nvCxnSpPr>
          <p:cNvPr id="48" name="직선 연결선 47"/>
          <p:cNvCxnSpPr/>
          <p:nvPr/>
        </p:nvCxnSpPr>
        <p:spPr bwMode="auto">
          <a:xfrm>
            <a:off x="6892656" y="4626708"/>
            <a:ext cx="0" cy="4927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/>
          <p:cNvCxnSpPr/>
          <p:nvPr/>
        </p:nvCxnSpPr>
        <p:spPr bwMode="auto">
          <a:xfrm>
            <a:off x="7112695" y="4628927"/>
            <a:ext cx="0" cy="4927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6765476" y="4370723"/>
            <a:ext cx="554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PIFS</a:t>
            </a:r>
            <a:endParaRPr lang="ko-KR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 bwMode="auto">
          <a:xfrm>
            <a:off x="6085577" y="4620882"/>
            <a:ext cx="0" cy="4927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직선 연결선 51"/>
          <p:cNvCxnSpPr/>
          <p:nvPr/>
        </p:nvCxnSpPr>
        <p:spPr bwMode="auto">
          <a:xfrm>
            <a:off x="6229413" y="4623101"/>
            <a:ext cx="0" cy="4927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5926781" y="4350382"/>
            <a:ext cx="554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SIFS</a:t>
            </a:r>
            <a:endParaRPr lang="ko-KR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7112696" y="4831316"/>
            <a:ext cx="662917" cy="28983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ctr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000" b="1" dirty="0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D4+poll</a:t>
            </a:r>
            <a:endParaRPr kumimoji="1" lang="ko-KR" altLang="en-US" sz="1000" b="1" dirty="0">
              <a:solidFill>
                <a:srgbClr val="000000"/>
              </a:solidFill>
              <a:latin typeface="Arial" charset="0"/>
              <a:ea typeface="굴림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 bwMode="auto">
          <a:xfrm>
            <a:off x="7774795" y="5158142"/>
            <a:ext cx="0" cy="4927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/>
          <p:nvPr/>
        </p:nvCxnSpPr>
        <p:spPr bwMode="auto">
          <a:xfrm>
            <a:off x="7918631" y="5151894"/>
            <a:ext cx="0" cy="4927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직사각형 57"/>
          <p:cNvSpPr/>
          <p:nvPr/>
        </p:nvSpPr>
        <p:spPr bwMode="auto">
          <a:xfrm>
            <a:off x="7917406" y="5155144"/>
            <a:ext cx="554462" cy="2395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ctr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000" b="1" dirty="0">
                <a:latin typeface="Arial" charset="0"/>
                <a:ea typeface="굴림" pitchFamily="50" charset="-127"/>
              </a:rPr>
              <a:t>U4+ack</a:t>
            </a:r>
            <a:endParaRPr kumimoji="1" lang="ko-KR" altLang="en-US" sz="1000" b="1" dirty="0">
              <a:latin typeface="Arial" charset="0"/>
              <a:ea typeface="굴림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569373" y="5655931"/>
            <a:ext cx="543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SIFS</a:t>
            </a:r>
            <a:endParaRPr lang="ko-KR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0" name="직선 연결선 59"/>
          <p:cNvCxnSpPr/>
          <p:nvPr/>
        </p:nvCxnSpPr>
        <p:spPr bwMode="auto">
          <a:xfrm>
            <a:off x="8461356" y="4611519"/>
            <a:ext cx="0" cy="4927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/>
          <p:cNvCxnSpPr/>
          <p:nvPr/>
        </p:nvCxnSpPr>
        <p:spPr bwMode="auto">
          <a:xfrm>
            <a:off x="8612812" y="4613738"/>
            <a:ext cx="0" cy="4927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8302560" y="4341019"/>
            <a:ext cx="554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SIFS</a:t>
            </a:r>
            <a:endParaRPr lang="ko-KR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8607813" y="4873151"/>
            <a:ext cx="416576" cy="2395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ctr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900" b="1" dirty="0">
                <a:latin typeface="Arial" charset="0"/>
                <a:ea typeface="굴림" pitchFamily="50" charset="-127"/>
              </a:rPr>
              <a:t>CF-End</a:t>
            </a:r>
            <a:endParaRPr kumimoji="1" lang="ko-KR" altLang="en-US" sz="900" b="1" dirty="0">
              <a:latin typeface="Arial" charset="0"/>
              <a:ea typeface="굴림" pitchFamily="50" charset="-127"/>
            </a:endParaRPr>
          </a:p>
        </p:txBody>
      </p:sp>
      <p:cxnSp>
        <p:nvCxnSpPr>
          <p:cNvPr id="55" name="직선 연결선 54"/>
          <p:cNvCxnSpPr/>
          <p:nvPr/>
        </p:nvCxnSpPr>
        <p:spPr bwMode="auto">
          <a:xfrm>
            <a:off x="2279576" y="3590112"/>
            <a:ext cx="0" cy="7581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직선 연결선 65"/>
          <p:cNvCxnSpPr/>
          <p:nvPr/>
        </p:nvCxnSpPr>
        <p:spPr bwMode="auto">
          <a:xfrm>
            <a:off x="9024389" y="4279283"/>
            <a:ext cx="0" cy="209923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화살표 연결선 64"/>
          <p:cNvCxnSpPr/>
          <p:nvPr/>
        </p:nvCxnSpPr>
        <p:spPr bwMode="auto">
          <a:xfrm>
            <a:off x="2294471" y="4354070"/>
            <a:ext cx="672991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4148374" y="3970645"/>
            <a:ext cx="329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Contention-Free Period(CFP)</a:t>
            </a:r>
            <a:endParaRPr lang="ko-KR" altLang="en-US" dirty="0"/>
          </a:p>
        </p:txBody>
      </p:sp>
      <p:cxnSp>
        <p:nvCxnSpPr>
          <p:cNvPr id="69" name="꺾인 연결선 68"/>
          <p:cNvCxnSpPr>
            <a:stCxn id="72" idx="0"/>
          </p:cNvCxnSpPr>
          <p:nvPr/>
        </p:nvCxnSpPr>
        <p:spPr bwMode="auto">
          <a:xfrm rot="5400000" flipH="1" flipV="1">
            <a:off x="6626608" y="5259655"/>
            <a:ext cx="410705" cy="20768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6052756" y="5568847"/>
            <a:ext cx="1350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No response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 bwMode="auto">
          <a:xfrm>
            <a:off x="2271109" y="6378513"/>
            <a:ext cx="8064896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78" name="직사각형 77"/>
          <p:cNvSpPr/>
          <p:nvPr/>
        </p:nvSpPr>
        <p:spPr bwMode="auto">
          <a:xfrm>
            <a:off x="2506296" y="6074783"/>
            <a:ext cx="6758056" cy="30373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ctr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200" b="1" dirty="0">
                <a:latin typeface="Arial" charset="0"/>
                <a:ea typeface="굴림" pitchFamily="50" charset="-127"/>
              </a:rPr>
              <a:t>NAV</a:t>
            </a:r>
            <a:endParaRPr kumimoji="1" lang="ko-KR" altLang="en-US" sz="1200" b="1" dirty="0">
              <a:latin typeface="Arial" charset="0"/>
              <a:ea typeface="굴림" pitchFamily="50" charset="-127"/>
            </a:endParaRPr>
          </a:p>
        </p:txBody>
      </p:sp>
      <p:cxnSp>
        <p:nvCxnSpPr>
          <p:cNvPr id="79" name="직선 화살표 연결선 78"/>
          <p:cNvCxnSpPr/>
          <p:nvPr/>
        </p:nvCxnSpPr>
        <p:spPr bwMode="auto">
          <a:xfrm>
            <a:off x="8785185" y="5801466"/>
            <a:ext cx="239204" cy="27331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8040773" y="5493688"/>
            <a:ext cx="1010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Reset NAV</a:t>
            </a:r>
            <a:endParaRPr lang="ko-KR" altLang="en-US" sz="1400" dirty="0"/>
          </a:p>
        </p:txBody>
      </p:sp>
      <p:cxnSp>
        <p:nvCxnSpPr>
          <p:cNvPr id="83" name="직선 연결선 82"/>
          <p:cNvCxnSpPr/>
          <p:nvPr/>
        </p:nvCxnSpPr>
        <p:spPr bwMode="auto">
          <a:xfrm>
            <a:off x="10200456" y="3426664"/>
            <a:ext cx="0" cy="295232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TextBox 88"/>
          <p:cNvSpPr txBox="1"/>
          <p:nvPr/>
        </p:nvSpPr>
        <p:spPr>
          <a:xfrm>
            <a:off x="8976320" y="4523901"/>
            <a:ext cx="127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/>
              <a:t>Contention period</a:t>
            </a:r>
            <a:endParaRPr lang="ko-KR" altLang="en-US" sz="1400" spc="-150" dirty="0"/>
          </a:p>
        </p:txBody>
      </p:sp>
      <p:sp>
        <p:nvSpPr>
          <p:cNvPr id="87" name="TextBox 86"/>
          <p:cNvSpPr txBox="1"/>
          <p:nvPr/>
        </p:nvSpPr>
        <p:spPr>
          <a:xfrm>
            <a:off x="2071469" y="5432728"/>
            <a:ext cx="1219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 : down stream</a:t>
            </a:r>
          </a:p>
          <a:p>
            <a:r>
              <a:rPr lang="en-US" altLang="ko-KR" sz="1000" dirty="0"/>
              <a:t>U : up stream</a:t>
            </a:r>
            <a:endParaRPr lang="ko-KR" altLang="en-US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4008982" y="3461186"/>
            <a:ext cx="5161144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Contention-Free Repetition Interval</a:t>
            </a:r>
            <a:endParaRPr lang="ko-KR" altLang="en-US" sz="2000" dirty="0"/>
          </a:p>
        </p:txBody>
      </p:sp>
      <p:cxnSp>
        <p:nvCxnSpPr>
          <p:cNvPr id="97" name="직선 화살표 연결선 96"/>
          <p:cNvCxnSpPr/>
          <p:nvPr/>
        </p:nvCxnSpPr>
        <p:spPr bwMode="auto">
          <a:xfrm>
            <a:off x="2271110" y="3962341"/>
            <a:ext cx="7929347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68" name="자유형 67"/>
          <p:cNvSpPr/>
          <p:nvPr/>
        </p:nvSpPr>
        <p:spPr bwMode="auto">
          <a:xfrm>
            <a:off x="9488495" y="4248394"/>
            <a:ext cx="57508" cy="203976"/>
          </a:xfrm>
          <a:custGeom>
            <a:avLst/>
            <a:gdLst>
              <a:gd name="connsiteX0" fmla="*/ 214338 w 290674"/>
              <a:gd name="connsiteY0" fmla="*/ 0 h 937260"/>
              <a:gd name="connsiteX1" fmla="*/ 978 w 290674"/>
              <a:gd name="connsiteY1" fmla="*/ 274320 h 937260"/>
              <a:gd name="connsiteX2" fmla="*/ 290538 w 290674"/>
              <a:gd name="connsiteY2" fmla="*/ 655320 h 937260"/>
              <a:gd name="connsiteX3" fmla="*/ 39078 w 290674"/>
              <a:gd name="connsiteY3" fmla="*/ 937260 h 93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674" h="937260">
                <a:moveTo>
                  <a:pt x="214338" y="0"/>
                </a:moveTo>
                <a:cubicBezTo>
                  <a:pt x="101308" y="82550"/>
                  <a:pt x="-11722" y="165100"/>
                  <a:pt x="978" y="274320"/>
                </a:cubicBezTo>
                <a:cubicBezTo>
                  <a:pt x="13678" y="383540"/>
                  <a:pt x="284188" y="544830"/>
                  <a:pt x="290538" y="655320"/>
                </a:cubicBezTo>
                <a:cubicBezTo>
                  <a:pt x="296888" y="765810"/>
                  <a:pt x="79718" y="890270"/>
                  <a:pt x="39078" y="93726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ctr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latin typeface="Arial" charset="0"/>
              <a:ea typeface="굴림" pitchFamily="50" charset="-127"/>
            </a:endParaRPr>
          </a:p>
        </p:txBody>
      </p:sp>
      <p:sp>
        <p:nvSpPr>
          <p:cNvPr id="82" name="자유형 81"/>
          <p:cNvSpPr/>
          <p:nvPr/>
        </p:nvSpPr>
        <p:spPr bwMode="auto">
          <a:xfrm>
            <a:off x="9696400" y="4246304"/>
            <a:ext cx="57508" cy="203976"/>
          </a:xfrm>
          <a:custGeom>
            <a:avLst/>
            <a:gdLst>
              <a:gd name="connsiteX0" fmla="*/ 214338 w 290674"/>
              <a:gd name="connsiteY0" fmla="*/ 0 h 937260"/>
              <a:gd name="connsiteX1" fmla="*/ 978 w 290674"/>
              <a:gd name="connsiteY1" fmla="*/ 274320 h 937260"/>
              <a:gd name="connsiteX2" fmla="*/ 290538 w 290674"/>
              <a:gd name="connsiteY2" fmla="*/ 655320 h 937260"/>
              <a:gd name="connsiteX3" fmla="*/ 39078 w 290674"/>
              <a:gd name="connsiteY3" fmla="*/ 937260 h 93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674" h="937260">
                <a:moveTo>
                  <a:pt x="214338" y="0"/>
                </a:moveTo>
                <a:cubicBezTo>
                  <a:pt x="101308" y="82550"/>
                  <a:pt x="-11722" y="165100"/>
                  <a:pt x="978" y="274320"/>
                </a:cubicBezTo>
                <a:cubicBezTo>
                  <a:pt x="13678" y="383540"/>
                  <a:pt x="284188" y="544830"/>
                  <a:pt x="290538" y="655320"/>
                </a:cubicBezTo>
                <a:cubicBezTo>
                  <a:pt x="296888" y="765810"/>
                  <a:pt x="79718" y="890270"/>
                  <a:pt x="39078" y="93726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ctr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latin typeface="Arial" charset="0"/>
              <a:ea typeface="굴림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925667" y="2556345"/>
            <a:ext cx="1738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000" dirty="0"/>
              <a:t>Poll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000" dirty="0"/>
              <a:t>Data + Poll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000" dirty="0"/>
              <a:t>Data + Poll + </a:t>
            </a:r>
            <a:r>
              <a:rPr lang="en-US" altLang="ko-KR" sz="1000" dirty="0" err="1"/>
              <a:t>Ack</a:t>
            </a:r>
            <a:endParaRPr lang="en-US" altLang="ko-KR" sz="10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000" dirty="0"/>
              <a:t>Poll + </a:t>
            </a:r>
            <a:r>
              <a:rPr lang="en-US" altLang="ko-KR" sz="1000" dirty="0" err="1"/>
              <a:t>Ack</a:t>
            </a:r>
            <a:endParaRPr lang="ko-KR" altLang="en-US" sz="1000" dirty="0"/>
          </a:p>
        </p:txBody>
      </p:sp>
      <p:sp>
        <p:nvSpPr>
          <p:cNvPr id="74" name="직사각형 73"/>
          <p:cNvSpPr/>
          <p:nvPr/>
        </p:nvSpPr>
        <p:spPr bwMode="auto">
          <a:xfrm>
            <a:off x="2819060" y="2514818"/>
            <a:ext cx="1694985" cy="8430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ctr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latin typeface="Arial" charset="0"/>
              <a:ea typeface="굴림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875865" y="2243291"/>
            <a:ext cx="50743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AP</a:t>
            </a:r>
            <a:endParaRPr lang="ko-KR" alt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5830649" y="2554948"/>
            <a:ext cx="1738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000" dirty="0"/>
              <a:t>Data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000" dirty="0"/>
              <a:t>Data + </a:t>
            </a:r>
            <a:r>
              <a:rPr lang="en-US" altLang="ko-KR" sz="1000" dirty="0" err="1"/>
              <a:t>Ack</a:t>
            </a:r>
            <a:endParaRPr lang="en-US" altLang="ko-KR" sz="10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000" dirty="0" err="1"/>
              <a:t>Ack</a:t>
            </a:r>
            <a:endParaRPr lang="en-US" altLang="ko-KR" sz="10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000" dirty="0"/>
              <a:t>Null  Function(no data)</a:t>
            </a:r>
            <a:endParaRPr lang="ko-KR" altLang="en-US" sz="1000" dirty="0"/>
          </a:p>
        </p:txBody>
      </p:sp>
      <p:sp>
        <p:nvSpPr>
          <p:cNvPr id="90" name="직사각형 89"/>
          <p:cNvSpPr/>
          <p:nvPr/>
        </p:nvSpPr>
        <p:spPr bwMode="auto">
          <a:xfrm>
            <a:off x="5575426" y="2513421"/>
            <a:ext cx="2102239" cy="8430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ctr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latin typeface="Arial" charset="0"/>
              <a:ea typeface="굴림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624508" y="2233806"/>
            <a:ext cx="6754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STA</a:t>
            </a:r>
            <a:endParaRPr lang="ko-KR" altLang="en-US" sz="1600" dirty="0"/>
          </a:p>
        </p:txBody>
      </p:sp>
      <p:cxnSp>
        <p:nvCxnSpPr>
          <p:cNvPr id="85" name="직선 화살표 연결선 84"/>
          <p:cNvCxnSpPr/>
          <p:nvPr/>
        </p:nvCxnSpPr>
        <p:spPr bwMode="auto">
          <a:xfrm>
            <a:off x="9024390" y="4354070"/>
            <a:ext cx="1176067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pic>
        <p:nvPicPr>
          <p:cNvPr id="71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26" y="1254475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174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D9A911-939F-4B61-BFC4-C56AFF355A00}" type="slidenum">
              <a:rPr lang="en-US" altLang="ko-KR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ko-KR" sz="1200" dirty="0">
              <a:latin typeface="Arial" panose="020B0604020202020204" pitchFamily="34" charset="0"/>
            </a:endParaRP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749643" y="1266825"/>
            <a:ext cx="1018196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tabLst>
                <a:tab pos="746125" algn="l"/>
              </a:tabLst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685800" indent="-22860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tabLst>
                <a:tab pos="746125" algn="l"/>
              </a:tabLst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46125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461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461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461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461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461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4612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ko-KR" i="1" dirty="0">
                <a:solidFill>
                  <a:srgbClr val="C00000"/>
                </a:solidFill>
              </a:rPr>
              <a:t>power management</a:t>
            </a:r>
          </a:p>
          <a:p>
            <a:r>
              <a:rPr lang="en-US" altLang="ko-KR" dirty="0"/>
              <a:t>node-to-AP: </a:t>
            </a:r>
            <a:r>
              <a:rPr lang="ja-JP" altLang="en-US" dirty="0"/>
              <a:t>“</a:t>
            </a:r>
            <a:r>
              <a:rPr lang="en-US" altLang="ja-JP" dirty="0"/>
              <a:t>I am going to sleep until next beacon frame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/>
            <a:r>
              <a:rPr lang="en-US" altLang="ko-KR" dirty="0"/>
              <a:t>AP knows not to transmit frames to this node</a:t>
            </a:r>
          </a:p>
          <a:p>
            <a:pPr lvl="1"/>
            <a:r>
              <a:rPr lang="en-US" altLang="ko-KR" dirty="0"/>
              <a:t>node wakes up before next beacon frame</a:t>
            </a:r>
          </a:p>
          <a:p>
            <a:r>
              <a:rPr lang="en-US" altLang="ko-KR" dirty="0"/>
              <a:t>beacon frame: contains list of mobiles with AP-to-mobile frames waiting to be sent</a:t>
            </a:r>
          </a:p>
          <a:p>
            <a:pPr lvl="1"/>
            <a:r>
              <a:rPr lang="en-US" altLang="ko-KR" dirty="0"/>
              <a:t>node will stay awake if AP-to-mobile frames to be sent; otherwise sleep again until next beacon frame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2400" dirty="0">
              <a:latin typeface="Comic Sans MS" panose="030F0702030302020204" pitchFamily="66" charset="0"/>
            </a:endParaRPr>
          </a:p>
        </p:txBody>
      </p:sp>
      <p:sp>
        <p:nvSpPr>
          <p:cNvPr id="89093" name="Rectangle 73"/>
          <p:cNvSpPr>
            <a:spLocks noChangeArrowheads="1"/>
          </p:cNvSpPr>
          <p:nvPr/>
        </p:nvSpPr>
        <p:spPr bwMode="auto">
          <a:xfrm>
            <a:off x="919249" y="441325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sz="4400">
                <a:solidFill>
                  <a:srgbClr val="000099"/>
                </a:solidFill>
                <a:latin typeface="Gill Sans MT" charset="0"/>
              </a:rPr>
              <a:t>802.11: advanced capabilities</a:t>
            </a:r>
          </a:p>
        </p:txBody>
      </p:sp>
      <p:pic>
        <p:nvPicPr>
          <p:cNvPr id="89094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99" y="1093787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16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Elements of a wireless network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2AD0-BF4C-4C90-A08D-120DA8E271FA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Picture 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4129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0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1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2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6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7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8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19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0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3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" name="Group 89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6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8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9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0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1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2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3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4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5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6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7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8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9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0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1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42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  <p:pic>
          <p:nvPicPr>
            <p:cNvPr id="27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3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44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" name="Group 91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47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4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5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5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5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5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5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5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5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5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5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5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6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6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6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6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  <p:pic>
          <p:nvPicPr>
            <p:cNvPr id="48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4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65" name="Picture 354" descr="laptop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" name="Picture 355" descr="antenna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7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68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0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71" name="Picture 354" descr="laptop_stylized_small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" name="Picture 355" descr="antenna_stylize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3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74" name="Picture 364" descr="iphone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77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80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2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83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5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86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8" name="Group 100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89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9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9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9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9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9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9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9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9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9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10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10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10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10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10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10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  <p:pic>
          <p:nvPicPr>
            <p:cNvPr id="90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6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107" name="Picture 354" descr="laptop_stylized_small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8" name="Picture 355" descr="antenna_stylize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9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110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113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5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116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8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119" name="Picture 354" descr="laptop_stylized_small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0" name="Picture 355" descr="antenna_stylized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1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122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4" name="Rectangle 84"/>
          <p:cNvSpPr>
            <a:spLocks noChangeArrowheads="1"/>
          </p:cNvSpPr>
          <p:nvPr/>
        </p:nvSpPr>
        <p:spPr bwMode="auto">
          <a:xfrm>
            <a:off x="7797034" y="2103438"/>
            <a:ext cx="3376612" cy="206851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25" name="Rectangle 85"/>
          <p:cNvSpPr>
            <a:spLocks noChangeArrowheads="1"/>
          </p:cNvSpPr>
          <p:nvPr/>
        </p:nvSpPr>
        <p:spPr bwMode="auto">
          <a:xfrm>
            <a:off x="5584825" y="1631950"/>
            <a:ext cx="1912938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26" name="Rectangle 83"/>
          <p:cNvSpPr>
            <a:spLocks noChangeArrowheads="1"/>
          </p:cNvSpPr>
          <p:nvPr/>
        </p:nvSpPr>
        <p:spPr bwMode="auto">
          <a:xfrm>
            <a:off x="7831165" y="2063751"/>
            <a:ext cx="3308350" cy="257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Gill Sans MT" charset="0"/>
                <a:ea typeface="ＭＳ Ｐゴシック" charset="0"/>
              </a:rPr>
              <a:t>wireless hosts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dirty="0">
                <a:latin typeface="Gill Sans MT" charset="0"/>
                <a:ea typeface="ＭＳ Ｐゴシック" charset="0"/>
              </a:rPr>
              <a:t>laptop, smartphone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dirty="0">
                <a:latin typeface="Gill Sans MT" charset="0"/>
                <a:ea typeface="ＭＳ Ｐゴシック" charset="0"/>
              </a:rPr>
              <a:t>run applications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dirty="0">
                <a:latin typeface="Gill Sans MT" charset="0"/>
                <a:ea typeface="ＭＳ Ｐゴシック" charset="0"/>
              </a:rPr>
              <a:t>may be stationary (non-mobile) or mobile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1600" dirty="0">
                <a:latin typeface="Gill Sans MT" charset="0"/>
                <a:ea typeface="ＭＳ Ｐゴシック" charset="0"/>
              </a:rPr>
              <a:t>wireless does </a:t>
            </a:r>
            <a:r>
              <a:rPr lang="en-US" sz="1600" i="1" dirty="0">
                <a:latin typeface="Gill Sans MT" charset="0"/>
                <a:ea typeface="ＭＳ Ｐゴシック" charset="0"/>
              </a:rPr>
              <a:t>not</a:t>
            </a:r>
            <a:r>
              <a:rPr lang="en-US" sz="1600" dirty="0">
                <a:latin typeface="Gill Sans MT" charset="0"/>
                <a:ea typeface="ＭＳ Ｐゴシック" charset="0"/>
              </a:rPr>
              <a:t> always mean mobility</a:t>
            </a:r>
          </a:p>
        </p:txBody>
      </p:sp>
      <p:sp>
        <p:nvSpPr>
          <p:cNvPr id="127" name="Line 86"/>
          <p:cNvSpPr>
            <a:spLocks noChangeShapeType="1"/>
          </p:cNvSpPr>
          <p:nvPr/>
        </p:nvSpPr>
        <p:spPr bwMode="auto">
          <a:xfrm flipH="1">
            <a:off x="6189662" y="4033838"/>
            <a:ext cx="1607371" cy="17621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28" name="Line 87"/>
          <p:cNvSpPr>
            <a:spLocks noChangeShapeType="1"/>
          </p:cNvSpPr>
          <p:nvPr/>
        </p:nvSpPr>
        <p:spPr bwMode="auto">
          <a:xfrm flipH="1">
            <a:off x="5257800" y="3910014"/>
            <a:ext cx="2496844" cy="134937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129" name="Group 356"/>
          <p:cNvGrpSpPr>
            <a:grpSpLocks/>
          </p:cNvGrpSpPr>
          <p:nvPr/>
        </p:nvGrpSpPr>
        <p:grpSpPr bwMode="auto">
          <a:xfrm>
            <a:off x="10281471" y="1527175"/>
            <a:ext cx="762000" cy="771525"/>
            <a:chOff x="313" y="1497"/>
            <a:chExt cx="1152" cy="1014"/>
          </a:xfrm>
        </p:grpSpPr>
        <p:pic>
          <p:nvPicPr>
            <p:cNvPr id="130" name="Picture 354" descr="laptop_stylized_small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1" name="Picture 355" descr="antenna_stylized"/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2" name="Group 403"/>
          <p:cNvGrpSpPr>
            <a:grpSpLocks/>
          </p:cNvGrpSpPr>
          <p:nvPr/>
        </p:nvGrpSpPr>
        <p:grpSpPr bwMode="auto">
          <a:xfrm>
            <a:off x="9713146" y="1689100"/>
            <a:ext cx="598488" cy="514350"/>
            <a:chOff x="2751" y="1851"/>
            <a:chExt cx="462" cy="478"/>
          </a:xfrm>
        </p:grpSpPr>
        <p:pic>
          <p:nvPicPr>
            <p:cNvPr id="133" name="Picture 364" descr="iphone_stylized_small"/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6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137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8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057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Power Save </a:t>
            </a:r>
            <a:r>
              <a:rPr lang="en-US" altLang="ko-KR" dirty="0" smtClean="0"/>
              <a:t>Mode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3941" y="1602799"/>
            <a:ext cx="7772400" cy="4712224"/>
          </a:xfrm>
        </p:spPr>
        <p:txBody>
          <a:bodyPr/>
          <a:lstStyle/>
          <a:p>
            <a:r>
              <a:rPr lang="en-US" altLang="ko-KR" sz="2200" dirty="0"/>
              <a:t>Overview</a:t>
            </a:r>
          </a:p>
          <a:p>
            <a:pPr lvl="1"/>
            <a:r>
              <a:rPr lang="en-US" altLang="ko-KR" sz="1800" dirty="0"/>
              <a:t>If an STA does not have any packet, the STA notifies the AP with the 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</a:rPr>
              <a:t>PM</a:t>
            </a:r>
            <a:r>
              <a:rPr lang="en-US" altLang="ko-KR" sz="1800" dirty="0"/>
              <a:t> and switches to PSM</a:t>
            </a:r>
          </a:p>
          <a:p>
            <a:pPr lvl="1"/>
            <a:r>
              <a:rPr lang="en-US" altLang="ko-KR" sz="1800" dirty="0"/>
              <a:t>When the STA is sleeping, the AP must buffer the packet 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491009-ECD7-4C6D-B79C-3254C80E72B0}" type="slidenum">
              <a:rPr lang="en-US" altLang="ko-KR" smtClean="0">
                <a:solidFill>
                  <a:srgbClr val="FFFFFF"/>
                </a:solidFill>
              </a:rPr>
              <a:pPr>
                <a:defRPr/>
              </a:pPr>
              <a:t>30</a:t>
            </a:fld>
            <a:endParaRPr lang="en-US" altLang="ko-KR" dirty="0">
              <a:solidFill>
                <a:srgbClr val="FFFFFF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4575011" y="3220959"/>
            <a:ext cx="0" cy="3168352"/>
          </a:xfrm>
          <a:prstGeom prst="line">
            <a:avLst/>
          </a:prstGeom>
          <a:noFill/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 flipH="1">
            <a:off x="7608168" y="3224380"/>
            <a:ext cx="8096" cy="3228957"/>
          </a:xfrm>
          <a:prstGeom prst="line">
            <a:avLst/>
          </a:prstGeom>
          <a:noFill/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4202421" y="2851627"/>
            <a:ext cx="68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366FF"/>
                </a:solidFill>
              </a:rPr>
              <a:t>STA</a:t>
            </a:r>
            <a:endParaRPr lang="ko-KR" altLang="en-US" dirty="0">
              <a:solidFill>
                <a:srgbClr val="3366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9621" y="2869303"/>
            <a:ext cx="48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366FF"/>
                </a:solidFill>
              </a:rPr>
              <a:t>AP</a:t>
            </a:r>
            <a:endParaRPr lang="ko-KR" altLang="en-US" dirty="0">
              <a:solidFill>
                <a:srgbClr val="3366FF"/>
              </a:solidFill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919536" y="3371361"/>
            <a:ext cx="792088" cy="52713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ctr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100" b="1" dirty="0">
                <a:solidFill>
                  <a:srgbClr val="000000"/>
                </a:solidFill>
                <a:latin typeface="Arial" charset="0"/>
              </a:rPr>
              <a:t>Frame</a:t>
            </a:r>
          </a:p>
          <a:p>
            <a:pPr marL="285750" indent="-285750" algn="ctr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100" b="1" dirty="0">
                <a:solidFill>
                  <a:srgbClr val="000000"/>
                </a:solidFill>
                <a:latin typeface="Arial" charset="0"/>
              </a:rPr>
              <a:t> Control</a:t>
            </a:r>
            <a:endParaRPr kumimoji="1" lang="ko-KR" altLang="en-US" sz="11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3457461" y="3366956"/>
            <a:ext cx="1054270" cy="52713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ctr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100" b="1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P</a:t>
            </a:r>
            <a:r>
              <a:rPr kumimoji="1" lang="en-US" altLang="ko-KR" sz="1100" b="1" dirty="0">
                <a:solidFill>
                  <a:srgbClr val="000000"/>
                </a:solidFill>
                <a:latin typeface="Arial" charset="0"/>
              </a:rPr>
              <a:t>ower</a:t>
            </a:r>
          </a:p>
          <a:p>
            <a:pPr marL="285750" indent="-285750" algn="ctr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100" b="1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M</a:t>
            </a:r>
            <a:r>
              <a:rPr kumimoji="1" lang="en-US" altLang="ko-KR" sz="1100" b="1" dirty="0">
                <a:solidFill>
                  <a:srgbClr val="000000"/>
                </a:solidFill>
                <a:latin typeface="Arial" charset="0"/>
              </a:rPr>
              <a:t>anagement</a:t>
            </a:r>
            <a:endParaRPr kumimoji="1" lang="ko-KR" altLang="en-US" sz="1100" b="1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4" name="직선 화살표 연결선 13"/>
          <p:cNvCxnSpPr>
            <a:stCxn id="11" idx="3"/>
            <a:endCxn id="12" idx="1"/>
          </p:cNvCxnSpPr>
          <p:nvPr/>
        </p:nvCxnSpPr>
        <p:spPr bwMode="auto">
          <a:xfrm flipV="1">
            <a:off x="2711625" y="3630524"/>
            <a:ext cx="745837" cy="440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631474" y="3951870"/>
            <a:ext cx="570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</a:rPr>
              <a:t>1bit</a:t>
            </a:r>
            <a:endParaRPr lang="ko-KR" altLang="en-US" sz="1200" dirty="0">
              <a:solidFill>
                <a:srgbClr val="000000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 bwMode="auto">
          <a:xfrm>
            <a:off x="4592941" y="3678066"/>
            <a:ext cx="3015134" cy="0"/>
          </a:xfrm>
          <a:prstGeom prst="line">
            <a:avLst/>
          </a:prstGeom>
          <a:noFill/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5151075" y="3294721"/>
            <a:ext cx="2120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</a:rPr>
              <a:t>NULL </a:t>
            </a:r>
            <a:r>
              <a:rPr lang="en-US" altLang="ko-KR" sz="1600" dirty="0">
                <a:solidFill>
                  <a:srgbClr val="000000"/>
                </a:solidFill>
              </a:rPr>
              <a:t>Data (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PM</a:t>
            </a:r>
            <a:r>
              <a:rPr lang="en-US" altLang="ko-KR" sz="1600" dirty="0">
                <a:solidFill>
                  <a:srgbClr val="000000"/>
                </a:solidFill>
              </a:rPr>
              <a:t> = 1)</a:t>
            </a:r>
            <a:endParaRPr lang="ko-KR" altLang="en-US" sz="1600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19127" y="4059592"/>
            <a:ext cx="923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</a:rPr>
              <a:t>Beacon</a:t>
            </a:r>
            <a:endParaRPr lang="ko-KR" altLang="en-US" sz="1600" dirty="0">
              <a:solidFill>
                <a:srgbClr val="000000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 bwMode="auto">
          <a:xfrm flipH="1">
            <a:off x="4592941" y="4398146"/>
            <a:ext cx="3015134" cy="0"/>
          </a:xfrm>
          <a:prstGeom prst="line">
            <a:avLst/>
          </a:prstGeom>
          <a:noFill/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7" name="직사각형 26"/>
          <p:cNvSpPr/>
          <p:nvPr/>
        </p:nvSpPr>
        <p:spPr bwMode="auto">
          <a:xfrm>
            <a:off x="9208367" y="4134579"/>
            <a:ext cx="958427" cy="52713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ctr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100" b="1" dirty="0">
                <a:solidFill>
                  <a:srgbClr val="000000"/>
                </a:solidFill>
                <a:latin typeface="Arial" charset="0"/>
              </a:rPr>
              <a:t>Beacon</a:t>
            </a:r>
          </a:p>
          <a:p>
            <a:pPr marL="285750" indent="-285750" algn="ctr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100" b="1" dirty="0">
                <a:solidFill>
                  <a:srgbClr val="000000"/>
                </a:solidFill>
                <a:latin typeface="Arial" charset="0"/>
              </a:rPr>
              <a:t>Frame(body)</a:t>
            </a:r>
            <a:endParaRPr kumimoji="1" lang="ko-KR" altLang="en-US" sz="1100" b="1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35" name="직선 화살표 연결선 34"/>
          <p:cNvCxnSpPr>
            <a:stCxn id="27" idx="1"/>
            <a:endCxn id="36" idx="3"/>
          </p:cNvCxnSpPr>
          <p:nvPr/>
        </p:nvCxnSpPr>
        <p:spPr bwMode="auto">
          <a:xfrm flipH="1">
            <a:off x="8859488" y="4398146"/>
            <a:ext cx="348879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직사각형 35"/>
          <p:cNvSpPr/>
          <p:nvPr/>
        </p:nvSpPr>
        <p:spPr bwMode="auto">
          <a:xfrm>
            <a:off x="7699791" y="4134579"/>
            <a:ext cx="1159697" cy="52713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ctr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100" b="1" dirty="0">
                <a:solidFill>
                  <a:srgbClr val="000000"/>
                </a:solidFill>
                <a:latin typeface="Arial" charset="0"/>
              </a:rPr>
              <a:t>TIM(Traffic</a:t>
            </a:r>
          </a:p>
          <a:p>
            <a:pPr marL="285750" indent="-285750" algn="ctr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100" b="1" dirty="0">
                <a:solidFill>
                  <a:srgbClr val="000000"/>
                </a:solidFill>
                <a:latin typeface="Arial" charset="0"/>
              </a:rPr>
              <a:t>Indication Map)</a:t>
            </a:r>
            <a:endParaRPr kumimoji="1" lang="ko-KR" altLang="en-US" sz="1100" b="1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37" name="직선 연결선 36"/>
          <p:cNvCxnSpPr/>
          <p:nvPr/>
        </p:nvCxnSpPr>
        <p:spPr bwMode="auto">
          <a:xfrm>
            <a:off x="4592941" y="5189640"/>
            <a:ext cx="3015134" cy="0"/>
          </a:xfrm>
          <a:prstGeom prst="line">
            <a:avLst/>
          </a:prstGeom>
          <a:noFill/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5643419" y="4829697"/>
            <a:ext cx="839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</a:rPr>
              <a:t>PS Poll</a:t>
            </a:r>
            <a:endParaRPr lang="ko-KR" altLang="en-US" sz="1600" dirty="0">
              <a:solidFill>
                <a:srgbClr val="000000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 bwMode="auto">
          <a:xfrm flipH="1">
            <a:off x="4575011" y="5909720"/>
            <a:ext cx="3015134" cy="0"/>
          </a:xfrm>
          <a:prstGeom prst="line">
            <a:avLst/>
          </a:prstGeom>
          <a:noFill/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5763143" y="5571166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</a:rPr>
              <a:t>Data</a:t>
            </a:r>
            <a:endParaRPr lang="ko-KR" altLang="en-US" sz="1600" dirty="0">
              <a:solidFill>
                <a:srgbClr val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9197205" y="3045882"/>
            <a:ext cx="958427" cy="52713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ctr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100" b="1" dirty="0">
                <a:solidFill>
                  <a:srgbClr val="000000"/>
                </a:solidFill>
                <a:latin typeface="Arial" charset="0"/>
              </a:rPr>
              <a:t>Management</a:t>
            </a:r>
          </a:p>
          <a:p>
            <a:pPr marL="285750" indent="-285750" algn="ctr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100" b="1" dirty="0">
                <a:solidFill>
                  <a:srgbClr val="000000"/>
                </a:solidFill>
                <a:latin typeface="Arial" charset="0"/>
              </a:rPr>
              <a:t>Frame</a:t>
            </a:r>
            <a:endParaRPr kumimoji="1" lang="ko-KR" altLang="en-US" sz="1100" b="1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6" name="직선 화살표 연결선 5"/>
          <p:cNvCxnSpPr>
            <a:stCxn id="25" idx="2"/>
            <a:endCxn id="27" idx="0"/>
          </p:cNvCxnSpPr>
          <p:nvPr/>
        </p:nvCxnSpPr>
        <p:spPr bwMode="auto">
          <a:xfrm>
            <a:off x="9676418" y="3573017"/>
            <a:ext cx="11162" cy="56156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6" name="Picture 1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933" y="1317874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287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EAC985-7E5C-413A-868C-B4BD981A3BE0}" type="slidenum">
              <a:rPr lang="en-US" altLang="ko-KR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ko-KR" sz="1200" dirty="0">
              <a:latin typeface="Arial" panose="020B0604020202020204" pitchFamily="34" charset="0"/>
            </a:endParaRPr>
          </a:p>
        </p:txBody>
      </p:sp>
      <p:sp>
        <p:nvSpPr>
          <p:cNvPr id="64516" name="Rectangle 74"/>
          <p:cNvSpPr>
            <a:spLocks noChangeArrowheads="1"/>
          </p:cNvSpPr>
          <p:nvPr/>
        </p:nvSpPr>
        <p:spPr bwMode="auto">
          <a:xfrm>
            <a:off x="584200" y="330078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sz="3600" dirty="0">
                <a:solidFill>
                  <a:srgbClr val="000099"/>
                </a:solidFill>
                <a:latin typeface="Gill Sans MT" charset="0"/>
              </a:rPr>
              <a:t>802.11: mobility within same subnet</a:t>
            </a:r>
          </a:p>
        </p:txBody>
      </p:sp>
      <p:sp>
        <p:nvSpPr>
          <p:cNvPr id="64517" name="Rectangle 94"/>
          <p:cNvSpPr>
            <a:spLocks noGrp="1" noChangeArrowheads="1"/>
          </p:cNvSpPr>
          <p:nvPr>
            <p:ph type="body" sz="half" idx="1"/>
          </p:nvPr>
        </p:nvSpPr>
        <p:spPr>
          <a:xfrm>
            <a:off x="652463" y="1325563"/>
            <a:ext cx="5368925" cy="4648200"/>
          </a:xfrm>
        </p:spPr>
        <p:txBody>
          <a:bodyPr/>
          <a:lstStyle/>
          <a:p>
            <a:pPr>
              <a:lnSpc>
                <a:spcPts val="3000"/>
              </a:lnSpc>
              <a:tabLst>
                <a:tab pos="746125" algn="l"/>
              </a:tabLst>
            </a:pPr>
            <a:r>
              <a:rPr lang="en-US" altLang="ko-KR" sz="2400" dirty="0">
                <a:latin typeface="Gill Sans MT" charset="0"/>
              </a:rPr>
              <a:t>H1 remains in same IP subnet: IP address can remain same</a:t>
            </a:r>
          </a:p>
          <a:p>
            <a:pPr>
              <a:lnSpc>
                <a:spcPts val="3000"/>
              </a:lnSpc>
              <a:tabLst>
                <a:tab pos="746125" algn="l"/>
              </a:tabLst>
            </a:pPr>
            <a:r>
              <a:rPr lang="en-US" altLang="ko-KR" sz="2400" dirty="0">
                <a:latin typeface="Gill Sans MT" charset="0"/>
              </a:rPr>
              <a:t>switch: which AP is associated with H1?</a:t>
            </a:r>
          </a:p>
          <a:p>
            <a:pPr lvl="1">
              <a:lnSpc>
                <a:spcPts val="2600"/>
              </a:lnSpc>
              <a:tabLst>
                <a:tab pos="746125" algn="l"/>
              </a:tabLst>
            </a:pPr>
            <a:r>
              <a:rPr lang="en-US" altLang="ko-KR" sz="2000" dirty="0">
                <a:latin typeface="Gill Sans MT" charset="0"/>
              </a:rPr>
              <a:t>self-learning (Ch. 5): switch will see frame from H1 and </a:t>
            </a:r>
            <a:r>
              <a:rPr lang="ja-JP" altLang="en-US" sz="2000" dirty="0">
                <a:latin typeface="Gill Sans MT" charset="0"/>
              </a:rPr>
              <a:t>“</a:t>
            </a:r>
            <a:r>
              <a:rPr lang="en-US" altLang="ja-JP" sz="2000" dirty="0">
                <a:latin typeface="Gill Sans MT" charset="0"/>
              </a:rPr>
              <a:t>remember</a:t>
            </a:r>
            <a:r>
              <a:rPr lang="ja-JP" altLang="en-US" sz="2000" dirty="0">
                <a:latin typeface="Gill Sans MT" charset="0"/>
              </a:rPr>
              <a:t>”</a:t>
            </a:r>
            <a:r>
              <a:rPr lang="en-US" altLang="ja-JP" sz="2000" dirty="0">
                <a:latin typeface="Gill Sans MT" charset="0"/>
              </a:rPr>
              <a:t> which switch port can be used to reach H1</a:t>
            </a:r>
            <a:endParaRPr lang="en-US" altLang="ko-KR" sz="2000" dirty="0">
              <a:latin typeface="Gill Sans MT" charset="0"/>
            </a:endParaRPr>
          </a:p>
        </p:txBody>
      </p:sp>
      <p:sp>
        <p:nvSpPr>
          <p:cNvPr id="64518" name="Oval 5"/>
          <p:cNvSpPr>
            <a:spLocks noChangeArrowheads="1"/>
          </p:cNvSpPr>
          <p:nvPr/>
        </p:nvSpPr>
        <p:spPr bwMode="auto">
          <a:xfrm>
            <a:off x="7904164" y="3179763"/>
            <a:ext cx="2154237" cy="2093912"/>
          </a:xfrm>
          <a:prstGeom prst="ellipse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ko-KR"/>
          </a:p>
        </p:txBody>
      </p:sp>
      <p:sp>
        <p:nvSpPr>
          <p:cNvPr id="64519" name="Oval 38"/>
          <p:cNvSpPr>
            <a:spLocks noChangeArrowheads="1"/>
          </p:cNvSpPr>
          <p:nvPr/>
        </p:nvSpPr>
        <p:spPr bwMode="auto">
          <a:xfrm>
            <a:off x="6197601" y="3241675"/>
            <a:ext cx="2278063" cy="2051050"/>
          </a:xfrm>
          <a:prstGeom prst="ellipse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ko-KR"/>
          </a:p>
        </p:txBody>
      </p:sp>
      <p:sp>
        <p:nvSpPr>
          <p:cNvPr id="64520" name="Line 59"/>
          <p:cNvSpPr>
            <a:spLocks noChangeShapeType="1"/>
          </p:cNvSpPr>
          <p:nvPr/>
        </p:nvSpPr>
        <p:spPr bwMode="auto">
          <a:xfrm>
            <a:off x="8316913" y="42259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21" name="Line 60"/>
          <p:cNvSpPr>
            <a:spLocks noChangeShapeType="1"/>
          </p:cNvSpPr>
          <p:nvPr/>
        </p:nvSpPr>
        <p:spPr bwMode="auto">
          <a:xfrm flipH="1">
            <a:off x="7829550" y="4129088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22" name="Line 61"/>
          <p:cNvSpPr>
            <a:spLocks noChangeShapeType="1"/>
          </p:cNvSpPr>
          <p:nvPr/>
        </p:nvSpPr>
        <p:spPr bwMode="auto">
          <a:xfrm flipH="1">
            <a:off x="7843838" y="4205288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23" name="Line 62"/>
          <p:cNvSpPr>
            <a:spLocks noChangeShapeType="1"/>
          </p:cNvSpPr>
          <p:nvPr/>
        </p:nvSpPr>
        <p:spPr bwMode="auto">
          <a:xfrm flipH="1">
            <a:off x="7786688" y="4271963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4524" name="Group 356"/>
          <p:cNvGrpSpPr>
            <a:grpSpLocks/>
          </p:cNvGrpSpPr>
          <p:nvPr/>
        </p:nvGrpSpPr>
        <p:grpSpPr bwMode="auto">
          <a:xfrm>
            <a:off x="9529764" y="3667125"/>
            <a:ext cx="333375" cy="369888"/>
            <a:chOff x="313" y="1497"/>
            <a:chExt cx="1152" cy="1014"/>
          </a:xfrm>
        </p:grpSpPr>
        <p:pic>
          <p:nvPicPr>
            <p:cNvPr id="64569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70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4525" name="Group 403"/>
          <p:cNvGrpSpPr>
            <a:grpSpLocks/>
          </p:cNvGrpSpPr>
          <p:nvPr/>
        </p:nvGrpSpPr>
        <p:grpSpPr bwMode="auto">
          <a:xfrm>
            <a:off x="6492876" y="4156076"/>
            <a:ext cx="525463" cy="392113"/>
            <a:chOff x="2751" y="1851"/>
            <a:chExt cx="462" cy="478"/>
          </a:xfrm>
        </p:grpSpPr>
        <p:pic>
          <p:nvPicPr>
            <p:cNvPr id="64567" name="Picture 364" descr="iphone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68" name="Picture 402" descr="antenna_radiation_stylized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4526" name="Group 356"/>
          <p:cNvGrpSpPr>
            <a:grpSpLocks/>
          </p:cNvGrpSpPr>
          <p:nvPr/>
        </p:nvGrpSpPr>
        <p:grpSpPr bwMode="auto">
          <a:xfrm>
            <a:off x="8869364" y="4592639"/>
            <a:ext cx="363537" cy="338137"/>
            <a:chOff x="313" y="1497"/>
            <a:chExt cx="1152" cy="1014"/>
          </a:xfrm>
        </p:grpSpPr>
        <p:pic>
          <p:nvPicPr>
            <p:cNvPr id="64565" name="Picture 354" descr="laptop_stylized_small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66" name="Picture 355" descr="antenna_stylize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4527" name="Group 356"/>
          <p:cNvGrpSpPr>
            <a:grpSpLocks/>
          </p:cNvGrpSpPr>
          <p:nvPr/>
        </p:nvGrpSpPr>
        <p:grpSpPr bwMode="auto">
          <a:xfrm>
            <a:off x="7640639" y="4613276"/>
            <a:ext cx="376237" cy="347663"/>
            <a:chOff x="313" y="1497"/>
            <a:chExt cx="1152" cy="1014"/>
          </a:xfrm>
        </p:grpSpPr>
        <p:pic>
          <p:nvPicPr>
            <p:cNvPr id="64563" name="Picture 354" descr="laptop_stylized_small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64" name="Picture 355" descr="antenna_stylize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4528" name="Group 356"/>
          <p:cNvGrpSpPr>
            <a:grpSpLocks/>
          </p:cNvGrpSpPr>
          <p:nvPr/>
        </p:nvGrpSpPr>
        <p:grpSpPr bwMode="auto">
          <a:xfrm>
            <a:off x="6918326" y="4632325"/>
            <a:ext cx="384175" cy="438150"/>
            <a:chOff x="313" y="1497"/>
            <a:chExt cx="1152" cy="1014"/>
          </a:xfrm>
        </p:grpSpPr>
        <p:pic>
          <p:nvPicPr>
            <p:cNvPr id="64561" name="Picture 354" descr="laptop_stylized_small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62" name="Picture 355" descr="antenna_stylize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4529" name="Group 403"/>
          <p:cNvGrpSpPr>
            <a:grpSpLocks/>
          </p:cNvGrpSpPr>
          <p:nvPr/>
        </p:nvGrpSpPr>
        <p:grpSpPr bwMode="auto">
          <a:xfrm>
            <a:off x="6816726" y="3475039"/>
            <a:ext cx="487363" cy="401637"/>
            <a:chOff x="2751" y="1851"/>
            <a:chExt cx="462" cy="478"/>
          </a:xfrm>
        </p:grpSpPr>
        <p:pic>
          <p:nvPicPr>
            <p:cNvPr id="64559" name="Picture 364" descr="iphone_stylized_small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6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4530" name="Group 403"/>
          <p:cNvGrpSpPr>
            <a:grpSpLocks/>
          </p:cNvGrpSpPr>
          <p:nvPr/>
        </p:nvGrpSpPr>
        <p:grpSpPr bwMode="auto">
          <a:xfrm>
            <a:off x="9377363" y="4135438"/>
            <a:ext cx="527050" cy="392112"/>
            <a:chOff x="2751" y="1851"/>
            <a:chExt cx="462" cy="478"/>
          </a:xfrm>
        </p:grpSpPr>
        <p:pic>
          <p:nvPicPr>
            <p:cNvPr id="64557" name="Picture 364" descr="iphone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58" name="Picture 402" descr="antenna_radiation_stylized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4531" name="Group 356"/>
          <p:cNvGrpSpPr>
            <a:grpSpLocks/>
          </p:cNvGrpSpPr>
          <p:nvPr/>
        </p:nvGrpSpPr>
        <p:grpSpPr bwMode="auto">
          <a:xfrm>
            <a:off x="7945439" y="3992563"/>
            <a:ext cx="376237" cy="349250"/>
            <a:chOff x="313" y="1497"/>
            <a:chExt cx="1152" cy="1014"/>
          </a:xfrm>
        </p:grpSpPr>
        <p:pic>
          <p:nvPicPr>
            <p:cNvPr id="64555" name="Picture 354" descr="laptop_stylized_small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56" name="Picture 355" descr="antenna_stylize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4532" name="Group 361"/>
          <p:cNvGrpSpPr>
            <a:grpSpLocks/>
          </p:cNvGrpSpPr>
          <p:nvPr/>
        </p:nvGrpSpPr>
        <p:grpSpPr bwMode="auto">
          <a:xfrm>
            <a:off x="7040563" y="3810001"/>
            <a:ext cx="762000" cy="663575"/>
            <a:chOff x="2967" y="478"/>
            <a:chExt cx="788" cy="625"/>
          </a:xfrm>
        </p:grpSpPr>
        <p:pic>
          <p:nvPicPr>
            <p:cNvPr id="64553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54" name="Picture 360" descr="antenna_radiation_stylize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4533" name="Group 361"/>
          <p:cNvGrpSpPr>
            <a:grpSpLocks/>
          </p:cNvGrpSpPr>
          <p:nvPr/>
        </p:nvGrpSpPr>
        <p:grpSpPr bwMode="auto">
          <a:xfrm>
            <a:off x="8677275" y="3830639"/>
            <a:ext cx="762000" cy="661987"/>
            <a:chOff x="2967" y="478"/>
            <a:chExt cx="788" cy="625"/>
          </a:xfrm>
        </p:grpSpPr>
        <p:pic>
          <p:nvPicPr>
            <p:cNvPr id="64551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52" name="Picture 360" descr="antenna_radiation_stylize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534" name="Text Box 18"/>
          <p:cNvSpPr txBox="1">
            <a:spLocks noChangeArrowheads="1"/>
          </p:cNvSpPr>
          <p:nvPr/>
        </p:nvSpPr>
        <p:spPr bwMode="auto">
          <a:xfrm>
            <a:off x="7243764" y="4894264"/>
            <a:ext cx="4460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64535" name="Text Box 20"/>
          <p:cNvSpPr txBox="1">
            <a:spLocks noChangeArrowheads="1"/>
          </p:cNvSpPr>
          <p:nvPr/>
        </p:nvSpPr>
        <p:spPr bwMode="auto">
          <a:xfrm>
            <a:off x="9245601" y="4887913"/>
            <a:ext cx="7667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BBS 2</a:t>
            </a:r>
          </a:p>
        </p:txBody>
      </p:sp>
      <p:sp>
        <p:nvSpPr>
          <p:cNvPr id="64536" name="Text Box 20"/>
          <p:cNvSpPr txBox="1">
            <a:spLocks noChangeArrowheads="1"/>
          </p:cNvSpPr>
          <p:nvPr/>
        </p:nvSpPr>
        <p:spPr bwMode="auto">
          <a:xfrm>
            <a:off x="6137276" y="4989513"/>
            <a:ext cx="7667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BBS 1</a:t>
            </a:r>
          </a:p>
        </p:txBody>
      </p:sp>
      <p:sp>
        <p:nvSpPr>
          <p:cNvPr id="64537" name="Line 13"/>
          <p:cNvSpPr>
            <a:spLocks noChangeShapeType="1"/>
          </p:cNvSpPr>
          <p:nvPr/>
        </p:nvSpPr>
        <p:spPr bwMode="auto">
          <a:xfrm flipV="1">
            <a:off x="8048625" y="1941513"/>
            <a:ext cx="14288" cy="773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38" name="Line 13"/>
          <p:cNvSpPr>
            <a:spLocks noChangeShapeType="1"/>
          </p:cNvSpPr>
          <p:nvPr/>
        </p:nvSpPr>
        <p:spPr bwMode="auto">
          <a:xfrm flipH="1" flipV="1">
            <a:off x="8154989" y="2997200"/>
            <a:ext cx="744537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39" name="Line 13"/>
          <p:cNvSpPr>
            <a:spLocks noChangeShapeType="1"/>
          </p:cNvSpPr>
          <p:nvPr/>
        </p:nvSpPr>
        <p:spPr bwMode="auto">
          <a:xfrm flipV="1">
            <a:off x="7308851" y="3017839"/>
            <a:ext cx="657225" cy="1138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4540" name="Group 332"/>
          <p:cNvGrpSpPr>
            <a:grpSpLocks/>
          </p:cNvGrpSpPr>
          <p:nvPr/>
        </p:nvGrpSpPr>
        <p:grpSpPr bwMode="auto">
          <a:xfrm>
            <a:off x="7599363" y="1689101"/>
            <a:ext cx="881062" cy="454025"/>
            <a:chOff x="2356" y="1300"/>
            <a:chExt cx="555" cy="194"/>
          </a:xfrm>
        </p:grpSpPr>
        <p:sp>
          <p:nvSpPr>
            <p:cNvPr id="64543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2400">
                <a:latin typeface="Times New Roman" panose="02020603050405020304" pitchFamily="18" charset="0"/>
              </a:endParaRPr>
            </a:p>
          </p:txBody>
        </p:sp>
        <p:sp>
          <p:nvSpPr>
            <p:cNvPr id="64544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2400">
                <a:latin typeface="Times New Roman" panose="02020603050405020304" pitchFamily="18" charset="0"/>
              </a:endParaRPr>
            </a:p>
          </p:txBody>
        </p:sp>
        <p:sp>
          <p:nvSpPr>
            <p:cNvPr id="64545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4546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64549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550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64547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4548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64541" name="Picture 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1" y="2619376"/>
            <a:ext cx="7032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42" name="Picture 16" descr="underline_base"/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946029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475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B66D1D-6AFD-4782-9FB4-6635D418F18A}" type="slidenum">
              <a:rPr lang="en-US" altLang="ko-KR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ko-KR" sz="1200" dirty="0">
              <a:latin typeface="Arial" panose="020B0604020202020204" pitchFamily="34" charset="0"/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Gill Sans MT" charset="0"/>
              </a:rPr>
              <a:t>What is mobility?</a:t>
            </a:r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643062"/>
            <a:ext cx="8197850" cy="574675"/>
          </a:xfrm>
        </p:spPr>
        <p:txBody>
          <a:bodyPr/>
          <a:lstStyle/>
          <a:p>
            <a:r>
              <a:rPr lang="en-US" altLang="ko-KR" sz="2400" dirty="0">
                <a:latin typeface="Gill Sans MT" charset="0"/>
              </a:rPr>
              <a:t>spectrum of mobility, from the</a:t>
            </a:r>
            <a:r>
              <a:rPr lang="en-US" altLang="ko-KR" sz="2400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altLang="ko-KR" sz="2400" i="1" dirty="0">
                <a:solidFill>
                  <a:srgbClr val="C00000"/>
                </a:solidFill>
                <a:latin typeface="Gill Sans MT" charset="0"/>
              </a:rPr>
              <a:t>network</a:t>
            </a:r>
            <a:r>
              <a:rPr lang="en-US" altLang="ko-KR" sz="24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altLang="ko-KR" sz="2400" dirty="0">
                <a:latin typeface="Gill Sans MT" charset="0"/>
              </a:rPr>
              <a:t>perspective:</a:t>
            </a:r>
          </a:p>
        </p:txBody>
      </p:sp>
      <p:grpSp>
        <p:nvGrpSpPr>
          <p:cNvPr id="83974" name="Group 4"/>
          <p:cNvGrpSpPr>
            <a:grpSpLocks/>
          </p:cNvGrpSpPr>
          <p:nvPr/>
        </p:nvGrpSpPr>
        <p:grpSpPr bwMode="auto">
          <a:xfrm>
            <a:off x="2168526" y="2657476"/>
            <a:ext cx="7623175" cy="771525"/>
            <a:chOff x="390" y="890"/>
            <a:chExt cx="4802" cy="486"/>
          </a:xfrm>
        </p:grpSpPr>
        <p:sp>
          <p:nvSpPr>
            <p:cNvPr id="83982" name="Rectangle 5"/>
            <p:cNvSpPr>
              <a:spLocks noChangeArrowheads="1"/>
            </p:cNvSpPr>
            <p:nvPr/>
          </p:nvSpPr>
          <p:spPr bwMode="auto">
            <a:xfrm>
              <a:off x="392" y="1120"/>
              <a:ext cx="4800" cy="25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ko-K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983" name="Text Box 6"/>
            <p:cNvSpPr txBox="1">
              <a:spLocks noChangeArrowheads="1"/>
            </p:cNvSpPr>
            <p:nvPr/>
          </p:nvSpPr>
          <p:spPr bwMode="auto">
            <a:xfrm>
              <a:off x="390" y="890"/>
              <a:ext cx="81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cs typeface="Arial" panose="020B0604020202020204" pitchFamily="34" charset="0"/>
                </a:rPr>
                <a:t>no mobility</a:t>
              </a:r>
            </a:p>
          </p:txBody>
        </p:sp>
        <p:sp>
          <p:nvSpPr>
            <p:cNvPr id="83984" name="Text Box 7"/>
            <p:cNvSpPr txBox="1">
              <a:spLocks noChangeArrowheads="1"/>
            </p:cNvSpPr>
            <p:nvPr/>
          </p:nvSpPr>
          <p:spPr bwMode="auto">
            <a:xfrm>
              <a:off x="4246" y="898"/>
              <a:ext cx="9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cs typeface="Arial" panose="020B0604020202020204" pitchFamily="34" charset="0"/>
                </a:rPr>
                <a:t>high mobility</a:t>
              </a:r>
            </a:p>
          </p:txBody>
        </p:sp>
      </p:grpSp>
      <p:sp>
        <p:nvSpPr>
          <p:cNvPr id="83975" name="Text Box 8"/>
          <p:cNvSpPr txBox="1">
            <a:spLocks noChangeArrowheads="1"/>
          </p:cNvSpPr>
          <p:nvPr/>
        </p:nvSpPr>
        <p:spPr bwMode="auto">
          <a:xfrm>
            <a:off x="2092325" y="4081464"/>
            <a:ext cx="27257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mobile wireless user,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using same access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</a:p>
        </p:txBody>
      </p:sp>
      <p:sp>
        <p:nvSpPr>
          <p:cNvPr id="83976" name="Text Box 9"/>
          <p:cNvSpPr txBox="1">
            <a:spLocks noChangeArrowheads="1"/>
          </p:cNvSpPr>
          <p:nvPr/>
        </p:nvSpPr>
        <p:spPr bwMode="auto">
          <a:xfrm>
            <a:off x="7540626" y="4092576"/>
            <a:ext cx="2690813" cy="189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Arial" panose="020B0604020202020204" pitchFamily="34" charset="0"/>
                <a:cs typeface="Arial" panose="020B0604020202020204" pitchFamily="34" charset="0"/>
              </a:rPr>
              <a:t>mobile user, passing through multiple access point while maintaining ongoing connections (</a:t>
            </a: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like cell phone)</a:t>
            </a:r>
          </a:p>
        </p:txBody>
      </p:sp>
      <p:sp>
        <p:nvSpPr>
          <p:cNvPr id="83977" name="Text Box 10"/>
          <p:cNvSpPr txBox="1">
            <a:spLocks noChangeArrowheads="1"/>
          </p:cNvSpPr>
          <p:nvPr/>
        </p:nvSpPr>
        <p:spPr bwMode="auto">
          <a:xfrm>
            <a:off x="4772025" y="4094164"/>
            <a:ext cx="24320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Arial" panose="020B0604020202020204" pitchFamily="34" charset="0"/>
                <a:cs typeface="Arial" panose="020B0604020202020204" pitchFamily="34" charset="0"/>
              </a:rPr>
              <a:t>mobile user, connecting/ disconnecting from network using DHCP.  </a:t>
            </a:r>
          </a:p>
        </p:txBody>
      </p:sp>
      <p:sp>
        <p:nvSpPr>
          <p:cNvPr id="83978" name="Line 11"/>
          <p:cNvSpPr>
            <a:spLocks noChangeShapeType="1"/>
          </p:cNvSpPr>
          <p:nvPr/>
        </p:nvSpPr>
        <p:spPr bwMode="auto">
          <a:xfrm flipH="1" flipV="1">
            <a:off x="2527300" y="3225800"/>
            <a:ext cx="215900" cy="8636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83979" name="Line 11"/>
          <p:cNvSpPr>
            <a:spLocks noChangeShapeType="1"/>
          </p:cNvSpPr>
          <p:nvPr/>
        </p:nvSpPr>
        <p:spPr bwMode="auto">
          <a:xfrm flipH="1" flipV="1">
            <a:off x="5486400" y="3222625"/>
            <a:ext cx="0" cy="87788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83980" name="Line 11"/>
          <p:cNvSpPr>
            <a:spLocks noChangeShapeType="1"/>
          </p:cNvSpPr>
          <p:nvPr/>
        </p:nvSpPr>
        <p:spPr bwMode="auto">
          <a:xfrm flipV="1">
            <a:off x="8445500" y="3211514"/>
            <a:ext cx="165100" cy="88582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pic>
        <p:nvPicPr>
          <p:cNvPr id="83981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54" y="1274765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604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B66D1D-6AFD-4782-9FB4-6635D418F18A}" type="slidenum">
              <a:rPr lang="en-US" altLang="ko-KR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ko-KR" sz="1200" dirty="0">
              <a:latin typeface="Arial" panose="020B0604020202020204" pitchFamily="34" charset="0"/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Gill Sans MT" charset="0"/>
              </a:rPr>
              <a:t>Background </a:t>
            </a:r>
            <a:r>
              <a:rPr lang="en-US" altLang="ko-KR" dirty="0" smtClean="0">
                <a:latin typeface="Gill Sans MT" charset="0"/>
              </a:rPr>
              <a:t>of mobile IP </a:t>
            </a:r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4195" y="2608184"/>
            <a:ext cx="10220453" cy="3446627"/>
          </a:xfrm>
        </p:spPr>
        <p:txBody>
          <a:bodyPr>
            <a:noAutofit/>
          </a:bodyPr>
          <a:lstStyle/>
          <a:p>
            <a:r>
              <a:rPr lang="en-US" altLang="ko-KR" sz="2000" dirty="0">
                <a:latin typeface="Gill Sans MT" charset="0"/>
              </a:rPr>
              <a:t>The IP addresses are designed to work with stationary hosts because part of the address defines the network to which the host is attached. </a:t>
            </a:r>
            <a:endParaRPr lang="en-US" altLang="ko-KR" sz="2000" dirty="0">
              <a:latin typeface="Gill Sans MT" charset="0"/>
            </a:endParaRPr>
          </a:p>
          <a:p>
            <a:endParaRPr lang="en-US" altLang="ko-KR" sz="2000" dirty="0">
              <a:latin typeface="Gill Sans MT" charset="0"/>
            </a:endParaRPr>
          </a:p>
          <a:p>
            <a:r>
              <a:rPr lang="ko-KR" altLang="en-US" sz="2000" dirty="0">
                <a:latin typeface="Gill Sans MT" charset="0"/>
              </a:rPr>
              <a:t>다양한 무선 통신 기술의 등장과 함께 이동성을 지원하는 단말의 출현</a:t>
            </a:r>
            <a:endParaRPr lang="en-US" altLang="ko-KR" sz="2000" dirty="0">
              <a:latin typeface="Gill Sans MT" charset="0"/>
            </a:endParaRPr>
          </a:p>
          <a:p>
            <a:pPr lvl="1"/>
            <a:r>
              <a:rPr lang="en-US" altLang="ko-KR" sz="1600" dirty="0">
                <a:latin typeface="Gill Sans MT" charset="0"/>
              </a:rPr>
              <a:t>IP </a:t>
            </a:r>
            <a:r>
              <a:rPr lang="ko-KR" altLang="en-US" sz="1600" dirty="0">
                <a:latin typeface="Gill Sans MT" charset="0"/>
              </a:rPr>
              <a:t>네트워크에서 이동성 지원 필요성 증가</a:t>
            </a:r>
            <a:endParaRPr lang="en-US" altLang="ko-KR" sz="1600" dirty="0">
              <a:latin typeface="Gill Sans MT" charset="0"/>
            </a:endParaRPr>
          </a:p>
          <a:p>
            <a:pPr lvl="1"/>
            <a:endParaRPr lang="en-US" altLang="ko-KR" sz="1600" dirty="0">
              <a:latin typeface="Gill Sans MT" charset="0"/>
            </a:endParaRPr>
          </a:p>
          <a:p>
            <a:r>
              <a:rPr lang="en-US" altLang="ko-KR" sz="2000" dirty="0">
                <a:latin typeface="Gill Sans MT" charset="0"/>
              </a:rPr>
              <a:t>Subnet </a:t>
            </a:r>
            <a:r>
              <a:rPr lang="ko-KR" altLang="en-US" sz="2000" dirty="0">
                <a:latin typeface="Gill Sans MT" charset="0"/>
              </a:rPr>
              <a:t>환경이 바뀌더라도 </a:t>
            </a:r>
            <a:r>
              <a:rPr lang="en-US" altLang="ko-KR" sz="2000" dirty="0">
                <a:latin typeface="Gill Sans MT" charset="0"/>
              </a:rPr>
              <a:t>IP</a:t>
            </a:r>
            <a:r>
              <a:rPr lang="ko-KR" altLang="en-US" sz="2000" dirty="0">
                <a:latin typeface="Gill Sans MT" charset="0"/>
              </a:rPr>
              <a:t> </a:t>
            </a:r>
            <a:r>
              <a:rPr lang="ko-KR" altLang="en-US" sz="2000" dirty="0">
                <a:latin typeface="Gill Sans MT" charset="0"/>
              </a:rPr>
              <a:t>주소를 변경하지 않고 통신할 수 있도록 지원할 수 있는 기능이 필요</a:t>
            </a:r>
            <a:endParaRPr lang="en-US" altLang="ko-KR" sz="2000" dirty="0">
              <a:latin typeface="Gill Sans MT" charset="0"/>
            </a:endParaRPr>
          </a:p>
        </p:txBody>
      </p:sp>
      <p:pic>
        <p:nvPicPr>
          <p:cNvPr id="83981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1400136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355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B66D1D-6AFD-4782-9FB4-6635D418F18A}" type="slidenum">
              <a:rPr lang="en-US" altLang="ko-KR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ko-KR" sz="1200" dirty="0">
              <a:latin typeface="Arial" panose="020B0604020202020204" pitchFamily="34" charset="0"/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Gill Sans MT" charset="0"/>
              </a:rPr>
              <a:t>Addressing</a:t>
            </a:r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319" y="1601789"/>
            <a:ext cx="11483546" cy="1524589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Gill Sans MT" charset="0"/>
              </a:rPr>
              <a:t>IP </a:t>
            </a:r>
            <a:r>
              <a:rPr lang="ko-KR" altLang="en-US" sz="2400" dirty="0">
                <a:latin typeface="Gill Sans MT" charset="0"/>
              </a:rPr>
              <a:t>프로토콜을 이용하여 이동통신 서비스를 제공할 때 가장 중요한 문제</a:t>
            </a:r>
            <a:endParaRPr lang="en-US" altLang="ko-KR" sz="2400" dirty="0">
              <a:latin typeface="Gill Sans MT" charset="0"/>
            </a:endParaRPr>
          </a:p>
          <a:p>
            <a:endParaRPr lang="en-US" altLang="ko-KR" sz="2400" dirty="0">
              <a:latin typeface="Gill Sans MT" charset="0"/>
            </a:endParaRPr>
          </a:p>
          <a:p>
            <a:r>
              <a:rPr lang="ko-KR" altLang="en-US" sz="2400" dirty="0">
                <a:latin typeface="Gill Sans MT" charset="0"/>
              </a:rPr>
              <a:t>정지 호스트</a:t>
            </a:r>
            <a:r>
              <a:rPr lang="en-US" altLang="ko-KR" sz="2400" dirty="0">
                <a:latin typeface="Gill Sans MT" charset="0"/>
              </a:rPr>
              <a:t>(Stationary Hosts): </a:t>
            </a:r>
            <a:r>
              <a:rPr lang="en-US" altLang="ko-KR" sz="2400" dirty="0" err="1">
                <a:latin typeface="Gill Sans MT" charset="0"/>
              </a:rPr>
              <a:t>netid</a:t>
            </a:r>
            <a:r>
              <a:rPr lang="ko-KR" altLang="en-US" sz="2400" dirty="0">
                <a:latin typeface="Gill Sans MT" charset="0"/>
              </a:rPr>
              <a:t>와 </a:t>
            </a:r>
            <a:r>
              <a:rPr lang="en-US" altLang="ko-KR" sz="2400" dirty="0">
                <a:latin typeface="Gill Sans MT" charset="0"/>
              </a:rPr>
              <a:t>subnet </a:t>
            </a:r>
            <a:r>
              <a:rPr lang="ko-KR" altLang="en-US" sz="2400" dirty="0">
                <a:latin typeface="Gill Sans MT" charset="0"/>
              </a:rPr>
              <a:t>주소를 이용하여 </a:t>
            </a:r>
            <a:r>
              <a:rPr lang="ko-KR" altLang="en-US" sz="2400" dirty="0" err="1">
                <a:latin typeface="Gill Sans MT" charset="0"/>
              </a:rPr>
              <a:t>패킷</a:t>
            </a:r>
            <a:r>
              <a:rPr lang="ko-KR" altLang="en-US" sz="2400" dirty="0">
                <a:latin typeface="Gill Sans MT" charset="0"/>
              </a:rPr>
              <a:t> 전달 가능</a:t>
            </a:r>
            <a:endParaRPr lang="en-US" altLang="ko-KR" sz="2400" dirty="0">
              <a:latin typeface="Gill Sans MT" charset="0"/>
            </a:endParaRPr>
          </a:p>
          <a:p>
            <a:endParaRPr lang="en-US" altLang="ko-KR" sz="2400" dirty="0">
              <a:latin typeface="Gill Sans MT" charset="0"/>
            </a:endParaRPr>
          </a:p>
          <a:p>
            <a:endParaRPr lang="en-US" altLang="ko-KR" sz="2400" dirty="0">
              <a:latin typeface="Gill Sans MT" charset="0"/>
            </a:endParaRPr>
          </a:p>
          <a:p>
            <a:r>
              <a:rPr lang="ko-KR" altLang="en-US" sz="2400" dirty="0">
                <a:latin typeface="Gill Sans MT" charset="0"/>
              </a:rPr>
              <a:t>이동 호스트</a:t>
            </a:r>
            <a:r>
              <a:rPr lang="en-US" altLang="ko-KR" sz="2400" dirty="0">
                <a:latin typeface="Gill Sans MT" charset="0"/>
              </a:rPr>
              <a:t>(Mobile Hosts): </a:t>
            </a:r>
            <a:r>
              <a:rPr lang="ko-KR" altLang="en-US" sz="2400" dirty="0">
                <a:latin typeface="Gill Sans MT" charset="0"/>
              </a:rPr>
              <a:t>새로운 네트워크에 도착 시 주소 변경</a:t>
            </a:r>
            <a:r>
              <a:rPr lang="en-US" altLang="ko-KR" sz="2400" dirty="0">
                <a:latin typeface="Gill Sans MT" charset="0"/>
              </a:rPr>
              <a:t>-&gt;</a:t>
            </a:r>
            <a:r>
              <a:rPr lang="ko-KR" altLang="en-US" sz="2400" dirty="0">
                <a:latin typeface="Gill Sans MT" charset="0"/>
              </a:rPr>
              <a:t>위치 식별 불가</a:t>
            </a:r>
            <a:endParaRPr lang="en-US" altLang="ko-KR" sz="2400" dirty="0">
              <a:latin typeface="Gill Sans MT" charset="0"/>
            </a:endParaRPr>
          </a:p>
          <a:p>
            <a:r>
              <a:rPr lang="en-US" altLang="ko-KR" sz="2400" dirty="0">
                <a:latin typeface="Gill Sans MT" charset="0"/>
              </a:rPr>
              <a:t>DHCP </a:t>
            </a:r>
            <a:r>
              <a:rPr lang="ko-KR" altLang="en-US" sz="2400" dirty="0">
                <a:latin typeface="Gill Sans MT" charset="0"/>
              </a:rPr>
              <a:t>이용</a:t>
            </a:r>
            <a:r>
              <a:rPr lang="en-US" altLang="ko-KR" sz="2400" dirty="0">
                <a:latin typeface="Gill Sans MT" charset="0"/>
              </a:rPr>
              <a:t>, </a:t>
            </a:r>
            <a:r>
              <a:rPr lang="ko-KR" altLang="en-US" sz="2400" dirty="0">
                <a:latin typeface="Gill Sans MT" charset="0"/>
              </a:rPr>
              <a:t>새로운 주소 획득</a:t>
            </a:r>
            <a:endParaRPr lang="en-US" altLang="ko-KR" sz="2400" dirty="0">
              <a:latin typeface="Gill Sans MT" charset="0"/>
            </a:endParaRPr>
          </a:p>
          <a:p>
            <a:pPr lvl="1"/>
            <a:r>
              <a:rPr lang="ko-KR" altLang="en-US" dirty="0">
                <a:latin typeface="Gill Sans MT" charset="0"/>
              </a:rPr>
              <a:t>문제점</a:t>
            </a:r>
            <a:endParaRPr lang="en-US" altLang="ko-KR" dirty="0">
              <a:latin typeface="Gill Sans MT" charset="0"/>
            </a:endParaRPr>
          </a:p>
          <a:p>
            <a:pPr lvl="2"/>
            <a:r>
              <a:rPr lang="ko-KR" altLang="en-US" dirty="0" smtClean="0">
                <a:solidFill>
                  <a:srgbClr val="FF0000"/>
                </a:solidFill>
                <a:latin typeface="Gill Sans MT" charset="0"/>
              </a:rPr>
              <a:t>데이터 </a:t>
            </a:r>
            <a:r>
              <a:rPr lang="ko-KR" altLang="en-US" dirty="0">
                <a:solidFill>
                  <a:srgbClr val="FF0000"/>
                </a:solidFill>
                <a:latin typeface="Gill Sans MT" charset="0"/>
              </a:rPr>
              <a:t>전송 중 일 경우 전송 중단</a:t>
            </a:r>
            <a:r>
              <a:rPr lang="en-US" altLang="ko-KR" dirty="0">
                <a:solidFill>
                  <a:srgbClr val="FF0000"/>
                </a:solidFill>
                <a:latin typeface="Gill Sans MT" charset="0"/>
              </a:rPr>
              <a:t>(IP </a:t>
            </a:r>
            <a:r>
              <a:rPr lang="ko-KR" altLang="en-US" dirty="0">
                <a:solidFill>
                  <a:srgbClr val="FF0000"/>
                </a:solidFill>
                <a:latin typeface="Gill Sans MT" charset="0"/>
              </a:rPr>
              <a:t>주소가 변경됨에 따라</a:t>
            </a:r>
            <a:r>
              <a:rPr lang="en-US" altLang="ko-KR" dirty="0">
                <a:solidFill>
                  <a:srgbClr val="FF0000"/>
                </a:solidFill>
                <a:latin typeface="Gill Sans MT" charset="0"/>
              </a:rPr>
              <a:t>)</a:t>
            </a:r>
          </a:p>
        </p:txBody>
      </p:sp>
      <p:pic>
        <p:nvPicPr>
          <p:cNvPr id="83981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51" y="128943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527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B66D1D-6AFD-4782-9FB4-6635D418F18A}" type="slidenum">
              <a:rPr lang="en-US" altLang="ko-KR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ko-KR" sz="1200" dirty="0">
              <a:latin typeface="Arial" panose="020B0604020202020204" pitchFamily="34" charset="0"/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Gill Sans MT" charset="0"/>
              </a:rPr>
              <a:t>Components of mobile IP </a:t>
            </a:r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881" y="1371601"/>
            <a:ext cx="9441807" cy="4912223"/>
          </a:xfrm>
        </p:spPr>
        <p:txBody>
          <a:bodyPr>
            <a:normAutofit/>
          </a:bodyPr>
          <a:lstStyle/>
          <a:p>
            <a:endParaRPr lang="en-US" altLang="ko-KR" dirty="0">
              <a:latin typeface="Gill Sans MT" charset="0"/>
            </a:endParaRPr>
          </a:p>
          <a:p>
            <a:r>
              <a:rPr lang="en-US" altLang="ko-KR" dirty="0">
                <a:latin typeface="Gill Sans MT" charset="0"/>
              </a:rPr>
              <a:t>Mobile IP has two addresses for a mobile host:</a:t>
            </a:r>
          </a:p>
          <a:p>
            <a:pPr lvl="1"/>
            <a:r>
              <a:rPr lang="en-US" altLang="ko-KR" sz="2000" b="1" i="1" dirty="0">
                <a:latin typeface="Gill Sans MT" charset="0"/>
              </a:rPr>
              <a:t>home address </a:t>
            </a:r>
            <a:r>
              <a:rPr lang="en-US" altLang="ko-KR" sz="2000" dirty="0">
                <a:latin typeface="Gill Sans MT" charset="0"/>
              </a:rPr>
              <a:t>: </a:t>
            </a:r>
            <a:r>
              <a:rPr lang="ko-KR" altLang="en-US" sz="2000" dirty="0" smtClean="0">
                <a:latin typeface="Gill Sans MT" charset="0"/>
              </a:rPr>
              <a:t>영구적인 주소</a:t>
            </a:r>
            <a:endParaRPr lang="en-US" altLang="ko-KR" sz="2000" dirty="0">
              <a:latin typeface="Gill Sans MT" charset="0"/>
            </a:endParaRPr>
          </a:p>
          <a:p>
            <a:pPr lvl="1"/>
            <a:r>
              <a:rPr lang="en-US" altLang="ko-KR" sz="2000" b="1" i="1" dirty="0">
                <a:latin typeface="Gill Sans MT" charset="0"/>
              </a:rPr>
              <a:t>care-of address</a:t>
            </a:r>
            <a:r>
              <a:rPr lang="en-US" altLang="ko-KR" sz="2000" dirty="0">
                <a:latin typeface="Gill Sans MT" charset="0"/>
              </a:rPr>
              <a:t>: </a:t>
            </a:r>
            <a:r>
              <a:rPr lang="ko-KR" altLang="en-US" sz="2000" dirty="0" err="1" smtClean="0">
                <a:latin typeface="Gill Sans MT" charset="0"/>
              </a:rPr>
              <a:t>모바일</a:t>
            </a:r>
            <a:r>
              <a:rPr lang="ko-KR" altLang="en-US" sz="2000" dirty="0" smtClean="0">
                <a:latin typeface="Gill Sans MT" charset="0"/>
              </a:rPr>
              <a:t> </a:t>
            </a:r>
            <a:r>
              <a:rPr lang="ko-KR" altLang="en-US" sz="2000" dirty="0" err="1" smtClean="0">
                <a:latin typeface="Gill Sans MT" charset="0"/>
              </a:rPr>
              <a:t>노드가</a:t>
            </a:r>
            <a:r>
              <a:rPr lang="ko-KR" altLang="en-US" sz="2000" dirty="0" smtClean="0">
                <a:latin typeface="Gill Sans MT" charset="0"/>
              </a:rPr>
              <a:t> 다른 네트워크에 접속했을 경우 변하는 주소</a:t>
            </a:r>
            <a:endParaRPr lang="en-US" altLang="ko-KR" sz="2000" dirty="0">
              <a:latin typeface="Gill Sans MT" charset="0"/>
            </a:endParaRPr>
          </a:p>
          <a:p>
            <a:pPr lvl="1"/>
            <a:endParaRPr lang="en-US" altLang="ko-KR" sz="2000" dirty="0">
              <a:latin typeface="Gill Sans MT" charset="0"/>
            </a:endParaRPr>
          </a:p>
          <a:p>
            <a:r>
              <a:rPr lang="en-US" altLang="ko-KR" sz="2400" dirty="0">
                <a:latin typeface="Gill Sans MT" charset="0"/>
              </a:rPr>
              <a:t>Agent</a:t>
            </a:r>
          </a:p>
          <a:p>
            <a:pPr lvl="1"/>
            <a:r>
              <a:rPr lang="ko-KR" altLang="en-US" sz="1800" dirty="0">
                <a:latin typeface="Gill Sans MT" charset="0"/>
              </a:rPr>
              <a:t>호스트의 이동으로 인한 주소 변경을 다른 곳에서 알지 못하게 하기 위함</a:t>
            </a:r>
            <a:endParaRPr lang="en-US" altLang="ko-KR" sz="1800" dirty="0">
              <a:latin typeface="Gill Sans MT" charset="0"/>
            </a:endParaRPr>
          </a:p>
          <a:p>
            <a:pPr lvl="2"/>
            <a:r>
              <a:rPr lang="ko-KR" altLang="en-US" sz="1400" dirty="0">
                <a:latin typeface="Gill Sans MT" charset="0"/>
              </a:rPr>
              <a:t>즉</a:t>
            </a:r>
            <a:r>
              <a:rPr lang="en-US" altLang="ko-KR" sz="1400" dirty="0">
                <a:latin typeface="Gill Sans MT" charset="0"/>
              </a:rPr>
              <a:t>, </a:t>
            </a:r>
            <a:r>
              <a:rPr lang="ko-KR" altLang="en-US" sz="1400" dirty="0">
                <a:latin typeface="Gill Sans MT" charset="0"/>
              </a:rPr>
              <a:t>변경한 것을 알지 못하더라도 정상적으로 데이터 송수신은 </a:t>
            </a:r>
            <a:r>
              <a:rPr lang="ko-KR" altLang="en-US" sz="1400" dirty="0">
                <a:latin typeface="Gill Sans MT" charset="0"/>
              </a:rPr>
              <a:t>가능하게</a:t>
            </a:r>
            <a:endParaRPr lang="en-US" altLang="ko-KR" sz="1400" dirty="0">
              <a:latin typeface="Gill Sans MT" charset="0"/>
            </a:endParaRPr>
          </a:p>
          <a:p>
            <a:pPr lvl="2"/>
            <a:endParaRPr lang="en-US" altLang="ko-KR" sz="1400" dirty="0">
              <a:latin typeface="Gill Sans MT" charset="0"/>
            </a:endParaRPr>
          </a:p>
          <a:p>
            <a:pPr lvl="1"/>
            <a:r>
              <a:rPr lang="ko-KR" altLang="en-US" sz="1800" b="1" i="1" dirty="0" err="1" smtClean="0">
                <a:latin typeface="Gill Sans MT" charset="0"/>
              </a:rPr>
              <a:t>홈에이전트</a:t>
            </a:r>
            <a:r>
              <a:rPr lang="en-US" altLang="ko-KR" sz="1800" b="1" i="1" dirty="0" smtClean="0">
                <a:latin typeface="Gill Sans MT" charset="0"/>
              </a:rPr>
              <a:t>(Home agent, HA</a:t>
            </a:r>
            <a:r>
              <a:rPr lang="en-US" altLang="ko-KR" sz="1800" b="1" i="1" dirty="0">
                <a:latin typeface="Gill Sans MT" charset="0"/>
              </a:rPr>
              <a:t>)</a:t>
            </a:r>
            <a:r>
              <a:rPr lang="en-US" altLang="ko-KR" sz="1800" dirty="0">
                <a:latin typeface="Gill Sans MT" charset="0"/>
              </a:rPr>
              <a:t>: </a:t>
            </a:r>
            <a:r>
              <a:rPr lang="ko-KR" altLang="en-US" sz="1800" dirty="0">
                <a:latin typeface="Gill Sans MT" charset="0"/>
              </a:rPr>
              <a:t>홈 네트워크에 연결된 </a:t>
            </a:r>
            <a:r>
              <a:rPr lang="ko-KR" altLang="en-US" sz="1800" dirty="0" err="1">
                <a:latin typeface="Gill Sans MT" charset="0"/>
              </a:rPr>
              <a:t>라우터</a:t>
            </a:r>
            <a:endParaRPr lang="en-US" altLang="ko-KR" sz="1800" dirty="0">
              <a:latin typeface="Gill Sans MT" charset="0"/>
            </a:endParaRPr>
          </a:p>
          <a:p>
            <a:pPr lvl="1"/>
            <a:r>
              <a:rPr lang="ko-KR" altLang="en-US" sz="1800" b="1" i="1" dirty="0" smtClean="0">
                <a:latin typeface="Gill Sans MT" charset="0"/>
              </a:rPr>
              <a:t>외부 </a:t>
            </a:r>
            <a:r>
              <a:rPr lang="en-US" altLang="ko-KR" sz="1800" b="1" i="1" dirty="0" smtClean="0">
                <a:latin typeface="Gill Sans MT" charset="0"/>
              </a:rPr>
              <a:t>or </a:t>
            </a:r>
            <a:r>
              <a:rPr lang="ko-KR" altLang="en-US" sz="1800" b="1" i="1" dirty="0" smtClean="0">
                <a:latin typeface="Gill Sans MT" charset="0"/>
              </a:rPr>
              <a:t>방문 </a:t>
            </a:r>
            <a:r>
              <a:rPr lang="ko-KR" altLang="en-US" sz="1800" b="1" i="1" dirty="0" err="1" smtClean="0">
                <a:latin typeface="Gill Sans MT" charset="0"/>
              </a:rPr>
              <a:t>에이전스</a:t>
            </a:r>
            <a:r>
              <a:rPr lang="en-US" altLang="ko-KR" sz="1800" b="1" i="1" dirty="0" smtClean="0">
                <a:latin typeface="Gill Sans MT" charset="0"/>
              </a:rPr>
              <a:t>(Foreign agent, FA</a:t>
            </a:r>
            <a:r>
              <a:rPr lang="en-US" altLang="ko-KR" sz="1800" b="1" i="1" dirty="0">
                <a:latin typeface="Gill Sans MT" charset="0"/>
              </a:rPr>
              <a:t>)</a:t>
            </a:r>
            <a:r>
              <a:rPr lang="en-US" altLang="ko-KR" sz="1800" dirty="0">
                <a:latin typeface="Gill Sans MT" charset="0"/>
              </a:rPr>
              <a:t>: </a:t>
            </a:r>
            <a:r>
              <a:rPr lang="ko-KR" altLang="en-US" sz="1800" dirty="0">
                <a:latin typeface="Gill Sans MT" charset="0"/>
              </a:rPr>
              <a:t>외지 네트워크에 연결된 </a:t>
            </a:r>
            <a:r>
              <a:rPr lang="ko-KR" altLang="en-US" sz="1800" dirty="0" err="1">
                <a:latin typeface="Gill Sans MT" charset="0"/>
              </a:rPr>
              <a:t>라우터로</a:t>
            </a:r>
            <a:r>
              <a:rPr lang="ko-KR" altLang="en-US" sz="1800" dirty="0">
                <a:latin typeface="Gill Sans MT" charset="0"/>
              </a:rPr>
              <a:t> 홈 네트워크로부터 받은 </a:t>
            </a:r>
            <a:r>
              <a:rPr lang="ko-KR" altLang="en-US" sz="1800" dirty="0" err="1">
                <a:latin typeface="Gill Sans MT" charset="0"/>
              </a:rPr>
              <a:t>패킷을</a:t>
            </a:r>
            <a:r>
              <a:rPr lang="ko-KR" altLang="en-US" sz="1800" dirty="0">
                <a:latin typeface="Gill Sans MT" charset="0"/>
              </a:rPr>
              <a:t> 해당 호스트에게 전달하는 역할을 함</a:t>
            </a:r>
            <a:endParaRPr lang="en-US" altLang="ko-KR" sz="1800" dirty="0">
              <a:latin typeface="Gill Sans MT" charset="0"/>
            </a:endParaRPr>
          </a:p>
          <a:p>
            <a:pPr lvl="2"/>
            <a:endParaRPr lang="en-US" altLang="ko-KR" sz="1600" dirty="0">
              <a:latin typeface="Gill Sans MT" charset="0"/>
            </a:endParaRPr>
          </a:p>
        </p:txBody>
      </p:sp>
      <p:pic>
        <p:nvPicPr>
          <p:cNvPr id="83981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825" y="1371601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133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130"/>
          <p:cNvGrpSpPr>
            <a:grpSpLocks/>
          </p:cNvGrpSpPr>
          <p:nvPr/>
        </p:nvGrpSpPr>
        <p:grpSpPr bwMode="auto">
          <a:xfrm>
            <a:off x="3178689" y="2752725"/>
            <a:ext cx="6654800" cy="3421063"/>
            <a:chOff x="1597027" y="2486025"/>
            <a:chExt cx="6654798" cy="3421063"/>
          </a:xfrm>
        </p:grpSpPr>
        <p:sp>
          <p:nvSpPr>
            <p:cNvPr id="19469" name="Freeform 2"/>
            <p:cNvSpPr>
              <a:spLocks/>
            </p:cNvSpPr>
            <p:nvPr/>
          </p:nvSpPr>
          <p:spPr bwMode="auto">
            <a:xfrm>
              <a:off x="1612900" y="2616200"/>
              <a:ext cx="1866900" cy="1589088"/>
            </a:xfrm>
            <a:custGeom>
              <a:avLst/>
              <a:gdLst>
                <a:gd name="T0" fmla="*/ 2147483646 w 1340"/>
                <a:gd name="T1" fmla="*/ 2147483646 h 1191"/>
                <a:gd name="T2" fmla="*/ 2147483646 w 1340"/>
                <a:gd name="T3" fmla="*/ 2147483646 h 1191"/>
                <a:gd name="T4" fmla="*/ 2147483646 w 1340"/>
                <a:gd name="T5" fmla="*/ 2147483646 h 1191"/>
                <a:gd name="T6" fmla="*/ 2147483646 w 1340"/>
                <a:gd name="T7" fmla="*/ 2147483646 h 1191"/>
                <a:gd name="T8" fmla="*/ 2147483646 w 1340"/>
                <a:gd name="T9" fmla="*/ 2147483646 h 1191"/>
                <a:gd name="T10" fmla="*/ 2147483646 w 1340"/>
                <a:gd name="T11" fmla="*/ 2147483646 h 1191"/>
                <a:gd name="T12" fmla="*/ 2147483646 w 1340"/>
                <a:gd name="T13" fmla="*/ 2147483646 h 1191"/>
                <a:gd name="T14" fmla="*/ 2147483646 w 1340"/>
                <a:gd name="T15" fmla="*/ 2147483646 h 1191"/>
                <a:gd name="T16" fmla="*/ 2147483646 w 1340"/>
                <a:gd name="T17" fmla="*/ 2147483646 h 1191"/>
                <a:gd name="T18" fmla="*/ 2147483646 w 1340"/>
                <a:gd name="T19" fmla="*/ 2147483646 h 1191"/>
                <a:gd name="T20" fmla="*/ 2147483646 w 1340"/>
                <a:gd name="T21" fmla="*/ 2147483646 h 1191"/>
                <a:gd name="T22" fmla="*/ 2147483646 w 1340"/>
                <a:gd name="T23" fmla="*/ 2147483646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70" name="Freeform 96"/>
            <p:cNvSpPr>
              <a:spLocks/>
            </p:cNvSpPr>
            <p:nvPr/>
          </p:nvSpPr>
          <p:spPr bwMode="auto">
            <a:xfrm>
              <a:off x="6413500" y="2486025"/>
              <a:ext cx="1838325" cy="1711325"/>
            </a:xfrm>
            <a:custGeom>
              <a:avLst/>
              <a:gdLst>
                <a:gd name="T0" fmla="*/ 2147483646 w 2894"/>
                <a:gd name="T1" fmla="*/ 2147483646 h 2693"/>
                <a:gd name="T2" fmla="*/ 2147483646 w 2894"/>
                <a:gd name="T3" fmla="*/ 2147483646 h 2693"/>
                <a:gd name="T4" fmla="*/ 2147483646 w 2894"/>
                <a:gd name="T5" fmla="*/ 2147483646 h 2693"/>
                <a:gd name="T6" fmla="*/ 2147483646 w 2894"/>
                <a:gd name="T7" fmla="*/ 2147483646 h 2693"/>
                <a:gd name="T8" fmla="*/ 2147483646 w 2894"/>
                <a:gd name="T9" fmla="*/ 2147483646 h 2693"/>
                <a:gd name="T10" fmla="*/ 2147483646 w 2894"/>
                <a:gd name="T11" fmla="*/ 2147483646 h 2693"/>
                <a:gd name="T12" fmla="*/ 2147483646 w 2894"/>
                <a:gd name="T13" fmla="*/ 2147483646 h 2693"/>
                <a:gd name="T14" fmla="*/ 2147483646 w 2894"/>
                <a:gd name="T15" fmla="*/ 2147483646 h 2693"/>
                <a:gd name="T16" fmla="*/ 2147483646 w 2894"/>
                <a:gd name="T17" fmla="*/ 2147483646 h 2693"/>
                <a:gd name="T18" fmla="*/ 2147483646 w 2894"/>
                <a:gd name="T19" fmla="*/ 2147483646 h 2693"/>
                <a:gd name="T20" fmla="*/ 2147483646 w 2894"/>
                <a:gd name="T21" fmla="*/ 2147483646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71" name="Freeform 119"/>
            <p:cNvSpPr>
              <a:spLocks/>
            </p:cNvSpPr>
            <p:nvPr/>
          </p:nvSpPr>
          <p:spPr bwMode="auto">
            <a:xfrm>
              <a:off x="3954463" y="3432175"/>
              <a:ext cx="2109787" cy="1250950"/>
            </a:xfrm>
            <a:custGeom>
              <a:avLst/>
              <a:gdLst>
                <a:gd name="T0" fmla="*/ 2147483646 w 3324"/>
                <a:gd name="T1" fmla="*/ 2147483646 h 1971"/>
                <a:gd name="T2" fmla="*/ 2147483646 w 3324"/>
                <a:gd name="T3" fmla="*/ 2147483646 h 1971"/>
                <a:gd name="T4" fmla="*/ 2147483646 w 3324"/>
                <a:gd name="T5" fmla="*/ 2147483646 h 1971"/>
                <a:gd name="T6" fmla="*/ 2147483646 w 3324"/>
                <a:gd name="T7" fmla="*/ 2147483646 h 1971"/>
                <a:gd name="T8" fmla="*/ 2147483646 w 3324"/>
                <a:gd name="T9" fmla="*/ 2147483646 h 1971"/>
                <a:gd name="T10" fmla="*/ 2147483646 w 3324"/>
                <a:gd name="T11" fmla="*/ 2147483646 h 1971"/>
                <a:gd name="T12" fmla="*/ 2147483646 w 3324"/>
                <a:gd name="T13" fmla="*/ 2147483646 h 1971"/>
                <a:gd name="T14" fmla="*/ 2147483646 w 3324"/>
                <a:gd name="T15" fmla="*/ 2147483646 h 1971"/>
                <a:gd name="T16" fmla="*/ 2147483646 w 3324"/>
                <a:gd name="T17" fmla="*/ 2147483646 h 1971"/>
                <a:gd name="T18" fmla="*/ 2147483646 w 3324"/>
                <a:gd name="T19" fmla="*/ 2147483646 h 1971"/>
                <a:gd name="T20" fmla="*/ 2147483646 w 3324"/>
                <a:gd name="T21" fmla="*/ 2147483646 h 1971"/>
                <a:gd name="T22" fmla="*/ 2147483646 w 3324"/>
                <a:gd name="T23" fmla="*/ 2147483646 h 1971"/>
                <a:gd name="T24" fmla="*/ 2147483646 w 3324"/>
                <a:gd name="T25" fmla="*/ 2147483646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72" name="Text Box 120"/>
            <p:cNvSpPr txBox="1">
              <a:spLocks noChangeArrowheads="1"/>
            </p:cNvSpPr>
            <p:nvPr/>
          </p:nvSpPr>
          <p:spPr bwMode="auto">
            <a:xfrm>
              <a:off x="4129088" y="3729038"/>
              <a:ext cx="14478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wide area network</a:t>
              </a:r>
            </a:p>
          </p:txBody>
        </p:sp>
        <p:sp>
          <p:nvSpPr>
            <p:cNvPr id="19473" name="Freeform 121"/>
            <p:cNvSpPr>
              <a:spLocks/>
            </p:cNvSpPr>
            <p:nvPr/>
          </p:nvSpPr>
          <p:spPr bwMode="auto">
            <a:xfrm>
              <a:off x="3259138" y="4995863"/>
              <a:ext cx="2944812" cy="911225"/>
            </a:xfrm>
            <a:custGeom>
              <a:avLst/>
              <a:gdLst>
                <a:gd name="T0" fmla="*/ 2147483646 w 4636"/>
                <a:gd name="T1" fmla="*/ 2147483646 h 1435"/>
                <a:gd name="T2" fmla="*/ 2147483646 w 4636"/>
                <a:gd name="T3" fmla="*/ 2147483646 h 1435"/>
                <a:gd name="T4" fmla="*/ 2147483646 w 4636"/>
                <a:gd name="T5" fmla="*/ 2147483646 h 1435"/>
                <a:gd name="T6" fmla="*/ 2147483646 w 4636"/>
                <a:gd name="T7" fmla="*/ 2147483646 h 1435"/>
                <a:gd name="T8" fmla="*/ 2147483646 w 4636"/>
                <a:gd name="T9" fmla="*/ 2147483646 h 1435"/>
                <a:gd name="T10" fmla="*/ 2147483646 w 4636"/>
                <a:gd name="T11" fmla="*/ 2147483646 h 1435"/>
                <a:gd name="T12" fmla="*/ 2147483646 w 4636"/>
                <a:gd name="T13" fmla="*/ 2147483646 h 1435"/>
                <a:gd name="T14" fmla="*/ 2147483646 w 4636"/>
                <a:gd name="T15" fmla="*/ 2147483646 h 1435"/>
                <a:gd name="T16" fmla="*/ 2147483646 w 4636"/>
                <a:gd name="T17" fmla="*/ 2147483646 h 1435"/>
                <a:gd name="T18" fmla="*/ 2147483646 w 4636"/>
                <a:gd name="T19" fmla="*/ 2147483646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9474" name="Group 136"/>
            <p:cNvGrpSpPr>
              <a:grpSpLocks/>
            </p:cNvGrpSpPr>
            <p:nvPr/>
          </p:nvGrpSpPr>
          <p:grpSpPr bwMode="auto">
            <a:xfrm>
              <a:off x="1597027" y="2735489"/>
              <a:ext cx="1091746" cy="791482"/>
              <a:chOff x="4089854" y="1363889"/>
              <a:chExt cx="1091746" cy="791482"/>
            </a:xfrm>
          </p:grpSpPr>
          <p:sp>
            <p:nvSpPr>
              <p:cNvPr id="19480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481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19482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9483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pic>
          <p:nvPicPr>
            <p:cNvPr id="19475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5402" y="3570288"/>
              <a:ext cx="684213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6" name="Line 111"/>
            <p:cNvSpPr>
              <a:spLocks noChangeShapeType="1"/>
            </p:cNvSpPr>
            <p:nvPr/>
          </p:nvSpPr>
          <p:spPr bwMode="auto">
            <a:xfrm>
              <a:off x="2218192" y="3269796"/>
              <a:ext cx="503237" cy="3116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7" name="Line 111"/>
            <p:cNvSpPr>
              <a:spLocks noChangeShapeType="1"/>
            </p:cNvSpPr>
            <p:nvPr/>
          </p:nvSpPr>
          <p:spPr bwMode="auto">
            <a:xfrm flipV="1">
              <a:off x="3242104" y="3690257"/>
              <a:ext cx="948895" cy="15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8" name="Line 111"/>
            <p:cNvSpPr>
              <a:spLocks noChangeShapeType="1"/>
            </p:cNvSpPr>
            <p:nvPr/>
          </p:nvSpPr>
          <p:spPr bwMode="auto">
            <a:xfrm>
              <a:off x="5594073" y="3861937"/>
              <a:ext cx="1383670" cy="24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19479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739" y="4897438"/>
              <a:ext cx="906462" cy="788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4F1DF0-A0A8-4D16-8E55-03C1086DFFE4}" type="slidenum">
              <a:rPr lang="en-US" altLang="ko-KR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ko-KR" sz="1200" dirty="0">
              <a:latin typeface="Arial" panose="020B0604020202020204" pitchFamily="34" charset="0"/>
            </a:endParaRPr>
          </a:p>
        </p:txBody>
      </p:sp>
      <p:sp>
        <p:nvSpPr>
          <p:cNvPr id="19461" name="Rectangle 21"/>
          <p:cNvSpPr>
            <a:spLocks noGrp="1" noChangeArrowheads="1"/>
          </p:cNvSpPr>
          <p:nvPr>
            <p:ph type="title"/>
          </p:nvPr>
        </p:nvSpPr>
        <p:spPr>
          <a:xfrm>
            <a:off x="698157" y="272157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latin typeface="Gill Sans MT" charset="0"/>
              </a:rPr>
              <a:t>Mobility: vocabulary</a:t>
            </a:r>
          </a:p>
        </p:txBody>
      </p:sp>
      <p:sp>
        <p:nvSpPr>
          <p:cNvPr id="19462" name="Text Box 22"/>
          <p:cNvSpPr txBox="1">
            <a:spLocks noChangeArrowheads="1"/>
          </p:cNvSpPr>
          <p:nvPr/>
        </p:nvSpPr>
        <p:spPr bwMode="auto">
          <a:xfrm>
            <a:off x="1588015" y="1606777"/>
            <a:ext cx="33496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network:</a:t>
            </a:r>
            <a:r>
              <a:rPr lang="en-US" altLang="ko-KR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permanent </a:t>
            </a:r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of mobile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(e.g., 128.119.40/24)</a:t>
            </a:r>
          </a:p>
        </p:txBody>
      </p:sp>
      <p:sp>
        <p:nvSpPr>
          <p:cNvPr id="19463" name="Text Box 23"/>
          <p:cNvSpPr txBox="1">
            <a:spLocks noChangeArrowheads="1"/>
          </p:cNvSpPr>
          <p:nvPr/>
        </p:nvSpPr>
        <p:spPr bwMode="auto">
          <a:xfrm>
            <a:off x="1902340" y="4524374"/>
            <a:ext cx="290512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i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permanent address:</a:t>
            </a:r>
            <a:r>
              <a:rPr lang="en-US" altLang="ko-KR" sz="2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>
                <a:latin typeface="Arial" panose="020B0604020202020204" pitchFamily="34" charset="0"/>
                <a:cs typeface="Arial" panose="020B0604020202020204" pitchFamily="34" charset="0"/>
              </a:rPr>
              <a:t>address in home network, </a:t>
            </a:r>
            <a:r>
              <a:rPr lang="en-US" altLang="ko-KR" sz="2000" i="1">
                <a:latin typeface="Arial" panose="020B0604020202020204" pitchFamily="34" charset="0"/>
                <a:cs typeface="Arial" panose="020B0604020202020204" pitchFamily="34" charset="0"/>
              </a:rPr>
              <a:t>can always</a:t>
            </a:r>
            <a:r>
              <a:rPr lang="en-US" altLang="ko-KR" sz="2000">
                <a:latin typeface="Arial" panose="020B0604020202020204" pitchFamily="34" charset="0"/>
                <a:cs typeface="Arial" panose="020B0604020202020204" pitchFamily="34" charset="0"/>
              </a:rPr>
              <a:t> be used to reach mobile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e.g., 128.119.40.186</a:t>
            </a:r>
          </a:p>
        </p:txBody>
      </p:sp>
      <p:sp>
        <p:nvSpPr>
          <p:cNvPr id="19464" name="Text Box 24"/>
          <p:cNvSpPr txBox="1">
            <a:spLocks noChangeArrowheads="1"/>
          </p:cNvSpPr>
          <p:nvPr/>
        </p:nvSpPr>
        <p:spPr bwMode="auto">
          <a:xfrm>
            <a:off x="5813940" y="1690688"/>
            <a:ext cx="39147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i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agent: </a:t>
            </a:r>
            <a:r>
              <a:rPr lang="en-US" altLang="ko-KR" sz="2000" i="1">
                <a:latin typeface="Arial" panose="020B0604020202020204" pitchFamily="34" charset="0"/>
                <a:cs typeface="Arial" panose="020B0604020202020204" pitchFamily="34" charset="0"/>
              </a:rPr>
              <a:t>entity that will perform mobility functions on behalf of mobile, when mobile is remote</a:t>
            </a:r>
            <a:endParaRPr lang="en-US" altLang="ko-KR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5" name="Line 124"/>
          <p:cNvSpPr>
            <a:spLocks noChangeShapeType="1"/>
          </p:cNvSpPr>
          <p:nvPr/>
        </p:nvSpPr>
        <p:spPr bwMode="auto">
          <a:xfrm>
            <a:off x="2751653" y="2565399"/>
            <a:ext cx="511175" cy="71278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9466" name="Line 124"/>
          <p:cNvSpPr>
            <a:spLocks noChangeShapeType="1"/>
          </p:cNvSpPr>
          <p:nvPr/>
        </p:nvSpPr>
        <p:spPr bwMode="auto">
          <a:xfrm flipV="1">
            <a:off x="2637352" y="3625849"/>
            <a:ext cx="766762" cy="97313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9467" name="Line 124"/>
          <p:cNvSpPr>
            <a:spLocks noChangeShapeType="1"/>
          </p:cNvSpPr>
          <p:nvPr/>
        </p:nvSpPr>
        <p:spPr bwMode="auto">
          <a:xfrm flipV="1">
            <a:off x="4575690" y="2270125"/>
            <a:ext cx="1262063" cy="15668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pic>
        <p:nvPicPr>
          <p:cNvPr id="19468" name="Picture 21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28" y="1261384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369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68F94C-5C25-4490-A586-7DE17CBFA998}" type="slidenum">
              <a:rPr lang="en-US" altLang="ko-KR" sz="12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Rectangle 21"/>
          <p:cNvSpPr>
            <a:spLocks noGrp="1" noChangeArrowheads="1"/>
          </p:cNvSpPr>
          <p:nvPr>
            <p:ph type="title"/>
          </p:nvPr>
        </p:nvSpPr>
        <p:spPr>
          <a:xfrm>
            <a:off x="728664" y="371475"/>
            <a:ext cx="7772400" cy="1143000"/>
          </a:xfrm>
        </p:spPr>
        <p:txBody>
          <a:bodyPr/>
          <a:lstStyle/>
          <a:p>
            <a:r>
              <a:rPr lang="en-US" altLang="ko-KR" smtClean="0">
                <a:latin typeface="Gill Sans MT" charset="0"/>
              </a:rPr>
              <a:t>Mobility: more vocabulary</a:t>
            </a:r>
          </a:p>
        </p:txBody>
      </p:sp>
      <p:sp>
        <p:nvSpPr>
          <p:cNvPr id="21509" name="Freeform 2"/>
          <p:cNvSpPr>
            <a:spLocks/>
          </p:cNvSpPr>
          <p:nvPr/>
        </p:nvSpPr>
        <p:spPr bwMode="auto">
          <a:xfrm>
            <a:off x="3136900" y="2616200"/>
            <a:ext cx="1866900" cy="1589088"/>
          </a:xfrm>
          <a:custGeom>
            <a:avLst/>
            <a:gdLst>
              <a:gd name="T0" fmla="*/ 2147483646 w 1340"/>
              <a:gd name="T1" fmla="*/ 2147483646 h 1191"/>
              <a:gd name="T2" fmla="*/ 2147483646 w 1340"/>
              <a:gd name="T3" fmla="*/ 2147483646 h 1191"/>
              <a:gd name="T4" fmla="*/ 2147483646 w 1340"/>
              <a:gd name="T5" fmla="*/ 2147483646 h 1191"/>
              <a:gd name="T6" fmla="*/ 2147483646 w 1340"/>
              <a:gd name="T7" fmla="*/ 2147483646 h 1191"/>
              <a:gd name="T8" fmla="*/ 2147483646 w 1340"/>
              <a:gd name="T9" fmla="*/ 2147483646 h 1191"/>
              <a:gd name="T10" fmla="*/ 2147483646 w 1340"/>
              <a:gd name="T11" fmla="*/ 2147483646 h 1191"/>
              <a:gd name="T12" fmla="*/ 2147483646 w 1340"/>
              <a:gd name="T13" fmla="*/ 2147483646 h 1191"/>
              <a:gd name="T14" fmla="*/ 2147483646 w 1340"/>
              <a:gd name="T15" fmla="*/ 2147483646 h 1191"/>
              <a:gd name="T16" fmla="*/ 2147483646 w 1340"/>
              <a:gd name="T17" fmla="*/ 2147483646 h 1191"/>
              <a:gd name="T18" fmla="*/ 2147483646 w 1340"/>
              <a:gd name="T19" fmla="*/ 2147483646 h 1191"/>
              <a:gd name="T20" fmla="*/ 2147483646 w 1340"/>
              <a:gd name="T21" fmla="*/ 2147483646 h 1191"/>
              <a:gd name="T22" fmla="*/ 2147483646 w 1340"/>
              <a:gd name="T23" fmla="*/ 2147483646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0" name="Freeform 96"/>
          <p:cNvSpPr>
            <a:spLocks/>
          </p:cNvSpPr>
          <p:nvPr/>
        </p:nvSpPr>
        <p:spPr bwMode="auto">
          <a:xfrm>
            <a:off x="7937501" y="2486026"/>
            <a:ext cx="1838325" cy="1711325"/>
          </a:xfrm>
          <a:custGeom>
            <a:avLst/>
            <a:gdLst>
              <a:gd name="T0" fmla="*/ 2147483646 w 2894"/>
              <a:gd name="T1" fmla="*/ 2147483646 h 2693"/>
              <a:gd name="T2" fmla="*/ 2147483646 w 2894"/>
              <a:gd name="T3" fmla="*/ 2147483646 h 2693"/>
              <a:gd name="T4" fmla="*/ 2147483646 w 2894"/>
              <a:gd name="T5" fmla="*/ 2147483646 h 2693"/>
              <a:gd name="T6" fmla="*/ 2147483646 w 2894"/>
              <a:gd name="T7" fmla="*/ 2147483646 h 2693"/>
              <a:gd name="T8" fmla="*/ 2147483646 w 2894"/>
              <a:gd name="T9" fmla="*/ 2147483646 h 2693"/>
              <a:gd name="T10" fmla="*/ 2147483646 w 2894"/>
              <a:gd name="T11" fmla="*/ 2147483646 h 2693"/>
              <a:gd name="T12" fmla="*/ 2147483646 w 2894"/>
              <a:gd name="T13" fmla="*/ 2147483646 h 2693"/>
              <a:gd name="T14" fmla="*/ 2147483646 w 2894"/>
              <a:gd name="T15" fmla="*/ 2147483646 h 2693"/>
              <a:gd name="T16" fmla="*/ 2147483646 w 2894"/>
              <a:gd name="T17" fmla="*/ 2147483646 h 2693"/>
              <a:gd name="T18" fmla="*/ 2147483646 w 2894"/>
              <a:gd name="T19" fmla="*/ 2147483646 h 2693"/>
              <a:gd name="T20" fmla="*/ 2147483646 w 2894"/>
              <a:gd name="T21" fmla="*/ 2147483646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1" name="Freeform 119"/>
          <p:cNvSpPr>
            <a:spLocks/>
          </p:cNvSpPr>
          <p:nvPr/>
        </p:nvSpPr>
        <p:spPr bwMode="auto">
          <a:xfrm>
            <a:off x="5478464" y="3432175"/>
            <a:ext cx="2109787" cy="1250950"/>
          </a:xfrm>
          <a:custGeom>
            <a:avLst/>
            <a:gdLst>
              <a:gd name="T0" fmla="*/ 2147483646 w 3324"/>
              <a:gd name="T1" fmla="*/ 2147483646 h 1971"/>
              <a:gd name="T2" fmla="*/ 2147483646 w 3324"/>
              <a:gd name="T3" fmla="*/ 2147483646 h 1971"/>
              <a:gd name="T4" fmla="*/ 2147483646 w 3324"/>
              <a:gd name="T5" fmla="*/ 2147483646 h 1971"/>
              <a:gd name="T6" fmla="*/ 2147483646 w 3324"/>
              <a:gd name="T7" fmla="*/ 2147483646 h 1971"/>
              <a:gd name="T8" fmla="*/ 2147483646 w 3324"/>
              <a:gd name="T9" fmla="*/ 2147483646 h 1971"/>
              <a:gd name="T10" fmla="*/ 2147483646 w 3324"/>
              <a:gd name="T11" fmla="*/ 2147483646 h 1971"/>
              <a:gd name="T12" fmla="*/ 2147483646 w 3324"/>
              <a:gd name="T13" fmla="*/ 2147483646 h 1971"/>
              <a:gd name="T14" fmla="*/ 2147483646 w 3324"/>
              <a:gd name="T15" fmla="*/ 2147483646 h 1971"/>
              <a:gd name="T16" fmla="*/ 2147483646 w 3324"/>
              <a:gd name="T17" fmla="*/ 2147483646 h 1971"/>
              <a:gd name="T18" fmla="*/ 2147483646 w 3324"/>
              <a:gd name="T19" fmla="*/ 2147483646 h 1971"/>
              <a:gd name="T20" fmla="*/ 2147483646 w 3324"/>
              <a:gd name="T21" fmla="*/ 2147483646 h 1971"/>
              <a:gd name="T22" fmla="*/ 2147483646 w 3324"/>
              <a:gd name="T23" fmla="*/ 2147483646 h 1971"/>
              <a:gd name="T24" fmla="*/ 2147483646 w 3324"/>
              <a:gd name="T25" fmla="*/ 2147483646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2" name="Text Box 120"/>
          <p:cNvSpPr txBox="1">
            <a:spLocks noChangeArrowheads="1"/>
          </p:cNvSpPr>
          <p:nvPr/>
        </p:nvSpPr>
        <p:spPr bwMode="auto">
          <a:xfrm>
            <a:off x="5653088" y="3729039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wide area network</a:t>
            </a:r>
          </a:p>
        </p:txBody>
      </p:sp>
      <p:sp>
        <p:nvSpPr>
          <p:cNvPr id="21513" name="Freeform 121"/>
          <p:cNvSpPr>
            <a:spLocks/>
          </p:cNvSpPr>
          <p:nvPr/>
        </p:nvSpPr>
        <p:spPr bwMode="auto">
          <a:xfrm>
            <a:off x="4783138" y="4995864"/>
            <a:ext cx="2944812" cy="911225"/>
          </a:xfrm>
          <a:custGeom>
            <a:avLst/>
            <a:gdLst>
              <a:gd name="T0" fmla="*/ 2147483646 w 4636"/>
              <a:gd name="T1" fmla="*/ 2147483646 h 1435"/>
              <a:gd name="T2" fmla="*/ 2147483646 w 4636"/>
              <a:gd name="T3" fmla="*/ 2147483646 h 1435"/>
              <a:gd name="T4" fmla="*/ 2147483646 w 4636"/>
              <a:gd name="T5" fmla="*/ 2147483646 h 1435"/>
              <a:gd name="T6" fmla="*/ 2147483646 w 4636"/>
              <a:gd name="T7" fmla="*/ 2147483646 h 1435"/>
              <a:gd name="T8" fmla="*/ 2147483646 w 4636"/>
              <a:gd name="T9" fmla="*/ 2147483646 h 1435"/>
              <a:gd name="T10" fmla="*/ 2147483646 w 4636"/>
              <a:gd name="T11" fmla="*/ 2147483646 h 1435"/>
              <a:gd name="T12" fmla="*/ 2147483646 w 4636"/>
              <a:gd name="T13" fmla="*/ 2147483646 h 1435"/>
              <a:gd name="T14" fmla="*/ 2147483646 w 4636"/>
              <a:gd name="T15" fmla="*/ 2147483646 h 1435"/>
              <a:gd name="T16" fmla="*/ 2147483646 w 4636"/>
              <a:gd name="T17" fmla="*/ 2147483646 h 1435"/>
              <a:gd name="T18" fmla="*/ 2147483646 w 4636"/>
              <a:gd name="T19" fmla="*/ 2147483646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215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401" y="3570288"/>
            <a:ext cx="6842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5" name="Line 111"/>
          <p:cNvSpPr>
            <a:spLocks noChangeShapeType="1"/>
          </p:cNvSpPr>
          <p:nvPr/>
        </p:nvSpPr>
        <p:spPr bwMode="auto">
          <a:xfrm flipV="1">
            <a:off x="4765676" y="3690939"/>
            <a:ext cx="9493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16" name="Line 111"/>
          <p:cNvSpPr>
            <a:spLocks noChangeShapeType="1"/>
          </p:cNvSpPr>
          <p:nvPr/>
        </p:nvSpPr>
        <p:spPr bwMode="auto">
          <a:xfrm>
            <a:off x="7118351" y="3862389"/>
            <a:ext cx="13827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215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913" y="3711576"/>
            <a:ext cx="6842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8" name="Line 111"/>
          <p:cNvSpPr>
            <a:spLocks noChangeShapeType="1"/>
          </p:cNvSpPr>
          <p:nvPr/>
        </p:nvSpPr>
        <p:spPr bwMode="auto">
          <a:xfrm flipH="1">
            <a:off x="8805864" y="3378201"/>
            <a:ext cx="346075" cy="3222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1519" name="Group 167"/>
          <p:cNvGrpSpPr>
            <a:grpSpLocks/>
          </p:cNvGrpSpPr>
          <p:nvPr/>
        </p:nvGrpSpPr>
        <p:grpSpPr bwMode="auto">
          <a:xfrm>
            <a:off x="8574088" y="2811463"/>
            <a:ext cx="1092200" cy="792162"/>
            <a:chOff x="4089854" y="1363889"/>
            <a:chExt cx="1091746" cy="791482"/>
          </a:xfrm>
        </p:grpSpPr>
        <p:sp>
          <p:nvSpPr>
            <p:cNvPr id="21532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533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21534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35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2152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38" y="4897439"/>
            <a:ext cx="906462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1" name="Text Box 22"/>
          <p:cNvSpPr txBox="1">
            <a:spLocks noChangeArrowheads="1"/>
          </p:cNvSpPr>
          <p:nvPr/>
        </p:nvSpPr>
        <p:spPr bwMode="auto">
          <a:xfrm>
            <a:off x="4438650" y="2295525"/>
            <a:ext cx="33353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i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care-of-address:</a:t>
            </a:r>
            <a:r>
              <a:rPr lang="en-US" altLang="ko-KR" sz="2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>
                <a:latin typeface="Arial" panose="020B0604020202020204" pitchFamily="34" charset="0"/>
                <a:cs typeface="Arial" panose="020B0604020202020204" pitchFamily="34" charset="0"/>
              </a:rPr>
              <a:t>address  in visited network.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(e.g., 79,129.13.2) </a:t>
            </a:r>
          </a:p>
        </p:txBody>
      </p:sp>
      <p:sp>
        <p:nvSpPr>
          <p:cNvPr id="21522" name="Text Box 124"/>
          <p:cNvSpPr txBox="1">
            <a:spLocks noChangeArrowheads="1"/>
          </p:cNvSpPr>
          <p:nvPr/>
        </p:nvSpPr>
        <p:spPr bwMode="auto">
          <a:xfrm>
            <a:off x="7318376" y="1220789"/>
            <a:ext cx="33496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i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visited network:</a:t>
            </a:r>
            <a:r>
              <a:rPr lang="en-US" altLang="ko-KR" sz="2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>
                <a:latin typeface="Arial" panose="020B0604020202020204" pitchFamily="34" charset="0"/>
                <a:cs typeface="Arial" panose="020B0604020202020204" pitchFamily="34" charset="0"/>
              </a:rPr>
              <a:t>network in which mobile currently resides </a:t>
            </a: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(e.g., 79.129.13/24)</a:t>
            </a:r>
          </a:p>
        </p:txBody>
      </p:sp>
      <p:sp>
        <p:nvSpPr>
          <p:cNvPr id="21523" name="Text Box 125"/>
          <p:cNvSpPr txBox="1">
            <a:spLocks noChangeArrowheads="1"/>
          </p:cNvSpPr>
          <p:nvPr/>
        </p:nvSpPr>
        <p:spPr bwMode="auto">
          <a:xfrm>
            <a:off x="3394075" y="1330326"/>
            <a:ext cx="36718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i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permanent address:</a:t>
            </a:r>
            <a:r>
              <a:rPr lang="en-US" altLang="ko-KR" sz="2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>
                <a:latin typeface="Arial" panose="020B0604020202020204" pitchFamily="34" charset="0"/>
                <a:cs typeface="Arial" panose="020B0604020202020204" pitchFamily="34" charset="0"/>
              </a:rPr>
              <a:t>remains constant (</a:t>
            </a: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e.g., 128.119.40.186)</a:t>
            </a:r>
          </a:p>
        </p:txBody>
      </p:sp>
      <p:sp>
        <p:nvSpPr>
          <p:cNvPr id="21524" name="Text Box 126"/>
          <p:cNvSpPr txBox="1">
            <a:spLocks noChangeArrowheads="1"/>
          </p:cNvSpPr>
          <p:nvPr/>
        </p:nvSpPr>
        <p:spPr bwMode="auto">
          <a:xfrm>
            <a:off x="7983850" y="4370389"/>
            <a:ext cx="2747963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foreign agent</a:t>
            </a:r>
            <a:r>
              <a:rPr lang="en-US" altLang="ko-KR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2000" i="1" dirty="0">
                <a:latin typeface="Arial" panose="020B0604020202020204" pitchFamily="34" charset="0"/>
                <a:cs typeface="Arial" panose="020B0604020202020204" pitchFamily="34" charset="0"/>
              </a:rPr>
              <a:t>entity in visited network that performs mobility functions on behalf of mobile. 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25" name="Text Box 128"/>
          <p:cNvSpPr txBox="1">
            <a:spLocks noChangeArrowheads="1"/>
          </p:cNvSpPr>
          <p:nvPr/>
        </p:nvSpPr>
        <p:spPr bwMode="auto">
          <a:xfrm>
            <a:off x="2206626" y="5235576"/>
            <a:ext cx="274796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Correspondent or remote host: </a:t>
            </a:r>
            <a:r>
              <a:rPr lang="en-US" altLang="ko-KR" sz="2000" i="1" dirty="0">
                <a:latin typeface="Arial" panose="020B0604020202020204" pitchFamily="34" charset="0"/>
                <a:cs typeface="Arial" panose="020B0604020202020204" pitchFamily="34" charset="0"/>
              </a:rPr>
              <a:t>wants to communicate with mobile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26" name="Line 129"/>
          <p:cNvSpPr>
            <a:spLocks noChangeShapeType="1"/>
          </p:cNvSpPr>
          <p:nvPr/>
        </p:nvSpPr>
        <p:spPr bwMode="auto">
          <a:xfrm flipV="1">
            <a:off x="4668839" y="5403850"/>
            <a:ext cx="1169987" cy="3111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1527" name="Line 129"/>
          <p:cNvSpPr>
            <a:spLocks noChangeShapeType="1"/>
          </p:cNvSpPr>
          <p:nvPr/>
        </p:nvSpPr>
        <p:spPr bwMode="auto">
          <a:xfrm>
            <a:off x="6596064" y="2776538"/>
            <a:ext cx="2047875" cy="45720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1528" name="Line 129"/>
          <p:cNvSpPr>
            <a:spLocks noChangeShapeType="1"/>
          </p:cNvSpPr>
          <p:nvPr/>
        </p:nvSpPr>
        <p:spPr bwMode="auto">
          <a:xfrm>
            <a:off x="6650038" y="1781176"/>
            <a:ext cx="2036762" cy="1343025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1529" name="Line 129"/>
          <p:cNvSpPr>
            <a:spLocks noChangeShapeType="1"/>
          </p:cNvSpPr>
          <p:nvPr/>
        </p:nvSpPr>
        <p:spPr bwMode="auto">
          <a:xfrm flipH="1">
            <a:off x="9471025" y="2252663"/>
            <a:ext cx="0" cy="54451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1530" name="Line 129"/>
          <p:cNvSpPr>
            <a:spLocks noChangeShapeType="1"/>
          </p:cNvSpPr>
          <p:nvPr/>
        </p:nvSpPr>
        <p:spPr bwMode="auto">
          <a:xfrm>
            <a:off x="8850314" y="4027489"/>
            <a:ext cx="217487" cy="376237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pic>
        <p:nvPicPr>
          <p:cNvPr id="21531" name="Picture 19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9" y="1160462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086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D93D8C-2CB5-40C8-BEDC-0EFC4AFE0707}" type="slidenum">
              <a:rPr lang="en-US" altLang="ko-KR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ko-KR" sz="1200" dirty="0">
              <a:latin typeface="Arial" panose="020B0604020202020204" pitchFamily="34" charset="0"/>
            </a:endParaRP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6076" y="1571626"/>
            <a:ext cx="9668863" cy="4487863"/>
          </a:xfrm>
        </p:spPr>
        <p:txBody>
          <a:bodyPr/>
          <a:lstStyle/>
          <a:p>
            <a:r>
              <a:rPr lang="en-US" altLang="ko-KR" sz="2400" i="1" dirty="0">
                <a:solidFill>
                  <a:schemeClr val="folHlink"/>
                </a:solidFill>
                <a:latin typeface="Gill Sans MT" charset="0"/>
              </a:rPr>
              <a:t>let routing handle it: </a:t>
            </a:r>
            <a:r>
              <a:rPr lang="en-US" altLang="ko-KR" sz="2400" dirty="0">
                <a:solidFill>
                  <a:schemeClr val="folHlink"/>
                </a:solidFill>
                <a:latin typeface="Gill Sans MT" charset="0"/>
              </a:rPr>
              <a:t>routers advertise permanent address of mobile-nodes-in-residence via usual routing table exchange.</a:t>
            </a:r>
          </a:p>
          <a:p>
            <a:pPr lvl="1"/>
            <a:r>
              <a:rPr lang="en-US" altLang="ko-KR" dirty="0" smtClean="0">
                <a:solidFill>
                  <a:schemeClr val="folHlink"/>
                </a:solidFill>
                <a:latin typeface="Gill Sans MT" charset="0"/>
              </a:rPr>
              <a:t>routing tables indicate where each mobile located</a:t>
            </a:r>
          </a:p>
          <a:p>
            <a:pPr lvl="1"/>
            <a:r>
              <a:rPr lang="en-US" altLang="ko-KR" dirty="0" smtClean="0">
                <a:solidFill>
                  <a:schemeClr val="folHlink"/>
                </a:solidFill>
                <a:latin typeface="Gill Sans MT" charset="0"/>
              </a:rPr>
              <a:t>no changes to end-systems</a:t>
            </a:r>
          </a:p>
          <a:p>
            <a:r>
              <a:rPr lang="en-US" altLang="ko-KR" sz="2400" i="1" dirty="0">
                <a:solidFill>
                  <a:srgbClr val="C00000"/>
                </a:solidFill>
                <a:latin typeface="Gill Sans MT" charset="0"/>
              </a:rPr>
              <a:t>let end-systems handle it: </a:t>
            </a:r>
          </a:p>
          <a:p>
            <a:pPr lvl="1"/>
            <a:r>
              <a:rPr lang="en-US" altLang="ko-KR" i="1" dirty="0" smtClean="0">
                <a:solidFill>
                  <a:srgbClr val="C00000"/>
                </a:solidFill>
                <a:latin typeface="Gill Sans MT" charset="0"/>
              </a:rPr>
              <a:t>indirect routing:</a:t>
            </a:r>
            <a:r>
              <a:rPr lang="en-US" altLang="ko-KR" dirty="0" smtClean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altLang="ko-KR" dirty="0" smtClean="0">
                <a:latin typeface="Gill Sans MT" charset="0"/>
              </a:rPr>
              <a:t>communication from correspondent to mobile goes through home agent, then forwarded to remote</a:t>
            </a:r>
          </a:p>
          <a:p>
            <a:pPr lvl="1"/>
            <a:r>
              <a:rPr lang="en-US" altLang="ko-KR" i="1" dirty="0" smtClean="0">
                <a:solidFill>
                  <a:srgbClr val="FF0000"/>
                </a:solidFill>
                <a:latin typeface="Gill Sans MT" charset="0"/>
              </a:rPr>
              <a:t>direct routing:</a:t>
            </a:r>
            <a:r>
              <a:rPr lang="en-US" altLang="ko-KR" dirty="0" smtClean="0">
                <a:latin typeface="Gill Sans MT" charset="0"/>
              </a:rPr>
              <a:t> correspondent gets foreign address of mobile, sends directly to mobile</a:t>
            </a:r>
          </a:p>
        </p:txBody>
      </p:sp>
      <p:sp>
        <p:nvSpPr>
          <p:cNvPr id="94213" name="Oval 4"/>
          <p:cNvSpPr>
            <a:spLocks noChangeArrowheads="1"/>
          </p:cNvSpPr>
          <p:nvPr/>
        </p:nvSpPr>
        <p:spPr bwMode="auto">
          <a:xfrm>
            <a:off x="4789489" y="1770064"/>
            <a:ext cx="1887537" cy="1743075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ko-KR"/>
          </a:p>
        </p:txBody>
      </p:sp>
      <p:sp>
        <p:nvSpPr>
          <p:cNvPr id="94214" name="Line 5"/>
          <p:cNvSpPr>
            <a:spLocks noChangeShapeType="1"/>
          </p:cNvSpPr>
          <p:nvPr/>
        </p:nvSpPr>
        <p:spPr bwMode="auto">
          <a:xfrm>
            <a:off x="5224464" y="1944688"/>
            <a:ext cx="1133475" cy="136525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94215" name="Text Box 6"/>
          <p:cNvSpPr txBox="1">
            <a:spLocks noChangeArrowheads="1"/>
          </p:cNvSpPr>
          <p:nvPr/>
        </p:nvSpPr>
        <p:spPr bwMode="auto">
          <a:xfrm>
            <a:off x="4625976" y="1958976"/>
            <a:ext cx="227171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Arial" panose="020B0604020202020204" pitchFamily="34" charset="0"/>
                <a:cs typeface="Arial" panose="020B0604020202020204" pitchFamily="34" charset="0"/>
              </a:rPr>
              <a:t>scalable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Arial" panose="020B0604020202020204" pitchFamily="34" charset="0"/>
                <a:cs typeface="Arial" panose="020B0604020202020204" pitchFamily="34" charset="0"/>
              </a:rPr>
              <a:t> to millions of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Arial" panose="020B0604020202020204" pitchFamily="34" charset="0"/>
                <a:cs typeface="Arial" panose="020B0604020202020204" pitchFamily="34" charset="0"/>
              </a:rPr>
              <a:t>  mobiles</a:t>
            </a:r>
          </a:p>
        </p:txBody>
      </p:sp>
      <p:sp>
        <p:nvSpPr>
          <p:cNvPr id="94216" name="Rectangle 2"/>
          <p:cNvSpPr>
            <a:spLocks noGrp="1" noChangeArrowheads="1"/>
          </p:cNvSpPr>
          <p:nvPr>
            <p:ph type="title"/>
          </p:nvPr>
        </p:nvSpPr>
        <p:spPr>
          <a:xfrm>
            <a:off x="910710" y="474664"/>
            <a:ext cx="7772400" cy="1143000"/>
          </a:xfrm>
        </p:spPr>
        <p:txBody>
          <a:bodyPr/>
          <a:lstStyle/>
          <a:p>
            <a:r>
              <a:rPr lang="en-US" altLang="ko-KR" smtClean="0">
                <a:latin typeface="Gill Sans MT" charset="0"/>
              </a:rPr>
              <a:t>Mobility: approaches</a:t>
            </a:r>
          </a:p>
        </p:txBody>
      </p:sp>
      <p:pic>
        <p:nvPicPr>
          <p:cNvPr id="94217" name="Picture 2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11" y="1274765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32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9031D0-4C1F-4FBD-AB26-8EF1BEA026EB}" type="slidenum">
              <a:rPr lang="en-US" altLang="ko-KR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ko-KR" sz="1200" dirty="0">
              <a:latin typeface="Arial" panose="020B0604020202020204" pitchFamily="34" charset="0"/>
            </a:endParaRPr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>
          <a:xfrm>
            <a:off x="745953" y="274884"/>
            <a:ext cx="7772400" cy="1143000"/>
          </a:xfrm>
        </p:spPr>
        <p:txBody>
          <a:bodyPr/>
          <a:lstStyle/>
          <a:p>
            <a:r>
              <a:rPr lang="en-US" altLang="ko-KR" dirty="0" smtClean="0">
                <a:latin typeface="Gill Sans MT" charset="0"/>
              </a:rPr>
              <a:t>3 phase for communications</a:t>
            </a:r>
          </a:p>
        </p:txBody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3749" y="1549400"/>
            <a:ext cx="9501916" cy="4487863"/>
          </a:xfrm>
        </p:spPr>
        <p:txBody>
          <a:bodyPr/>
          <a:lstStyle/>
          <a:p>
            <a:r>
              <a:rPr lang="en-US" altLang="ko-KR" sz="2400" i="1" dirty="0">
                <a:solidFill>
                  <a:srgbClr val="C00000"/>
                </a:solidFill>
                <a:latin typeface="Gill Sans MT" charset="0"/>
              </a:rPr>
              <a:t>Communications between correspondent and mobile host</a:t>
            </a:r>
            <a:endParaRPr lang="en-US" altLang="ko-KR" dirty="0" smtClean="0">
              <a:latin typeface="Gill Sans MT" charset="0"/>
            </a:endParaRPr>
          </a:p>
        </p:txBody>
      </p:sp>
      <p:pic>
        <p:nvPicPr>
          <p:cNvPr id="92166" name="Picture 2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27" y="1263576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114" y="2955432"/>
            <a:ext cx="68770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7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val 5"/>
          <p:cNvSpPr>
            <a:spLocks noChangeArrowheads="1"/>
          </p:cNvSpPr>
          <p:nvPr/>
        </p:nvSpPr>
        <p:spPr bwMode="auto">
          <a:xfrm>
            <a:off x="6340475" y="4378326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6148" name="Oval 11"/>
          <p:cNvSpPr>
            <a:spLocks noChangeArrowheads="1"/>
          </p:cNvSpPr>
          <p:nvPr/>
        </p:nvSpPr>
        <p:spPr bwMode="auto">
          <a:xfrm>
            <a:off x="2174876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6149" name="Line 22"/>
          <p:cNvSpPr>
            <a:spLocks noChangeShapeType="1"/>
          </p:cNvSpPr>
          <p:nvPr/>
        </p:nvSpPr>
        <p:spPr bwMode="auto">
          <a:xfrm>
            <a:off x="3322639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6150" name="Oval 23"/>
          <p:cNvSpPr>
            <a:spLocks noChangeArrowheads="1"/>
          </p:cNvSpPr>
          <p:nvPr/>
        </p:nvSpPr>
        <p:spPr bwMode="auto">
          <a:xfrm>
            <a:off x="3048001" y="4033839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6151" name="Line 34"/>
          <p:cNvSpPr>
            <a:spLocks noChangeShapeType="1"/>
          </p:cNvSpPr>
          <p:nvPr/>
        </p:nvSpPr>
        <p:spPr bwMode="auto">
          <a:xfrm flipV="1">
            <a:off x="3721100" y="3636964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6152" name="Oval 38"/>
          <p:cNvSpPr>
            <a:spLocks noChangeArrowheads="1"/>
          </p:cNvSpPr>
          <p:nvPr/>
        </p:nvSpPr>
        <p:spPr bwMode="auto">
          <a:xfrm>
            <a:off x="4632326" y="4440239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6153" name="Line 59"/>
          <p:cNvSpPr>
            <a:spLocks noChangeShapeType="1"/>
          </p:cNvSpPr>
          <p:nvPr/>
        </p:nvSpPr>
        <p:spPr bwMode="auto">
          <a:xfrm>
            <a:off x="6884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6154" name="Line 60"/>
          <p:cNvSpPr>
            <a:spLocks noChangeShapeType="1"/>
          </p:cNvSpPr>
          <p:nvPr/>
        </p:nvSpPr>
        <p:spPr bwMode="auto">
          <a:xfrm flipH="1">
            <a:off x="6397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6155" name="Line 61"/>
          <p:cNvSpPr>
            <a:spLocks noChangeShapeType="1"/>
          </p:cNvSpPr>
          <p:nvPr/>
        </p:nvSpPr>
        <p:spPr bwMode="auto">
          <a:xfrm flipH="1">
            <a:off x="6411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6156" name="Line 62"/>
          <p:cNvSpPr>
            <a:spLocks noChangeShapeType="1"/>
          </p:cNvSpPr>
          <p:nvPr/>
        </p:nvSpPr>
        <p:spPr bwMode="auto">
          <a:xfrm flipH="1">
            <a:off x="6354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6157" name="Line 63"/>
          <p:cNvSpPr>
            <a:spLocks noChangeShapeType="1"/>
          </p:cNvSpPr>
          <p:nvPr/>
        </p:nvSpPr>
        <p:spPr bwMode="auto">
          <a:xfrm flipH="1" flipV="1">
            <a:off x="6391276" y="4105276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6158" name="Line 64"/>
          <p:cNvSpPr>
            <a:spLocks noChangeShapeType="1"/>
          </p:cNvSpPr>
          <p:nvPr/>
        </p:nvSpPr>
        <p:spPr bwMode="auto">
          <a:xfrm flipV="1">
            <a:off x="5832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25613" name="Group 356"/>
          <p:cNvGrpSpPr>
            <a:grpSpLocks/>
          </p:cNvGrpSpPr>
          <p:nvPr/>
        </p:nvGrpSpPr>
        <p:grpSpPr bwMode="auto">
          <a:xfrm>
            <a:off x="7966075" y="4867275"/>
            <a:ext cx="331788" cy="368300"/>
            <a:chOff x="313" y="1497"/>
            <a:chExt cx="1152" cy="1014"/>
          </a:xfrm>
        </p:grpSpPr>
        <p:pic>
          <p:nvPicPr>
            <p:cNvPr id="25748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49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4" name="Group 361"/>
          <p:cNvGrpSpPr>
            <a:grpSpLocks/>
          </p:cNvGrpSpPr>
          <p:nvPr/>
        </p:nvGrpSpPr>
        <p:grpSpPr bwMode="auto">
          <a:xfrm>
            <a:off x="3595689" y="4195764"/>
            <a:ext cx="396875" cy="388937"/>
            <a:chOff x="2967" y="478"/>
            <a:chExt cx="788" cy="625"/>
          </a:xfrm>
        </p:grpSpPr>
        <p:pic>
          <p:nvPicPr>
            <p:cNvPr id="2574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4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5" name="Group 91"/>
          <p:cNvGrpSpPr>
            <a:grpSpLocks/>
          </p:cNvGrpSpPr>
          <p:nvPr/>
        </p:nvGrpSpPr>
        <p:grpSpPr bwMode="auto">
          <a:xfrm>
            <a:off x="7192964" y="4957763"/>
            <a:ext cx="458787" cy="620712"/>
            <a:chOff x="5955030" y="3031808"/>
            <a:chExt cx="914400" cy="1398587"/>
          </a:xfrm>
        </p:grpSpPr>
        <p:grpSp>
          <p:nvGrpSpPr>
            <p:cNvPr id="25729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73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573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573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573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573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573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573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573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573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574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574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574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574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574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574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  <p:pic>
          <p:nvPicPr>
            <p:cNvPr id="25730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6" name="Group 403"/>
          <p:cNvGrpSpPr>
            <a:grpSpLocks/>
          </p:cNvGrpSpPr>
          <p:nvPr/>
        </p:nvGrpSpPr>
        <p:grpSpPr bwMode="auto">
          <a:xfrm>
            <a:off x="4927600" y="5354638"/>
            <a:ext cx="527050" cy="392112"/>
            <a:chOff x="2751" y="1851"/>
            <a:chExt cx="462" cy="478"/>
          </a:xfrm>
        </p:grpSpPr>
        <p:pic>
          <p:nvPicPr>
            <p:cNvPr id="25727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28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7" name="Group 112"/>
          <p:cNvGrpSpPr>
            <a:grpSpLocks/>
          </p:cNvGrpSpPr>
          <p:nvPr/>
        </p:nvGrpSpPr>
        <p:grpSpPr bwMode="auto">
          <a:xfrm>
            <a:off x="5618164" y="4987926"/>
            <a:ext cx="458787" cy="620713"/>
            <a:chOff x="5955030" y="3031808"/>
            <a:chExt cx="914400" cy="1398587"/>
          </a:xfrm>
        </p:grpSpPr>
        <p:grpSp>
          <p:nvGrpSpPr>
            <p:cNvPr id="25710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71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571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571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571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571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571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571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571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572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572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572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572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572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572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572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  <p:pic>
          <p:nvPicPr>
            <p:cNvPr id="25711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8" name="Group 356"/>
          <p:cNvGrpSpPr>
            <a:grpSpLocks/>
          </p:cNvGrpSpPr>
          <p:nvPr/>
        </p:nvGrpSpPr>
        <p:grpSpPr bwMode="auto">
          <a:xfrm>
            <a:off x="7305675" y="5791200"/>
            <a:ext cx="361950" cy="338138"/>
            <a:chOff x="313" y="1497"/>
            <a:chExt cx="1152" cy="1014"/>
          </a:xfrm>
        </p:grpSpPr>
        <p:pic>
          <p:nvPicPr>
            <p:cNvPr id="25708" name="Picture 354" descr="laptop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9" name="Picture 355" descr="antenna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9" name="Group 356"/>
          <p:cNvGrpSpPr>
            <a:grpSpLocks/>
          </p:cNvGrpSpPr>
          <p:nvPr/>
        </p:nvGrpSpPr>
        <p:grpSpPr bwMode="auto">
          <a:xfrm>
            <a:off x="6075364" y="5811838"/>
            <a:ext cx="376237" cy="347662"/>
            <a:chOff x="313" y="1497"/>
            <a:chExt cx="1152" cy="1014"/>
          </a:xfrm>
        </p:grpSpPr>
        <p:pic>
          <p:nvPicPr>
            <p:cNvPr id="25706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7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0" name="Group 356"/>
          <p:cNvGrpSpPr>
            <a:grpSpLocks/>
          </p:cNvGrpSpPr>
          <p:nvPr/>
        </p:nvGrpSpPr>
        <p:grpSpPr bwMode="auto">
          <a:xfrm>
            <a:off x="5354639" y="5832476"/>
            <a:ext cx="382587" cy="436563"/>
            <a:chOff x="313" y="1497"/>
            <a:chExt cx="1152" cy="1014"/>
          </a:xfrm>
        </p:grpSpPr>
        <p:pic>
          <p:nvPicPr>
            <p:cNvPr id="25704" name="Picture 354" descr="laptop_stylized_small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5" name="Picture 355" descr="antenna_stylize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1" name="Group 403"/>
          <p:cNvGrpSpPr>
            <a:grpSpLocks/>
          </p:cNvGrpSpPr>
          <p:nvPr/>
        </p:nvGrpSpPr>
        <p:grpSpPr bwMode="auto">
          <a:xfrm>
            <a:off x="5253039" y="4673601"/>
            <a:ext cx="485775" cy="403225"/>
            <a:chOff x="2751" y="1851"/>
            <a:chExt cx="462" cy="478"/>
          </a:xfrm>
        </p:grpSpPr>
        <p:pic>
          <p:nvPicPr>
            <p:cNvPr id="25702" name="Picture 364" descr="iphone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3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2" name="Group 403"/>
          <p:cNvGrpSpPr>
            <a:grpSpLocks/>
          </p:cNvGrpSpPr>
          <p:nvPr/>
        </p:nvGrpSpPr>
        <p:grpSpPr bwMode="auto">
          <a:xfrm>
            <a:off x="7813676" y="5334001"/>
            <a:ext cx="525463" cy="392113"/>
            <a:chOff x="2751" y="1851"/>
            <a:chExt cx="462" cy="478"/>
          </a:xfrm>
        </p:grpSpPr>
        <p:pic>
          <p:nvPicPr>
            <p:cNvPr id="25700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1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3" name="Group 356"/>
          <p:cNvGrpSpPr>
            <a:grpSpLocks/>
          </p:cNvGrpSpPr>
          <p:nvPr/>
        </p:nvGrpSpPr>
        <p:grpSpPr bwMode="auto">
          <a:xfrm>
            <a:off x="6511925" y="5191125"/>
            <a:ext cx="376238" cy="349250"/>
            <a:chOff x="313" y="1497"/>
            <a:chExt cx="1152" cy="1014"/>
          </a:xfrm>
        </p:grpSpPr>
        <p:pic>
          <p:nvPicPr>
            <p:cNvPr id="25698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99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4" name="Group 356"/>
          <p:cNvGrpSpPr>
            <a:grpSpLocks/>
          </p:cNvGrpSpPr>
          <p:nvPr/>
        </p:nvGrpSpPr>
        <p:grpSpPr bwMode="auto">
          <a:xfrm>
            <a:off x="3433764" y="4643439"/>
            <a:ext cx="282575" cy="344487"/>
            <a:chOff x="313" y="1497"/>
            <a:chExt cx="1152" cy="1014"/>
          </a:xfrm>
        </p:grpSpPr>
        <p:pic>
          <p:nvPicPr>
            <p:cNvPr id="25696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97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5" name="Group 403"/>
          <p:cNvGrpSpPr>
            <a:grpSpLocks/>
          </p:cNvGrpSpPr>
          <p:nvPr/>
        </p:nvGrpSpPr>
        <p:grpSpPr bwMode="auto">
          <a:xfrm>
            <a:off x="3140075" y="4308475"/>
            <a:ext cx="444500" cy="381000"/>
            <a:chOff x="2751" y="1851"/>
            <a:chExt cx="462" cy="478"/>
          </a:xfrm>
        </p:grpSpPr>
        <p:pic>
          <p:nvPicPr>
            <p:cNvPr id="25694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9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6" name="Group 154"/>
          <p:cNvGrpSpPr>
            <a:grpSpLocks/>
          </p:cNvGrpSpPr>
          <p:nvPr/>
        </p:nvGrpSpPr>
        <p:grpSpPr bwMode="auto">
          <a:xfrm>
            <a:off x="3098800" y="1971676"/>
            <a:ext cx="458788" cy="619125"/>
            <a:chOff x="5955030" y="3031808"/>
            <a:chExt cx="914400" cy="1398587"/>
          </a:xfrm>
        </p:grpSpPr>
        <p:grpSp>
          <p:nvGrpSpPr>
            <p:cNvPr id="25677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67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568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568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568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568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568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568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568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568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568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568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569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569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569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569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  <p:pic>
          <p:nvPicPr>
            <p:cNvPr id="25678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7" name="Group 356"/>
          <p:cNvGrpSpPr>
            <a:grpSpLocks/>
          </p:cNvGrpSpPr>
          <p:nvPr/>
        </p:nvGrpSpPr>
        <p:grpSpPr bwMode="auto">
          <a:xfrm>
            <a:off x="3636964" y="2103438"/>
            <a:ext cx="465137" cy="481012"/>
            <a:chOff x="313" y="1497"/>
            <a:chExt cx="1152" cy="1014"/>
          </a:xfrm>
        </p:grpSpPr>
        <p:pic>
          <p:nvPicPr>
            <p:cNvPr id="25675" name="Picture 354" descr="laptop_stylized_small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6" name="Picture 355" descr="antenna_stylize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8" name="Group 356"/>
          <p:cNvGrpSpPr>
            <a:grpSpLocks/>
          </p:cNvGrpSpPr>
          <p:nvPr/>
        </p:nvGrpSpPr>
        <p:grpSpPr bwMode="auto">
          <a:xfrm>
            <a:off x="3529014" y="2901950"/>
            <a:ext cx="333375" cy="368300"/>
            <a:chOff x="313" y="1497"/>
            <a:chExt cx="1152" cy="1014"/>
          </a:xfrm>
        </p:grpSpPr>
        <p:pic>
          <p:nvPicPr>
            <p:cNvPr id="25673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4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9" name="Group 356"/>
          <p:cNvGrpSpPr>
            <a:grpSpLocks/>
          </p:cNvGrpSpPr>
          <p:nvPr/>
        </p:nvGrpSpPr>
        <p:grpSpPr bwMode="auto">
          <a:xfrm>
            <a:off x="3006726" y="2987675"/>
            <a:ext cx="282575" cy="344488"/>
            <a:chOff x="313" y="1497"/>
            <a:chExt cx="1152" cy="1014"/>
          </a:xfrm>
        </p:grpSpPr>
        <p:pic>
          <p:nvPicPr>
            <p:cNvPr id="25671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2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30" name="Group 403"/>
          <p:cNvGrpSpPr>
            <a:grpSpLocks/>
          </p:cNvGrpSpPr>
          <p:nvPr/>
        </p:nvGrpSpPr>
        <p:grpSpPr bwMode="auto">
          <a:xfrm>
            <a:off x="2713038" y="2651125"/>
            <a:ext cx="444500" cy="382588"/>
            <a:chOff x="2751" y="1851"/>
            <a:chExt cx="462" cy="478"/>
          </a:xfrm>
        </p:grpSpPr>
        <p:pic>
          <p:nvPicPr>
            <p:cNvPr id="25669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31" name="Group 356"/>
          <p:cNvGrpSpPr>
            <a:grpSpLocks/>
          </p:cNvGrpSpPr>
          <p:nvPr/>
        </p:nvGrpSpPr>
        <p:grpSpPr bwMode="auto">
          <a:xfrm>
            <a:off x="3089275" y="1401763"/>
            <a:ext cx="446088" cy="385762"/>
            <a:chOff x="313" y="1497"/>
            <a:chExt cx="1152" cy="1014"/>
          </a:xfrm>
        </p:grpSpPr>
        <p:pic>
          <p:nvPicPr>
            <p:cNvPr id="25667" name="Picture 354" descr="laptop_stylized_small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68" name="Picture 355" descr="antenna_stylized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32" name="Group 403"/>
          <p:cNvGrpSpPr>
            <a:grpSpLocks/>
          </p:cNvGrpSpPr>
          <p:nvPr/>
        </p:nvGrpSpPr>
        <p:grpSpPr bwMode="auto">
          <a:xfrm>
            <a:off x="2286000" y="2530475"/>
            <a:ext cx="446088" cy="381000"/>
            <a:chOff x="2751" y="1851"/>
            <a:chExt cx="462" cy="478"/>
          </a:xfrm>
        </p:grpSpPr>
        <p:pic>
          <p:nvPicPr>
            <p:cNvPr id="25665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66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79F30545-F071-41B9-B16C-A79A6571B1F2}" type="slidenum">
              <a:rPr lang="en-US" altLang="ko-KR" sz="1200" smtClean="0">
                <a:latin typeface="Arial" panose="020B0604020202020204" pitchFamily="34" charset="0"/>
              </a:rPr>
              <a:pPr/>
              <a:t>4</a:t>
            </a:fld>
            <a:endParaRPr lang="en-US" altLang="ko-KR" sz="1200" dirty="0">
              <a:latin typeface="Arial" panose="020B0604020202020204" pitchFamily="34" charset="0"/>
            </a:endParaRPr>
          </a:p>
        </p:txBody>
      </p:sp>
      <p:sp>
        <p:nvSpPr>
          <p:cNvPr id="6181" name="Rectangle 64"/>
          <p:cNvSpPr>
            <a:spLocks noChangeArrowheads="1"/>
          </p:cNvSpPr>
          <p:nvPr/>
        </p:nvSpPr>
        <p:spPr bwMode="auto">
          <a:xfrm>
            <a:off x="7008813" y="1557339"/>
            <a:ext cx="3346450" cy="2954337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6182" name="Rectangle 65"/>
          <p:cNvSpPr>
            <a:spLocks noChangeArrowheads="1"/>
          </p:cNvSpPr>
          <p:nvPr/>
        </p:nvSpPr>
        <p:spPr bwMode="auto">
          <a:xfrm>
            <a:off x="7062789" y="1403350"/>
            <a:ext cx="1912937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6183" name="Rectangle 66"/>
          <p:cNvSpPr>
            <a:spLocks noChangeArrowheads="1"/>
          </p:cNvSpPr>
          <p:nvPr/>
        </p:nvSpPr>
        <p:spPr bwMode="auto">
          <a:xfrm>
            <a:off x="7059611" y="1493276"/>
            <a:ext cx="31496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ko-KR" sz="1800" dirty="0">
                <a:latin typeface="Gill Sans MT" charset="0"/>
              </a:rPr>
              <a:t> base station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ko-KR" sz="1600" dirty="0">
                <a:latin typeface="Gill Sans MT" charset="0"/>
              </a:rPr>
              <a:t>typically connected to wired network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ko-KR" sz="1600" dirty="0">
                <a:latin typeface="Gill Sans MT" charset="0"/>
              </a:rPr>
              <a:t>relay - responsible for sending packets between wired network and wireless host(s) in its </a:t>
            </a:r>
            <a:r>
              <a:rPr lang="ja-JP" altLang="en-US" sz="1600" dirty="0">
                <a:latin typeface="Gill Sans MT" charset="0"/>
              </a:rPr>
              <a:t>“</a:t>
            </a:r>
            <a:r>
              <a:rPr lang="en-US" altLang="ja-JP" sz="1600" dirty="0">
                <a:latin typeface="Gill Sans MT" charset="0"/>
              </a:rPr>
              <a:t>area</a:t>
            </a:r>
            <a:r>
              <a:rPr lang="ja-JP" altLang="en-US" sz="1600" dirty="0">
                <a:latin typeface="Gill Sans MT" charset="0"/>
              </a:rPr>
              <a:t>”</a:t>
            </a:r>
            <a:endParaRPr lang="en-US" altLang="ja-JP" sz="1600" dirty="0">
              <a:latin typeface="Gill Sans MT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Gill Sans MT" charset="0"/>
              </a:rPr>
              <a:t>e.g., cell towers,  802.11 access points </a:t>
            </a:r>
          </a:p>
        </p:txBody>
      </p:sp>
      <p:sp>
        <p:nvSpPr>
          <p:cNvPr id="6184" name="Line 75"/>
          <p:cNvSpPr>
            <a:spLocks noChangeShapeType="1"/>
          </p:cNvSpPr>
          <p:nvPr/>
        </p:nvSpPr>
        <p:spPr bwMode="auto">
          <a:xfrm flipH="1">
            <a:off x="7543801" y="4530725"/>
            <a:ext cx="309563" cy="863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25639" name="Group 190"/>
          <p:cNvGrpSpPr>
            <a:grpSpLocks/>
          </p:cNvGrpSpPr>
          <p:nvPr/>
        </p:nvGrpSpPr>
        <p:grpSpPr bwMode="auto">
          <a:xfrm>
            <a:off x="9712325" y="1087438"/>
            <a:ext cx="458788" cy="620712"/>
            <a:chOff x="5955030" y="3031808"/>
            <a:chExt cx="914400" cy="1398587"/>
          </a:xfrm>
        </p:grpSpPr>
        <p:grpSp>
          <p:nvGrpSpPr>
            <p:cNvPr id="25648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65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565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565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565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565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565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565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565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565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565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566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566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566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566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566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  <p:pic>
          <p:nvPicPr>
            <p:cNvPr id="25649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40" name="Group 361"/>
          <p:cNvGrpSpPr>
            <a:grpSpLocks/>
          </p:cNvGrpSpPr>
          <p:nvPr/>
        </p:nvGrpSpPr>
        <p:grpSpPr bwMode="auto">
          <a:xfrm>
            <a:off x="9102725" y="1228725"/>
            <a:ext cx="590550" cy="501650"/>
            <a:chOff x="2967" y="478"/>
            <a:chExt cx="788" cy="625"/>
          </a:xfrm>
        </p:grpSpPr>
        <p:pic>
          <p:nvPicPr>
            <p:cNvPr id="2564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4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87" name="Rectangle 4"/>
          <p:cNvSpPr>
            <a:spLocks noGrp="1" noChangeArrowheads="1"/>
          </p:cNvSpPr>
          <p:nvPr>
            <p:ph type="title"/>
          </p:nvPr>
        </p:nvSpPr>
        <p:spPr>
          <a:xfrm>
            <a:off x="612478" y="506338"/>
            <a:ext cx="7772400" cy="9540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latin typeface="Gill Sans MT" charset="0"/>
                <a:ea typeface="ＭＳ Ｐゴシック" charset="0"/>
              </a:rPr>
              <a:t>Elements of a wireless network</a:t>
            </a:r>
          </a:p>
        </p:txBody>
      </p:sp>
      <p:pic>
        <p:nvPicPr>
          <p:cNvPr id="25642" name="Picture 16" descr="underline_base"/>
          <p:cNvPicPr>
            <a:picLocks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78" y="1193727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43" name="Group 6"/>
          <p:cNvGrpSpPr>
            <a:grpSpLocks/>
          </p:cNvGrpSpPr>
          <p:nvPr/>
        </p:nvGrpSpPr>
        <p:grpSpPr bwMode="auto">
          <a:xfrm>
            <a:off x="4562475" y="2557464"/>
            <a:ext cx="2362200" cy="1762125"/>
            <a:chOff x="3839" y="1737"/>
            <a:chExt cx="1488" cy="1110"/>
          </a:xfrm>
        </p:grpSpPr>
        <p:sp>
          <p:nvSpPr>
            <p:cNvPr id="25644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294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79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9031D0-4C1F-4FBD-AB26-8EF1BEA026EB}" type="slidenum">
              <a:rPr lang="en-US" altLang="ko-KR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ko-KR" sz="1200" dirty="0">
              <a:latin typeface="Arial" panose="020B0604020202020204" pitchFamily="34" charset="0"/>
            </a:endParaRPr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>
          <a:xfrm>
            <a:off x="918948" y="385252"/>
            <a:ext cx="7772400" cy="1143000"/>
          </a:xfrm>
        </p:spPr>
        <p:txBody>
          <a:bodyPr/>
          <a:lstStyle/>
          <a:p>
            <a:r>
              <a:rPr lang="en-US" altLang="ko-KR" dirty="0" smtClean="0">
                <a:latin typeface="Gill Sans MT" charset="0"/>
              </a:rPr>
              <a:t>Phase 1: Agent Discovery</a:t>
            </a:r>
          </a:p>
        </p:txBody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8948" y="1571626"/>
            <a:ext cx="9375991" cy="4487863"/>
          </a:xfrm>
        </p:spPr>
        <p:txBody>
          <a:bodyPr/>
          <a:lstStyle/>
          <a:p>
            <a:r>
              <a:rPr lang="ko-KR" altLang="en-US" sz="2400" dirty="0" smtClean="0">
                <a:latin typeface="Gill Sans MT" charset="0"/>
              </a:rPr>
              <a:t>이동 </a:t>
            </a:r>
            <a:r>
              <a:rPr lang="ko-KR" altLang="en-US" sz="2400" dirty="0" err="1" smtClean="0">
                <a:latin typeface="Gill Sans MT" charset="0"/>
              </a:rPr>
              <a:t>노드가</a:t>
            </a:r>
            <a:r>
              <a:rPr lang="ko-KR" altLang="en-US" sz="2400" dirty="0" smtClean="0">
                <a:latin typeface="Gill Sans MT" charset="0"/>
              </a:rPr>
              <a:t> 현재 자신이 접속해있는 네트워크를 알기 위해 사용</a:t>
            </a:r>
            <a:endParaRPr lang="en-US" altLang="ko-KR" sz="2400" dirty="0" smtClean="0">
              <a:latin typeface="Gill Sans MT" charset="0"/>
            </a:endParaRPr>
          </a:p>
          <a:p>
            <a:pPr lvl="1"/>
            <a:r>
              <a:rPr lang="ko-KR" altLang="en-US" dirty="0" smtClean="0">
                <a:latin typeface="Gill Sans MT" charset="0"/>
              </a:rPr>
              <a:t>홈 네트워크인지</a:t>
            </a:r>
            <a:r>
              <a:rPr lang="en-US" altLang="ko-KR" dirty="0" smtClean="0">
                <a:latin typeface="Gill Sans MT" charset="0"/>
              </a:rPr>
              <a:t>, </a:t>
            </a:r>
            <a:r>
              <a:rPr lang="ko-KR" altLang="en-US" dirty="0" smtClean="0">
                <a:latin typeface="Gill Sans MT" charset="0"/>
              </a:rPr>
              <a:t>방문 네트워크인지</a:t>
            </a:r>
            <a:endParaRPr lang="en-US" altLang="ko-KR" dirty="0" smtClean="0">
              <a:latin typeface="Gill Sans MT" charset="0"/>
            </a:endParaRPr>
          </a:p>
          <a:p>
            <a:pPr lvl="1"/>
            <a:r>
              <a:rPr lang="ko-KR" altLang="en-US" dirty="0" smtClean="0">
                <a:latin typeface="Gill Sans MT" charset="0"/>
              </a:rPr>
              <a:t>홈 또는 방문 에이전트들은 자신의 존재를 주기적으로 </a:t>
            </a:r>
            <a:r>
              <a:rPr lang="ko-KR" altLang="en-US" dirty="0" err="1" smtClean="0">
                <a:latin typeface="Gill Sans MT" charset="0"/>
              </a:rPr>
              <a:t>브로드캐스트하여</a:t>
            </a:r>
            <a:r>
              <a:rPr lang="ko-KR" altLang="en-US" dirty="0" smtClean="0">
                <a:latin typeface="Gill Sans MT" charset="0"/>
              </a:rPr>
              <a:t> 현재 이동 </a:t>
            </a:r>
            <a:r>
              <a:rPr lang="ko-KR" altLang="en-US" dirty="0" err="1" smtClean="0">
                <a:latin typeface="Gill Sans MT" charset="0"/>
              </a:rPr>
              <a:t>노드가</a:t>
            </a:r>
            <a:r>
              <a:rPr lang="ko-KR" altLang="en-US" dirty="0" smtClean="0">
                <a:latin typeface="Gill Sans MT" charset="0"/>
              </a:rPr>
              <a:t> 접속해있는 네트워크를 알림</a:t>
            </a:r>
            <a:endParaRPr lang="en-US" altLang="ko-KR" dirty="0" smtClean="0">
              <a:latin typeface="Gill Sans MT" charset="0"/>
            </a:endParaRPr>
          </a:p>
          <a:p>
            <a:endParaRPr lang="en-US" altLang="ko-KR" sz="2400" dirty="0">
              <a:latin typeface="Gill Sans MT" charset="0"/>
            </a:endParaRPr>
          </a:p>
          <a:p>
            <a:r>
              <a:rPr lang="en-US" altLang="ko-KR" sz="2400" dirty="0">
                <a:latin typeface="Gill Sans MT" charset="0"/>
              </a:rPr>
              <a:t>Mobile IP extends ICMP Router Discovery as its primary mechanism for </a:t>
            </a:r>
            <a:r>
              <a:rPr lang="en-US" altLang="ko-KR" sz="2400" i="1" dirty="0">
                <a:solidFill>
                  <a:srgbClr val="C00000"/>
                </a:solidFill>
                <a:latin typeface="Gill Sans MT" charset="0"/>
              </a:rPr>
              <a:t>Agent Discovery</a:t>
            </a:r>
          </a:p>
        </p:txBody>
      </p:sp>
      <p:pic>
        <p:nvPicPr>
          <p:cNvPr id="92166" name="Picture 2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7" y="1163640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31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B4D82D-C4E7-442C-A567-45EAD204C1CD}" type="slidenum">
              <a:rPr lang="en-US" altLang="ko-KR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ko-KR" sz="1200" dirty="0">
              <a:latin typeface="Arial" panose="020B0604020202020204" pitchFamily="34" charset="0"/>
            </a:endParaRPr>
          </a:p>
        </p:txBody>
      </p:sp>
      <p:sp>
        <p:nvSpPr>
          <p:cNvPr id="116740" name="Rectangle 2"/>
          <p:cNvSpPr>
            <a:spLocks noGrp="1" noChangeArrowheads="1"/>
          </p:cNvSpPr>
          <p:nvPr>
            <p:ph type="title"/>
          </p:nvPr>
        </p:nvSpPr>
        <p:spPr>
          <a:xfrm>
            <a:off x="945355" y="272595"/>
            <a:ext cx="7772400" cy="1143000"/>
          </a:xfrm>
        </p:spPr>
        <p:txBody>
          <a:bodyPr/>
          <a:lstStyle/>
          <a:p>
            <a:r>
              <a:rPr lang="en-US" altLang="ko-KR" dirty="0">
                <a:latin typeface="Gill Sans MT" charset="0"/>
              </a:rPr>
              <a:t>Phase 1: Agent Discovery</a:t>
            </a:r>
            <a:endParaRPr lang="en-US" altLang="ko-KR" dirty="0" smtClean="0">
              <a:latin typeface="Gill Sans MT" charset="0"/>
            </a:endParaRPr>
          </a:p>
        </p:txBody>
      </p:sp>
      <p:sp>
        <p:nvSpPr>
          <p:cNvPr id="1167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68627" y="1443038"/>
            <a:ext cx="8838986" cy="4648200"/>
          </a:xfrm>
        </p:spPr>
        <p:txBody>
          <a:bodyPr/>
          <a:lstStyle/>
          <a:p>
            <a:r>
              <a:rPr lang="en-US" altLang="ko-KR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advertisement: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foreign/home agents advertise service by broadcasting ICMP messages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typefield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= 9)</a:t>
            </a:r>
          </a:p>
        </p:txBody>
      </p:sp>
      <p:graphicFrame>
        <p:nvGraphicFramePr>
          <p:cNvPr id="116742" name="Object 4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4348164" y="2406650"/>
          <a:ext cx="5470525" cy="395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Picture" r:id="rId4" imgW="4048200" imgH="2924280" progId="Word.Picture.8">
                  <p:embed/>
                </p:oleObj>
              </mc:Choice>
              <mc:Fallback>
                <p:oleObj name="Picture" r:id="rId4" imgW="4048200" imgH="29242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8164" y="2406650"/>
                        <a:ext cx="5470525" cy="395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3" name="Text Box 5"/>
          <p:cNvSpPr txBox="1">
            <a:spLocks noChangeArrowheads="1"/>
          </p:cNvSpPr>
          <p:nvPr/>
        </p:nvSpPr>
        <p:spPr bwMode="auto">
          <a:xfrm>
            <a:off x="1857375" y="4164013"/>
            <a:ext cx="23002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R bit: registration required</a:t>
            </a:r>
          </a:p>
        </p:txBody>
      </p:sp>
      <p:sp>
        <p:nvSpPr>
          <p:cNvPr id="116744" name="Text Box 6"/>
          <p:cNvSpPr txBox="1">
            <a:spLocks noChangeArrowheads="1"/>
          </p:cNvSpPr>
          <p:nvPr/>
        </p:nvSpPr>
        <p:spPr bwMode="auto">
          <a:xfrm>
            <a:off x="1868488" y="3230563"/>
            <a:ext cx="2457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H,F bits: home and/or foreign agent</a:t>
            </a:r>
          </a:p>
        </p:txBody>
      </p:sp>
      <p:sp>
        <p:nvSpPr>
          <p:cNvPr id="116745" name="Line 7"/>
          <p:cNvSpPr>
            <a:spLocks noChangeShapeType="1"/>
          </p:cNvSpPr>
          <p:nvPr/>
        </p:nvSpPr>
        <p:spPr bwMode="auto">
          <a:xfrm>
            <a:off x="4314826" y="3768726"/>
            <a:ext cx="2538413" cy="11033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16746" name="Line 8"/>
          <p:cNvSpPr>
            <a:spLocks noChangeShapeType="1"/>
          </p:cNvSpPr>
          <p:nvPr/>
        </p:nvSpPr>
        <p:spPr bwMode="auto">
          <a:xfrm>
            <a:off x="4025900" y="4348163"/>
            <a:ext cx="2490788" cy="5826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pic>
        <p:nvPicPr>
          <p:cNvPr id="116747" name="Picture 18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056" y="1112382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화살표 연결선 2"/>
          <p:cNvCxnSpPr/>
          <p:nvPr/>
        </p:nvCxnSpPr>
        <p:spPr bwMode="auto">
          <a:xfrm flipV="1">
            <a:off x="3178629" y="5921830"/>
            <a:ext cx="2194560" cy="1694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857375" y="6030119"/>
            <a:ext cx="23002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Foreign agent only</a:t>
            </a: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00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9031D0-4C1F-4FBD-AB26-8EF1BEA026EB}" type="slidenum">
              <a:rPr lang="en-US" altLang="ko-KR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ko-KR" sz="1200" dirty="0">
              <a:latin typeface="Arial" panose="020B0604020202020204" pitchFamily="34" charset="0"/>
            </a:endParaRPr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95796"/>
            <a:ext cx="7772400" cy="1143000"/>
          </a:xfrm>
        </p:spPr>
        <p:txBody>
          <a:bodyPr/>
          <a:lstStyle/>
          <a:p>
            <a:r>
              <a:rPr lang="en-US" altLang="ko-KR" dirty="0" smtClean="0">
                <a:latin typeface="Gill Sans MT" charset="0"/>
              </a:rPr>
              <a:t>Phase 2: Registration</a:t>
            </a:r>
          </a:p>
        </p:txBody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54126"/>
            <a:ext cx="10389973" cy="4487863"/>
          </a:xfrm>
        </p:spPr>
        <p:txBody>
          <a:bodyPr/>
          <a:lstStyle/>
          <a:p>
            <a:r>
              <a:rPr lang="ko-KR" altLang="en-US" sz="2400" dirty="0" smtClean="0">
                <a:latin typeface="Gill Sans MT" charset="0"/>
              </a:rPr>
              <a:t>이동 </a:t>
            </a:r>
            <a:r>
              <a:rPr lang="ko-KR" altLang="en-US" sz="2400" dirty="0" err="1" smtClean="0">
                <a:latin typeface="Gill Sans MT" charset="0"/>
              </a:rPr>
              <a:t>노드가</a:t>
            </a:r>
            <a:r>
              <a:rPr lang="ko-KR" altLang="en-US" sz="2400" dirty="0" smtClean="0">
                <a:latin typeface="Gill Sans MT" charset="0"/>
              </a:rPr>
              <a:t> 현재 방문 중인 네트워크를 홈 네트워크에 등록하는 절차</a:t>
            </a:r>
            <a:endParaRPr lang="en-US" altLang="ko-KR" sz="2400" dirty="0" smtClean="0">
              <a:latin typeface="Gill Sans MT" charset="0"/>
            </a:endParaRPr>
          </a:p>
          <a:p>
            <a:pPr marL="457200" lvl="1" indent="0">
              <a:buNone/>
            </a:pPr>
            <a:endParaRPr lang="en-US" altLang="ko-KR" sz="2000" dirty="0" smtClean="0">
              <a:latin typeface="Gill Sans MT" charset="0"/>
            </a:endParaRPr>
          </a:p>
          <a:p>
            <a:r>
              <a:rPr lang="en-US" altLang="ko-KR" sz="2400" dirty="0" smtClean="0">
                <a:latin typeface="Gill Sans MT" charset="0"/>
              </a:rPr>
              <a:t>Used </a:t>
            </a:r>
            <a:r>
              <a:rPr lang="en-US" altLang="ko-KR" sz="2400" dirty="0">
                <a:latin typeface="Gill Sans MT" charset="0"/>
              </a:rPr>
              <a:t>to </a:t>
            </a:r>
          </a:p>
          <a:p>
            <a:pPr lvl="1"/>
            <a:r>
              <a:rPr lang="en-US" altLang="ko-KR" sz="2000" dirty="0">
                <a:latin typeface="Gill Sans MT" charset="0"/>
              </a:rPr>
              <a:t>Request forwarding services when visiting a foreign network</a:t>
            </a:r>
          </a:p>
          <a:p>
            <a:pPr lvl="1"/>
            <a:r>
              <a:rPr lang="en-US" altLang="ko-KR" sz="2000" dirty="0">
                <a:latin typeface="Gill Sans MT" charset="0"/>
              </a:rPr>
              <a:t>Inform their home agent of their current care-of address</a:t>
            </a:r>
          </a:p>
          <a:p>
            <a:pPr lvl="1"/>
            <a:r>
              <a:rPr lang="en-US" altLang="ko-KR" sz="2000" dirty="0">
                <a:latin typeface="Gill Sans MT" charset="0"/>
              </a:rPr>
              <a:t>Renew a registration</a:t>
            </a:r>
          </a:p>
          <a:p>
            <a:pPr lvl="1"/>
            <a:r>
              <a:rPr lang="en-US" altLang="ko-KR" sz="2000" dirty="0">
                <a:latin typeface="Gill Sans MT" charset="0"/>
              </a:rPr>
              <a:t>Deregister when they return home </a:t>
            </a:r>
          </a:p>
          <a:p>
            <a:endParaRPr lang="en-US" altLang="ko-KR" sz="2000" i="1" dirty="0">
              <a:solidFill>
                <a:srgbClr val="C00000"/>
              </a:solidFill>
              <a:latin typeface="Gill Sans MT" charset="0"/>
            </a:endParaRPr>
          </a:p>
        </p:txBody>
      </p:sp>
      <p:pic>
        <p:nvPicPr>
          <p:cNvPr id="92166" name="Picture 2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1" y="1095897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308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reeform 2"/>
          <p:cNvSpPr>
            <a:spLocks/>
          </p:cNvSpPr>
          <p:nvPr/>
        </p:nvSpPr>
        <p:spPr bwMode="auto">
          <a:xfrm>
            <a:off x="2874963" y="1690689"/>
            <a:ext cx="1866900" cy="1589087"/>
          </a:xfrm>
          <a:custGeom>
            <a:avLst/>
            <a:gdLst>
              <a:gd name="T0" fmla="*/ 2147483646 w 1340"/>
              <a:gd name="T1" fmla="*/ 2147483646 h 1191"/>
              <a:gd name="T2" fmla="*/ 2147483646 w 1340"/>
              <a:gd name="T3" fmla="*/ 2147483646 h 1191"/>
              <a:gd name="T4" fmla="*/ 2147483646 w 1340"/>
              <a:gd name="T5" fmla="*/ 2147483646 h 1191"/>
              <a:gd name="T6" fmla="*/ 2147483646 w 1340"/>
              <a:gd name="T7" fmla="*/ 2147483646 h 1191"/>
              <a:gd name="T8" fmla="*/ 2147483646 w 1340"/>
              <a:gd name="T9" fmla="*/ 2147483646 h 1191"/>
              <a:gd name="T10" fmla="*/ 2147483646 w 1340"/>
              <a:gd name="T11" fmla="*/ 2147483646 h 1191"/>
              <a:gd name="T12" fmla="*/ 2147483646 w 1340"/>
              <a:gd name="T13" fmla="*/ 2147483646 h 1191"/>
              <a:gd name="T14" fmla="*/ 2147483646 w 1340"/>
              <a:gd name="T15" fmla="*/ 2147483646 h 1191"/>
              <a:gd name="T16" fmla="*/ 2147483646 w 1340"/>
              <a:gd name="T17" fmla="*/ 2147483646 h 1191"/>
              <a:gd name="T18" fmla="*/ 2147483646 w 1340"/>
              <a:gd name="T19" fmla="*/ 2147483646 h 1191"/>
              <a:gd name="T20" fmla="*/ 2147483646 w 1340"/>
              <a:gd name="T21" fmla="*/ 2147483646 h 1191"/>
              <a:gd name="T22" fmla="*/ 2147483646 w 1340"/>
              <a:gd name="T23" fmla="*/ 2147483646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6259" name="Freeform 96"/>
          <p:cNvSpPr>
            <a:spLocks/>
          </p:cNvSpPr>
          <p:nvPr/>
        </p:nvSpPr>
        <p:spPr bwMode="auto">
          <a:xfrm>
            <a:off x="7675564" y="1560514"/>
            <a:ext cx="1838325" cy="1711325"/>
          </a:xfrm>
          <a:custGeom>
            <a:avLst/>
            <a:gdLst>
              <a:gd name="T0" fmla="*/ 2147483646 w 2894"/>
              <a:gd name="T1" fmla="*/ 2147483646 h 2693"/>
              <a:gd name="T2" fmla="*/ 2147483646 w 2894"/>
              <a:gd name="T3" fmla="*/ 2147483646 h 2693"/>
              <a:gd name="T4" fmla="*/ 2147483646 w 2894"/>
              <a:gd name="T5" fmla="*/ 2147483646 h 2693"/>
              <a:gd name="T6" fmla="*/ 2147483646 w 2894"/>
              <a:gd name="T7" fmla="*/ 2147483646 h 2693"/>
              <a:gd name="T8" fmla="*/ 2147483646 w 2894"/>
              <a:gd name="T9" fmla="*/ 2147483646 h 2693"/>
              <a:gd name="T10" fmla="*/ 2147483646 w 2894"/>
              <a:gd name="T11" fmla="*/ 2147483646 h 2693"/>
              <a:gd name="T12" fmla="*/ 2147483646 w 2894"/>
              <a:gd name="T13" fmla="*/ 2147483646 h 2693"/>
              <a:gd name="T14" fmla="*/ 2147483646 w 2894"/>
              <a:gd name="T15" fmla="*/ 2147483646 h 2693"/>
              <a:gd name="T16" fmla="*/ 2147483646 w 2894"/>
              <a:gd name="T17" fmla="*/ 2147483646 h 2693"/>
              <a:gd name="T18" fmla="*/ 2147483646 w 2894"/>
              <a:gd name="T19" fmla="*/ 2147483646 h 2693"/>
              <a:gd name="T20" fmla="*/ 2147483646 w 2894"/>
              <a:gd name="T21" fmla="*/ 2147483646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6260" name="Freeform 119"/>
          <p:cNvSpPr>
            <a:spLocks/>
          </p:cNvSpPr>
          <p:nvPr/>
        </p:nvSpPr>
        <p:spPr bwMode="auto">
          <a:xfrm>
            <a:off x="5216525" y="2506663"/>
            <a:ext cx="2109788" cy="1250950"/>
          </a:xfrm>
          <a:custGeom>
            <a:avLst/>
            <a:gdLst>
              <a:gd name="T0" fmla="*/ 2147483646 w 3324"/>
              <a:gd name="T1" fmla="*/ 2147483646 h 1971"/>
              <a:gd name="T2" fmla="*/ 2147483646 w 3324"/>
              <a:gd name="T3" fmla="*/ 2147483646 h 1971"/>
              <a:gd name="T4" fmla="*/ 2147483646 w 3324"/>
              <a:gd name="T5" fmla="*/ 2147483646 h 1971"/>
              <a:gd name="T6" fmla="*/ 2147483646 w 3324"/>
              <a:gd name="T7" fmla="*/ 2147483646 h 1971"/>
              <a:gd name="T8" fmla="*/ 2147483646 w 3324"/>
              <a:gd name="T9" fmla="*/ 2147483646 h 1971"/>
              <a:gd name="T10" fmla="*/ 2147483646 w 3324"/>
              <a:gd name="T11" fmla="*/ 2147483646 h 1971"/>
              <a:gd name="T12" fmla="*/ 2147483646 w 3324"/>
              <a:gd name="T13" fmla="*/ 2147483646 h 1971"/>
              <a:gd name="T14" fmla="*/ 2147483646 w 3324"/>
              <a:gd name="T15" fmla="*/ 2147483646 h 1971"/>
              <a:gd name="T16" fmla="*/ 2147483646 w 3324"/>
              <a:gd name="T17" fmla="*/ 2147483646 h 1971"/>
              <a:gd name="T18" fmla="*/ 2147483646 w 3324"/>
              <a:gd name="T19" fmla="*/ 2147483646 h 1971"/>
              <a:gd name="T20" fmla="*/ 2147483646 w 3324"/>
              <a:gd name="T21" fmla="*/ 2147483646 h 1971"/>
              <a:gd name="T22" fmla="*/ 2147483646 w 3324"/>
              <a:gd name="T23" fmla="*/ 2147483646 h 1971"/>
              <a:gd name="T24" fmla="*/ 2147483646 w 3324"/>
              <a:gd name="T25" fmla="*/ 2147483646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6261" name="Text Box 120"/>
          <p:cNvSpPr txBox="1">
            <a:spLocks noChangeArrowheads="1"/>
          </p:cNvSpPr>
          <p:nvPr/>
        </p:nvSpPr>
        <p:spPr bwMode="auto">
          <a:xfrm>
            <a:off x="5391150" y="2803526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wide area network</a:t>
            </a:r>
          </a:p>
        </p:txBody>
      </p:sp>
      <p:grpSp>
        <p:nvGrpSpPr>
          <p:cNvPr id="96262" name="Group 140"/>
          <p:cNvGrpSpPr>
            <a:grpSpLocks/>
          </p:cNvGrpSpPr>
          <p:nvPr/>
        </p:nvGrpSpPr>
        <p:grpSpPr bwMode="auto">
          <a:xfrm>
            <a:off x="2859088" y="1809751"/>
            <a:ext cx="1092200" cy="792163"/>
            <a:chOff x="4089854" y="1363889"/>
            <a:chExt cx="1091746" cy="791482"/>
          </a:xfrm>
        </p:grpSpPr>
        <p:sp>
          <p:nvSpPr>
            <p:cNvPr id="96296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6297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5429" y="1550204"/>
              <a:ext cx="629104" cy="423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626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463" y="2644776"/>
            <a:ext cx="685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4" name="Line 111"/>
          <p:cNvSpPr>
            <a:spLocks noChangeShapeType="1"/>
          </p:cNvSpPr>
          <p:nvPr/>
        </p:nvSpPr>
        <p:spPr bwMode="auto">
          <a:xfrm>
            <a:off x="3481389" y="2344738"/>
            <a:ext cx="503237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265" name="Line 111"/>
          <p:cNvSpPr>
            <a:spLocks noChangeShapeType="1"/>
          </p:cNvSpPr>
          <p:nvPr/>
        </p:nvSpPr>
        <p:spPr bwMode="auto">
          <a:xfrm flipV="1">
            <a:off x="4505325" y="2765425"/>
            <a:ext cx="94773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266" name="Line 111"/>
          <p:cNvSpPr>
            <a:spLocks noChangeShapeType="1"/>
          </p:cNvSpPr>
          <p:nvPr/>
        </p:nvSpPr>
        <p:spPr bwMode="auto">
          <a:xfrm>
            <a:off x="6856413" y="2936875"/>
            <a:ext cx="13843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9626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976" y="2786063"/>
            <a:ext cx="6842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8" name="Line 111"/>
          <p:cNvSpPr>
            <a:spLocks noChangeShapeType="1"/>
          </p:cNvSpPr>
          <p:nvPr/>
        </p:nvSpPr>
        <p:spPr bwMode="auto">
          <a:xfrm flipH="1">
            <a:off x="8545514" y="2452688"/>
            <a:ext cx="346075" cy="3238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96269" name="Group 151"/>
          <p:cNvGrpSpPr>
            <a:grpSpLocks/>
          </p:cNvGrpSpPr>
          <p:nvPr/>
        </p:nvGrpSpPr>
        <p:grpSpPr bwMode="auto">
          <a:xfrm>
            <a:off x="8313738" y="1885951"/>
            <a:ext cx="1092200" cy="792163"/>
            <a:chOff x="4089854" y="1363889"/>
            <a:chExt cx="1091746" cy="791482"/>
          </a:xfrm>
        </p:grpSpPr>
        <p:sp>
          <p:nvSpPr>
            <p:cNvPr id="96292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6293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96294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6295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962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F3D373-7DAB-4297-859B-D8839D064517}" type="slidenum">
              <a:rPr lang="en-US" altLang="ko-KR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ko-KR" sz="1200" dirty="0">
              <a:latin typeface="Arial" panose="020B0604020202020204" pitchFamily="34" charset="0"/>
            </a:endParaRPr>
          </a:p>
        </p:txBody>
      </p:sp>
      <p:sp>
        <p:nvSpPr>
          <p:cNvPr id="96272" name="Rectangle 21"/>
          <p:cNvSpPr>
            <a:spLocks noGrp="1" noChangeArrowheads="1"/>
          </p:cNvSpPr>
          <p:nvPr>
            <p:ph type="title"/>
          </p:nvPr>
        </p:nvSpPr>
        <p:spPr>
          <a:xfrm>
            <a:off x="418886" y="407194"/>
            <a:ext cx="7772400" cy="1143000"/>
          </a:xfrm>
        </p:spPr>
        <p:txBody>
          <a:bodyPr/>
          <a:lstStyle/>
          <a:p>
            <a:r>
              <a:rPr lang="en-US" altLang="ko-KR" sz="3600" dirty="0">
                <a:latin typeface="Gill Sans MT" charset="0"/>
              </a:rPr>
              <a:t>Phase 2: Registration</a:t>
            </a:r>
            <a:endParaRPr lang="en-US" altLang="ko-KR" sz="3600" dirty="0">
              <a:latin typeface="Gill Sans MT" charset="0"/>
            </a:endParaRPr>
          </a:p>
        </p:txBody>
      </p:sp>
      <p:sp>
        <p:nvSpPr>
          <p:cNvPr id="434198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2438400" y="5029200"/>
            <a:ext cx="7772400" cy="1828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sz="2400">
                <a:latin typeface="Gill Sans MT" charset="0"/>
              </a:rPr>
              <a:t>end result:</a:t>
            </a:r>
          </a:p>
          <a:p>
            <a:r>
              <a:rPr lang="en-US" altLang="ko-KR" sz="2400">
                <a:latin typeface="Gill Sans MT" charset="0"/>
              </a:rPr>
              <a:t>foreign agent knows about mobile</a:t>
            </a:r>
          </a:p>
          <a:p>
            <a:r>
              <a:rPr lang="en-US" altLang="ko-KR" sz="2400">
                <a:latin typeface="Gill Sans MT" charset="0"/>
              </a:rPr>
              <a:t>home agent knows location of mobile</a:t>
            </a:r>
          </a:p>
        </p:txBody>
      </p:sp>
      <p:sp>
        <p:nvSpPr>
          <p:cNvPr id="96274" name="Text Box 119"/>
          <p:cNvSpPr txBox="1">
            <a:spLocks noChangeArrowheads="1"/>
          </p:cNvSpPr>
          <p:nvPr/>
        </p:nvSpPr>
        <p:spPr bwMode="auto">
          <a:xfrm>
            <a:off x="3159125" y="1535114"/>
            <a:ext cx="18875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Arial" panose="020B0604020202020204" pitchFamily="34" charset="0"/>
                <a:cs typeface="Arial" panose="020B0604020202020204" pitchFamily="34" charset="0"/>
              </a:rPr>
              <a:t>home network</a:t>
            </a:r>
          </a:p>
        </p:txBody>
      </p:sp>
      <p:sp>
        <p:nvSpPr>
          <p:cNvPr id="96275" name="Text Box 120"/>
          <p:cNvSpPr txBox="1">
            <a:spLocks noChangeArrowheads="1"/>
          </p:cNvSpPr>
          <p:nvPr/>
        </p:nvSpPr>
        <p:spPr bwMode="auto">
          <a:xfrm>
            <a:off x="7385051" y="1300164"/>
            <a:ext cx="2265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Arial" panose="020B0604020202020204" pitchFamily="34" charset="0"/>
                <a:cs typeface="Arial" panose="020B0604020202020204" pitchFamily="34" charset="0"/>
              </a:rPr>
              <a:t>visited network</a:t>
            </a:r>
          </a:p>
        </p:txBody>
      </p:sp>
      <p:grpSp>
        <p:nvGrpSpPr>
          <p:cNvPr id="434297" name="Group 121"/>
          <p:cNvGrpSpPr>
            <a:grpSpLocks/>
          </p:cNvGrpSpPr>
          <p:nvPr/>
        </p:nvGrpSpPr>
        <p:grpSpPr bwMode="auto">
          <a:xfrm>
            <a:off x="8124825" y="2409826"/>
            <a:ext cx="2141538" cy="2341563"/>
            <a:chOff x="4158" y="1518"/>
            <a:chExt cx="1349" cy="1475"/>
          </a:xfrm>
        </p:grpSpPr>
        <p:sp>
          <p:nvSpPr>
            <p:cNvPr id="96286" name="Line 122"/>
            <p:cNvSpPr>
              <a:spLocks noChangeShapeType="1"/>
            </p:cNvSpPr>
            <p:nvPr/>
          </p:nvSpPr>
          <p:spPr bwMode="auto">
            <a:xfrm flipV="1">
              <a:off x="4261" y="1538"/>
              <a:ext cx="310" cy="25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grpSp>
          <p:nvGrpSpPr>
            <p:cNvPr id="96287" name="Group 123"/>
            <p:cNvGrpSpPr>
              <a:grpSpLocks/>
            </p:cNvGrpSpPr>
            <p:nvPr/>
          </p:nvGrpSpPr>
          <p:grpSpPr bwMode="auto">
            <a:xfrm>
              <a:off x="4324" y="1518"/>
              <a:ext cx="202" cy="231"/>
              <a:chOff x="618" y="3500"/>
              <a:chExt cx="202" cy="231"/>
            </a:xfrm>
          </p:grpSpPr>
          <p:sp>
            <p:nvSpPr>
              <p:cNvPr id="96290" name="Oval 124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ko-KR"/>
              </a:p>
            </p:txBody>
          </p:sp>
          <p:sp>
            <p:nvSpPr>
              <p:cNvPr id="96291" name="Text Box 125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1</a:t>
                </a:r>
              </a:p>
            </p:txBody>
          </p:sp>
        </p:grpSp>
        <p:sp>
          <p:nvSpPr>
            <p:cNvPr id="96288" name="Text Box 126"/>
            <p:cNvSpPr txBox="1">
              <a:spLocks noChangeArrowheads="1"/>
            </p:cNvSpPr>
            <p:nvPr/>
          </p:nvSpPr>
          <p:spPr bwMode="auto">
            <a:xfrm>
              <a:off x="4158" y="2167"/>
              <a:ext cx="1349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000">
                  <a:latin typeface="Arial" panose="020B0604020202020204" pitchFamily="34" charset="0"/>
                  <a:cs typeface="Arial" panose="020B0604020202020204" pitchFamily="34" charset="0"/>
                </a:rPr>
                <a:t>mobile contacts foreign agent on entering visited network</a:t>
              </a:r>
            </a:p>
          </p:txBody>
        </p:sp>
        <p:sp>
          <p:nvSpPr>
            <p:cNvPr id="96289" name="Line 127"/>
            <p:cNvSpPr>
              <a:spLocks noChangeShapeType="1"/>
            </p:cNvSpPr>
            <p:nvPr/>
          </p:nvSpPr>
          <p:spPr bwMode="auto">
            <a:xfrm>
              <a:off x="4512" y="1760"/>
              <a:ext cx="560" cy="4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grpSp>
        <p:nvGrpSpPr>
          <p:cNvPr id="434304" name="Group 128"/>
          <p:cNvGrpSpPr>
            <a:grpSpLocks/>
          </p:cNvGrpSpPr>
          <p:nvPr/>
        </p:nvGrpSpPr>
        <p:grpSpPr bwMode="auto">
          <a:xfrm>
            <a:off x="3959225" y="2676526"/>
            <a:ext cx="4046538" cy="2087563"/>
            <a:chOff x="1534" y="1686"/>
            <a:chExt cx="2549" cy="1315"/>
          </a:xfrm>
        </p:grpSpPr>
        <p:sp>
          <p:nvSpPr>
            <p:cNvPr id="96280" name="Line 129"/>
            <p:cNvSpPr>
              <a:spLocks noChangeShapeType="1"/>
            </p:cNvSpPr>
            <p:nvPr/>
          </p:nvSpPr>
          <p:spPr bwMode="auto">
            <a:xfrm flipH="1" flipV="1">
              <a:off x="1801" y="1762"/>
              <a:ext cx="2167" cy="10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grpSp>
          <p:nvGrpSpPr>
            <p:cNvPr id="96281" name="Group 130"/>
            <p:cNvGrpSpPr>
              <a:grpSpLocks/>
            </p:cNvGrpSpPr>
            <p:nvPr/>
          </p:nvGrpSpPr>
          <p:grpSpPr bwMode="auto">
            <a:xfrm>
              <a:off x="2724" y="1686"/>
              <a:ext cx="214" cy="231"/>
              <a:chOff x="618" y="3500"/>
              <a:chExt cx="214" cy="231"/>
            </a:xfrm>
          </p:grpSpPr>
          <p:sp>
            <p:nvSpPr>
              <p:cNvPr id="96284" name="Oval 131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ko-KR"/>
              </a:p>
            </p:txBody>
          </p:sp>
          <p:sp>
            <p:nvSpPr>
              <p:cNvPr id="96285" name="Text Box 132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2</a:t>
                </a:r>
              </a:p>
            </p:txBody>
          </p:sp>
        </p:grpSp>
        <p:sp>
          <p:nvSpPr>
            <p:cNvPr id="96282" name="Text Box 133"/>
            <p:cNvSpPr txBox="1">
              <a:spLocks noChangeArrowheads="1"/>
            </p:cNvSpPr>
            <p:nvPr/>
          </p:nvSpPr>
          <p:spPr bwMode="auto">
            <a:xfrm>
              <a:off x="1534" y="2367"/>
              <a:ext cx="2549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2000">
                  <a:latin typeface="Arial" panose="020B0604020202020204" pitchFamily="34" charset="0"/>
                  <a:cs typeface="Arial" panose="020B0604020202020204" pitchFamily="34" charset="0"/>
                </a:rPr>
                <a:t>foreign agent contacts home agent home: </a:t>
              </a:r>
              <a:r>
                <a:rPr lang="ja-JP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“</a:t>
              </a:r>
              <a:r>
                <a:rPr lang="en-US" altLang="ja-JP" sz="2000">
                  <a:latin typeface="Arial" panose="020B0604020202020204" pitchFamily="34" charset="0"/>
                  <a:cs typeface="Arial" panose="020B0604020202020204" pitchFamily="34" charset="0"/>
                </a:rPr>
                <a:t>this mobile is resident in my network</a:t>
              </a:r>
              <a:r>
                <a:rPr lang="ja-JP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”</a:t>
              </a:r>
              <a:endParaRPr lang="en-US" altLang="ko-KR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283" name="Line 134"/>
            <p:cNvSpPr>
              <a:spLocks noChangeShapeType="1"/>
            </p:cNvSpPr>
            <p:nvPr/>
          </p:nvSpPr>
          <p:spPr bwMode="auto">
            <a:xfrm flipH="1" flipV="1">
              <a:off x="2824" y="1944"/>
              <a:ext cx="0" cy="4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sp>
        <p:nvSpPr>
          <p:cNvPr id="96278" name="Freeform 96"/>
          <p:cNvSpPr>
            <a:spLocks/>
          </p:cNvSpPr>
          <p:nvPr/>
        </p:nvSpPr>
        <p:spPr bwMode="auto">
          <a:xfrm>
            <a:off x="2986089" y="1857376"/>
            <a:ext cx="998537" cy="823913"/>
          </a:xfrm>
          <a:custGeom>
            <a:avLst/>
            <a:gdLst>
              <a:gd name="T0" fmla="*/ 2147483646 w 10000"/>
              <a:gd name="T1" fmla="*/ 2147483646 h 10305"/>
              <a:gd name="T2" fmla="*/ 2147483646 w 10000"/>
              <a:gd name="T3" fmla="*/ 2147483646 h 10305"/>
              <a:gd name="T4" fmla="*/ 2147483646 w 10000"/>
              <a:gd name="T5" fmla="*/ 2147483646 h 10305"/>
              <a:gd name="T6" fmla="*/ 2147483646 w 10000"/>
              <a:gd name="T7" fmla="*/ 2147483646 h 10305"/>
              <a:gd name="T8" fmla="*/ 2147483646 w 10000"/>
              <a:gd name="T9" fmla="*/ 2147483646 h 10305"/>
              <a:gd name="T10" fmla="*/ 2147483646 w 10000"/>
              <a:gd name="T11" fmla="*/ 2147483646 h 10305"/>
              <a:gd name="T12" fmla="*/ 2147483646 w 10000"/>
              <a:gd name="T13" fmla="*/ 2147483646 h 10305"/>
              <a:gd name="T14" fmla="*/ 2147483646 w 10000"/>
              <a:gd name="T15" fmla="*/ 2147483646 h 10305"/>
              <a:gd name="T16" fmla="*/ 2147483646 w 10000"/>
              <a:gd name="T17" fmla="*/ 2147483646 h 10305"/>
              <a:gd name="T18" fmla="*/ 2147483646 w 10000"/>
              <a:gd name="T19" fmla="*/ 2147483646 h 10305"/>
              <a:gd name="T20" fmla="*/ 2147483646 w 10000"/>
              <a:gd name="T21" fmla="*/ 2147483646 h 1030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0000" h="10305">
                <a:moveTo>
                  <a:pt x="1" y="4863"/>
                </a:moveTo>
                <a:cubicBezTo>
                  <a:pt x="1" y="3794"/>
                  <a:pt x="5" y="1801"/>
                  <a:pt x="686" y="991"/>
                </a:cubicBezTo>
                <a:cubicBezTo>
                  <a:pt x="1367" y="181"/>
                  <a:pt x="2904" y="-40"/>
                  <a:pt x="4086" y="5"/>
                </a:cubicBezTo>
                <a:cubicBezTo>
                  <a:pt x="5268" y="50"/>
                  <a:pt x="6836" y="553"/>
                  <a:pt x="7779" y="1264"/>
                </a:cubicBezTo>
                <a:cubicBezTo>
                  <a:pt x="8722" y="1975"/>
                  <a:pt x="9397" y="2830"/>
                  <a:pt x="9747" y="4270"/>
                </a:cubicBezTo>
                <a:cubicBezTo>
                  <a:pt x="10096" y="5710"/>
                  <a:pt x="10030" y="8980"/>
                  <a:pt x="9875" y="9905"/>
                </a:cubicBezTo>
                <a:cubicBezTo>
                  <a:pt x="9719" y="10828"/>
                  <a:pt x="9488" y="9873"/>
                  <a:pt x="8815" y="9814"/>
                </a:cubicBezTo>
                <a:cubicBezTo>
                  <a:pt x="8140" y="9757"/>
                  <a:pt x="6708" y="9565"/>
                  <a:pt x="5830" y="9554"/>
                </a:cubicBezTo>
                <a:cubicBezTo>
                  <a:pt x="4953" y="9543"/>
                  <a:pt x="4372" y="9985"/>
                  <a:pt x="3546" y="9748"/>
                </a:cubicBezTo>
                <a:cubicBezTo>
                  <a:pt x="2722" y="9508"/>
                  <a:pt x="1457" y="8935"/>
                  <a:pt x="867" y="8121"/>
                </a:cubicBezTo>
                <a:cubicBezTo>
                  <a:pt x="276" y="7307"/>
                  <a:pt x="-15" y="6195"/>
                  <a:pt x="1" y="4863"/>
                </a:cubicBezTo>
                <a:close/>
              </a:path>
            </a:pathLst>
          </a:custGeom>
          <a:solidFill>
            <a:srgbClr val="33CCCC">
              <a:alpha val="7803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96279" name="Picture 23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87" y="1153320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79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9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6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79" y="924976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20E7BB-726A-4FF7-904A-D858F14BF320}" type="slidenum">
              <a:rPr lang="en-US" altLang="ko-KR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ko-KR" sz="1200" dirty="0">
              <a:latin typeface="Arial" panose="020B0604020202020204" pitchFamily="34" charset="0"/>
            </a:endParaRPr>
          </a:p>
        </p:txBody>
      </p:sp>
      <p:sp>
        <p:nvSpPr>
          <p:cNvPr id="118789" name="Rectangle 2"/>
          <p:cNvSpPr>
            <a:spLocks noGrp="1" noChangeArrowheads="1"/>
          </p:cNvSpPr>
          <p:nvPr>
            <p:ph type="title"/>
          </p:nvPr>
        </p:nvSpPr>
        <p:spPr>
          <a:xfrm>
            <a:off x="240466" y="185202"/>
            <a:ext cx="7772400" cy="942975"/>
          </a:xfrm>
        </p:spPr>
        <p:txBody>
          <a:bodyPr/>
          <a:lstStyle/>
          <a:p>
            <a:r>
              <a:rPr lang="en-US" altLang="ko-KR" sz="4000" dirty="0">
                <a:latin typeface="Gill Sans MT" charset="0"/>
              </a:rPr>
              <a:t>registration example 1</a:t>
            </a:r>
          </a:p>
        </p:txBody>
      </p:sp>
      <p:sp>
        <p:nvSpPr>
          <p:cNvPr id="118790" name="Text Box 40"/>
          <p:cNvSpPr txBox="1">
            <a:spLocks noChangeArrowheads="1"/>
          </p:cNvSpPr>
          <p:nvPr/>
        </p:nvSpPr>
        <p:spPr bwMode="auto">
          <a:xfrm>
            <a:off x="6118225" y="1011239"/>
            <a:ext cx="25122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99"/>
                </a:solidFill>
                <a:ea typeface="ÇlÇr ñæí©" charset="-128"/>
              </a:rPr>
              <a:t>visited network: 79.129.13/24</a:t>
            </a:r>
          </a:p>
        </p:txBody>
      </p:sp>
      <p:sp>
        <p:nvSpPr>
          <p:cNvPr id="118791" name="Text Box 41"/>
          <p:cNvSpPr txBox="1">
            <a:spLocks noChangeArrowheads="1"/>
          </p:cNvSpPr>
          <p:nvPr/>
        </p:nvSpPr>
        <p:spPr bwMode="auto">
          <a:xfrm>
            <a:off x="2790501" y="1149350"/>
            <a:ext cx="15643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99"/>
                </a:solidFill>
                <a:ea typeface="ÇlÇr ñæí©" charset="-128"/>
              </a:rPr>
              <a:t>home agent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99"/>
                </a:solidFill>
                <a:ea typeface="ÇlÇr ñæí©" charset="-128"/>
              </a:rPr>
              <a:t>HA: 128.119.40.7</a:t>
            </a:r>
          </a:p>
        </p:txBody>
      </p:sp>
      <p:sp>
        <p:nvSpPr>
          <p:cNvPr id="118792" name="Text Box 42"/>
          <p:cNvSpPr txBox="1">
            <a:spLocks noChangeArrowheads="1"/>
          </p:cNvSpPr>
          <p:nvPr/>
        </p:nvSpPr>
        <p:spPr bwMode="auto">
          <a:xfrm>
            <a:off x="5249864" y="1195389"/>
            <a:ext cx="1617751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solidFill>
                  <a:srgbClr val="000099"/>
                </a:solidFill>
                <a:ea typeface="ÇlÇr ñæí©" charset="-128"/>
              </a:rPr>
              <a:t>foreign agent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>
                <a:solidFill>
                  <a:srgbClr val="000099"/>
                </a:solidFill>
                <a:ea typeface="ÇlÇr ñæí©" charset="-128"/>
              </a:rPr>
              <a:t>COA: 79.129.13.2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dirty="0">
              <a:latin typeface="Comic Sans MS" panose="030F0702030302020204" pitchFamily="66" charset="0"/>
            </a:endParaRPr>
          </a:p>
        </p:txBody>
      </p:sp>
      <p:sp>
        <p:nvSpPr>
          <p:cNvPr id="118793" name="Text Box 46"/>
          <p:cNvSpPr txBox="1">
            <a:spLocks noChangeArrowheads="1"/>
          </p:cNvSpPr>
          <p:nvPr/>
        </p:nvSpPr>
        <p:spPr bwMode="auto">
          <a:xfrm>
            <a:off x="8410576" y="1555750"/>
            <a:ext cx="17823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99"/>
                </a:solidFill>
                <a:ea typeface="ÇlÇr ñæí©" charset="-128"/>
              </a:rPr>
              <a:t>mobile agent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99"/>
                </a:solidFill>
                <a:ea typeface="ÇlÇr ñæí©" charset="-128"/>
              </a:rPr>
              <a:t>MA: 128.119.40.186</a:t>
            </a:r>
          </a:p>
        </p:txBody>
      </p: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5980114" y="2732088"/>
            <a:ext cx="2390775" cy="1516062"/>
            <a:chOff x="4456543" y="2732527"/>
            <a:chExt cx="2389911" cy="1515110"/>
          </a:xfrm>
        </p:grpSpPr>
        <p:sp>
          <p:nvSpPr>
            <p:cNvPr id="118838" name="Line 47"/>
            <p:cNvSpPr>
              <a:spLocks noChangeShapeType="1"/>
            </p:cNvSpPr>
            <p:nvPr/>
          </p:nvSpPr>
          <p:spPr bwMode="auto">
            <a:xfrm flipH="1">
              <a:off x="4456543" y="2886364"/>
              <a:ext cx="2389911" cy="3579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18839" name="Group 48"/>
            <p:cNvGrpSpPr>
              <a:grpSpLocks/>
            </p:cNvGrpSpPr>
            <p:nvPr/>
          </p:nvGrpSpPr>
          <p:grpSpPr bwMode="auto">
            <a:xfrm>
              <a:off x="4617712" y="2732527"/>
              <a:ext cx="1882140" cy="1515110"/>
              <a:chOff x="13860" y="6885"/>
              <a:chExt cx="2964" cy="2386"/>
            </a:xfrm>
          </p:grpSpPr>
          <p:sp>
            <p:nvSpPr>
              <p:cNvPr id="118840" name="Text Box 49"/>
              <p:cNvSpPr txBox="1">
                <a:spLocks noChangeArrowheads="1"/>
              </p:cNvSpPr>
              <p:nvPr/>
            </p:nvSpPr>
            <p:spPr bwMode="auto">
              <a:xfrm>
                <a:off x="13860" y="6885"/>
                <a:ext cx="2510" cy="4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>
                    <a:solidFill>
                      <a:srgbClr val="C00000"/>
                    </a:solidFill>
                    <a:ea typeface="ÇlÇr ñæí©" charset="-128"/>
                  </a:rPr>
                  <a:t>registration req. </a:t>
                </a:r>
              </a:p>
            </p:txBody>
          </p:sp>
          <p:sp>
            <p:nvSpPr>
              <p:cNvPr id="118841" name="Text Box 50"/>
              <p:cNvSpPr txBox="1">
                <a:spLocks noChangeArrowheads="1"/>
              </p:cNvSpPr>
              <p:nvPr/>
            </p:nvSpPr>
            <p:spPr bwMode="auto">
              <a:xfrm>
                <a:off x="14132" y="7394"/>
                <a:ext cx="2692" cy="18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Arial" panose="020B0604020202020204" pitchFamily="34" charset="0"/>
                    <a:ea typeface="ÇlÇr ñæí©" charset="-128"/>
                  </a:rPr>
                  <a:t>COA: 79.129.13.2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Arial" panose="020B0604020202020204" pitchFamily="34" charset="0"/>
                    <a:ea typeface="ÇlÇr ñæí©" charset="-128"/>
                  </a:rPr>
                  <a:t>HA: 128.119.40.7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Arial" panose="020B0604020202020204" pitchFamily="34" charset="0"/>
                    <a:ea typeface="ÇlÇr ñæí©" charset="-128"/>
                  </a:rPr>
                  <a:t>MA: 128.119.40.186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Arial" panose="020B0604020202020204" pitchFamily="34" charset="0"/>
                    <a:ea typeface="ÇlÇr ñæí©" charset="-128"/>
                  </a:rPr>
                  <a:t>Lifetime: 9999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Arial" panose="020B0604020202020204" pitchFamily="34" charset="0"/>
                    <a:ea typeface="ÇlÇr ñæí©" charset="-128"/>
                  </a:rPr>
                  <a:t>identification:714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Arial" panose="020B0604020202020204" pitchFamily="34" charset="0"/>
                    <a:ea typeface="ÇlÇr ñæí©" charset="-128"/>
                  </a:rPr>
                  <a:t>….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800">
                  <a:latin typeface="Comic Sans MS" panose="030F0702030302020204" pitchFamily="66" charset="0"/>
                </a:endParaRPr>
              </a:p>
            </p:txBody>
          </p:sp>
        </p:grp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3546476" y="4606926"/>
            <a:ext cx="2422525" cy="1489075"/>
            <a:chOff x="2023162" y="4606595"/>
            <a:chExt cx="2421839" cy="1489368"/>
          </a:xfrm>
        </p:grpSpPr>
        <p:sp>
          <p:nvSpPr>
            <p:cNvPr id="118834" name="Line 57"/>
            <p:cNvSpPr>
              <a:spLocks noChangeShapeType="1"/>
            </p:cNvSpPr>
            <p:nvPr/>
          </p:nvSpPr>
          <p:spPr bwMode="auto">
            <a:xfrm>
              <a:off x="2023162" y="4887778"/>
              <a:ext cx="2421839" cy="4115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18835" name="Group 54"/>
            <p:cNvGrpSpPr>
              <a:grpSpLocks/>
            </p:cNvGrpSpPr>
            <p:nvPr/>
          </p:nvGrpSpPr>
          <p:grpSpPr bwMode="auto">
            <a:xfrm>
              <a:off x="2355497" y="4606595"/>
              <a:ext cx="1823720" cy="1489368"/>
              <a:chOff x="6012" y="8219"/>
              <a:chExt cx="2872" cy="1726"/>
            </a:xfrm>
          </p:grpSpPr>
          <p:sp>
            <p:nvSpPr>
              <p:cNvPr id="118836" name="Text Box 55"/>
              <p:cNvSpPr txBox="1">
                <a:spLocks noChangeArrowheads="1"/>
              </p:cNvSpPr>
              <p:nvPr/>
            </p:nvSpPr>
            <p:spPr bwMode="auto">
              <a:xfrm>
                <a:off x="6012" y="8219"/>
                <a:ext cx="2872" cy="4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>
                    <a:solidFill>
                      <a:srgbClr val="C00000"/>
                    </a:solidFill>
                    <a:ea typeface="ÇlÇr ñæí©" charset="-128"/>
                  </a:rPr>
                  <a:t>registration reply </a:t>
                </a:r>
              </a:p>
            </p:txBody>
          </p:sp>
          <p:sp>
            <p:nvSpPr>
              <p:cNvPr id="118837" name="Text Box 56"/>
              <p:cNvSpPr txBox="1">
                <a:spLocks noChangeArrowheads="1"/>
              </p:cNvSpPr>
              <p:nvPr/>
            </p:nvSpPr>
            <p:spPr bwMode="auto">
              <a:xfrm>
                <a:off x="6084" y="8580"/>
                <a:ext cx="2751" cy="13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Arial" panose="020B0604020202020204" pitchFamily="34" charset="0"/>
                    <a:ea typeface="ÇlÇr ñæí©" charset="-128"/>
                  </a:rPr>
                  <a:t>HA: 128.119.40.7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Arial" panose="020B0604020202020204" pitchFamily="34" charset="0"/>
                    <a:ea typeface="ÇlÇr ñæí©" charset="-128"/>
                  </a:rPr>
                  <a:t>MA: 128.119.40.186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Arial" panose="020B0604020202020204" pitchFamily="34" charset="0"/>
                    <a:ea typeface="ÇlÇr ñæí©" charset="-128"/>
                  </a:rPr>
                  <a:t>Lifetime: 4999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Arial" panose="020B0604020202020204" pitchFamily="34" charset="0"/>
                    <a:ea typeface="ÇlÇr ñæí©" charset="-128"/>
                  </a:rPr>
                  <a:t>Identification: 714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Arial" panose="020B0604020202020204" pitchFamily="34" charset="0"/>
                    <a:ea typeface="ÇlÇr ñæí©" charset="-128"/>
                  </a:rPr>
                  <a:t>encapsulation format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Arial" panose="020B0604020202020204" pitchFamily="34" charset="0"/>
                    <a:ea typeface="ÇlÇr ñæí©" charset="-128"/>
                  </a:rPr>
                  <a:t>….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200">
                  <a:latin typeface="Arial" panose="020B0604020202020204" pitchFamily="34" charset="0"/>
                  <a:ea typeface="ÇlÇr ñæí©" charset="-128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5973764" y="4805364"/>
            <a:ext cx="2422525" cy="1520825"/>
            <a:chOff x="4450016" y="4805226"/>
            <a:chExt cx="2421839" cy="1521673"/>
          </a:xfrm>
        </p:grpSpPr>
        <p:sp>
          <p:nvSpPr>
            <p:cNvPr id="118831" name="Line 57"/>
            <p:cNvSpPr>
              <a:spLocks noChangeShapeType="1"/>
            </p:cNvSpPr>
            <p:nvPr/>
          </p:nvSpPr>
          <p:spPr bwMode="auto">
            <a:xfrm>
              <a:off x="4450016" y="5467360"/>
              <a:ext cx="2421839" cy="4115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8832" name="Text Box 58"/>
            <p:cNvSpPr txBox="1">
              <a:spLocks noChangeArrowheads="1"/>
            </p:cNvSpPr>
            <p:nvPr/>
          </p:nvSpPr>
          <p:spPr bwMode="auto">
            <a:xfrm>
              <a:off x="4680345" y="4805226"/>
              <a:ext cx="1750471" cy="285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solidFill>
                    <a:srgbClr val="C00000"/>
                  </a:solidFill>
                  <a:ea typeface="ÇlÇr ñæí©" charset="-128"/>
                </a:rPr>
                <a:t>registration reply </a:t>
              </a:r>
            </a:p>
          </p:txBody>
        </p:sp>
        <p:sp>
          <p:nvSpPr>
            <p:cNvPr id="118833" name="Text Box 59"/>
            <p:cNvSpPr txBox="1">
              <a:spLocks noChangeArrowheads="1"/>
            </p:cNvSpPr>
            <p:nvPr/>
          </p:nvSpPr>
          <p:spPr bwMode="auto">
            <a:xfrm>
              <a:off x="4790602" y="5123591"/>
              <a:ext cx="1697939" cy="12033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Arial" panose="020B0604020202020204" pitchFamily="34" charset="0"/>
                  <a:ea typeface="ÇlÇr ñæí©" charset="-128"/>
                </a:rPr>
                <a:t>HA: 128.119.40.7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Arial" panose="020B0604020202020204" pitchFamily="34" charset="0"/>
                  <a:ea typeface="ÇlÇr ñæí©" charset="-128"/>
                </a:rPr>
                <a:t>MA: 128.119.40.186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Arial" panose="020B0604020202020204" pitchFamily="34" charset="0"/>
                  <a:ea typeface="ÇlÇr ñæí©" charset="-128"/>
                </a:rPr>
                <a:t>Lifetime: 4999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Arial" panose="020B0604020202020204" pitchFamily="34" charset="0"/>
                  <a:ea typeface="ÇlÇr ñæí©" charset="-128"/>
                </a:rPr>
                <a:t>Identification: 714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>
                  <a:latin typeface="Arial" panose="020B0604020202020204" pitchFamily="34" charset="0"/>
                  <a:ea typeface="ÇlÇr ñæí©" charset="-128"/>
                </a:rPr>
                <a:t>….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800">
                <a:latin typeface="Comic Sans MS" panose="030F0702030302020204" pitchFamily="66" charset="0"/>
              </a:endParaRPr>
            </a:p>
          </p:txBody>
        </p:sp>
      </p:grpSp>
      <p:sp>
        <p:nvSpPr>
          <p:cNvPr id="118797" name="Text Box 61"/>
          <p:cNvSpPr txBox="1">
            <a:spLocks noChangeArrowheads="1"/>
          </p:cNvSpPr>
          <p:nvPr/>
        </p:nvSpPr>
        <p:spPr bwMode="auto">
          <a:xfrm>
            <a:off x="2932114" y="6048375"/>
            <a:ext cx="1004887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ea typeface="ÇlÇr ñæí©" charset="-128"/>
              </a:rPr>
              <a:t>time</a:t>
            </a:r>
          </a:p>
        </p:txBody>
      </p:sp>
      <p:grpSp>
        <p:nvGrpSpPr>
          <p:cNvPr id="118798" name="Group 332"/>
          <p:cNvGrpSpPr>
            <a:grpSpLocks/>
          </p:cNvGrpSpPr>
          <p:nvPr/>
        </p:nvGrpSpPr>
        <p:grpSpPr bwMode="auto">
          <a:xfrm>
            <a:off x="3211513" y="1671639"/>
            <a:ext cx="749300" cy="314325"/>
            <a:chOff x="2356" y="1300"/>
            <a:chExt cx="555" cy="194"/>
          </a:xfrm>
        </p:grpSpPr>
        <p:sp>
          <p:nvSpPr>
            <p:cNvPr id="118823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2400">
                <a:latin typeface="Times New Roman" panose="02020603050405020304" pitchFamily="18" charset="0"/>
              </a:endParaRPr>
            </a:p>
          </p:txBody>
        </p:sp>
        <p:sp>
          <p:nvSpPr>
            <p:cNvPr id="118824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2400">
                <a:latin typeface="Times New Roman" panose="02020603050405020304" pitchFamily="18" charset="0"/>
              </a:endParaRPr>
            </a:p>
          </p:txBody>
        </p:sp>
        <p:sp>
          <p:nvSpPr>
            <p:cNvPr id="118825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18826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8829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8830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18827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8828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18799" name="Group 332"/>
          <p:cNvGrpSpPr>
            <a:grpSpLocks/>
          </p:cNvGrpSpPr>
          <p:nvPr/>
        </p:nvGrpSpPr>
        <p:grpSpPr bwMode="auto">
          <a:xfrm>
            <a:off x="5573713" y="1673225"/>
            <a:ext cx="749300" cy="312738"/>
            <a:chOff x="2356" y="1300"/>
            <a:chExt cx="555" cy="194"/>
          </a:xfrm>
        </p:grpSpPr>
        <p:sp>
          <p:nvSpPr>
            <p:cNvPr id="11881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2400">
                <a:latin typeface="Times New Roman" panose="02020603050405020304" pitchFamily="18" charset="0"/>
              </a:endParaRPr>
            </a:p>
          </p:txBody>
        </p:sp>
        <p:sp>
          <p:nvSpPr>
            <p:cNvPr id="11881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2400">
                <a:latin typeface="Times New Roman" panose="02020603050405020304" pitchFamily="18" charset="0"/>
              </a:endParaRPr>
            </a:p>
          </p:txBody>
        </p:sp>
        <p:sp>
          <p:nvSpPr>
            <p:cNvPr id="11881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18818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8821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8822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18819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8820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cxnSp>
        <p:nvCxnSpPr>
          <p:cNvPr id="118800" name="Straight Connector 60446"/>
          <p:cNvCxnSpPr>
            <a:cxnSpLocks noChangeShapeType="1"/>
          </p:cNvCxnSpPr>
          <p:nvPr/>
        </p:nvCxnSpPr>
        <p:spPr bwMode="auto">
          <a:xfrm>
            <a:off x="3544888" y="2043113"/>
            <a:ext cx="0" cy="4260850"/>
          </a:xfrm>
          <a:prstGeom prst="line">
            <a:avLst/>
          </a:prstGeom>
          <a:noFill/>
          <a:ln w="9525">
            <a:solidFill>
              <a:srgbClr val="A6A6A6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801" name="Straight Connector 81"/>
          <p:cNvCxnSpPr>
            <a:cxnSpLocks noChangeShapeType="1"/>
          </p:cNvCxnSpPr>
          <p:nvPr/>
        </p:nvCxnSpPr>
        <p:spPr bwMode="auto">
          <a:xfrm>
            <a:off x="5948363" y="2138363"/>
            <a:ext cx="0" cy="4260850"/>
          </a:xfrm>
          <a:prstGeom prst="line">
            <a:avLst/>
          </a:prstGeom>
          <a:noFill/>
          <a:ln w="9525">
            <a:solidFill>
              <a:srgbClr val="A6A6A6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802" name="Straight Connector 82"/>
          <p:cNvCxnSpPr>
            <a:cxnSpLocks noChangeShapeType="1"/>
          </p:cNvCxnSpPr>
          <p:nvPr/>
        </p:nvCxnSpPr>
        <p:spPr bwMode="auto">
          <a:xfrm>
            <a:off x="8408988" y="1931988"/>
            <a:ext cx="0" cy="4260850"/>
          </a:xfrm>
          <a:prstGeom prst="line">
            <a:avLst/>
          </a:prstGeom>
          <a:noFill/>
          <a:ln w="9525">
            <a:solidFill>
              <a:srgbClr val="A6A6A6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8803" name="Group 356"/>
          <p:cNvGrpSpPr>
            <a:grpSpLocks/>
          </p:cNvGrpSpPr>
          <p:nvPr/>
        </p:nvGrpSpPr>
        <p:grpSpPr bwMode="auto">
          <a:xfrm>
            <a:off x="7700964" y="1479551"/>
            <a:ext cx="750887" cy="587375"/>
            <a:chOff x="313" y="1497"/>
            <a:chExt cx="1152" cy="1014"/>
          </a:xfrm>
        </p:grpSpPr>
        <p:pic>
          <p:nvPicPr>
            <p:cNvPr id="118813" name="Picture 354" descr="laptop_stylized_smal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8814" name="Picture 355" descr="antenna_stylize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5888039" y="1917701"/>
            <a:ext cx="2528887" cy="773115"/>
            <a:chOff x="4364182" y="1918294"/>
            <a:chExt cx="2528454" cy="771799"/>
          </a:xfrm>
        </p:grpSpPr>
        <p:sp>
          <p:nvSpPr>
            <p:cNvPr id="118810" name="Line 43"/>
            <p:cNvSpPr>
              <a:spLocks noChangeShapeType="1"/>
            </p:cNvSpPr>
            <p:nvPr/>
          </p:nvSpPr>
          <p:spPr bwMode="auto">
            <a:xfrm>
              <a:off x="4364182" y="2158999"/>
              <a:ext cx="2528454" cy="4040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8811" name="Text Box 45"/>
            <p:cNvSpPr txBox="1">
              <a:spLocks noChangeArrowheads="1"/>
            </p:cNvSpPr>
            <p:nvPr/>
          </p:nvSpPr>
          <p:spPr bwMode="auto">
            <a:xfrm>
              <a:off x="4708629" y="1918294"/>
              <a:ext cx="196188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>
                  <a:solidFill>
                    <a:srgbClr val="C00000"/>
                  </a:solidFill>
                  <a:ea typeface="ÇlÇr ñæí©" charset="-128"/>
                </a:rPr>
                <a:t>ICMP agent adv.</a:t>
              </a:r>
            </a:p>
          </p:txBody>
        </p:sp>
        <p:sp>
          <p:nvSpPr>
            <p:cNvPr id="118812" name="Text Box 44"/>
            <p:cNvSpPr txBox="1">
              <a:spLocks noChangeArrowheads="1"/>
            </p:cNvSpPr>
            <p:nvPr/>
          </p:nvSpPr>
          <p:spPr bwMode="auto">
            <a:xfrm>
              <a:off x="4813694" y="2210107"/>
              <a:ext cx="1397757" cy="4799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dirty="0">
                  <a:latin typeface="Arial" panose="020B0604020202020204" pitchFamily="34" charset="0"/>
                  <a:ea typeface="ÇlÇr ñæí©" charset="-128"/>
                </a:rPr>
                <a:t>COA: 79.129.13.2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dirty="0">
                  <a:latin typeface="Arial" panose="020B0604020202020204" pitchFamily="34" charset="0"/>
                  <a:ea typeface="ÇlÇr ñæí©" charset="-128"/>
                </a:rPr>
                <a:t>….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8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3556000" y="2860676"/>
            <a:ext cx="2414588" cy="1700213"/>
            <a:chOff x="2031999" y="2860165"/>
            <a:chExt cx="2415307" cy="1700283"/>
          </a:xfrm>
        </p:grpSpPr>
        <p:sp>
          <p:nvSpPr>
            <p:cNvPr id="118806" name="Line 47"/>
            <p:cNvSpPr>
              <a:spLocks noChangeShapeType="1"/>
            </p:cNvSpPr>
            <p:nvPr/>
          </p:nvSpPr>
          <p:spPr bwMode="auto">
            <a:xfrm flipH="1">
              <a:off x="2031999" y="3396671"/>
              <a:ext cx="2415307" cy="3440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18807" name="Group 51"/>
            <p:cNvGrpSpPr>
              <a:grpSpLocks/>
            </p:cNvGrpSpPr>
            <p:nvPr/>
          </p:nvGrpSpPr>
          <p:grpSpPr bwMode="auto">
            <a:xfrm>
              <a:off x="2285896" y="2860165"/>
              <a:ext cx="1870307" cy="1700283"/>
              <a:chOff x="7385" y="5757"/>
              <a:chExt cx="2779" cy="2043"/>
            </a:xfrm>
          </p:grpSpPr>
          <p:sp>
            <p:nvSpPr>
              <p:cNvPr id="118808" name="Text Box 52"/>
              <p:cNvSpPr txBox="1">
                <a:spLocks noChangeArrowheads="1"/>
              </p:cNvSpPr>
              <p:nvPr/>
            </p:nvSpPr>
            <p:spPr bwMode="auto">
              <a:xfrm>
                <a:off x="7385" y="5757"/>
                <a:ext cx="2779" cy="4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>
                    <a:solidFill>
                      <a:srgbClr val="C00000"/>
                    </a:solidFill>
                    <a:ea typeface="ÇlÇr ñæí©" charset="-128"/>
                  </a:rPr>
                  <a:t>registration req. </a:t>
                </a:r>
              </a:p>
            </p:txBody>
          </p:sp>
          <p:sp>
            <p:nvSpPr>
              <p:cNvPr id="118809" name="Text Box 53"/>
              <p:cNvSpPr txBox="1">
                <a:spLocks noChangeArrowheads="1"/>
              </p:cNvSpPr>
              <p:nvPr/>
            </p:nvSpPr>
            <p:spPr bwMode="auto">
              <a:xfrm>
                <a:off x="7511" y="6150"/>
                <a:ext cx="2618" cy="16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Arial" panose="020B0604020202020204" pitchFamily="34" charset="0"/>
                    <a:ea typeface="ÇlÇr ñæí©" charset="-128"/>
                  </a:rPr>
                  <a:t>COA: 79.129.13.2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Arial" panose="020B0604020202020204" pitchFamily="34" charset="0"/>
                    <a:ea typeface="ÇlÇr ñæí©" charset="-128"/>
                  </a:rPr>
                  <a:t>HA: 128.119.40.7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Arial" panose="020B0604020202020204" pitchFamily="34" charset="0"/>
                    <a:ea typeface="ÇlÇr ñæí©" charset="-128"/>
                  </a:rPr>
                  <a:t>MA: 128.119.40.186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Arial" panose="020B0604020202020204" pitchFamily="34" charset="0"/>
                    <a:ea typeface="ÇlÇr ñæí©" charset="-128"/>
                  </a:rPr>
                  <a:t>Lifetime: 9999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Arial" panose="020B0604020202020204" pitchFamily="34" charset="0"/>
                    <a:ea typeface="ÇlÇr ñæí©" charset="-128"/>
                  </a:rPr>
                  <a:t>identification: 714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Arial" panose="020B0604020202020204" pitchFamily="34" charset="0"/>
                    <a:ea typeface="ÇlÇr ñæí©" charset="-128"/>
                  </a:rPr>
                  <a:t>encapsulation format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200">
                    <a:latin typeface="Arial" panose="020B0604020202020204" pitchFamily="34" charset="0"/>
                    <a:ea typeface="ÇlÇr ñæí©" charset="-128"/>
                  </a:rPr>
                  <a:t>….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ko-KR" sz="1200">
                  <a:latin typeface="Arial" panose="020B0604020202020204" pitchFamily="34" charset="0"/>
                  <a:ea typeface="ÇlÇr ñæí©" charset="-128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089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6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63" y="1015039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20E7BB-726A-4FF7-904A-D858F14BF320}" type="slidenum">
              <a:rPr lang="en-US" altLang="ko-KR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ko-KR" sz="1200" dirty="0">
              <a:latin typeface="Arial" panose="020B0604020202020204" pitchFamily="34" charset="0"/>
            </a:endParaRPr>
          </a:p>
        </p:txBody>
      </p:sp>
      <p:sp>
        <p:nvSpPr>
          <p:cNvPr id="118789" name="Rectangle 2"/>
          <p:cNvSpPr>
            <a:spLocks noGrp="1" noChangeArrowheads="1"/>
          </p:cNvSpPr>
          <p:nvPr>
            <p:ph type="title"/>
          </p:nvPr>
        </p:nvSpPr>
        <p:spPr>
          <a:xfrm>
            <a:off x="579550" y="275265"/>
            <a:ext cx="7772400" cy="942975"/>
          </a:xfrm>
        </p:spPr>
        <p:txBody>
          <a:bodyPr/>
          <a:lstStyle/>
          <a:p>
            <a:r>
              <a:rPr lang="en-US" altLang="ko-KR" sz="4000" dirty="0">
                <a:latin typeface="Gill Sans MT" charset="0"/>
              </a:rPr>
              <a:t>registration example 2</a:t>
            </a:r>
          </a:p>
        </p:txBody>
      </p:sp>
      <p:sp>
        <p:nvSpPr>
          <p:cNvPr id="118790" name="Text Box 40"/>
          <p:cNvSpPr txBox="1">
            <a:spLocks noChangeArrowheads="1"/>
          </p:cNvSpPr>
          <p:nvPr/>
        </p:nvSpPr>
        <p:spPr bwMode="auto">
          <a:xfrm>
            <a:off x="5899299" y="1542837"/>
            <a:ext cx="25122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99"/>
                </a:solidFill>
                <a:ea typeface="ÇlÇr ñæí©" charset="-128"/>
              </a:rPr>
              <a:t>visited network: 79.129.13/24</a:t>
            </a:r>
          </a:p>
        </p:txBody>
      </p:sp>
      <p:sp>
        <p:nvSpPr>
          <p:cNvPr id="118791" name="Text Box 41"/>
          <p:cNvSpPr txBox="1">
            <a:spLocks noChangeArrowheads="1"/>
          </p:cNvSpPr>
          <p:nvPr/>
        </p:nvSpPr>
        <p:spPr bwMode="auto">
          <a:xfrm>
            <a:off x="2571575" y="1680948"/>
            <a:ext cx="15643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99"/>
                </a:solidFill>
                <a:ea typeface="ÇlÇr ñæí©" charset="-128"/>
              </a:rPr>
              <a:t>home agent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99"/>
                </a:solidFill>
                <a:ea typeface="ÇlÇr ñæí©" charset="-128"/>
              </a:rPr>
              <a:t>HA: 128.119.40.7</a:t>
            </a:r>
          </a:p>
        </p:txBody>
      </p:sp>
      <p:sp>
        <p:nvSpPr>
          <p:cNvPr id="118792" name="Text Box 42"/>
          <p:cNvSpPr txBox="1">
            <a:spLocks noChangeArrowheads="1"/>
          </p:cNvSpPr>
          <p:nvPr/>
        </p:nvSpPr>
        <p:spPr bwMode="auto">
          <a:xfrm>
            <a:off x="5030938" y="1726987"/>
            <a:ext cx="1617751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99"/>
                </a:solidFill>
                <a:ea typeface="ÇlÇr ñæí©" charset="-128"/>
              </a:rPr>
              <a:t>foreign agent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99"/>
                </a:solidFill>
                <a:ea typeface="ÇlÇr ñæí©" charset="-128"/>
              </a:rPr>
              <a:t>COA: 79.129.13.2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>
              <a:latin typeface="Comic Sans MS" panose="030F0702030302020204" pitchFamily="66" charset="0"/>
            </a:endParaRPr>
          </a:p>
        </p:txBody>
      </p:sp>
      <p:sp>
        <p:nvSpPr>
          <p:cNvPr id="118793" name="Text Box 46"/>
          <p:cNvSpPr txBox="1">
            <a:spLocks noChangeArrowheads="1"/>
          </p:cNvSpPr>
          <p:nvPr/>
        </p:nvSpPr>
        <p:spPr bwMode="auto">
          <a:xfrm>
            <a:off x="8191650" y="2087348"/>
            <a:ext cx="17823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99"/>
                </a:solidFill>
                <a:ea typeface="ÇlÇr ñæí©" charset="-128"/>
              </a:rPr>
              <a:t>mobile agent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solidFill>
                  <a:srgbClr val="000099"/>
                </a:solidFill>
                <a:ea typeface="ÇlÇr ñæí©" charset="-128"/>
              </a:rPr>
              <a:t>MA: 128.119.40.186</a:t>
            </a:r>
          </a:p>
        </p:txBody>
      </p: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3338662" y="3417621"/>
            <a:ext cx="4813299" cy="654319"/>
            <a:chOff x="2034893" y="2886363"/>
            <a:chExt cx="4811560" cy="653908"/>
          </a:xfrm>
        </p:grpSpPr>
        <p:sp>
          <p:nvSpPr>
            <p:cNvPr id="118838" name="Line 47"/>
            <p:cNvSpPr>
              <a:spLocks noChangeShapeType="1"/>
            </p:cNvSpPr>
            <p:nvPr/>
          </p:nvSpPr>
          <p:spPr bwMode="auto">
            <a:xfrm flipH="1">
              <a:off x="2034893" y="2886363"/>
              <a:ext cx="4811560" cy="6539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8840" name="Text Box 49"/>
            <p:cNvSpPr txBox="1">
              <a:spLocks noChangeArrowheads="1"/>
            </p:cNvSpPr>
            <p:nvPr/>
          </p:nvSpPr>
          <p:spPr bwMode="auto">
            <a:xfrm>
              <a:off x="3549642" y="2938267"/>
              <a:ext cx="1722120" cy="285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 dirty="0">
                  <a:solidFill>
                    <a:srgbClr val="C00000"/>
                  </a:solidFill>
                  <a:ea typeface="ÇlÇr ñæí©" charset="-128"/>
                </a:rPr>
                <a:t>registration req. </a:t>
              </a:r>
            </a:p>
          </p:txBody>
        </p:sp>
      </p:grpSp>
      <p:sp>
        <p:nvSpPr>
          <p:cNvPr id="118834" name="Line 57"/>
          <p:cNvSpPr>
            <a:spLocks noChangeShapeType="1"/>
          </p:cNvSpPr>
          <p:nvPr/>
        </p:nvSpPr>
        <p:spPr bwMode="auto">
          <a:xfrm>
            <a:off x="3304357" y="4462032"/>
            <a:ext cx="4893642" cy="83124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8832" name="Text Box 58"/>
          <p:cNvSpPr txBox="1">
            <a:spLocks noChangeArrowheads="1"/>
          </p:cNvSpPr>
          <p:nvPr/>
        </p:nvSpPr>
        <p:spPr bwMode="auto">
          <a:xfrm>
            <a:off x="4895229" y="4971999"/>
            <a:ext cx="1750967" cy="28559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 dirty="0">
                <a:solidFill>
                  <a:srgbClr val="C00000"/>
                </a:solidFill>
                <a:ea typeface="ÇlÇr ñæí©" charset="-128"/>
              </a:rPr>
              <a:t>registration reply </a:t>
            </a:r>
          </a:p>
        </p:txBody>
      </p:sp>
      <p:sp>
        <p:nvSpPr>
          <p:cNvPr id="118797" name="Text Box 61"/>
          <p:cNvSpPr txBox="1">
            <a:spLocks noChangeArrowheads="1"/>
          </p:cNvSpPr>
          <p:nvPr/>
        </p:nvSpPr>
        <p:spPr bwMode="auto">
          <a:xfrm>
            <a:off x="2712234" y="5293280"/>
            <a:ext cx="1004887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ea typeface="ÇlÇr ñæí©" charset="-128"/>
              </a:rPr>
              <a:t>time</a:t>
            </a:r>
          </a:p>
        </p:txBody>
      </p:sp>
      <p:grpSp>
        <p:nvGrpSpPr>
          <p:cNvPr id="118798" name="Group 332"/>
          <p:cNvGrpSpPr>
            <a:grpSpLocks/>
          </p:cNvGrpSpPr>
          <p:nvPr/>
        </p:nvGrpSpPr>
        <p:grpSpPr bwMode="auto">
          <a:xfrm>
            <a:off x="2992587" y="2203237"/>
            <a:ext cx="749300" cy="314325"/>
            <a:chOff x="2356" y="1300"/>
            <a:chExt cx="555" cy="194"/>
          </a:xfrm>
        </p:grpSpPr>
        <p:sp>
          <p:nvSpPr>
            <p:cNvPr id="118823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2400">
                <a:latin typeface="Times New Roman" panose="02020603050405020304" pitchFamily="18" charset="0"/>
              </a:endParaRPr>
            </a:p>
          </p:txBody>
        </p:sp>
        <p:sp>
          <p:nvSpPr>
            <p:cNvPr id="118824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2400">
                <a:latin typeface="Times New Roman" panose="02020603050405020304" pitchFamily="18" charset="0"/>
              </a:endParaRPr>
            </a:p>
          </p:txBody>
        </p:sp>
        <p:sp>
          <p:nvSpPr>
            <p:cNvPr id="118825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18826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8829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8830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18827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8828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18799" name="Group 332"/>
          <p:cNvGrpSpPr>
            <a:grpSpLocks/>
          </p:cNvGrpSpPr>
          <p:nvPr/>
        </p:nvGrpSpPr>
        <p:grpSpPr bwMode="auto">
          <a:xfrm>
            <a:off x="5354787" y="2204823"/>
            <a:ext cx="749300" cy="312738"/>
            <a:chOff x="2356" y="1300"/>
            <a:chExt cx="555" cy="194"/>
          </a:xfrm>
        </p:grpSpPr>
        <p:sp>
          <p:nvSpPr>
            <p:cNvPr id="11881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2400">
                <a:latin typeface="Times New Roman" panose="02020603050405020304" pitchFamily="18" charset="0"/>
              </a:endParaRPr>
            </a:p>
          </p:txBody>
        </p:sp>
        <p:sp>
          <p:nvSpPr>
            <p:cNvPr id="11881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2400">
                <a:latin typeface="Times New Roman" panose="02020603050405020304" pitchFamily="18" charset="0"/>
              </a:endParaRPr>
            </a:p>
          </p:txBody>
        </p:sp>
        <p:sp>
          <p:nvSpPr>
            <p:cNvPr id="11881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18818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8821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8822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18819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8820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cxnSp>
        <p:nvCxnSpPr>
          <p:cNvPr id="118800" name="Straight Connector 60446"/>
          <p:cNvCxnSpPr>
            <a:cxnSpLocks noChangeShapeType="1"/>
          </p:cNvCxnSpPr>
          <p:nvPr/>
        </p:nvCxnSpPr>
        <p:spPr bwMode="auto">
          <a:xfrm>
            <a:off x="3325962" y="2574712"/>
            <a:ext cx="0" cy="2905805"/>
          </a:xfrm>
          <a:prstGeom prst="line">
            <a:avLst/>
          </a:prstGeom>
          <a:noFill/>
          <a:ln w="9525">
            <a:solidFill>
              <a:srgbClr val="A6A6A6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801" name="Straight Connector 81"/>
          <p:cNvCxnSpPr>
            <a:cxnSpLocks noChangeShapeType="1"/>
          </p:cNvCxnSpPr>
          <p:nvPr/>
        </p:nvCxnSpPr>
        <p:spPr bwMode="auto">
          <a:xfrm>
            <a:off x="5729437" y="2669961"/>
            <a:ext cx="0" cy="425232"/>
          </a:xfrm>
          <a:prstGeom prst="line">
            <a:avLst/>
          </a:prstGeom>
          <a:noFill/>
          <a:ln w="9525">
            <a:solidFill>
              <a:srgbClr val="A6A6A6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802" name="Straight Connector 82"/>
          <p:cNvCxnSpPr>
            <a:cxnSpLocks noChangeShapeType="1"/>
          </p:cNvCxnSpPr>
          <p:nvPr/>
        </p:nvCxnSpPr>
        <p:spPr bwMode="auto">
          <a:xfrm>
            <a:off x="8190062" y="2463586"/>
            <a:ext cx="0" cy="3016930"/>
          </a:xfrm>
          <a:prstGeom prst="line">
            <a:avLst/>
          </a:prstGeom>
          <a:noFill/>
          <a:ln w="9525">
            <a:solidFill>
              <a:srgbClr val="A6A6A6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8803" name="Group 356"/>
          <p:cNvGrpSpPr>
            <a:grpSpLocks/>
          </p:cNvGrpSpPr>
          <p:nvPr/>
        </p:nvGrpSpPr>
        <p:grpSpPr bwMode="auto">
          <a:xfrm>
            <a:off x="7482038" y="2011149"/>
            <a:ext cx="750887" cy="587375"/>
            <a:chOff x="313" y="1497"/>
            <a:chExt cx="1152" cy="1014"/>
          </a:xfrm>
        </p:grpSpPr>
        <p:pic>
          <p:nvPicPr>
            <p:cNvPr id="118813" name="Picture 354" descr="laptop_stylized_smal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8814" name="Picture 355" descr="antenna_stylize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5669113" y="2449299"/>
            <a:ext cx="2528887" cy="773115"/>
            <a:chOff x="4364182" y="1918294"/>
            <a:chExt cx="2528454" cy="771799"/>
          </a:xfrm>
        </p:grpSpPr>
        <p:sp>
          <p:nvSpPr>
            <p:cNvPr id="118810" name="Line 43"/>
            <p:cNvSpPr>
              <a:spLocks noChangeShapeType="1"/>
            </p:cNvSpPr>
            <p:nvPr/>
          </p:nvSpPr>
          <p:spPr bwMode="auto">
            <a:xfrm>
              <a:off x="4364182" y="2158999"/>
              <a:ext cx="2528454" cy="4040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8811" name="Text Box 45"/>
            <p:cNvSpPr txBox="1">
              <a:spLocks noChangeArrowheads="1"/>
            </p:cNvSpPr>
            <p:nvPr/>
          </p:nvSpPr>
          <p:spPr bwMode="auto">
            <a:xfrm>
              <a:off x="4708629" y="1918294"/>
              <a:ext cx="196188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>
                  <a:solidFill>
                    <a:srgbClr val="C00000"/>
                  </a:solidFill>
                  <a:ea typeface="ÇlÇr ñæí©" charset="-128"/>
                </a:rPr>
                <a:t>ICMP agent adv.</a:t>
              </a:r>
            </a:p>
          </p:txBody>
        </p:sp>
        <p:sp>
          <p:nvSpPr>
            <p:cNvPr id="118812" name="Text Box 44"/>
            <p:cNvSpPr txBox="1">
              <a:spLocks noChangeArrowheads="1"/>
            </p:cNvSpPr>
            <p:nvPr/>
          </p:nvSpPr>
          <p:spPr bwMode="auto">
            <a:xfrm>
              <a:off x="4813694" y="2210107"/>
              <a:ext cx="1397757" cy="4799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dirty="0">
                  <a:latin typeface="Arial" panose="020B0604020202020204" pitchFamily="34" charset="0"/>
                  <a:ea typeface="ÇlÇr ñæí©" charset="-128"/>
                </a:rPr>
                <a:t>COA: 79.129.13.2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200" dirty="0">
                  <a:latin typeface="Arial" panose="020B0604020202020204" pitchFamily="34" charset="0"/>
                  <a:ea typeface="ÇlÇr ñæí©" charset="-128"/>
                </a:rPr>
                <a:t>….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8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426396" y="3832188"/>
            <a:ext cx="2927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By UDP using</a:t>
            </a:r>
          </a:p>
          <a:p>
            <a:r>
              <a:rPr lang="en-US" altLang="ko-KR" dirty="0"/>
              <a:t>the well-known port 434.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364538" y="5851412"/>
            <a:ext cx="488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</a:t>
            </a:r>
            <a:r>
              <a:rPr lang="ko-KR" altLang="en-US" dirty="0"/>
              <a:t>의 </a:t>
            </a:r>
            <a:r>
              <a:rPr lang="ko-KR" altLang="en-US" dirty="0" err="1"/>
              <a:t>중계없이</a:t>
            </a:r>
            <a:r>
              <a:rPr lang="ko-KR" altLang="en-US" dirty="0"/>
              <a:t> </a:t>
            </a:r>
            <a:r>
              <a:rPr lang="en-US" altLang="ko-KR" dirty="0"/>
              <a:t>MN</a:t>
            </a:r>
            <a:r>
              <a:rPr lang="ko-KR" altLang="en-US" dirty="0"/>
              <a:t>이 직접 </a:t>
            </a:r>
            <a:r>
              <a:rPr lang="en-US" altLang="ko-KR" dirty="0"/>
              <a:t>HA</a:t>
            </a:r>
            <a:r>
              <a:rPr lang="ko-KR" altLang="en-US" dirty="0"/>
              <a:t>에게 등록 요청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224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8E7918-C554-42E6-AE50-2F8AC8311A69}" type="slidenum">
              <a:rPr lang="en-US" altLang="ko-KR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ko-KR" sz="1200" dirty="0">
              <a:latin typeface="Arial" panose="020B0604020202020204" pitchFamily="34" charset="0"/>
            </a:endParaRPr>
          </a:p>
        </p:txBody>
      </p:sp>
      <p:sp>
        <p:nvSpPr>
          <p:cNvPr id="98308" name="Rectangle 21"/>
          <p:cNvSpPr>
            <a:spLocks noGrp="1" noChangeArrowheads="1"/>
          </p:cNvSpPr>
          <p:nvPr>
            <p:ph type="title"/>
          </p:nvPr>
        </p:nvSpPr>
        <p:spPr>
          <a:xfrm>
            <a:off x="847124" y="354602"/>
            <a:ext cx="7772400" cy="1143000"/>
          </a:xfrm>
        </p:spPr>
        <p:txBody>
          <a:bodyPr/>
          <a:lstStyle/>
          <a:p>
            <a:r>
              <a:rPr lang="en-US" altLang="ko-KR" sz="3600" dirty="0">
                <a:latin typeface="Gill Sans MT" charset="0"/>
              </a:rPr>
              <a:t>Data transfer via indirect routing</a:t>
            </a:r>
          </a:p>
        </p:txBody>
      </p:sp>
      <p:sp>
        <p:nvSpPr>
          <p:cNvPr id="98309" name="Freeform 2"/>
          <p:cNvSpPr>
            <a:spLocks/>
          </p:cNvSpPr>
          <p:nvPr/>
        </p:nvSpPr>
        <p:spPr bwMode="auto">
          <a:xfrm>
            <a:off x="3089275" y="2689225"/>
            <a:ext cx="1866900" cy="1589088"/>
          </a:xfrm>
          <a:custGeom>
            <a:avLst/>
            <a:gdLst>
              <a:gd name="T0" fmla="*/ 2147483646 w 1340"/>
              <a:gd name="T1" fmla="*/ 2147483646 h 1191"/>
              <a:gd name="T2" fmla="*/ 2147483646 w 1340"/>
              <a:gd name="T3" fmla="*/ 2147483646 h 1191"/>
              <a:gd name="T4" fmla="*/ 2147483646 w 1340"/>
              <a:gd name="T5" fmla="*/ 2147483646 h 1191"/>
              <a:gd name="T6" fmla="*/ 2147483646 w 1340"/>
              <a:gd name="T7" fmla="*/ 2147483646 h 1191"/>
              <a:gd name="T8" fmla="*/ 2147483646 w 1340"/>
              <a:gd name="T9" fmla="*/ 2147483646 h 1191"/>
              <a:gd name="T10" fmla="*/ 2147483646 w 1340"/>
              <a:gd name="T11" fmla="*/ 2147483646 h 1191"/>
              <a:gd name="T12" fmla="*/ 2147483646 w 1340"/>
              <a:gd name="T13" fmla="*/ 2147483646 h 1191"/>
              <a:gd name="T14" fmla="*/ 2147483646 w 1340"/>
              <a:gd name="T15" fmla="*/ 2147483646 h 1191"/>
              <a:gd name="T16" fmla="*/ 2147483646 w 1340"/>
              <a:gd name="T17" fmla="*/ 2147483646 h 1191"/>
              <a:gd name="T18" fmla="*/ 2147483646 w 1340"/>
              <a:gd name="T19" fmla="*/ 2147483646 h 1191"/>
              <a:gd name="T20" fmla="*/ 2147483646 w 1340"/>
              <a:gd name="T21" fmla="*/ 2147483646 h 1191"/>
              <a:gd name="T22" fmla="*/ 2147483646 w 1340"/>
              <a:gd name="T23" fmla="*/ 2147483646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8310" name="Freeform 96"/>
          <p:cNvSpPr>
            <a:spLocks/>
          </p:cNvSpPr>
          <p:nvPr/>
        </p:nvSpPr>
        <p:spPr bwMode="auto">
          <a:xfrm>
            <a:off x="7889876" y="2559051"/>
            <a:ext cx="1838325" cy="1711325"/>
          </a:xfrm>
          <a:custGeom>
            <a:avLst/>
            <a:gdLst>
              <a:gd name="T0" fmla="*/ 2147483646 w 2894"/>
              <a:gd name="T1" fmla="*/ 2147483646 h 2693"/>
              <a:gd name="T2" fmla="*/ 2147483646 w 2894"/>
              <a:gd name="T3" fmla="*/ 2147483646 h 2693"/>
              <a:gd name="T4" fmla="*/ 2147483646 w 2894"/>
              <a:gd name="T5" fmla="*/ 2147483646 h 2693"/>
              <a:gd name="T6" fmla="*/ 2147483646 w 2894"/>
              <a:gd name="T7" fmla="*/ 2147483646 h 2693"/>
              <a:gd name="T8" fmla="*/ 2147483646 w 2894"/>
              <a:gd name="T9" fmla="*/ 2147483646 h 2693"/>
              <a:gd name="T10" fmla="*/ 2147483646 w 2894"/>
              <a:gd name="T11" fmla="*/ 2147483646 h 2693"/>
              <a:gd name="T12" fmla="*/ 2147483646 w 2894"/>
              <a:gd name="T13" fmla="*/ 2147483646 h 2693"/>
              <a:gd name="T14" fmla="*/ 2147483646 w 2894"/>
              <a:gd name="T15" fmla="*/ 2147483646 h 2693"/>
              <a:gd name="T16" fmla="*/ 2147483646 w 2894"/>
              <a:gd name="T17" fmla="*/ 2147483646 h 2693"/>
              <a:gd name="T18" fmla="*/ 2147483646 w 2894"/>
              <a:gd name="T19" fmla="*/ 2147483646 h 2693"/>
              <a:gd name="T20" fmla="*/ 2147483646 w 2894"/>
              <a:gd name="T21" fmla="*/ 2147483646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8311" name="Freeform 119"/>
          <p:cNvSpPr>
            <a:spLocks/>
          </p:cNvSpPr>
          <p:nvPr/>
        </p:nvSpPr>
        <p:spPr bwMode="auto">
          <a:xfrm>
            <a:off x="5430839" y="3505200"/>
            <a:ext cx="2109787" cy="1250950"/>
          </a:xfrm>
          <a:custGeom>
            <a:avLst/>
            <a:gdLst>
              <a:gd name="T0" fmla="*/ 2147483646 w 3324"/>
              <a:gd name="T1" fmla="*/ 2147483646 h 1971"/>
              <a:gd name="T2" fmla="*/ 2147483646 w 3324"/>
              <a:gd name="T3" fmla="*/ 2147483646 h 1971"/>
              <a:gd name="T4" fmla="*/ 2147483646 w 3324"/>
              <a:gd name="T5" fmla="*/ 2147483646 h 1971"/>
              <a:gd name="T6" fmla="*/ 2147483646 w 3324"/>
              <a:gd name="T7" fmla="*/ 2147483646 h 1971"/>
              <a:gd name="T8" fmla="*/ 2147483646 w 3324"/>
              <a:gd name="T9" fmla="*/ 2147483646 h 1971"/>
              <a:gd name="T10" fmla="*/ 2147483646 w 3324"/>
              <a:gd name="T11" fmla="*/ 2147483646 h 1971"/>
              <a:gd name="T12" fmla="*/ 2147483646 w 3324"/>
              <a:gd name="T13" fmla="*/ 2147483646 h 1971"/>
              <a:gd name="T14" fmla="*/ 2147483646 w 3324"/>
              <a:gd name="T15" fmla="*/ 2147483646 h 1971"/>
              <a:gd name="T16" fmla="*/ 2147483646 w 3324"/>
              <a:gd name="T17" fmla="*/ 2147483646 h 1971"/>
              <a:gd name="T18" fmla="*/ 2147483646 w 3324"/>
              <a:gd name="T19" fmla="*/ 2147483646 h 1971"/>
              <a:gd name="T20" fmla="*/ 2147483646 w 3324"/>
              <a:gd name="T21" fmla="*/ 2147483646 h 1971"/>
              <a:gd name="T22" fmla="*/ 2147483646 w 3324"/>
              <a:gd name="T23" fmla="*/ 2147483646 h 1971"/>
              <a:gd name="T24" fmla="*/ 2147483646 w 3324"/>
              <a:gd name="T25" fmla="*/ 2147483646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8312" name="Text Box 120"/>
          <p:cNvSpPr txBox="1">
            <a:spLocks noChangeArrowheads="1"/>
          </p:cNvSpPr>
          <p:nvPr/>
        </p:nvSpPr>
        <p:spPr bwMode="auto">
          <a:xfrm>
            <a:off x="5605463" y="3802064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wide area network</a:t>
            </a:r>
          </a:p>
        </p:txBody>
      </p:sp>
      <p:grpSp>
        <p:nvGrpSpPr>
          <p:cNvPr id="98313" name="Group 140"/>
          <p:cNvGrpSpPr>
            <a:grpSpLocks/>
          </p:cNvGrpSpPr>
          <p:nvPr/>
        </p:nvGrpSpPr>
        <p:grpSpPr bwMode="auto">
          <a:xfrm>
            <a:off x="3073400" y="2808289"/>
            <a:ext cx="1092200" cy="790575"/>
            <a:chOff x="4089854" y="1363889"/>
            <a:chExt cx="1091746" cy="791482"/>
          </a:xfrm>
        </p:grpSpPr>
        <p:sp>
          <p:nvSpPr>
            <p:cNvPr id="98363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8364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5429" y="1550204"/>
              <a:ext cx="629104" cy="423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83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776" y="3643313"/>
            <a:ext cx="6842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15" name="Line 111"/>
          <p:cNvSpPr>
            <a:spLocks noChangeShapeType="1"/>
          </p:cNvSpPr>
          <p:nvPr/>
        </p:nvSpPr>
        <p:spPr bwMode="auto">
          <a:xfrm>
            <a:off x="3694114" y="3341689"/>
            <a:ext cx="503237" cy="3127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8316" name="Line 111"/>
          <p:cNvSpPr>
            <a:spLocks noChangeShapeType="1"/>
          </p:cNvSpPr>
          <p:nvPr/>
        </p:nvSpPr>
        <p:spPr bwMode="auto">
          <a:xfrm flipV="1">
            <a:off x="4718051" y="3762375"/>
            <a:ext cx="9493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8317" name="Line 111"/>
          <p:cNvSpPr>
            <a:spLocks noChangeShapeType="1"/>
          </p:cNvSpPr>
          <p:nvPr/>
        </p:nvSpPr>
        <p:spPr bwMode="auto">
          <a:xfrm>
            <a:off x="7070725" y="3933826"/>
            <a:ext cx="1384300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9831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288" y="3784601"/>
            <a:ext cx="6842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19" name="Line 111"/>
          <p:cNvSpPr>
            <a:spLocks noChangeShapeType="1"/>
          </p:cNvSpPr>
          <p:nvPr/>
        </p:nvSpPr>
        <p:spPr bwMode="auto">
          <a:xfrm flipH="1">
            <a:off x="8759825" y="3451226"/>
            <a:ext cx="344488" cy="3222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98320" name="Group 151"/>
          <p:cNvGrpSpPr>
            <a:grpSpLocks/>
          </p:cNvGrpSpPr>
          <p:nvPr/>
        </p:nvGrpSpPr>
        <p:grpSpPr bwMode="auto">
          <a:xfrm>
            <a:off x="8528051" y="2884489"/>
            <a:ext cx="1090613" cy="790575"/>
            <a:chOff x="4089854" y="1363889"/>
            <a:chExt cx="1091746" cy="791482"/>
          </a:xfrm>
        </p:grpSpPr>
        <p:sp>
          <p:nvSpPr>
            <p:cNvPr id="98359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8360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9836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836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98321" name="Freeform 96"/>
          <p:cNvSpPr>
            <a:spLocks/>
          </p:cNvSpPr>
          <p:nvPr/>
        </p:nvSpPr>
        <p:spPr bwMode="auto">
          <a:xfrm>
            <a:off x="3198814" y="2854325"/>
            <a:ext cx="1000125" cy="825500"/>
          </a:xfrm>
          <a:custGeom>
            <a:avLst/>
            <a:gdLst>
              <a:gd name="T0" fmla="*/ 2147483646 w 10000"/>
              <a:gd name="T1" fmla="*/ 2147483646 h 10305"/>
              <a:gd name="T2" fmla="*/ 2147483646 w 10000"/>
              <a:gd name="T3" fmla="*/ 2147483646 h 10305"/>
              <a:gd name="T4" fmla="*/ 2147483646 w 10000"/>
              <a:gd name="T5" fmla="*/ 2147483646 h 10305"/>
              <a:gd name="T6" fmla="*/ 2147483646 w 10000"/>
              <a:gd name="T7" fmla="*/ 2147483646 h 10305"/>
              <a:gd name="T8" fmla="*/ 2147483646 w 10000"/>
              <a:gd name="T9" fmla="*/ 2147483646 h 10305"/>
              <a:gd name="T10" fmla="*/ 2147483646 w 10000"/>
              <a:gd name="T11" fmla="*/ 2147483646 h 10305"/>
              <a:gd name="T12" fmla="*/ 2147483646 w 10000"/>
              <a:gd name="T13" fmla="*/ 2147483646 h 10305"/>
              <a:gd name="T14" fmla="*/ 2147483646 w 10000"/>
              <a:gd name="T15" fmla="*/ 2147483646 h 10305"/>
              <a:gd name="T16" fmla="*/ 2147483646 w 10000"/>
              <a:gd name="T17" fmla="*/ 2147483646 h 10305"/>
              <a:gd name="T18" fmla="*/ 2147483646 w 10000"/>
              <a:gd name="T19" fmla="*/ 2147483646 h 10305"/>
              <a:gd name="T20" fmla="*/ 2147483646 w 10000"/>
              <a:gd name="T21" fmla="*/ 2147483646 h 1030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0000" h="10305">
                <a:moveTo>
                  <a:pt x="1" y="4863"/>
                </a:moveTo>
                <a:cubicBezTo>
                  <a:pt x="1" y="3794"/>
                  <a:pt x="5" y="1801"/>
                  <a:pt x="686" y="991"/>
                </a:cubicBezTo>
                <a:cubicBezTo>
                  <a:pt x="1367" y="181"/>
                  <a:pt x="2904" y="-40"/>
                  <a:pt x="4086" y="5"/>
                </a:cubicBezTo>
                <a:cubicBezTo>
                  <a:pt x="5268" y="50"/>
                  <a:pt x="6836" y="553"/>
                  <a:pt x="7779" y="1264"/>
                </a:cubicBezTo>
                <a:cubicBezTo>
                  <a:pt x="8722" y="1975"/>
                  <a:pt x="9397" y="2830"/>
                  <a:pt x="9747" y="4270"/>
                </a:cubicBezTo>
                <a:cubicBezTo>
                  <a:pt x="10096" y="5710"/>
                  <a:pt x="10030" y="8980"/>
                  <a:pt x="9875" y="9905"/>
                </a:cubicBezTo>
                <a:cubicBezTo>
                  <a:pt x="9719" y="10828"/>
                  <a:pt x="9488" y="9873"/>
                  <a:pt x="8815" y="9814"/>
                </a:cubicBezTo>
                <a:cubicBezTo>
                  <a:pt x="8140" y="9757"/>
                  <a:pt x="6708" y="9565"/>
                  <a:pt x="5830" y="9554"/>
                </a:cubicBezTo>
                <a:cubicBezTo>
                  <a:pt x="4953" y="9543"/>
                  <a:pt x="4372" y="9985"/>
                  <a:pt x="3546" y="9748"/>
                </a:cubicBezTo>
                <a:cubicBezTo>
                  <a:pt x="2722" y="9508"/>
                  <a:pt x="1457" y="8935"/>
                  <a:pt x="867" y="8121"/>
                </a:cubicBezTo>
                <a:cubicBezTo>
                  <a:pt x="276" y="7307"/>
                  <a:pt x="-15" y="6195"/>
                  <a:pt x="1" y="4863"/>
                </a:cubicBezTo>
                <a:close/>
              </a:path>
            </a:pathLst>
          </a:custGeom>
          <a:solidFill>
            <a:srgbClr val="33CCCC">
              <a:alpha val="7803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8322" name="Freeform 121"/>
          <p:cNvSpPr>
            <a:spLocks/>
          </p:cNvSpPr>
          <p:nvPr/>
        </p:nvSpPr>
        <p:spPr bwMode="auto">
          <a:xfrm>
            <a:off x="5091113" y="5114926"/>
            <a:ext cx="2944812" cy="911225"/>
          </a:xfrm>
          <a:custGeom>
            <a:avLst/>
            <a:gdLst>
              <a:gd name="T0" fmla="*/ 2147483646 w 4636"/>
              <a:gd name="T1" fmla="*/ 2147483646 h 1435"/>
              <a:gd name="T2" fmla="*/ 2147483646 w 4636"/>
              <a:gd name="T3" fmla="*/ 2147483646 h 1435"/>
              <a:gd name="T4" fmla="*/ 2147483646 w 4636"/>
              <a:gd name="T5" fmla="*/ 2147483646 h 1435"/>
              <a:gd name="T6" fmla="*/ 2147483646 w 4636"/>
              <a:gd name="T7" fmla="*/ 2147483646 h 1435"/>
              <a:gd name="T8" fmla="*/ 2147483646 w 4636"/>
              <a:gd name="T9" fmla="*/ 2147483646 h 1435"/>
              <a:gd name="T10" fmla="*/ 2147483646 w 4636"/>
              <a:gd name="T11" fmla="*/ 2147483646 h 1435"/>
              <a:gd name="T12" fmla="*/ 2147483646 w 4636"/>
              <a:gd name="T13" fmla="*/ 2147483646 h 1435"/>
              <a:gd name="T14" fmla="*/ 2147483646 w 4636"/>
              <a:gd name="T15" fmla="*/ 2147483646 h 1435"/>
              <a:gd name="T16" fmla="*/ 2147483646 w 4636"/>
              <a:gd name="T17" fmla="*/ 2147483646 h 1435"/>
              <a:gd name="T18" fmla="*/ 2147483646 w 4636"/>
              <a:gd name="T19" fmla="*/ 2147483646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9832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5126038"/>
            <a:ext cx="78105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24" name="Text Box 120"/>
          <p:cNvSpPr txBox="1">
            <a:spLocks noChangeArrowheads="1"/>
          </p:cNvSpPr>
          <p:nvPr/>
        </p:nvSpPr>
        <p:spPr bwMode="auto">
          <a:xfrm>
            <a:off x="1997075" y="2852739"/>
            <a:ext cx="18875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</p:txBody>
      </p:sp>
      <p:sp>
        <p:nvSpPr>
          <p:cNvPr id="98325" name="Text Box 121"/>
          <p:cNvSpPr txBox="1">
            <a:spLocks noChangeArrowheads="1"/>
          </p:cNvSpPr>
          <p:nvPr/>
        </p:nvSpPr>
        <p:spPr bwMode="auto">
          <a:xfrm>
            <a:off x="9398000" y="2174876"/>
            <a:ext cx="1270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Arial" panose="020B0604020202020204" pitchFamily="34" charset="0"/>
                <a:cs typeface="Arial" panose="020B0604020202020204" pitchFamily="34" charset="0"/>
              </a:rPr>
              <a:t>visited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</p:txBody>
      </p:sp>
      <p:grpSp>
        <p:nvGrpSpPr>
          <p:cNvPr id="49" name="Group 122"/>
          <p:cNvGrpSpPr>
            <a:grpSpLocks/>
          </p:cNvGrpSpPr>
          <p:nvPr/>
        </p:nvGrpSpPr>
        <p:grpSpPr bwMode="auto">
          <a:xfrm>
            <a:off x="8643939" y="3325813"/>
            <a:ext cx="492125" cy="366712"/>
            <a:chOff x="4485" y="2095"/>
            <a:chExt cx="310" cy="231"/>
          </a:xfrm>
        </p:grpSpPr>
        <p:sp>
          <p:nvSpPr>
            <p:cNvPr id="98355" name="Line 123"/>
            <p:cNvSpPr>
              <a:spLocks noChangeShapeType="1"/>
            </p:cNvSpPr>
            <p:nvPr/>
          </p:nvSpPr>
          <p:spPr bwMode="auto">
            <a:xfrm flipV="1">
              <a:off x="4485" y="2106"/>
              <a:ext cx="310" cy="2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grpSp>
          <p:nvGrpSpPr>
            <p:cNvPr id="98356" name="Group 124"/>
            <p:cNvGrpSpPr>
              <a:grpSpLocks/>
            </p:cNvGrpSpPr>
            <p:nvPr/>
          </p:nvGrpSpPr>
          <p:grpSpPr bwMode="auto">
            <a:xfrm>
              <a:off x="4530" y="2095"/>
              <a:ext cx="214" cy="231"/>
              <a:chOff x="618" y="3500"/>
              <a:chExt cx="214" cy="231"/>
            </a:xfrm>
          </p:grpSpPr>
          <p:sp>
            <p:nvSpPr>
              <p:cNvPr id="98357" name="Oval 125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ko-K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358" name="Text Box 126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</p:grpSp>
      </p:grpSp>
      <p:grpSp>
        <p:nvGrpSpPr>
          <p:cNvPr id="54" name="Group 127"/>
          <p:cNvGrpSpPr>
            <a:grpSpLocks/>
          </p:cNvGrpSpPr>
          <p:nvPr/>
        </p:nvGrpSpPr>
        <p:grpSpPr bwMode="auto">
          <a:xfrm>
            <a:off x="4705350" y="3838576"/>
            <a:ext cx="3486150" cy="638175"/>
            <a:chOff x="2004" y="2418"/>
            <a:chExt cx="2196" cy="402"/>
          </a:xfrm>
        </p:grpSpPr>
        <p:sp>
          <p:nvSpPr>
            <p:cNvPr id="98351" name="Freeform 128"/>
            <p:cNvSpPr>
              <a:spLocks/>
            </p:cNvSpPr>
            <p:nvPr/>
          </p:nvSpPr>
          <p:spPr bwMode="auto">
            <a:xfrm>
              <a:off x="2004" y="2418"/>
              <a:ext cx="2196" cy="318"/>
            </a:xfrm>
            <a:custGeom>
              <a:avLst/>
              <a:gdLst>
                <a:gd name="T0" fmla="*/ 0 w 2196"/>
                <a:gd name="T1" fmla="*/ 0 h 318"/>
                <a:gd name="T2" fmla="*/ 1194 w 2196"/>
                <a:gd name="T3" fmla="*/ 306 h 318"/>
                <a:gd name="T4" fmla="*/ 2196 w 2196"/>
                <a:gd name="T5" fmla="*/ 30 h 3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6" h="318">
                  <a:moveTo>
                    <a:pt x="0" y="0"/>
                  </a:moveTo>
                  <a:cubicBezTo>
                    <a:pt x="199" y="51"/>
                    <a:pt x="828" y="301"/>
                    <a:pt x="1194" y="306"/>
                  </a:cubicBezTo>
                  <a:cubicBezTo>
                    <a:pt x="1536" y="318"/>
                    <a:pt x="1987" y="88"/>
                    <a:pt x="2196" y="3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grpSp>
          <p:nvGrpSpPr>
            <p:cNvPr id="98352" name="Group 129"/>
            <p:cNvGrpSpPr>
              <a:grpSpLocks/>
            </p:cNvGrpSpPr>
            <p:nvPr/>
          </p:nvGrpSpPr>
          <p:grpSpPr bwMode="auto">
            <a:xfrm>
              <a:off x="3083" y="2589"/>
              <a:ext cx="214" cy="231"/>
              <a:chOff x="618" y="3500"/>
              <a:chExt cx="214" cy="231"/>
            </a:xfrm>
          </p:grpSpPr>
          <p:sp>
            <p:nvSpPr>
              <p:cNvPr id="98353" name="Oval 130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ko-K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354" name="Text Box 131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</p:grpSp>
      <p:grpSp>
        <p:nvGrpSpPr>
          <p:cNvPr id="59" name="Group 132"/>
          <p:cNvGrpSpPr>
            <a:grpSpLocks/>
          </p:cNvGrpSpPr>
          <p:nvPr/>
        </p:nvGrpSpPr>
        <p:grpSpPr bwMode="auto">
          <a:xfrm>
            <a:off x="6350001" y="3424239"/>
            <a:ext cx="3103563" cy="2016125"/>
            <a:chOff x="3040" y="2157"/>
            <a:chExt cx="1955" cy="1270"/>
          </a:xfrm>
        </p:grpSpPr>
        <p:sp>
          <p:nvSpPr>
            <p:cNvPr id="98347" name="Freeform 133"/>
            <p:cNvSpPr>
              <a:spLocks/>
            </p:cNvSpPr>
            <p:nvPr/>
          </p:nvSpPr>
          <p:spPr bwMode="auto">
            <a:xfrm>
              <a:off x="3040" y="2157"/>
              <a:ext cx="1955" cy="1270"/>
            </a:xfrm>
            <a:custGeom>
              <a:avLst/>
              <a:gdLst>
                <a:gd name="T0" fmla="*/ 1955 w 1955"/>
                <a:gd name="T1" fmla="*/ 0 h 1270"/>
                <a:gd name="T2" fmla="*/ 1077 w 1955"/>
                <a:gd name="T3" fmla="*/ 765 h 1270"/>
                <a:gd name="T4" fmla="*/ 0 w 1955"/>
                <a:gd name="T5" fmla="*/ 1270 h 12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55" h="1270">
                  <a:moveTo>
                    <a:pt x="1955" y="0"/>
                  </a:moveTo>
                  <a:cubicBezTo>
                    <a:pt x="1809" y="127"/>
                    <a:pt x="1425" y="536"/>
                    <a:pt x="1077" y="765"/>
                  </a:cubicBezTo>
                  <a:cubicBezTo>
                    <a:pt x="729" y="994"/>
                    <a:pt x="224" y="1165"/>
                    <a:pt x="0" y="127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grpSp>
          <p:nvGrpSpPr>
            <p:cNvPr id="98348" name="Group 134"/>
            <p:cNvGrpSpPr>
              <a:grpSpLocks/>
            </p:cNvGrpSpPr>
            <p:nvPr/>
          </p:nvGrpSpPr>
          <p:grpSpPr bwMode="auto">
            <a:xfrm>
              <a:off x="3982" y="2835"/>
              <a:ext cx="214" cy="231"/>
              <a:chOff x="618" y="3500"/>
              <a:chExt cx="214" cy="231"/>
            </a:xfrm>
          </p:grpSpPr>
          <p:sp>
            <p:nvSpPr>
              <p:cNvPr id="98349" name="Oval 135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ko-K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350" name="Text Box 136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</p:grpSp>
      </p:grpSp>
      <p:grpSp>
        <p:nvGrpSpPr>
          <p:cNvPr id="64" name="Group 137"/>
          <p:cNvGrpSpPr>
            <a:grpSpLocks/>
          </p:cNvGrpSpPr>
          <p:nvPr/>
        </p:nvGrpSpPr>
        <p:grpSpPr bwMode="auto">
          <a:xfrm>
            <a:off x="4510088" y="3889376"/>
            <a:ext cx="1357312" cy="1298575"/>
            <a:chOff x="1881" y="2450"/>
            <a:chExt cx="855" cy="818"/>
          </a:xfrm>
        </p:grpSpPr>
        <p:sp>
          <p:nvSpPr>
            <p:cNvPr id="98343" name="Line 138"/>
            <p:cNvSpPr>
              <a:spLocks noChangeShapeType="1"/>
            </p:cNvSpPr>
            <p:nvPr/>
          </p:nvSpPr>
          <p:spPr bwMode="auto">
            <a:xfrm flipH="1" flipV="1">
              <a:off x="1881" y="2450"/>
              <a:ext cx="855" cy="8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grpSp>
          <p:nvGrpSpPr>
            <p:cNvPr id="98344" name="Group 139"/>
            <p:cNvGrpSpPr>
              <a:grpSpLocks/>
            </p:cNvGrpSpPr>
            <p:nvPr/>
          </p:nvGrpSpPr>
          <p:grpSpPr bwMode="auto">
            <a:xfrm>
              <a:off x="2172" y="2702"/>
              <a:ext cx="207" cy="233"/>
              <a:chOff x="618" y="3500"/>
              <a:chExt cx="207" cy="233"/>
            </a:xfrm>
          </p:grpSpPr>
          <p:sp>
            <p:nvSpPr>
              <p:cNvPr id="98345" name="Oval 140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ko-K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346" name="Text Box 141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</p:grpSp>
      </p:grpSp>
      <p:grpSp>
        <p:nvGrpSpPr>
          <p:cNvPr id="69" name="Group 142"/>
          <p:cNvGrpSpPr>
            <a:grpSpLocks/>
          </p:cNvGrpSpPr>
          <p:nvPr/>
        </p:nvGrpSpPr>
        <p:grpSpPr bwMode="auto">
          <a:xfrm>
            <a:off x="2432050" y="4598988"/>
            <a:ext cx="2535238" cy="1198562"/>
            <a:chOff x="572" y="2897"/>
            <a:chExt cx="1597" cy="755"/>
          </a:xfrm>
        </p:grpSpPr>
        <p:sp>
          <p:nvSpPr>
            <p:cNvPr id="98341" name="Text Box 143"/>
            <p:cNvSpPr txBox="1">
              <a:spLocks noChangeArrowheads="1"/>
            </p:cNvSpPr>
            <p:nvPr/>
          </p:nvSpPr>
          <p:spPr bwMode="auto">
            <a:xfrm>
              <a:off x="572" y="2902"/>
              <a:ext cx="1597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>
                  <a:latin typeface="Arial" panose="020B0604020202020204" pitchFamily="34" charset="0"/>
                  <a:cs typeface="Arial" panose="020B0604020202020204" pitchFamily="34" charset="0"/>
                </a:rPr>
                <a:t>correspondent addresses packets using home address of mobile</a:t>
              </a:r>
            </a:p>
          </p:txBody>
        </p:sp>
        <p:sp>
          <p:nvSpPr>
            <p:cNvPr id="98342" name="Line 144"/>
            <p:cNvSpPr>
              <a:spLocks noChangeShapeType="1"/>
            </p:cNvSpPr>
            <p:nvPr/>
          </p:nvSpPr>
          <p:spPr bwMode="auto">
            <a:xfrm flipV="1">
              <a:off x="1703" y="2897"/>
              <a:ext cx="465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grpSp>
        <p:nvGrpSpPr>
          <p:cNvPr id="72" name="Group 145"/>
          <p:cNvGrpSpPr>
            <a:grpSpLocks/>
          </p:cNvGrpSpPr>
          <p:nvPr/>
        </p:nvGrpSpPr>
        <p:grpSpPr bwMode="auto">
          <a:xfrm>
            <a:off x="4030663" y="1882776"/>
            <a:ext cx="2794000" cy="2168525"/>
            <a:chOff x="1579" y="1186"/>
            <a:chExt cx="1760" cy="1366"/>
          </a:xfrm>
        </p:grpSpPr>
        <p:sp>
          <p:nvSpPr>
            <p:cNvPr id="98339" name="Text Box 146"/>
            <p:cNvSpPr txBox="1">
              <a:spLocks noChangeArrowheads="1"/>
            </p:cNvSpPr>
            <p:nvPr/>
          </p:nvSpPr>
          <p:spPr bwMode="auto">
            <a:xfrm>
              <a:off x="1579" y="1186"/>
              <a:ext cx="176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cs typeface="Arial" panose="020B0604020202020204" pitchFamily="34" charset="0"/>
                </a:rPr>
                <a:t>home agent intercepts packets, forwards to foreign agent</a:t>
              </a:r>
            </a:p>
          </p:txBody>
        </p:sp>
        <p:sp>
          <p:nvSpPr>
            <p:cNvPr id="98340" name="Line 147"/>
            <p:cNvSpPr>
              <a:spLocks noChangeShapeType="1"/>
            </p:cNvSpPr>
            <p:nvPr/>
          </p:nvSpPr>
          <p:spPr bwMode="auto">
            <a:xfrm>
              <a:off x="2652" y="1698"/>
              <a:ext cx="466" cy="8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grpSp>
        <p:nvGrpSpPr>
          <p:cNvPr id="75" name="Group 148"/>
          <p:cNvGrpSpPr>
            <a:grpSpLocks/>
          </p:cNvGrpSpPr>
          <p:nvPr/>
        </p:nvGrpSpPr>
        <p:grpSpPr bwMode="auto">
          <a:xfrm>
            <a:off x="6956425" y="1387475"/>
            <a:ext cx="2338388" cy="1924050"/>
            <a:chOff x="3422" y="874"/>
            <a:chExt cx="1473" cy="1212"/>
          </a:xfrm>
        </p:grpSpPr>
        <p:sp>
          <p:nvSpPr>
            <p:cNvPr id="98337" name="Text Box 149"/>
            <p:cNvSpPr txBox="1">
              <a:spLocks noChangeArrowheads="1"/>
            </p:cNvSpPr>
            <p:nvPr/>
          </p:nvSpPr>
          <p:spPr bwMode="auto">
            <a:xfrm>
              <a:off x="3422" y="874"/>
              <a:ext cx="1473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cs typeface="Arial" panose="020B0604020202020204" pitchFamily="34" charset="0"/>
                </a:rPr>
                <a:t>foreign agent receives packets, forwards to mobile</a:t>
              </a:r>
            </a:p>
          </p:txBody>
        </p:sp>
        <p:sp>
          <p:nvSpPr>
            <p:cNvPr id="98338" name="Line 150"/>
            <p:cNvSpPr>
              <a:spLocks noChangeShapeType="1"/>
            </p:cNvSpPr>
            <p:nvPr/>
          </p:nvSpPr>
          <p:spPr bwMode="auto">
            <a:xfrm>
              <a:off x="4211" y="1420"/>
              <a:ext cx="377" cy="6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grpSp>
        <p:nvGrpSpPr>
          <p:cNvPr id="78" name="Group 151"/>
          <p:cNvGrpSpPr>
            <a:grpSpLocks/>
          </p:cNvGrpSpPr>
          <p:nvPr/>
        </p:nvGrpSpPr>
        <p:grpSpPr bwMode="auto">
          <a:xfrm>
            <a:off x="8177213" y="4776789"/>
            <a:ext cx="2247900" cy="1165225"/>
            <a:chOff x="4191" y="3009"/>
            <a:chExt cx="1416" cy="734"/>
          </a:xfrm>
        </p:grpSpPr>
        <p:sp>
          <p:nvSpPr>
            <p:cNvPr id="98335" name="Text Box 152"/>
            <p:cNvSpPr txBox="1">
              <a:spLocks noChangeArrowheads="1"/>
            </p:cNvSpPr>
            <p:nvPr/>
          </p:nvSpPr>
          <p:spPr bwMode="auto">
            <a:xfrm>
              <a:off x="4332" y="3166"/>
              <a:ext cx="1275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cs typeface="Arial" panose="020B0604020202020204" pitchFamily="34" charset="0"/>
                </a:rPr>
                <a:t>mobile replies directly to correspondent</a:t>
              </a:r>
            </a:p>
          </p:txBody>
        </p:sp>
        <p:sp>
          <p:nvSpPr>
            <p:cNvPr id="98336" name="Line 153"/>
            <p:cNvSpPr>
              <a:spLocks noChangeShapeType="1"/>
            </p:cNvSpPr>
            <p:nvPr/>
          </p:nvSpPr>
          <p:spPr bwMode="auto">
            <a:xfrm flipH="1" flipV="1">
              <a:off x="4191" y="3009"/>
              <a:ext cx="248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pic>
        <p:nvPicPr>
          <p:cNvPr id="98334" name="Picture 20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62" y="111025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 Box 121"/>
          <p:cNvSpPr txBox="1">
            <a:spLocks noChangeArrowheads="1"/>
          </p:cNvSpPr>
          <p:nvPr/>
        </p:nvSpPr>
        <p:spPr bwMode="auto">
          <a:xfrm>
            <a:off x="5799138" y="5810661"/>
            <a:ext cx="195149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Correspondent node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76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Arial" panose="020B0604020202020204" pitchFamily="34" charset="0"/>
              </a:rPr>
              <a:t>Wireless, Mobile Networks</a:t>
            </a:r>
          </a:p>
        </p:txBody>
      </p:sp>
      <p:sp>
        <p:nvSpPr>
          <p:cNvPr id="1146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BD8D51-6C7F-4DE6-AD7D-DF72CC9B914F}" type="slidenum">
              <a:rPr lang="en-US" altLang="ko-KR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ko-KR" sz="1200" dirty="0">
              <a:latin typeface="Arial" panose="020B0604020202020204" pitchFamily="34" charset="0"/>
            </a:endParaRPr>
          </a:p>
        </p:txBody>
      </p:sp>
      <p:sp>
        <p:nvSpPr>
          <p:cNvPr id="114692" name="Freeform 2"/>
          <p:cNvSpPr>
            <a:spLocks/>
          </p:cNvSpPr>
          <p:nvPr/>
        </p:nvSpPr>
        <p:spPr bwMode="auto">
          <a:xfrm>
            <a:off x="5826126" y="4129089"/>
            <a:ext cx="1838325" cy="1089025"/>
          </a:xfrm>
          <a:custGeom>
            <a:avLst/>
            <a:gdLst>
              <a:gd name="T0" fmla="*/ 2147483646 w 3324"/>
              <a:gd name="T1" fmla="*/ 2147483646 h 1971"/>
              <a:gd name="T2" fmla="*/ 2147483646 w 3324"/>
              <a:gd name="T3" fmla="*/ 2147483646 h 1971"/>
              <a:gd name="T4" fmla="*/ 2147483646 w 3324"/>
              <a:gd name="T5" fmla="*/ 2147483646 h 1971"/>
              <a:gd name="T6" fmla="*/ 2147483646 w 3324"/>
              <a:gd name="T7" fmla="*/ 2147483646 h 1971"/>
              <a:gd name="T8" fmla="*/ 2147483646 w 3324"/>
              <a:gd name="T9" fmla="*/ 2147483646 h 1971"/>
              <a:gd name="T10" fmla="*/ 2147483646 w 3324"/>
              <a:gd name="T11" fmla="*/ 2147483646 h 1971"/>
              <a:gd name="T12" fmla="*/ 2147483646 w 3324"/>
              <a:gd name="T13" fmla="*/ 2147483646 h 1971"/>
              <a:gd name="T14" fmla="*/ 2147483646 w 3324"/>
              <a:gd name="T15" fmla="*/ 2147483646 h 1971"/>
              <a:gd name="T16" fmla="*/ 2147483646 w 3324"/>
              <a:gd name="T17" fmla="*/ 2147483646 h 1971"/>
              <a:gd name="T18" fmla="*/ 2147483646 w 3324"/>
              <a:gd name="T19" fmla="*/ 2147483646 h 1971"/>
              <a:gd name="T20" fmla="*/ 2147483646 w 3324"/>
              <a:gd name="T21" fmla="*/ 2147483646 h 1971"/>
              <a:gd name="T22" fmla="*/ 2147483646 w 3324"/>
              <a:gd name="T23" fmla="*/ 2147483646 h 1971"/>
              <a:gd name="T24" fmla="*/ 2147483646 w 3324"/>
              <a:gd name="T25" fmla="*/ 2147483646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693" name="Rectangle 3"/>
          <p:cNvSpPr>
            <a:spLocks noGrp="1" noChangeArrowheads="1"/>
          </p:cNvSpPr>
          <p:nvPr>
            <p:ph type="title"/>
          </p:nvPr>
        </p:nvSpPr>
        <p:spPr>
          <a:xfrm>
            <a:off x="596107" y="352429"/>
            <a:ext cx="8120063" cy="1143000"/>
          </a:xfrm>
        </p:spPr>
        <p:txBody>
          <a:bodyPr/>
          <a:lstStyle/>
          <a:p>
            <a:r>
              <a:rPr lang="en-US" altLang="ko-KR" smtClean="0">
                <a:latin typeface="Gill Sans MT" charset="0"/>
              </a:rPr>
              <a:t>Mobile IP: indirect routing</a:t>
            </a:r>
          </a:p>
        </p:txBody>
      </p:sp>
      <p:sp>
        <p:nvSpPr>
          <p:cNvPr id="114694" name="Freeform 4"/>
          <p:cNvSpPr>
            <a:spLocks/>
          </p:cNvSpPr>
          <p:nvPr/>
        </p:nvSpPr>
        <p:spPr bwMode="auto">
          <a:xfrm>
            <a:off x="3841750" y="3646488"/>
            <a:ext cx="1625600" cy="1384300"/>
          </a:xfrm>
          <a:custGeom>
            <a:avLst/>
            <a:gdLst>
              <a:gd name="T0" fmla="*/ 2147483646 w 1340"/>
              <a:gd name="T1" fmla="*/ 2147483646 h 1191"/>
              <a:gd name="T2" fmla="*/ 2147483646 w 1340"/>
              <a:gd name="T3" fmla="*/ 2147483646 h 1191"/>
              <a:gd name="T4" fmla="*/ 2147483646 w 1340"/>
              <a:gd name="T5" fmla="*/ 2147483646 h 1191"/>
              <a:gd name="T6" fmla="*/ 2147483646 w 1340"/>
              <a:gd name="T7" fmla="*/ 2147483646 h 1191"/>
              <a:gd name="T8" fmla="*/ 2147483646 w 1340"/>
              <a:gd name="T9" fmla="*/ 2147483646 h 1191"/>
              <a:gd name="T10" fmla="*/ 2147483646 w 1340"/>
              <a:gd name="T11" fmla="*/ 2147483646 h 1191"/>
              <a:gd name="T12" fmla="*/ 2147483646 w 1340"/>
              <a:gd name="T13" fmla="*/ 2147483646 h 1191"/>
              <a:gd name="T14" fmla="*/ 2147483646 w 1340"/>
              <a:gd name="T15" fmla="*/ 2147483646 h 1191"/>
              <a:gd name="T16" fmla="*/ 2147483646 w 1340"/>
              <a:gd name="T17" fmla="*/ 2147483646 h 1191"/>
              <a:gd name="T18" fmla="*/ 2147483646 w 1340"/>
              <a:gd name="T19" fmla="*/ 2147483646 h 1191"/>
              <a:gd name="T20" fmla="*/ 2147483646 w 1340"/>
              <a:gd name="T21" fmla="*/ 2147483646 h 1191"/>
              <a:gd name="T22" fmla="*/ 2147483646 w 1340"/>
              <a:gd name="T23" fmla="*/ 2147483646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14695" name="Group 5"/>
          <p:cNvGrpSpPr>
            <a:grpSpLocks/>
          </p:cNvGrpSpPr>
          <p:nvPr/>
        </p:nvGrpSpPr>
        <p:grpSpPr bwMode="auto">
          <a:xfrm>
            <a:off x="4760913" y="4511675"/>
            <a:ext cx="436562" cy="203200"/>
            <a:chOff x="3600" y="219"/>
            <a:chExt cx="360" cy="175"/>
          </a:xfrm>
        </p:grpSpPr>
        <p:sp>
          <p:nvSpPr>
            <p:cNvPr id="114861" name="Oval 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862" name="Line 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863" name="Line 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864" name="Rectangle 9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865" name="Oval 1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4866" name="Group 1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4871" name="Line 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4872" name="Line 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4873" name="Line 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14867" name="Group 1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4868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4869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4870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14696" name="Group 19"/>
          <p:cNvGrpSpPr>
            <a:grpSpLocks/>
          </p:cNvGrpSpPr>
          <p:nvPr/>
        </p:nvGrpSpPr>
        <p:grpSpPr bwMode="auto">
          <a:xfrm>
            <a:off x="3979863" y="4211638"/>
            <a:ext cx="1160462" cy="298450"/>
            <a:chOff x="8025" y="5070"/>
            <a:chExt cx="2100" cy="540"/>
          </a:xfrm>
        </p:grpSpPr>
        <p:sp>
          <p:nvSpPr>
            <p:cNvPr id="114858" name="Line 20"/>
            <p:cNvSpPr>
              <a:spLocks noChangeShapeType="1"/>
            </p:cNvSpPr>
            <p:nvPr/>
          </p:nvSpPr>
          <p:spPr bwMode="auto">
            <a:xfrm>
              <a:off x="8025" y="5325"/>
              <a:ext cx="21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859" name="Line 21"/>
            <p:cNvSpPr>
              <a:spLocks noChangeShapeType="1"/>
            </p:cNvSpPr>
            <p:nvPr/>
          </p:nvSpPr>
          <p:spPr bwMode="auto">
            <a:xfrm>
              <a:off x="8355" y="507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860" name="Line 22"/>
            <p:cNvSpPr>
              <a:spLocks noChangeShapeType="1"/>
            </p:cNvSpPr>
            <p:nvPr/>
          </p:nvSpPr>
          <p:spPr bwMode="auto">
            <a:xfrm>
              <a:off x="9765" y="534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14697" name="Group 23"/>
          <p:cNvGrpSpPr>
            <a:grpSpLocks/>
          </p:cNvGrpSpPr>
          <p:nvPr/>
        </p:nvGrpSpPr>
        <p:grpSpPr bwMode="auto">
          <a:xfrm>
            <a:off x="3760789" y="3827463"/>
            <a:ext cx="796925" cy="512762"/>
            <a:chOff x="10665" y="3225"/>
            <a:chExt cx="1440" cy="930"/>
          </a:xfrm>
        </p:grpSpPr>
        <p:sp>
          <p:nvSpPr>
            <p:cNvPr id="114788" name="Oval 24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4789" name="Group 25"/>
            <p:cNvGrpSpPr>
              <a:grpSpLocks/>
            </p:cNvGrpSpPr>
            <p:nvPr/>
          </p:nvGrpSpPr>
          <p:grpSpPr bwMode="auto">
            <a:xfrm>
              <a:off x="11038" y="3281"/>
              <a:ext cx="618" cy="667"/>
              <a:chOff x="8023" y="4451"/>
              <a:chExt cx="618" cy="667"/>
            </a:xfrm>
          </p:grpSpPr>
          <p:sp>
            <p:nvSpPr>
              <p:cNvPr id="114790" name="Freeform 26"/>
              <p:cNvSpPr>
                <a:spLocks/>
              </p:cNvSpPr>
              <p:nvPr/>
            </p:nvSpPr>
            <p:spPr bwMode="auto">
              <a:xfrm>
                <a:off x="8279" y="4653"/>
                <a:ext cx="263" cy="380"/>
              </a:xfrm>
              <a:custGeom>
                <a:avLst/>
                <a:gdLst>
                  <a:gd name="T0" fmla="*/ 0 w 788"/>
                  <a:gd name="T1" fmla="*/ 0 h 1138"/>
                  <a:gd name="T2" fmla="*/ 0 w 788"/>
                  <a:gd name="T3" fmla="*/ 0 h 1138"/>
                  <a:gd name="T4" fmla="*/ 0 w 788"/>
                  <a:gd name="T5" fmla="*/ 0 h 1138"/>
                  <a:gd name="T6" fmla="*/ 0 w 788"/>
                  <a:gd name="T7" fmla="*/ 0 h 1138"/>
                  <a:gd name="T8" fmla="*/ 0 w 788"/>
                  <a:gd name="T9" fmla="*/ 0 h 1138"/>
                  <a:gd name="T10" fmla="*/ 0 w 788"/>
                  <a:gd name="T11" fmla="*/ 0 h 1138"/>
                  <a:gd name="T12" fmla="*/ 0 w 788"/>
                  <a:gd name="T13" fmla="*/ 0 h 1138"/>
                  <a:gd name="T14" fmla="*/ 0 w 788"/>
                  <a:gd name="T15" fmla="*/ 0 h 1138"/>
                  <a:gd name="T16" fmla="*/ 0 w 788"/>
                  <a:gd name="T17" fmla="*/ 0 h 1138"/>
                  <a:gd name="T18" fmla="*/ 0 w 788"/>
                  <a:gd name="T19" fmla="*/ 0 h 1138"/>
                  <a:gd name="T20" fmla="*/ 0 w 788"/>
                  <a:gd name="T21" fmla="*/ 0 h 1138"/>
                  <a:gd name="T22" fmla="*/ 0 w 788"/>
                  <a:gd name="T23" fmla="*/ 0 h 1138"/>
                  <a:gd name="T24" fmla="*/ 0 w 788"/>
                  <a:gd name="T25" fmla="*/ 1 h 1138"/>
                  <a:gd name="T26" fmla="*/ 0 w 788"/>
                  <a:gd name="T27" fmla="*/ 1 h 1138"/>
                  <a:gd name="T28" fmla="*/ 0 w 788"/>
                  <a:gd name="T29" fmla="*/ 1 h 1138"/>
                  <a:gd name="T30" fmla="*/ 0 w 788"/>
                  <a:gd name="T31" fmla="*/ 1 h 1138"/>
                  <a:gd name="T32" fmla="*/ 0 w 788"/>
                  <a:gd name="T33" fmla="*/ 1 h 1138"/>
                  <a:gd name="T34" fmla="*/ 0 w 788"/>
                  <a:gd name="T35" fmla="*/ 1 h 1138"/>
                  <a:gd name="T36" fmla="*/ 1 w 788"/>
                  <a:gd name="T37" fmla="*/ 2 h 1138"/>
                  <a:gd name="T38" fmla="*/ 1 w 788"/>
                  <a:gd name="T39" fmla="*/ 2 h 1138"/>
                  <a:gd name="T40" fmla="*/ 1 w 788"/>
                  <a:gd name="T41" fmla="*/ 2 h 1138"/>
                  <a:gd name="T42" fmla="*/ 1 w 788"/>
                  <a:gd name="T43" fmla="*/ 2 h 1138"/>
                  <a:gd name="T44" fmla="*/ 1 w 788"/>
                  <a:gd name="T45" fmla="*/ 1 h 1138"/>
                  <a:gd name="T46" fmla="*/ 1 w 788"/>
                  <a:gd name="T47" fmla="*/ 1 h 1138"/>
                  <a:gd name="T48" fmla="*/ 1 w 788"/>
                  <a:gd name="T49" fmla="*/ 1 h 1138"/>
                  <a:gd name="T50" fmla="*/ 1 w 788"/>
                  <a:gd name="T51" fmla="*/ 1 h 1138"/>
                  <a:gd name="T52" fmla="*/ 1 w 788"/>
                  <a:gd name="T53" fmla="*/ 1 h 1138"/>
                  <a:gd name="T54" fmla="*/ 1 w 788"/>
                  <a:gd name="T55" fmla="*/ 1 h 1138"/>
                  <a:gd name="T56" fmla="*/ 1 w 788"/>
                  <a:gd name="T57" fmla="*/ 1 h 1138"/>
                  <a:gd name="T58" fmla="*/ 1 w 788"/>
                  <a:gd name="T59" fmla="*/ 1 h 1138"/>
                  <a:gd name="T60" fmla="*/ 1 w 788"/>
                  <a:gd name="T61" fmla="*/ 1 h 1138"/>
                  <a:gd name="T62" fmla="*/ 1 w 788"/>
                  <a:gd name="T63" fmla="*/ 1 h 1138"/>
                  <a:gd name="T64" fmla="*/ 1 w 788"/>
                  <a:gd name="T65" fmla="*/ 1 h 1138"/>
                  <a:gd name="T66" fmla="*/ 1 w 788"/>
                  <a:gd name="T67" fmla="*/ 0 h 1138"/>
                  <a:gd name="T68" fmla="*/ 0 w 788"/>
                  <a:gd name="T69" fmla="*/ 0 h 1138"/>
                  <a:gd name="T70" fmla="*/ 0 w 788"/>
                  <a:gd name="T71" fmla="*/ 0 h 113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88" h="1138">
                    <a:moveTo>
                      <a:pt x="310" y="2"/>
                    </a:moveTo>
                    <a:lnTo>
                      <a:pt x="298" y="0"/>
                    </a:lnTo>
                    <a:lnTo>
                      <a:pt x="282" y="0"/>
                    </a:lnTo>
                    <a:lnTo>
                      <a:pt x="263" y="0"/>
                    </a:lnTo>
                    <a:lnTo>
                      <a:pt x="242" y="2"/>
                    </a:lnTo>
                    <a:lnTo>
                      <a:pt x="219" y="4"/>
                    </a:lnTo>
                    <a:lnTo>
                      <a:pt x="192" y="7"/>
                    </a:lnTo>
                    <a:lnTo>
                      <a:pt x="167" y="12"/>
                    </a:lnTo>
                    <a:lnTo>
                      <a:pt x="141" y="17"/>
                    </a:lnTo>
                    <a:lnTo>
                      <a:pt x="116" y="25"/>
                    </a:lnTo>
                    <a:lnTo>
                      <a:pt x="91" y="35"/>
                    </a:lnTo>
                    <a:lnTo>
                      <a:pt x="67" y="45"/>
                    </a:lnTo>
                    <a:lnTo>
                      <a:pt x="47" y="58"/>
                    </a:lnTo>
                    <a:lnTo>
                      <a:pt x="29" y="73"/>
                    </a:lnTo>
                    <a:lnTo>
                      <a:pt x="16" y="91"/>
                    </a:lnTo>
                    <a:lnTo>
                      <a:pt x="6" y="109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1" y="144"/>
                    </a:lnTo>
                    <a:lnTo>
                      <a:pt x="3" y="152"/>
                    </a:lnTo>
                    <a:lnTo>
                      <a:pt x="4" y="162"/>
                    </a:lnTo>
                    <a:lnTo>
                      <a:pt x="13" y="197"/>
                    </a:lnTo>
                    <a:lnTo>
                      <a:pt x="25" y="240"/>
                    </a:lnTo>
                    <a:lnTo>
                      <a:pt x="39" y="290"/>
                    </a:lnTo>
                    <a:lnTo>
                      <a:pt x="57" y="348"/>
                    </a:lnTo>
                    <a:lnTo>
                      <a:pt x="76" y="410"/>
                    </a:lnTo>
                    <a:lnTo>
                      <a:pt x="100" y="474"/>
                    </a:lnTo>
                    <a:lnTo>
                      <a:pt x="123" y="543"/>
                    </a:lnTo>
                    <a:lnTo>
                      <a:pt x="150" y="612"/>
                    </a:lnTo>
                    <a:lnTo>
                      <a:pt x="176" y="684"/>
                    </a:lnTo>
                    <a:lnTo>
                      <a:pt x="205" y="753"/>
                    </a:lnTo>
                    <a:lnTo>
                      <a:pt x="235" y="822"/>
                    </a:lnTo>
                    <a:lnTo>
                      <a:pt x="264" y="887"/>
                    </a:lnTo>
                    <a:lnTo>
                      <a:pt x="293" y="949"/>
                    </a:lnTo>
                    <a:lnTo>
                      <a:pt x="323" y="1005"/>
                    </a:lnTo>
                    <a:lnTo>
                      <a:pt x="352" y="1055"/>
                    </a:lnTo>
                    <a:lnTo>
                      <a:pt x="381" y="1098"/>
                    </a:lnTo>
                    <a:lnTo>
                      <a:pt x="389" y="1109"/>
                    </a:lnTo>
                    <a:lnTo>
                      <a:pt x="398" y="1120"/>
                    </a:lnTo>
                    <a:lnTo>
                      <a:pt x="406" y="1130"/>
                    </a:lnTo>
                    <a:lnTo>
                      <a:pt x="414" y="1138"/>
                    </a:lnTo>
                    <a:lnTo>
                      <a:pt x="436" y="1130"/>
                    </a:lnTo>
                    <a:lnTo>
                      <a:pt x="461" y="1121"/>
                    </a:lnTo>
                    <a:lnTo>
                      <a:pt x="487" y="1111"/>
                    </a:lnTo>
                    <a:lnTo>
                      <a:pt x="517" y="1099"/>
                    </a:lnTo>
                    <a:lnTo>
                      <a:pt x="547" y="1088"/>
                    </a:lnTo>
                    <a:lnTo>
                      <a:pt x="578" y="1075"/>
                    </a:lnTo>
                    <a:lnTo>
                      <a:pt x="609" y="1062"/>
                    </a:lnTo>
                    <a:lnTo>
                      <a:pt x="640" y="1049"/>
                    </a:lnTo>
                    <a:lnTo>
                      <a:pt x="669" y="1036"/>
                    </a:lnTo>
                    <a:lnTo>
                      <a:pt x="697" y="1023"/>
                    </a:lnTo>
                    <a:lnTo>
                      <a:pt x="722" y="1012"/>
                    </a:lnTo>
                    <a:lnTo>
                      <a:pt x="744" y="999"/>
                    </a:lnTo>
                    <a:lnTo>
                      <a:pt x="762" y="987"/>
                    </a:lnTo>
                    <a:lnTo>
                      <a:pt x="775" y="977"/>
                    </a:lnTo>
                    <a:lnTo>
                      <a:pt x="785" y="967"/>
                    </a:lnTo>
                    <a:lnTo>
                      <a:pt x="788" y="959"/>
                    </a:lnTo>
                    <a:lnTo>
                      <a:pt x="756" y="915"/>
                    </a:lnTo>
                    <a:lnTo>
                      <a:pt x="722" y="868"/>
                    </a:lnTo>
                    <a:lnTo>
                      <a:pt x="687" y="813"/>
                    </a:lnTo>
                    <a:lnTo>
                      <a:pt x="650" y="755"/>
                    </a:lnTo>
                    <a:lnTo>
                      <a:pt x="612" y="693"/>
                    </a:lnTo>
                    <a:lnTo>
                      <a:pt x="575" y="627"/>
                    </a:lnTo>
                    <a:lnTo>
                      <a:pt x="537" y="561"/>
                    </a:lnTo>
                    <a:lnTo>
                      <a:pt x="500" y="492"/>
                    </a:lnTo>
                    <a:lnTo>
                      <a:pt x="467" y="423"/>
                    </a:lnTo>
                    <a:lnTo>
                      <a:pt x="433" y="354"/>
                    </a:lnTo>
                    <a:lnTo>
                      <a:pt x="404" y="287"/>
                    </a:lnTo>
                    <a:lnTo>
                      <a:pt x="376" y="223"/>
                    </a:lnTo>
                    <a:lnTo>
                      <a:pt x="352" y="161"/>
                    </a:lnTo>
                    <a:lnTo>
                      <a:pt x="333" y="102"/>
                    </a:lnTo>
                    <a:lnTo>
                      <a:pt x="318" y="49"/>
                    </a:lnTo>
                    <a:lnTo>
                      <a:pt x="310" y="2"/>
                    </a:lnTo>
                    <a:close/>
                  </a:path>
                </a:pathLst>
              </a:custGeom>
              <a:solidFill>
                <a:srgbClr val="F4FC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791" name="Freeform 27"/>
              <p:cNvSpPr>
                <a:spLocks/>
              </p:cNvSpPr>
              <p:nvPr/>
            </p:nvSpPr>
            <p:spPr bwMode="auto">
              <a:xfrm>
                <a:off x="8264" y="4707"/>
                <a:ext cx="142" cy="312"/>
              </a:xfrm>
              <a:custGeom>
                <a:avLst/>
                <a:gdLst>
                  <a:gd name="T0" fmla="*/ 0 w 425"/>
                  <a:gd name="T1" fmla="*/ 0 h 936"/>
                  <a:gd name="T2" fmla="*/ 0 w 425"/>
                  <a:gd name="T3" fmla="*/ 0 h 936"/>
                  <a:gd name="T4" fmla="*/ 0 w 425"/>
                  <a:gd name="T5" fmla="*/ 0 h 936"/>
                  <a:gd name="T6" fmla="*/ 0 w 425"/>
                  <a:gd name="T7" fmla="*/ 0 h 936"/>
                  <a:gd name="T8" fmla="*/ 0 w 425"/>
                  <a:gd name="T9" fmla="*/ 0 h 936"/>
                  <a:gd name="T10" fmla="*/ 0 w 425"/>
                  <a:gd name="T11" fmla="*/ 0 h 936"/>
                  <a:gd name="T12" fmla="*/ 0 w 425"/>
                  <a:gd name="T13" fmla="*/ 0 h 936"/>
                  <a:gd name="T14" fmla="*/ 0 w 425"/>
                  <a:gd name="T15" fmla="*/ 0 h 936"/>
                  <a:gd name="T16" fmla="*/ 0 w 425"/>
                  <a:gd name="T17" fmla="*/ 0 h 936"/>
                  <a:gd name="T18" fmla="*/ 0 w 425"/>
                  <a:gd name="T19" fmla="*/ 0 h 936"/>
                  <a:gd name="T20" fmla="*/ 0 w 425"/>
                  <a:gd name="T21" fmla="*/ 0 h 936"/>
                  <a:gd name="T22" fmla="*/ 0 w 425"/>
                  <a:gd name="T23" fmla="*/ 0 h 936"/>
                  <a:gd name="T24" fmla="*/ 0 w 425"/>
                  <a:gd name="T25" fmla="*/ 0 h 936"/>
                  <a:gd name="T26" fmla="*/ 0 w 425"/>
                  <a:gd name="T27" fmla="*/ 0 h 936"/>
                  <a:gd name="T28" fmla="*/ 0 w 425"/>
                  <a:gd name="T29" fmla="*/ 1 h 936"/>
                  <a:gd name="T30" fmla="*/ 0 w 425"/>
                  <a:gd name="T31" fmla="*/ 1 h 936"/>
                  <a:gd name="T32" fmla="*/ 0 w 425"/>
                  <a:gd name="T33" fmla="*/ 1 h 936"/>
                  <a:gd name="T34" fmla="*/ 0 w 425"/>
                  <a:gd name="T35" fmla="*/ 1 h 936"/>
                  <a:gd name="T36" fmla="*/ 0 w 425"/>
                  <a:gd name="T37" fmla="*/ 1 h 936"/>
                  <a:gd name="T38" fmla="*/ 0 w 425"/>
                  <a:gd name="T39" fmla="*/ 1 h 936"/>
                  <a:gd name="T40" fmla="*/ 0 w 425"/>
                  <a:gd name="T41" fmla="*/ 1 h 936"/>
                  <a:gd name="T42" fmla="*/ 0 w 425"/>
                  <a:gd name="T43" fmla="*/ 1 h 936"/>
                  <a:gd name="T44" fmla="*/ 0 w 425"/>
                  <a:gd name="T45" fmla="*/ 1 h 936"/>
                  <a:gd name="T46" fmla="*/ 0 w 425"/>
                  <a:gd name="T47" fmla="*/ 1 h 936"/>
                  <a:gd name="T48" fmla="*/ 0 w 425"/>
                  <a:gd name="T49" fmla="*/ 1 h 936"/>
                  <a:gd name="T50" fmla="*/ 0 w 425"/>
                  <a:gd name="T51" fmla="*/ 1 h 936"/>
                  <a:gd name="T52" fmla="*/ 0 w 425"/>
                  <a:gd name="T53" fmla="*/ 1 h 936"/>
                  <a:gd name="T54" fmla="*/ 0 w 425"/>
                  <a:gd name="T55" fmla="*/ 1 h 936"/>
                  <a:gd name="T56" fmla="*/ 0 w 425"/>
                  <a:gd name="T57" fmla="*/ 1 h 936"/>
                  <a:gd name="T58" fmla="*/ 0 w 425"/>
                  <a:gd name="T59" fmla="*/ 1 h 936"/>
                  <a:gd name="T60" fmla="*/ 0 w 425"/>
                  <a:gd name="T61" fmla="*/ 1 h 936"/>
                  <a:gd name="T62" fmla="*/ 1 w 425"/>
                  <a:gd name="T63" fmla="*/ 1 h 936"/>
                  <a:gd name="T64" fmla="*/ 1 w 425"/>
                  <a:gd name="T65" fmla="*/ 1 h 936"/>
                  <a:gd name="T66" fmla="*/ 1 w 425"/>
                  <a:gd name="T67" fmla="*/ 1 h 936"/>
                  <a:gd name="T68" fmla="*/ 1 w 425"/>
                  <a:gd name="T69" fmla="*/ 1 h 936"/>
                  <a:gd name="T70" fmla="*/ 0 w 425"/>
                  <a:gd name="T71" fmla="*/ 1 h 936"/>
                  <a:gd name="T72" fmla="*/ 0 w 425"/>
                  <a:gd name="T73" fmla="*/ 1 h 936"/>
                  <a:gd name="T74" fmla="*/ 0 w 425"/>
                  <a:gd name="T75" fmla="*/ 1 h 936"/>
                  <a:gd name="T76" fmla="*/ 0 w 425"/>
                  <a:gd name="T77" fmla="*/ 1 h 936"/>
                  <a:gd name="T78" fmla="*/ 0 w 425"/>
                  <a:gd name="T79" fmla="*/ 1 h 936"/>
                  <a:gd name="T80" fmla="*/ 0 w 425"/>
                  <a:gd name="T81" fmla="*/ 1 h 936"/>
                  <a:gd name="T82" fmla="*/ 0 w 425"/>
                  <a:gd name="T83" fmla="*/ 1 h 936"/>
                  <a:gd name="T84" fmla="*/ 0 w 425"/>
                  <a:gd name="T85" fmla="*/ 0 h 936"/>
                  <a:gd name="T86" fmla="*/ 0 w 425"/>
                  <a:gd name="T87" fmla="*/ 0 h 936"/>
                  <a:gd name="T88" fmla="*/ 0 w 425"/>
                  <a:gd name="T89" fmla="*/ 0 h 936"/>
                  <a:gd name="T90" fmla="*/ 0 w 425"/>
                  <a:gd name="T91" fmla="*/ 0 h 936"/>
                  <a:gd name="T92" fmla="*/ 0 w 425"/>
                  <a:gd name="T93" fmla="*/ 0 h 936"/>
                  <a:gd name="T94" fmla="*/ 0 w 425"/>
                  <a:gd name="T95" fmla="*/ 0 h 936"/>
                  <a:gd name="T96" fmla="*/ 0 w 425"/>
                  <a:gd name="T97" fmla="*/ 0 h 9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425" h="936">
                    <a:moveTo>
                      <a:pt x="48" y="0"/>
                    </a:moveTo>
                    <a:lnTo>
                      <a:pt x="48" y="2"/>
                    </a:lnTo>
                    <a:lnTo>
                      <a:pt x="48" y="5"/>
                    </a:lnTo>
                    <a:lnTo>
                      <a:pt x="47" y="11"/>
                    </a:lnTo>
                    <a:lnTo>
                      <a:pt x="44" y="19"/>
                    </a:lnTo>
                    <a:lnTo>
                      <a:pt x="39" y="35"/>
                    </a:lnTo>
                    <a:lnTo>
                      <a:pt x="32" y="55"/>
                    </a:lnTo>
                    <a:lnTo>
                      <a:pt x="20" y="82"/>
                    </a:lnTo>
                    <a:lnTo>
                      <a:pt x="6" y="117"/>
                    </a:lnTo>
                    <a:lnTo>
                      <a:pt x="0" y="141"/>
                    </a:lnTo>
                    <a:lnTo>
                      <a:pt x="0" y="177"/>
                    </a:lnTo>
                    <a:lnTo>
                      <a:pt x="4" y="220"/>
                    </a:lnTo>
                    <a:lnTo>
                      <a:pt x="13" y="271"/>
                    </a:lnTo>
                    <a:lnTo>
                      <a:pt x="26" y="325"/>
                    </a:lnTo>
                    <a:lnTo>
                      <a:pt x="41" y="386"/>
                    </a:lnTo>
                    <a:lnTo>
                      <a:pt x="58" y="446"/>
                    </a:lnTo>
                    <a:lnTo>
                      <a:pt x="78" y="509"/>
                    </a:lnTo>
                    <a:lnTo>
                      <a:pt x="98" y="570"/>
                    </a:lnTo>
                    <a:lnTo>
                      <a:pt x="119" y="628"/>
                    </a:lnTo>
                    <a:lnTo>
                      <a:pt x="138" y="683"/>
                    </a:lnTo>
                    <a:lnTo>
                      <a:pt x="157" y="733"/>
                    </a:lnTo>
                    <a:lnTo>
                      <a:pt x="174" y="775"/>
                    </a:lnTo>
                    <a:lnTo>
                      <a:pt x="189" y="808"/>
                    </a:lnTo>
                    <a:lnTo>
                      <a:pt x="201" y="831"/>
                    </a:lnTo>
                    <a:lnTo>
                      <a:pt x="210" y="843"/>
                    </a:lnTo>
                    <a:lnTo>
                      <a:pt x="223" y="853"/>
                    </a:lnTo>
                    <a:lnTo>
                      <a:pt x="239" y="861"/>
                    </a:lnTo>
                    <a:lnTo>
                      <a:pt x="258" y="873"/>
                    </a:lnTo>
                    <a:lnTo>
                      <a:pt x="282" y="883"/>
                    </a:lnTo>
                    <a:lnTo>
                      <a:pt x="310" y="896"/>
                    </a:lnTo>
                    <a:lnTo>
                      <a:pt x="342" y="907"/>
                    </a:lnTo>
                    <a:lnTo>
                      <a:pt x="380" y="922"/>
                    </a:lnTo>
                    <a:lnTo>
                      <a:pt x="425" y="936"/>
                    </a:lnTo>
                    <a:lnTo>
                      <a:pt x="396" y="893"/>
                    </a:lnTo>
                    <a:lnTo>
                      <a:pt x="367" y="843"/>
                    </a:lnTo>
                    <a:lnTo>
                      <a:pt x="337" y="787"/>
                    </a:lnTo>
                    <a:lnTo>
                      <a:pt x="308" y="725"/>
                    </a:lnTo>
                    <a:lnTo>
                      <a:pt x="279" y="660"/>
                    </a:lnTo>
                    <a:lnTo>
                      <a:pt x="249" y="591"/>
                    </a:lnTo>
                    <a:lnTo>
                      <a:pt x="220" y="522"/>
                    </a:lnTo>
                    <a:lnTo>
                      <a:pt x="194" y="450"/>
                    </a:lnTo>
                    <a:lnTo>
                      <a:pt x="167" y="381"/>
                    </a:lnTo>
                    <a:lnTo>
                      <a:pt x="144" y="312"/>
                    </a:lnTo>
                    <a:lnTo>
                      <a:pt x="120" y="248"/>
                    </a:lnTo>
                    <a:lnTo>
                      <a:pt x="101" y="186"/>
                    </a:lnTo>
                    <a:lnTo>
                      <a:pt x="83" y="128"/>
                    </a:lnTo>
                    <a:lnTo>
                      <a:pt x="69" y="78"/>
                    </a:lnTo>
                    <a:lnTo>
                      <a:pt x="57" y="35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792" name="Freeform 28"/>
              <p:cNvSpPr>
                <a:spLocks/>
              </p:cNvSpPr>
              <p:nvPr/>
            </p:nvSpPr>
            <p:spPr bwMode="auto">
              <a:xfrm>
                <a:off x="8310" y="4696"/>
                <a:ext cx="64" cy="69"/>
              </a:xfrm>
              <a:custGeom>
                <a:avLst/>
                <a:gdLst>
                  <a:gd name="T0" fmla="*/ 0 w 192"/>
                  <a:gd name="T1" fmla="*/ 0 h 208"/>
                  <a:gd name="T2" fmla="*/ 0 w 192"/>
                  <a:gd name="T3" fmla="*/ 0 h 208"/>
                  <a:gd name="T4" fmla="*/ 0 w 192"/>
                  <a:gd name="T5" fmla="*/ 0 h 208"/>
                  <a:gd name="T6" fmla="*/ 0 w 192"/>
                  <a:gd name="T7" fmla="*/ 0 h 208"/>
                  <a:gd name="T8" fmla="*/ 0 w 192"/>
                  <a:gd name="T9" fmla="*/ 0 h 208"/>
                  <a:gd name="T10" fmla="*/ 0 w 192"/>
                  <a:gd name="T11" fmla="*/ 0 h 208"/>
                  <a:gd name="T12" fmla="*/ 0 w 192"/>
                  <a:gd name="T13" fmla="*/ 0 h 208"/>
                  <a:gd name="T14" fmla="*/ 0 w 192"/>
                  <a:gd name="T15" fmla="*/ 0 h 208"/>
                  <a:gd name="T16" fmla="*/ 0 w 192"/>
                  <a:gd name="T17" fmla="*/ 0 h 208"/>
                  <a:gd name="T18" fmla="*/ 0 w 192"/>
                  <a:gd name="T19" fmla="*/ 0 h 208"/>
                  <a:gd name="T20" fmla="*/ 0 w 192"/>
                  <a:gd name="T21" fmla="*/ 0 h 208"/>
                  <a:gd name="T22" fmla="*/ 0 w 192"/>
                  <a:gd name="T23" fmla="*/ 0 h 208"/>
                  <a:gd name="T24" fmla="*/ 0 w 192"/>
                  <a:gd name="T25" fmla="*/ 0 h 208"/>
                  <a:gd name="T26" fmla="*/ 0 w 192"/>
                  <a:gd name="T27" fmla="*/ 0 h 208"/>
                  <a:gd name="T28" fmla="*/ 0 w 192"/>
                  <a:gd name="T29" fmla="*/ 0 h 208"/>
                  <a:gd name="T30" fmla="*/ 0 w 192"/>
                  <a:gd name="T31" fmla="*/ 0 h 208"/>
                  <a:gd name="T32" fmla="*/ 0 w 192"/>
                  <a:gd name="T33" fmla="*/ 0 h 208"/>
                  <a:gd name="T34" fmla="*/ 0 w 192"/>
                  <a:gd name="T35" fmla="*/ 0 h 208"/>
                  <a:gd name="T36" fmla="*/ 0 w 192"/>
                  <a:gd name="T37" fmla="*/ 0 h 208"/>
                  <a:gd name="T38" fmla="*/ 0 w 192"/>
                  <a:gd name="T39" fmla="*/ 0 h 208"/>
                  <a:gd name="T40" fmla="*/ 0 w 192"/>
                  <a:gd name="T41" fmla="*/ 0 h 208"/>
                  <a:gd name="T42" fmla="*/ 0 w 192"/>
                  <a:gd name="T43" fmla="*/ 0 h 208"/>
                  <a:gd name="T44" fmla="*/ 0 w 192"/>
                  <a:gd name="T45" fmla="*/ 0 h 208"/>
                  <a:gd name="T46" fmla="*/ 0 w 192"/>
                  <a:gd name="T47" fmla="*/ 0 h 208"/>
                  <a:gd name="T48" fmla="*/ 0 w 192"/>
                  <a:gd name="T49" fmla="*/ 0 h 208"/>
                  <a:gd name="T50" fmla="*/ 0 w 192"/>
                  <a:gd name="T51" fmla="*/ 0 h 208"/>
                  <a:gd name="T52" fmla="*/ 0 w 192"/>
                  <a:gd name="T53" fmla="*/ 0 h 208"/>
                  <a:gd name="T54" fmla="*/ 0 w 192"/>
                  <a:gd name="T55" fmla="*/ 0 h 208"/>
                  <a:gd name="T56" fmla="*/ 0 w 192"/>
                  <a:gd name="T57" fmla="*/ 0 h 20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92" h="208">
                    <a:moveTo>
                      <a:pt x="26" y="11"/>
                    </a:moveTo>
                    <a:lnTo>
                      <a:pt x="13" y="24"/>
                    </a:lnTo>
                    <a:lnTo>
                      <a:pt x="4" y="43"/>
                    </a:lnTo>
                    <a:lnTo>
                      <a:pt x="0" y="67"/>
                    </a:lnTo>
                    <a:lnTo>
                      <a:pt x="0" y="93"/>
                    </a:lnTo>
                    <a:lnTo>
                      <a:pt x="3" y="120"/>
                    </a:lnTo>
                    <a:lnTo>
                      <a:pt x="10" y="148"/>
                    </a:lnTo>
                    <a:lnTo>
                      <a:pt x="20" y="171"/>
                    </a:lnTo>
                    <a:lnTo>
                      <a:pt x="35" y="189"/>
                    </a:lnTo>
                    <a:lnTo>
                      <a:pt x="51" y="201"/>
                    </a:lnTo>
                    <a:lnTo>
                      <a:pt x="70" y="206"/>
                    </a:lnTo>
                    <a:lnTo>
                      <a:pt x="91" y="208"/>
                    </a:lnTo>
                    <a:lnTo>
                      <a:pt x="111" y="204"/>
                    </a:lnTo>
                    <a:lnTo>
                      <a:pt x="130" y="196"/>
                    </a:lnTo>
                    <a:lnTo>
                      <a:pt x="148" y="186"/>
                    </a:lnTo>
                    <a:lnTo>
                      <a:pt x="163" y="176"/>
                    </a:lnTo>
                    <a:lnTo>
                      <a:pt x="174" y="163"/>
                    </a:lnTo>
                    <a:lnTo>
                      <a:pt x="189" y="130"/>
                    </a:lnTo>
                    <a:lnTo>
                      <a:pt x="192" y="89"/>
                    </a:lnTo>
                    <a:lnTo>
                      <a:pt x="185" y="50"/>
                    </a:lnTo>
                    <a:lnTo>
                      <a:pt x="166" y="27"/>
                    </a:lnTo>
                    <a:lnTo>
                      <a:pt x="152" y="21"/>
                    </a:lnTo>
                    <a:lnTo>
                      <a:pt x="138" y="14"/>
                    </a:lnTo>
                    <a:lnTo>
                      <a:pt x="122" y="8"/>
                    </a:lnTo>
                    <a:lnTo>
                      <a:pt x="104" y="2"/>
                    </a:lnTo>
                    <a:lnTo>
                      <a:pt x="85" y="0"/>
                    </a:lnTo>
                    <a:lnTo>
                      <a:pt x="66" y="0"/>
                    </a:lnTo>
                    <a:lnTo>
                      <a:pt x="47" y="2"/>
                    </a:ln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793" name="Freeform 29"/>
              <p:cNvSpPr>
                <a:spLocks/>
              </p:cNvSpPr>
              <p:nvPr/>
            </p:nvSpPr>
            <p:spPr bwMode="auto">
              <a:xfrm>
                <a:off x="8406" y="4895"/>
                <a:ext cx="82" cy="84"/>
              </a:xfrm>
              <a:custGeom>
                <a:avLst/>
                <a:gdLst>
                  <a:gd name="T0" fmla="*/ 0 w 247"/>
                  <a:gd name="T1" fmla="*/ 0 h 251"/>
                  <a:gd name="T2" fmla="*/ 0 w 247"/>
                  <a:gd name="T3" fmla="*/ 0 h 251"/>
                  <a:gd name="T4" fmla="*/ 0 w 247"/>
                  <a:gd name="T5" fmla="*/ 0 h 251"/>
                  <a:gd name="T6" fmla="*/ 0 w 247"/>
                  <a:gd name="T7" fmla="*/ 0 h 251"/>
                  <a:gd name="T8" fmla="*/ 0 w 247"/>
                  <a:gd name="T9" fmla="*/ 0 h 251"/>
                  <a:gd name="T10" fmla="*/ 0 w 247"/>
                  <a:gd name="T11" fmla="*/ 0 h 251"/>
                  <a:gd name="T12" fmla="*/ 0 w 247"/>
                  <a:gd name="T13" fmla="*/ 0 h 251"/>
                  <a:gd name="T14" fmla="*/ 0 w 247"/>
                  <a:gd name="T15" fmla="*/ 0 h 251"/>
                  <a:gd name="T16" fmla="*/ 0 w 247"/>
                  <a:gd name="T17" fmla="*/ 0 h 251"/>
                  <a:gd name="T18" fmla="*/ 0 w 247"/>
                  <a:gd name="T19" fmla="*/ 0 h 251"/>
                  <a:gd name="T20" fmla="*/ 0 w 247"/>
                  <a:gd name="T21" fmla="*/ 0 h 251"/>
                  <a:gd name="T22" fmla="*/ 0 w 247"/>
                  <a:gd name="T23" fmla="*/ 0 h 251"/>
                  <a:gd name="T24" fmla="*/ 0 w 247"/>
                  <a:gd name="T25" fmla="*/ 0 h 251"/>
                  <a:gd name="T26" fmla="*/ 0 w 247"/>
                  <a:gd name="T27" fmla="*/ 0 h 251"/>
                  <a:gd name="T28" fmla="*/ 0 w 247"/>
                  <a:gd name="T29" fmla="*/ 0 h 251"/>
                  <a:gd name="T30" fmla="*/ 0 w 247"/>
                  <a:gd name="T31" fmla="*/ 0 h 251"/>
                  <a:gd name="T32" fmla="*/ 0 w 247"/>
                  <a:gd name="T33" fmla="*/ 0 h 251"/>
                  <a:gd name="T34" fmla="*/ 0 w 247"/>
                  <a:gd name="T35" fmla="*/ 0 h 251"/>
                  <a:gd name="T36" fmla="*/ 0 w 247"/>
                  <a:gd name="T37" fmla="*/ 0 h 251"/>
                  <a:gd name="T38" fmla="*/ 0 w 247"/>
                  <a:gd name="T39" fmla="*/ 0 h 251"/>
                  <a:gd name="T40" fmla="*/ 0 w 247"/>
                  <a:gd name="T41" fmla="*/ 0 h 251"/>
                  <a:gd name="T42" fmla="*/ 0 w 247"/>
                  <a:gd name="T43" fmla="*/ 0 h 251"/>
                  <a:gd name="T44" fmla="*/ 0 w 247"/>
                  <a:gd name="T45" fmla="*/ 0 h 251"/>
                  <a:gd name="T46" fmla="*/ 0 w 247"/>
                  <a:gd name="T47" fmla="*/ 0 h 251"/>
                  <a:gd name="T48" fmla="*/ 0 w 247"/>
                  <a:gd name="T49" fmla="*/ 0 h 251"/>
                  <a:gd name="T50" fmla="*/ 0 w 247"/>
                  <a:gd name="T51" fmla="*/ 0 h 251"/>
                  <a:gd name="T52" fmla="*/ 0 w 247"/>
                  <a:gd name="T53" fmla="*/ 0 h 251"/>
                  <a:gd name="T54" fmla="*/ 0 w 247"/>
                  <a:gd name="T55" fmla="*/ 0 h 251"/>
                  <a:gd name="T56" fmla="*/ 0 w 247"/>
                  <a:gd name="T57" fmla="*/ 0 h 251"/>
                  <a:gd name="T58" fmla="*/ 0 w 247"/>
                  <a:gd name="T59" fmla="*/ 0 h 251"/>
                  <a:gd name="T60" fmla="*/ 0 w 247"/>
                  <a:gd name="T61" fmla="*/ 0 h 251"/>
                  <a:gd name="T62" fmla="*/ 0 w 247"/>
                  <a:gd name="T63" fmla="*/ 0 h 251"/>
                  <a:gd name="T64" fmla="*/ 0 w 247"/>
                  <a:gd name="T65" fmla="*/ 0 h 251"/>
                  <a:gd name="T66" fmla="*/ 0 w 247"/>
                  <a:gd name="T67" fmla="*/ 0 h 251"/>
                  <a:gd name="T68" fmla="*/ 0 w 247"/>
                  <a:gd name="T69" fmla="*/ 0 h 251"/>
                  <a:gd name="T70" fmla="*/ 0 w 247"/>
                  <a:gd name="T71" fmla="*/ 0 h 251"/>
                  <a:gd name="T72" fmla="*/ 0 w 247"/>
                  <a:gd name="T73" fmla="*/ 0 h 251"/>
                  <a:gd name="T74" fmla="*/ 0 w 247"/>
                  <a:gd name="T75" fmla="*/ 0 h 251"/>
                  <a:gd name="T76" fmla="*/ 0 w 247"/>
                  <a:gd name="T77" fmla="*/ 0 h 251"/>
                  <a:gd name="T78" fmla="*/ 0 w 247"/>
                  <a:gd name="T79" fmla="*/ 0 h 251"/>
                  <a:gd name="T80" fmla="*/ 0 w 247"/>
                  <a:gd name="T81" fmla="*/ 0 h 25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47" h="251">
                    <a:moveTo>
                      <a:pt x="33" y="29"/>
                    </a:moveTo>
                    <a:lnTo>
                      <a:pt x="21" y="44"/>
                    </a:lnTo>
                    <a:lnTo>
                      <a:pt x="12" y="60"/>
                    </a:lnTo>
                    <a:lnTo>
                      <a:pt x="5" y="79"/>
                    </a:lnTo>
                    <a:lnTo>
                      <a:pt x="0" y="97"/>
                    </a:lnTo>
                    <a:lnTo>
                      <a:pt x="0" y="116"/>
                    </a:lnTo>
                    <a:lnTo>
                      <a:pt x="5" y="135"/>
                    </a:lnTo>
                    <a:lnTo>
                      <a:pt x="12" y="152"/>
                    </a:lnTo>
                    <a:lnTo>
                      <a:pt x="25" y="169"/>
                    </a:lnTo>
                    <a:lnTo>
                      <a:pt x="42" y="187"/>
                    </a:lnTo>
                    <a:lnTo>
                      <a:pt x="58" y="202"/>
                    </a:lnTo>
                    <a:lnTo>
                      <a:pt x="77" y="220"/>
                    </a:lnTo>
                    <a:lnTo>
                      <a:pt x="96" y="233"/>
                    </a:lnTo>
                    <a:lnTo>
                      <a:pt x="114" y="244"/>
                    </a:lnTo>
                    <a:lnTo>
                      <a:pt x="133" y="251"/>
                    </a:lnTo>
                    <a:lnTo>
                      <a:pt x="149" y="251"/>
                    </a:lnTo>
                    <a:lnTo>
                      <a:pt x="165" y="246"/>
                    </a:lnTo>
                    <a:lnTo>
                      <a:pt x="180" y="237"/>
                    </a:lnTo>
                    <a:lnTo>
                      <a:pt x="196" y="228"/>
                    </a:lnTo>
                    <a:lnTo>
                      <a:pt x="209" y="220"/>
                    </a:lnTo>
                    <a:lnTo>
                      <a:pt x="222" y="212"/>
                    </a:lnTo>
                    <a:lnTo>
                      <a:pt x="232" y="202"/>
                    </a:lnTo>
                    <a:lnTo>
                      <a:pt x="240" y="191"/>
                    </a:lnTo>
                    <a:lnTo>
                      <a:pt x="246" y="178"/>
                    </a:lnTo>
                    <a:lnTo>
                      <a:pt x="247" y="162"/>
                    </a:lnTo>
                    <a:lnTo>
                      <a:pt x="244" y="142"/>
                    </a:lnTo>
                    <a:lnTo>
                      <a:pt x="238" y="120"/>
                    </a:lnTo>
                    <a:lnTo>
                      <a:pt x="228" y="96"/>
                    </a:lnTo>
                    <a:lnTo>
                      <a:pt x="215" y="72"/>
                    </a:lnTo>
                    <a:lnTo>
                      <a:pt x="200" y="50"/>
                    </a:lnTo>
                    <a:lnTo>
                      <a:pt x="184" y="30"/>
                    </a:lnTo>
                    <a:lnTo>
                      <a:pt x="165" y="16"/>
                    </a:lnTo>
                    <a:lnTo>
                      <a:pt x="147" y="7"/>
                    </a:lnTo>
                    <a:lnTo>
                      <a:pt x="130" y="3"/>
                    </a:lnTo>
                    <a:lnTo>
                      <a:pt x="112" y="0"/>
                    </a:lnTo>
                    <a:lnTo>
                      <a:pt x="94" y="1"/>
                    </a:lnTo>
                    <a:lnTo>
                      <a:pt x="80" y="3"/>
                    </a:lnTo>
                    <a:lnTo>
                      <a:pt x="65" y="7"/>
                    </a:lnTo>
                    <a:lnTo>
                      <a:pt x="52" y="13"/>
                    </a:lnTo>
                    <a:lnTo>
                      <a:pt x="42" y="20"/>
                    </a:lnTo>
                    <a:lnTo>
                      <a:pt x="33" y="29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794" name="Freeform 30"/>
              <p:cNvSpPr>
                <a:spLocks/>
              </p:cNvSpPr>
              <p:nvPr/>
            </p:nvSpPr>
            <p:spPr bwMode="auto">
              <a:xfrm>
                <a:off x="8313" y="4687"/>
                <a:ext cx="75" cy="80"/>
              </a:xfrm>
              <a:custGeom>
                <a:avLst/>
                <a:gdLst>
                  <a:gd name="T0" fmla="*/ 0 w 226"/>
                  <a:gd name="T1" fmla="*/ 0 h 240"/>
                  <a:gd name="T2" fmla="*/ 0 w 226"/>
                  <a:gd name="T3" fmla="*/ 0 h 240"/>
                  <a:gd name="T4" fmla="*/ 0 w 226"/>
                  <a:gd name="T5" fmla="*/ 0 h 240"/>
                  <a:gd name="T6" fmla="*/ 0 w 226"/>
                  <a:gd name="T7" fmla="*/ 0 h 240"/>
                  <a:gd name="T8" fmla="*/ 0 w 226"/>
                  <a:gd name="T9" fmla="*/ 0 h 240"/>
                  <a:gd name="T10" fmla="*/ 0 w 226"/>
                  <a:gd name="T11" fmla="*/ 0 h 240"/>
                  <a:gd name="T12" fmla="*/ 0 w 226"/>
                  <a:gd name="T13" fmla="*/ 0 h 240"/>
                  <a:gd name="T14" fmla="*/ 0 w 226"/>
                  <a:gd name="T15" fmla="*/ 0 h 240"/>
                  <a:gd name="T16" fmla="*/ 0 w 226"/>
                  <a:gd name="T17" fmla="*/ 0 h 240"/>
                  <a:gd name="T18" fmla="*/ 0 w 226"/>
                  <a:gd name="T19" fmla="*/ 0 h 240"/>
                  <a:gd name="T20" fmla="*/ 0 w 226"/>
                  <a:gd name="T21" fmla="*/ 0 h 240"/>
                  <a:gd name="T22" fmla="*/ 0 w 226"/>
                  <a:gd name="T23" fmla="*/ 0 h 240"/>
                  <a:gd name="T24" fmla="*/ 0 w 226"/>
                  <a:gd name="T25" fmla="*/ 0 h 240"/>
                  <a:gd name="T26" fmla="*/ 0 w 226"/>
                  <a:gd name="T27" fmla="*/ 0 h 240"/>
                  <a:gd name="T28" fmla="*/ 0 w 226"/>
                  <a:gd name="T29" fmla="*/ 0 h 240"/>
                  <a:gd name="T30" fmla="*/ 0 w 226"/>
                  <a:gd name="T31" fmla="*/ 0 h 240"/>
                  <a:gd name="T32" fmla="*/ 0 w 226"/>
                  <a:gd name="T33" fmla="*/ 0 h 240"/>
                  <a:gd name="T34" fmla="*/ 0 w 226"/>
                  <a:gd name="T35" fmla="*/ 0 h 240"/>
                  <a:gd name="T36" fmla="*/ 0 w 226"/>
                  <a:gd name="T37" fmla="*/ 0 h 240"/>
                  <a:gd name="T38" fmla="*/ 0 w 226"/>
                  <a:gd name="T39" fmla="*/ 0 h 240"/>
                  <a:gd name="T40" fmla="*/ 0 w 226"/>
                  <a:gd name="T41" fmla="*/ 0 h 240"/>
                  <a:gd name="T42" fmla="*/ 0 w 226"/>
                  <a:gd name="T43" fmla="*/ 0 h 240"/>
                  <a:gd name="T44" fmla="*/ 0 w 226"/>
                  <a:gd name="T45" fmla="*/ 0 h 240"/>
                  <a:gd name="T46" fmla="*/ 0 w 226"/>
                  <a:gd name="T47" fmla="*/ 0 h 240"/>
                  <a:gd name="T48" fmla="*/ 0 w 226"/>
                  <a:gd name="T49" fmla="*/ 0 h 240"/>
                  <a:gd name="T50" fmla="*/ 0 w 226"/>
                  <a:gd name="T51" fmla="*/ 0 h 240"/>
                  <a:gd name="T52" fmla="*/ 0 w 226"/>
                  <a:gd name="T53" fmla="*/ 0 h 240"/>
                  <a:gd name="T54" fmla="*/ 0 w 226"/>
                  <a:gd name="T55" fmla="*/ 0 h 240"/>
                  <a:gd name="T56" fmla="*/ 0 w 226"/>
                  <a:gd name="T57" fmla="*/ 0 h 240"/>
                  <a:gd name="T58" fmla="*/ 0 w 226"/>
                  <a:gd name="T59" fmla="*/ 0 h 240"/>
                  <a:gd name="T60" fmla="*/ 0 w 226"/>
                  <a:gd name="T61" fmla="*/ 0 h 240"/>
                  <a:gd name="T62" fmla="*/ 0 w 226"/>
                  <a:gd name="T63" fmla="*/ 0 h 240"/>
                  <a:gd name="T64" fmla="*/ 0 w 226"/>
                  <a:gd name="T65" fmla="*/ 0 h 240"/>
                  <a:gd name="T66" fmla="*/ 0 w 226"/>
                  <a:gd name="T67" fmla="*/ 0 h 240"/>
                  <a:gd name="T68" fmla="*/ 0 w 226"/>
                  <a:gd name="T69" fmla="*/ 0 h 240"/>
                  <a:gd name="T70" fmla="*/ 0 w 226"/>
                  <a:gd name="T71" fmla="*/ 0 h 2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26" h="240">
                    <a:moveTo>
                      <a:pt x="125" y="6"/>
                    </a:moveTo>
                    <a:lnTo>
                      <a:pt x="115" y="3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6" y="2"/>
                    </a:lnTo>
                    <a:lnTo>
                      <a:pt x="54" y="6"/>
                    </a:lnTo>
                    <a:lnTo>
                      <a:pt x="43" y="12"/>
                    </a:lnTo>
                    <a:lnTo>
                      <a:pt x="32" y="19"/>
                    </a:lnTo>
                    <a:lnTo>
                      <a:pt x="16" y="37"/>
                    </a:lnTo>
                    <a:lnTo>
                      <a:pt x="6" y="58"/>
                    </a:lnTo>
                    <a:lnTo>
                      <a:pt x="0" y="79"/>
                    </a:lnTo>
                    <a:lnTo>
                      <a:pt x="0" y="101"/>
                    </a:lnTo>
                    <a:lnTo>
                      <a:pt x="2" y="124"/>
                    </a:lnTo>
                    <a:lnTo>
                      <a:pt x="7" y="145"/>
                    </a:lnTo>
                    <a:lnTo>
                      <a:pt x="15" y="168"/>
                    </a:lnTo>
                    <a:lnTo>
                      <a:pt x="24" y="188"/>
                    </a:lnTo>
                    <a:lnTo>
                      <a:pt x="32" y="201"/>
                    </a:lnTo>
                    <a:lnTo>
                      <a:pt x="43" y="213"/>
                    </a:lnTo>
                    <a:lnTo>
                      <a:pt x="56" y="223"/>
                    </a:lnTo>
                    <a:lnTo>
                      <a:pt x="69" y="231"/>
                    </a:lnTo>
                    <a:lnTo>
                      <a:pt x="84" y="237"/>
                    </a:lnTo>
                    <a:lnTo>
                      <a:pt x="98" y="240"/>
                    </a:lnTo>
                    <a:lnTo>
                      <a:pt x="113" y="240"/>
                    </a:lnTo>
                    <a:lnTo>
                      <a:pt x="129" y="237"/>
                    </a:lnTo>
                    <a:lnTo>
                      <a:pt x="151" y="229"/>
                    </a:lnTo>
                    <a:lnTo>
                      <a:pt x="172" y="219"/>
                    </a:lnTo>
                    <a:lnTo>
                      <a:pt x="189" y="204"/>
                    </a:lnTo>
                    <a:lnTo>
                      <a:pt x="206" y="188"/>
                    </a:lnTo>
                    <a:lnTo>
                      <a:pt x="216" y="171"/>
                    </a:lnTo>
                    <a:lnTo>
                      <a:pt x="223" y="152"/>
                    </a:lnTo>
                    <a:lnTo>
                      <a:pt x="226" y="131"/>
                    </a:lnTo>
                    <a:lnTo>
                      <a:pt x="223" y="109"/>
                    </a:lnTo>
                    <a:lnTo>
                      <a:pt x="222" y="104"/>
                    </a:lnTo>
                    <a:lnTo>
                      <a:pt x="219" y="98"/>
                    </a:lnTo>
                    <a:lnTo>
                      <a:pt x="213" y="95"/>
                    </a:lnTo>
                    <a:lnTo>
                      <a:pt x="207" y="95"/>
                    </a:lnTo>
                    <a:lnTo>
                      <a:pt x="201" y="96"/>
                    </a:lnTo>
                    <a:lnTo>
                      <a:pt x="197" y="99"/>
                    </a:lnTo>
                    <a:lnTo>
                      <a:pt x="194" y="105"/>
                    </a:lnTo>
                    <a:lnTo>
                      <a:pt x="192" y="111"/>
                    </a:lnTo>
                    <a:lnTo>
                      <a:pt x="191" y="127"/>
                    </a:lnTo>
                    <a:lnTo>
                      <a:pt x="188" y="142"/>
                    </a:lnTo>
                    <a:lnTo>
                      <a:pt x="182" y="158"/>
                    </a:lnTo>
                    <a:lnTo>
                      <a:pt x="173" y="171"/>
                    </a:lnTo>
                    <a:lnTo>
                      <a:pt x="162" y="183"/>
                    </a:lnTo>
                    <a:lnTo>
                      <a:pt x="147" y="191"/>
                    </a:lnTo>
                    <a:lnTo>
                      <a:pt x="131" y="197"/>
                    </a:lnTo>
                    <a:lnTo>
                      <a:pt x="110" y="200"/>
                    </a:lnTo>
                    <a:lnTo>
                      <a:pt x="90" y="197"/>
                    </a:lnTo>
                    <a:lnTo>
                      <a:pt x="74" y="190"/>
                    </a:lnTo>
                    <a:lnTo>
                      <a:pt x="60" y="177"/>
                    </a:lnTo>
                    <a:lnTo>
                      <a:pt x="51" y="161"/>
                    </a:lnTo>
                    <a:lnTo>
                      <a:pt x="44" y="144"/>
                    </a:lnTo>
                    <a:lnTo>
                      <a:pt x="38" y="124"/>
                    </a:lnTo>
                    <a:lnTo>
                      <a:pt x="34" y="105"/>
                    </a:lnTo>
                    <a:lnTo>
                      <a:pt x="32" y="86"/>
                    </a:lnTo>
                    <a:lnTo>
                      <a:pt x="32" y="76"/>
                    </a:lnTo>
                    <a:lnTo>
                      <a:pt x="35" y="66"/>
                    </a:lnTo>
                    <a:lnTo>
                      <a:pt x="41" y="56"/>
                    </a:lnTo>
                    <a:lnTo>
                      <a:pt x="47" y="46"/>
                    </a:lnTo>
                    <a:lnTo>
                      <a:pt x="54" y="39"/>
                    </a:lnTo>
                    <a:lnTo>
                      <a:pt x="63" y="32"/>
                    </a:lnTo>
                    <a:lnTo>
                      <a:pt x="74" y="26"/>
                    </a:lnTo>
                    <a:lnTo>
                      <a:pt x="84" y="25"/>
                    </a:lnTo>
                    <a:lnTo>
                      <a:pt x="87" y="25"/>
                    </a:lnTo>
                    <a:lnTo>
                      <a:pt x="94" y="23"/>
                    </a:lnTo>
                    <a:lnTo>
                      <a:pt x="106" y="25"/>
                    </a:lnTo>
                    <a:lnTo>
                      <a:pt x="119" y="26"/>
                    </a:lnTo>
                    <a:lnTo>
                      <a:pt x="126" y="25"/>
                    </a:lnTo>
                    <a:lnTo>
                      <a:pt x="131" y="19"/>
                    </a:lnTo>
                    <a:lnTo>
                      <a:pt x="129" y="12"/>
                    </a:lnTo>
                    <a:lnTo>
                      <a:pt x="125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795" name="Freeform 31"/>
              <p:cNvSpPr>
                <a:spLocks/>
              </p:cNvSpPr>
              <p:nvPr/>
            </p:nvSpPr>
            <p:spPr bwMode="auto">
              <a:xfrm>
                <a:off x="8412" y="4892"/>
                <a:ext cx="93" cy="90"/>
              </a:xfrm>
              <a:custGeom>
                <a:avLst/>
                <a:gdLst>
                  <a:gd name="T0" fmla="*/ 0 w 279"/>
                  <a:gd name="T1" fmla="*/ 0 h 270"/>
                  <a:gd name="T2" fmla="*/ 0 w 279"/>
                  <a:gd name="T3" fmla="*/ 0 h 270"/>
                  <a:gd name="T4" fmla="*/ 0 w 279"/>
                  <a:gd name="T5" fmla="*/ 0 h 270"/>
                  <a:gd name="T6" fmla="*/ 0 w 279"/>
                  <a:gd name="T7" fmla="*/ 0 h 270"/>
                  <a:gd name="T8" fmla="*/ 0 w 279"/>
                  <a:gd name="T9" fmla="*/ 0 h 270"/>
                  <a:gd name="T10" fmla="*/ 0 w 279"/>
                  <a:gd name="T11" fmla="*/ 0 h 270"/>
                  <a:gd name="T12" fmla="*/ 0 w 279"/>
                  <a:gd name="T13" fmla="*/ 0 h 270"/>
                  <a:gd name="T14" fmla="*/ 0 w 279"/>
                  <a:gd name="T15" fmla="*/ 0 h 270"/>
                  <a:gd name="T16" fmla="*/ 0 w 279"/>
                  <a:gd name="T17" fmla="*/ 0 h 270"/>
                  <a:gd name="T18" fmla="*/ 0 w 279"/>
                  <a:gd name="T19" fmla="*/ 0 h 270"/>
                  <a:gd name="T20" fmla="*/ 0 w 279"/>
                  <a:gd name="T21" fmla="*/ 0 h 270"/>
                  <a:gd name="T22" fmla="*/ 0 w 279"/>
                  <a:gd name="T23" fmla="*/ 0 h 270"/>
                  <a:gd name="T24" fmla="*/ 0 w 279"/>
                  <a:gd name="T25" fmla="*/ 0 h 270"/>
                  <a:gd name="T26" fmla="*/ 0 w 279"/>
                  <a:gd name="T27" fmla="*/ 0 h 270"/>
                  <a:gd name="T28" fmla="*/ 0 w 279"/>
                  <a:gd name="T29" fmla="*/ 0 h 270"/>
                  <a:gd name="T30" fmla="*/ 0 w 279"/>
                  <a:gd name="T31" fmla="*/ 0 h 270"/>
                  <a:gd name="T32" fmla="*/ 0 w 279"/>
                  <a:gd name="T33" fmla="*/ 0 h 270"/>
                  <a:gd name="T34" fmla="*/ 0 w 279"/>
                  <a:gd name="T35" fmla="*/ 0 h 270"/>
                  <a:gd name="T36" fmla="*/ 0 w 279"/>
                  <a:gd name="T37" fmla="*/ 0 h 270"/>
                  <a:gd name="T38" fmla="*/ 0 w 279"/>
                  <a:gd name="T39" fmla="*/ 0 h 270"/>
                  <a:gd name="T40" fmla="*/ 0 w 279"/>
                  <a:gd name="T41" fmla="*/ 0 h 270"/>
                  <a:gd name="T42" fmla="*/ 0 w 279"/>
                  <a:gd name="T43" fmla="*/ 0 h 270"/>
                  <a:gd name="T44" fmla="*/ 0 w 279"/>
                  <a:gd name="T45" fmla="*/ 0 h 270"/>
                  <a:gd name="T46" fmla="*/ 0 w 279"/>
                  <a:gd name="T47" fmla="*/ 0 h 270"/>
                  <a:gd name="T48" fmla="*/ 0 w 279"/>
                  <a:gd name="T49" fmla="*/ 0 h 270"/>
                  <a:gd name="T50" fmla="*/ 0 w 279"/>
                  <a:gd name="T51" fmla="*/ 0 h 270"/>
                  <a:gd name="T52" fmla="*/ 0 w 279"/>
                  <a:gd name="T53" fmla="*/ 0 h 270"/>
                  <a:gd name="T54" fmla="*/ 0 w 279"/>
                  <a:gd name="T55" fmla="*/ 0 h 270"/>
                  <a:gd name="T56" fmla="*/ 0 w 279"/>
                  <a:gd name="T57" fmla="*/ 0 h 270"/>
                  <a:gd name="T58" fmla="*/ 0 w 279"/>
                  <a:gd name="T59" fmla="*/ 0 h 270"/>
                  <a:gd name="T60" fmla="*/ 0 w 279"/>
                  <a:gd name="T61" fmla="*/ 0 h 270"/>
                  <a:gd name="T62" fmla="*/ 0 w 279"/>
                  <a:gd name="T63" fmla="*/ 0 h 270"/>
                  <a:gd name="T64" fmla="*/ 0 w 279"/>
                  <a:gd name="T65" fmla="*/ 0 h 270"/>
                  <a:gd name="T66" fmla="*/ 0 w 279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79" h="270">
                    <a:moveTo>
                      <a:pt x="75" y="3"/>
                    </a:moveTo>
                    <a:lnTo>
                      <a:pt x="60" y="8"/>
                    </a:lnTo>
                    <a:lnTo>
                      <a:pt x="47" y="17"/>
                    </a:lnTo>
                    <a:lnTo>
                      <a:pt x="34" y="27"/>
                    </a:lnTo>
                    <a:lnTo>
                      <a:pt x="24" y="39"/>
                    </a:lnTo>
                    <a:lnTo>
                      <a:pt x="15" y="50"/>
                    </a:lnTo>
                    <a:lnTo>
                      <a:pt x="7" y="64"/>
                    </a:lnTo>
                    <a:lnTo>
                      <a:pt x="3" y="80"/>
                    </a:lnTo>
                    <a:lnTo>
                      <a:pt x="0" y="96"/>
                    </a:lnTo>
                    <a:lnTo>
                      <a:pt x="0" y="112"/>
                    </a:lnTo>
                    <a:lnTo>
                      <a:pt x="2" y="129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5"/>
                    </a:lnTo>
                    <a:lnTo>
                      <a:pt x="27" y="189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1"/>
                    </a:lnTo>
                    <a:lnTo>
                      <a:pt x="82" y="244"/>
                    </a:lnTo>
                    <a:lnTo>
                      <a:pt x="101" y="257"/>
                    </a:lnTo>
                    <a:lnTo>
                      <a:pt x="122" y="266"/>
                    </a:lnTo>
                    <a:lnTo>
                      <a:pt x="142" y="270"/>
                    </a:lnTo>
                    <a:lnTo>
                      <a:pt x="165" y="270"/>
                    </a:lnTo>
                    <a:lnTo>
                      <a:pt x="185" y="263"/>
                    </a:lnTo>
                    <a:lnTo>
                      <a:pt x="206" y="250"/>
                    </a:lnTo>
                    <a:lnTo>
                      <a:pt x="219" y="240"/>
                    </a:lnTo>
                    <a:lnTo>
                      <a:pt x="232" y="228"/>
                    </a:lnTo>
                    <a:lnTo>
                      <a:pt x="244" y="215"/>
                    </a:lnTo>
                    <a:lnTo>
                      <a:pt x="254" y="202"/>
                    </a:lnTo>
                    <a:lnTo>
                      <a:pt x="263" y="188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79" y="133"/>
                    </a:lnTo>
                    <a:lnTo>
                      <a:pt x="278" y="126"/>
                    </a:lnTo>
                    <a:lnTo>
                      <a:pt x="273" y="120"/>
                    </a:lnTo>
                    <a:lnTo>
                      <a:pt x="266" y="116"/>
                    </a:lnTo>
                    <a:lnTo>
                      <a:pt x="258" y="116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1" y="129"/>
                    </a:lnTo>
                    <a:lnTo>
                      <a:pt x="241" y="132"/>
                    </a:lnTo>
                    <a:lnTo>
                      <a:pt x="238" y="139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0" y="176"/>
                    </a:lnTo>
                    <a:lnTo>
                      <a:pt x="210" y="191"/>
                    </a:lnTo>
                    <a:lnTo>
                      <a:pt x="198" y="201"/>
                    </a:lnTo>
                    <a:lnTo>
                      <a:pt x="182" y="210"/>
                    </a:lnTo>
                    <a:lnTo>
                      <a:pt x="154" y="211"/>
                    </a:lnTo>
                    <a:lnTo>
                      <a:pt x="126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2"/>
                    </a:lnTo>
                    <a:lnTo>
                      <a:pt x="46" y="139"/>
                    </a:lnTo>
                    <a:lnTo>
                      <a:pt x="40" y="113"/>
                    </a:lnTo>
                    <a:lnTo>
                      <a:pt x="40" y="86"/>
                    </a:lnTo>
                    <a:lnTo>
                      <a:pt x="44" y="73"/>
                    </a:lnTo>
                    <a:lnTo>
                      <a:pt x="50" y="62"/>
                    </a:lnTo>
                    <a:lnTo>
                      <a:pt x="60" y="50"/>
                    </a:lnTo>
                    <a:lnTo>
                      <a:pt x="71" y="39"/>
                    </a:lnTo>
                    <a:lnTo>
                      <a:pt x="81" y="30"/>
                    </a:lnTo>
                    <a:lnTo>
                      <a:pt x="93" y="21"/>
                    </a:lnTo>
                    <a:lnTo>
                      <a:pt x="103" y="16"/>
                    </a:lnTo>
                    <a:lnTo>
                      <a:pt x="112" y="11"/>
                    </a:lnTo>
                    <a:lnTo>
                      <a:pt x="109" y="4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5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796" name="Freeform 32"/>
              <p:cNvSpPr>
                <a:spLocks/>
              </p:cNvSpPr>
              <p:nvPr/>
            </p:nvSpPr>
            <p:spPr bwMode="auto">
              <a:xfrm>
                <a:off x="8347" y="4786"/>
                <a:ext cx="24" cy="25"/>
              </a:xfrm>
              <a:custGeom>
                <a:avLst/>
                <a:gdLst>
                  <a:gd name="T0" fmla="*/ 0 w 72"/>
                  <a:gd name="T1" fmla="*/ 0 h 75"/>
                  <a:gd name="T2" fmla="*/ 0 w 72"/>
                  <a:gd name="T3" fmla="*/ 0 h 75"/>
                  <a:gd name="T4" fmla="*/ 0 w 72"/>
                  <a:gd name="T5" fmla="*/ 0 h 75"/>
                  <a:gd name="T6" fmla="*/ 0 w 72"/>
                  <a:gd name="T7" fmla="*/ 0 h 75"/>
                  <a:gd name="T8" fmla="*/ 0 w 72"/>
                  <a:gd name="T9" fmla="*/ 0 h 75"/>
                  <a:gd name="T10" fmla="*/ 0 w 72"/>
                  <a:gd name="T11" fmla="*/ 0 h 75"/>
                  <a:gd name="T12" fmla="*/ 0 w 72"/>
                  <a:gd name="T13" fmla="*/ 0 h 75"/>
                  <a:gd name="T14" fmla="*/ 0 w 72"/>
                  <a:gd name="T15" fmla="*/ 0 h 75"/>
                  <a:gd name="T16" fmla="*/ 0 w 72"/>
                  <a:gd name="T17" fmla="*/ 0 h 75"/>
                  <a:gd name="T18" fmla="*/ 0 w 72"/>
                  <a:gd name="T19" fmla="*/ 0 h 75"/>
                  <a:gd name="T20" fmla="*/ 0 w 72"/>
                  <a:gd name="T21" fmla="*/ 0 h 75"/>
                  <a:gd name="T22" fmla="*/ 0 w 72"/>
                  <a:gd name="T23" fmla="*/ 0 h 75"/>
                  <a:gd name="T24" fmla="*/ 0 w 72"/>
                  <a:gd name="T25" fmla="*/ 0 h 75"/>
                  <a:gd name="T26" fmla="*/ 0 w 72"/>
                  <a:gd name="T27" fmla="*/ 0 h 75"/>
                  <a:gd name="T28" fmla="*/ 0 w 72"/>
                  <a:gd name="T29" fmla="*/ 0 h 75"/>
                  <a:gd name="T30" fmla="*/ 0 w 72"/>
                  <a:gd name="T31" fmla="*/ 0 h 75"/>
                  <a:gd name="T32" fmla="*/ 0 w 72"/>
                  <a:gd name="T33" fmla="*/ 0 h 75"/>
                  <a:gd name="T34" fmla="*/ 0 w 72"/>
                  <a:gd name="T35" fmla="*/ 0 h 75"/>
                  <a:gd name="T36" fmla="*/ 0 w 72"/>
                  <a:gd name="T37" fmla="*/ 0 h 75"/>
                  <a:gd name="T38" fmla="*/ 0 w 72"/>
                  <a:gd name="T39" fmla="*/ 0 h 75"/>
                  <a:gd name="T40" fmla="*/ 0 w 72"/>
                  <a:gd name="T41" fmla="*/ 0 h 75"/>
                  <a:gd name="T42" fmla="*/ 0 w 72"/>
                  <a:gd name="T43" fmla="*/ 0 h 75"/>
                  <a:gd name="T44" fmla="*/ 0 w 72"/>
                  <a:gd name="T45" fmla="*/ 0 h 75"/>
                  <a:gd name="T46" fmla="*/ 0 w 72"/>
                  <a:gd name="T47" fmla="*/ 0 h 75"/>
                  <a:gd name="T48" fmla="*/ 0 w 72"/>
                  <a:gd name="T49" fmla="*/ 0 h 75"/>
                  <a:gd name="T50" fmla="*/ 0 w 72"/>
                  <a:gd name="T51" fmla="*/ 0 h 75"/>
                  <a:gd name="T52" fmla="*/ 0 w 72"/>
                  <a:gd name="T53" fmla="*/ 0 h 75"/>
                  <a:gd name="T54" fmla="*/ 0 w 72"/>
                  <a:gd name="T55" fmla="*/ 0 h 75"/>
                  <a:gd name="T56" fmla="*/ 0 w 72"/>
                  <a:gd name="T57" fmla="*/ 0 h 7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2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9" y="72"/>
                    </a:lnTo>
                    <a:lnTo>
                      <a:pt x="47" y="71"/>
                    </a:lnTo>
                    <a:lnTo>
                      <a:pt x="56" y="66"/>
                    </a:lnTo>
                    <a:lnTo>
                      <a:pt x="64" y="60"/>
                    </a:lnTo>
                    <a:lnTo>
                      <a:pt x="69" y="56"/>
                    </a:lnTo>
                    <a:lnTo>
                      <a:pt x="72" y="52"/>
                    </a:lnTo>
                    <a:lnTo>
                      <a:pt x="72" y="49"/>
                    </a:lnTo>
                    <a:lnTo>
                      <a:pt x="70" y="45"/>
                    </a:lnTo>
                    <a:lnTo>
                      <a:pt x="67" y="40"/>
                    </a:lnTo>
                    <a:lnTo>
                      <a:pt x="63" y="39"/>
                    </a:lnTo>
                    <a:lnTo>
                      <a:pt x="59" y="38"/>
                    </a:lnTo>
                    <a:lnTo>
                      <a:pt x="54" y="39"/>
                    </a:lnTo>
                    <a:lnTo>
                      <a:pt x="48" y="42"/>
                    </a:lnTo>
                    <a:lnTo>
                      <a:pt x="39" y="46"/>
                    </a:lnTo>
                    <a:lnTo>
                      <a:pt x="32" y="50"/>
                    </a:lnTo>
                    <a:lnTo>
                      <a:pt x="29" y="52"/>
                    </a:lnTo>
                    <a:lnTo>
                      <a:pt x="26" y="43"/>
                    </a:lnTo>
                    <a:lnTo>
                      <a:pt x="20" y="25"/>
                    </a:lnTo>
                    <a:lnTo>
                      <a:pt x="12" y="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3" y="39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797" name="Freeform 33"/>
              <p:cNvSpPr>
                <a:spLocks/>
              </p:cNvSpPr>
              <p:nvPr/>
            </p:nvSpPr>
            <p:spPr bwMode="auto">
              <a:xfrm>
                <a:off x="8370" y="4780"/>
                <a:ext cx="23" cy="20"/>
              </a:xfrm>
              <a:custGeom>
                <a:avLst/>
                <a:gdLst>
                  <a:gd name="T0" fmla="*/ 0 w 70"/>
                  <a:gd name="T1" fmla="*/ 0 h 59"/>
                  <a:gd name="T2" fmla="*/ 0 w 70"/>
                  <a:gd name="T3" fmla="*/ 0 h 59"/>
                  <a:gd name="T4" fmla="*/ 0 w 70"/>
                  <a:gd name="T5" fmla="*/ 0 h 59"/>
                  <a:gd name="T6" fmla="*/ 0 w 70"/>
                  <a:gd name="T7" fmla="*/ 0 h 59"/>
                  <a:gd name="T8" fmla="*/ 0 w 70"/>
                  <a:gd name="T9" fmla="*/ 0 h 59"/>
                  <a:gd name="T10" fmla="*/ 0 w 70"/>
                  <a:gd name="T11" fmla="*/ 0 h 59"/>
                  <a:gd name="T12" fmla="*/ 0 w 70"/>
                  <a:gd name="T13" fmla="*/ 0 h 59"/>
                  <a:gd name="T14" fmla="*/ 0 w 70"/>
                  <a:gd name="T15" fmla="*/ 0 h 59"/>
                  <a:gd name="T16" fmla="*/ 0 w 70"/>
                  <a:gd name="T17" fmla="*/ 0 h 59"/>
                  <a:gd name="T18" fmla="*/ 0 w 70"/>
                  <a:gd name="T19" fmla="*/ 0 h 59"/>
                  <a:gd name="T20" fmla="*/ 0 w 70"/>
                  <a:gd name="T21" fmla="*/ 0 h 59"/>
                  <a:gd name="T22" fmla="*/ 0 w 70"/>
                  <a:gd name="T23" fmla="*/ 0 h 59"/>
                  <a:gd name="T24" fmla="*/ 0 w 70"/>
                  <a:gd name="T25" fmla="*/ 0 h 59"/>
                  <a:gd name="T26" fmla="*/ 0 w 70"/>
                  <a:gd name="T27" fmla="*/ 0 h 59"/>
                  <a:gd name="T28" fmla="*/ 0 w 70"/>
                  <a:gd name="T29" fmla="*/ 0 h 59"/>
                  <a:gd name="T30" fmla="*/ 0 w 70"/>
                  <a:gd name="T31" fmla="*/ 0 h 59"/>
                  <a:gd name="T32" fmla="*/ 0 w 70"/>
                  <a:gd name="T33" fmla="*/ 0 h 59"/>
                  <a:gd name="T34" fmla="*/ 0 w 70"/>
                  <a:gd name="T35" fmla="*/ 0 h 59"/>
                  <a:gd name="T36" fmla="*/ 0 w 70"/>
                  <a:gd name="T37" fmla="*/ 0 h 59"/>
                  <a:gd name="T38" fmla="*/ 0 w 70"/>
                  <a:gd name="T39" fmla="*/ 0 h 59"/>
                  <a:gd name="T40" fmla="*/ 0 w 70"/>
                  <a:gd name="T41" fmla="*/ 0 h 59"/>
                  <a:gd name="T42" fmla="*/ 0 w 70"/>
                  <a:gd name="T43" fmla="*/ 0 h 59"/>
                  <a:gd name="T44" fmla="*/ 0 w 70"/>
                  <a:gd name="T45" fmla="*/ 0 h 59"/>
                  <a:gd name="T46" fmla="*/ 0 w 70"/>
                  <a:gd name="T47" fmla="*/ 0 h 59"/>
                  <a:gd name="T48" fmla="*/ 0 w 70"/>
                  <a:gd name="T49" fmla="*/ 0 h 5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0" h="59">
                    <a:moveTo>
                      <a:pt x="15" y="53"/>
                    </a:moveTo>
                    <a:lnTo>
                      <a:pt x="16" y="55"/>
                    </a:lnTo>
                    <a:lnTo>
                      <a:pt x="20" y="57"/>
                    </a:lnTo>
                    <a:lnTo>
                      <a:pt x="25" y="59"/>
                    </a:lnTo>
                    <a:lnTo>
                      <a:pt x="26" y="59"/>
                    </a:lnTo>
                    <a:lnTo>
                      <a:pt x="35" y="59"/>
                    </a:lnTo>
                    <a:lnTo>
                      <a:pt x="45" y="56"/>
                    </a:lnTo>
                    <a:lnTo>
                      <a:pt x="54" y="55"/>
                    </a:lnTo>
                    <a:lnTo>
                      <a:pt x="63" y="50"/>
                    </a:lnTo>
                    <a:lnTo>
                      <a:pt x="66" y="47"/>
                    </a:lnTo>
                    <a:lnTo>
                      <a:pt x="69" y="44"/>
                    </a:lnTo>
                    <a:lnTo>
                      <a:pt x="70" y="40"/>
                    </a:lnTo>
                    <a:lnTo>
                      <a:pt x="69" y="37"/>
                    </a:lnTo>
                    <a:lnTo>
                      <a:pt x="56" y="32"/>
                    </a:lnTo>
                    <a:lnTo>
                      <a:pt x="42" y="33"/>
                    </a:lnTo>
                    <a:lnTo>
                      <a:pt x="32" y="37"/>
                    </a:lnTo>
                    <a:lnTo>
                      <a:pt x="28" y="40"/>
                    </a:lnTo>
                    <a:lnTo>
                      <a:pt x="20" y="30"/>
                    </a:lnTo>
                    <a:lnTo>
                      <a:pt x="16" y="14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0" y="19"/>
                    </a:lnTo>
                    <a:lnTo>
                      <a:pt x="4" y="36"/>
                    </a:lnTo>
                    <a:lnTo>
                      <a:pt x="12" y="49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798" name="Freeform 34"/>
              <p:cNvSpPr>
                <a:spLocks/>
              </p:cNvSpPr>
              <p:nvPr/>
            </p:nvSpPr>
            <p:spPr bwMode="auto">
              <a:xfrm>
                <a:off x="8390" y="4771"/>
                <a:ext cx="22" cy="20"/>
              </a:xfrm>
              <a:custGeom>
                <a:avLst/>
                <a:gdLst>
                  <a:gd name="T0" fmla="*/ 0 w 65"/>
                  <a:gd name="T1" fmla="*/ 0 h 60"/>
                  <a:gd name="T2" fmla="*/ 0 w 65"/>
                  <a:gd name="T3" fmla="*/ 0 h 60"/>
                  <a:gd name="T4" fmla="*/ 0 w 65"/>
                  <a:gd name="T5" fmla="*/ 0 h 60"/>
                  <a:gd name="T6" fmla="*/ 0 w 65"/>
                  <a:gd name="T7" fmla="*/ 0 h 60"/>
                  <a:gd name="T8" fmla="*/ 0 w 65"/>
                  <a:gd name="T9" fmla="*/ 0 h 60"/>
                  <a:gd name="T10" fmla="*/ 0 w 65"/>
                  <a:gd name="T11" fmla="*/ 0 h 60"/>
                  <a:gd name="T12" fmla="*/ 0 w 65"/>
                  <a:gd name="T13" fmla="*/ 0 h 60"/>
                  <a:gd name="T14" fmla="*/ 0 w 65"/>
                  <a:gd name="T15" fmla="*/ 0 h 60"/>
                  <a:gd name="T16" fmla="*/ 0 w 65"/>
                  <a:gd name="T17" fmla="*/ 0 h 60"/>
                  <a:gd name="T18" fmla="*/ 0 w 65"/>
                  <a:gd name="T19" fmla="*/ 0 h 60"/>
                  <a:gd name="T20" fmla="*/ 0 w 65"/>
                  <a:gd name="T21" fmla="*/ 0 h 60"/>
                  <a:gd name="T22" fmla="*/ 0 w 65"/>
                  <a:gd name="T23" fmla="*/ 0 h 60"/>
                  <a:gd name="T24" fmla="*/ 0 w 65"/>
                  <a:gd name="T25" fmla="*/ 0 h 60"/>
                  <a:gd name="T26" fmla="*/ 0 w 65"/>
                  <a:gd name="T27" fmla="*/ 0 h 60"/>
                  <a:gd name="T28" fmla="*/ 0 w 65"/>
                  <a:gd name="T29" fmla="*/ 0 h 60"/>
                  <a:gd name="T30" fmla="*/ 0 w 65"/>
                  <a:gd name="T31" fmla="*/ 0 h 60"/>
                  <a:gd name="T32" fmla="*/ 0 w 65"/>
                  <a:gd name="T33" fmla="*/ 0 h 60"/>
                  <a:gd name="T34" fmla="*/ 0 w 65"/>
                  <a:gd name="T35" fmla="*/ 0 h 60"/>
                  <a:gd name="T36" fmla="*/ 0 w 65"/>
                  <a:gd name="T37" fmla="*/ 0 h 60"/>
                  <a:gd name="T38" fmla="*/ 0 w 65"/>
                  <a:gd name="T39" fmla="*/ 0 h 60"/>
                  <a:gd name="T40" fmla="*/ 0 w 65"/>
                  <a:gd name="T41" fmla="*/ 0 h 60"/>
                  <a:gd name="T42" fmla="*/ 0 w 65"/>
                  <a:gd name="T43" fmla="*/ 0 h 6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65" h="60">
                    <a:moveTo>
                      <a:pt x="4" y="46"/>
                    </a:moveTo>
                    <a:lnTo>
                      <a:pt x="9" y="56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5" y="60"/>
                    </a:lnTo>
                    <a:lnTo>
                      <a:pt x="44" y="57"/>
                    </a:lnTo>
                    <a:lnTo>
                      <a:pt x="54" y="51"/>
                    </a:lnTo>
                    <a:lnTo>
                      <a:pt x="62" y="46"/>
                    </a:lnTo>
                    <a:lnTo>
                      <a:pt x="65" y="40"/>
                    </a:lnTo>
                    <a:lnTo>
                      <a:pt x="63" y="36"/>
                    </a:lnTo>
                    <a:lnTo>
                      <a:pt x="60" y="34"/>
                    </a:lnTo>
                    <a:lnTo>
                      <a:pt x="56" y="33"/>
                    </a:lnTo>
                    <a:lnTo>
                      <a:pt x="51" y="33"/>
                    </a:lnTo>
                    <a:lnTo>
                      <a:pt x="26" y="37"/>
                    </a:lnTo>
                    <a:lnTo>
                      <a:pt x="24" y="30"/>
                    </a:lnTo>
                    <a:lnTo>
                      <a:pt x="18" y="15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" y="30"/>
                    </a:lnTo>
                    <a:lnTo>
                      <a:pt x="3" y="41"/>
                    </a:lnTo>
                    <a:lnTo>
                      <a:pt x="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799" name="Freeform 35"/>
              <p:cNvSpPr>
                <a:spLocks/>
              </p:cNvSpPr>
              <p:nvPr/>
            </p:nvSpPr>
            <p:spPr bwMode="auto">
              <a:xfrm>
                <a:off x="8362" y="4825"/>
                <a:ext cx="23" cy="16"/>
              </a:xfrm>
              <a:custGeom>
                <a:avLst/>
                <a:gdLst>
                  <a:gd name="T0" fmla="*/ 0 w 69"/>
                  <a:gd name="T1" fmla="*/ 0 h 47"/>
                  <a:gd name="T2" fmla="*/ 0 w 69"/>
                  <a:gd name="T3" fmla="*/ 0 h 47"/>
                  <a:gd name="T4" fmla="*/ 0 w 69"/>
                  <a:gd name="T5" fmla="*/ 0 h 47"/>
                  <a:gd name="T6" fmla="*/ 0 w 69"/>
                  <a:gd name="T7" fmla="*/ 0 h 47"/>
                  <a:gd name="T8" fmla="*/ 0 w 69"/>
                  <a:gd name="T9" fmla="*/ 0 h 47"/>
                  <a:gd name="T10" fmla="*/ 0 w 69"/>
                  <a:gd name="T11" fmla="*/ 0 h 47"/>
                  <a:gd name="T12" fmla="*/ 0 w 69"/>
                  <a:gd name="T13" fmla="*/ 0 h 47"/>
                  <a:gd name="T14" fmla="*/ 0 w 69"/>
                  <a:gd name="T15" fmla="*/ 0 h 47"/>
                  <a:gd name="T16" fmla="*/ 0 w 69"/>
                  <a:gd name="T17" fmla="*/ 0 h 47"/>
                  <a:gd name="T18" fmla="*/ 0 w 69"/>
                  <a:gd name="T19" fmla="*/ 0 h 47"/>
                  <a:gd name="T20" fmla="*/ 0 w 69"/>
                  <a:gd name="T21" fmla="*/ 0 h 47"/>
                  <a:gd name="T22" fmla="*/ 0 w 69"/>
                  <a:gd name="T23" fmla="*/ 0 h 47"/>
                  <a:gd name="T24" fmla="*/ 0 w 69"/>
                  <a:gd name="T25" fmla="*/ 0 h 47"/>
                  <a:gd name="T26" fmla="*/ 0 w 69"/>
                  <a:gd name="T27" fmla="*/ 0 h 47"/>
                  <a:gd name="T28" fmla="*/ 0 w 69"/>
                  <a:gd name="T29" fmla="*/ 0 h 47"/>
                  <a:gd name="T30" fmla="*/ 0 w 69"/>
                  <a:gd name="T31" fmla="*/ 0 h 47"/>
                  <a:gd name="T32" fmla="*/ 0 w 69"/>
                  <a:gd name="T33" fmla="*/ 0 h 47"/>
                  <a:gd name="T34" fmla="*/ 0 w 69"/>
                  <a:gd name="T35" fmla="*/ 0 h 47"/>
                  <a:gd name="T36" fmla="*/ 0 w 69"/>
                  <a:gd name="T37" fmla="*/ 0 h 47"/>
                  <a:gd name="T38" fmla="*/ 0 w 69"/>
                  <a:gd name="T39" fmla="*/ 0 h 47"/>
                  <a:gd name="T40" fmla="*/ 0 w 69"/>
                  <a:gd name="T41" fmla="*/ 0 h 47"/>
                  <a:gd name="T42" fmla="*/ 0 w 69"/>
                  <a:gd name="T43" fmla="*/ 0 h 47"/>
                  <a:gd name="T44" fmla="*/ 0 w 69"/>
                  <a:gd name="T45" fmla="*/ 0 h 47"/>
                  <a:gd name="T46" fmla="*/ 0 w 69"/>
                  <a:gd name="T47" fmla="*/ 0 h 47"/>
                  <a:gd name="T48" fmla="*/ 0 w 69"/>
                  <a:gd name="T49" fmla="*/ 0 h 47"/>
                  <a:gd name="T50" fmla="*/ 0 w 69"/>
                  <a:gd name="T51" fmla="*/ 0 h 47"/>
                  <a:gd name="T52" fmla="*/ 0 w 69"/>
                  <a:gd name="T53" fmla="*/ 0 h 47"/>
                  <a:gd name="T54" fmla="*/ 0 w 69"/>
                  <a:gd name="T55" fmla="*/ 0 h 47"/>
                  <a:gd name="T56" fmla="*/ 0 w 69"/>
                  <a:gd name="T57" fmla="*/ 0 h 47"/>
                  <a:gd name="T58" fmla="*/ 0 w 69"/>
                  <a:gd name="T59" fmla="*/ 0 h 47"/>
                  <a:gd name="T60" fmla="*/ 0 w 69"/>
                  <a:gd name="T61" fmla="*/ 0 h 47"/>
                  <a:gd name="T62" fmla="*/ 0 w 69"/>
                  <a:gd name="T63" fmla="*/ 0 h 47"/>
                  <a:gd name="T64" fmla="*/ 0 w 69"/>
                  <a:gd name="T65" fmla="*/ 0 h 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69" h="47">
                    <a:moveTo>
                      <a:pt x="9" y="46"/>
                    </a:moveTo>
                    <a:lnTo>
                      <a:pt x="12" y="47"/>
                    </a:lnTo>
                    <a:lnTo>
                      <a:pt x="16" y="47"/>
                    </a:lnTo>
                    <a:lnTo>
                      <a:pt x="22" y="47"/>
                    </a:lnTo>
                    <a:lnTo>
                      <a:pt x="23" y="47"/>
                    </a:lnTo>
                    <a:lnTo>
                      <a:pt x="31" y="46"/>
                    </a:lnTo>
                    <a:lnTo>
                      <a:pt x="40" y="45"/>
                    </a:lnTo>
                    <a:lnTo>
                      <a:pt x="48" y="42"/>
                    </a:lnTo>
                    <a:lnTo>
                      <a:pt x="56" y="37"/>
                    </a:lnTo>
                    <a:lnTo>
                      <a:pt x="63" y="34"/>
                    </a:lnTo>
                    <a:lnTo>
                      <a:pt x="67" y="30"/>
                    </a:lnTo>
                    <a:lnTo>
                      <a:pt x="69" y="26"/>
                    </a:lnTo>
                    <a:lnTo>
                      <a:pt x="66" y="20"/>
                    </a:lnTo>
                    <a:lnTo>
                      <a:pt x="62" y="17"/>
                    </a:lnTo>
                    <a:lnTo>
                      <a:pt x="56" y="17"/>
                    </a:lnTo>
                    <a:lnTo>
                      <a:pt x="48" y="17"/>
                    </a:lnTo>
                    <a:lnTo>
                      <a:pt x="40" y="19"/>
                    </a:lnTo>
                    <a:lnTo>
                      <a:pt x="32" y="22"/>
                    </a:lnTo>
                    <a:lnTo>
                      <a:pt x="26" y="23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9" y="22"/>
                    </a:lnTo>
                    <a:lnTo>
                      <a:pt x="16" y="14"/>
                    </a:lnTo>
                    <a:lnTo>
                      <a:pt x="12" y="7"/>
                    </a:lnTo>
                    <a:lnTo>
                      <a:pt x="10" y="4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3" y="26"/>
                    </a:lnTo>
                    <a:lnTo>
                      <a:pt x="7" y="40"/>
                    </a:lnTo>
                    <a:lnTo>
                      <a:pt x="9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800" name="Freeform 36"/>
              <p:cNvSpPr>
                <a:spLocks/>
              </p:cNvSpPr>
              <p:nvPr/>
            </p:nvSpPr>
            <p:spPr bwMode="auto">
              <a:xfrm>
                <a:off x="8390" y="4813"/>
                <a:ext cx="20" cy="20"/>
              </a:xfrm>
              <a:custGeom>
                <a:avLst/>
                <a:gdLst>
                  <a:gd name="T0" fmla="*/ 0 w 60"/>
                  <a:gd name="T1" fmla="*/ 0 h 58"/>
                  <a:gd name="T2" fmla="*/ 0 w 60"/>
                  <a:gd name="T3" fmla="*/ 0 h 58"/>
                  <a:gd name="T4" fmla="*/ 0 w 60"/>
                  <a:gd name="T5" fmla="*/ 0 h 58"/>
                  <a:gd name="T6" fmla="*/ 0 w 60"/>
                  <a:gd name="T7" fmla="*/ 0 h 58"/>
                  <a:gd name="T8" fmla="*/ 0 w 60"/>
                  <a:gd name="T9" fmla="*/ 0 h 58"/>
                  <a:gd name="T10" fmla="*/ 0 w 60"/>
                  <a:gd name="T11" fmla="*/ 0 h 58"/>
                  <a:gd name="T12" fmla="*/ 0 w 60"/>
                  <a:gd name="T13" fmla="*/ 0 h 58"/>
                  <a:gd name="T14" fmla="*/ 0 w 60"/>
                  <a:gd name="T15" fmla="*/ 0 h 58"/>
                  <a:gd name="T16" fmla="*/ 0 w 60"/>
                  <a:gd name="T17" fmla="*/ 0 h 58"/>
                  <a:gd name="T18" fmla="*/ 0 w 60"/>
                  <a:gd name="T19" fmla="*/ 0 h 58"/>
                  <a:gd name="T20" fmla="*/ 0 w 60"/>
                  <a:gd name="T21" fmla="*/ 0 h 58"/>
                  <a:gd name="T22" fmla="*/ 0 w 60"/>
                  <a:gd name="T23" fmla="*/ 0 h 58"/>
                  <a:gd name="T24" fmla="*/ 0 w 60"/>
                  <a:gd name="T25" fmla="*/ 0 h 58"/>
                  <a:gd name="T26" fmla="*/ 0 w 60"/>
                  <a:gd name="T27" fmla="*/ 0 h 58"/>
                  <a:gd name="T28" fmla="*/ 0 w 60"/>
                  <a:gd name="T29" fmla="*/ 0 h 58"/>
                  <a:gd name="T30" fmla="*/ 0 w 60"/>
                  <a:gd name="T31" fmla="*/ 0 h 58"/>
                  <a:gd name="T32" fmla="*/ 0 w 60"/>
                  <a:gd name="T33" fmla="*/ 0 h 58"/>
                  <a:gd name="T34" fmla="*/ 0 w 60"/>
                  <a:gd name="T35" fmla="*/ 0 h 58"/>
                  <a:gd name="T36" fmla="*/ 0 w 60"/>
                  <a:gd name="T37" fmla="*/ 0 h 58"/>
                  <a:gd name="T38" fmla="*/ 0 w 60"/>
                  <a:gd name="T39" fmla="*/ 0 h 58"/>
                  <a:gd name="T40" fmla="*/ 0 w 60"/>
                  <a:gd name="T41" fmla="*/ 0 h 58"/>
                  <a:gd name="T42" fmla="*/ 0 w 60"/>
                  <a:gd name="T43" fmla="*/ 0 h 58"/>
                  <a:gd name="T44" fmla="*/ 0 w 60"/>
                  <a:gd name="T45" fmla="*/ 0 h 58"/>
                  <a:gd name="T46" fmla="*/ 0 w 60"/>
                  <a:gd name="T47" fmla="*/ 0 h 58"/>
                  <a:gd name="T48" fmla="*/ 0 w 60"/>
                  <a:gd name="T49" fmla="*/ 0 h 5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0" h="58">
                    <a:moveTo>
                      <a:pt x="13" y="52"/>
                    </a:moveTo>
                    <a:lnTo>
                      <a:pt x="20" y="55"/>
                    </a:lnTo>
                    <a:lnTo>
                      <a:pt x="32" y="58"/>
                    </a:lnTo>
                    <a:lnTo>
                      <a:pt x="45" y="56"/>
                    </a:lnTo>
                    <a:lnTo>
                      <a:pt x="55" y="50"/>
                    </a:lnTo>
                    <a:lnTo>
                      <a:pt x="58" y="49"/>
                    </a:lnTo>
                    <a:lnTo>
                      <a:pt x="60" y="46"/>
                    </a:lnTo>
                    <a:lnTo>
                      <a:pt x="60" y="42"/>
                    </a:lnTo>
                    <a:lnTo>
                      <a:pt x="60" y="39"/>
                    </a:lnTo>
                    <a:lnTo>
                      <a:pt x="58" y="36"/>
                    </a:lnTo>
                    <a:lnTo>
                      <a:pt x="54" y="33"/>
                    </a:lnTo>
                    <a:lnTo>
                      <a:pt x="49" y="32"/>
                    </a:lnTo>
                    <a:lnTo>
                      <a:pt x="45" y="32"/>
                    </a:lnTo>
                    <a:lnTo>
                      <a:pt x="36" y="35"/>
                    </a:lnTo>
                    <a:lnTo>
                      <a:pt x="27" y="36"/>
                    </a:lnTo>
                    <a:lnTo>
                      <a:pt x="20" y="35"/>
                    </a:lnTo>
                    <a:lnTo>
                      <a:pt x="17" y="35"/>
                    </a:lnTo>
                    <a:lnTo>
                      <a:pt x="17" y="29"/>
                    </a:lnTo>
                    <a:lnTo>
                      <a:pt x="17" y="16"/>
                    </a:lnTo>
                    <a:lnTo>
                      <a:pt x="14" y="3"/>
                    </a:lnTo>
                    <a:lnTo>
                      <a:pt x="5" y="0"/>
                    </a:lnTo>
                    <a:lnTo>
                      <a:pt x="1" y="12"/>
                    </a:lnTo>
                    <a:lnTo>
                      <a:pt x="0" y="26"/>
                    </a:lnTo>
                    <a:lnTo>
                      <a:pt x="3" y="40"/>
                    </a:ln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801" name="Freeform 37"/>
              <p:cNvSpPr>
                <a:spLocks/>
              </p:cNvSpPr>
              <p:nvPr/>
            </p:nvSpPr>
            <p:spPr bwMode="auto">
              <a:xfrm>
                <a:off x="8411" y="4806"/>
                <a:ext cx="20" cy="18"/>
              </a:xfrm>
              <a:custGeom>
                <a:avLst/>
                <a:gdLst>
                  <a:gd name="T0" fmla="*/ 0 w 59"/>
                  <a:gd name="T1" fmla="*/ 0 h 55"/>
                  <a:gd name="T2" fmla="*/ 0 w 59"/>
                  <a:gd name="T3" fmla="*/ 0 h 55"/>
                  <a:gd name="T4" fmla="*/ 0 w 59"/>
                  <a:gd name="T5" fmla="*/ 0 h 55"/>
                  <a:gd name="T6" fmla="*/ 0 w 59"/>
                  <a:gd name="T7" fmla="*/ 0 h 55"/>
                  <a:gd name="T8" fmla="*/ 0 w 59"/>
                  <a:gd name="T9" fmla="*/ 0 h 55"/>
                  <a:gd name="T10" fmla="*/ 0 w 59"/>
                  <a:gd name="T11" fmla="*/ 0 h 55"/>
                  <a:gd name="T12" fmla="*/ 0 w 59"/>
                  <a:gd name="T13" fmla="*/ 0 h 55"/>
                  <a:gd name="T14" fmla="*/ 0 w 59"/>
                  <a:gd name="T15" fmla="*/ 0 h 55"/>
                  <a:gd name="T16" fmla="*/ 0 w 59"/>
                  <a:gd name="T17" fmla="*/ 0 h 55"/>
                  <a:gd name="T18" fmla="*/ 0 w 59"/>
                  <a:gd name="T19" fmla="*/ 0 h 55"/>
                  <a:gd name="T20" fmla="*/ 0 w 59"/>
                  <a:gd name="T21" fmla="*/ 0 h 55"/>
                  <a:gd name="T22" fmla="*/ 0 w 59"/>
                  <a:gd name="T23" fmla="*/ 0 h 55"/>
                  <a:gd name="T24" fmla="*/ 0 w 59"/>
                  <a:gd name="T25" fmla="*/ 0 h 55"/>
                  <a:gd name="T26" fmla="*/ 0 w 59"/>
                  <a:gd name="T27" fmla="*/ 0 h 55"/>
                  <a:gd name="T28" fmla="*/ 0 w 59"/>
                  <a:gd name="T29" fmla="*/ 0 h 55"/>
                  <a:gd name="T30" fmla="*/ 0 w 59"/>
                  <a:gd name="T31" fmla="*/ 0 h 55"/>
                  <a:gd name="T32" fmla="*/ 0 w 59"/>
                  <a:gd name="T33" fmla="*/ 0 h 55"/>
                  <a:gd name="T34" fmla="*/ 0 w 59"/>
                  <a:gd name="T35" fmla="*/ 0 h 55"/>
                  <a:gd name="T36" fmla="*/ 0 w 59"/>
                  <a:gd name="T37" fmla="*/ 0 h 55"/>
                  <a:gd name="T38" fmla="*/ 0 w 59"/>
                  <a:gd name="T39" fmla="*/ 0 h 55"/>
                  <a:gd name="T40" fmla="*/ 0 w 59"/>
                  <a:gd name="T41" fmla="*/ 0 h 5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9" h="55">
                    <a:moveTo>
                      <a:pt x="19" y="52"/>
                    </a:moveTo>
                    <a:lnTo>
                      <a:pt x="31" y="55"/>
                    </a:lnTo>
                    <a:lnTo>
                      <a:pt x="43" y="54"/>
                    </a:lnTo>
                    <a:lnTo>
                      <a:pt x="53" y="46"/>
                    </a:lnTo>
                    <a:lnTo>
                      <a:pt x="59" y="35"/>
                    </a:lnTo>
                    <a:lnTo>
                      <a:pt x="57" y="31"/>
                    </a:lnTo>
                    <a:lnTo>
                      <a:pt x="54" y="29"/>
                    </a:lnTo>
                    <a:lnTo>
                      <a:pt x="49" y="28"/>
                    </a:lnTo>
                    <a:lnTo>
                      <a:pt x="44" y="29"/>
                    </a:lnTo>
                    <a:lnTo>
                      <a:pt x="41" y="32"/>
                    </a:lnTo>
                    <a:lnTo>
                      <a:pt x="38" y="35"/>
                    </a:lnTo>
                    <a:lnTo>
                      <a:pt x="34" y="36"/>
                    </a:lnTo>
                    <a:lnTo>
                      <a:pt x="31" y="39"/>
                    </a:lnTo>
                    <a:lnTo>
                      <a:pt x="28" y="32"/>
                    </a:lnTo>
                    <a:lnTo>
                      <a:pt x="21" y="18"/>
                    </a:lnTo>
                    <a:lnTo>
                      <a:pt x="10" y="5"/>
                    </a:lnTo>
                    <a:lnTo>
                      <a:pt x="0" y="0"/>
                    </a:lnTo>
                    <a:lnTo>
                      <a:pt x="2" y="18"/>
                    </a:lnTo>
                    <a:lnTo>
                      <a:pt x="9" y="35"/>
                    </a:lnTo>
                    <a:lnTo>
                      <a:pt x="16" y="46"/>
                    </a:lnTo>
                    <a:lnTo>
                      <a:pt x="19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802" name="Freeform 38"/>
              <p:cNvSpPr>
                <a:spLocks/>
              </p:cNvSpPr>
              <p:nvPr/>
            </p:nvSpPr>
            <p:spPr bwMode="auto">
              <a:xfrm>
                <a:off x="8374" y="4857"/>
                <a:ext cx="27" cy="25"/>
              </a:xfrm>
              <a:custGeom>
                <a:avLst/>
                <a:gdLst>
                  <a:gd name="T0" fmla="*/ 0 w 82"/>
                  <a:gd name="T1" fmla="*/ 0 h 76"/>
                  <a:gd name="T2" fmla="*/ 0 w 82"/>
                  <a:gd name="T3" fmla="*/ 0 h 76"/>
                  <a:gd name="T4" fmla="*/ 0 w 82"/>
                  <a:gd name="T5" fmla="*/ 0 h 76"/>
                  <a:gd name="T6" fmla="*/ 0 w 82"/>
                  <a:gd name="T7" fmla="*/ 0 h 76"/>
                  <a:gd name="T8" fmla="*/ 0 w 82"/>
                  <a:gd name="T9" fmla="*/ 0 h 76"/>
                  <a:gd name="T10" fmla="*/ 0 w 82"/>
                  <a:gd name="T11" fmla="*/ 0 h 76"/>
                  <a:gd name="T12" fmla="*/ 0 w 82"/>
                  <a:gd name="T13" fmla="*/ 0 h 76"/>
                  <a:gd name="T14" fmla="*/ 0 w 82"/>
                  <a:gd name="T15" fmla="*/ 0 h 76"/>
                  <a:gd name="T16" fmla="*/ 0 w 82"/>
                  <a:gd name="T17" fmla="*/ 0 h 76"/>
                  <a:gd name="T18" fmla="*/ 0 w 82"/>
                  <a:gd name="T19" fmla="*/ 0 h 76"/>
                  <a:gd name="T20" fmla="*/ 0 w 82"/>
                  <a:gd name="T21" fmla="*/ 0 h 76"/>
                  <a:gd name="T22" fmla="*/ 0 w 82"/>
                  <a:gd name="T23" fmla="*/ 0 h 76"/>
                  <a:gd name="T24" fmla="*/ 0 w 82"/>
                  <a:gd name="T25" fmla="*/ 0 h 76"/>
                  <a:gd name="T26" fmla="*/ 0 w 82"/>
                  <a:gd name="T27" fmla="*/ 0 h 76"/>
                  <a:gd name="T28" fmla="*/ 0 w 82"/>
                  <a:gd name="T29" fmla="*/ 0 h 76"/>
                  <a:gd name="T30" fmla="*/ 0 w 82"/>
                  <a:gd name="T31" fmla="*/ 0 h 76"/>
                  <a:gd name="T32" fmla="*/ 0 w 82"/>
                  <a:gd name="T33" fmla="*/ 0 h 76"/>
                  <a:gd name="T34" fmla="*/ 0 w 82"/>
                  <a:gd name="T35" fmla="*/ 0 h 76"/>
                  <a:gd name="T36" fmla="*/ 0 w 82"/>
                  <a:gd name="T37" fmla="*/ 0 h 76"/>
                  <a:gd name="T38" fmla="*/ 0 w 82"/>
                  <a:gd name="T39" fmla="*/ 0 h 76"/>
                  <a:gd name="T40" fmla="*/ 0 w 82"/>
                  <a:gd name="T41" fmla="*/ 0 h 76"/>
                  <a:gd name="T42" fmla="*/ 0 w 82"/>
                  <a:gd name="T43" fmla="*/ 0 h 76"/>
                  <a:gd name="T44" fmla="*/ 0 w 82"/>
                  <a:gd name="T45" fmla="*/ 0 h 76"/>
                  <a:gd name="T46" fmla="*/ 0 w 82"/>
                  <a:gd name="T47" fmla="*/ 0 h 76"/>
                  <a:gd name="T48" fmla="*/ 0 w 82"/>
                  <a:gd name="T49" fmla="*/ 0 h 76"/>
                  <a:gd name="T50" fmla="*/ 0 w 82"/>
                  <a:gd name="T51" fmla="*/ 0 h 76"/>
                  <a:gd name="T52" fmla="*/ 0 w 82"/>
                  <a:gd name="T53" fmla="*/ 0 h 76"/>
                  <a:gd name="T54" fmla="*/ 0 w 82"/>
                  <a:gd name="T55" fmla="*/ 0 h 76"/>
                  <a:gd name="T56" fmla="*/ 0 w 82"/>
                  <a:gd name="T57" fmla="*/ 0 h 76"/>
                  <a:gd name="T58" fmla="*/ 0 w 82"/>
                  <a:gd name="T59" fmla="*/ 0 h 76"/>
                  <a:gd name="T60" fmla="*/ 0 w 82"/>
                  <a:gd name="T61" fmla="*/ 0 h 76"/>
                  <a:gd name="T62" fmla="*/ 0 w 82"/>
                  <a:gd name="T63" fmla="*/ 0 h 76"/>
                  <a:gd name="T64" fmla="*/ 0 w 82"/>
                  <a:gd name="T65" fmla="*/ 0 h 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2" h="76">
                    <a:moveTo>
                      <a:pt x="32" y="75"/>
                    </a:moveTo>
                    <a:lnTo>
                      <a:pt x="38" y="76"/>
                    </a:lnTo>
                    <a:lnTo>
                      <a:pt x="44" y="76"/>
                    </a:lnTo>
                    <a:lnTo>
                      <a:pt x="50" y="76"/>
                    </a:lnTo>
                    <a:lnTo>
                      <a:pt x="57" y="75"/>
                    </a:lnTo>
                    <a:lnTo>
                      <a:pt x="61" y="72"/>
                    </a:lnTo>
                    <a:lnTo>
                      <a:pt x="67" y="67"/>
                    </a:lnTo>
                    <a:lnTo>
                      <a:pt x="72" y="64"/>
                    </a:lnTo>
                    <a:lnTo>
                      <a:pt x="76" y="59"/>
                    </a:lnTo>
                    <a:lnTo>
                      <a:pt x="80" y="56"/>
                    </a:lnTo>
                    <a:lnTo>
                      <a:pt x="82" y="52"/>
                    </a:lnTo>
                    <a:lnTo>
                      <a:pt x="82" y="47"/>
                    </a:lnTo>
                    <a:lnTo>
                      <a:pt x="79" y="43"/>
                    </a:lnTo>
                    <a:lnTo>
                      <a:pt x="70" y="39"/>
                    </a:lnTo>
                    <a:lnTo>
                      <a:pt x="63" y="37"/>
                    </a:lnTo>
                    <a:lnTo>
                      <a:pt x="54" y="39"/>
                    </a:lnTo>
                    <a:lnTo>
                      <a:pt x="47" y="41"/>
                    </a:lnTo>
                    <a:lnTo>
                      <a:pt x="39" y="44"/>
                    </a:lnTo>
                    <a:lnTo>
                      <a:pt x="35" y="49"/>
                    </a:lnTo>
                    <a:lnTo>
                      <a:pt x="32" y="50"/>
                    </a:lnTo>
                    <a:lnTo>
                      <a:pt x="30" y="52"/>
                    </a:lnTo>
                    <a:lnTo>
                      <a:pt x="29" y="43"/>
                    </a:lnTo>
                    <a:lnTo>
                      <a:pt x="23" y="23"/>
                    </a:lnTo>
                    <a:lnTo>
                      <a:pt x="14" y="6"/>
                    </a:lnTo>
                    <a:lnTo>
                      <a:pt x="4" y="0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4" y="44"/>
                    </a:lnTo>
                    <a:lnTo>
                      <a:pt x="11" y="54"/>
                    </a:lnTo>
                    <a:lnTo>
                      <a:pt x="19" y="63"/>
                    </a:lnTo>
                    <a:lnTo>
                      <a:pt x="25" y="70"/>
                    </a:lnTo>
                    <a:lnTo>
                      <a:pt x="30" y="73"/>
                    </a:lnTo>
                    <a:lnTo>
                      <a:pt x="32" y="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803" name="Freeform 39"/>
              <p:cNvSpPr>
                <a:spLocks/>
              </p:cNvSpPr>
              <p:nvPr/>
            </p:nvSpPr>
            <p:spPr bwMode="auto">
              <a:xfrm>
                <a:off x="8404" y="4847"/>
                <a:ext cx="25" cy="22"/>
              </a:xfrm>
              <a:custGeom>
                <a:avLst/>
                <a:gdLst>
                  <a:gd name="T0" fmla="*/ 0 w 75"/>
                  <a:gd name="T1" fmla="*/ 0 h 66"/>
                  <a:gd name="T2" fmla="*/ 0 w 75"/>
                  <a:gd name="T3" fmla="*/ 0 h 66"/>
                  <a:gd name="T4" fmla="*/ 0 w 75"/>
                  <a:gd name="T5" fmla="*/ 0 h 66"/>
                  <a:gd name="T6" fmla="*/ 0 w 75"/>
                  <a:gd name="T7" fmla="*/ 0 h 66"/>
                  <a:gd name="T8" fmla="*/ 0 w 75"/>
                  <a:gd name="T9" fmla="*/ 0 h 66"/>
                  <a:gd name="T10" fmla="*/ 0 w 75"/>
                  <a:gd name="T11" fmla="*/ 0 h 66"/>
                  <a:gd name="T12" fmla="*/ 0 w 75"/>
                  <a:gd name="T13" fmla="*/ 0 h 66"/>
                  <a:gd name="T14" fmla="*/ 0 w 75"/>
                  <a:gd name="T15" fmla="*/ 0 h 66"/>
                  <a:gd name="T16" fmla="*/ 0 w 75"/>
                  <a:gd name="T17" fmla="*/ 0 h 66"/>
                  <a:gd name="T18" fmla="*/ 0 w 75"/>
                  <a:gd name="T19" fmla="*/ 0 h 66"/>
                  <a:gd name="T20" fmla="*/ 0 w 75"/>
                  <a:gd name="T21" fmla="*/ 0 h 66"/>
                  <a:gd name="T22" fmla="*/ 0 w 75"/>
                  <a:gd name="T23" fmla="*/ 0 h 66"/>
                  <a:gd name="T24" fmla="*/ 0 w 75"/>
                  <a:gd name="T25" fmla="*/ 0 h 66"/>
                  <a:gd name="T26" fmla="*/ 0 w 75"/>
                  <a:gd name="T27" fmla="*/ 0 h 66"/>
                  <a:gd name="T28" fmla="*/ 0 w 75"/>
                  <a:gd name="T29" fmla="*/ 0 h 66"/>
                  <a:gd name="T30" fmla="*/ 0 w 75"/>
                  <a:gd name="T31" fmla="*/ 0 h 66"/>
                  <a:gd name="T32" fmla="*/ 0 w 75"/>
                  <a:gd name="T33" fmla="*/ 0 h 66"/>
                  <a:gd name="T34" fmla="*/ 0 w 75"/>
                  <a:gd name="T35" fmla="*/ 0 h 66"/>
                  <a:gd name="T36" fmla="*/ 0 w 75"/>
                  <a:gd name="T37" fmla="*/ 0 h 66"/>
                  <a:gd name="T38" fmla="*/ 0 w 75"/>
                  <a:gd name="T39" fmla="*/ 0 h 66"/>
                  <a:gd name="T40" fmla="*/ 0 w 75"/>
                  <a:gd name="T41" fmla="*/ 0 h 66"/>
                  <a:gd name="T42" fmla="*/ 0 w 75"/>
                  <a:gd name="T43" fmla="*/ 0 h 66"/>
                  <a:gd name="T44" fmla="*/ 0 w 75"/>
                  <a:gd name="T45" fmla="*/ 0 h 66"/>
                  <a:gd name="T46" fmla="*/ 0 w 75"/>
                  <a:gd name="T47" fmla="*/ 0 h 66"/>
                  <a:gd name="T48" fmla="*/ 0 w 75"/>
                  <a:gd name="T49" fmla="*/ 0 h 66"/>
                  <a:gd name="T50" fmla="*/ 0 w 75"/>
                  <a:gd name="T51" fmla="*/ 0 h 66"/>
                  <a:gd name="T52" fmla="*/ 0 w 75"/>
                  <a:gd name="T53" fmla="*/ 0 h 66"/>
                  <a:gd name="T54" fmla="*/ 0 w 75"/>
                  <a:gd name="T55" fmla="*/ 0 h 66"/>
                  <a:gd name="T56" fmla="*/ 0 w 75"/>
                  <a:gd name="T57" fmla="*/ 0 h 6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6">
                    <a:moveTo>
                      <a:pt x="12" y="53"/>
                    </a:moveTo>
                    <a:lnTo>
                      <a:pt x="15" y="56"/>
                    </a:lnTo>
                    <a:lnTo>
                      <a:pt x="19" y="60"/>
                    </a:lnTo>
                    <a:lnTo>
                      <a:pt x="25" y="62"/>
                    </a:lnTo>
                    <a:lnTo>
                      <a:pt x="27" y="63"/>
                    </a:lnTo>
                    <a:lnTo>
                      <a:pt x="32" y="65"/>
                    </a:lnTo>
                    <a:lnTo>
                      <a:pt x="40" y="65"/>
                    </a:lnTo>
                    <a:lnTo>
                      <a:pt x="49" y="66"/>
                    </a:lnTo>
                    <a:lnTo>
                      <a:pt x="57" y="65"/>
                    </a:lnTo>
                    <a:lnTo>
                      <a:pt x="65" y="63"/>
                    </a:lnTo>
                    <a:lnTo>
                      <a:pt x="71" y="60"/>
                    </a:lnTo>
                    <a:lnTo>
                      <a:pt x="75" y="55"/>
                    </a:lnTo>
                    <a:lnTo>
                      <a:pt x="75" y="46"/>
                    </a:lnTo>
                    <a:lnTo>
                      <a:pt x="72" y="39"/>
                    </a:lnTo>
                    <a:lnTo>
                      <a:pt x="66" y="35"/>
                    </a:lnTo>
                    <a:lnTo>
                      <a:pt x="59" y="33"/>
                    </a:lnTo>
                    <a:lnTo>
                      <a:pt x="50" y="33"/>
                    </a:lnTo>
                    <a:lnTo>
                      <a:pt x="41" y="35"/>
                    </a:lnTo>
                    <a:lnTo>
                      <a:pt x="34" y="36"/>
                    </a:lnTo>
                    <a:lnTo>
                      <a:pt x="28" y="39"/>
                    </a:lnTo>
                    <a:lnTo>
                      <a:pt x="27" y="39"/>
                    </a:lnTo>
                    <a:lnTo>
                      <a:pt x="25" y="32"/>
                    </a:lnTo>
                    <a:lnTo>
                      <a:pt x="19" y="16"/>
                    </a:lnTo>
                    <a:lnTo>
                      <a:pt x="10" y="3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5" y="39"/>
                    </a:lnTo>
                    <a:lnTo>
                      <a:pt x="9" y="49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804" name="Freeform 40"/>
              <p:cNvSpPr>
                <a:spLocks/>
              </p:cNvSpPr>
              <p:nvPr/>
            </p:nvSpPr>
            <p:spPr bwMode="auto">
              <a:xfrm>
                <a:off x="8434" y="4844"/>
                <a:ext cx="25" cy="21"/>
              </a:xfrm>
              <a:custGeom>
                <a:avLst/>
                <a:gdLst>
                  <a:gd name="T0" fmla="*/ 0 w 75"/>
                  <a:gd name="T1" fmla="*/ 0 h 63"/>
                  <a:gd name="T2" fmla="*/ 0 w 75"/>
                  <a:gd name="T3" fmla="*/ 0 h 63"/>
                  <a:gd name="T4" fmla="*/ 0 w 75"/>
                  <a:gd name="T5" fmla="*/ 0 h 63"/>
                  <a:gd name="T6" fmla="*/ 0 w 75"/>
                  <a:gd name="T7" fmla="*/ 0 h 63"/>
                  <a:gd name="T8" fmla="*/ 0 w 75"/>
                  <a:gd name="T9" fmla="*/ 0 h 63"/>
                  <a:gd name="T10" fmla="*/ 0 w 75"/>
                  <a:gd name="T11" fmla="*/ 0 h 63"/>
                  <a:gd name="T12" fmla="*/ 0 w 75"/>
                  <a:gd name="T13" fmla="*/ 0 h 63"/>
                  <a:gd name="T14" fmla="*/ 0 w 75"/>
                  <a:gd name="T15" fmla="*/ 0 h 63"/>
                  <a:gd name="T16" fmla="*/ 0 w 75"/>
                  <a:gd name="T17" fmla="*/ 0 h 63"/>
                  <a:gd name="T18" fmla="*/ 0 w 75"/>
                  <a:gd name="T19" fmla="*/ 0 h 63"/>
                  <a:gd name="T20" fmla="*/ 0 w 75"/>
                  <a:gd name="T21" fmla="*/ 0 h 63"/>
                  <a:gd name="T22" fmla="*/ 0 w 75"/>
                  <a:gd name="T23" fmla="*/ 0 h 63"/>
                  <a:gd name="T24" fmla="*/ 0 w 75"/>
                  <a:gd name="T25" fmla="*/ 0 h 63"/>
                  <a:gd name="T26" fmla="*/ 0 w 75"/>
                  <a:gd name="T27" fmla="*/ 0 h 63"/>
                  <a:gd name="T28" fmla="*/ 0 w 75"/>
                  <a:gd name="T29" fmla="*/ 0 h 63"/>
                  <a:gd name="T30" fmla="*/ 0 w 75"/>
                  <a:gd name="T31" fmla="*/ 0 h 63"/>
                  <a:gd name="T32" fmla="*/ 0 w 75"/>
                  <a:gd name="T33" fmla="*/ 0 h 63"/>
                  <a:gd name="T34" fmla="*/ 0 w 75"/>
                  <a:gd name="T35" fmla="*/ 0 h 63"/>
                  <a:gd name="T36" fmla="*/ 0 w 75"/>
                  <a:gd name="T37" fmla="*/ 0 h 63"/>
                  <a:gd name="T38" fmla="*/ 0 w 75"/>
                  <a:gd name="T39" fmla="*/ 0 h 63"/>
                  <a:gd name="T40" fmla="*/ 0 w 75"/>
                  <a:gd name="T41" fmla="*/ 0 h 63"/>
                  <a:gd name="T42" fmla="*/ 0 w 75"/>
                  <a:gd name="T43" fmla="*/ 0 h 63"/>
                  <a:gd name="T44" fmla="*/ 0 w 75"/>
                  <a:gd name="T45" fmla="*/ 0 h 63"/>
                  <a:gd name="T46" fmla="*/ 0 w 75"/>
                  <a:gd name="T47" fmla="*/ 0 h 63"/>
                  <a:gd name="T48" fmla="*/ 0 w 75"/>
                  <a:gd name="T49" fmla="*/ 0 h 63"/>
                  <a:gd name="T50" fmla="*/ 0 w 75"/>
                  <a:gd name="T51" fmla="*/ 0 h 63"/>
                  <a:gd name="T52" fmla="*/ 0 w 75"/>
                  <a:gd name="T53" fmla="*/ 0 h 63"/>
                  <a:gd name="T54" fmla="*/ 0 w 75"/>
                  <a:gd name="T55" fmla="*/ 0 h 63"/>
                  <a:gd name="T56" fmla="*/ 0 w 75"/>
                  <a:gd name="T57" fmla="*/ 0 h 6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3">
                    <a:moveTo>
                      <a:pt x="3" y="41"/>
                    </a:moveTo>
                    <a:lnTo>
                      <a:pt x="4" y="46"/>
                    </a:lnTo>
                    <a:lnTo>
                      <a:pt x="10" y="50"/>
                    </a:lnTo>
                    <a:lnTo>
                      <a:pt x="14" y="56"/>
                    </a:lnTo>
                    <a:lnTo>
                      <a:pt x="16" y="57"/>
                    </a:lnTo>
                    <a:lnTo>
                      <a:pt x="23" y="60"/>
                    </a:lnTo>
                    <a:lnTo>
                      <a:pt x="32" y="63"/>
                    </a:lnTo>
                    <a:lnTo>
                      <a:pt x="42" y="63"/>
                    </a:lnTo>
                    <a:lnTo>
                      <a:pt x="54" y="61"/>
                    </a:lnTo>
                    <a:lnTo>
                      <a:pt x="64" y="58"/>
                    </a:lnTo>
                    <a:lnTo>
                      <a:pt x="72" y="54"/>
                    </a:lnTo>
                    <a:lnTo>
                      <a:pt x="75" y="47"/>
                    </a:lnTo>
                    <a:lnTo>
                      <a:pt x="73" y="40"/>
                    </a:lnTo>
                    <a:lnTo>
                      <a:pt x="67" y="34"/>
                    </a:lnTo>
                    <a:lnTo>
                      <a:pt x="60" y="30"/>
                    </a:lnTo>
                    <a:lnTo>
                      <a:pt x="53" y="28"/>
                    </a:lnTo>
                    <a:lnTo>
                      <a:pt x="45" y="30"/>
                    </a:lnTo>
                    <a:lnTo>
                      <a:pt x="36" y="31"/>
                    </a:lnTo>
                    <a:lnTo>
                      <a:pt x="31" y="33"/>
                    </a:lnTo>
                    <a:lnTo>
                      <a:pt x="26" y="36"/>
                    </a:lnTo>
                    <a:lnTo>
                      <a:pt x="25" y="36"/>
                    </a:lnTo>
                    <a:lnTo>
                      <a:pt x="23" y="30"/>
                    </a:lnTo>
                    <a:lnTo>
                      <a:pt x="17" y="1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" y="28"/>
                    </a:lnTo>
                    <a:lnTo>
                      <a:pt x="3" y="38"/>
                    </a:lnTo>
                    <a:lnTo>
                      <a:pt x="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805" name="Freeform 41"/>
              <p:cNvSpPr>
                <a:spLocks/>
              </p:cNvSpPr>
              <p:nvPr/>
            </p:nvSpPr>
            <p:spPr bwMode="auto">
              <a:xfrm>
                <a:off x="8126" y="4482"/>
                <a:ext cx="83" cy="97"/>
              </a:xfrm>
              <a:custGeom>
                <a:avLst/>
                <a:gdLst>
                  <a:gd name="T0" fmla="*/ 0 w 250"/>
                  <a:gd name="T1" fmla="*/ 0 h 290"/>
                  <a:gd name="T2" fmla="*/ 0 w 250"/>
                  <a:gd name="T3" fmla="*/ 0 h 290"/>
                  <a:gd name="T4" fmla="*/ 0 w 250"/>
                  <a:gd name="T5" fmla="*/ 0 h 290"/>
                  <a:gd name="T6" fmla="*/ 0 w 250"/>
                  <a:gd name="T7" fmla="*/ 0 h 290"/>
                  <a:gd name="T8" fmla="*/ 0 w 250"/>
                  <a:gd name="T9" fmla="*/ 0 h 290"/>
                  <a:gd name="T10" fmla="*/ 0 w 250"/>
                  <a:gd name="T11" fmla="*/ 0 h 290"/>
                  <a:gd name="T12" fmla="*/ 0 w 250"/>
                  <a:gd name="T13" fmla="*/ 0 h 290"/>
                  <a:gd name="T14" fmla="*/ 0 w 250"/>
                  <a:gd name="T15" fmla="*/ 0 h 290"/>
                  <a:gd name="T16" fmla="*/ 0 w 250"/>
                  <a:gd name="T17" fmla="*/ 0 h 290"/>
                  <a:gd name="T18" fmla="*/ 0 w 250"/>
                  <a:gd name="T19" fmla="*/ 0 h 290"/>
                  <a:gd name="T20" fmla="*/ 0 w 250"/>
                  <a:gd name="T21" fmla="*/ 0 h 290"/>
                  <a:gd name="T22" fmla="*/ 0 w 250"/>
                  <a:gd name="T23" fmla="*/ 0 h 290"/>
                  <a:gd name="T24" fmla="*/ 0 w 250"/>
                  <a:gd name="T25" fmla="*/ 0 h 290"/>
                  <a:gd name="T26" fmla="*/ 0 w 250"/>
                  <a:gd name="T27" fmla="*/ 0 h 290"/>
                  <a:gd name="T28" fmla="*/ 0 w 250"/>
                  <a:gd name="T29" fmla="*/ 0 h 290"/>
                  <a:gd name="T30" fmla="*/ 0 w 250"/>
                  <a:gd name="T31" fmla="*/ 0 h 290"/>
                  <a:gd name="T32" fmla="*/ 0 w 250"/>
                  <a:gd name="T33" fmla="*/ 0 h 290"/>
                  <a:gd name="T34" fmla="*/ 0 w 250"/>
                  <a:gd name="T35" fmla="*/ 0 h 290"/>
                  <a:gd name="T36" fmla="*/ 0 w 250"/>
                  <a:gd name="T37" fmla="*/ 0 h 290"/>
                  <a:gd name="T38" fmla="*/ 0 w 250"/>
                  <a:gd name="T39" fmla="*/ 0 h 290"/>
                  <a:gd name="T40" fmla="*/ 0 w 250"/>
                  <a:gd name="T41" fmla="*/ 0 h 290"/>
                  <a:gd name="T42" fmla="*/ 0 w 250"/>
                  <a:gd name="T43" fmla="*/ 0 h 290"/>
                  <a:gd name="T44" fmla="*/ 0 w 250"/>
                  <a:gd name="T45" fmla="*/ 0 h 290"/>
                  <a:gd name="T46" fmla="*/ 0 w 250"/>
                  <a:gd name="T47" fmla="*/ 0 h 290"/>
                  <a:gd name="T48" fmla="*/ 0 w 250"/>
                  <a:gd name="T49" fmla="*/ 0 h 290"/>
                  <a:gd name="T50" fmla="*/ 0 w 250"/>
                  <a:gd name="T51" fmla="*/ 0 h 290"/>
                  <a:gd name="T52" fmla="*/ 0 w 250"/>
                  <a:gd name="T53" fmla="*/ 0 h 290"/>
                  <a:gd name="T54" fmla="*/ 0 w 250"/>
                  <a:gd name="T55" fmla="*/ 0 h 290"/>
                  <a:gd name="T56" fmla="*/ 0 w 250"/>
                  <a:gd name="T57" fmla="*/ 0 h 290"/>
                  <a:gd name="T58" fmla="*/ 0 w 250"/>
                  <a:gd name="T59" fmla="*/ 0 h 290"/>
                  <a:gd name="T60" fmla="*/ 0 w 250"/>
                  <a:gd name="T61" fmla="*/ 0 h 290"/>
                  <a:gd name="T62" fmla="*/ 0 w 250"/>
                  <a:gd name="T63" fmla="*/ 0 h 290"/>
                  <a:gd name="T64" fmla="*/ 0 w 250"/>
                  <a:gd name="T65" fmla="*/ 0 h 290"/>
                  <a:gd name="T66" fmla="*/ 0 w 250"/>
                  <a:gd name="T67" fmla="*/ 0 h 290"/>
                  <a:gd name="T68" fmla="*/ 0 w 250"/>
                  <a:gd name="T69" fmla="*/ 0 h 290"/>
                  <a:gd name="T70" fmla="*/ 0 w 250"/>
                  <a:gd name="T71" fmla="*/ 0 h 290"/>
                  <a:gd name="T72" fmla="*/ 0 w 250"/>
                  <a:gd name="T73" fmla="*/ 0 h 290"/>
                  <a:gd name="T74" fmla="*/ 0 w 250"/>
                  <a:gd name="T75" fmla="*/ 0 h 290"/>
                  <a:gd name="T76" fmla="*/ 0 w 250"/>
                  <a:gd name="T77" fmla="*/ 0 h 290"/>
                  <a:gd name="T78" fmla="*/ 0 w 250"/>
                  <a:gd name="T79" fmla="*/ 0 h 290"/>
                  <a:gd name="T80" fmla="*/ 0 w 250"/>
                  <a:gd name="T81" fmla="*/ 0 h 290"/>
                  <a:gd name="T82" fmla="*/ 0 w 250"/>
                  <a:gd name="T83" fmla="*/ 0 h 290"/>
                  <a:gd name="T84" fmla="*/ 0 w 250"/>
                  <a:gd name="T85" fmla="*/ 0 h 290"/>
                  <a:gd name="T86" fmla="*/ 0 w 250"/>
                  <a:gd name="T87" fmla="*/ 0 h 290"/>
                  <a:gd name="T88" fmla="*/ 0 w 250"/>
                  <a:gd name="T89" fmla="*/ 0 h 290"/>
                  <a:gd name="T90" fmla="*/ 0 w 250"/>
                  <a:gd name="T91" fmla="*/ 0 h 290"/>
                  <a:gd name="T92" fmla="*/ 0 w 250"/>
                  <a:gd name="T93" fmla="*/ 0 h 290"/>
                  <a:gd name="T94" fmla="*/ 0 w 250"/>
                  <a:gd name="T95" fmla="*/ 0 h 290"/>
                  <a:gd name="T96" fmla="*/ 0 w 250"/>
                  <a:gd name="T97" fmla="*/ 0 h 29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250" h="290">
                    <a:moveTo>
                      <a:pt x="88" y="37"/>
                    </a:moveTo>
                    <a:lnTo>
                      <a:pt x="69" y="49"/>
                    </a:lnTo>
                    <a:lnTo>
                      <a:pt x="53" y="63"/>
                    </a:lnTo>
                    <a:lnTo>
                      <a:pt x="39" y="79"/>
                    </a:lnTo>
                    <a:lnTo>
                      <a:pt x="25" y="96"/>
                    </a:lnTo>
                    <a:lnTo>
                      <a:pt x="15" y="115"/>
                    </a:lnTo>
                    <a:lnTo>
                      <a:pt x="8" y="135"/>
                    </a:lnTo>
                    <a:lnTo>
                      <a:pt x="3" y="157"/>
                    </a:lnTo>
                    <a:lnTo>
                      <a:pt x="0" y="178"/>
                    </a:lnTo>
                    <a:lnTo>
                      <a:pt x="3" y="208"/>
                    </a:lnTo>
                    <a:lnTo>
                      <a:pt x="15" y="233"/>
                    </a:lnTo>
                    <a:lnTo>
                      <a:pt x="33" y="254"/>
                    </a:lnTo>
                    <a:lnTo>
                      <a:pt x="56" y="270"/>
                    </a:lnTo>
                    <a:lnTo>
                      <a:pt x="83" y="283"/>
                    </a:lnTo>
                    <a:lnTo>
                      <a:pt x="110" y="289"/>
                    </a:lnTo>
                    <a:lnTo>
                      <a:pt x="140" y="290"/>
                    </a:lnTo>
                    <a:lnTo>
                      <a:pt x="168" y="286"/>
                    </a:lnTo>
                    <a:lnTo>
                      <a:pt x="174" y="286"/>
                    </a:lnTo>
                    <a:lnTo>
                      <a:pt x="179" y="283"/>
                    </a:lnTo>
                    <a:lnTo>
                      <a:pt x="184" y="279"/>
                    </a:lnTo>
                    <a:lnTo>
                      <a:pt x="185" y="273"/>
                    </a:lnTo>
                    <a:lnTo>
                      <a:pt x="182" y="266"/>
                    </a:lnTo>
                    <a:lnTo>
                      <a:pt x="176" y="260"/>
                    </a:lnTo>
                    <a:lnTo>
                      <a:pt x="169" y="254"/>
                    </a:lnTo>
                    <a:lnTo>
                      <a:pt x="162" y="252"/>
                    </a:lnTo>
                    <a:lnTo>
                      <a:pt x="147" y="247"/>
                    </a:lnTo>
                    <a:lnTo>
                      <a:pt x="132" y="244"/>
                    </a:lnTo>
                    <a:lnTo>
                      <a:pt x="118" y="242"/>
                    </a:lnTo>
                    <a:lnTo>
                      <a:pt x="105" y="239"/>
                    </a:lnTo>
                    <a:lnTo>
                      <a:pt x="91" y="234"/>
                    </a:lnTo>
                    <a:lnTo>
                      <a:pt x="78" y="229"/>
                    </a:lnTo>
                    <a:lnTo>
                      <a:pt x="66" y="221"/>
                    </a:lnTo>
                    <a:lnTo>
                      <a:pt x="55" y="210"/>
                    </a:lnTo>
                    <a:lnTo>
                      <a:pt x="50" y="161"/>
                    </a:lnTo>
                    <a:lnTo>
                      <a:pt x="62" y="121"/>
                    </a:lnTo>
                    <a:lnTo>
                      <a:pt x="85" y="89"/>
                    </a:lnTo>
                    <a:lnTo>
                      <a:pt x="118" y="63"/>
                    </a:lnTo>
                    <a:lnTo>
                      <a:pt x="153" y="43"/>
                    </a:lnTo>
                    <a:lnTo>
                      <a:pt x="190" y="27"/>
                    </a:lnTo>
                    <a:lnTo>
                      <a:pt x="223" y="16"/>
                    </a:lnTo>
                    <a:lnTo>
                      <a:pt x="250" y="6"/>
                    </a:lnTo>
                    <a:lnTo>
                      <a:pt x="234" y="2"/>
                    </a:lnTo>
                    <a:lnTo>
                      <a:pt x="216" y="0"/>
                    </a:lnTo>
                    <a:lnTo>
                      <a:pt x="196" y="3"/>
                    </a:lnTo>
                    <a:lnTo>
                      <a:pt x="174" y="6"/>
                    </a:lnTo>
                    <a:lnTo>
                      <a:pt x="152" y="13"/>
                    </a:lnTo>
                    <a:lnTo>
                      <a:pt x="130" y="20"/>
                    </a:lnTo>
                    <a:lnTo>
                      <a:pt x="107" y="29"/>
                    </a:lnTo>
                    <a:lnTo>
                      <a:pt x="88" y="3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806" name="Freeform 42"/>
              <p:cNvSpPr>
                <a:spLocks/>
              </p:cNvSpPr>
              <p:nvPr/>
            </p:nvSpPr>
            <p:spPr bwMode="auto">
              <a:xfrm>
                <a:off x="8268" y="4481"/>
                <a:ext cx="53" cy="75"/>
              </a:xfrm>
              <a:custGeom>
                <a:avLst/>
                <a:gdLst>
                  <a:gd name="T0" fmla="*/ 0 w 160"/>
                  <a:gd name="T1" fmla="*/ 0 h 225"/>
                  <a:gd name="T2" fmla="*/ 0 w 160"/>
                  <a:gd name="T3" fmla="*/ 0 h 225"/>
                  <a:gd name="T4" fmla="*/ 0 w 160"/>
                  <a:gd name="T5" fmla="*/ 0 h 225"/>
                  <a:gd name="T6" fmla="*/ 0 w 160"/>
                  <a:gd name="T7" fmla="*/ 0 h 225"/>
                  <a:gd name="T8" fmla="*/ 0 w 160"/>
                  <a:gd name="T9" fmla="*/ 0 h 225"/>
                  <a:gd name="T10" fmla="*/ 0 w 160"/>
                  <a:gd name="T11" fmla="*/ 0 h 225"/>
                  <a:gd name="T12" fmla="*/ 0 w 160"/>
                  <a:gd name="T13" fmla="*/ 0 h 225"/>
                  <a:gd name="T14" fmla="*/ 0 w 160"/>
                  <a:gd name="T15" fmla="*/ 0 h 225"/>
                  <a:gd name="T16" fmla="*/ 0 w 160"/>
                  <a:gd name="T17" fmla="*/ 0 h 225"/>
                  <a:gd name="T18" fmla="*/ 0 w 160"/>
                  <a:gd name="T19" fmla="*/ 0 h 225"/>
                  <a:gd name="T20" fmla="*/ 0 w 160"/>
                  <a:gd name="T21" fmla="*/ 0 h 225"/>
                  <a:gd name="T22" fmla="*/ 0 w 160"/>
                  <a:gd name="T23" fmla="*/ 0 h 225"/>
                  <a:gd name="T24" fmla="*/ 0 w 160"/>
                  <a:gd name="T25" fmla="*/ 0 h 225"/>
                  <a:gd name="T26" fmla="*/ 0 w 160"/>
                  <a:gd name="T27" fmla="*/ 0 h 225"/>
                  <a:gd name="T28" fmla="*/ 0 w 160"/>
                  <a:gd name="T29" fmla="*/ 0 h 225"/>
                  <a:gd name="T30" fmla="*/ 0 w 160"/>
                  <a:gd name="T31" fmla="*/ 0 h 225"/>
                  <a:gd name="T32" fmla="*/ 0 w 160"/>
                  <a:gd name="T33" fmla="*/ 0 h 225"/>
                  <a:gd name="T34" fmla="*/ 0 w 160"/>
                  <a:gd name="T35" fmla="*/ 0 h 225"/>
                  <a:gd name="T36" fmla="*/ 0 w 160"/>
                  <a:gd name="T37" fmla="*/ 0 h 225"/>
                  <a:gd name="T38" fmla="*/ 0 w 160"/>
                  <a:gd name="T39" fmla="*/ 0 h 225"/>
                  <a:gd name="T40" fmla="*/ 0 w 160"/>
                  <a:gd name="T41" fmla="*/ 0 h 225"/>
                  <a:gd name="T42" fmla="*/ 0 w 160"/>
                  <a:gd name="T43" fmla="*/ 0 h 225"/>
                  <a:gd name="T44" fmla="*/ 0 w 160"/>
                  <a:gd name="T45" fmla="*/ 0 h 225"/>
                  <a:gd name="T46" fmla="*/ 0 w 160"/>
                  <a:gd name="T47" fmla="*/ 0 h 225"/>
                  <a:gd name="T48" fmla="*/ 0 w 160"/>
                  <a:gd name="T49" fmla="*/ 0 h 225"/>
                  <a:gd name="T50" fmla="*/ 0 w 160"/>
                  <a:gd name="T51" fmla="*/ 0 h 225"/>
                  <a:gd name="T52" fmla="*/ 0 w 160"/>
                  <a:gd name="T53" fmla="*/ 0 h 225"/>
                  <a:gd name="T54" fmla="*/ 0 w 160"/>
                  <a:gd name="T55" fmla="*/ 0 h 225"/>
                  <a:gd name="T56" fmla="*/ 0 w 160"/>
                  <a:gd name="T57" fmla="*/ 0 h 225"/>
                  <a:gd name="T58" fmla="*/ 0 w 160"/>
                  <a:gd name="T59" fmla="*/ 0 h 225"/>
                  <a:gd name="T60" fmla="*/ 0 w 160"/>
                  <a:gd name="T61" fmla="*/ 0 h 225"/>
                  <a:gd name="T62" fmla="*/ 0 w 160"/>
                  <a:gd name="T63" fmla="*/ 0 h 225"/>
                  <a:gd name="T64" fmla="*/ 0 w 160"/>
                  <a:gd name="T65" fmla="*/ 0 h 225"/>
                  <a:gd name="T66" fmla="*/ 0 w 160"/>
                  <a:gd name="T67" fmla="*/ 0 h 225"/>
                  <a:gd name="T68" fmla="*/ 0 w 160"/>
                  <a:gd name="T69" fmla="*/ 0 h 225"/>
                  <a:gd name="T70" fmla="*/ 0 w 160"/>
                  <a:gd name="T71" fmla="*/ 0 h 225"/>
                  <a:gd name="T72" fmla="*/ 0 w 160"/>
                  <a:gd name="T73" fmla="*/ 0 h 225"/>
                  <a:gd name="T74" fmla="*/ 0 w 160"/>
                  <a:gd name="T75" fmla="*/ 0 h 225"/>
                  <a:gd name="T76" fmla="*/ 0 w 160"/>
                  <a:gd name="T77" fmla="*/ 0 h 225"/>
                  <a:gd name="T78" fmla="*/ 0 w 160"/>
                  <a:gd name="T79" fmla="*/ 0 h 225"/>
                  <a:gd name="T80" fmla="*/ 0 w 160"/>
                  <a:gd name="T81" fmla="*/ 0 h 22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60" h="225">
                    <a:moveTo>
                      <a:pt x="135" y="73"/>
                    </a:moveTo>
                    <a:lnTo>
                      <a:pt x="141" y="96"/>
                    </a:lnTo>
                    <a:lnTo>
                      <a:pt x="140" y="118"/>
                    </a:lnTo>
                    <a:lnTo>
                      <a:pt x="129" y="135"/>
                    </a:lnTo>
                    <a:lnTo>
                      <a:pt x="115" y="151"/>
                    </a:lnTo>
                    <a:lnTo>
                      <a:pt x="97" y="165"/>
                    </a:lnTo>
                    <a:lnTo>
                      <a:pt x="76" y="179"/>
                    </a:lnTo>
                    <a:lnTo>
                      <a:pt x="56" y="192"/>
                    </a:lnTo>
                    <a:lnTo>
                      <a:pt x="38" y="205"/>
                    </a:lnTo>
                    <a:lnTo>
                      <a:pt x="35" y="210"/>
                    </a:lnTo>
                    <a:lnTo>
                      <a:pt x="34" y="212"/>
                    </a:lnTo>
                    <a:lnTo>
                      <a:pt x="34" y="217"/>
                    </a:lnTo>
                    <a:lnTo>
                      <a:pt x="35" y="221"/>
                    </a:lnTo>
                    <a:lnTo>
                      <a:pt x="40" y="224"/>
                    </a:lnTo>
                    <a:lnTo>
                      <a:pt x="44" y="225"/>
                    </a:lnTo>
                    <a:lnTo>
                      <a:pt x="47" y="225"/>
                    </a:lnTo>
                    <a:lnTo>
                      <a:pt x="51" y="224"/>
                    </a:lnTo>
                    <a:lnTo>
                      <a:pt x="75" y="211"/>
                    </a:lnTo>
                    <a:lnTo>
                      <a:pt x="97" y="197"/>
                    </a:lnTo>
                    <a:lnTo>
                      <a:pt x="117" y="181"/>
                    </a:lnTo>
                    <a:lnTo>
                      <a:pt x="137" y="162"/>
                    </a:lnTo>
                    <a:lnTo>
                      <a:pt x="150" y="142"/>
                    </a:lnTo>
                    <a:lnTo>
                      <a:pt x="159" y="119"/>
                    </a:lnTo>
                    <a:lnTo>
                      <a:pt x="160" y="95"/>
                    </a:lnTo>
                    <a:lnTo>
                      <a:pt x="154" y="69"/>
                    </a:lnTo>
                    <a:lnTo>
                      <a:pt x="141" y="49"/>
                    </a:lnTo>
                    <a:lnTo>
                      <a:pt x="122" y="31"/>
                    </a:lnTo>
                    <a:lnTo>
                      <a:pt x="98" y="18"/>
                    </a:lnTo>
                    <a:lnTo>
                      <a:pt x="72" y="8"/>
                    </a:lnTo>
                    <a:lnTo>
                      <a:pt x="46" y="3"/>
                    </a:lnTo>
                    <a:lnTo>
                      <a:pt x="24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8" y="11"/>
                    </a:lnTo>
                    <a:lnTo>
                      <a:pt x="37" y="17"/>
                    </a:lnTo>
                    <a:lnTo>
                      <a:pt x="57" y="23"/>
                    </a:lnTo>
                    <a:lnTo>
                      <a:pt x="76" y="29"/>
                    </a:lnTo>
                    <a:lnTo>
                      <a:pt x="95" y="36"/>
                    </a:lnTo>
                    <a:lnTo>
                      <a:pt x="112" y="46"/>
                    </a:lnTo>
                    <a:lnTo>
                      <a:pt x="125" y="57"/>
                    </a:lnTo>
                    <a:lnTo>
                      <a:pt x="135" y="73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807" name="Freeform 43"/>
              <p:cNvSpPr>
                <a:spLocks/>
              </p:cNvSpPr>
              <p:nvPr/>
            </p:nvSpPr>
            <p:spPr bwMode="auto">
              <a:xfrm>
                <a:off x="8073" y="4463"/>
                <a:ext cx="135" cy="158"/>
              </a:xfrm>
              <a:custGeom>
                <a:avLst/>
                <a:gdLst>
                  <a:gd name="T0" fmla="*/ 0 w 404"/>
                  <a:gd name="T1" fmla="*/ 0 h 472"/>
                  <a:gd name="T2" fmla="*/ 0 w 404"/>
                  <a:gd name="T3" fmla="*/ 0 h 472"/>
                  <a:gd name="T4" fmla="*/ 0 w 404"/>
                  <a:gd name="T5" fmla="*/ 0 h 472"/>
                  <a:gd name="T6" fmla="*/ 0 w 404"/>
                  <a:gd name="T7" fmla="*/ 0 h 472"/>
                  <a:gd name="T8" fmla="*/ 0 w 404"/>
                  <a:gd name="T9" fmla="*/ 0 h 472"/>
                  <a:gd name="T10" fmla="*/ 0 w 404"/>
                  <a:gd name="T11" fmla="*/ 0 h 472"/>
                  <a:gd name="T12" fmla="*/ 0 w 404"/>
                  <a:gd name="T13" fmla="*/ 1 h 472"/>
                  <a:gd name="T14" fmla="*/ 0 w 404"/>
                  <a:gd name="T15" fmla="*/ 1 h 472"/>
                  <a:gd name="T16" fmla="*/ 0 w 404"/>
                  <a:gd name="T17" fmla="*/ 1 h 472"/>
                  <a:gd name="T18" fmla="*/ 0 w 404"/>
                  <a:gd name="T19" fmla="*/ 1 h 472"/>
                  <a:gd name="T20" fmla="*/ 0 w 404"/>
                  <a:gd name="T21" fmla="*/ 1 h 472"/>
                  <a:gd name="T22" fmla="*/ 0 w 404"/>
                  <a:gd name="T23" fmla="*/ 1 h 472"/>
                  <a:gd name="T24" fmla="*/ 0 w 404"/>
                  <a:gd name="T25" fmla="*/ 1 h 472"/>
                  <a:gd name="T26" fmla="*/ 0 w 404"/>
                  <a:gd name="T27" fmla="*/ 1 h 472"/>
                  <a:gd name="T28" fmla="*/ 0 w 404"/>
                  <a:gd name="T29" fmla="*/ 1 h 472"/>
                  <a:gd name="T30" fmla="*/ 0 w 404"/>
                  <a:gd name="T31" fmla="*/ 1 h 472"/>
                  <a:gd name="T32" fmla="*/ 1 w 404"/>
                  <a:gd name="T33" fmla="*/ 1 h 472"/>
                  <a:gd name="T34" fmla="*/ 1 w 404"/>
                  <a:gd name="T35" fmla="*/ 1 h 472"/>
                  <a:gd name="T36" fmla="*/ 1 w 404"/>
                  <a:gd name="T37" fmla="*/ 1 h 472"/>
                  <a:gd name="T38" fmla="*/ 1 w 404"/>
                  <a:gd name="T39" fmla="*/ 1 h 472"/>
                  <a:gd name="T40" fmla="*/ 1 w 404"/>
                  <a:gd name="T41" fmla="*/ 1 h 472"/>
                  <a:gd name="T42" fmla="*/ 0 w 404"/>
                  <a:gd name="T43" fmla="*/ 1 h 472"/>
                  <a:gd name="T44" fmla="*/ 0 w 404"/>
                  <a:gd name="T45" fmla="*/ 1 h 472"/>
                  <a:gd name="T46" fmla="*/ 0 w 404"/>
                  <a:gd name="T47" fmla="*/ 1 h 472"/>
                  <a:gd name="T48" fmla="*/ 0 w 404"/>
                  <a:gd name="T49" fmla="*/ 1 h 472"/>
                  <a:gd name="T50" fmla="*/ 0 w 404"/>
                  <a:gd name="T51" fmla="*/ 1 h 472"/>
                  <a:gd name="T52" fmla="*/ 0 w 404"/>
                  <a:gd name="T53" fmla="*/ 1 h 472"/>
                  <a:gd name="T54" fmla="*/ 0 w 404"/>
                  <a:gd name="T55" fmla="*/ 1 h 472"/>
                  <a:gd name="T56" fmla="*/ 0 w 404"/>
                  <a:gd name="T57" fmla="*/ 0 h 472"/>
                  <a:gd name="T58" fmla="*/ 0 w 404"/>
                  <a:gd name="T59" fmla="*/ 0 h 472"/>
                  <a:gd name="T60" fmla="*/ 0 w 404"/>
                  <a:gd name="T61" fmla="*/ 0 h 472"/>
                  <a:gd name="T62" fmla="*/ 0 w 404"/>
                  <a:gd name="T63" fmla="*/ 0 h 472"/>
                  <a:gd name="T64" fmla="*/ 0 w 404"/>
                  <a:gd name="T65" fmla="*/ 0 h 472"/>
                  <a:gd name="T66" fmla="*/ 0 w 404"/>
                  <a:gd name="T67" fmla="*/ 0 h 472"/>
                  <a:gd name="T68" fmla="*/ 0 w 404"/>
                  <a:gd name="T69" fmla="*/ 0 h 472"/>
                  <a:gd name="T70" fmla="*/ 0 w 404"/>
                  <a:gd name="T71" fmla="*/ 0 h 472"/>
                  <a:gd name="T72" fmla="*/ 0 w 404"/>
                  <a:gd name="T73" fmla="*/ 0 h 472"/>
                  <a:gd name="T74" fmla="*/ 0 w 404"/>
                  <a:gd name="T75" fmla="*/ 0 h 472"/>
                  <a:gd name="T76" fmla="*/ 0 w 404"/>
                  <a:gd name="T77" fmla="*/ 0 h 472"/>
                  <a:gd name="T78" fmla="*/ 0 w 404"/>
                  <a:gd name="T79" fmla="*/ 0 h 472"/>
                  <a:gd name="T80" fmla="*/ 0 w 404"/>
                  <a:gd name="T81" fmla="*/ 0 h 472"/>
                  <a:gd name="T82" fmla="*/ 0 w 404"/>
                  <a:gd name="T83" fmla="*/ 0 h 472"/>
                  <a:gd name="T84" fmla="*/ 0 w 404"/>
                  <a:gd name="T85" fmla="*/ 0 h 472"/>
                  <a:gd name="T86" fmla="*/ 0 w 404"/>
                  <a:gd name="T87" fmla="*/ 0 h 47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404" h="472">
                    <a:moveTo>
                      <a:pt x="157" y="61"/>
                    </a:moveTo>
                    <a:lnTo>
                      <a:pt x="127" y="87"/>
                    </a:lnTo>
                    <a:lnTo>
                      <a:pt x="96" y="113"/>
                    </a:lnTo>
                    <a:lnTo>
                      <a:pt x="68" y="143"/>
                    </a:lnTo>
                    <a:lnTo>
                      <a:pt x="43" y="175"/>
                    </a:lnTo>
                    <a:lnTo>
                      <a:pt x="22" y="208"/>
                    </a:lnTo>
                    <a:lnTo>
                      <a:pt x="8" y="244"/>
                    </a:lnTo>
                    <a:lnTo>
                      <a:pt x="0" y="283"/>
                    </a:lnTo>
                    <a:lnTo>
                      <a:pt x="2" y="323"/>
                    </a:lnTo>
                    <a:lnTo>
                      <a:pt x="5" y="333"/>
                    </a:lnTo>
                    <a:lnTo>
                      <a:pt x="8" y="344"/>
                    </a:lnTo>
                    <a:lnTo>
                      <a:pt x="12" y="353"/>
                    </a:lnTo>
                    <a:lnTo>
                      <a:pt x="18" y="363"/>
                    </a:lnTo>
                    <a:lnTo>
                      <a:pt x="25" y="372"/>
                    </a:lnTo>
                    <a:lnTo>
                      <a:pt x="34" y="380"/>
                    </a:lnTo>
                    <a:lnTo>
                      <a:pt x="41" y="388"/>
                    </a:lnTo>
                    <a:lnTo>
                      <a:pt x="52" y="393"/>
                    </a:lnTo>
                    <a:lnTo>
                      <a:pt x="71" y="405"/>
                    </a:lnTo>
                    <a:lnTo>
                      <a:pt x="90" y="415"/>
                    </a:lnTo>
                    <a:lnTo>
                      <a:pt x="109" y="424"/>
                    </a:lnTo>
                    <a:lnTo>
                      <a:pt x="129" y="431"/>
                    </a:lnTo>
                    <a:lnTo>
                      <a:pt x="150" y="438"/>
                    </a:lnTo>
                    <a:lnTo>
                      <a:pt x="171" y="444"/>
                    </a:lnTo>
                    <a:lnTo>
                      <a:pt x="191" y="449"/>
                    </a:lnTo>
                    <a:lnTo>
                      <a:pt x="212" y="454"/>
                    </a:lnTo>
                    <a:lnTo>
                      <a:pt x="234" y="458"/>
                    </a:lnTo>
                    <a:lnTo>
                      <a:pt x="254" y="461"/>
                    </a:lnTo>
                    <a:lnTo>
                      <a:pt x="276" y="464"/>
                    </a:lnTo>
                    <a:lnTo>
                      <a:pt x="298" y="467"/>
                    </a:lnTo>
                    <a:lnTo>
                      <a:pt x="319" y="468"/>
                    </a:lnTo>
                    <a:lnTo>
                      <a:pt x="341" y="470"/>
                    </a:lnTo>
                    <a:lnTo>
                      <a:pt x="363" y="471"/>
                    </a:lnTo>
                    <a:lnTo>
                      <a:pt x="383" y="472"/>
                    </a:lnTo>
                    <a:lnTo>
                      <a:pt x="391" y="472"/>
                    </a:lnTo>
                    <a:lnTo>
                      <a:pt x="397" y="470"/>
                    </a:lnTo>
                    <a:lnTo>
                      <a:pt x="401" y="464"/>
                    </a:lnTo>
                    <a:lnTo>
                      <a:pt x="404" y="458"/>
                    </a:lnTo>
                    <a:lnTo>
                      <a:pt x="404" y="451"/>
                    </a:lnTo>
                    <a:lnTo>
                      <a:pt x="401" y="445"/>
                    </a:lnTo>
                    <a:lnTo>
                      <a:pt x="395" y="441"/>
                    </a:lnTo>
                    <a:lnTo>
                      <a:pt x="388" y="438"/>
                    </a:lnTo>
                    <a:lnTo>
                      <a:pt x="369" y="434"/>
                    </a:lnTo>
                    <a:lnTo>
                      <a:pt x="350" y="431"/>
                    </a:lnTo>
                    <a:lnTo>
                      <a:pt x="331" y="426"/>
                    </a:lnTo>
                    <a:lnTo>
                      <a:pt x="310" y="424"/>
                    </a:lnTo>
                    <a:lnTo>
                      <a:pt x="291" y="421"/>
                    </a:lnTo>
                    <a:lnTo>
                      <a:pt x="272" y="418"/>
                    </a:lnTo>
                    <a:lnTo>
                      <a:pt x="251" y="415"/>
                    </a:lnTo>
                    <a:lnTo>
                      <a:pt x="232" y="411"/>
                    </a:lnTo>
                    <a:lnTo>
                      <a:pt x="213" y="408"/>
                    </a:lnTo>
                    <a:lnTo>
                      <a:pt x="194" y="403"/>
                    </a:lnTo>
                    <a:lnTo>
                      <a:pt x="175" y="398"/>
                    </a:lnTo>
                    <a:lnTo>
                      <a:pt x="156" y="393"/>
                    </a:lnTo>
                    <a:lnTo>
                      <a:pt x="138" y="386"/>
                    </a:lnTo>
                    <a:lnTo>
                      <a:pt x="119" y="379"/>
                    </a:lnTo>
                    <a:lnTo>
                      <a:pt x="102" y="372"/>
                    </a:lnTo>
                    <a:lnTo>
                      <a:pt x="84" y="362"/>
                    </a:lnTo>
                    <a:lnTo>
                      <a:pt x="69" y="352"/>
                    </a:lnTo>
                    <a:lnTo>
                      <a:pt x="58" y="339"/>
                    </a:lnTo>
                    <a:lnTo>
                      <a:pt x="49" y="324"/>
                    </a:lnTo>
                    <a:lnTo>
                      <a:pt x="44" y="307"/>
                    </a:lnTo>
                    <a:lnTo>
                      <a:pt x="43" y="290"/>
                    </a:lnTo>
                    <a:lnTo>
                      <a:pt x="44" y="270"/>
                    </a:lnTo>
                    <a:lnTo>
                      <a:pt x="49" y="250"/>
                    </a:lnTo>
                    <a:lnTo>
                      <a:pt x="55" y="234"/>
                    </a:lnTo>
                    <a:lnTo>
                      <a:pt x="65" y="212"/>
                    </a:lnTo>
                    <a:lnTo>
                      <a:pt x="77" y="191"/>
                    </a:lnTo>
                    <a:lnTo>
                      <a:pt x="90" y="172"/>
                    </a:lnTo>
                    <a:lnTo>
                      <a:pt x="104" y="155"/>
                    </a:lnTo>
                    <a:lnTo>
                      <a:pt x="119" y="138"/>
                    </a:lnTo>
                    <a:lnTo>
                      <a:pt x="135" y="120"/>
                    </a:lnTo>
                    <a:lnTo>
                      <a:pt x="154" y="103"/>
                    </a:lnTo>
                    <a:lnTo>
                      <a:pt x="173" y="86"/>
                    </a:lnTo>
                    <a:lnTo>
                      <a:pt x="193" y="71"/>
                    </a:lnTo>
                    <a:lnTo>
                      <a:pt x="218" y="59"/>
                    </a:lnTo>
                    <a:lnTo>
                      <a:pt x="245" y="47"/>
                    </a:lnTo>
                    <a:lnTo>
                      <a:pt x="273" y="36"/>
                    </a:lnTo>
                    <a:lnTo>
                      <a:pt x="298" y="25"/>
                    </a:lnTo>
                    <a:lnTo>
                      <a:pt x="319" y="17"/>
                    </a:lnTo>
                    <a:lnTo>
                      <a:pt x="332" y="8"/>
                    </a:lnTo>
                    <a:lnTo>
                      <a:pt x="336" y="2"/>
                    </a:lnTo>
                    <a:lnTo>
                      <a:pt x="322" y="0"/>
                    </a:lnTo>
                    <a:lnTo>
                      <a:pt x="301" y="1"/>
                    </a:lnTo>
                    <a:lnTo>
                      <a:pt x="278" y="5"/>
                    </a:lnTo>
                    <a:lnTo>
                      <a:pt x="253" y="13"/>
                    </a:lnTo>
                    <a:lnTo>
                      <a:pt x="226" y="23"/>
                    </a:lnTo>
                    <a:lnTo>
                      <a:pt x="201" y="34"/>
                    </a:lnTo>
                    <a:lnTo>
                      <a:pt x="178" y="47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808" name="Freeform 44"/>
              <p:cNvSpPr>
                <a:spLocks/>
              </p:cNvSpPr>
              <p:nvPr/>
            </p:nvSpPr>
            <p:spPr bwMode="auto">
              <a:xfrm>
                <a:off x="8263" y="4458"/>
                <a:ext cx="118" cy="105"/>
              </a:xfrm>
              <a:custGeom>
                <a:avLst/>
                <a:gdLst>
                  <a:gd name="T0" fmla="*/ 0 w 354"/>
                  <a:gd name="T1" fmla="*/ 0 h 315"/>
                  <a:gd name="T2" fmla="*/ 0 w 354"/>
                  <a:gd name="T3" fmla="*/ 0 h 315"/>
                  <a:gd name="T4" fmla="*/ 0 w 354"/>
                  <a:gd name="T5" fmla="*/ 0 h 315"/>
                  <a:gd name="T6" fmla="*/ 0 w 354"/>
                  <a:gd name="T7" fmla="*/ 0 h 315"/>
                  <a:gd name="T8" fmla="*/ 0 w 354"/>
                  <a:gd name="T9" fmla="*/ 0 h 315"/>
                  <a:gd name="T10" fmla="*/ 0 w 354"/>
                  <a:gd name="T11" fmla="*/ 0 h 315"/>
                  <a:gd name="T12" fmla="*/ 0 w 354"/>
                  <a:gd name="T13" fmla="*/ 0 h 315"/>
                  <a:gd name="T14" fmla="*/ 0 w 354"/>
                  <a:gd name="T15" fmla="*/ 0 h 315"/>
                  <a:gd name="T16" fmla="*/ 0 w 354"/>
                  <a:gd name="T17" fmla="*/ 0 h 315"/>
                  <a:gd name="T18" fmla="*/ 0 w 354"/>
                  <a:gd name="T19" fmla="*/ 0 h 315"/>
                  <a:gd name="T20" fmla="*/ 0 w 354"/>
                  <a:gd name="T21" fmla="*/ 0 h 315"/>
                  <a:gd name="T22" fmla="*/ 0 w 354"/>
                  <a:gd name="T23" fmla="*/ 0 h 315"/>
                  <a:gd name="T24" fmla="*/ 0 w 354"/>
                  <a:gd name="T25" fmla="*/ 0 h 315"/>
                  <a:gd name="T26" fmla="*/ 0 w 354"/>
                  <a:gd name="T27" fmla="*/ 0 h 315"/>
                  <a:gd name="T28" fmla="*/ 0 w 354"/>
                  <a:gd name="T29" fmla="*/ 0 h 315"/>
                  <a:gd name="T30" fmla="*/ 0 w 354"/>
                  <a:gd name="T31" fmla="*/ 0 h 315"/>
                  <a:gd name="T32" fmla="*/ 0 w 354"/>
                  <a:gd name="T33" fmla="*/ 0 h 315"/>
                  <a:gd name="T34" fmla="*/ 0 w 354"/>
                  <a:gd name="T35" fmla="*/ 0 h 315"/>
                  <a:gd name="T36" fmla="*/ 0 w 354"/>
                  <a:gd name="T37" fmla="*/ 0 h 315"/>
                  <a:gd name="T38" fmla="*/ 0 w 354"/>
                  <a:gd name="T39" fmla="*/ 0 h 315"/>
                  <a:gd name="T40" fmla="*/ 0 w 354"/>
                  <a:gd name="T41" fmla="*/ 0 h 315"/>
                  <a:gd name="T42" fmla="*/ 0 w 354"/>
                  <a:gd name="T43" fmla="*/ 0 h 315"/>
                  <a:gd name="T44" fmla="*/ 0 w 354"/>
                  <a:gd name="T45" fmla="*/ 0 h 315"/>
                  <a:gd name="T46" fmla="*/ 0 w 354"/>
                  <a:gd name="T47" fmla="*/ 0 h 315"/>
                  <a:gd name="T48" fmla="*/ 0 w 354"/>
                  <a:gd name="T49" fmla="*/ 0 h 315"/>
                  <a:gd name="T50" fmla="*/ 0 w 354"/>
                  <a:gd name="T51" fmla="*/ 0 h 315"/>
                  <a:gd name="T52" fmla="*/ 0 w 354"/>
                  <a:gd name="T53" fmla="*/ 0 h 315"/>
                  <a:gd name="T54" fmla="*/ 0 w 354"/>
                  <a:gd name="T55" fmla="*/ 0 h 315"/>
                  <a:gd name="T56" fmla="*/ 0 w 354"/>
                  <a:gd name="T57" fmla="*/ 0 h 315"/>
                  <a:gd name="T58" fmla="*/ 0 w 354"/>
                  <a:gd name="T59" fmla="*/ 0 h 315"/>
                  <a:gd name="T60" fmla="*/ 0 w 354"/>
                  <a:gd name="T61" fmla="*/ 0 h 315"/>
                  <a:gd name="T62" fmla="*/ 0 w 354"/>
                  <a:gd name="T63" fmla="*/ 0 h 315"/>
                  <a:gd name="T64" fmla="*/ 0 w 354"/>
                  <a:gd name="T65" fmla="*/ 0 h 315"/>
                  <a:gd name="T66" fmla="*/ 0 w 354"/>
                  <a:gd name="T67" fmla="*/ 0 h 315"/>
                  <a:gd name="T68" fmla="*/ 0 w 354"/>
                  <a:gd name="T69" fmla="*/ 0 h 315"/>
                  <a:gd name="T70" fmla="*/ 0 w 354"/>
                  <a:gd name="T71" fmla="*/ 0 h 315"/>
                  <a:gd name="T72" fmla="*/ 0 w 354"/>
                  <a:gd name="T73" fmla="*/ 0 h 315"/>
                  <a:gd name="T74" fmla="*/ 0 w 354"/>
                  <a:gd name="T75" fmla="*/ 0 h 315"/>
                  <a:gd name="T76" fmla="*/ 0 w 354"/>
                  <a:gd name="T77" fmla="*/ 0 h 315"/>
                  <a:gd name="T78" fmla="*/ 0 w 354"/>
                  <a:gd name="T79" fmla="*/ 0 h 315"/>
                  <a:gd name="T80" fmla="*/ 0 w 354"/>
                  <a:gd name="T81" fmla="*/ 0 h 315"/>
                  <a:gd name="T82" fmla="*/ 0 w 354"/>
                  <a:gd name="T83" fmla="*/ 0 h 315"/>
                  <a:gd name="T84" fmla="*/ 0 w 354"/>
                  <a:gd name="T85" fmla="*/ 0 h 315"/>
                  <a:gd name="T86" fmla="*/ 0 w 354"/>
                  <a:gd name="T87" fmla="*/ 0 h 315"/>
                  <a:gd name="T88" fmla="*/ 0 w 354"/>
                  <a:gd name="T89" fmla="*/ 0 h 315"/>
                  <a:gd name="T90" fmla="*/ 0 w 354"/>
                  <a:gd name="T91" fmla="*/ 0 h 315"/>
                  <a:gd name="T92" fmla="*/ 0 w 354"/>
                  <a:gd name="T93" fmla="*/ 0 h 315"/>
                  <a:gd name="T94" fmla="*/ 0 w 354"/>
                  <a:gd name="T95" fmla="*/ 0 h 315"/>
                  <a:gd name="T96" fmla="*/ 0 w 354"/>
                  <a:gd name="T97" fmla="*/ 0 h 315"/>
                  <a:gd name="T98" fmla="*/ 0 w 354"/>
                  <a:gd name="T99" fmla="*/ 0 h 315"/>
                  <a:gd name="T100" fmla="*/ 0 w 354"/>
                  <a:gd name="T101" fmla="*/ 0 h 315"/>
                  <a:gd name="T102" fmla="*/ 0 w 354"/>
                  <a:gd name="T103" fmla="*/ 0 h 315"/>
                  <a:gd name="T104" fmla="*/ 0 w 354"/>
                  <a:gd name="T105" fmla="*/ 0 h 315"/>
                  <a:gd name="T106" fmla="*/ 0 w 354"/>
                  <a:gd name="T107" fmla="*/ 0 h 315"/>
                  <a:gd name="T108" fmla="*/ 0 w 354"/>
                  <a:gd name="T109" fmla="*/ 0 h 315"/>
                  <a:gd name="T110" fmla="*/ 0 w 354"/>
                  <a:gd name="T111" fmla="*/ 0 h 315"/>
                  <a:gd name="T112" fmla="*/ 0 w 354"/>
                  <a:gd name="T113" fmla="*/ 0 h 315"/>
                  <a:gd name="T114" fmla="*/ 0 w 354"/>
                  <a:gd name="T115" fmla="*/ 0 h 315"/>
                  <a:gd name="T116" fmla="*/ 0 w 354"/>
                  <a:gd name="T117" fmla="*/ 0 h 315"/>
                  <a:gd name="T118" fmla="*/ 0 w 354"/>
                  <a:gd name="T119" fmla="*/ 0 h 315"/>
                  <a:gd name="T120" fmla="*/ 0 w 354"/>
                  <a:gd name="T121" fmla="*/ 0 h 31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354" h="315">
                    <a:moveTo>
                      <a:pt x="294" y="96"/>
                    </a:moveTo>
                    <a:lnTo>
                      <a:pt x="310" y="113"/>
                    </a:lnTo>
                    <a:lnTo>
                      <a:pt x="320" y="133"/>
                    </a:lnTo>
                    <a:lnTo>
                      <a:pt x="325" y="155"/>
                    </a:lnTo>
                    <a:lnTo>
                      <a:pt x="325" y="178"/>
                    </a:lnTo>
                    <a:lnTo>
                      <a:pt x="322" y="197"/>
                    </a:lnTo>
                    <a:lnTo>
                      <a:pt x="316" y="212"/>
                    </a:lnTo>
                    <a:lnTo>
                      <a:pt x="306" y="228"/>
                    </a:lnTo>
                    <a:lnTo>
                      <a:pt x="295" y="241"/>
                    </a:lnTo>
                    <a:lnTo>
                      <a:pt x="282" y="256"/>
                    </a:lnTo>
                    <a:lnTo>
                      <a:pt x="269" y="267"/>
                    </a:lnTo>
                    <a:lnTo>
                      <a:pt x="256" y="280"/>
                    </a:lnTo>
                    <a:lnTo>
                      <a:pt x="243" y="293"/>
                    </a:lnTo>
                    <a:lnTo>
                      <a:pt x="240" y="297"/>
                    </a:lnTo>
                    <a:lnTo>
                      <a:pt x="240" y="302"/>
                    </a:lnTo>
                    <a:lnTo>
                      <a:pt x="240" y="306"/>
                    </a:lnTo>
                    <a:lnTo>
                      <a:pt x="243" y="310"/>
                    </a:lnTo>
                    <a:lnTo>
                      <a:pt x="247" y="313"/>
                    </a:lnTo>
                    <a:lnTo>
                      <a:pt x="253" y="315"/>
                    </a:lnTo>
                    <a:lnTo>
                      <a:pt x="257" y="313"/>
                    </a:lnTo>
                    <a:lnTo>
                      <a:pt x="262" y="310"/>
                    </a:lnTo>
                    <a:lnTo>
                      <a:pt x="291" y="292"/>
                    </a:lnTo>
                    <a:lnTo>
                      <a:pt x="316" y="267"/>
                    </a:lnTo>
                    <a:lnTo>
                      <a:pt x="335" y="240"/>
                    </a:lnTo>
                    <a:lnTo>
                      <a:pt x="348" y="208"/>
                    </a:lnTo>
                    <a:lnTo>
                      <a:pt x="354" y="177"/>
                    </a:lnTo>
                    <a:lnTo>
                      <a:pt x="351" y="143"/>
                    </a:lnTo>
                    <a:lnTo>
                      <a:pt x="339" y="113"/>
                    </a:lnTo>
                    <a:lnTo>
                      <a:pt x="316" y="86"/>
                    </a:lnTo>
                    <a:lnTo>
                      <a:pt x="298" y="72"/>
                    </a:lnTo>
                    <a:lnTo>
                      <a:pt x="278" y="60"/>
                    </a:lnTo>
                    <a:lnTo>
                      <a:pt x="256" y="49"/>
                    </a:lnTo>
                    <a:lnTo>
                      <a:pt x="231" y="39"/>
                    </a:lnTo>
                    <a:lnTo>
                      <a:pt x="206" y="29"/>
                    </a:lnTo>
                    <a:lnTo>
                      <a:pt x="181" y="21"/>
                    </a:lnTo>
                    <a:lnTo>
                      <a:pt x="155" y="16"/>
                    </a:lnTo>
                    <a:lnTo>
                      <a:pt x="130" y="10"/>
                    </a:lnTo>
                    <a:lnTo>
                      <a:pt x="105" y="6"/>
                    </a:lnTo>
                    <a:lnTo>
                      <a:pt x="83" y="3"/>
                    </a:lnTo>
                    <a:lnTo>
                      <a:pt x="61" y="0"/>
                    </a:lnTo>
                    <a:lnTo>
                      <a:pt x="43" y="0"/>
                    </a:lnTo>
                    <a:lnTo>
                      <a:pt x="27" y="0"/>
                    </a:lnTo>
                    <a:lnTo>
                      <a:pt x="14" y="0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15" y="8"/>
                    </a:lnTo>
                    <a:lnTo>
                      <a:pt x="30" y="10"/>
                    </a:lnTo>
                    <a:lnTo>
                      <a:pt x="47" y="13"/>
                    </a:lnTo>
                    <a:lnTo>
                      <a:pt x="65" y="16"/>
                    </a:lnTo>
                    <a:lnTo>
                      <a:pt x="83" y="20"/>
                    </a:lnTo>
                    <a:lnTo>
                      <a:pt x="103" y="23"/>
                    </a:lnTo>
                    <a:lnTo>
                      <a:pt x="122" y="27"/>
                    </a:lnTo>
                    <a:lnTo>
                      <a:pt x="143" y="31"/>
                    </a:lnTo>
                    <a:lnTo>
                      <a:pt x="162" y="37"/>
                    </a:lnTo>
                    <a:lnTo>
                      <a:pt x="182" y="43"/>
                    </a:lnTo>
                    <a:lnTo>
                      <a:pt x="203" y="49"/>
                    </a:lnTo>
                    <a:lnTo>
                      <a:pt x="222" y="56"/>
                    </a:lnTo>
                    <a:lnTo>
                      <a:pt x="241" y="64"/>
                    </a:lnTo>
                    <a:lnTo>
                      <a:pt x="260" y="75"/>
                    </a:lnTo>
                    <a:lnTo>
                      <a:pt x="278" y="85"/>
                    </a:lnTo>
                    <a:lnTo>
                      <a:pt x="294" y="9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cmpd="sng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809" name="Freeform 45"/>
              <p:cNvSpPr>
                <a:spLocks/>
              </p:cNvSpPr>
              <p:nvPr/>
            </p:nvSpPr>
            <p:spPr bwMode="auto">
              <a:xfrm>
                <a:off x="8023" y="4506"/>
                <a:ext cx="47" cy="99"/>
              </a:xfrm>
              <a:custGeom>
                <a:avLst/>
                <a:gdLst>
                  <a:gd name="T0" fmla="*/ 0 w 143"/>
                  <a:gd name="T1" fmla="*/ 0 h 297"/>
                  <a:gd name="T2" fmla="*/ 0 w 143"/>
                  <a:gd name="T3" fmla="*/ 0 h 297"/>
                  <a:gd name="T4" fmla="*/ 0 w 143"/>
                  <a:gd name="T5" fmla="*/ 0 h 297"/>
                  <a:gd name="T6" fmla="*/ 0 w 143"/>
                  <a:gd name="T7" fmla="*/ 0 h 297"/>
                  <a:gd name="T8" fmla="*/ 0 w 143"/>
                  <a:gd name="T9" fmla="*/ 0 h 297"/>
                  <a:gd name="T10" fmla="*/ 0 w 143"/>
                  <a:gd name="T11" fmla="*/ 0 h 297"/>
                  <a:gd name="T12" fmla="*/ 0 w 143"/>
                  <a:gd name="T13" fmla="*/ 0 h 297"/>
                  <a:gd name="T14" fmla="*/ 0 w 143"/>
                  <a:gd name="T15" fmla="*/ 0 h 297"/>
                  <a:gd name="T16" fmla="*/ 0 w 143"/>
                  <a:gd name="T17" fmla="*/ 0 h 297"/>
                  <a:gd name="T18" fmla="*/ 0 w 143"/>
                  <a:gd name="T19" fmla="*/ 0 h 297"/>
                  <a:gd name="T20" fmla="*/ 0 w 143"/>
                  <a:gd name="T21" fmla="*/ 0 h 297"/>
                  <a:gd name="T22" fmla="*/ 0 w 143"/>
                  <a:gd name="T23" fmla="*/ 0 h 297"/>
                  <a:gd name="T24" fmla="*/ 0 w 143"/>
                  <a:gd name="T25" fmla="*/ 0 h 297"/>
                  <a:gd name="T26" fmla="*/ 0 w 143"/>
                  <a:gd name="T27" fmla="*/ 0 h 297"/>
                  <a:gd name="T28" fmla="*/ 0 w 143"/>
                  <a:gd name="T29" fmla="*/ 0 h 297"/>
                  <a:gd name="T30" fmla="*/ 0 w 143"/>
                  <a:gd name="T31" fmla="*/ 0 h 297"/>
                  <a:gd name="T32" fmla="*/ 0 w 143"/>
                  <a:gd name="T33" fmla="*/ 0 h 297"/>
                  <a:gd name="T34" fmla="*/ 0 w 143"/>
                  <a:gd name="T35" fmla="*/ 0 h 297"/>
                  <a:gd name="T36" fmla="*/ 0 w 143"/>
                  <a:gd name="T37" fmla="*/ 0 h 297"/>
                  <a:gd name="T38" fmla="*/ 0 w 143"/>
                  <a:gd name="T39" fmla="*/ 0 h 297"/>
                  <a:gd name="T40" fmla="*/ 0 w 143"/>
                  <a:gd name="T41" fmla="*/ 0 h 297"/>
                  <a:gd name="T42" fmla="*/ 0 w 143"/>
                  <a:gd name="T43" fmla="*/ 0 h 297"/>
                  <a:gd name="T44" fmla="*/ 0 w 143"/>
                  <a:gd name="T45" fmla="*/ 0 h 297"/>
                  <a:gd name="T46" fmla="*/ 0 w 143"/>
                  <a:gd name="T47" fmla="*/ 0 h 297"/>
                  <a:gd name="T48" fmla="*/ 0 w 143"/>
                  <a:gd name="T49" fmla="*/ 0 h 297"/>
                  <a:gd name="T50" fmla="*/ 0 w 143"/>
                  <a:gd name="T51" fmla="*/ 0 h 297"/>
                  <a:gd name="T52" fmla="*/ 0 w 143"/>
                  <a:gd name="T53" fmla="*/ 0 h 297"/>
                  <a:gd name="T54" fmla="*/ 0 w 143"/>
                  <a:gd name="T55" fmla="*/ 0 h 297"/>
                  <a:gd name="T56" fmla="*/ 0 w 143"/>
                  <a:gd name="T57" fmla="*/ 0 h 297"/>
                  <a:gd name="T58" fmla="*/ 0 w 143"/>
                  <a:gd name="T59" fmla="*/ 0 h 297"/>
                  <a:gd name="T60" fmla="*/ 0 w 143"/>
                  <a:gd name="T61" fmla="*/ 0 h 297"/>
                  <a:gd name="T62" fmla="*/ 0 w 143"/>
                  <a:gd name="T63" fmla="*/ 0 h 297"/>
                  <a:gd name="T64" fmla="*/ 0 w 143"/>
                  <a:gd name="T65" fmla="*/ 0 h 297"/>
                  <a:gd name="T66" fmla="*/ 0 w 143"/>
                  <a:gd name="T67" fmla="*/ 0 h 297"/>
                  <a:gd name="T68" fmla="*/ 0 w 143"/>
                  <a:gd name="T69" fmla="*/ 0 h 297"/>
                  <a:gd name="T70" fmla="*/ 0 w 143"/>
                  <a:gd name="T71" fmla="*/ 0 h 297"/>
                  <a:gd name="T72" fmla="*/ 0 w 143"/>
                  <a:gd name="T73" fmla="*/ 0 h 297"/>
                  <a:gd name="T74" fmla="*/ 0 w 143"/>
                  <a:gd name="T75" fmla="*/ 0 h 297"/>
                  <a:gd name="T76" fmla="*/ 0 w 143"/>
                  <a:gd name="T77" fmla="*/ 0 h 297"/>
                  <a:gd name="T78" fmla="*/ 0 w 143"/>
                  <a:gd name="T79" fmla="*/ 0 h 297"/>
                  <a:gd name="T80" fmla="*/ 0 w 143"/>
                  <a:gd name="T81" fmla="*/ 0 h 29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43" h="297">
                    <a:moveTo>
                      <a:pt x="0" y="162"/>
                    </a:moveTo>
                    <a:lnTo>
                      <a:pt x="0" y="187"/>
                    </a:lnTo>
                    <a:lnTo>
                      <a:pt x="5" y="210"/>
                    </a:lnTo>
                    <a:lnTo>
                      <a:pt x="16" y="231"/>
                    </a:lnTo>
                    <a:lnTo>
                      <a:pt x="30" y="250"/>
                    </a:lnTo>
                    <a:lnTo>
                      <a:pt x="48" y="266"/>
                    </a:lnTo>
                    <a:lnTo>
                      <a:pt x="69" y="280"/>
                    </a:lnTo>
                    <a:lnTo>
                      <a:pt x="92" y="290"/>
                    </a:lnTo>
                    <a:lnTo>
                      <a:pt x="116" y="296"/>
                    </a:lnTo>
                    <a:lnTo>
                      <a:pt x="123" y="297"/>
                    </a:lnTo>
                    <a:lnTo>
                      <a:pt x="130" y="295"/>
                    </a:lnTo>
                    <a:lnTo>
                      <a:pt x="136" y="290"/>
                    </a:lnTo>
                    <a:lnTo>
                      <a:pt x="139" y="284"/>
                    </a:lnTo>
                    <a:lnTo>
                      <a:pt x="139" y="277"/>
                    </a:lnTo>
                    <a:lnTo>
                      <a:pt x="138" y="270"/>
                    </a:lnTo>
                    <a:lnTo>
                      <a:pt x="133" y="264"/>
                    </a:lnTo>
                    <a:lnTo>
                      <a:pt x="126" y="261"/>
                    </a:lnTo>
                    <a:lnTo>
                      <a:pt x="102" y="253"/>
                    </a:lnTo>
                    <a:lnTo>
                      <a:pt x="80" y="241"/>
                    </a:lnTo>
                    <a:lnTo>
                      <a:pt x="63" y="226"/>
                    </a:lnTo>
                    <a:lnTo>
                      <a:pt x="50" y="208"/>
                    </a:lnTo>
                    <a:lnTo>
                      <a:pt x="41" y="187"/>
                    </a:lnTo>
                    <a:lnTo>
                      <a:pt x="36" y="164"/>
                    </a:lnTo>
                    <a:lnTo>
                      <a:pt x="36" y="139"/>
                    </a:lnTo>
                    <a:lnTo>
                      <a:pt x="44" y="113"/>
                    </a:lnTo>
                    <a:lnTo>
                      <a:pt x="52" y="95"/>
                    </a:lnTo>
                    <a:lnTo>
                      <a:pt x="64" y="78"/>
                    </a:lnTo>
                    <a:lnTo>
                      <a:pt x="77" y="62"/>
                    </a:lnTo>
                    <a:lnTo>
                      <a:pt x="92" y="47"/>
                    </a:lnTo>
                    <a:lnTo>
                      <a:pt x="105" y="34"/>
                    </a:lnTo>
                    <a:lnTo>
                      <a:pt x="120" y="23"/>
                    </a:lnTo>
                    <a:lnTo>
                      <a:pt x="133" y="11"/>
                    </a:lnTo>
                    <a:lnTo>
                      <a:pt x="143" y="1"/>
                    </a:lnTo>
                    <a:lnTo>
                      <a:pt x="133" y="0"/>
                    </a:lnTo>
                    <a:lnTo>
                      <a:pt x="117" y="7"/>
                    </a:lnTo>
                    <a:lnTo>
                      <a:pt x="95" y="23"/>
                    </a:lnTo>
                    <a:lnTo>
                      <a:pt x="70" y="44"/>
                    </a:lnTo>
                    <a:lnTo>
                      <a:pt x="47" y="72"/>
                    </a:lnTo>
                    <a:lnTo>
                      <a:pt x="25" y="101"/>
                    </a:lnTo>
                    <a:lnTo>
                      <a:pt x="8" y="132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810" name="Freeform 46"/>
              <p:cNvSpPr>
                <a:spLocks/>
              </p:cNvSpPr>
              <p:nvPr/>
            </p:nvSpPr>
            <p:spPr bwMode="auto">
              <a:xfrm>
                <a:off x="8360" y="4451"/>
                <a:ext cx="103" cy="129"/>
              </a:xfrm>
              <a:custGeom>
                <a:avLst/>
                <a:gdLst>
                  <a:gd name="T0" fmla="*/ 0 w 309"/>
                  <a:gd name="T1" fmla="*/ 0 h 388"/>
                  <a:gd name="T2" fmla="*/ 0 w 309"/>
                  <a:gd name="T3" fmla="*/ 0 h 388"/>
                  <a:gd name="T4" fmla="*/ 0 w 309"/>
                  <a:gd name="T5" fmla="*/ 0 h 388"/>
                  <a:gd name="T6" fmla="*/ 0 w 309"/>
                  <a:gd name="T7" fmla="*/ 0 h 388"/>
                  <a:gd name="T8" fmla="*/ 0 w 309"/>
                  <a:gd name="T9" fmla="*/ 0 h 388"/>
                  <a:gd name="T10" fmla="*/ 0 w 309"/>
                  <a:gd name="T11" fmla="*/ 0 h 388"/>
                  <a:gd name="T12" fmla="*/ 0 w 309"/>
                  <a:gd name="T13" fmla="*/ 0 h 388"/>
                  <a:gd name="T14" fmla="*/ 0 w 309"/>
                  <a:gd name="T15" fmla="*/ 0 h 388"/>
                  <a:gd name="T16" fmla="*/ 0 w 309"/>
                  <a:gd name="T17" fmla="*/ 0 h 388"/>
                  <a:gd name="T18" fmla="*/ 0 w 309"/>
                  <a:gd name="T19" fmla="*/ 0 h 388"/>
                  <a:gd name="T20" fmla="*/ 0 w 309"/>
                  <a:gd name="T21" fmla="*/ 1 h 388"/>
                  <a:gd name="T22" fmla="*/ 0 w 309"/>
                  <a:gd name="T23" fmla="*/ 1 h 388"/>
                  <a:gd name="T24" fmla="*/ 0 w 309"/>
                  <a:gd name="T25" fmla="*/ 1 h 388"/>
                  <a:gd name="T26" fmla="*/ 0 w 309"/>
                  <a:gd name="T27" fmla="*/ 1 h 388"/>
                  <a:gd name="T28" fmla="*/ 0 w 309"/>
                  <a:gd name="T29" fmla="*/ 1 h 388"/>
                  <a:gd name="T30" fmla="*/ 0 w 309"/>
                  <a:gd name="T31" fmla="*/ 0 h 388"/>
                  <a:gd name="T32" fmla="*/ 0 w 309"/>
                  <a:gd name="T33" fmla="*/ 0 h 388"/>
                  <a:gd name="T34" fmla="*/ 0 w 309"/>
                  <a:gd name="T35" fmla="*/ 0 h 388"/>
                  <a:gd name="T36" fmla="*/ 0 w 309"/>
                  <a:gd name="T37" fmla="*/ 0 h 388"/>
                  <a:gd name="T38" fmla="*/ 0 w 309"/>
                  <a:gd name="T39" fmla="*/ 0 h 388"/>
                  <a:gd name="T40" fmla="*/ 0 w 309"/>
                  <a:gd name="T41" fmla="*/ 0 h 388"/>
                  <a:gd name="T42" fmla="*/ 0 w 309"/>
                  <a:gd name="T43" fmla="*/ 0 h 388"/>
                  <a:gd name="T44" fmla="*/ 0 w 309"/>
                  <a:gd name="T45" fmla="*/ 0 h 388"/>
                  <a:gd name="T46" fmla="*/ 0 w 309"/>
                  <a:gd name="T47" fmla="*/ 0 h 388"/>
                  <a:gd name="T48" fmla="*/ 0 w 309"/>
                  <a:gd name="T49" fmla="*/ 0 h 388"/>
                  <a:gd name="T50" fmla="*/ 0 w 309"/>
                  <a:gd name="T51" fmla="*/ 0 h 388"/>
                  <a:gd name="T52" fmla="*/ 0 w 309"/>
                  <a:gd name="T53" fmla="*/ 0 h 388"/>
                  <a:gd name="T54" fmla="*/ 0 w 309"/>
                  <a:gd name="T55" fmla="*/ 0 h 388"/>
                  <a:gd name="T56" fmla="*/ 0 w 309"/>
                  <a:gd name="T57" fmla="*/ 0 h 388"/>
                  <a:gd name="T58" fmla="*/ 0 w 309"/>
                  <a:gd name="T59" fmla="*/ 0 h 388"/>
                  <a:gd name="T60" fmla="*/ 0 w 309"/>
                  <a:gd name="T61" fmla="*/ 0 h 388"/>
                  <a:gd name="T62" fmla="*/ 0 w 309"/>
                  <a:gd name="T63" fmla="*/ 0 h 388"/>
                  <a:gd name="T64" fmla="*/ 0 w 309"/>
                  <a:gd name="T65" fmla="*/ 0 h 388"/>
                  <a:gd name="T66" fmla="*/ 0 w 309"/>
                  <a:gd name="T67" fmla="*/ 0 h 388"/>
                  <a:gd name="T68" fmla="*/ 0 w 309"/>
                  <a:gd name="T69" fmla="*/ 0 h 388"/>
                  <a:gd name="T70" fmla="*/ 0 w 309"/>
                  <a:gd name="T71" fmla="*/ 0 h 388"/>
                  <a:gd name="T72" fmla="*/ 0 w 309"/>
                  <a:gd name="T73" fmla="*/ 0 h 388"/>
                  <a:gd name="T74" fmla="*/ 0 w 309"/>
                  <a:gd name="T75" fmla="*/ 0 h 38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309" h="388">
                    <a:moveTo>
                      <a:pt x="250" y="145"/>
                    </a:moveTo>
                    <a:lnTo>
                      <a:pt x="260" y="155"/>
                    </a:lnTo>
                    <a:lnTo>
                      <a:pt x="269" y="167"/>
                    </a:lnTo>
                    <a:lnTo>
                      <a:pt x="275" y="180"/>
                    </a:lnTo>
                    <a:lnTo>
                      <a:pt x="281" y="193"/>
                    </a:lnTo>
                    <a:lnTo>
                      <a:pt x="282" y="206"/>
                    </a:lnTo>
                    <a:lnTo>
                      <a:pt x="282" y="220"/>
                    </a:lnTo>
                    <a:lnTo>
                      <a:pt x="278" y="234"/>
                    </a:lnTo>
                    <a:lnTo>
                      <a:pt x="272" y="247"/>
                    </a:lnTo>
                    <a:lnTo>
                      <a:pt x="262" y="262"/>
                    </a:lnTo>
                    <a:lnTo>
                      <a:pt x="250" y="275"/>
                    </a:lnTo>
                    <a:lnTo>
                      <a:pt x="237" y="286"/>
                    </a:lnTo>
                    <a:lnTo>
                      <a:pt x="222" y="298"/>
                    </a:lnTo>
                    <a:lnTo>
                      <a:pt x="209" y="308"/>
                    </a:lnTo>
                    <a:lnTo>
                      <a:pt x="194" y="319"/>
                    </a:lnTo>
                    <a:lnTo>
                      <a:pt x="180" y="331"/>
                    </a:lnTo>
                    <a:lnTo>
                      <a:pt x="166" y="344"/>
                    </a:lnTo>
                    <a:lnTo>
                      <a:pt x="162" y="348"/>
                    </a:lnTo>
                    <a:lnTo>
                      <a:pt x="159" y="354"/>
                    </a:lnTo>
                    <a:lnTo>
                      <a:pt x="156" y="359"/>
                    </a:lnTo>
                    <a:lnTo>
                      <a:pt x="153" y="365"/>
                    </a:lnTo>
                    <a:lnTo>
                      <a:pt x="152" y="371"/>
                    </a:lnTo>
                    <a:lnTo>
                      <a:pt x="152" y="377"/>
                    </a:lnTo>
                    <a:lnTo>
                      <a:pt x="153" y="382"/>
                    </a:lnTo>
                    <a:lnTo>
                      <a:pt x="158" y="387"/>
                    </a:lnTo>
                    <a:lnTo>
                      <a:pt x="163" y="388"/>
                    </a:lnTo>
                    <a:lnTo>
                      <a:pt x="169" y="388"/>
                    </a:lnTo>
                    <a:lnTo>
                      <a:pt x="175" y="387"/>
                    </a:lnTo>
                    <a:lnTo>
                      <a:pt x="180" y="382"/>
                    </a:lnTo>
                    <a:lnTo>
                      <a:pt x="194" y="367"/>
                    </a:lnTo>
                    <a:lnTo>
                      <a:pt x="210" y="351"/>
                    </a:lnTo>
                    <a:lnTo>
                      <a:pt x="227" y="337"/>
                    </a:lnTo>
                    <a:lnTo>
                      <a:pt x="244" y="322"/>
                    </a:lnTo>
                    <a:lnTo>
                      <a:pt x="260" y="308"/>
                    </a:lnTo>
                    <a:lnTo>
                      <a:pt x="275" y="292"/>
                    </a:lnTo>
                    <a:lnTo>
                      <a:pt x="290" y="275"/>
                    </a:lnTo>
                    <a:lnTo>
                      <a:pt x="300" y="256"/>
                    </a:lnTo>
                    <a:lnTo>
                      <a:pt x="307" y="234"/>
                    </a:lnTo>
                    <a:lnTo>
                      <a:pt x="309" y="213"/>
                    </a:lnTo>
                    <a:lnTo>
                      <a:pt x="304" y="191"/>
                    </a:lnTo>
                    <a:lnTo>
                      <a:pt x="297" y="171"/>
                    </a:lnTo>
                    <a:lnTo>
                      <a:pt x="285" y="151"/>
                    </a:lnTo>
                    <a:lnTo>
                      <a:pt x="271" y="134"/>
                    </a:lnTo>
                    <a:lnTo>
                      <a:pt x="253" y="118"/>
                    </a:lnTo>
                    <a:lnTo>
                      <a:pt x="235" y="104"/>
                    </a:lnTo>
                    <a:lnTo>
                      <a:pt x="222" y="94"/>
                    </a:lnTo>
                    <a:lnTo>
                      <a:pt x="207" y="85"/>
                    </a:lnTo>
                    <a:lnTo>
                      <a:pt x="191" y="75"/>
                    </a:lnTo>
                    <a:lnTo>
                      <a:pt x="175" y="65"/>
                    </a:lnTo>
                    <a:lnTo>
                      <a:pt x="159" y="55"/>
                    </a:lnTo>
                    <a:lnTo>
                      <a:pt x="141" y="45"/>
                    </a:lnTo>
                    <a:lnTo>
                      <a:pt x="124" y="36"/>
                    </a:lnTo>
                    <a:lnTo>
                      <a:pt x="108" y="28"/>
                    </a:lnTo>
                    <a:lnTo>
                      <a:pt x="92" y="20"/>
                    </a:lnTo>
                    <a:lnTo>
                      <a:pt x="75" y="13"/>
                    </a:lnTo>
                    <a:lnTo>
                      <a:pt x="59" y="9"/>
                    </a:lnTo>
                    <a:lnTo>
                      <a:pt x="45" y="5"/>
                    </a:lnTo>
                    <a:lnTo>
                      <a:pt x="31" y="2"/>
                    </a:lnTo>
                    <a:lnTo>
                      <a:pt x="20" y="0"/>
                    </a:lnTo>
                    <a:lnTo>
                      <a:pt x="9" y="2"/>
                    </a:lnTo>
                    <a:lnTo>
                      <a:pt x="0" y="5"/>
                    </a:lnTo>
                    <a:lnTo>
                      <a:pt x="11" y="7"/>
                    </a:lnTo>
                    <a:lnTo>
                      <a:pt x="23" y="12"/>
                    </a:lnTo>
                    <a:lnTo>
                      <a:pt x="36" y="17"/>
                    </a:lnTo>
                    <a:lnTo>
                      <a:pt x="49" y="23"/>
                    </a:lnTo>
                    <a:lnTo>
                      <a:pt x="65" y="30"/>
                    </a:lnTo>
                    <a:lnTo>
                      <a:pt x="81" y="38"/>
                    </a:lnTo>
                    <a:lnTo>
                      <a:pt x="99" y="46"/>
                    </a:lnTo>
                    <a:lnTo>
                      <a:pt x="116" y="55"/>
                    </a:lnTo>
                    <a:lnTo>
                      <a:pt x="134" y="65"/>
                    </a:lnTo>
                    <a:lnTo>
                      <a:pt x="152" y="75"/>
                    </a:lnTo>
                    <a:lnTo>
                      <a:pt x="169" y="86"/>
                    </a:lnTo>
                    <a:lnTo>
                      <a:pt x="187" y="98"/>
                    </a:lnTo>
                    <a:lnTo>
                      <a:pt x="205" y="109"/>
                    </a:lnTo>
                    <a:lnTo>
                      <a:pt x="221" y="121"/>
                    </a:lnTo>
                    <a:lnTo>
                      <a:pt x="235" y="132"/>
                    </a:lnTo>
                    <a:lnTo>
                      <a:pt x="250" y="145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811" name="Freeform 47"/>
              <p:cNvSpPr>
                <a:spLocks/>
              </p:cNvSpPr>
              <p:nvPr/>
            </p:nvSpPr>
            <p:spPr bwMode="auto">
              <a:xfrm>
                <a:off x="8279" y="4648"/>
                <a:ext cx="135" cy="97"/>
              </a:xfrm>
              <a:custGeom>
                <a:avLst/>
                <a:gdLst>
                  <a:gd name="T0" fmla="*/ 0 w 406"/>
                  <a:gd name="T1" fmla="*/ 0 h 292"/>
                  <a:gd name="T2" fmla="*/ 0 w 406"/>
                  <a:gd name="T3" fmla="*/ 0 h 292"/>
                  <a:gd name="T4" fmla="*/ 1 w 406"/>
                  <a:gd name="T5" fmla="*/ 0 h 292"/>
                  <a:gd name="T6" fmla="*/ 1 w 406"/>
                  <a:gd name="T7" fmla="*/ 0 h 292"/>
                  <a:gd name="T8" fmla="*/ 1 w 406"/>
                  <a:gd name="T9" fmla="*/ 0 h 292"/>
                  <a:gd name="T10" fmla="*/ 1 w 406"/>
                  <a:gd name="T11" fmla="*/ 0 h 292"/>
                  <a:gd name="T12" fmla="*/ 1 w 406"/>
                  <a:gd name="T13" fmla="*/ 0 h 292"/>
                  <a:gd name="T14" fmla="*/ 1 w 406"/>
                  <a:gd name="T15" fmla="*/ 0 h 292"/>
                  <a:gd name="T16" fmla="*/ 0 w 406"/>
                  <a:gd name="T17" fmla="*/ 0 h 292"/>
                  <a:gd name="T18" fmla="*/ 0 w 406"/>
                  <a:gd name="T19" fmla="*/ 0 h 292"/>
                  <a:gd name="T20" fmla="*/ 0 w 406"/>
                  <a:gd name="T21" fmla="*/ 0 h 292"/>
                  <a:gd name="T22" fmla="*/ 0 w 406"/>
                  <a:gd name="T23" fmla="*/ 0 h 292"/>
                  <a:gd name="T24" fmla="*/ 0 w 406"/>
                  <a:gd name="T25" fmla="*/ 0 h 292"/>
                  <a:gd name="T26" fmla="*/ 0 w 406"/>
                  <a:gd name="T27" fmla="*/ 0 h 292"/>
                  <a:gd name="T28" fmla="*/ 0 w 406"/>
                  <a:gd name="T29" fmla="*/ 0 h 292"/>
                  <a:gd name="T30" fmla="*/ 0 w 406"/>
                  <a:gd name="T31" fmla="*/ 0 h 292"/>
                  <a:gd name="T32" fmla="*/ 0 w 406"/>
                  <a:gd name="T33" fmla="*/ 0 h 292"/>
                  <a:gd name="T34" fmla="*/ 0 w 406"/>
                  <a:gd name="T35" fmla="*/ 0 h 292"/>
                  <a:gd name="T36" fmla="*/ 0 w 406"/>
                  <a:gd name="T37" fmla="*/ 0 h 292"/>
                  <a:gd name="T38" fmla="*/ 0 w 406"/>
                  <a:gd name="T39" fmla="*/ 0 h 292"/>
                  <a:gd name="T40" fmla="*/ 0 w 406"/>
                  <a:gd name="T41" fmla="*/ 0 h 292"/>
                  <a:gd name="T42" fmla="*/ 0 w 406"/>
                  <a:gd name="T43" fmla="*/ 0 h 292"/>
                  <a:gd name="T44" fmla="*/ 0 w 406"/>
                  <a:gd name="T45" fmla="*/ 0 h 292"/>
                  <a:gd name="T46" fmla="*/ 0 w 406"/>
                  <a:gd name="T47" fmla="*/ 0 h 292"/>
                  <a:gd name="T48" fmla="*/ 0 w 406"/>
                  <a:gd name="T49" fmla="*/ 0 h 292"/>
                  <a:gd name="T50" fmla="*/ 0 w 406"/>
                  <a:gd name="T51" fmla="*/ 0 h 292"/>
                  <a:gd name="T52" fmla="*/ 0 w 406"/>
                  <a:gd name="T53" fmla="*/ 0 h 292"/>
                  <a:gd name="T54" fmla="*/ 0 w 406"/>
                  <a:gd name="T55" fmla="*/ 0 h 292"/>
                  <a:gd name="T56" fmla="*/ 0 w 406"/>
                  <a:gd name="T57" fmla="*/ 0 h 292"/>
                  <a:gd name="T58" fmla="*/ 0 w 406"/>
                  <a:gd name="T59" fmla="*/ 0 h 292"/>
                  <a:gd name="T60" fmla="*/ 0 w 406"/>
                  <a:gd name="T61" fmla="*/ 0 h 292"/>
                  <a:gd name="T62" fmla="*/ 0 w 406"/>
                  <a:gd name="T63" fmla="*/ 0 h 29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406" h="292">
                    <a:moveTo>
                      <a:pt x="326" y="36"/>
                    </a:moveTo>
                    <a:lnTo>
                      <a:pt x="332" y="65"/>
                    </a:lnTo>
                    <a:lnTo>
                      <a:pt x="340" y="93"/>
                    </a:lnTo>
                    <a:lnTo>
                      <a:pt x="351" y="123"/>
                    </a:lnTo>
                    <a:lnTo>
                      <a:pt x="361" y="152"/>
                    </a:lnTo>
                    <a:lnTo>
                      <a:pt x="373" y="181"/>
                    </a:lnTo>
                    <a:lnTo>
                      <a:pt x="384" y="210"/>
                    </a:lnTo>
                    <a:lnTo>
                      <a:pt x="395" y="237"/>
                    </a:lnTo>
                    <a:lnTo>
                      <a:pt x="405" y="266"/>
                    </a:lnTo>
                    <a:lnTo>
                      <a:pt x="406" y="273"/>
                    </a:lnTo>
                    <a:lnTo>
                      <a:pt x="406" y="279"/>
                    </a:lnTo>
                    <a:lnTo>
                      <a:pt x="404" y="284"/>
                    </a:lnTo>
                    <a:lnTo>
                      <a:pt x="399" y="289"/>
                    </a:lnTo>
                    <a:lnTo>
                      <a:pt x="393" y="292"/>
                    </a:lnTo>
                    <a:lnTo>
                      <a:pt x="387" y="292"/>
                    </a:lnTo>
                    <a:lnTo>
                      <a:pt x="381" y="289"/>
                    </a:lnTo>
                    <a:lnTo>
                      <a:pt x="377" y="283"/>
                    </a:lnTo>
                    <a:lnTo>
                      <a:pt x="364" y="251"/>
                    </a:lnTo>
                    <a:lnTo>
                      <a:pt x="352" y="213"/>
                    </a:lnTo>
                    <a:lnTo>
                      <a:pt x="339" y="171"/>
                    </a:lnTo>
                    <a:lnTo>
                      <a:pt x="329" y="131"/>
                    </a:lnTo>
                    <a:lnTo>
                      <a:pt x="318" y="93"/>
                    </a:lnTo>
                    <a:lnTo>
                      <a:pt x="311" y="63"/>
                    </a:lnTo>
                    <a:lnTo>
                      <a:pt x="307" y="42"/>
                    </a:lnTo>
                    <a:lnTo>
                      <a:pt x="305" y="34"/>
                    </a:lnTo>
                    <a:lnTo>
                      <a:pt x="283" y="34"/>
                    </a:lnTo>
                    <a:lnTo>
                      <a:pt x="261" y="36"/>
                    </a:lnTo>
                    <a:lnTo>
                      <a:pt x="239" y="39"/>
                    </a:lnTo>
                    <a:lnTo>
                      <a:pt x="216" y="43"/>
                    </a:lnTo>
                    <a:lnTo>
                      <a:pt x="192" y="50"/>
                    </a:lnTo>
                    <a:lnTo>
                      <a:pt x="170" y="57"/>
                    </a:lnTo>
                    <a:lnTo>
                      <a:pt x="148" y="65"/>
                    </a:lnTo>
                    <a:lnTo>
                      <a:pt x="126" y="73"/>
                    </a:lnTo>
                    <a:lnTo>
                      <a:pt x="106" y="83"/>
                    </a:lnTo>
                    <a:lnTo>
                      <a:pt x="85" y="93"/>
                    </a:lnTo>
                    <a:lnTo>
                      <a:pt x="67" y="103"/>
                    </a:lnTo>
                    <a:lnTo>
                      <a:pt x="50" y="113"/>
                    </a:lnTo>
                    <a:lnTo>
                      <a:pt x="34" y="122"/>
                    </a:lnTo>
                    <a:lnTo>
                      <a:pt x="20" y="132"/>
                    </a:lnTo>
                    <a:lnTo>
                      <a:pt x="9" y="141"/>
                    </a:lnTo>
                    <a:lnTo>
                      <a:pt x="0" y="148"/>
                    </a:lnTo>
                    <a:lnTo>
                      <a:pt x="0" y="133"/>
                    </a:lnTo>
                    <a:lnTo>
                      <a:pt x="7" y="118"/>
                    </a:lnTo>
                    <a:lnTo>
                      <a:pt x="19" y="102"/>
                    </a:lnTo>
                    <a:lnTo>
                      <a:pt x="35" y="86"/>
                    </a:lnTo>
                    <a:lnTo>
                      <a:pt x="53" y="70"/>
                    </a:lnTo>
                    <a:lnTo>
                      <a:pt x="73" y="54"/>
                    </a:lnTo>
                    <a:lnTo>
                      <a:pt x="92" y="43"/>
                    </a:lnTo>
                    <a:lnTo>
                      <a:pt x="111" y="33"/>
                    </a:lnTo>
                    <a:lnTo>
                      <a:pt x="139" y="23"/>
                    </a:lnTo>
                    <a:lnTo>
                      <a:pt x="173" y="14"/>
                    </a:lnTo>
                    <a:lnTo>
                      <a:pt x="210" y="8"/>
                    </a:lnTo>
                    <a:lnTo>
                      <a:pt x="245" y="4"/>
                    </a:lnTo>
                    <a:lnTo>
                      <a:pt x="277" y="1"/>
                    </a:lnTo>
                    <a:lnTo>
                      <a:pt x="304" y="0"/>
                    </a:lnTo>
                    <a:lnTo>
                      <a:pt x="321" y="0"/>
                    </a:lnTo>
                    <a:lnTo>
                      <a:pt x="329" y="0"/>
                    </a:lnTo>
                    <a:lnTo>
                      <a:pt x="336" y="1"/>
                    </a:lnTo>
                    <a:lnTo>
                      <a:pt x="342" y="6"/>
                    </a:lnTo>
                    <a:lnTo>
                      <a:pt x="345" y="11"/>
                    </a:lnTo>
                    <a:lnTo>
                      <a:pt x="346" y="19"/>
                    </a:lnTo>
                    <a:lnTo>
                      <a:pt x="345" y="26"/>
                    </a:lnTo>
                    <a:lnTo>
                      <a:pt x="340" y="31"/>
                    </a:lnTo>
                    <a:lnTo>
                      <a:pt x="335" y="34"/>
                    </a:lnTo>
                    <a:lnTo>
                      <a:pt x="326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812" name="Freeform 48"/>
              <p:cNvSpPr>
                <a:spLocks/>
              </p:cNvSpPr>
              <p:nvPr/>
            </p:nvSpPr>
            <p:spPr bwMode="auto">
              <a:xfrm>
                <a:off x="8272" y="4697"/>
                <a:ext cx="146" cy="320"/>
              </a:xfrm>
              <a:custGeom>
                <a:avLst/>
                <a:gdLst>
                  <a:gd name="T0" fmla="*/ 0 w 439"/>
                  <a:gd name="T1" fmla="*/ 0 h 960"/>
                  <a:gd name="T2" fmla="*/ 0 w 439"/>
                  <a:gd name="T3" fmla="*/ 0 h 960"/>
                  <a:gd name="T4" fmla="*/ 0 w 439"/>
                  <a:gd name="T5" fmla="*/ 1 h 960"/>
                  <a:gd name="T6" fmla="*/ 0 w 439"/>
                  <a:gd name="T7" fmla="*/ 1 h 960"/>
                  <a:gd name="T8" fmla="*/ 0 w 439"/>
                  <a:gd name="T9" fmla="*/ 1 h 960"/>
                  <a:gd name="T10" fmla="*/ 0 w 439"/>
                  <a:gd name="T11" fmla="*/ 1 h 960"/>
                  <a:gd name="T12" fmla="*/ 0 w 439"/>
                  <a:gd name="T13" fmla="*/ 1 h 960"/>
                  <a:gd name="T14" fmla="*/ 0 w 439"/>
                  <a:gd name="T15" fmla="*/ 1 h 960"/>
                  <a:gd name="T16" fmla="*/ 0 w 439"/>
                  <a:gd name="T17" fmla="*/ 1 h 960"/>
                  <a:gd name="T18" fmla="*/ 1 w 439"/>
                  <a:gd name="T19" fmla="*/ 1 h 960"/>
                  <a:gd name="T20" fmla="*/ 1 w 439"/>
                  <a:gd name="T21" fmla="*/ 1 h 960"/>
                  <a:gd name="T22" fmla="*/ 1 w 439"/>
                  <a:gd name="T23" fmla="*/ 1 h 960"/>
                  <a:gd name="T24" fmla="*/ 1 w 439"/>
                  <a:gd name="T25" fmla="*/ 1 h 960"/>
                  <a:gd name="T26" fmla="*/ 1 w 439"/>
                  <a:gd name="T27" fmla="*/ 1 h 960"/>
                  <a:gd name="T28" fmla="*/ 1 w 439"/>
                  <a:gd name="T29" fmla="*/ 1 h 960"/>
                  <a:gd name="T30" fmla="*/ 1 w 439"/>
                  <a:gd name="T31" fmla="*/ 1 h 960"/>
                  <a:gd name="T32" fmla="*/ 1 w 439"/>
                  <a:gd name="T33" fmla="*/ 1 h 960"/>
                  <a:gd name="T34" fmla="*/ 1 w 439"/>
                  <a:gd name="T35" fmla="*/ 1 h 960"/>
                  <a:gd name="T36" fmla="*/ 0 w 439"/>
                  <a:gd name="T37" fmla="*/ 1 h 960"/>
                  <a:gd name="T38" fmla="*/ 0 w 439"/>
                  <a:gd name="T39" fmla="*/ 1 h 960"/>
                  <a:gd name="T40" fmla="*/ 0 w 439"/>
                  <a:gd name="T41" fmla="*/ 1 h 960"/>
                  <a:gd name="T42" fmla="*/ 0 w 439"/>
                  <a:gd name="T43" fmla="*/ 1 h 960"/>
                  <a:gd name="T44" fmla="*/ 0 w 439"/>
                  <a:gd name="T45" fmla="*/ 1 h 960"/>
                  <a:gd name="T46" fmla="*/ 0 w 439"/>
                  <a:gd name="T47" fmla="*/ 0 h 960"/>
                  <a:gd name="T48" fmla="*/ 0 w 439"/>
                  <a:gd name="T49" fmla="*/ 0 h 960"/>
                  <a:gd name="T50" fmla="*/ 0 w 439"/>
                  <a:gd name="T51" fmla="*/ 0 h 960"/>
                  <a:gd name="T52" fmla="*/ 0 w 439"/>
                  <a:gd name="T53" fmla="*/ 0 h 960"/>
                  <a:gd name="T54" fmla="*/ 0 w 439"/>
                  <a:gd name="T55" fmla="*/ 0 h 960"/>
                  <a:gd name="T56" fmla="*/ 0 w 439"/>
                  <a:gd name="T57" fmla="*/ 0 h 960"/>
                  <a:gd name="T58" fmla="*/ 0 w 439"/>
                  <a:gd name="T59" fmla="*/ 0 h 960"/>
                  <a:gd name="T60" fmla="*/ 0 w 439"/>
                  <a:gd name="T61" fmla="*/ 0 h 960"/>
                  <a:gd name="T62" fmla="*/ 0 w 439"/>
                  <a:gd name="T63" fmla="*/ 0 h 960"/>
                  <a:gd name="T64" fmla="*/ 0 w 439"/>
                  <a:gd name="T65" fmla="*/ 0 h 960"/>
                  <a:gd name="T66" fmla="*/ 0 w 439"/>
                  <a:gd name="T67" fmla="*/ 0 h 96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439" h="960">
                    <a:moveTo>
                      <a:pt x="72" y="270"/>
                    </a:moveTo>
                    <a:lnTo>
                      <a:pt x="82" y="289"/>
                    </a:lnTo>
                    <a:lnTo>
                      <a:pt x="85" y="302"/>
                    </a:lnTo>
                    <a:lnTo>
                      <a:pt x="87" y="316"/>
                    </a:lnTo>
                    <a:lnTo>
                      <a:pt x="93" y="336"/>
                    </a:lnTo>
                    <a:lnTo>
                      <a:pt x="107" y="376"/>
                    </a:lnTo>
                    <a:lnTo>
                      <a:pt x="124" y="417"/>
                    </a:lnTo>
                    <a:lnTo>
                      <a:pt x="141" y="455"/>
                    </a:lnTo>
                    <a:lnTo>
                      <a:pt x="157" y="494"/>
                    </a:lnTo>
                    <a:lnTo>
                      <a:pt x="175" y="533"/>
                    </a:lnTo>
                    <a:lnTo>
                      <a:pt x="193" y="572"/>
                    </a:lnTo>
                    <a:lnTo>
                      <a:pt x="210" y="611"/>
                    </a:lnTo>
                    <a:lnTo>
                      <a:pt x="229" y="649"/>
                    </a:lnTo>
                    <a:lnTo>
                      <a:pt x="248" y="687"/>
                    </a:lnTo>
                    <a:lnTo>
                      <a:pt x="267" y="726"/>
                    </a:lnTo>
                    <a:lnTo>
                      <a:pt x="287" y="763"/>
                    </a:lnTo>
                    <a:lnTo>
                      <a:pt x="307" y="802"/>
                    </a:lnTo>
                    <a:lnTo>
                      <a:pt x="326" y="839"/>
                    </a:lnTo>
                    <a:lnTo>
                      <a:pt x="347" y="878"/>
                    </a:lnTo>
                    <a:lnTo>
                      <a:pt x="367" y="915"/>
                    </a:lnTo>
                    <a:lnTo>
                      <a:pt x="388" y="954"/>
                    </a:lnTo>
                    <a:lnTo>
                      <a:pt x="391" y="957"/>
                    </a:lnTo>
                    <a:lnTo>
                      <a:pt x="397" y="958"/>
                    </a:lnTo>
                    <a:lnTo>
                      <a:pt x="404" y="960"/>
                    </a:lnTo>
                    <a:lnTo>
                      <a:pt x="413" y="960"/>
                    </a:lnTo>
                    <a:lnTo>
                      <a:pt x="420" y="960"/>
                    </a:lnTo>
                    <a:lnTo>
                      <a:pt x="427" y="958"/>
                    </a:lnTo>
                    <a:lnTo>
                      <a:pt x="433" y="957"/>
                    </a:lnTo>
                    <a:lnTo>
                      <a:pt x="436" y="954"/>
                    </a:lnTo>
                    <a:lnTo>
                      <a:pt x="439" y="948"/>
                    </a:lnTo>
                    <a:lnTo>
                      <a:pt x="439" y="943"/>
                    </a:lnTo>
                    <a:lnTo>
                      <a:pt x="436" y="937"/>
                    </a:lnTo>
                    <a:lnTo>
                      <a:pt x="432" y="932"/>
                    </a:lnTo>
                    <a:lnTo>
                      <a:pt x="414" y="902"/>
                    </a:lnTo>
                    <a:lnTo>
                      <a:pt x="398" y="874"/>
                    </a:lnTo>
                    <a:lnTo>
                      <a:pt x="380" y="843"/>
                    </a:lnTo>
                    <a:lnTo>
                      <a:pt x="364" y="813"/>
                    </a:lnTo>
                    <a:lnTo>
                      <a:pt x="348" y="784"/>
                    </a:lnTo>
                    <a:lnTo>
                      <a:pt x="332" y="754"/>
                    </a:lnTo>
                    <a:lnTo>
                      <a:pt x="314" y="724"/>
                    </a:lnTo>
                    <a:lnTo>
                      <a:pt x="298" y="694"/>
                    </a:lnTo>
                    <a:lnTo>
                      <a:pt x="269" y="638"/>
                    </a:lnTo>
                    <a:lnTo>
                      <a:pt x="242" y="585"/>
                    </a:lnTo>
                    <a:lnTo>
                      <a:pt x="216" y="532"/>
                    </a:lnTo>
                    <a:lnTo>
                      <a:pt x="193" y="477"/>
                    </a:lnTo>
                    <a:lnTo>
                      <a:pt x="169" y="424"/>
                    </a:lnTo>
                    <a:lnTo>
                      <a:pt x="149" y="369"/>
                    </a:lnTo>
                    <a:lnTo>
                      <a:pt x="128" y="312"/>
                    </a:lnTo>
                    <a:lnTo>
                      <a:pt x="107" y="253"/>
                    </a:lnTo>
                    <a:lnTo>
                      <a:pt x="91" y="220"/>
                    </a:lnTo>
                    <a:lnTo>
                      <a:pt x="75" y="181"/>
                    </a:lnTo>
                    <a:lnTo>
                      <a:pt x="60" y="139"/>
                    </a:lnTo>
                    <a:lnTo>
                      <a:pt x="47" y="99"/>
                    </a:lnTo>
                    <a:lnTo>
                      <a:pt x="35" y="62"/>
                    </a:lnTo>
                    <a:lnTo>
                      <a:pt x="25" y="31"/>
                    </a:lnTo>
                    <a:lnTo>
                      <a:pt x="15" y="10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6" y="47"/>
                    </a:lnTo>
                    <a:lnTo>
                      <a:pt x="11" y="82"/>
                    </a:lnTo>
                    <a:lnTo>
                      <a:pt x="16" y="115"/>
                    </a:lnTo>
                    <a:lnTo>
                      <a:pt x="24" y="146"/>
                    </a:lnTo>
                    <a:lnTo>
                      <a:pt x="33" y="179"/>
                    </a:lnTo>
                    <a:lnTo>
                      <a:pt x="43" y="211"/>
                    </a:lnTo>
                    <a:lnTo>
                      <a:pt x="56" y="241"/>
                    </a:lnTo>
                    <a:lnTo>
                      <a:pt x="72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813" name="Freeform 49"/>
              <p:cNvSpPr>
                <a:spLocks/>
              </p:cNvSpPr>
              <p:nvPr/>
            </p:nvSpPr>
            <p:spPr bwMode="auto">
              <a:xfrm>
                <a:off x="8416" y="4972"/>
                <a:ext cx="128" cy="66"/>
              </a:xfrm>
              <a:custGeom>
                <a:avLst/>
                <a:gdLst>
                  <a:gd name="T0" fmla="*/ 0 w 382"/>
                  <a:gd name="T1" fmla="*/ 0 h 198"/>
                  <a:gd name="T2" fmla="*/ 0 w 382"/>
                  <a:gd name="T3" fmla="*/ 0 h 198"/>
                  <a:gd name="T4" fmla="*/ 0 w 382"/>
                  <a:gd name="T5" fmla="*/ 0 h 198"/>
                  <a:gd name="T6" fmla="*/ 0 w 382"/>
                  <a:gd name="T7" fmla="*/ 0 h 198"/>
                  <a:gd name="T8" fmla="*/ 0 w 382"/>
                  <a:gd name="T9" fmla="*/ 0 h 198"/>
                  <a:gd name="T10" fmla="*/ 0 w 382"/>
                  <a:gd name="T11" fmla="*/ 0 h 198"/>
                  <a:gd name="T12" fmla="*/ 0 w 382"/>
                  <a:gd name="T13" fmla="*/ 0 h 198"/>
                  <a:gd name="T14" fmla="*/ 0 w 382"/>
                  <a:gd name="T15" fmla="*/ 0 h 198"/>
                  <a:gd name="T16" fmla="*/ 0 w 382"/>
                  <a:gd name="T17" fmla="*/ 0 h 198"/>
                  <a:gd name="T18" fmla="*/ 0 w 382"/>
                  <a:gd name="T19" fmla="*/ 0 h 198"/>
                  <a:gd name="T20" fmla="*/ 0 w 382"/>
                  <a:gd name="T21" fmla="*/ 0 h 198"/>
                  <a:gd name="T22" fmla="*/ 0 w 382"/>
                  <a:gd name="T23" fmla="*/ 0 h 198"/>
                  <a:gd name="T24" fmla="*/ 0 w 382"/>
                  <a:gd name="T25" fmla="*/ 0 h 198"/>
                  <a:gd name="T26" fmla="*/ 0 w 382"/>
                  <a:gd name="T27" fmla="*/ 0 h 198"/>
                  <a:gd name="T28" fmla="*/ 0 w 382"/>
                  <a:gd name="T29" fmla="*/ 0 h 198"/>
                  <a:gd name="T30" fmla="*/ 0 w 382"/>
                  <a:gd name="T31" fmla="*/ 0 h 198"/>
                  <a:gd name="T32" fmla="*/ 0 w 382"/>
                  <a:gd name="T33" fmla="*/ 0 h 198"/>
                  <a:gd name="T34" fmla="*/ 0 w 382"/>
                  <a:gd name="T35" fmla="*/ 0 h 198"/>
                  <a:gd name="T36" fmla="*/ 0 w 382"/>
                  <a:gd name="T37" fmla="*/ 0 h 198"/>
                  <a:gd name="T38" fmla="*/ 0 w 382"/>
                  <a:gd name="T39" fmla="*/ 0 h 198"/>
                  <a:gd name="T40" fmla="*/ 1 w 382"/>
                  <a:gd name="T41" fmla="*/ 0 h 198"/>
                  <a:gd name="T42" fmla="*/ 1 w 382"/>
                  <a:gd name="T43" fmla="*/ 0 h 198"/>
                  <a:gd name="T44" fmla="*/ 1 w 382"/>
                  <a:gd name="T45" fmla="*/ 0 h 198"/>
                  <a:gd name="T46" fmla="*/ 1 w 382"/>
                  <a:gd name="T47" fmla="*/ 0 h 198"/>
                  <a:gd name="T48" fmla="*/ 1 w 382"/>
                  <a:gd name="T49" fmla="*/ 0 h 198"/>
                  <a:gd name="T50" fmla="*/ 1 w 382"/>
                  <a:gd name="T51" fmla="*/ 0 h 198"/>
                  <a:gd name="T52" fmla="*/ 1 w 382"/>
                  <a:gd name="T53" fmla="*/ 0 h 198"/>
                  <a:gd name="T54" fmla="*/ 1 w 382"/>
                  <a:gd name="T55" fmla="*/ 0 h 198"/>
                  <a:gd name="T56" fmla="*/ 0 w 382"/>
                  <a:gd name="T57" fmla="*/ 0 h 198"/>
                  <a:gd name="T58" fmla="*/ 0 w 382"/>
                  <a:gd name="T59" fmla="*/ 0 h 198"/>
                  <a:gd name="T60" fmla="*/ 0 w 382"/>
                  <a:gd name="T61" fmla="*/ 0 h 198"/>
                  <a:gd name="T62" fmla="*/ 0 w 382"/>
                  <a:gd name="T63" fmla="*/ 0 h 198"/>
                  <a:gd name="T64" fmla="*/ 0 w 382"/>
                  <a:gd name="T65" fmla="*/ 0 h 198"/>
                  <a:gd name="T66" fmla="*/ 0 w 382"/>
                  <a:gd name="T67" fmla="*/ 0 h 198"/>
                  <a:gd name="T68" fmla="*/ 0 w 382"/>
                  <a:gd name="T69" fmla="*/ 0 h 198"/>
                  <a:gd name="T70" fmla="*/ 0 w 382"/>
                  <a:gd name="T71" fmla="*/ 0 h 198"/>
                  <a:gd name="T72" fmla="*/ 0 w 382"/>
                  <a:gd name="T73" fmla="*/ 0 h 198"/>
                  <a:gd name="T74" fmla="*/ 0 w 382"/>
                  <a:gd name="T75" fmla="*/ 0 h 198"/>
                  <a:gd name="T76" fmla="*/ 0 w 382"/>
                  <a:gd name="T77" fmla="*/ 0 h 198"/>
                  <a:gd name="T78" fmla="*/ 0 w 382"/>
                  <a:gd name="T79" fmla="*/ 0 h 198"/>
                  <a:gd name="T80" fmla="*/ 0 w 382"/>
                  <a:gd name="T81" fmla="*/ 0 h 198"/>
                  <a:gd name="T82" fmla="*/ 0 w 382"/>
                  <a:gd name="T83" fmla="*/ 0 h 198"/>
                  <a:gd name="T84" fmla="*/ 0 w 382"/>
                  <a:gd name="T85" fmla="*/ 0 h 198"/>
                  <a:gd name="T86" fmla="*/ 0 w 382"/>
                  <a:gd name="T87" fmla="*/ 0 h 198"/>
                  <a:gd name="T88" fmla="*/ 0 w 382"/>
                  <a:gd name="T89" fmla="*/ 0 h 198"/>
                  <a:gd name="T90" fmla="*/ 0 w 382"/>
                  <a:gd name="T91" fmla="*/ 0 h 19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82" h="198">
                    <a:moveTo>
                      <a:pt x="2" y="182"/>
                    </a:moveTo>
                    <a:lnTo>
                      <a:pt x="0" y="187"/>
                    </a:lnTo>
                    <a:lnTo>
                      <a:pt x="0" y="191"/>
                    </a:lnTo>
                    <a:lnTo>
                      <a:pt x="2" y="195"/>
                    </a:lnTo>
                    <a:lnTo>
                      <a:pt x="6" y="198"/>
                    </a:lnTo>
                    <a:lnTo>
                      <a:pt x="30" y="187"/>
                    </a:lnTo>
                    <a:lnTo>
                      <a:pt x="52" y="176"/>
                    </a:lnTo>
                    <a:lnTo>
                      <a:pt x="75" y="166"/>
                    </a:lnTo>
                    <a:lnTo>
                      <a:pt x="99" y="156"/>
                    </a:lnTo>
                    <a:lnTo>
                      <a:pt x="124" y="146"/>
                    </a:lnTo>
                    <a:lnTo>
                      <a:pt x="147" y="138"/>
                    </a:lnTo>
                    <a:lnTo>
                      <a:pt x="171" y="128"/>
                    </a:lnTo>
                    <a:lnTo>
                      <a:pt x="194" y="119"/>
                    </a:lnTo>
                    <a:lnTo>
                      <a:pt x="218" y="109"/>
                    </a:lnTo>
                    <a:lnTo>
                      <a:pt x="241" y="99"/>
                    </a:lnTo>
                    <a:lnTo>
                      <a:pt x="265" y="89"/>
                    </a:lnTo>
                    <a:lnTo>
                      <a:pt x="287" y="77"/>
                    </a:lnTo>
                    <a:lnTo>
                      <a:pt x="310" y="66"/>
                    </a:lnTo>
                    <a:lnTo>
                      <a:pt x="332" y="54"/>
                    </a:lnTo>
                    <a:lnTo>
                      <a:pt x="354" y="41"/>
                    </a:lnTo>
                    <a:lnTo>
                      <a:pt x="376" y="27"/>
                    </a:lnTo>
                    <a:lnTo>
                      <a:pt x="381" y="23"/>
                    </a:lnTo>
                    <a:lnTo>
                      <a:pt x="382" y="17"/>
                    </a:lnTo>
                    <a:lnTo>
                      <a:pt x="382" y="11"/>
                    </a:lnTo>
                    <a:lnTo>
                      <a:pt x="379" y="7"/>
                    </a:lnTo>
                    <a:lnTo>
                      <a:pt x="375" y="3"/>
                    </a:lnTo>
                    <a:lnTo>
                      <a:pt x="369" y="0"/>
                    </a:lnTo>
                    <a:lnTo>
                      <a:pt x="363" y="0"/>
                    </a:lnTo>
                    <a:lnTo>
                      <a:pt x="359" y="3"/>
                    </a:lnTo>
                    <a:lnTo>
                      <a:pt x="335" y="16"/>
                    </a:lnTo>
                    <a:lnTo>
                      <a:pt x="309" y="28"/>
                    </a:lnTo>
                    <a:lnTo>
                      <a:pt x="281" y="41"/>
                    </a:lnTo>
                    <a:lnTo>
                      <a:pt x="253" y="56"/>
                    </a:lnTo>
                    <a:lnTo>
                      <a:pt x="223" y="70"/>
                    </a:lnTo>
                    <a:lnTo>
                      <a:pt x="193" y="84"/>
                    </a:lnTo>
                    <a:lnTo>
                      <a:pt x="163" y="97"/>
                    </a:lnTo>
                    <a:lnTo>
                      <a:pt x="135" y="112"/>
                    </a:lnTo>
                    <a:lnTo>
                      <a:pt x="107" y="125"/>
                    </a:lnTo>
                    <a:lnTo>
                      <a:pt x="83" y="136"/>
                    </a:lnTo>
                    <a:lnTo>
                      <a:pt x="61" y="148"/>
                    </a:lnTo>
                    <a:lnTo>
                      <a:pt x="40" y="158"/>
                    </a:lnTo>
                    <a:lnTo>
                      <a:pt x="24" y="166"/>
                    </a:lnTo>
                    <a:lnTo>
                      <a:pt x="12" y="174"/>
                    </a:lnTo>
                    <a:lnTo>
                      <a:pt x="5" y="179"/>
                    </a:lnTo>
                    <a:lnTo>
                      <a:pt x="2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814" name="Freeform 50"/>
              <p:cNvSpPr>
                <a:spLocks/>
              </p:cNvSpPr>
              <p:nvPr/>
            </p:nvSpPr>
            <p:spPr bwMode="auto">
              <a:xfrm>
                <a:off x="8304" y="4693"/>
                <a:ext cx="76" cy="80"/>
              </a:xfrm>
              <a:custGeom>
                <a:avLst/>
                <a:gdLst>
                  <a:gd name="T0" fmla="*/ 0 w 229"/>
                  <a:gd name="T1" fmla="*/ 0 h 240"/>
                  <a:gd name="T2" fmla="*/ 0 w 229"/>
                  <a:gd name="T3" fmla="*/ 0 h 240"/>
                  <a:gd name="T4" fmla="*/ 0 w 229"/>
                  <a:gd name="T5" fmla="*/ 0 h 240"/>
                  <a:gd name="T6" fmla="*/ 0 w 229"/>
                  <a:gd name="T7" fmla="*/ 0 h 240"/>
                  <a:gd name="T8" fmla="*/ 0 w 229"/>
                  <a:gd name="T9" fmla="*/ 0 h 240"/>
                  <a:gd name="T10" fmla="*/ 0 w 229"/>
                  <a:gd name="T11" fmla="*/ 0 h 240"/>
                  <a:gd name="T12" fmla="*/ 0 w 229"/>
                  <a:gd name="T13" fmla="*/ 0 h 240"/>
                  <a:gd name="T14" fmla="*/ 0 w 229"/>
                  <a:gd name="T15" fmla="*/ 0 h 240"/>
                  <a:gd name="T16" fmla="*/ 0 w 229"/>
                  <a:gd name="T17" fmla="*/ 0 h 240"/>
                  <a:gd name="T18" fmla="*/ 0 w 229"/>
                  <a:gd name="T19" fmla="*/ 0 h 240"/>
                  <a:gd name="T20" fmla="*/ 0 w 229"/>
                  <a:gd name="T21" fmla="*/ 0 h 240"/>
                  <a:gd name="T22" fmla="*/ 0 w 229"/>
                  <a:gd name="T23" fmla="*/ 0 h 240"/>
                  <a:gd name="T24" fmla="*/ 0 w 229"/>
                  <a:gd name="T25" fmla="*/ 0 h 240"/>
                  <a:gd name="T26" fmla="*/ 0 w 229"/>
                  <a:gd name="T27" fmla="*/ 0 h 240"/>
                  <a:gd name="T28" fmla="*/ 0 w 229"/>
                  <a:gd name="T29" fmla="*/ 0 h 240"/>
                  <a:gd name="T30" fmla="*/ 0 w 229"/>
                  <a:gd name="T31" fmla="*/ 0 h 240"/>
                  <a:gd name="T32" fmla="*/ 0 w 229"/>
                  <a:gd name="T33" fmla="*/ 0 h 240"/>
                  <a:gd name="T34" fmla="*/ 0 w 229"/>
                  <a:gd name="T35" fmla="*/ 0 h 240"/>
                  <a:gd name="T36" fmla="*/ 0 w 229"/>
                  <a:gd name="T37" fmla="*/ 0 h 240"/>
                  <a:gd name="T38" fmla="*/ 0 w 229"/>
                  <a:gd name="T39" fmla="*/ 0 h 240"/>
                  <a:gd name="T40" fmla="*/ 0 w 229"/>
                  <a:gd name="T41" fmla="*/ 0 h 240"/>
                  <a:gd name="T42" fmla="*/ 0 w 229"/>
                  <a:gd name="T43" fmla="*/ 0 h 240"/>
                  <a:gd name="T44" fmla="*/ 0 w 229"/>
                  <a:gd name="T45" fmla="*/ 0 h 240"/>
                  <a:gd name="T46" fmla="*/ 0 w 229"/>
                  <a:gd name="T47" fmla="*/ 0 h 240"/>
                  <a:gd name="T48" fmla="*/ 0 w 229"/>
                  <a:gd name="T49" fmla="*/ 0 h 240"/>
                  <a:gd name="T50" fmla="*/ 0 w 229"/>
                  <a:gd name="T51" fmla="*/ 0 h 240"/>
                  <a:gd name="T52" fmla="*/ 0 w 229"/>
                  <a:gd name="T53" fmla="*/ 0 h 240"/>
                  <a:gd name="T54" fmla="*/ 0 w 229"/>
                  <a:gd name="T55" fmla="*/ 0 h 240"/>
                  <a:gd name="T56" fmla="*/ 0 w 229"/>
                  <a:gd name="T57" fmla="*/ 0 h 240"/>
                  <a:gd name="T58" fmla="*/ 0 w 229"/>
                  <a:gd name="T59" fmla="*/ 0 h 240"/>
                  <a:gd name="T60" fmla="*/ 0 w 229"/>
                  <a:gd name="T61" fmla="*/ 0 h 240"/>
                  <a:gd name="T62" fmla="*/ 0 w 229"/>
                  <a:gd name="T63" fmla="*/ 0 h 240"/>
                  <a:gd name="T64" fmla="*/ 0 w 229"/>
                  <a:gd name="T65" fmla="*/ 0 h 240"/>
                  <a:gd name="T66" fmla="*/ 0 w 229"/>
                  <a:gd name="T67" fmla="*/ 0 h 240"/>
                  <a:gd name="T68" fmla="*/ 0 w 229"/>
                  <a:gd name="T69" fmla="*/ 0 h 240"/>
                  <a:gd name="T70" fmla="*/ 0 w 229"/>
                  <a:gd name="T71" fmla="*/ 0 h 240"/>
                  <a:gd name="T72" fmla="*/ 0 w 229"/>
                  <a:gd name="T73" fmla="*/ 0 h 240"/>
                  <a:gd name="T74" fmla="*/ 0 w 229"/>
                  <a:gd name="T75" fmla="*/ 0 h 24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29" h="240">
                    <a:moveTo>
                      <a:pt x="126" y="4"/>
                    </a:moveTo>
                    <a:lnTo>
                      <a:pt x="119" y="3"/>
                    </a:lnTo>
                    <a:lnTo>
                      <a:pt x="111" y="3"/>
                    </a:lnTo>
                    <a:lnTo>
                      <a:pt x="105" y="1"/>
                    </a:lnTo>
                    <a:lnTo>
                      <a:pt x="102" y="1"/>
                    </a:lnTo>
                    <a:lnTo>
                      <a:pt x="94" y="0"/>
                    </a:lnTo>
                    <a:lnTo>
                      <a:pt x="83" y="0"/>
                    </a:lnTo>
                    <a:lnTo>
                      <a:pt x="75" y="1"/>
                    </a:lnTo>
                    <a:lnTo>
                      <a:pt x="66" y="3"/>
                    </a:lnTo>
                    <a:lnTo>
                      <a:pt x="57" y="4"/>
                    </a:lnTo>
                    <a:lnTo>
                      <a:pt x="48" y="9"/>
                    </a:lnTo>
                    <a:lnTo>
                      <a:pt x="41" y="13"/>
                    </a:lnTo>
                    <a:lnTo>
                      <a:pt x="33" y="17"/>
                    </a:lnTo>
                    <a:lnTo>
                      <a:pt x="17" y="34"/>
                    </a:lnTo>
                    <a:lnTo>
                      <a:pt x="6" y="55"/>
                    </a:lnTo>
                    <a:lnTo>
                      <a:pt x="1" y="76"/>
                    </a:lnTo>
                    <a:lnTo>
                      <a:pt x="0" y="98"/>
                    </a:lnTo>
                    <a:lnTo>
                      <a:pt x="3" y="121"/>
                    </a:lnTo>
                    <a:lnTo>
                      <a:pt x="8" y="144"/>
                    </a:lnTo>
                    <a:lnTo>
                      <a:pt x="16" y="167"/>
                    </a:lnTo>
                    <a:lnTo>
                      <a:pt x="26" y="187"/>
                    </a:lnTo>
                    <a:lnTo>
                      <a:pt x="35" y="200"/>
                    </a:lnTo>
                    <a:lnTo>
                      <a:pt x="45" y="213"/>
                    </a:lnTo>
                    <a:lnTo>
                      <a:pt x="57" y="223"/>
                    </a:lnTo>
                    <a:lnTo>
                      <a:pt x="70" y="230"/>
                    </a:lnTo>
                    <a:lnTo>
                      <a:pt x="85" y="236"/>
                    </a:lnTo>
                    <a:lnTo>
                      <a:pt x="101" y="240"/>
                    </a:lnTo>
                    <a:lnTo>
                      <a:pt x="116" y="240"/>
                    </a:lnTo>
                    <a:lnTo>
                      <a:pt x="132" y="237"/>
                    </a:lnTo>
                    <a:lnTo>
                      <a:pt x="154" y="228"/>
                    </a:lnTo>
                    <a:lnTo>
                      <a:pt x="174" y="218"/>
                    </a:lnTo>
                    <a:lnTo>
                      <a:pt x="192" y="204"/>
                    </a:lnTo>
                    <a:lnTo>
                      <a:pt x="208" y="188"/>
                    </a:lnTo>
                    <a:lnTo>
                      <a:pt x="218" y="171"/>
                    </a:lnTo>
                    <a:lnTo>
                      <a:pt x="226" y="151"/>
                    </a:lnTo>
                    <a:lnTo>
                      <a:pt x="229" y="131"/>
                    </a:lnTo>
                    <a:lnTo>
                      <a:pt x="226" y="109"/>
                    </a:lnTo>
                    <a:lnTo>
                      <a:pt x="224" y="103"/>
                    </a:lnTo>
                    <a:lnTo>
                      <a:pt x="221" y="98"/>
                    </a:lnTo>
                    <a:lnTo>
                      <a:pt x="215" y="95"/>
                    </a:lnTo>
                    <a:lnTo>
                      <a:pt x="210" y="93"/>
                    </a:lnTo>
                    <a:lnTo>
                      <a:pt x="204" y="95"/>
                    </a:lnTo>
                    <a:lnTo>
                      <a:pt x="198" y="99"/>
                    </a:lnTo>
                    <a:lnTo>
                      <a:pt x="195" y="105"/>
                    </a:lnTo>
                    <a:lnTo>
                      <a:pt x="195" y="111"/>
                    </a:lnTo>
                    <a:lnTo>
                      <a:pt x="193" y="126"/>
                    </a:lnTo>
                    <a:lnTo>
                      <a:pt x="189" y="142"/>
                    </a:lnTo>
                    <a:lnTo>
                      <a:pt x="183" y="158"/>
                    </a:lnTo>
                    <a:lnTo>
                      <a:pt x="174" y="171"/>
                    </a:lnTo>
                    <a:lnTo>
                      <a:pt x="164" y="181"/>
                    </a:lnTo>
                    <a:lnTo>
                      <a:pt x="149" y="190"/>
                    </a:lnTo>
                    <a:lnTo>
                      <a:pt x="133" y="195"/>
                    </a:lnTo>
                    <a:lnTo>
                      <a:pt x="113" y="198"/>
                    </a:lnTo>
                    <a:lnTo>
                      <a:pt x="92" y="197"/>
                    </a:lnTo>
                    <a:lnTo>
                      <a:pt x="76" y="188"/>
                    </a:lnTo>
                    <a:lnTo>
                      <a:pt x="63" y="177"/>
                    </a:lnTo>
                    <a:lnTo>
                      <a:pt x="54" y="161"/>
                    </a:lnTo>
                    <a:lnTo>
                      <a:pt x="47" y="142"/>
                    </a:lnTo>
                    <a:lnTo>
                      <a:pt x="41" y="124"/>
                    </a:lnTo>
                    <a:lnTo>
                      <a:pt x="36" y="103"/>
                    </a:lnTo>
                    <a:lnTo>
                      <a:pt x="35" y="85"/>
                    </a:lnTo>
                    <a:lnTo>
                      <a:pt x="35" y="73"/>
                    </a:lnTo>
                    <a:lnTo>
                      <a:pt x="36" y="62"/>
                    </a:lnTo>
                    <a:lnTo>
                      <a:pt x="41" y="50"/>
                    </a:lnTo>
                    <a:lnTo>
                      <a:pt x="48" y="40"/>
                    </a:lnTo>
                    <a:lnTo>
                      <a:pt x="55" y="33"/>
                    </a:lnTo>
                    <a:lnTo>
                      <a:pt x="66" y="26"/>
                    </a:lnTo>
                    <a:lnTo>
                      <a:pt x="77" y="21"/>
                    </a:lnTo>
                    <a:lnTo>
                      <a:pt x="92" y="19"/>
                    </a:lnTo>
                    <a:lnTo>
                      <a:pt x="97" y="19"/>
                    </a:lnTo>
                    <a:lnTo>
                      <a:pt x="105" y="19"/>
                    </a:lnTo>
                    <a:lnTo>
                      <a:pt x="120" y="19"/>
                    </a:lnTo>
                    <a:lnTo>
                      <a:pt x="135" y="21"/>
                    </a:lnTo>
                    <a:lnTo>
                      <a:pt x="139" y="20"/>
                    </a:lnTo>
                    <a:lnTo>
                      <a:pt x="139" y="14"/>
                    </a:lnTo>
                    <a:lnTo>
                      <a:pt x="133" y="9"/>
                    </a:lnTo>
                    <a:lnTo>
                      <a:pt x="1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815" name="Freeform 51"/>
              <p:cNvSpPr>
                <a:spLocks/>
              </p:cNvSpPr>
              <p:nvPr/>
            </p:nvSpPr>
            <p:spPr bwMode="auto">
              <a:xfrm>
                <a:off x="8401" y="4895"/>
                <a:ext cx="93" cy="90"/>
              </a:xfrm>
              <a:custGeom>
                <a:avLst/>
                <a:gdLst>
                  <a:gd name="T0" fmla="*/ 0 w 281"/>
                  <a:gd name="T1" fmla="*/ 0 h 270"/>
                  <a:gd name="T2" fmla="*/ 0 w 281"/>
                  <a:gd name="T3" fmla="*/ 0 h 270"/>
                  <a:gd name="T4" fmla="*/ 0 w 281"/>
                  <a:gd name="T5" fmla="*/ 0 h 270"/>
                  <a:gd name="T6" fmla="*/ 0 w 281"/>
                  <a:gd name="T7" fmla="*/ 0 h 270"/>
                  <a:gd name="T8" fmla="*/ 0 w 281"/>
                  <a:gd name="T9" fmla="*/ 0 h 270"/>
                  <a:gd name="T10" fmla="*/ 0 w 281"/>
                  <a:gd name="T11" fmla="*/ 0 h 270"/>
                  <a:gd name="T12" fmla="*/ 0 w 281"/>
                  <a:gd name="T13" fmla="*/ 0 h 270"/>
                  <a:gd name="T14" fmla="*/ 0 w 281"/>
                  <a:gd name="T15" fmla="*/ 0 h 270"/>
                  <a:gd name="T16" fmla="*/ 0 w 281"/>
                  <a:gd name="T17" fmla="*/ 0 h 270"/>
                  <a:gd name="T18" fmla="*/ 0 w 281"/>
                  <a:gd name="T19" fmla="*/ 0 h 270"/>
                  <a:gd name="T20" fmla="*/ 0 w 281"/>
                  <a:gd name="T21" fmla="*/ 0 h 270"/>
                  <a:gd name="T22" fmla="*/ 0 w 281"/>
                  <a:gd name="T23" fmla="*/ 0 h 270"/>
                  <a:gd name="T24" fmla="*/ 0 w 281"/>
                  <a:gd name="T25" fmla="*/ 0 h 270"/>
                  <a:gd name="T26" fmla="*/ 0 w 281"/>
                  <a:gd name="T27" fmla="*/ 0 h 270"/>
                  <a:gd name="T28" fmla="*/ 0 w 281"/>
                  <a:gd name="T29" fmla="*/ 0 h 270"/>
                  <a:gd name="T30" fmla="*/ 0 w 281"/>
                  <a:gd name="T31" fmla="*/ 0 h 270"/>
                  <a:gd name="T32" fmla="*/ 0 w 281"/>
                  <a:gd name="T33" fmla="*/ 0 h 270"/>
                  <a:gd name="T34" fmla="*/ 0 w 281"/>
                  <a:gd name="T35" fmla="*/ 0 h 270"/>
                  <a:gd name="T36" fmla="*/ 0 w 281"/>
                  <a:gd name="T37" fmla="*/ 0 h 270"/>
                  <a:gd name="T38" fmla="*/ 0 w 281"/>
                  <a:gd name="T39" fmla="*/ 0 h 270"/>
                  <a:gd name="T40" fmla="*/ 0 w 281"/>
                  <a:gd name="T41" fmla="*/ 0 h 270"/>
                  <a:gd name="T42" fmla="*/ 0 w 281"/>
                  <a:gd name="T43" fmla="*/ 0 h 270"/>
                  <a:gd name="T44" fmla="*/ 0 w 281"/>
                  <a:gd name="T45" fmla="*/ 0 h 270"/>
                  <a:gd name="T46" fmla="*/ 0 w 281"/>
                  <a:gd name="T47" fmla="*/ 0 h 270"/>
                  <a:gd name="T48" fmla="*/ 0 w 281"/>
                  <a:gd name="T49" fmla="*/ 0 h 270"/>
                  <a:gd name="T50" fmla="*/ 0 w 281"/>
                  <a:gd name="T51" fmla="*/ 0 h 270"/>
                  <a:gd name="T52" fmla="*/ 0 w 281"/>
                  <a:gd name="T53" fmla="*/ 0 h 270"/>
                  <a:gd name="T54" fmla="*/ 0 w 281"/>
                  <a:gd name="T55" fmla="*/ 0 h 270"/>
                  <a:gd name="T56" fmla="*/ 0 w 281"/>
                  <a:gd name="T57" fmla="*/ 0 h 270"/>
                  <a:gd name="T58" fmla="*/ 0 w 281"/>
                  <a:gd name="T59" fmla="*/ 0 h 270"/>
                  <a:gd name="T60" fmla="*/ 0 w 281"/>
                  <a:gd name="T61" fmla="*/ 0 h 270"/>
                  <a:gd name="T62" fmla="*/ 0 w 281"/>
                  <a:gd name="T63" fmla="*/ 0 h 270"/>
                  <a:gd name="T64" fmla="*/ 0 w 281"/>
                  <a:gd name="T65" fmla="*/ 0 h 270"/>
                  <a:gd name="T66" fmla="*/ 0 w 281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81" h="270">
                    <a:moveTo>
                      <a:pt x="75" y="5"/>
                    </a:moveTo>
                    <a:lnTo>
                      <a:pt x="61" y="10"/>
                    </a:lnTo>
                    <a:lnTo>
                      <a:pt x="47" y="19"/>
                    </a:lnTo>
                    <a:lnTo>
                      <a:pt x="34" y="28"/>
                    </a:lnTo>
                    <a:lnTo>
                      <a:pt x="24" y="39"/>
                    </a:lnTo>
                    <a:lnTo>
                      <a:pt x="15" y="52"/>
                    </a:lnTo>
                    <a:lnTo>
                      <a:pt x="8" y="65"/>
                    </a:lnTo>
                    <a:lnTo>
                      <a:pt x="3" y="81"/>
                    </a:lnTo>
                    <a:lnTo>
                      <a:pt x="0" y="97"/>
                    </a:lnTo>
                    <a:lnTo>
                      <a:pt x="0" y="114"/>
                    </a:lnTo>
                    <a:lnTo>
                      <a:pt x="2" y="130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6"/>
                    </a:lnTo>
                    <a:lnTo>
                      <a:pt x="27" y="191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2"/>
                    </a:lnTo>
                    <a:lnTo>
                      <a:pt x="83" y="245"/>
                    </a:lnTo>
                    <a:lnTo>
                      <a:pt x="102" y="258"/>
                    </a:lnTo>
                    <a:lnTo>
                      <a:pt x="122" y="266"/>
                    </a:lnTo>
                    <a:lnTo>
                      <a:pt x="143" y="270"/>
                    </a:lnTo>
                    <a:lnTo>
                      <a:pt x="165" y="270"/>
                    </a:lnTo>
                    <a:lnTo>
                      <a:pt x="185" y="265"/>
                    </a:lnTo>
                    <a:lnTo>
                      <a:pt x="206" y="252"/>
                    </a:lnTo>
                    <a:lnTo>
                      <a:pt x="219" y="240"/>
                    </a:lnTo>
                    <a:lnTo>
                      <a:pt x="232" y="229"/>
                    </a:lnTo>
                    <a:lnTo>
                      <a:pt x="244" y="216"/>
                    </a:lnTo>
                    <a:lnTo>
                      <a:pt x="254" y="203"/>
                    </a:lnTo>
                    <a:lnTo>
                      <a:pt x="263" y="189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81" y="134"/>
                    </a:lnTo>
                    <a:lnTo>
                      <a:pt x="279" y="127"/>
                    </a:lnTo>
                    <a:lnTo>
                      <a:pt x="275" y="121"/>
                    </a:lnTo>
                    <a:lnTo>
                      <a:pt x="268" y="117"/>
                    </a:lnTo>
                    <a:lnTo>
                      <a:pt x="259" y="117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3" y="130"/>
                    </a:lnTo>
                    <a:lnTo>
                      <a:pt x="243" y="133"/>
                    </a:lnTo>
                    <a:lnTo>
                      <a:pt x="240" y="140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2" y="179"/>
                    </a:lnTo>
                    <a:lnTo>
                      <a:pt x="210" y="191"/>
                    </a:lnTo>
                    <a:lnTo>
                      <a:pt x="199" y="203"/>
                    </a:lnTo>
                    <a:lnTo>
                      <a:pt x="182" y="210"/>
                    </a:lnTo>
                    <a:lnTo>
                      <a:pt x="154" y="212"/>
                    </a:lnTo>
                    <a:lnTo>
                      <a:pt x="127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3"/>
                    </a:lnTo>
                    <a:lnTo>
                      <a:pt x="46" y="140"/>
                    </a:lnTo>
                    <a:lnTo>
                      <a:pt x="40" y="114"/>
                    </a:lnTo>
                    <a:lnTo>
                      <a:pt x="40" y="87"/>
                    </a:lnTo>
                    <a:lnTo>
                      <a:pt x="44" y="74"/>
                    </a:lnTo>
                    <a:lnTo>
                      <a:pt x="50" y="62"/>
                    </a:lnTo>
                    <a:lnTo>
                      <a:pt x="59" y="51"/>
                    </a:lnTo>
                    <a:lnTo>
                      <a:pt x="69" y="41"/>
                    </a:lnTo>
                    <a:lnTo>
                      <a:pt x="80" y="31"/>
                    </a:lnTo>
                    <a:lnTo>
                      <a:pt x="91" y="23"/>
                    </a:lnTo>
                    <a:lnTo>
                      <a:pt x="102" y="19"/>
                    </a:lnTo>
                    <a:lnTo>
                      <a:pt x="112" y="16"/>
                    </a:lnTo>
                    <a:lnTo>
                      <a:pt x="110" y="5"/>
                    </a:lnTo>
                    <a:lnTo>
                      <a:pt x="102" y="0"/>
                    </a:lnTo>
                    <a:lnTo>
                      <a:pt x="88" y="2"/>
                    </a:lnTo>
                    <a:lnTo>
                      <a:pt x="75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816" name="Freeform 52"/>
              <p:cNvSpPr>
                <a:spLocks/>
              </p:cNvSpPr>
              <p:nvPr/>
            </p:nvSpPr>
            <p:spPr bwMode="auto">
              <a:xfrm>
                <a:off x="8431" y="4921"/>
                <a:ext cx="5" cy="4"/>
              </a:xfrm>
              <a:custGeom>
                <a:avLst/>
                <a:gdLst>
                  <a:gd name="T0" fmla="*/ 0 w 15"/>
                  <a:gd name="T1" fmla="*/ 0 h 13"/>
                  <a:gd name="T2" fmla="*/ 0 w 15"/>
                  <a:gd name="T3" fmla="*/ 0 h 13"/>
                  <a:gd name="T4" fmla="*/ 0 w 15"/>
                  <a:gd name="T5" fmla="*/ 0 h 13"/>
                  <a:gd name="T6" fmla="*/ 0 w 15"/>
                  <a:gd name="T7" fmla="*/ 0 h 13"/>
                  <a:gd name="T8" fmla="*/ 0 w 15"/>
                  <a:gd name="T9" fmla="*/ 0 h 13"/>
                  <a:gd name="T10" fmla="*/ 0 w 15"/>
                  <a:gd name="T11" fmla="*/ 0 h 13"/>
                  <a:gd name="T12" fmla="*/ 0 w 15"/>
                  <a:gd name="T13" fmla="*/ 0 h 13"/>
                  <a:gd name="T14" fmla="*/ 0 w 15"/>
                  <a:gd name="T15" fmla="*/ 0 h 13"/>
                  <a:gd name="T16" fmla="*/ 0 w 15"/>
                  <a:gd name="T17" fmla="*/ 0 h 13"/>
                  <a:gd name="T18" fmla="*/ 0 w 15"/>
                  <a:gd name="T19" fmla="*/ 0 h 13"/>
                  <a:gd name="T20" fmla="*/ 0 w 15"/>
                  <a:gd name="T21" fmla="*/ 0 h 13"/>
                  <a:gd name="T22" fmla="*/ 0 w 15"/>
                  <a:gd name="T23" fmla="*/ 0 h 13"/>
                  <a:gd name="T24" fmla="*/ 0 w 15"/>
                  <a:gd name="T25" fmla="*/ 0 h 13"/>
                  <a:gd name="T26" fmla="*/ 0 w 15"/>
                  <a:gd name="T27" fmla="*/ 0 h 13"/>
                  <a:gd name="T28" fmla="*/ 0 w 15"/>
                  <a:gd name="T29" fmla="*/ 0 h 13"/>
                  <a:gd name="T30" fmla="*/ 0 w 15"/>
                  <a:gd name="T31" fmla="*/ 0 h 13"/>
                  <a:gd name="T32" fmla="*/ 0 w 15"/>
                  <a:gd name="T33" fmla="*/ 0 h 13"/>
                  <a:gd name="T34" fmla="*/ 0 w 15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5" h="13">
                    <a:moveTo>
                      <a:pt x="0" y="6"/>
                    </a:moveTo>
                    <a:lnTo>
                      <a:pt x="2" y="9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8" y="13"/>
                    </a:lnTo>
                    <a:lnTo>
                      <a:pt x="11" y="13"/>
                    </a:lnTo>
                    <a:lnTo>
                      <a:pt x="14" y="11"/>
                    </a:lnTo>
                    <a:lnTo>
                      <a:pt x="15" y="9"/>
                    </a:lnTo>
                    <a:lnTo>
                      <a:pt x="15" y="6"/>
                    </a:lnTo>
                    <a:lnTo>
                      <a:pt x="15" y="4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817" name="Freeform 53"/>
              <p:cNvSpPr>
                <a:spLocks/>
              </p:cNvSpPr>
              <p:nvPr/>
            </p:nvSpPr>
            <p:spPr bwMode="auto">
              <a:xfrm>
                <a:off x="8447" y="4911"/>
                <a:ext cx="6" cy="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0 h 17"/>
                  <a:gd name="T4" fmla="*/ 0 w 17"/>
                  <a:gd name="T5" fmla="*/ 0 h 17"/>
                  <a:gd name="T6" fmla="*/ 0 w 17"/>
                  <a:gd name="T7" fmla="*/ 0 h 17"/>
                  <a:gd name="T8" fmla="*/ 0 w 17"/>
                  <a:gd name="T9" fmla="*/ 0 h 17"/>
                  <a:gd name="T10" fmla="*/ 0 w 17"/>
                  <a:gd name="T11" fmla="*/ 0 h 17"/>
                  <a:gd name="T12" fmla="*/ 0 w 17"/>
                  <a:gd name="T13" fmla="*/ 0 h 17"/>
                  <a:gd name="T14" fmla="*/ 0 w 17"/>
                  <a:gd name="T15" fmla="*/ 0 h 17"/>
                  <a:gd name="T16" fmla="*/ 0 w 17"/>
                  <a:gd name="T17" fmla="*/ 0 h 17"/>
                  <a:gd name="T18" fmla="*/ 0 w 17"/>
                  <a:gd name="T19" fmla="*/ 0 h 17"/>
                  <a:gd name="T20" fmla="*/ 0 w 17"/>
                  <a:gd name="T21" fmla="*/ 0 h 17"/>
                  <a:gd name="T22" fmla="*/ 0 w 17"/>
                  <a:gd name="T23" fmla="*/ 0 h 17"/>
                  <a:gd name="T24" fmla="*/ 0 w 17"/>
                  <a:gd name="T25" fmla="*/ 0 h 17"/>
                  <a:gd name="T26" fmla="*/ 0 w 17"/>
                  <a:gd name="T27" fmla="*/ 0 h 17"/>
                  <a:gd name="T28" fmla="*/ 0 w 17"/>
                  <a:gd name="T29" fmla="*/ 0 h 17"/>
                  <a:gd name="T30" fmla="*/ 0 w 17"/>
                  <a:gd name="T31" fmla="*/ 0 h 17"/>
                  <a:gd name="T32" fmla="*/ 0 w 17"/>
                  <a:gd name="T33" fmla="*/ 0 h 17"/>
                  <a:gd name="T34" fmla="*/ 0 w 17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0" y="9"/>
                    </a:move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3" y="17"/>
                    </a:lnTo>
                    <a:lnTo>
                      <a:pt x="16" y="15"/>
                    </a:lnTo>
                    <a:lnTo>
                      <a:pt x="17" y="13"/>
                    </a:lnTo>
                    <a:lnTo>
                      <a:pt x="17" y="9"/>
                    </a:lnTo>
                    <a:lnTo>
                      <a:pt x="17" y="6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818" name="Freeform 54"/>
              <p:cNvSpPr>
                <a:spLocks/>
              </p:cNvSpPr>
              <p:nvPr/>
            </p:nvSpPr>
            <p:spPr bwMode="auto">
              <a:xfrm>
                <a:off x="8468" y="4904"/>
                <a:ext cx="3" cy="3"/>
              </a:xfrm>
              <a:custGeom>
                <a:avLst/>
                <a:gdLst>
                  <a:gd name="T0" fmla="*/ 0 w 9"/>
                  <a:gd name="T1" fmla="*/ 0 h 9"/>
                  <a:gd name="T2" fmla="*/ 0 w 9"/>
                  <a:gd name="T3" fmla="*/ 0 h 9"/>
                  <a:gd name="T4" fmla="*/ 0 w 9"/>
                  <a:gd name="T5" fmla="*/ 0 h 9"/>
                  <a:gd name="T6" fmla="*/ 0 w 9"/>
                  <a:gd name="T7" fmla="*/ 0 h 9"/>
                  <a:gd name="T8" fmla="*/ 0 w 9"/>
                  <a:gd name="T9" fmla="*/ 0 h 9"/>
                  <a:gd name="T10" fmla="*/ 0 w 9"/>
                  <a:gd name="T11" fmla="*/ 0 h 9"/>
                  <a:gd name="T12" fmla="*/ 0 w 9"/>
                  <a:gd name="T13" fmla="*/ 0 h 9"/>
                  <a:gd name="T14" fmla="*/ 0 w 9"/>
                  <a:gd name="T15" fmla="*/ 0 h 9"/>
                  <a:gd name="T16" fmla="*/ 0 w 9"/>
                  <a:gd name="T17" fmla="*/ 0 h 9"/>
                  <a:gd name="T18" fmla="*/ 0 w 9"/>
                  <a:gd name="T19" fmla="*/ 0 h 9"/>
                  <a:gd name="T20" fmla="*/ 0 w 9"/>
                  <a:gd name="T21" fmla="*/ 0 h 9"/>
                  <a:gd name="T22" fmla="*/ 0 w 9"/>
                  <a:gd name="T23" fmla="*/ 0 h 9"/>
                  <a:gd name="T24" fmla="*/ 0 w 9"/>
                  <a:gd name="T25" fmla="*/ 0 h 9"/>
                  <a:gd name="T26" fmla="*/ 0 w 9"/>
                  <a:gd name="T27" fmla="*/ 0 h 9"/>
                  <a:gd name="T28" fmla="*/ 0 w 9"/>
                  <a:gd name="T29" fmla="*/ 0 h 9"/>
                  <a:gd name="T30" fmla="*/ 0 w 9"/>
                  <a:gd name="T31" fmla="*/ 0 h 9"/>
                  <a:gd name="T32" fmla="*/ 0 w 9"/>
                  <a:gd name="T33" fmla="*/ 0 h 9"/>
                  <a:gd name="T34" fmla="*/ 0 w 9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9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7" y="7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819" name="Freeform 55"/>
              <p:cNvSpPr>
                <a:spLocks/>
              </p:cNvSpPr>
              <p:nvPr/>
            </p:nvSpPr>
            <p:spPr bwMode="auto">
              <a:xfrm>
                <a:off x="8459" y="4927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4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820" name="Freeform 56"/>
              <p:cNvSpPr>
                <a:spLocks/>
              </p:cNvSpPr>
              <p:nvPr/>
            </p:nvSpPr>
            <p:spPr bwMode="auto">
              <a:xfrm>
                <a:off x="8443" y="4936"/>
                <a:ext cx="2" cy="3"/>
              </a:xfrm>
              <a:custGeom>
                <a:avLst/>
                <a:gdLst>
                  <a:gd name="T0" fmla="*/ 0 w 7"/>
                  <a:gd name="T1" fmla="*/ 0 h 9"/>
                  <a:gd name="T2" fmla="*/ 0 w 7"/>
                  <a:gd name="T3" fmla="*/ 0 h 9"/>
                  <a:gd name="T4" fmla="*/ 0 w 7"/>
                  <a:gd name="T5" fmla="*/ 0 h 9"/>
                  <a:gd name="T6" fmla="*/ 0 w 7"/>
                  <a:gd name="T7" fmla="*/ 0 h 9"/>
                  <a:gd name="T8" fmla="*/ 0 w 7"/>
                  <a:gd name="T9" fmla="*/ 0 h 9"/>
                  <a:gd name="T10" fmla="*/ 0 w 7"/>
                  <a:gd name="T11" fmla="*/ 0 h 9"/>
                  <a:gd name="T12" fmla="*/ 0 w 7"/>
                  <a:gd name="T13" fmla="*/ 0 h 9"/>
                  <a:gd name="T14" fmla="*/ 0 w 7"/>
                  <a:gd name="T15" fmla="*/ 0 h 9"/>
                  <a:gd name="T16" fmla="*/ 0 w 7"/>
                  <a:gd name="T17" fmla="*/ 0 h 9"/>
                  <a:gd name="T18" fmla="*/ 0 w 7"/>
                  <a:gd name="T19" fmla="*/ 0 h 9"/>
                  <a:gd name="T20" fmla="*/ 0 w 7"/>
                  <a:gd name="T21" fmla="*/ 0 h 9"/>
                  <a:gd name="T22" fmla="*/ 0 w 7"/>
                  <a:gd name="T23" fmla="*/ 0 h 9"/>
                  <a:gd name="T24" fmla="*/ 0 w 7"/>
                  <a:gd name="T25" fmla="*/ 0 h 9"/>
                  <a:gd name="T26" fmla="*/ 0 w 7"/>
                  <a:gd name="T27" fmla="*/ 0 h 9"/>
                  <a:gd name="T28" fmla="*/ 0 w 7"/>
                  <a:gd name="T29" fmla="*/ 0 h 9"/>
                  <a:gd name="T30" fmla="*/ 0 w 7"/>
                  <a:gd name="T31" fmla="*/ 0 h 9"/>
                  <a:gd name="T32" fmla="*/ 0 w 7"/>
                  <a:gd name="T33" fmla="*/ 0 h 9"/>
                  <a:gd name="T34" fmla="*/ 0 w 7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821" name="Freeform 57"/>
              <p:cNvSpPr>
                <a:spLocks/>
              </p:cNvSpPr>
              <p:nvPr/>
            </p:nvSpPr>
            <p:spPr bwMode="auto">
              <a:xfrm>
                <a:off x="8474" y="4919"/>
                <a:ext cx="7" cy="6"/>
              </a:xfrm>
              <a:custGeom>
                <a:avLst/>
                <a:gdLst>
                  <a:gd name="T0" fmla="*/ 0 w 20"/>
                  <a:gd name="T1" fmla="*/ 0 h 20"/>
                  <a:gd name="T2" fmla="*/ 0 w 20"/>
                  <a:gd name="T3" fmla="*/ 0 h 20"/>
                  <a:gd name="T4" fmla="*/ 0 w 20"/>
                  <a:gd name="T5" fmla="*/ 0 h 20"/>
                  <a:gd name="T6" fmla="*/ 0 w 20"/>
                  <a:gd name="T7" fmla="*/ 0 h 20"/>
                  <a:gd name="T8" fmla="*/ 0 w 20"/>
                  <a:gd name="T9" fmla="*/ 0 h 20"/>
                  <a:gd name="T10" fmla="*/ 0 w 20"/>
                  <a:gd name="T11" fmla="*/ 0 h 20"/>
                  <a:gd name="T12" fmla="*/ 0 w 20"/>
                  <a:gd name="T13" fmla="*/ 0 h 20"/>
                  <a:gd name="T14" fmla="*/ 0 w 20"/>
                  <a:gd name="T15" fmla="*/ 0 h 20"/>
                  <a:gd name="T16" fmla="*/ 0 w 20"/>
                  <a:gd name="T17" fmla="*/ 0 h 20"/>
                  <a:gd name="T18" fmla="*/ 0 w 20"/>
                  <a:gd name="T19" fmla="*/ 0 h 20"/>
                  <a:gd name="T20" fmla="*/ 0 w 20"/>
                  <a:gd name="T21" fmla="*/ 0 h 20"/>
                  <a:gd name="T22" fmla="*/ 0 w 20"/>
                  <a:gd name="T23" fmla="*/ 0 h 20"/>
                  <a:gd name="T24" fmla="*/ 0 w 20"/>
                  <a:gd name="T25" fmla="*/ 0 h 20"/>
                  <a:gd name="T26" fmla="*/ 0 w 20"/>
                  <a:gd name="T27" fmla="*/ 0 h 20"/>
                  <a:gd name="T28" fmla="*/ 0 w 20"/>
                  <a:gd name="T29" fmla="*/ 0 h 20"/>
                  <a:gd name="T30" fmla="*/ 0 w 20"/>
                  <a:gd name="T31" fmla="*/ 0 h 20"/>
                  <a:gd name="T32" fmla="*/ 0 w 20"/>
                  <a:gd name="T33" fmla="*/ 0 h 20"/>
                  <a:gd name="T34" fmla="*/ 0 w 20"/>
                  <a:gd name="T35" fmla="*/ 0 h 2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5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822" name="Freeform 58"/>
              <p:cNvSpPr>
                <a:spLocks/>
              </p:cNvSpPr>
              <p:nvPr/>
            </p:nvSpPr>
            <p:spPr bwMode="auto">
              <a:xfrm>
                <a:off x="8332" y="4713"/>
                <a:ext cx="4" cy="4"/>
              </a:xfrm>
              <a:custGeom>
                <a:avLst/>
                <a:gdLst>
                  <a:gd name="T0" fmla="*/ 0 w 12"/>
                  <a:gd name="T1" fmla="*/ 0 h 13"/>
                  <a:gd name="T2" fmla="*/ 0 w 12"/>
                  <a:gd name="T3" fmla="*/ 0 h 13"/>
                  <a:gd name="T4" fmla="*/ 0 w 12"/>
                  <a:gd name="T5" fmla="*/ 0 h 13"/>
                  <a:gd name="T6" fmla="*/ 0 w 12"/>
                  <a:gd name="T7" fmla="*/ 0 h 13"/>
                  <a:gd name="T8" fmla="*/ 0 w 12"/>
                  <a:gd name="T9" fmla="*/ 0 h 13"/>
                  <a:gd name="T10" fmla="*/ 0 w 12"/>
                  <a:gd name="T11" fmla="*/ 0 h 13"/>
                  <a:gd name="T12" fmla="*/ 0 w 12"/>
                  <a:gd name="T13" fmla="*/ 0 h 13"/>
                  <a:gd name="T14" fmla="*/ 0 w 12"/>
                  <a:gd name="T15" fmla="*/ 0 h 13"/>
                  <a:gd name="T16" fmla="*/ 0 w 12"/>
                  <a:gd name="T17" fmla="*/ 0 h 13"/>
                  <a:gd name="T18" fmla="*/ 0 w 12"/>
                  <a:gd name="T19" fmla="*/ 0 h 13"/>
                  <a:gd name="T20" fmla="*/ 0 w 12"/>
                  <a:gd name="T21" fmla="*/ 0 h 13"/>
                  <a:gd name="T22" fmla="*/ 0 w 12"/>
                  <a:gd name="T23" fmla="*/ 0 h 13"/>
                  <a:gd name="T24" fmla="*/ 0 w 12"/>
                  <a:gd name="T25" fmla="*/ 0 h 13"/>
                  <a:gd name="T26" fmla="*/ 0 w 12"/>
                  <a:gd name="T27" fmla="*/ 0 h 13"/>
                  <a:gd name="T28" fmla="*/ 0 w 12"/>
                  <a:gd name="T29" fmla="*/ 0 h 13"/>
                  <a:gd name="T30" fmla="*/ 0 w 12"/>
                  <a:gd name="T31" fmla="*/ 0 h 13"/>
                  <a:gd name="T32" fmla="*/ 0 w 12"/>
                  <a:gd name="T33" fmla="*/ 0 h 13"/>
                  <a:gd name="T34" fmla="*/ 0 w 12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3">
                    <a:moveTo>
                      <a:pt x="0" y="7"/>
                    </a:moveTo>
                    <a:lnTo>
                      <a:pt x="0" y="9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6" y="13"/>
                    </a:lnTo>
                    <a:lnTo>
                      <a:pt x="9" y="13"/>
                    </a:lnTo>
                    <a:lnTo>
                      <a:pt x="11" y="12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823" name="Freeform 59"/>
              <p:cNvSpPr>
                <a:spLocks/>
              </p:cNvSpPr>
              <p:nvPr/>
            </p:nvSpPr>
            <p:spPr bwMode="auto">
              <a:xfrm>
                <a:off x="8349" y="4708"/>
                <a:ext cx="5" cy="4"/>
              </a:xfrm>
              <a:custGeom>
                <a:avLst/>
                <a:gdLst>
                  <a:gd name="T0" fmla="*/ 0 w 13"/>
                  <a:gd name="T1" fmla="*/ 0 h 12"/>
                  <a:gd name="T2" fmla="*/ 0 w 13"/>
                  <a:gd name="T3" fmla="*/ 0 h 12"/>
                  <a:gd name="T4" fmla="*/ 0 w 13"/>
                  <a:gd name="T5" fmla="*/ 0 h 12"/>
                  <a:gd name="T6" fmla="*/ 0 w 13"/>
                  <a:gd name="T7" fmla="*/ 0 h 12"/>
                  <a:gd name="T8" fmla="*/ 0 w 13"/>
                  <a:gd name="T9" fmla="*/ 0 h 12"/>
                  <a:gd name="T10" fmla="*/ 0 w 13"/>
                  <a:gd name="T11" fmla="*/ 0 h 12"/>
                  <a:gd name="T12" fmla="*/ 0 w 13"/>
                  <a:gd name="T13" fmla="*/ 0 h 12"/>
                  <a:gd name="T14" fmla="*/ 0 w 13"/>
                  <a:gd name="T15" fmla="*/ 0 h 12"/>
                  <a:gd name="T16" fmla="*/ 0 w 13"/>
                  <a:gd name="T17" fmla="*/ 0 h 12"/>
                  <a:gd name="T18" fmla="*/ 0 w 13"/>
                  <a:gd name="T19" fmla="*/ 0 h 12"/>
                  <a:gd name="T20" fmla="*/ 0 w 13"/>
                  <a:gd name="T21" fmla="*/ 0 h 12"/>
                  <a:gd name="T22" fmla="*/ 0 w 13"/>
                  <a:gd name="T23" fmla="*/ 0 h 12"/>
                  <a:gd name="T24" fmla="*/ 0 w 13"/>
                  <a:gd name="T25" fmla="*/ 0 h 12"/>
                  <a:gd name="T26" fmla="*/ 0 w 13"/>
                  <a:gd name="T27" fmla="*/ 0 h 12"/>
                  <a:gd name="T28" fmla="*/ 0 w 13"/>
                  <a:gd name="T29" fmla="*/ 0 h 12"/>
                  <a:gd name="T30" fmla="*/ 0 w 13"/>
                  <a:gd name="T31" fmla="*/ 0 h 12"/>
                  <a:gd name="T32" fmla="*/ 0 w 13"/>
                  <a:gd name="T33" fmla="*/ 0 h 12"/>
                  <a:gd name="T34" fmla="*/ 0 w 13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3" h="12">
                    <a:moveTo>
                      <a:pt x="0" y="6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2" y="10"/>
                    </a:lnTo>
                    <a:lnTo>
                      <a:pt x="13" y="8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824" name="Freeform 60"/>
              <p:cNvSpPr>
                <a:spLocks/>
              </p:cNvSpPr>
              <p:nvPr/>
            </p:nvSpPr>
            <p:spPr bwMode="auto">
              <a:xfrm>
                <a:off x="8366" y="4704"/>
                <a:ext cx="2" cy="2"/>
              </a:xfrm>
              <a:custGeom>
                <a:avLst/>
                <a:gdLst>
                  <a:gd name="T0" fmla="*/ 0 w 8"/>
                  <a:gd name="T1" fmla="*/ 0 h 7"/>
                  <a:gd name="T2" fmla="*/ 0 w 8"/>
                  <a:gd name="T3" fmla="*/ 0 h 7"/>
                  <a:gd name="T4" fmla="*/ 0 w 8"/>
                  <a:gd name="T5" fmla="*/ 0 h 7"/>
                  <a:gd name="T6" fmla="*/ 0 w 8"/>
                  <a:gd name="T7" fmla="*/ 0 h 7"/>
                  <a:gd name="T8" fmla="*/ 0 w 8"/>
                  <a:gd name="T9" fmla="*/ 0 h 7"/>
                  <a:gd name="T10" fmla="*/ 0 w 8"/>
                  <a:gd name="T11" fmla="*/ 0 h 7"/>
                  <a:gd name="T12" fmla="*/ 0 w 8"/>
                  <a:gd name="T13" fmla="*/ 0 h 7"/>
                  <a:gd name="T14" fmla="*/ 0 w 8"/>
                  <a:gd name="T15" fmla="*/ 0 h 7"/>
                  <a:gd name="T16" fmla="*/ 0 w 8"/>
                  <a:gd name="T17" fmla="*/ 0 h 7"/>
                  <a:gd name="T18" fmla="*/ 0 w 8"/>
                  <a:gd name="T19" fmla="*/ 0 h 7"/>
                  <a:gd name="T20" fmla="*/ 0 w 8"/>
                  <a:gd name="T21" fmla="*/ 0 h 7"/>
                  <a:gd name="T22" fmla="*/ 0 w 8"/>
                  <a:gd name="T23" fmla="*/ 0 h 7"/>
                  <a:gd name="T24" fmla="*/ 0 w 8"/>
                  <a:gd name="T25" fmla="*/ 0 h 7"/>
                  <a:gd name="T26" fmla="*/ 0 w 8"/>
                  <a:gd name="T27" fmla="*/ 0 h 7"/>
                  <a:gd name="T28" fmla="*/ 0 w 8"/>
                  <a:gd name="T29" fmla="*/ 0 h 7"/>
                  <a:gd name="T30" fmla="*/ 0 w 8"/>
                  <a:gd name="T31" fmla="*/ 0 h 7"/>
                  <a:gd name="T32" fmla="*/ 0 w 8"/>
                  <a:gd name="T33" fmla="*/ 0 h 7"/>
                  <a:gd name="T34" fmla="*/ 0 w 8"/>
                  <a:gd name="T35" fmla="*/ 0 h 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8" h="7">
                    <a:moveTo>
                      <a:pt x="0" y="3"/>
                    </a:move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825" name="Freeform 61"/>
              <p:cNvSpPr>
                <a:spLocks/>
              </p:cNvSpPr>
              <p:nvPr/>
            </p:nvSpPr>
            <p:spPr bwMode="auto">
              <a:xfrm>
                <a:off x="8338" y="4730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3"/>
                    </a:move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826" name="Freeform 62"/>
              <p:cNvSpPr>
                <a:spLocks/>
              </p:cNvSpPr>
              <p:nvPr/>
            </p:nvSpPr>
            <p:spPr bwMode="auto">
              <a:xfrm>
                <a:off x="8370" y="4713"/>
                <a:ext cx="6" cy="6"/>
              </a:xfrm>
              <a:custGeom>
                <a:avLst/>
                <a:gdLst>
                  <a:gd name="T0" fmla="*/ 0 w 16"/>
                  <a:gd name="T1" fmla="*/ 0 h 17"/>
                  <a:gd name="T2" fmla="*/ 0 w 16"/>
                  <a:gd name="T3" fmla="*/ 0 h 17"/>
                  <a:gd name="T4" fmla="*/ 0 w 16"/>
                  <a:gd name="T5" fmla="*/ 0 h 17"/>
                  <a:gd name="T6" fmla="*/ 0 w 16"/>
                  <a:gd name="T7" fmla="*/ 0 h 17"/>
                  <a:gd name="T8" fmla="*/ 0 w 16"/>
                  <a:gd name="T9" fmla="*/ 0 h 17"/>
                  <a:gd name="T10" fmla="*/ 0 w 16"/>
                  <a:gd name="T11" fmla="*/ 0 h 17"/>
                  <a:gd name="T12" fmla="*/ 0 w 16"/>
                  <a:gd name="T13" fmla="*/ 0 h 17"/>
                  <a:gd name="T14" fmla="*/ 0 w 16"/>
                  <a:gd name="T15" fmla="*/ 0 h 17"/>
                  <a:gd name="T16" fmla="*/ 0 w 16"/>
                  <a:gd name="T17" fmla="*/ 0 h 17"/>
                  <a:gd name="T18" fmla="*/ 0 w 16"/>
                  <a:gd name="T19" fmla="*/ 0 h 17"/>
                  <a:gd name="T20" fmla="*/ 0 w 16"/>
                  <a:gd name="T21" fmla="*/ 0 h 17"/>
                  <a:gd name="T22" fmla="*/ 0 w 16"/>
                  <a:gd name="T23" fmla="*/ 0 h 17"/>
                  <a:gd name="T24" fmla="*/ 0 w 16"/>
                  <a:gd name="T25" fmla="*/ 0 h 17"/>
                  <a:gd name="T26" fmla="*/ 0 w 16"/>
                  <a:gd name="T27" fmla="*/ 0 h 17"/>
                  <a:gd name="T28" fmla="*/ 0 w 16"/>
                  <a:gd name="T29" fmla="*/ 0 h 17"/>
                  <a:gd name="T30" fmla="*/ 0 w 16"/>
                  <a:gd name="T31" fmla="*/ 0 h 17"/>
                  <a:gd name="T32" fmla="*/ 0 w 16"/>
                  <a:gd name="T33" fmla="*/ 0 h 17"/>
                  <a:gd name="T34" fmla="*/ 0 w 16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6" h="17">
                    <a:moveTo>
                      <a:pt x="0" y="8"/>
                    </a:moveTo>
                    <a:lnTo>
                      <a:pt x="0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9" y="17"/>
                    </a:lnTo>
                    <a:lnTo>
                      <a:pt x="12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827" name="Freeform 63"/>
              <p:cNvSpPr>
                <a:spLocks/>
              </p:cNvSpPr>
              <p:nvPr/>
            </p:nvSpPr>
            <p:spPr bwMode="auto">
              <a:xfrm>
                <a:off x="8353" y="4721"/>
                <a:ext cx="4" cy="4"/>
              </a:xfrm>
              <a:custGeom>
                <a:avLst/>
                <a:gdLst>
                  <a:gd name="T0" fmla="*/ 0 w 12"/>
                  <a:gd name="T1" fmla="*/ 0 h 12"/>
                  <a:gd name="T2" fmla="*/ 0 w 12"/>
                  <a:gd name="T3" fmla="*/ 0 h 12"/>
                  <a:gd name="T4" fmla="*/ 0 w 12"/>
                  <a:gd name="T5" fmla="*/ 0 h 12"/>
                  <a:gd name="T6" fmla="*/ 0 w 12"/>
                  <a:gd name="T7" fmla="*/ 0 h 12"/>
                  <a:gd name="T8" fmla="*/ 0 w 12"/>
                  <a:gd name="T9" fmla="*/ 0 h 12"/>
                  <a:gd name="T10" fmla="*/ 0 w 12"/>
                  <a:gd name="T11" fmla="*/ 0 h 12"/>
                  <a:gd name="T12" fmla="*/ 0 w 12"/>
                  <a:gd name="T13" fmla="*/ 0 h 12"/>
                  <a:gd name="T14" fmla="*/ 0 w 12"/>
                  <a:gd name="T15" fmla="*/ 0 h 12"/>
                  <a:gd name="T16" fmla="*/ 0 w 12"/>
                  <a:gd name="T17" fmla="*/ 0 h 12"/>
                  <a:gd name="T18" fmla="*/ 0 w 12"/>
                  <a:gd name="T19" fmla="*/ 0 h 12"/>
                  <a:gd name="T20" fmla="*/ 0 w 12"/>
                  <a:gd name="T21" fmla="*/ 0 h 12"/>
                  <a:gd name="T22" fmla="*/ 0 w 12"/>
                  <a:gd name="T23" fmla="*/ 0 h 12"/>
                  <a:gd name="T24" fmla="*/ 0 w 12"/>
                  <a:gd name="T25" fmla="*/ 0 h 12"/>
                  <a:gd name="T26" fmla="*/ 0 w 12"/>
                  <a:gd name="T27" fmla="*/ 0 h 12"/>
                  <a:gd name="T28" fmla="*/ 0 w 12"/>
                  <a:gd name="T29" fmla="*/ 0 h 12"/>
                  <a:gd name="T30" fmla="*/ 0 w 12"/>
                  <a:gd name="T31" fmla="*/ 0 h 12"/>
                  <a:gd name="T32" fmla="*/ 0 w 12"/>
                  <a:gd name="T33" fmla="*/ 0 h 12"/>
                  <a:gd name="T34" fmla="*/ 0 w 12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2">
                    <a:moveTo>
                      <a:pt x="0" y="6"/>
                    </a:moveTo>
                    <a:lnTo>
                      <a:pt x="0" y="7"/>
                    </a:lnTo>
                    <a:lnTo>
                      <a:pt x="1" y="10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2" y="7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828" name="Freeform 64"/>
              <p:cNvSpPr>
                <a:spLocks/>
              </p:cNvSpPr>
              <p:nvPr/>
            </p:nvSpPr>
            <p:spPr bwMode="auto">
              <a:xfrm>
                <a:off x="8343" y="4794"/>
                <a:ext cx="25" cy="25"/>
              </a:xfrm>
              <a:custGeom>
                <a:avLst/>
                <a:gdLst>
                  <a:gd name="T0" fmla="*/ 0 w 74"/>
                  <a:gd name="T1" fmla="*/ 0 h 75"/>
                  <a:gd name="T2" fmla="*/ 0 w 74"/>
                  <a:gd name="T3" fmla="*/ 0 h 75"/>
                  <a:gd name="T4" fmla="*/ 0 w 74"/>
                  <a:gd name="T5" fmla="*/ 0 h 75"/>
                  <a:gd name="T6" fmla="*/ 0 w 74"/>
                  <a:gd name="T7" fmla="*/ 0 h 75"/>
                  <a:gd name="T8" fmla="*/ 0 w 74"/>
                  <a:gd name="T9" fmla="*/ 0 h 75"/>
                  <a:gd name="T10" fmla="*/ 0 w 74"/>
                  <a:gd name="T11" fmla="*/ 0 h 75"/>
                  <a:gd name="T12" fmla="*/ 0 w 74"/>
                  <a:gd name="T13" fmla="*/ 0 h 75"/>
                  <a:gd name="T14" fmla="*/ 0 w 74"/>
                  <a:gd name="T15" fmla="*/ 0 h 75"/>
                  <a:gd name="T16" fmla="*/ 0 w 74"/>
                  <a:gd name="T17" fmla="*/ 0 h 75"/>
                  <a:gd name="T18" fmla="*/ 0 w 74"/>
                  <a:gd name="T19" fmla="*/ 0 h 75"/>
                  <a:gd name="T20" fmla="*/ 0 w 74"/>
                  <a:gd name="T21" fmla="*/ 0 h 75"/>
                  <a:gd name="T22" fmla="*/ 0 w 74"/>
                  <a:gd name="T23" fmla="*/ 0 h 75"/>
                  <a:gd name="T24" fmla="*/ 0 w 74"/>
                  <a:gd name="T25" fmla="*/ 0 h 75"/>
                  <a:gd name="T26" fmla="*/ 0 w 74"/>
                  <a:gd name="T27" fmla="*/ 0 h 75"/>
                  <a:gd name="T28" fmla="*/ 0 w 74"/>
                  <a:gd name="T29" fmla="*/ 0 h 75"/>
                  <a:gd name="T30" fmla="*/ 0 w 74"/>
                  <a:gd name="T31" fmla="*/ 0 h 75"/>
                  <a:gd name="T32" fmla="*/ 0 w 74"/>
                  <a:gd name="T33" fmla="*/ 0 h 75"/>
                  <a:gd name="T34" fmla="*/ 0 w 74"/>
                  <a:gd name="T35" fmla="*/ 0 h 75"/>
                  <a:gd name="T36" fmla="*/ 0 w 74"/>
                  <a:gd name="T37" fmla="*/ 0 h 75"/>
                  <a:gd name="T38" fmla="*/ 0 w 74"/>
                  <a:gd name="T39" fmla="*/ 0 h 75"/>
                  <a:gd name="T40" fmla="*/ 0 w 74"/>
                  <a:gd name="T41" fmla="*/ 0 h 75"/>
                  <a:gd name="T42" fmla="*/ 0 w 74"/>
                  <a:gd name="T43" fmla="*/ 0 h 75"/>
                  <a:gd name="T44" fmla="*/ 0 w 74"/>
                  <a:gd name="T45" fmla="*/ 0 h 75"/>
                  <a:gd name="T46" fmla="*/ 0 w 74"/>
                  <a:gd name="T47" fmla="*/ 0 h 75"/>
                  <a:gd name="T48" fmla="*/ 0 w 74"/>
                  <a:gd name="T49" fmla="*/ 0 h 7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4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8" y="73"/>
                    </a:lnTo>
                    <a:lnTo>
                      <a:pt x="44" y="71"/>
                    </a:lnTo>
                    <a:lnTo>
                      <a:pt x="50" y="69"/>
                    </a:lnTo>
                    <a:lnTo>
                      <a:pt x="59" y="65"/>
                    </a:lnTo>
                    <a:lnTo>
                      <a:pt x="65" y="60"/>
                    </a:lnTo>
                    <a:lnTo>
                      <a:pt x="71" y="56"/>
                    </a:lnTo>
                    <a:lnTo>
                      <a:pt x="74" y="50"/>
                    </a:lnTo>
                    <a:lnTo>
                      <a:pt x="72" y="45"/>
                    </a:lnTo>
                    <a:lnTo>
                      <a:pt x="59" y="35"/>
                    </a:lnTo>
                    <a:lnTo>
                      <a:pt x="46" y="39"/>
                    </a:lnTo>
                    <a:lnTo>
                      <a:pt x="35" y="48"/>
                    </a:lnTo>
                    <a:lnTo>
                      <a:pt x="31" y="52"/>
                    </a:lnTo>
                    <a:lnTo>
                      <a:pt x="29" y="43"/>
                    </a:lnTo>
                    <a:lnTo>
                      <a:pt x="24" y="26"/>
                    </a:lnTo>
                    <a:lnTo>
                      <a:pt x="13" y="7"/>
                    </a:lnTo>
                    <a:lnTo>
                      <a:pt x="2" y="0"/>
                    </a:lnTo>
                    <a:lnTo>
                      <a:pt x="0" y="19"/>
                    </a:lnTo>
                    <a:lnTo>
                      <a:pt x="3" y="40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829" name="Freeform 65"/>
              <p:cNvSpPr>
                <a:spLocks/>
              </p:cNvSpPr>
              <p:nvPr/>
            </p:nvSpPr>
            <p:spPr bwMode="auto">
              <a:xfrm>
                <a:off x="8367" y="4788"/>
                <a:ext cx="23" cy="20"/>
              </a:xfrm>
              <a:custGeom>
                <a:avLst/>
                <a:gdLst>
                  <a:gd name="T0" fmla="*/ 0 w 69"/>
                  <a:gd name="T1" fmla="*/ 0 h 59"/>
                  <a:gd name="T2" fmla="*/ 0 w 69"/>
                  <a:gd name="T3" fmla="*/ 0 h 59"/>
                  <a:gd name="T4" fmla="*/ 0 w 69"/>
                  <a:gd name="T5" fmla="*/ 0 h 59"/>
                  <a:gd name="T6" fmla="*/ 0 w 69"/>
                  <a:gd name="T7" fmla="*/ 0 h 59"/>
                  <a:gd name="T8" fmla="*/ 0 w 69"/>
                  <a:gd name="T9" fmla="*/ 0 h 59"/>
                  <a:gd name="T10" fmla="*/ 0 w 69"/>
                  <a:gd name="T11" fmla="*/ 0 h 59"/>
                  <a:gd name="T12" fmla="*/ 0 w 69"/>
                  <a:gd name="T13" fmla="*/ 0 h 59"/>
                  <a:gd name="T14" fmla="*/ 0 w 69"/>
                  <a:gd name="T15" fmla="*/ 0 h 59"/>
                  <a:gd name="T16" fmla="*/ 0 w 69"/>
                  <a:gd name="T17" fmla="*/ 0 h 59"/>
                  <a:gd name="T18" fmla="*/ 0 w 69"/>
                  <a:gd name="T19" fmla="*/ 0 h 59"/>
                  <a:gd name="T20" fmla="*/ 0 w 69"/>
                  <a:gd name="T21" fmla="*/ 0 h 59"/>
                  <a:gd name="T22" fmla="*/ 0 w 69"/>
                  <a:gd name="T23" fmla="*/ 0 h 59"/>
                  <a:gd name="T24" fmla="*/ 0 w 69"/>
                  <a:gd name="T25" fmla="*/ 0 h 59"/>
                  <a:gd name="T26" fmla="*/ 0 w 69"/>
                  <a:gd name="T27" fmla="*/ 0 h 59"/>
                  <a:gd name="T28" fmla="*/ 0 w 69"/>
                  <a:gd name="T29" fmla="*/ 0 h 59"/>
                  <a:gd name="T30" fmla="*/ 0 w 69"/>
                  <a:gd name="T31" fmla="*/ 0 h 59"/>
                  <a:gd name="T32" fmla="*/ 0 w 69"/>
                  <a:gd name="T33" fmla="*/ 0 h 59"/>
                  <a:gd name="T34" fmla="*/ 0 w 69"/>
                  <a:gd name="T35" fmla="*/ 0 h 59"/>
                  <a:gd name="T36" fmla="*/ 0 w 69"/>
                  <a:gd name="T37" fmla="*/ 0 h 59"/>
                  <a:gd name="T38" fmla="*/ 0 w 69"/>
                  <a:gd name="T39" fmla="*/ 0 h 59"/>
                  <a:gd name="T40" fmla="*/ 0 w 69"/>
                  <a:gd name="T41" fmla="*/ 0 h 5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9" h="59">
                    <a:moveTo>
                      <a:pt x="24" y="59"/>
                    </a:moveTo>
                    <a:lnTo>
                      <a:pt x="29" y="59"/>
                    </a:lnTo>
                    <a:lnTo>
                      <a:pt x="38" y="57"/>
                    </a:lnTo>
                    <a:lnTo>
                      <a:pt x="47" y="56"/>
                    </a:lnTo>
                    <a:lnTo>
                      <a:pt x="56" y="54"/>
                    </a:lnTo>
                    <a:lnTo>
                      <a:pt x="63" y="52"/>
                    </a:lnTo>
                    <a:lnTo>
                      <a:pt x="68" y="47"/>
                    </a:lnTo>
                    <a:lnTo>
                      <a:pt x="69" y="43"/>
                    </a:lnTo>
                    <a:lnTo>
                      <a:pt x="66" y="37"/>
                    </a:lnTo>
                    <a:lnTo>
                      <a:pt x="54" y="32"/>
                    </a:lnTo>
                    <a:lnTo>
                      <a:pt x="41" y="33"/>
                    </a:lnTo>
                    <a:lnTo>
                      <a:pt x="29" y="37"/>
                    </a:lnTo>
                    <a:lnTo>
                      <a:pt x="25" y="40"/>
                    </a:lnTo>
                    <a:lnTo>
                      <a:pt x="21" y="29"/>
                    </a:lnTo>
                    <a:lnTo>
                      <a:pt x="19" y="13"/>
                    </a:lnTo>
                    <a:lnTo>
                      <a:pt x="15" y="1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9" y="44"/>
                    </a:lnTo>
                    <a:lnTo>
                      <a:pt x="19" y="56"/>
                    </a:lnTo>
                    <a:lnTo>
                      <a:pt x="24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830" name="Freeform 66"/>
              <p:cNvSpPr>
                <a:spLocks/>
              </p:cNvSpPr>
              <p:nvPr/>
            </p:nvSpPr>
            <p:spPr bwMode="auto">
              <a:xfrm>
                <a:off x="8386" y="4779"/>
                <a:ext cx="23" cy="20"/>
              </a:xfrm>
              <a:custGeom>
                <a:avLst/>
                <a:gdLst>
                  <a:gd name="T0" fmla="*/ 0 w 69"/>
                  <a:gd name="T1" fmla="*/ 0 h 60"/>
                  <a:gd name="T2" fmla="*/ 0 w 69"/>
                  <a:gd name="T3" fmla="*/ 0 h 60"/>
                  <a:gd name="T4" fmla="*/ 0 w 69"/>
                  <a:gd name="T5" fmla="*/ 0 h 60"/>
                  <a:gd name="T6" fmla="*/ 0 w 69"/>
                  <a:gd name="T7" fmla="*/ 0 h 60"/>
                  <a:gd name="T8" fmla="*/ 0 w 69"/>
                  <a:gd name="T9" fmla="*/ 0 h 60"/>
                  <a:gd name="T10" fmla="*/ 0 w 69"/>
                  <a:gd name="T11" fmla="*/ 0 h 60"/>
                  <a:gd name="T12" fmla="*/ 0 w 69"/>
                  <a:gd name="T13" fmla="*/ 0 h 60"/>
                  <a:gd name="T14" fmla="*/ 0 w 69"/>
                  <a:gd name="T15" fmla="*/ 0 h 60"/>
                  <a:gd name="T16" fmla="*/ 0 w 69"/>
                  <a:gd name="T17" fmla="*/ 0 h 60"/>
                  <a:gd name="T18" fmla="*/ 0 w 69"/>
                  <a:gd name="T19" fmla="*/ 0 h 60"/>
                  <a:gd name="T20" fmla="*/ 0 w 69"/>
                  <a:gd name="T21" fmla="*/ 0 h 60"/>
                  <a:gd name="T22" fmla="*/ 0 w 69"/>
                  <a:gd name="T23" fmla="*/ 0 h 60"/>
                  <a:gd name="T24" fmla="*/ 0 w 69"/>
                  <a:gd name="T25" fmla="*/ 0 h 60"/>
                  <a:gd name="T26" fmla="*/ 0 w 69"/>
                  <a:gd name="T27" fmla="*/ 0 h 60"/>
                  <a:gd name="T28" fmla="*/ 0 w 69"/>
                  <a:gd name="T29" fmla="*/ 0 h 60"/>
                  <a:gd name="T30" fmla="*/ 0 w 69"/>
                  <a:gd name="T31" fmla="*/ 0 h 60"/>
                  <a:gd name="T32" fmla="*/ 0 w 69"/>
                  <a:gd name="T33" fmla="*/ 0 h 60"/>
                  <a:gd name="T34" fmla="*/ 0 w 69"/>
                  <a:gd name="T35" fmla="*/ 0 h 60"/>
                  <a:gd name="T36" fmla="*/ 0 w 69"/>
                  <a:gd name="T37" fmla="*/ 0 h 60"/>
                  <a:gd name="T38" fmla="*/ 0 w 69"/>
                  <a:gd name="T39" fmla="*/ 0 h 60"/>
                  <a:gd name="T40" fmla="*/ 0 w 69"/>
                  <a:gd name="T41" fmla="*/ 0 h 60"/>
                  <a:gd name="T42" fmla="*/ 0 w 69"/>
                  <a:gd name="T43" fmla="*/ 0 h 60"/>
                  <a:gd name="T44" fmla="*/ 0 w 69"/>
                  <a:gd name="T45" fmla="*/ 0 h 60"/>
                  <a:gd name="T46" fmla="*/ 0 w 69"/>
                  <a:gd name="T47" fmla="*/ 0 h 60"/>
                  <a:gd name="T48" fmla="*/ 0 w 69"/>
                  <a:gd name="T49" fmla="*/ 0 h 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9" h="60">
                    <a:moveTo>
                      <a:pt x="6" y="46"/>
                    </a:moveTo>
                    <a:lnTo>
                      <a:pt x="15" y="54"/>
                    </a:lnTo>
                    <a:lnTo>
                      <a:pt x="22" y="59"/>
                    </a:lnTo>
                    <a:lnTo>
                      <a:pt x="31" y="60"/>
                    </a:lnTo>
                    <a:lnTo>
                      <a:pt x="38" y="60"/>
                    </a:lnTo>
                    <a:lnTo>
                      <a:pt x="45" y="59"/>
                    </a:lnTo>
                    <a:lnTo>
                      <a:pt x="51" y="56"/>
                    </a:lnTo>
                    <a:lnTo>
                      <a:pt x="57" y="53"/>
                    </a:lnTo>
                    <a:lnTo>
                      <a:pt x="60" y="51"/>
                    </a:lnTo>
                    <a:lnTo>
                      <a:pt x="64" y="50"/>
                    </a:lnTo>
                    <a:lnTo>
                      <a:pt x="67" y="47"/>
                    </a:lnTo>
                    <a:lnTo>
                      <a:pt x="69" y="43"/>
                    </a:lnTo>
                    <a:lnTo>
                      <a:pt x="67" y="40"/>
                    </a:lnTo>
                    <a:lnTo>
                      <a:pt x="54" y="31"/>
                    </a:lnTo>
                    <a:lnTo>
                      <a:pt x="41" y="31"/>
                    </a:lnTo>
                    <a:lnTo>
                      <a:pt x="32" y="34"/>
                    </a:lnTo>
                    <a:lnTo>
                      <a:pt x="28" y="37"/>
                    </a:lnTo>
                    <a:lnTo>
                      <a:pt x="26" y="30"/>
                    </a:lnTo>
                    <a:lnTo>
                      <a:pt x="20" y="15"/>
                    </a:lnTo>
                    <a:lnTo>
                      <a:pt x="12" y="2"/>
                    </a:lnTo>
                    <a:lnTo>
                      <a:pt x="1" y="0"/>
                    </a:lnTo>
                    <a:lnTo>
                      <a:pt x="0" y="14"/>
                    </a:lnTo>
                    <a:lnTo>
                      <a:pt x="1" y="30"/>
                    </a:lnTo>
                    <a:lnTo>
                      <a:pt x="4" y="41"/>
                    </a:lnTo>
                    <a:lnTo>
                      <a:pt x="6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831" name="Freeform 67"/>
              <p:cNvSpPr>
                <a:spLocks/>
              </p:cNvSpPr>
              <p:nvPr/>
            </p:nvSpPr>
            <p:spPr bwMode="auto">
              <a:xfrm>
                <a:off x="8357" y="4833"/>
                <a:ext cx="25" cy="16"/>
              </a:xfrm>
              <a:custGeom>
                <a:avLst/>
                <a:gdLst>
                  <a:gd name="T0" fmla="*/ 0 w 75"/>
                  <a:gd name="T1" fmla="*/ 0 h 48"/>
                  <a:gd name="T2" fmla="*/ 0 w 75"/>
                  <a:gd name="T3" fmla="*/ 0 h 48"/>
                  <a:gd name="T4" fmla="*/ 0 w 75"/>
                  <a:gd name="T5" fmla="*/ 0 h 48"/>
                  <a:gd name="T6" fmla="*/ 0 w 75"/>
                  <a:gd name="T7" fmla="*/ 0 h 48"/>
                  <a:gd name="T8" fmla="*/ 0 w 75"/>
                  <a:gd name="T9" fmla="*/ 0 h 48"/>
                  <a:gd name="T10" fmla="*/ 0 w 75"/>
                  <a:gd name="T11" fmla="*/ 0 h 48"/>
                  <a:gd name="T12" fmla="*/ 0 w 75"/>
                  <a:gd name="T13" fmla="*/ 0 h 48"/>
                  <a:gd name="T14" fmla="*/ 0 w 75"/>
                  <a:gd name="T15" fmla="*/ 0 h 48"/>
                  <a:gd name="T16" fmla="*/ 0 w 75"/>
                  <a:gd name="T17" fmla="*/ 0 h 48"/>
                  <a:gd name="T18" fmla="*/ 0 w 75"/>
                  <a:gd name="T19" fmla="*/ 0 h 48"/>
                  <a:gd name="T20" fmla="*/ 0 w 75"/>
                  <a:gd name="T21" fmla="*/ 0 h 48"/>
                  <a:gd name="T22" fmla="*/ 0 w 75"/>
                  <a:gd name="T23" fmla="*/ 0 h 48"/>
                  <a:gd name="T24" fmla="*/ 0 w 75"/>
                  <a:gd name="T25" fmla="*/ 0 h 48"/>
                  <a:gd name="T26" fmla="*/ 0 w 75"/>
                  <a:gd name="T27" fmla="*/ 0 h 48"/>
                  <a:gd name="T28" fmla="*/ 0 w 75"/>
                  <a:gd name="T29" fmla="*/ 0 h 48"/>
                  <a:gd name="T30" fmla="*/ 0 w 75"/>
                  <a:gd name="T31" fmla="*/ 0 h 48"/>
                  <a:gd name="T32" fmla="*/ 0 w 75"/>
                  <a:gd name="T33" fmla="*/ 0 h 48"/>
                  <a:gd name="T34" fmla="*/ 0 w 75"/>
                  <a:gd name="T35" fmla="*/ 0 h 48"/>
                  <a:gd name="T36" fmla="*/ 0 w 75"/>
                  <a:gd name="T37" fmla="*/ 0 h 48"/>
                  <a:gd name="T38" fmla="*/ 0 w 75"/>
                  <a:gd name="T39" fmla="*/ 0 h 48"/>
                  <a:gd name="T40" fmla="*/ 0 w 75"/>
                  <a:gd name="T41" fmla="*/ 0 h 48"/>
                  <a:gd name="T42" fmla="*/ 0 w 75"/>
                  <a:gd name="T43" fmla="*/ 0 h 48"/>
                  <a:gd name="T44" fmla="*/ 0 w 75"/>
                  <a:gd name="T45" fmla="*/ 0 h 48"/>
                  <a:gd name="T46" fmla="*/ 0 w 75"/>
                  <a:gd name="T47" fmla="*/ 0 h 48"/>
                  <a:gd name="T48" fmla="*/ 0 w 75"/>
                  <a:gd name="T49" fmla="*/ 0 h 48"/>
                  <a:gd name="T50" fmla="*/ 0 w 75"/>
                  <a:gd name="T51" fmla="*/ 0 h 48"/>
                  <a:gd name="T52" fmla="*/ 0 w 75"/>
                  <a:gd name="T53" fmla="*/ 0 h 48"/>
                  <a:gd name="T54" fmla="*/ 0 w 75"/>
                  <a:gd name="T55" fmla="*/ 0 h 48"/>
                  <a:gd name="T56" fmla="*/ 0 w 75"/>
                  <a:gd name="T57" fmla="*/ 0 h 4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48">
                    <a:moveTo>
                      <a:pt x="12" y="44"/>
                    </a:moveTo>
                    <a:lnTo>
                      <a:pt x="19" y="46"/>
                    </a:lnTo>
                    <a:lnTo>
                      <a:pt x="31" y="48"/>
                    </a:lnTo>
                    <a:lnTo>
                      <a:pt x="43" y="48"/>
                    </a:lnTo>
                    <a:lnTo>
                      <a:pt x="56" y="46"/>
                    </a:lnTo>
                    <a:lnTo>
                      <a:pt x="66" y="42"/>
                    </a:lnTo>
                    <a:lnTo>
                      <a:pt x="74" y="36"/>
                    </a:lnTo>
                    <a:lnTo>
                      <a:pt x="75" y="29"/>
                    </a:lnTo>
                    <a:lnTo>
                      <a:pt x="71" y="19"/>
                    </a:lnTo>
                    <a:lnTo>
                      <a:pt x="66" y="16"/>
                    </a:lnTo>
                    <a:lnTo>
                      <a:pt x="59" y="15"/>
                    </a:lnTo>
                    <a:lnTo>
                      <a:pt x="52" y="15"/>
                    </a:lnTo>
                    <a:lnTo>
                      <a:pt x="43" y="18"/>
                    </a:lnTo>
                    <a:lnTo>
                      <a:pt x="35" y="19"/>
                    </a:lnTo>
                    <a:lnTo>
                      <a:pt x="30" y="22"/>
                    </a:lnTo>
                    <a:lnTo>
                      <a:pt x="25" y="23"/>
                    </a:lnTo>
                    <a:lnTo>
                      <a:pt x="24" y="25"/>
                    </a:lnTo>
                    <a:lnTo>
                      <a:pt x="22" y="21"/>
                    </a:lnTo>
                    <a:lnTo>
                      <a:pt x="19" y="13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5" y="26"/>
                    </a:lnTo>
                    <a:lnTo>
                      <a:pt x="9" y="38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832" name="Freeform 68"/>
              <p:cNvSpPr>
                <a:spLocks/>
              </p:cNvSpPr>
              <p:nvPr/>
            </p:nvSpPr>
            <p:spPr bwMode="auto">
              <a:xfrm>
                <a:off x="8385" y="4821"/>
                <a:ext cx="21" cy="19"/>
              </a:xfrm>
              <a:custGeom>
                <a:avLst/>
                <a:gdLst>
                  <a:gd name="T0" fmla="*/ 0 w 63"/>
                  <a:gd name="T1" fmla="*/ 0 h 57"/>
                  <a:gd name="T2" fmla="*/ 0 w 63"/>
                  <a:gd name="T3" fmla="*/ 0 h 57"/>
                  <a:gd name="T4" fmla="*/ 0 w 63"/>
                  <a:gd name="T5" fmla="*/ 0 h 57"/>
                  <a:gd name="T6" fmla="*/ 0 w 63"/>
                  <a:gd name="T7" fmla="*/ 0 h 57"/>
                  <a:gd name="T8" fmla="*/ 0 w 63"/>
                  <a:gd name="T9" fmla="*/ 0 h 57"/>
                  <a:gd name="T10" fmla="*/ 0 w 63"/>
                  <a:gd name="T11" fmla="*/ 0 h 57"/>
                  <a:gd name="T12" fmla="*/ 0 w 63"/>
                  <a:gd name="T13" fmla="*/ 0 h 57"/>
                  <a:gd name="T14" fmla="*/ 0 w 63"/>
                  <a:gd name="T15" fmla="*/ 0 h 57"/>
                  <a:gd name="T16" fmla="*/ 0 w 63"/>
                  <a:gd name="T17" fmla="*/ 0 h 57"/>
                  <a:gd name="T18" fmla="*/ 0 w 63"/>
                  <a:gd name="T19" fmla="*/ 0 h 57"/>
                  <a:gd name="T20" fmla="*/ 0 w 63"/>
                  <a:gd name="T21" fmla="*/ 0 h 57"/>
                  <a:gd name="T22" fmla="*/ 0 w 63"/>
                  <a:gd name="T23" fmla="*/ 0 h 57"/>
                  <a:gd name="T24" fmla="*/ 0 w 63"/>
                  <a:gd name="T25" fmla="*/ 0 h 57"/>
                  <a:gd name="T26" fmla="*/ 0 w 63"/>
                  <a:gd name="T27" fmla="*/ 0 h 57"/>
                  <a:gd name="T28" fmla="*/ 0 w 63"/>
                  <a:gd name="T29" fmla="*/ 0 h 57"/>
                  <a:gd name="T30" fmla="*/ 0 w 63"/>
                  <a:gd name="T31" fmla="*/ 0 h 57"/>
                  <a:gd name="T32" fmla="*/ 0 w 63"/>
                  <a:gd name="T33" fmla="*/ 0 h 57"/>
                  <a:gd name="T34" fmla="*/ 0 w 63"/>
                  <a:gd name="T35" fmla="*/ 0 h 57"/>
                  <a:gd name="T36" fmla="*/ 0 w 63"/>
                  <a:gd name="T37" fmla="*/ 0 h 57"/>
                  <a:gd name="T38" fmla="*/ 0 w 63"/>
                  <a:gd name="T39" fmla="*/ 0 h 57"/>
                  <a:gd name="T40" fmla="*/ 0 w 63"/>
                  <a:gd name="T41" fmla="*/ 0 h 57"/>
                  <a:gd name="T42" fmla="*/ 0 w 63"/>
                  <a:gd name="T43" fmla="*/ 0 h 57"/>
                  <a:gd name="T44" fmla="*/ 0 w 63"/>
                  <a:gd name="T45" fmla="*/ 0 h 57"/>
                  <a:gd name="T46" fmla="*/ 0 w 63"/>
                  <a:gd name="T47" fmla="*/ 0 h 57"/>
                  <a:gd name="T48" fmla="*/ 0 w 63"/>
                  <a:gd name="T49" fmla="*/ 0 h 5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3" h="57">
                    <a:moveTo>
                      <a:pt x="15" y="53"/>
                    </a:moveTo>
                    <a:lnTo>
                      <a:pt x="22" y="54"/>
                    </a:lnTo>
                    <a:lnTo>
                      <a:pt x="34" y="57"/>
                    </a:lnTo>
                    <a:lnTo>
                      <a:pt x="47" y="56"/>
                    </a:lnTo>
                    <a:lnTo>
                      <a:pt x="58" y="50"/>
                    </a:lnTo>
                    <a:lnTo>
                      <a:pt x="61" y="48"/>
                    </a:lnTo>
                    <a:lnTo>
                      <a:pt x="62" y="46"/>
                    </a:lnTo>
                    <a:lnTo>
                      <a:pt x="63" y="43"/>
                    </a:lnTo>
                    <a:lnTo>
                      <a:pt x="62" y="40"/>
                    </a:lnTo>
                    <a:lnTo>
                      <a:pt x="61" y="36"/>
                    </a:lnTo>
                    <a:lnTo>
                      <a:pt x="58" y="33"/>
                    </a:lnTo>
                    <a:lnTo>
                      <a:pt x="53" y="31"/>
                    </a:lnTo>
                    <a:lnTo>
                      <a:pt x="47" y="33"/>
                    </a:lnTo>
                    <a:lnTo>
                      <a:pt x="39" y="36"/>
                    </a:lnTo>
                    <a:lnTo>
                      <a:pt x="30" y="36"/>
                    </a:lnTo>
                    <a:lnTo>
                      <a:pt x="24" y="36"/>
                    </a:lnTo>
                    <a:lnTo>
                      <a:pt x="21" y="36"/>
                    </a:lnTo>
                    <a:lnTo>
                      <a:pt x="21" y="30"/>
                    </a:lnTo>
                    <a:lnTo>
                      <a:pt x="21" y="17"/>
                    </a:lnTo>
                    <a:lnTo>
                      <a:pt x="17" y="4"/>
                    </a:lnTo>
                    <a:lnTo>
                      <a:pt x="8" y="0"/>
                    </a:lnTo>
                    <a:lnTo>
                      <a:pt x="0" y="18"/>
                    </a:lnTo>
                    <a:lnTo>
                      <a:pt x="0" y="34"/>
                    </a:lnTo>
                    <a:lnTo>
                      <a:pt x="6" y="46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833" name="Freeform 69"/>
              <p:cNvSpPr>
                <a:spLocks/>
              </p:cNvSpPr>
              <p:nvPr/>
            </p:nvSpPr>
            <p:spPr bwMode="auto">
              <a:xfrm>
                <a:off x="8406" y="4814"/>
                <a:ext cx="21" cy="19"/>
              </a:xfrm>
              <a:custGeom>
                <a:avLst/>
                <a:gdLst>
                  <a:gd name="T0" fmla="*/ 0 w 65"/>
                  <a:gd name="T1" fmla="*/ 0 h 57"/>
                  <a:gd name="T2" fmla="*/ 0 w 65"/>
                  <a:gd name="T3" fmla="*/ 0 h 57"/>
                  <a:gd name="T4" fmla="*/ 0 w 65"/>
                  <a:gd name="T5" fmla="*/ 0 h 57"/>
                  <a:gd name="T6" fmla="*/ 0 w 65"/>
                  <a:gd name="T7" fmla="*/ 0 h 57"/>
                  <a:gd name="T8" fmla="*/ 0 w 65"/>
                  <a:gd name="T9" fmla="*/ 0 h 57"/>
                  <a:gd name="T10" fmla="*/ 0 w 65"/>
                  <a:gd name="T11" fmla="*/ 0 h 57"/>
                  <a:gd name="T12" fmla="*/ 0 w 65"/>
                  <a:gd name="T13" fmla="*/ 0 h 57"/>
                  <a:gd name="T14" fmla="*/ 0 w 65"/>
                  <a:gd name="T15" fmla="*/ 0 h 57"/>
                  <a:gd name="T16" fmla="*/ 0 w 65"/>
                  <a:gd name="T17" fmla="*/ 0 h 57"/>
                  <a:gd name="T18" fmla="*/ 0 w 65"/>
                  <a:gd name="T19" fmla="*/ 0 h 57"/>
                  <a:gd name="T20" fmla="*/ 0 w 65"/>
                  <a:gd name="T21" fmla="*/ 0 h 57"/>
                  <a:gd name="T22" fmla="*/ 0 w 65"/>
                  <a:gd name="T23" fmla="*/ 0 h 57"/>
                  <a:gd name="T24" fmla="*/ 0 w 65"/>
                  <a:gd name="T25" fmla="*/ 0 h 57"/>
                  <a:gd name="T26" fmla="*/ 0 w 65"/>
                  <a:gd name="T27" fmla="*/ 0 h 57"/>
                  <a:gd name="T28" fmla="*/ 0 w 65"/>
                  <a:gd name="T29" fmla="*/ 0 h 57"/>
                  <a:gd name="T30" fmla="*/ 0 w 65"/>
                  <a:gd name="T31" fmla="*/ 0 h 57"/>
                  <a:gd name="T32" fmla="*/ 0 w 65"/>
                  <a:gd name="T33" fmla="*/ 0 h 57"/>
                  <a:gd name="T34" fmla="*/ 0 w 65"/>
                  <a:gd name="T35" fmla="*/ 0 h 57"/>
                  <a:gd name="T36" fmla="*/ 0 w 65"/>
                  <a:gd name="T37" fmla="*/ 0 h 57"/>
                  <a:gd name="T38" fmla="*/ 0 w 65"/>
                  <a:gd name="T39" fmla="*/ 0 h 57"/>
                  <a:gd name="T40" fmla="*/ 0 w 65"/>
                  <a:gd name="T41" fmla="*/ 0 h 5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5" h="57">
                    <a:moveTo>
                      <a:pt x="24" y="52"/>
                    </a:moveTo>
                    <a:lnTo>
                      <a:pt x="32" y="57"/>
                    </a:lnTo>
                    <a:lnTo>
                      <a:pt x="41" y="55"/>
                    </a:lnTo>
                    <a:lnTo>
                      <a:pt x="50" y="52"/>
                    </a:lnTo>
                    <a:lnTo>
                      <a:pt x="59" y="48"/>
                    </a:lnTo>
                    <a:lnTo>
                      <a:pt x="63" y="45"/>
                    </a:lnTo>
                    <a:lnTo>
                      <a:pt x="65" y="42"/>
                    </a:lnTo>
                    <a:lnTo>
                      <a:pt x="65" y="38"/>
                    </a:lnTo>
                    <a:lnTo>
                      <a:pt x="63" y="34"/>
                    </a:lnTo>
                    <a:lnTo>
                      <a:pt x="53" y="28"/>
                    </a:lnTo>
                    <a:lnTo>
                      <a:pt x="46" y="29"/>
                    </a:lnTo>
                    <a:lnTo>
                      <a:pt x="40" y="35"/>
                    </a:lnTo>
                    <a:lnTo>
                      <a:pt x="35" y="39"/>
                    </a:lnTo>
                    <a:lnTo>
                      <a:pt x="32" y="32"/>
                    </a:lnTo>
                    <a:lnTo>
                      <a:pt x="25" y="18"/>
                    </a:lnTo>
                    <a:lnTo>
                      <a:pt x="16" y="5"/>
                    </a:lnTo>
                    <a:lnTo>
                      <a:pt x="6" y="0"/>
                    </a:lnTo>
                    <a:lnTo>
                      <a:pt x="0" y="21"/>
                    </a:lnTo>
                    <a:lnTo>
                      <a:pt x="7" y="36"/>
                    </a:lnTo>
                    <a:lnTo>
                      <a:pt x="18" y="48"/>
                    </a:lnTo>
                    <a:lnTo>
                      <a:pt x="24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834" name="Freeform 70"/>
              <p:cNvSpPr>
                <a:spLocks/>
              </p:cNvSpPr>
              <p:nvPr/>
            </p:nvSpPr>
            <p:spPr bwMode="auto">
              <a:xfrm>
                <a:off x="8371" y="4865"/>
                <a:ext cx="26" cy="26"/>
              </a:xfrm>
              <a:custGeom>
                <a:avLst/>
                <a:gdLst>
                  <a:gd name="T0" fmla="*/ 0 w 79"/>
                  <a:gd name="T1" fmla="*/ 0 h 80"/>
                  <a:gd name="T2" fmla="*/ 0 w 79"/>
                  <a:gd name="T3" fmla="*/ 0 h 80"/>
                  <a:gd name="T4" fmla="*/ 0 w 79"/>
                  <a:gd name="T5" fmla="*/ 0 h 80"/>
                  <a:gd name="T6" fmla="*/ 0 w 79"/>
                  <a:gd name="T7" fmla="*/ 0 h 80"/>
                  <a:gd name="T8" fmla="*/ 0 w 79"/>
                  <a:gd name="T9" fmla="*/ 0 h 80"/>
                  <a:gd name="T10" fmla="*/ 0 w 79"/>
                  <a:gd name="T11" fmla="*/ 0 h 80"/>
                  <a:gd name="T12" fmla="*/ 0 w 79"/>
                  <a:gd name="T13" fmla="*/ 0 h 80"/>
                  <a:gd name="T14" fmla="*/ 0 w 79"/>
                  <a:gd name="T15" fmla="*/ 0 h 80"/>
                  <a:gd name="T16" fmla="*/ 0 w 79"/>
                  <a:gd name="T17" fmla="*/ 0 h 80"/>
                  <a:gd name="T18" fmla="*/ 0 w 79"/>
                  <a:gd name="T19" fmla="*/ 0 h 80"/>
                  <a:gd name="T20" fmla="*/ 0 w 79"/>
                  <a:gd name="T21" fmla="*/ 0 h 80"/>
                  <a:gd name="T22" fmla="*/ 0 w 79"/>
                  <a:gd name="T23" fmla="*/ 0 h 80"/>
                  <a:gd name="T24" fmla="*/ 0 w 79"/>
                  <a:gd name="T25" fmla="*/ 0 h 80"/>
                  <a:gd name="T26" fmla="*/ 0 w 79"/>
                  <a:gd name="T27" fmla="*/ 0 h 80"/>
                  <a:gd name="T28" fmla="*/ 0 w 79"/>
                  <a:gd name="T29" fmla="*/ 0 h 80"/>
                  <a:gd name="T30" fmla="*/ 0 w 79"/>
                  <a:gd name="T31" fmla="*/ 0 h 80"/>
                  <a:gd name="T32" fmla="*/ 0 w 79"/>
                  <a:gd name="T33" fmla="*/ 0 h 80"/>
                  <a:gd name="T34" fmla="*/ 0 w 79"/>
                  <a:gd name="T35" fmla="*/ 0 h 80"/>
                  <a:gd name="T36" fmla="*/ 0 w 79"/>
                  <a:gd name="T37" fmla="*/ 0 h 80"/>
                  <a:gd name="T38" fmla="*/ 0 w 79"/>
                  <a:gd name="T39" fmla="*/ 0 h 80"/>
                  <a:gd name="T40" fmla="*/ 0 w 79"/>
                  <a:gd name="T41" fmla="*/ 0 h 80"/>
                  <a:gd name="T42" fmla="*/ 0 w 79"/>
                  <a:gd name="T43" fmla="*/ 0 h 80"/>
                  <a:gd name="T44" fmla="*/ 0 w 79"/>
                  <a:gd name="T45" fmla="*/ 0 h 80"/>
                  <a:gd name="T46" fmla="*/ 0 w 79"/>
                  <a:gd name="T47" fmla="*/ 0 h 80"/>
                  <a:gd name="T48" fmla="*/ 0 w 79"/>
                  <a:gd name="T49" fmla="*/ 0 h 80"/>
                  <a:gd name="T50" fmla="*/ 0 w 79"/>
                  <a:gd name="T51" fmla="*/ 0 h 80"/>
                  <a:gd name="T52" fmla="*/ 0 w 79"/>
                  <a:gd name="T53" fmla="*/ 0 h 80"/>
                  <a:gd name="T54" fmla="*/ 0 w 79"/>
                  <a:gd name="T55" fmla="*/ 0 h 80"/>
                  <a:gd name="T56" fmla="*/ 0 w 79"/>
                  <a:gd name="T57" fmla="*/ 0 h 8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80">
                    <a:moveTo>
                      <a:pt x="16" y="67"/>
                    </a:moveTo>
                    <a:lnTo>
                      <a:pt x="19" y="70"/>
                    </a:lnTo>
                    <a:lnTo>
                      <a:pt x="23" y="73"/>
                    </a:lnTo>
                    <a:lnTo>
                      <a:pt x="31" y="77"/>
                    </a:lnTo>
                    <a:lnTo>
                      <a:pt x="38" y="79"/>
                    </a:lnTo>
                    <a:lnTo>
                      <a:pt x="47" y="80"/>
                    </a:lnTo>
                    <a:lnTo>
                      <a:pt x="57" y="77"/>
                    </a:lnTo>
                    <a:lnTo>
                      <a:pt x="66" y="70"/>
                    </a:lnTo>
                    <a:lnTo>
                      <a:pt x="73" y="59"/>
                    </a:lnTo>
                    <a:lnTo>
                      <a:pt x="76" y="54"/>
                    </a:lnTo>
                    <a:lnTo>
                      <a:pt x="78" y="50"/>
                    </a:lnTo>
                    <a:lnTo>
                      <a:pt x="79" y="46"/>
                    </a:lnTo>
                    <a:lnTo>
                      <a:pt x="78" y="43"/>
                    </a:lnTo>
                    <a:lnTo>
                      <a:pt x="70" y="39"/>
                    </a:lnTo>
                    <a:lnTo>
                      <a:pt x="61" y="37"/>
                    </a:lnTo>
                    <a:lnTo>
                      <a:pt x="53" y="39"/>
                    </a:lnTo>
                    <a:lnTo>
                      <a:pt x="45" y="40"/>
                    </a:lnTo>
                    <a:lnTo>
                      <a:pt x="39" y="44"/>
                    </a:lnTo>
                    <a:lnTo>
                      <a:pt x="34" y="47"/>
                    </a:lnTo>
                    <a:lnTo>
                      <a:pt x="31" y="50"/>
                    </a:lnTo>
                    <a:lnTo>
                      <a:pt x="29" y="52"/>
                    </a:lnTo>
                    <a:lnTo>
                      <a:pt x="28" y="43"/>
                    </a:lnTo>
                    <a:lnTo>
                      <a:pt x="22" y="24"/>
                    </a:lnTo>
                    <a:lnTo>
                      <a:pt x="13" y="6"/>
                    </a:lnTo>
                    <a:lnTo>
                      <a:pt x="1" y="0"/>
                    </a:lnTo>
                    <a:lnTo>
                      <a:pt x="0" y="24"/>
                    </a:lnTo>
                    <a:lnTo>
                      <a:pt x="6" y="46"/>
                    </a:lnTo>
                    <a:lnTo>
                      <a:pt x="13" y="62"/>
                    </a:lnTo>
                    <a:lnTo>
                      <a:pt x="16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835" name="Freeform 71"/>
              <p:cNvSpPr>
                <a:spLocks/>
              </p:cNvSpPr>
              <p:nvPr/>
            </p:nvSpPr>
            <p:spPr bwMode="auto">
              <a:xfrm>
                <a:off x="8399" y="4855"/>
                <a:ext cx="27" cy="22"/>
              </a:xfrm>
              <a:custGeom>
                <a:avLst/>
                <a:gdLst>
                  <a:gd name="T0" fmla="*/ 0 w 79"/>
                  <a:gd name="T1" fmla="*/ 0 h 67"/>
                  <a:gd name="T2" fmla="*/ 0 w 79"/>
                  <a:gd name="T3" fmla="*/ 0 h 67"/>
                  <a:gd name="T4" fmla="*/ 0 w 79"/>
                  <a:gd name="T5" fmla="*/ 0 h 67"/>
                  <a:gd name="T6" fmla="*/ 0 w 79"/>
                  <a:gd name="T7" fmla="*/ 0 h 67"/>
                  <a:gd name="T8" fmla="*/ 0 w 79"/>
                  <a:gd name="T9" fmla="*/ 0 h 67"/>
                  <a:gd name="T10" fmla="*/ 0 w 79"/>
                  <a:gd name="T11" fmla="*/ 0 h 67"/>
                  <a:gd name="T12" fmla="*/ 0 w 79"/>
                  <a:gd name="T13" fmla="*/ 0 h 67"/>
                  <a:gd name="T14" fmla="*/ 0 w 79"/>
                  <a:gd name="T15" fmla="*/ 0 h 67"/>
                  <a:gd name="T16" fmla="*/ 0 w 79"/>
                  <a:gd name="T17" fmla="*/ 0 h 67"/>
                  <a:gd name="T18" fmla="*/ 0 w 79"/>
                  <a:gd name="T19" fmla="*/ 0 h 67"/>
                  <a:gd name="T20" fmla="*/ 0 w 79"/>
                  <a:gd name="T21" fmla="*/ 0 h 67"/>
                  <a:gd name="T22" fmla="*/ 0 w 79"/>
                  <a:gd name="T23" fmla="*/ 0 h 67"/>
                  <a:gd name="T24" fmla="*/ 0 w 79"/>
                  <a:gd name="T25" fmla="*/ 0 h 67"/>
                  <a:gd name="T26" fmla="*/ 0 w 79"/>
                  <a:gd name="T27" fmla="*/ 0 h 67"/>
                  <a:gd name="T28" fmla="*/ 0 w 79"/>
                  <a:gd name="T29" fmla="*/ 0 h 67"/>
                  <a:gd name="T30" fmla="*/ 0 w 79"/>
                  <a:gd name="T31" fmla="*/ 0 h 67"/>
                  <a:gd name="T32" fmla="*/ 0 w 79"/>
                  <a:gd name="T33" fmla="*/ 0 h 67"/>
                  <a:gd name="T34" fmla="*/ 0 w 79"/>
                  <a:gd name="T35" fmla="*/ 0 h 67"/>
                  <a:gd name="T36" fmla="*/ 0 w 79"/>
                  <a:gd name="T37" fmla="*/ 0 h 67"/>
                  <a:gd name="T38" fmla="*/ 0 w 79"/>
                  <a:gd name="T39" fmla="*/ 0 h 67"/>
                  <a:gd name="T40" fmla="*/ 0 w 79"/>
                  <a:gd name="T41" fmla="*/ 0 h 67"/>
                  <a:gd name="T42" fmla="*/ 0 w 79"/>
                  <a:gd name="T43" fmla="*/ 0 h 67"/>
                  <a:gd name="T44" fmla="*/ 0 w 79"/>
                  <a:gd name="T45" fmla="*/ 0 h 67"/>
                  <a:gd name="T46" fmla="*/ 0 w 79"/>
                  <a:gd name="T47" fmla="*/ 0 h 67"/>
                  <a:gd name="T48" fmla="*/ 0 w 79"/>
                  <a:gd name="T49" fmla="*/ 0 h 67"/>
                  <a:gd name="T50" fmla="*/ 0 w 79"/>
                  <a:gd name="T51" fmla="*/ 0 h 67"/>
                  <a:gd name="T52" fmla="*/ 0 w 79"/>
                  <a:gd name="T53" fmla="*/ 0 h 67"/>
                  <a:gd name="T54" fmla="*/ 0 w 79"/>
                  <a:gd name="T55" fmla="*/ 0 h 67"/>
                  <a:gd name="T56" fmla="*/ 0 w 79"/>
                  <a:gd name="T57" fmla="*/ 0 h 6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67">
                    <a:moveTo>
                      <a:pt x="13" y="54"/>
                    </a:moveTo>
                    <a:lnTo>
                      <a:pt x="16" y="56"/>
                    </a:lnTo>
                    <a:lnTo>
                      <a:pt x="20" y="59"/>
                    </a:lnTo>
                    <a:lnTo>
                      <a:pt x="26" y="61"/>
                    </a:lnTo>
                    <a:lnTo>
                      <a:pt x="34" y="64"/>
                    </a:lnTo>
                    <a:lnTo>
                      <a:pt x="41" y="67"/>
                    </a:lnTo>
                    <a:lnTo>
                      <a:pt x="50" y="67"/>
                    </a:lnTo>
                    <a:lnTo>
                      <a:pt x="59" y="67"/>
                    </a:lnTo>
                    <a:lnTo>
                      <a:pt x="66" y="64"/>
                    </a:lnTo>
                    <a:lnTo>
                      <a:pt x="72" y="61"/>
                    </a:lnTo>
                    <a:lnTo>
                      <a:pt x="76" y="57"/>
                    </a:lnTo>
                    <a:lnTo>
                      <a:pt x="79" y="53"/>
                    </a:lnTo>
                    <a:lnTo>
                      <a:pt x="78" y="47"/>
                    </a:lnTo>
                    <a:lnTo>
                      <a:pt x="72" y="41"/>
                    </a:lnTo>
                    <a:lnTo>
                      <a:pt x="65" y="37"/>
                    </a:lnTo>
                    <a:lnTo>
                      <a:pt x="56" y="36"/>
                    </a:lnTo>
                    <a:lnTo>
                      <a:pt x="48" y="36"/>
                    </a:lnTo>
                    <a:lnTo>
                      <a:pt x="40" y="37"/>
                    </a:lnTo>
                    <a:lnTo>
                      <a:pt x="34" y="38"/>
                    </a:lnTo>
                    <a:lnTo>
                      <a:pt x="29" y="40"/>
                    </a:lnTo>
                    <a:lnTo>
                      <a:pt x="28" y="40"/>
                    </a:lnTo>
                    <a:lnTo>
                      <a:pt x="26" y="33"/>
                    </a:lnTo>
                    <a:lnTo>
                      <a:pt x="22" y="17"/>
                    </a:lnTo>
                    <a:lnTo>
                      <a:pt x="15" y="4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38"/>
                    </a:lnTo>
                    <a:lnTo>
                      <a:pt x="10" y="50"/>
                    </a:lnTo>
                    <a:lnTo>
                      <a:pt x="13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836" name="Freeform 72"/>
              <p:cNvSpPr>
                <a:spLocks/>
              </p:cNvSpPr>
              <p:nvPr/>
            </p:nvSpPr>
            <p:spPr bwMode="auto">
              <a:xfrm>
                <a:off x="8429" y="4851"/>
                <a:ext cx="26" cy="20"/>
              </a:xfrm>
              <a:custGeom>
                <a:avLst/>
                <a:gdLst>
                  <a:gd name="T0" fmla="*/ 0 w 77"/>
                  <a:gd name="T1" fmla="*/ 0 h 62"/>
                  <a:gd name="T2" fmla="*/ 0 w 77"/>
                  <a:gd name="T3" fmla="*/ 0 h 62"/>
                  <a:gd name="T4" fmla="*/ 0 w 77"/>
                  <a:gd name="T5" fmla="*/ 0 h 62"/>
                  <a:gd name="T6" fmla="*/ 0 w 77"/>
                  <a:gd name="T7" fmla="*/ 0 h 62"/>
                  <a:gd name="T8" fmla="*/ 0 w 77"/>
                  <a:gd name="T9" fmla="*/ 0 h 62"/>
                  <a:gd name="T10" fmla="*/ 0 w 77"/>
                  <a:gd name="T11" fmla="*/ 0 h 62"/>
                  <a:gd name="T12" fmla="*/ 0 w 77"/>
                  <a:gd name="T13" fmla="*/ 0 h 62"/>
                  <a:gd name="T14" fmla="*/ 0 w 77"/>
                  <a:gd name="T15" fmla="*/ 0 h 62"/>
                  <a:gd name="T16" fmla="*/ 0 w 77"/>
                  <a:gd name="T17" fmla="*/ 0 h 62"/>
                  <a:gd name="T18" fmla="*/ 0 w 77"/>
                  <a:gd name="T19" fmla="*/ 0 h 62"/>
                  <a:gd name="T20" fmla="*/ 0 w 77"/>
                  <a:gd name="T21" fmla="*/ 0 h 62"/>
                  <a:gd name="T22" fmla="*/ 0 w 77"/>
                  <a:gd name="T23" fmla="*/ 0 h 62"/>
                  <a:gd name="T24" fmla="*/ 0 w 77"/>
                  <a:gd name="T25" fmla="*/ 0 h 62"/>
                  <a:gd name="T26" fmla="*/ 0 w 77"/>
                  <a:gd name="T27" fmla="*/ 0 h 62"/>
                  <a:gd name="T28" fmla="*/ 0 w 77"/>
                  <a:gd name="T29" fmla="*/ 0 h 62"/>
                  <a:gd name="T30" fmla="*/ 0 w 77"/>
                  <a:gd name="T31" fmla="*/ 0 h 62"/>
                  <a:gd name="T32" fmla="*/ 0 w 77"/>
                  <a:gd name="T33" fmla="*/ 0 h 62"/>
                  <a:gd name="T34" fmla="*/ 0 w 77"/>
                  <a:gd name="T35" fmla="*/ 0 h 62"/>
                  <a:gd name="T36" fmla="*/ 0 w 77"/>
                  <a:gd name="T37" fmla="*/ 0 h 62"/>
                  <a:gd name="T38" fmla="*/ 0 w 77"/>
                  <a:gd name="T39" fmla="*/ 0 h 62"/>
                  <a:gd name="T40" fmla="*/ 0 w 77"/>
                  <a:gd name="T41" fmla="*/ 0 h 62"/>
                  <a:gd name="T42" fmla="*/ 0 w 77"/>
                  <a:gd name="T43" fmla="*/ 0 h 62"/>
                  <a:gd name="T44" fmla="*/ 0 w 77"/>
                  <a:gd name="T45" fmla="*/ 0 h 62"/>
                  <a:gd name="T46" fmla="*/ 0 w 77"/>
                  <a:gd name="T47" fmla="*/ 0 h 62"/>
                  <a:gd name="T48" fmla="*/ 0 w 77"/>
                  <a:gd name="T49" fmla="*/ 0 h 6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7" h="62">
                    <a:moveTo>
                      <a:pt x="9" y="58"/>
                    </a:moveTo>
                    <a:lnTo>
                      <a:pt x="17" y="60"/>
                    </a:lnTo>
                    <a:lnTo>
                      <a:pt x="27" y="62"/>
                    </a:lnTo>
                    <a:lnTo>
                      <a:pt x="40" y="62"/>
                    </a:lnTo>
                    <a:lnTo>
                      <a:pt x="53" y="60"/>
                    </a:lnTo>
                    <a:lnTo>
                      <a:pt x="65" y="58"/>
                    </a:lnTo>
                    <a:lnTo>
                      <a:pt x="72" y="55"/>
                    </a:lnTo>
                    <a:lnTo>
                      <a:pt x="77" y="49"/>
                    </a:lnTo>
                    <a:lnTo>
                      <a:pt x="75" y="42"/>
                    </a:lnTo>
                    <a:lnTo>
                      <a:pt x="69" y="36"/>
                    </a:lnTo>
                    <a:lnTo>
                      <a:pt x="62" y="33"/>
                    </a:lnTo>
                    <a:lnTo>
                      <a:pt x="53" y="32"/>
                    </a:lnTo>
                    <a:lnTo>
                      <a:pt x="46" y="32"/>
                    </a:lnTo>
                    <a:lnTo>
                      <a:pt x="39" y="33"/>
                    </a:lnTo>
                    <a:lnTo>
                      <a:pt x="33" y="35"/>
                    </a:lnTo>
                    <a:lnTo>
                      <a:pt x="28" y="37"/>
                    </a:lnTo>
                    <a:lnTo>
                      <a:pt x="27" y="37"/>
                    </a:lnTo>
                    <a:lnTo>
                      <a:pt x="25" y="30"/>
                    </a:lnTo>
                    <a:lnTo>
                      <a:pt x="21" y="16"/>
                    </a:lnTo>
                    <a:lnTo>
                      <a:pt x="14" y="3"/>
                    </a:lnTo>
                    <a:lnTo>
                      <a:pt x="2" y="0"/>
                    </a:lnTo>
                    <a:lnTo>
                      <a:pt x="0" y="17"/>
                    </a:lnTo>
                    <a:lnTo>
                      <a:pt x="3" y="36"/>
                    </a:lnTo>
                    <a:lnTo>
                      <a:pt x="8" y="52"/>
                    </a:lnTo>
                    <a:lnTo>
                      <a:pt x="9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837" name="Freeform 73"/>
              <p:cNvSpPr>
                <a:spLocks/>
              </p:cNvSpPr>
              <p:nvPr/>
            </p:nvSpPr>
            <p:spPr bwMode="auto">
              <a:xfrm>
                <a:off x="8258" y="4730"/>
                <a:ext cx="122" cy="281"/>
              </a:xfrm>
              <a:custGeom>
                <a:avLst/>
                <a:gdLst>
                  <a:gd name="T0" fmla="*/ 0 w 366"/>
                  <a:gd name="T1" fmla="*/ 0 h 845"/>
                  <a:gd name="T2" fmla="*/ 0 w 366"/>
                  <a:gd name="T3" fmla="*/ 0 h 845"/>
                  <a:gd name="T4" fmla="*/ 0 w 366"/>
                  <a:gd name="T5" fmla="*/ 0 h 845"/>
                  <a:gd name="T6" fmla="*/ 0 w 366"/>
                  <a:gd name="T7" fmla="*/ 1 h 845"/>
                  <a:gd name="T8" fmla="*/ 0 w 366"/>
                  <a:gd name="T9" fmla="*/ 1 h 845"/>
                  <a:gd name="T10" fmla="*/ 0 w 366"/>
                  <a:gd name="T11" fmla="*/ 1 h 845"/>
                  <a:gd name="T12" fmla="*/ 0 w 366"/>
                  <a:gd name="T13" fmla="*/ 1 h 845"/>
                  <a:gd name="T14" fmla="*/ 0 w 366"/>
                  <a:gd name="T15" fmla="*/ 1 h 845"/>
                  <a:gd name="T16" fmla="*/ 0 w 366"/>
                  <a:gd name="T17" fmla="*/ 1 h 845"/>
                  <a:gd name="T18" fmla="*/ 0 w 366"/>
                  <a:gd name="T19" fmla="*/ 1 h 845"/>
                  <a:gd name="T20" fmla="*/ 0 w 366"/>
                  <a:gd name="T21" fmla="*/ 1 h 845"/>
                  <a:gd name="T22" fmla="*/ 0 w 366"/>
                  <a:gd name="T23" fmla="*/ 1 h 845"/>
                  <a:gd name="T24" fmla="*/ 1 w 366"/>
                  <a:gd name="T25" fmla="*/ 1 h 845"/>
                  <a:gd name="T26" fmla="*/ 0 w 366"/>
                  <a:gd name="T27" fmla="*/ 1 h 845"/>
                  <a:gd name="T28" fmla="*/ 0 w 366"/>
                  <a:gd name="T29" fmla="*/ 1 h 845"/>
                  <a:gd name="T30" fmla="*/ 0 w 366"/>
                  <a:gd name="T31" fmla="*/ 1 h 845"/>
                  <a:gd name="T32" fmla="*/ 0 w 366"/>
                  <a:gd name="T33" fmla="*/ 1 h 845"/>
                  <a:gd name="T34" fmla="*/ 0 w 366"/>
                  <a:gd name="T35" fmla="*/ 1 h 845"/>
                  <a:gd name="T36" fmla="*/ 0 w 366"/>
                  <a:gd name="T37" fmla="*/ 1 h 845"/>
                  <a:gd name="T38" fmla="*/ 0 w 366"/>
                  <a:gd name="T39" fmla="*/ 1 h 845"/>
                  <a:gd name="T40" fmla="*/ 0 w 366"/>
                  <a:gd name="T41" fmla="*/ 1 h 845"/>
                  <a:gd name="T42" fmla="*/ 0 w 366"/>
                  <a:gd name="T43" fmla="*/ 1 h 845"/>
                  <a:gd name="T44" fmla="*/ 0 w 366"/>
                  <a:gd name="T45" fmla="*/ 1 h 845"/>
                  <a:gd name="T46" fmla="*/ 0 w 366"/>
                  <a:gd name="T47" fmla="*/ 0 h 845"/>
                  <a:gd name="T48" fmla="*/ 0 w 366"/>
                  <a:gd name="T49" fmla="*/ 0 h 845"/>
                  <a:gd name="T50" fmla="*/ 0 w 366"/>
                  <a:gd name="T51" fmla="*/ 0 h 845"/>
                  <a:gd name="T52" fmla="*/ 0 w 366"/>
                  <a:gd name="T53" fmla="*/ 0 h 845"/>
                  <a:gd name="T54" fmla="*/ 0 w 366"/>
                  <a:gd name="T55" fmla="*/ 0 h 845"/>
                  <a:gd name="T56" fmla="*/ 0 w 366"/>
                  <a:gd name="T57" fmla="*/ 0 h 845"/>
                  <a:gd name="T58" fmla="*/ 0 w 366"/>
                  <a:gd name="T59" fmla="*/ 0 h 845"/>
                  <a:gd name="T60" fmla="*/ 0 w 366"/>
                  <a:gd name="T61" fmla="*/ 0 h 845"/>
                  <a:gd name="T62" fmla="*/ 0 w 366"/>
                  <a:gd name="T63" fmla="*/ 0 h 84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366" h="845">
                    <a:moveTo>
                      <a:pt x="15" y="104"/>
                    </a:moveTo>
                    <a:lnTo>
                      <a:pt x="12" y="150"/>
                    </a:lnTo>
                    <a:lnTo>
                      <a:pt x="12" y="196"/>
                    </a:lnTo>
                    <a:lnTo>
                      <a:pt x="16" y="241"/>
                    </a:lnTo>
                    <a:lnTo>
                      <a:pt x="27" y="286"/>
                    </a:lnTo>
                    <a:lnTo>
                      <a:pt x="46" y="346"/>
                    </a:lnTo>
                    <a:lnTo>
                      <a:pt x="65" y="406"/>
                    </a:lnTo>
                    <a:lnTo>
                      <a:pt x="84" y="465"/>
                    </a:lnTo>
                    <a:lnTo>
                      <a:pt x="103" y="524"/>
                    </a:lnTo>
                    <a:lnTo>
                      <a:pt x="122" y="583"/>
                    </a:lnTo>
                    <a:lnTo>
                      <a:pt x="143" y="640"/>
                    </a:lnTo>
                    <a:lnTo>
                      <a:pt x="163" y="699"/>
                    </a:lnTo>
                    <a:lnTo>
                      <a:pt x="185" y="758"/>
                    </a:lnTo>
                    <a:lnTo>
                      <a:pt x="195" y="778"/>
                    </a:lnTo>
                    <a:lnTo>
                      <a:pt x="210" y="796"/>
                    </a:lnTo>
                    <a:lnTo>
                      <a:pt x="228" y="810"/>
                    </a:lnTo>
                    <a:lnTo>
                      <a:pt x="247" y="822"/>
                    </a:lnTo>
                    <a:lnTo>
                      <a:pt x="269" y="830"/>
                    </a:lnTo>
                    <a:lnTo>
                      <a:pt x="292" y="837"/>
                    </a:lnTo>
                    <a:lnTo>
                      <a:pt x="316" y="842"/>
                    </a:lnTo>
                    <a:lnTo>
                      <a:pt x="339" y="845"/>
                    </a:lnTo>
                    <a:lnTo>
                      <a:pt x="348" y="843"/>
                    </a:lnTo>
                    <a:lnTo>
                      <a:pt x="355" y="840"/>
                    </a:lnTo>
                    <a:lnTo>
                      <a:pt x="361" y="833"/>
                    </a:lnTo>
                    <a:lnTo>
                      <a:pt x="366" y="824"/>
                    </a:lnTo>
                    <a:lnTo>
                      <a:pt x="366" y="816"/>
                    </a:lnTo>
                    <a:lnTo>
                      <a:pt x="361" y="809"/>
                    </a:lnTo>
                    <a:lnTo>
                      <a:pt x="354" y="803"/>
                    </a:lnTo>
                    <a:lnTo>
                      <a:pt x="345" y="800"/>
                    </a:lnTo>
                    <a:lnTo>
                      <a:pt x="329" y="796"/>
                    </a:lnTo>
                    <a:lnTo>
                      <a:pt x="313" y="793"/>
                    </a:lnTo>
                    <a:lnTo>
                      <a:pt x="295" y="788"/>
                    </a:lnTo>
                    <a:lnTo>
                      <a:pt x="279" y="784"/>
                    </a:lnTo>
                    <a:lnTo>
                      <a:pt x="264" y="778"/>
                    </a:lnTo>
                    <a:lnTo>
                      <a:pt x="251" y="768"/>
                    </a:lnTo>
                    <a:lnTo>
                      <a:pt x="239" y="757"/>
                    </a:lnTo>
                    <a:lnTo>
                      <a:pt x="231" y="741"/>
                    </a:lnTo>
                    <a:lnTo>
                      <a:pt x="217" y="708"/>
                    </a:lnTo>
                    <a:lnTo>
                      <a:pt x="206" y="676"/>
                    </a:lnTo>
                    <a:lnTo>
                      <a:pt x="194" y="643"/>
                    </a:lnTo>
                    <a:lnTo>
                      <a:pt x="184" y="610"/>
                    </a:lnTo>
                    <a:lnTo>
                      <a:pt x="172" y="577"/>
                    </a:lnTo>
                    <a:lnTo>
                      <a:pt x="162" y="544"/>
                    </a:lnTo>
                    <a:lnTo>
                      <a:pt x="151" y="511"/>
                    </a:lnTo>
                    <a:lnTo>
                      <a:pt x="141" y="478"/>
                    </a:lnTo>
                    <a:lnTo>
                      <a:pt x="126" y="435"/>
                    </a:lnTo>
                    <a:lnTo>
                      <a:pt x="110" y="392"/>
                    </a:lnTo>
                    <a:lnTo>
                      <a:pt x="94" y="349"/>
                    </a:lnTo>
                    <a:lnTo>
                      <a:pt x="79" y="306"/>
                    </a:lnTo>
                    <a:lnTo>
                      <a:pt x="65" y="263"/>
                    </a:lnTo>
                    <a:lnTo>
                      <a:pt x="54" y="219"/>
                    </a:lnTo>
                    <a:lnTo>
                      <a:pt x="49" y="175"/>
                    </a:lnTo>
                    <a:lnTo>
                      <a:pt x="47" y="129"/>
                    </a:lnTo>
                    <a:lnTo>
                      <a:pt x="46" y="110"/>
                    </a:lnTo>
                    <a:lnTo>
                      <a:pt x="41" y="89"/>
                    </a:lnTo>
                    <a:lnTo>
                      <a:pt x="35" y="67"/>
                    </a:lnTo>
                    <a:lnTo>
                      <a:pt x="28" y="46"/>
                    </a:lnTo>
                    <a:lnTo>
                      <a:pt x="21" y="27"/>
                    </a:lnTo>
                    <a:lnTo>
                      <a:pt x="13" y="1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5" y="17"/>
                    </a:lnTo>
                    <a:lnTo>
                      <a:pt x="10" y="44"/>
                    </a:lnTo>
                    <a:lnTo>
                      <a:pt x="13" y="76"/>
                    </a:lnTo>
                    <a:lnTo>
                      <a:pt x="15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838" name="Freeform 74"/>
              <p:cNvSpPr>
                <a:spLocks/>
              </p:cNvSpPr>
              <p:nvPr/>
            </p:nvSpPr>
            <p:spPr bwMode="auto">
              <a:xfrm>
                <a:off x="8517" y="4850"/>
                <a:ext cx="29" cy="29"/>
              </a:xfrm>
              <a:custGeom>
                <a:avLst/>
                <a:gdLst>
                  <a:gd name="T0" fmla="*/ 0 w 88"/>
                  <a:gd name="T1" fmla="*/ 0 h 87"/>
                  <a:gd name="T2" fmla="*/ 0 w 88"/>
                  <a:gd name="T3" fmla="*/ 0 h 87"/>
                  <a:gd name="T4" fmla="*/ 0 w 88"/>
                  <a:gd name="T5" fmla="*/ 0 h 87"/>
                  <a:gd name="T6" fmla="*/ 0 w 88"/>
                  <a:gd name="T7" fmla="*/ 0 h 87"/>
                  <a:gd name="T8" fmla="*/ 0 w 88"/>
                  <a:gd name="T9" fmla="*/ 0 h 87"/>
                  <a:gd name="T10" fmla="*/ 0 w 88"/>
                  <a:gd name="T11" fmla="*/ 0 h 87"/>
                  <a:gd name="T12" fmla="*/ 0 w 88"/>
                  <a:gd name="T13" fmla="*/ 0 h 87"/>
                  <a:gd name="T14" fmla="*/ 0 w 88"/>
                  <a:gd name="T15" fmla="*/ 0 h 87"/>
                  <a:gd name="T16" fmla="*/ 0 w 88"/>
                  <a:gd name="T17" fmla="*/ 0 h 87"/>
                  <a:gd name="T18" fmla="*/ 0 w 88"/>
                  <a:gd name="T19" fmla="*/ 0 h 87"/>
                  <a:gd name="T20" fmla="*/ 0 w 88"/>
                  <a:gd name="T21" fmla="*/ 0 h 87"/>
                  <a:gd name="T22" fmla="*/ 0 w 88"/>
                  <a:gd name="T23" fmla="*/ 0 h 87"/>
                  <a:gd name="T24" fmla="*/ 0 w 88"/>
                  <a:gd name="T25" fmla="*/ 0 h 87"/>
                  <a:gd name="T26" fmla="*/ 0 w 88"/>
                  <a:gd name="T27" fmla="*/ 0 h 87"/>
                  <a:gd name="T28" fmla="*/ 0 w 88"/>
                  <a:gd name="T29" fmla="*/ 0 h 87"/>
                  <a:gd name="T30" fmla="*/ 0 w 88"/>
                  <a:gd name="T31" fmla="*/ 0 h 87"/>
                  <a:gd name="T32" fmla="*/ 0 w 88"/>
                  <a:gd name="T33" fmla="*/ 0 h 87"/>
                  <a:gd name="T34" fmla="*/ 0 w 88"/>
                  <a:gd name="T35" fmla="*/ 0 h 87"/>
                  <a:gd name="T36" fmla="*/ 0 w 88"/>
                  <a:gd name="T37" fmla="*/ 0 h 87"/>
                  <a:gd name="T38" fmla="*/ 0 w 88"/>
                  <a:gd name="T39" fmla="*/ 0 h 87"/>
                  <a:gd name="T40" fmla="*/ 0 w 88"/>
                  <a:gd name="T41" fmla="*/ 0 h 87"/>
                  <a:gd name="T42" fmla="*/ 0 w 88"/>
                  <a:gd name="T43" fmla="*/ 0 h 87"/>
                  <a:gd name="T44" fmla="*/ 0 w 88"/>
                  <a:gd name="T45" fmla="*/ 0 h 87"/>
                  <a:gd name="T46" fmla="*/ 0 w 88"/>
                  <a:gd name="T47" fmla="*/ 0 h 87"/>
                  <a:gd name="T48" fmla="*/ 0 w 88"/>
                  <a:gd name="T49" fmla="*/ 0 h 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8" h="87">
                    <a:moveTo>
                      <a:pt x="84" y="23"/>
                    </a:moveTo>
                    <a:lnTo>
                      <a:pt x="88" y="18"/>
                    </a:lnTo>
                    <a:lnTo>
                      <a:pt x="87" y="13"/>
                    </a:lnTo>
                    <a:lnTo>
                      <a:pt x="84" y="7"/>
                    </a:lnTo>
                    <a:lnTo>
                      <a:pt x="77" y="3"/>
                    </a:lnTo>
                    <a:lnTo>
                      <a:pt x="71" y="0"/>
                    </a:lnTo>
                    <a:lnTo>
                      <a:pt x="62" y="0"/>
                    </a:lnTo>
                    <a:lnTo>
                      <a:pt x="55" y="1"/>
                    </a:lnTo>
                    <a:lnTo>
                      <a:pt x="47" y="5"/>
                    </a:lnTo>
                    <a:lnTo>
                      <a:pt x="41" y="11"/>
                    </a:lnTo>
                    <a:lnTo>
                      <a:pt x="34" y="20"/>
                    </a:lnTo>
                    <a:lnTo>
                      <a:pt x="25" y="31"/>
                    </a:lnTo>
                    <a:lnTo>
                      <a:pt x="16" y="43"/>
                    </a:lnTo>
                    <a:lnTo>
                      <a:pt x="9" y="56"/>
                    </a:lnTo>
                    <a:lnTo>
                      <a:pt x="3" y="69"/>
                    </a:lnTo>
                    <a:lnTo>
                      <a:pt x="0" y="79"/>
                    </a:lnTo>
                    <a:lnTo>
                      <a:pt x="3" y="87"/>
                    </a:lnTo>
                    <a:lnTo>
                      <a:pt x="15" y="80"/>
                    </a:lnTo>
                    <a:lnTo>
                      <a:pt x="27" y="70"/>
                    </a:lnTo>
                    <a:lnTo>
                      <a:pt x="40" y="60"/>
                    </a:lnTo>
                    <a:lnTo>
                      <a:pt x="52" y="50"/>
                    </a:lnTo>
                    <a:lnTo>
                      <a:pt x="63" y="41"/>
                    </a:lnTo>
                    <a:lnTo>
                      <a:pt x="72" y="33"/>
                    </a:lnTo>
                    <a:lnTo>
                      <a:pt x="80" y="27"/>
                    </a:lnTo>
                    <a:lnTo>
                      <a:pt x="8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839" name="Freeform 75"/>
              <p:cNvSpPr>
                <a:spLocks/>
              </p:cNvSpPr>
              <p:nvPr/>
            </p:nvSpPr>
            <p:spPr bwMode="auto">
              <a:xfrm>
                <a:off x="8536" y="4890"/>
                <a:ext cx="34" cy="9"/>
              </a:xfrm>
              <a:custGeom>
                <a:avLst/>
                <a:gdLst>
                  <a:gd name="T0" fmla="*/ 0 w 102"/>
                  <a:gd name="T1" fmla="*/ 0 h 28"/>
                  <a:gd name="T2" fmla="*/ 0 w 102"/>
                  <a:gd name="T3" fmla="*/ 0 h 28"/>
                  <a:gd name="T4" fmla="*/ 0 w 102"/>
                  <a:gd name="T5" fmla="*/ 0 h 28"/>
                  <a:gd name="T6" fmla="*/ 0 w 102"/>
                  <a:gd name="T7" fmla="*/ 0 h 28"/>
                  <a:gd name="T8" fmla="*/ 0 w 102"/>
                  <a:gd name="T9" fmla="*/ 0 h 28"/>
                  <a:gd name="T10" fmla="*/ 0 w 102"/>
                  <a:gd name="T11" fmla="*/ 0 h 28"/>
                  <a:gd name="T12" fmla="*/ 0 w 102"/>
                  <a:gd name="T13" fmla="*/ 0 h 28"/>
                  <a:gd name="T14" fmla="*/ 0 w 102"/>
                  <a:gd name="T15" fmla="*/ 0 h 28"/>
                  <a:gd name="T16" fmla="*/ 0 w 102"/>
                  <a:gd name="T17" fmla="*/ 0 h 28"/>
                  <a:gd name="T18" fmla="*/ 0 w 102"/>
                  <a:gd name="T19" fmla="*/ 0 h 28"/>
                  <a:gd name="T20" fmla="*/ 0 w 102"/>
                  <a:gd name="T21" fmla="*/ 0 h 28"/>
                  <a:gd name="T22" fmla="*/ 0 w 102"/>
                  <a:gd name="T23" fmla="*/ 0 h 28"/>
                  <a:gd name="T24" fmla="*/ 0 w 102"/>
                  <a:gd name="T25" fmla="*/ 0 h 28"/>
                  <a:gd name="T26" fmla="*/ 0 w 102"/>
                  <a:gd name="T27" fmla="*/ 0 h 28"/>
                  <a:gd name="T28" fmla="*/ 0 w 102"/>
                  <a:gd name="T29" fmla="*/ 0 h 28"/>
                  <a:gd name="T30" fmla="*/ 0 w 102"/>
                  <a:gd name="T31" fmla="*/ 0 h 28"/>
                  <a:gd name="T32" fmla="*/ 0 w 102"/>
                  <a:gd name="T33" fmla="*/ 0 h 28"/>
                  <a:gd name="T34" fmla="*/ 0 w 102"/>
                  <a:gd name="T35" fmla="*/ 0 h 28"/>
                  <a:gd name="T36" fmla="*/ 0 w 102"/>
                  <a:gd name="T37" fmla="*/ 0 h 28"/>
                  <a:gd name="T38" fmla="*/ 0 w 102"/>
                  <a:gd name="T39" fmla="*/ 0 h 28"/>
                  <a:gd name="T40" fmla="*/ 0 w 102"/>
                  <a:gd name="T41" fmla="*/ 0 h 28"/>
                  <a:gd name="T42" fmla="*/ 0 w 102"/>
                  <a:gd name="T43" fmla="*/ 0 h 28"/>
                  <a:gd name="T44" fmla="*/ 0 w 102"/>
                  <a:gd name="T45" fmla="*/ 0 h 28"/>
                  <a:gd name="T46" fmla="*/ 0 w 102"/>
                  <a:gd name="T47" fmla="*/ 0 h 28"/>
                  <a:gd name="T48" fmla="*/ 0 w 102"/>
                  <a:gd name="T49" fmla="*/ 0 h 2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2" h="28">
                    <a:moveTo>
                      <a:pt x="92" y="23"/>
                    </a:moveTo>
                    <a:lnTo>
                      <a:pt x="96" y="21"/>
                    </a:lnTo>
                    <a:lnTo>
                      <a:pt x="99" y="18"/>
                    </a:lnTo>
                    <a:lnTo>
                      <a:pt x="101" y="14"/>
                    </a:lnTo>
                    <a:lnTo>
                      <a:pt x="102" y="10"/>
                    </a:lnTo>
                    <a:lnTo>
                      <a:pt x="101" y="5"/>
                    </a:lnTo>
                    <a:lnTo>
                      <a:pt x="98" y="1"/>
                    </a:lnTo>
                    <a:lnTo>
                      <a:pt x="93" y="0"/>
                    </a:lnTo>
                    <a:lnTo>
                      <a:pt x="88" y="0"/>
                    </a:lnTo>
                    <a:lnTo>
                      <a:pt x="76" y="2"/>
                    </a:lnTo>
                    <a:lnTo>
                      <a:pt x="61" y="7"/>
                    </a:lnTo>
                    <a:lnTo>
                      <a:pt x="46" y="10"/>
                    </a:lnTo>
                    <a:lnTo>
                      <a:pt x="33" y="11"/>
                    </a:lnTo>
                    <a:lnTo>
                      <a:pt x="20" y="15"/>
                    </a:lnTo>
                    <a:lnTo>
                      <a:pt x="10" y="18"/>
                    </a:lnTo>
                    <a:lnTo>
                      <a:pt x="2" y="23"/>
                    </a:lnTo>
                    <a:lnTo>
                      <a:pt x="0" y="28"/>
                    </a:lnTo>
                    <a:lnTo>
                      <a:pt x="10" y="28"/>
                    </a:lnTo>
                    <a:lnTo>
                      <a:pt x="20" y="28"/>
                    </a:lnTo>
                    <a:lnTo>
                      <a:pt x="32" y="27"/>
                    </a:lnTo>
                    <a:lnTo>
                      <a:pt x="44" y="27"/>
                    </a:lnTo>
                    <a:lnTo>
                      <a:pt x="55" y="25"/>
                    </a:lnTo>
                    <a:lnTo>
                      <a:pt x="67" y="24"/>
                    </a:lnTo>
                    <a:lnTo>
                      <a:pt x="80" y="24"/>
                    </a:lnTo>
                    <a:lnTo>
                      <a:pt x="9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840" name="Freeform 76"/>
              <p:cNvSpPr>
                <a:spLocks/>
              </p:cNvSpPr>
              <p:nvPr/>
            </p:nvSpPr>
            <p:spPr bwMode="auto">
              <a:xfrm>
                <a:off x="8550" y="4921"/>
                <a:ext cx="47" cy="12"/>
              </a:xfrm>
              <a:custGeom>
                <a:avLst/>
                <a:gdLst>
                  <a:gd name="T0" fmla="*/ 0 w 142"/>
                  <a:gd name="T1" fmla="*/ 0 h 36"/>
                  <a:gd name="T2" fmla="*/ 0 w 142"/>
                  <a:gd name="T3" fmla="*/ 0 h 36"/>
                  <a:gd name="T4" fmla="*/ 0 w 142"/>
                  <a:gd name="T5" fmla="*/ 0 h 36"/>
                  <a:gd name="T6" fmla="*/ 0 w 142"/>
                  <a:gd name="T7" fmla="*/ 0 h 36"/>
                  <a:gd name="T8" fmla="*/ 0 w 142"/>
                  <a:gd name="T9" fmla="*/ 0 h 36"/>
                  <a:gd name="T10" fmla="*/ 0 w 142"/>
                  <a:gd name="T11" fmla="*/ 0 h 36"/>
                  <a:gd name="T12" fmla="*/ 0 w 142"/>
                  <a:gd name="T13" fmla="*/ 0 h 36"/>
                  <a:gd name="T14" fmla="*/ 0 w 142"/>
                  <a:gd name="T15" fmla="*/ 0 h 36"/>
                  <a:gd name="T16" fmla="*/ 0 w 142"/>
                  <a:gd name="T17" fmla="*/ 0 h 36"/>
                  <a:gd name="T18" fmla="*/ 0 w 142"/>
                  <a:gd name="T19" fmla="*/ 0 h 36"/>
                  <a:gd name="T20" fmla="*/ 0 w 142"/>
                  <a:gd name="T21" fmla="*/ 0 h 36"/>
                  <a:gd name="T22" fmla="*/ 0 w 142"/>
                  <a:gd name="T23" fmla="*/ 0 h 36"/>
                  <a:gd name="T24" fmla="*/ 0 w 142"/>
                  <a:gd name="T25" fmla="*/ 0 h 36"/>
                  <a:gd name="T26" fmla="*/ 0 w 142"/>
                  <a:gd name="T27" fmla="*/ 0 h 36"/>
                  <a:gd name="T28" fmla="*/ 0 w 142"/>
                  <a:gd name="T29" fmla="*/ 0 h 36"/>
                  <a:gd name="T30" fmla="*/ 0 w 142"/>
                  <a:gd name="T31" fmla="*/ 0 h 36"/>
                  <a:gd name="T32" fmla="*/ 0 w 142"/>
                  <a:gd name="T33" fmla="*/ 0 h 36"/>
                  <a:gd name="T34" fmla="*/ 0 w 142"/>
                  <a:gd name="T35" fmla="*/ 0 h 36"/>
                  <a:gd name="T36" fmla="*/ 0 w 142"/>
                  <a:gd name="T37" fmla="*/ 0 h 36"/>
                  <a:gd name="T38" fmla="*/ 0 w 142"/>
                  <a:gd name="T39" fmla="*/ 0 h 36"/>
                  <a:gd name="T40" fmla="*/ 0 w 142"/>
                  <a:gd name="T41" fmla="*/ 0 h 36"/>
                  <a:gd name="T42" fmla="*/ 0 w 142"/>
                  <a:gd name="T43" fmla="*/ 0 h 36"/>
                  <a:gd name="T44" fmla="*/ 0 w 142"/>
                  <a:gd name="T45" fmla="*/ 0 h 36"/>
                  <a:gd name="T46" fmla="*/ 0 w 142"/>
                  <a:gd name="T47" fmla="*/ 0 h 36"/>
                  <a:gd name="T48" fmla="*/ 0 w 14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42" h="36">
                    <a:moveTo>
                      <a:pt x="123" y="36"/>
                    </a:moveTo>
                    <a:lnTo>
                      <a:pt x="129" y="36"/>
                    </a:lnTo>
                    <a:lnTo>
                      <a:pt x="135" y="32"/>
                    </a:lnTo>
                    <a:lnTo>
                      <a:pt x="139" y="28"/>
                    </a:lnTo>
                    <a:lnTo>
                      <a:pt x="142" y="20"/>
                    </a:lnTo>
                    <a:lnTo>
                      <a:pt x="141" y="15"/>
                    </a:lnTo>
                    <a:lnTo>
                      <a:pt x="138" y="9"/>
                    </a:lnTo>
                    <a:lnTo>
                      <a:pt x="133" y="5"/>
                    </a:lnTo>
                    <a:lnTo>
                      <a:pt x="126" y="3"/>
                    </a:lnTo>
                    <a:lnTo>
                      <a:pt x="108" y="3"/>
                    </a:lnTo>
                    <a:lnTo>
                      <a:pt x="88" y="3"/>
                    </a:lnTo>
                    <a:lnTo>
                      <a:pt x="67" y="2"/>
                    </a:lnTo>
                    <a:lnTo>
                      <a:pt x="47" y="2"/>
                    </a:lnTo>
                    <a:lnTo>
                      <a:pt x="29" y="0"/>
                    </a:lnTo>
                    <a:lnTo>
                      <a:pt x="13" y="2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10" y="12"/>
                    </a:lnTo>
                    <a:lnTo>
                      <a:pt x="22" y="16"/>
                    </a:lnTo>
                    <a:lnTo>
                      <a:pt x="38" y="19"/>
                    </a:lnTo>
                    <a:lnTo>
                      <a:pt x="54" y="22"/>
                    </a:lnTo>
                    <a:lnTo>
                      <a:pt x="72" y="25"/>
                    </a:lnTo>
                    <a:lnTo>
                      <a:pt x="89" y="29"/>
                    </a:lnTo>
                    <a:lnTo>
                      <a:pt x="107" y="32"/>
                    </a:lnTo>
                    <a:lnTo>
                      <a:pt x="12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841" name="Freeform 77"/>
              <p:cNvSpPr>
                <a:spLocks/>
              </p:cNvSpPr>
              <p:nvPr/>
            </p:nvSpPr>
            <p:spPr bwMode="auto">
              <a:xfrm>
                <a:off x="8416" y="4751"/>
                <a:ext cx="117" cy="200"/>
              </a:xfrm>
              <a:custGeom>
                <a:avLst/>
                <a:gdLst>
                  <a:gd name="T0" fmla="*/ 0 w 351"/>
                  <a:gd name="T1" fmla="*/ 0 h 601"/>
                  <a:gd name="T2" fmla="*/ 0 w 351"/>
                  <a:gd name="T3" fmla="*/ 0 h 601"/>
                  <a:gd name="T4" fmla="*/ 0 w 351"/>
                  <a:gd name="T5" fmla="*/ 1 h 601"/>
                  <a:gd name="T6" fmla="*/ 0 w 351"/>
                  <a:gd name="T7" fmla="*/ 1 h 601"/>
                  <a:gd name="T8" fmla="*/ 0 w 351"/>
                  <a:gd name="T9" fmla="*/ 1 h 601"/>
                  <a:gd name="T10" fmla="*/ 0 w 351"/>
                  <a:gd name="T11" fmla="*/ 1 h 601"/>
                  <a:gd name="T12" fmla="*/ 0 w 351"/>
                  <a:gd name="T13" fmla="*/ 1 h 601"/>
                  <a:gd name="T14" fmla="*/ 0 w 351"/>
                  <a:gd name="T15" fmla="*/ 1 h 601"/>
                  <a:gd name="T16" fmla="*/ 0 w 351"/>
                  <a:gd name="T17" fmla="*/ 1 h 601"/>
                  <a:gd name="T18" fmla="*/ 0 w 351"/>
                  <a:gd name="T19" fmla="*/ 1 h 601"/>
                  <a:gd name="T20" fmla="*/ 0 w 351"/>
                  <a:gd name="T21" fmla="*/ 1 h 601"/>
                  <a:gd name="T22" fmla="*/ 0 w 351"/>
                  <a:gd name="T23" fmla="*/ 1 h 601"/>
                  <a:gd name="T24" fmla="*/ 0 w 351"/>
                  <a:gd name="T25" fmla="*/ 1 h 601"/>
                  <a:gd name="T26" fmla="*/ 0 w 351"/>
                  <a:gd name="T27" fmla="*/ 1 h 601"/>
                  <a:gd name="T28" fmla="*/ 0 w 351"/>
                  <a:gd name="T29" fmla="*/ 1 h 601"/>
                  <a:gd name="T30" fmla="*/ 0 w 351"/>
                  <a:gd name="T31" fmla="*/ 1 h 601"/>
                  <a:gd name="T32" fmla="*/ 0 w 351"/>
                  <a:gd name="T33" fmla="*/ 1 h 601"/>
                  <a:gd name="T34" fmla="*/ 0 w 351"/>
                  <a:gd name="T35" fmla="*/ 1 h 601"/>
                  <a:gd name="T36" fmla="*/ 0 w 351"/>
                  <a:gd name="T37" fmla="*/ 1 h 601"/>
                  <a:gd name="T38" fmla="*/ 0 w 351"/>
                  <a:gd name="T39" fmla="*/ 1 h 601"/>
                  <a:gd name="T40" fmla="*/ 0 w 351"/>
                  <a:gd name="T41" fmla="*/ 1 h 601"/>
                  <a:gd name="T42" fmla="*/ 0 w 351"/>
                  <a:gd name="T43" fmla="*/ 1 h 601"/>
                  <a:gd name="T44" fmla="*/ 0 w 351"/>
                  <a:gd name="T45" fmla="*/ 0 h 601"/>
                  <a:gd name="T46" fmla="*/ 0 w 351"/>
                  <a:gd name="T47" fmla="*/ 0 h 601"/>
                  <a:gd name="T48" fmla="*/ 0 w 351"/>
                  <a:gd name="T49" fmla="*/ 0 h 601"/>
                  <a:gd name="T50" fmla="*/ 0 w 351"/>
                  <a:gd name="T51" fmla="*/ 0 h 601"/>
                  <a:gd name="T52" fmla="*/ 0 w 351"/>
                  <a:gd name="T53" fmla="*/ 0 h 601"/>
                  <a:gd name="T54" fmla="*/ 0 w 351"/>
                  <a:gd name="T55" fmla="*/ 0 h 601"/>
                  <a:gd name="T56" fmla="*/ 0 w 351"/>
                  <a:gd name="T57" fmla="*/ 0 h 601"/>
                  <a:gd name="T58" fmla="*/ 0 w 351"/>
                  <a:gd name="T59" fmla="*/ 0 h 601"/>
                  <a:gd name="T60" fmla="*/ 0 w 351"/>
                  <a:gd name="T61" fmla="*/ 0 h 601"/>
                  <a:gd name="T62" fmla="*/ 0 w 351"/>
                  <a:gd name="T63" fmla="*/ 0 h 601"/>
                  <a:gd name="T64" fmla="*/ 0 w 351"/>
                  <a:gd name="T65" fmla="*/ 0 h 601"/>
                  <a:gd name="T66" fmla="*/ 0 w 351"/>
                  <a:gd name="T67" fmla="*/ 0 h 601"/>
                  <a:gd name="T68" fmla="*/ 0 w 351"/>
                  <a:gd name="T69" fmla="*/ 0 h 601"/>
                  <a:gd name="T70" fmla="*/ 0 w 351"/>
                  <a:gd name="T71" fmla="*/ 0 h 601"/>
                  <a:gd name="T72" fmla="*/ 0 w 351"/>
                  <a:gd name="T73" fmla="*/ 0 h 601"/>
                  <a:gd name="T74" fmla="*/ 0 w 351"/>
                  <a:gd name="T75" fmla="*/ 0 h 601"/>
                  <a:gd name="T76" fmla="*/ 0 w 351"/>
                  <a:gd name="T77" fmla="*/ 0 h 601"/>
                  <a:gd name="T78" fmla="*/ 0 w 351"/>
                  <a:gd name="T79" fmla="*/ 0 h 601"/>
                  <a:gd name="T80" fmla="*/ 0 w 351"/>
                  <a:gd name="T81" fmla="*/ 0 h 60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51" h="601">
                    <a:moveTo>
                      <a:pt x="108" y="298"/>
                    </a:moveTo>
                    <a:lnTo>
                      <a:pt x="132" y="338"/>
                    </a:lnTo>
                    <a:lnTo>
                      <a:pt x="157" y="377"/>
                    </a:lnTo>
                    <a:lnTo>
                      <a:pt x="182" y="414"/>
                    </a:lnTo>
                    <a:lnTo>
                      <a:pt x="208" y="451"/>
                    </a:lnTo>
                    <a:lnTo>
                      <a:pt x="235" y="487"/>
                    </a:lnTo>
                    <a:lnTo>
                      <a:pt x="263" y="523"/>
                    </a:lnTo>
                    <a:lnTo>
                      <a:pt x="292" y="559"/>
                    </a:lnTo>
                    <a:lnTo>
                      <a:pt x="321" y="594"/>
                    </a:lnTo>
                    <a:lnTo>
                      <a:pt x="326" y="598"/>
                    </a:lnTo>
                    <a:lnTo>
                      <a:pt x="332" y="601"/>
                    </a:lnTo>
                    <a:lnTo>
                      <a:pt x="337" y="601"/>
                    </a:lnTo>
                    <a:lnTo>
                      <a:pt x="343" y="598"/>
                    </a:lnTo>
                    <a:lnTo>
                      <a:pt x="349" y="594"/>
                    </a:lnTo>
                    <a:lnTo>
                      <a:pt x="351" y="588"/>
                    </a:lnTo>
                    <a:lnTo>
                      <a:pt x="351" y="582"/>
                    </a:lnTo>
                    <a:lnTo>
                      <a:pt x="349" y="576"/>
                    </a:lnTo>
                    <a:lnTo>
                      <a:pt x="327" y="538"/>
                    </a:lnTo>
                    <a:lnTo>
                      <a:pt x="304" y="499"/>
                    </a:lnTo>
                    <a:lnTo>
                      <a:pt x="279" y="463"/>
                    </a:lnTo>
                    <a:lnTo>
                      <a:pt x="252" y="427"/>
                    </a:lnTo>
                    <a:lnTo>
                      <a:pt x="224" y="391"/>
                    </a:lnTo>
                    <a:lnTo>
                      <a:pt x="198" y="355"/>
                    </a:lnTo>
                    <a:lnTo>
                      <a:pt x="172" y="319"/>
                    </a:lnTo>
                    <a:lnTo>
                      <a:pt x="147" y="280"/>
                    </a:lnTo>
                    <a:lnTo>
                      <a:pt x="125" y="242"/>
                    </a:lnTo>
                    <a:lnTo>
                      <a:pt x="101" y="197"/>
                    </a:lnTo>
                    <a:lnTo>
                      <a:pt x="79" y="150"/>
                    </a:lnTo>
                    <a:lnTo>
                      <a:pt x="59" y="104"/>
                    </a:lnTo>
                    <a:lnTo>
                      <a:pt x="38" y="62"/>
                    </a:lnTo>
                    <a:lnTo>
                      <a:pt x="22" y="29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4" y="17"/>
                    </a:lnTo>
                    <a:lnTo>
                      <a:pt x="13" y="45"/>
                    </a:lnTo>
                    <a:lnTo>
                      <a:pt x="23" y="82"/>
                    </a:lnTo>
                    <a:lnTo>
                      <a:pt x="38" y="124"/>
                    </a:lnTo>
                    <a:lnTo>
                      <a:pt x="54" y="170"/>
                    </a:lnTo>
                    <a:lnTo>
                      <a:pt x="70" y="216"/>
                    </a:lnTo>
                    <a:lnTo>
                      <a:pt x="89" y="259"/>
                    </a:lnTo>
                    <a:lnTo>
                      <a:pt x="108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842" name="Freeform 78"/>
              <p:cNvSpPr>
                <a:spLocks/>
              </p:cNvSpPr>
              <p:nvPr/>
            </p:nvSpPr>
            <p:spPr bwMode="auto">
              <a:xfrm>
                <a:off x="8100" y="4623"/>
                <a:ext cx="541" cy="495"/>
              </a:xfrm>
              <a:custGeom>
                <a:avLst/>
                <a:gdLst>
                  <a:gd name="T0" fmla="*/ 0 w 2164"/>
                  <a:gd name="T1" fmla="*/ 0 h 1979"/>
                  <a:gd name="T2" fmla="*/ 0 w 2164"/>
                  <a:gd name="T3" fmla="*/ 0 h 1979"/>
                  <a:gd name="T4" fmla="*/ 0 w 2164"/>
                  <a:gd name="T5" fmla="*/ 0 h 1979"/>
                  <a:gd name="T6" fmla="*/ 0 w 2164"/>
                  <a:gd name="T7" fmla="*/ 0 h 1979"/>
                  <a:gd name="T8" fmla="*/ 0 w 2164"/>
                  <a:gd name="T9" fmla="*/ 0 h 1979"/>
                  <a:gd name="T10" fmla="*/ 0 w 2164"/>
                  <a:gd name="T11" fmla="*/ 0 h 1979"/>
                  <a:gd name="T12" fmla="*/ 0 w 2164"/>
                  <a:gd name="T13" fmla="*/ 0 h 1979"/>
                  <a:gd name="T14" fmla="*/ 0 w 2164"/>
                  <a:gd name="T15" fmla="*/ 0 h 1979"/>
                  <a:gd name="T16" fmla="*/ 0 w 2164"/>
                  <a:gd name="T17" fmla="*/ 0 h 1979"/>
                  <a:gd name="T18" fmla="*/ 1 w 2164"/>
                  <a:gd name="T19" fmla="*/ 0 h 1979"/>
                  <a:gd name="T20" fmla="*/ 1 w 2164"/>
                  <a:gd name="T21" fmla="*/ 0 h 1979"/>
                  <a:gd name="T22" fmla="*/ 1 w 2164"/>
                  <a:gd name="T23" fmla="*/ 0 h 1979"/>
                  <a:gd name="T24" fmla="*/ 1 w 2164"/>
                  <a:gd name="T25" fmla="*/ 0 h 1979"/>
                  <a:gd name="T26" fmla="*/ 1 w 2164"/>
                  <a:gd name="T27" fmla="*/ 0 h 1979"/>
                  <a:gd name="T28" fmla="*/ 1 w 2164"/>
                  <a:gd name="T29" fmla="*/ 0 h 1979"/>
                  <a:gd name="T30" fmla="*/ 1 w 2164"/>
                  <a:gd name="T31" fmla="*/ 0 h 1979"/>
                  <a:gd name="T32" fmla="*/ 1 w 2164"/>
                  <a:gd name="T33" fmla="*/ 0 h 1979"/>
                  <a:gd name="T34" fmla="*/ 1 w 2164"/>
                  <a:gd name="T35" fmla="*/ 0 h 1979"/>
                  <a:gd name="T36" fmla="*/ 1 w 2164"/>
                  <a:gd name="T37" fmla="*/ 0 h 1979"/>
                  <a:gd name="T38" fmla="*/ 1 w 2164"/>
                  <a:gd name="T39" fmla="*/ 0 h 1979"/>
                  <a:gd name="T40" fmla="*/ 1 w 2164"/>
                  <a:gd name="T41" fmla="*/ 1 h 1979"/>
                  <a:gd name="T42" fmla="*/ 1 w 2164"/>
                  <a:gd name="T43" fmla="*/ 1 h 1979"/>
                  <a:gd name="T44" fmla="*/ 1 w 2164"/>
                  <a:gd name="T45" fmla="*/ 1 h 1979"/>
                  <a:gd name="T46" fmla="*/ 1 w 2164"/>
                  <a:gd name="T47" fmla="*/ 1 h 1979"/>
                  <a:gd name="T48" fmla="*/ 1 w 2164"/>
                  <a:gd name="T49" fmla="*/ 1 h 1979"/>
                  <a:gd name="T50" fmla="*/ 1 w 2164"/>
                  <a:gd name="T51" fmla="*/ 1 h 1979"/>
                  <a:gd name="T52" fmla="*/ 0 w 2164"/>
                  <a:gd name="T53" fmla="*/ 1 h 1979"/>
                  <a:gd name="T54" fmla="*/ 0 w 2164"/>
                  <a:gd name="T55" fmla="*/ 1 h 1979"/>
                  <a:gd name="T56" fmla="*/ 0 w 2164"/>
                  <a:gd name="T57" fmla="*/ 1 h 1979"/>
                  <a:gd name="T58" fmla="*/ 0 w 2164"/>
                  <a:gd name="T59" fmla="*/ 1 h 1979"/>
                  <a:gd name="T60" fmla="*/ 0 w 2164"/>
                  <a:gd name="T61" fmla="*/ 1 h 1979"/>
                  <a:gd name="T62" fmla="*/ 0 w 2164"/>
                  <a:gd name="T63" fmla="*/ 1 h 1979"/>
                  <a:gd name="T64" fmla="*/ 0 w 2164"/>
                  <a:gd name="T65" fmla="*/ 1 h 1979"/>
                  <a:gd name="T66" fmla="*/ 0 w 2164"/>
                  <a:gd name="T67" fmla="*/ 1 h 1979"/>
                  <a:gd name="T68" fmla="*/ 0 w 2164"/>
                  <a:gd name="T69" fmla="*/ 1 h 1979"/>
                  <a:gd name="T70" fmla="*/ 0 w 2164"/>
                  <a:gd name="T71" fmla="*/ 1 h 1979"/>
                  <a:gd name="T72" fmla="*/ 0 w 2164"/>
                  <a:gd name="T73" fmla="*/ 1 h 1979"/>
                  <a:gd name="T74" fmla="*/ 0 w 2164"/>
                  <a:gd name="T75" fmla="*/ 1 h 1979"/>
                  <a:gd name="T76" fmla="*/ 0 w 2164"/>
                  <a:gd name="T77" fmla="*/ 1 h 1979"/>
                  <a:gd name="T78" fmla="*/ 0 w 2164"/>
                  <a:gd name="T79" fmla="*/ 1 h 1979"/>
                  <a:gd name="T80" fmla="*/ 0 w 2164"/>
                  <a:gd name="T81" fmla="*/ 1 h 1979"/>
                  <a:gd name="T82" fmla="*/ 0 w 2164"/>
                  <a:gd name="T83" fmla="*/ 1 h 1979"/>
                  <a:gd name="T84" fmla="*/ 0 w 2164"/>
                  <a:gd name="T85" fmla="*/ 0 h 1979"/>
                  <a:gd name="T86" fmla="*/ 0 w 2164"/>
                  <a:gd name="T87" fmla="*/ 0 h 1979"/>
                  <a:gd name="T88" fmla="*/ 0 w 2164"/>
                  <a:gd name="T89" fmla="*/ 0 h 1979"/>
                  <a:gd name="T90" fmla="*/ 0 w 2164"/>
                  <a:gd name="T91" fmla="*/ 0 h 1979"/>
                  <a:gd name="T92" fmla="*/ 0 w 2164"/>
                  <a:gd name="T93" fmla="*/ 0 h 19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2164" h="1979">
                    <a:moveTo>
                      <a:pt x="743" y="0"/>
                    </a:moveTo>
                    <a:lnTo>
                      <a:pt x="746" y="0"/>
                    </a:lnTo>
                    <a:lnTo>
                      <a:pt x="753" y="0"/>
                    </a:lnTo>
                    <a:lnTo>
                      <a:pt x="763" y="0"/>
                    </a:lnTo>
                    <a:lnTo>
                      <a:pt x="778" y="0"/>
                    </a:lnTo>
                    <a:lnTo>
                      <a:pt x="798" y="1"/>
                    </a:lnTo>
                    <a:lnTo>
                      <a:pt x="822" y="1"/>
                    </a:lnTo>
                    <a:lnTo>
                      <a:pt x="848" y="2"/>
                    </a:lnTo>
                    <a:lnTo>
                      <a:pt x="878" y="3"/>
                    </a:lnTo>
                    <a:lnTo>
                      <a:pt x="912" y="5"/>
                    </a:lnTo>
                    <a:lnTo>
                      <a:pt x="949" y="7"/>
                    </a:lnTo>
                    <a:lnTo>
                      <a:pt x="987" y="10"/>
                    </a:lnTo>
                    <a:lnTo>
                      <a:pt x="1030" y="13"/>
                    </a:lnTo>
                    <a:lnTo>
                      <a:pt x="1074" y="16"/>
                    </a:lnTo>
                    <a:lnTo>
                      <a:pt x="1121" y="21"/>
                    </a:lnTo>
                    <a:lnTo>
                      <a:pt x="1171" y="27"/>
                    </a:lnTo>
                    <a:lnTo>
                      <a:pt x="1222" y="32"/>
                    </a:lnTo>
                    <a:lnTo>
                      <a:pt x="1275" y="39"/>
                    </a:lnTo>
                    <a:lnTo>
                      <a:pt x="1329" y="47"/>
                    </a:lnTo>
                    <a:lnTo>
                      <a:pt x="1386" y="56"/>
                    </a:lnTo>
                    <a:lnTo>
                      <a:pt x="1443" y="65"/>
                    </a:lnTo>
                    <a:lnTo>
                      <a:pt x="1502" y="75"/>
                    </a:lnTo>
                    <a:lnTo>
                      <a:pt x="1560" y="87"/>
                    </a:lnTo>
                    <a:lnTo>
                      <a:pt x="1620" y="100"/>
                    </a:lnTo>
                    <a:lnTo>
                      <a:pt x="1681" y="115"/>
                    </a:lnTo>
                    <a:lnTo>
                      <a:pt x="1742" y="129"/>
                    </a:lnTo>
                    <a:lnTo>
                      <a:pt x="1804" y="146"/>
                    </a:lnTo>
                    <a:lnTo>
                      <a:pt x="1865" y="164"/>
                    </a:lnTo>
                    <a:lnTo>
                      <a:pt x="1926" y="183"/>
                    </a:lnTo>
                    <a:lnTo>
                      <a:pt x="1987" y="204"/>
                    </a:lnTo>
                    <a:lnTo>
                      <a:pt x="2047" y="226"/>
                    </a:lnTo>
                    <a:lnTo>
                      <a:pt x="2105" y="250"/>
                    </a:lnTo>
                    <a:lnTo>
                      <a:pt x="2164" y="276"/>
                    </a:lnTo>
                    <a:lnTo>
                      <a:pt x="1975" y="1184"/>
                    </a:lnTo>
                    <a:lnTo>
                      <a:pt x="1980" y="1185"/>
                    </a:lnTo>
                    <a:lnTo>
                      <a:pt x="1990" y="1191"/>
                    </a:lnTo>
                    <a:lnTo>
                      <a:pt x="2005" y="1201"/>
                    </a:lnTo>
                    <a:lnTo>
                      <a:pt x="2020" y="1219"/>
                    </a:lnTo>
                    <a:lnTo>
                      <a:pt x="2031" y="1246"/>
                    </a:lnTo>
                    <a:lnTo>
                      <a:pt x="2035" y="1282"/>
                    </a:lnTo>
                    <a:lnTo>
                      <a:pt x="2030" y="1332"/>
                    </a:lnTo>
                    <a:lnTo>
                      <a:pt x="2011" y="1394"/>
                    </a:lnTo>
                    <a:lnTo>
                      <a:pt x="1681" y="1835"/>
                    </a:lnTo>
                    <a:lnTo>
                      <a:pt x="1636" y="1835"/>
                    </a:lnTo>
                    <a:lnTo>
                      <a:pt x="1512" y="1979"/>
                    </a:lnTo>
                    <a:lnTo>
                      <a:pt x="1510" y="1979"/>
                    </a:lnTo>
                    <a:lnTo>
                      <a:pt x="1502" y="1978"/>
                    </a:lnTo>
                    <a:lnTo>
                      <a:pt x="1490" y="1977"/>
                    </a:lnTo>
                    <a:lnTo>
                      <a:pt x="1474" y="1974"/>
                    </a:lnTo>
                    <a:lnTo>
                      <a:pt x="1451" y="1972"/>
                    </a:lnTo>
                    <a:lnTo>
                      <a:pt x="1427" y="1969"/>
                    </a:lnTo>
                    <a:lnTo>
                      <a:pt x="1397" y="1965"/>
                    </a:lnTo>
                    <a:lnTo>
                      <a:pt x="1364" y="1961"/>
                    </a:lnTo>
                    <a:lnTo>
                      <a:pt x="1328" y="1955"/>
                    </a:lnTo>
                    <a:lnTo>
                      <a:pt x="1288" y="1950"/>
                    </a:lnTo>
                    <a:lnTo>
                      <a:pt x="1246" y="1943"/>
                    </a:lnTo>
                    <a:lnTo>
                      <a:pt x="1200" y="1935"/>
                    </a:lnTo>
                    <a:lnTo>
                      <a:pt x="1152" y="1927"/>
                    </a:lnTo>
                    <a:lnTo>
                      <a:pt x="1101" y="1918"/>
                    </a:lnTo>
                    <a:lnTo>
                      <a:pt x="1049" y="1907"/>
                    </a:lnTo>
                    <a:lnTo>
                      <a:pt x="993" y="1896"/>
                    </a:lnTo>
                    <a:lnTo>
                      <a:pt x="937" y="1884"/>
                    </a:lnTo>
                    <a:lnTo>
                      <a:pt x="878" y="1871"/>
                    </a:lnTo>
                    <a:lnTo>
                      <a:pt x="818" y="1856"/>
                    </a:lnTo>
                    <a:lnTo>
                      <a:pt x="758" y="1841"/>
                    </a:lnTo>
                    <a:lnTo>
                      <a:pt x="696" y="1824"/>
                    </a:lnTo>
                    <a:lnTo>
                      <a:pt x="634" y="1806"/>
                    </a:lnTo>
                    <a:lnTo>
                      <a:pt x="572" y="1787"/>
                    </a:lnTo>
                    <a:lnTo>
                      <a:pt x="508" y="1768"/>
                    </a:lnTo>
                    <a:lnTo>
                      <a:pt x="445" y="1747"/>
                    </a:lnTo>
                    <a:lnTo>
                      <a:pt x="382" y="1724"/>
                    </a:lnTo>
                    <a:lnTo>
                      <a:pt x="319" y="1700"/>
                    </a:lnTo>
                    <a:lnTo>
                      <a:pt x="257" y="1674"/>
                    </a:lnTo>
                    <a:lnTo>
                      <a:pt x="196" y="1647"/>
                    </a:lnTo>
                    <a:lnTo>
                      <a:pt x="135" y="1620"/>
                    </a:lnTo>
                    <a:lnTo>
                      <a:pt x="76" y="1590"/>
                    </a:lnTo>
                    <a:lnTo>
                      <a:pt x="19" y="1559"/>
                    </a:lnTo>
                    <a:lnTo>
                      <a:pt x="18" y="1554"/>
                    </a:lnTo>
                    <a:lnTo>
                      <a:pt x="13" y="1538"/>
                    </a:lnTo>
                    <a:lnTo>
                      <a:pt x="8" y="1514"/>
                    </a:lnTo>
                    <a:lnTo>
                      <a:pt x="3" y="1486"/>
                    </a:lnTo>
                    <a:lnTo>
                      <a:pt x="0" y="1456"/>
                    </a:lnTo>
                    <a:lnTo>
                      <a:pt x="0" y="1424"/>
                    </a:lnTo>
                    <a:lnTo>
                      <a:pt x="3" y="1396"/>
                    </a:lnTo>
                    <a:lnTo>
                      <a:pt x="13" y="1371"/>
                    </a:lnTo>
                    <a:lnTo>
                      <a:pt x="443" y="1002"/>
                    </a:lnTo>
                    <a:lnTo>
                      <a:pt x="441" y="999"/>
                    </a:lnTo>
                    <a:lnTo>
                      <a:pt x="440" y="989"/>
                    </a:lnTo>
                    <a:lnTo>
                      <a:pt x="440" y="973"/>
                    </a:lnTo>
                    <a:lnTo>
                      <a:pt x="445" y="953"/>
                    </a:lnTo>
                    <a:lnTo>
                      <a:pt x="453" y="928"/>
                    </a:lnTo>
                    <a:lnTo>
                      <a:pt x="471" y="902"/>
                    </a:lnTo>
                    <a:lnTo>
                      <a:pt x="497" y="874"/>
                    </a:lnTo>
                    <a:lnTo>
                      <a:pt x="534" y="845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843" name="Freeform 79"/>
              <p:cNvSpPr>
                <a:spLocks/>
              </p:cNvSpPr>
              <p:nvPr/>
            </p:nvSpPr>
            <p:spPr bwMode="auto">
              <a:xfrm>
                <a:off x="8279" y="4656"/>
                <a:ext cx="311" cy="233"/>
              </a:xfrm>
              <a:custGeom>
                <a:avLst/>
                <a:gdLst>
                  <a:gd name="T0" fmla="*/ 0 w 1244"/>
                  <a:gd name="T1" fmla="*/ 0 h 930"/>
                  <a:gd name="T2" fmla="*/ 0 w 1244"/>
                  <a:gd name="T3" fmla="*/ 0 h 930"/>
                  <a:gd name="T4" fmla="*/ 0 w 1244"/>
                  <a:gd name="T5" fmla="*/ 0 h 930"/>
                  <a:gd name="T6" fmla="*/ 0 w 1244"/>
                  <a:gd name="T7" fmla="*/ 0 h 930"/>
                  <a:gd name="T8" fmla="*/ 0 w 1244"/>
                  <a:gd name="T9" fmla="*/ 0 h 9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44" h="930">
                    <a:moveTo>
                      <a:pt x="164" y="0"/>
                    </a:moveTo>
                    <a:lnTo>
                      <a:pt x="1244" y="214"/>
                    </a:lnTo>
                    <a:lnTo>
                      <a:pt x="1067" y="930"/>
                    </a:lnTo>
                    <a:lnTo>
                      <a:pt x="0" y="68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844" name="Freeform 80"/>
              <p:cNvSpPr>
                <a:spLocks/>
              </p:cNvSpPr>
              <p:nvPr/>
            </p:nvSpPr>
            <p:spPr bwMode="auto">
              <a:xfrm>
                <a:off x="8300" y="4672"/>
                <a:ext cx="237" cy="91"/>
              </a:xfrm>
              <a:custGeom>
                <a:avLst/>
                <a:gdLst>
                  <a:gd name="T0" fmla="*/ 0 w 952"/>
                  <a:gd name="T1" fmla="*/ 0 h 366"/>
                  <a:gd name="T2" fmla="*/ 0 w 952"/>
                  <a:gd name="T3" fmla="*/ 0 h 366"/>
                  <a:gd name="T4" fmla="*/ 0 w 952"/>
                  <a:gd name="T5" fmla="*/ 0 h 366"/>
                  <a:gd name="T6" fmla="*/ 0 w 952"/>
                  <a:gd name="T7" fmla="*/ 0 h 366"/>
                  <a:gd name="T8" fmla="*/ 0 w 952"/>
                  <a:gd name="T9" fmla="*/ 0 h 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2" h="366">
                    <a:moveTo>
                      <a:pt x="112" y="0"/>
                    </a:moveTo>
                    <a:lnTo>
                      <a:pt x="952" y="153"/>
                    </a:lnTo>
                    <a:lnTo>
                      <a:pt x="200" y="108"/>
                    </a:lnTo>
                    <a:lnTo>
                      <a:pt x="0" y="366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845" name="Freeform 81"/>
              <p:cNvSpPr>
                <a:spLocks/>
              </p:cNvSpPr>
              <p:nvPr/>
            </p:nvSpPr>
            <p:spPr bwMode="auto">
              <a:xfrm>
                <a:off x="8222" y="4885"/>
                <a:ext cx="315" cy="84"/>
              </a:xfrm>
              <a:custGeom>
                <a:avLst/>
                <a:gdLst>
                  <a:gd name="T0" fmla="*/ 0 w 1259"/>
                  <a:gd name="T1" fmla="*/ 0 h 337"/>
                  <a:gd name="T2" fmla="*/ 0 w 1259"/>
                  <a:gd name="T3" fmla="*/ 0 h 337"/>
                  <a:gd name="T4" fmla="*/ 0 w 1259"/>
                  <a:gd name="T5" fmla="*/ 0 h 337"/>
                  <a:gd name="T6" fmla="*/ 0 w 1259"/>
                  <a:gd name="T7" fmla="*/ 0 h 337"/>
                  <a:gd name="T8" fmla="*/ 0 w 1259"/>
                  <a:gd name="T9" fmla="*/ 0 h 3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59" h="337">
                    <a:moveTo>
                      <a:pt x="40" y="0"/>
                    </a:moveTo>
                    <a:lnTo>
                      <a:pt x="1259" y="288"/>
                    </a:lnTo>
                    <a:lnTo>
                      <a:pt x="1226" y="337"/>
                    </a:lnTo>
                    <a:lnTo>
                      <a:pt x="0" y="3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846" name="Freeform 82"/>
              <p:cNvSpPr>
                <a:spLocks/>
              </p:cNvSpPr>
              <p:nvPr/>
            </p:nvSpPr>
            <p:spPr bwMode="auto">
              <a:xfrm>
                <a:off x="8193" y="4910"/>
                <a:ext cx="316" cy="86"/>
              </a:xfrm>
              <a:custGeom>
                <a:avLst/>
                <a:gdLst>
                  <a:gd name="T0" fmla="*/ 0 w 1265"/>
                  <a:gd name="T1" fmla="*/ 0 h 342"/>
                  <a:gd name="T2" fmla="*/ 0 w 1265"/>
                  <a:gd name="T3" fmla="*/ 0 h 342"/>
                  <a:gd name="T4" fmla="*/ 0 w 1265"/>
                  <a:gd name="T5" fmla="*/ 0 h 342"/>
                  <a:gd name="T6" fmla="*/ 0 w 1265"/>
                  <a:gd name="T7" fmla="*/ 0 h 342"/>
                  <a:gd name="T8" fmla="*/ 0 w 1265"/>
                  <a:gd name="T9" fmla="*/ 0 h 3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5" h="342">
                    <a:moveTo>
                      <a:pt x="46" y="0"/>
                    </a:moveTo>
                    <a:lnTo>
                      <a:pt x="1265" y="286"/>
                    </a:lnTo>
                    <a:lnTo>
                      <a:pt x="1226" y="342"/>
                    </a:lnTo>
                    <a:lnTo>
                      <a:pt x="0" y="3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847" name="Freeform 83"/>
              <p:cNvSpPr>
                <a:spLocks/>
              </p:cNvSpPr>
              <p:nvPr/>
            </p:nvSpPr>
            <p:spPr bwMode="auto">
              <a:xfrm>
                <a:off x="8165" y="4936"/>
                <a:ext cx="316" cy="86"/>
              </a:xfrm>
              <a:custGeom>
                <a:avLst/>
                <a:gdLst>
                  <a:gd name="T0" fmla="*/ 0 w 1264"/>
                  <a:gd name="T1" fmla="*/ 0 h 344"/>
                  <a:gd name="T2" fmla="*/ 0 w 1264"/>
                  <a:gd name="T3" fmla="*/ 0 h 344"/>
                  <a:gd name="T4" fmla="*/ 0 w 1264"/>
                  <a:gd name="T5" fmla="*/ 0 h 344"/>
                  <a:gd name="T6" fmla="*/ 0 w 1264"/>
                  <a:gd name="T7" fmla="*/ 0 h 344"/>
                  <a:gd name="T8" fmla="*/ 0 w 1264"/>
                  <a:gd name="T9" fmla="*/ 0 h 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4" h="344">
                    <a:moveTo>
                      <a:pt x="45" y="0"/>
                    </a:moveTo>
                    <a:lnTo>
                      <a:pt x="1264" y="287"/>
                    </a:lnTo>
                    <a:lnTo>
                      <a:pt x="1224" y="344"/>
                    </a:lnTo>
                    <a:lnTo>
                      <a:pt x="0" y="3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848" name="Freeform 84"/>
              <p:cNvSpPr>
                <a:spLocks/>
              </p:cNvSpPr>
              <p:nvPr/>
            </p:nvSpPr>
            <p:spPr bwMode="auto">
              <a:xfrm>
                <a:off x="8243" y="4989"/>
                <a:ext cx="48" cy="19"/>
              </a:xfrm>
              <a:custGeom>
                <a:avLst/>
                <a:gdLst>
                  <a:gd name="T0" fmla="*/ 0 w 190"/>
                  <a:gd name="T1" fmla="*/ 0 h 79"/>
                  <a:gd name="T2" fmla="*/ 0 w 190"/>
                  <a:gd name="T3" fmla="*/ 0 h 79"/>
                  <a:gd name="T4" fmla="*/ 0 w 190"/>
                  <a:gd name="T5" fmla="*/ 0 h 79"/>
                  <a:gd name="T6" fmla="*/ 0 w 190"/>
                  <a:gd name="T7" fmla="*/ 0 h 79"/>
                  <a:gd name="T8" fmla="*/ 0 w 190"/>
                  <a:gd name="T9" fmla="*/ 0 h 79"/>
                  <a:gd name="T10" fmla="*/ 0 w 190"/>
                  <a:gd name="T11" fmla="*/ 0 h 79"/>
                  <a:gd name="T12" fmla="*/ 0 w 190"/>
                  <a:gd name="T13" fmla="*/ 0 h 79"/>
                  <a:gd name="T14" fmla="*/ 0 w 190"/>
                  <a:gd name="T15" fmla="*/ 0 h 79"/>
                  <a:gd name="T16" fmla="*/ 0 w 190"/>
                  <a:gd name="T17" fmla="*/ 0 h 79"/>
                  <a:gd name="T18" fmla="*/ 0 w 190"/>
                  <a:gd name="T19" fmla="*/ 0 h 79"/>
                  <a:gd name="T20" fmla="*/ 0 w 190"/>
                  <a:gd name="T21" fmla="*/ 0 h 79"/>
                  <a:gd name="T22" fmla="*/ 0 w 190"/>
                  <a:gd name="T23" fmla="*/ 0 h 79"/>
                  <a:gd name="T24" fmla="*/ 0 w 190"/>
                  <a:gd name="T25" fmla="*/ 0 h 79"/>
                  <a:gd name="T26" fmla="*/ 0 w 190"/>
                  <a:gd name="T27" fmla="*/ 0 h 79"/>
                  <a:gd name="T28" fmla="*/ 0 w 190"/>
                  <a:gd name="T29" fmla="*/ 0 h 79"/>
                  <a:gd name="T30" fmla="*/ 0 w 190"/>
                  <a:gd name="T31" fmla="*/ 0 h 79"/>
                  <a:gd name="T32" fmla="*/ 0 w 190"/>
                  <a:gd name="T33" fmla="*/ 0 h 79"/>
                  <a:gd name="T34" fmla="*/ 0 w 190"/>
                  <a:gd name="T35" fmla="*/ 0 h 79"/>
                  <a:gd name="T36" fmla="*/ 0 w 190"/>
                  <a:gd name="T37" fmla="*/ 0 h 79"/>
                  <a:gd name="T38" fmla="*/ 0 w 190"/>
                  <a:gd name="T39" fmla="*/ 0 h 79"/>
                  <a:gd name="T40" fmla="*/ 0 w 190"/>
                  <a:gd name="T41" fmla="*/ 0 h 79"/>
                  <a:gd name="T42" fmla="*/ 0 w 190"/>
                  <a:gd name="T43" fmla="*/ 0 h 79"/>
                  <a:gd name="T44" fmla="*/ 0 w 190"/>
                  <a:gd name="T45" fmla="*/ 0 h 79"/>
                  <a:gd name="T46" fmla="*/ 0 w 190"/>
                  <a:gd name="T47" fmla="*/ 0 h 79"/>
                  <a:gd name="T48" fmla="*/ 0 w 190"/>
                  <a:gd name="T49" fmla="*/ 0 h 79"/>
                  <a:gd name="T50" fmla="*/ 0 w 190"/>
                  <a:gd name="T51" fmla="*/ 0 h 79"/>
                  <a:gd name="T52" fmla="*/ 0 w 190"/>
                  <a:gd name="T53" fmla="*/ 0 h 79"/>
                  <a:gd name="T54" fmla="*/ 0 w 190"/>
                  <a:gd name="T55" fmla="*/ 0 h 79"/>
                  <a:gd name="T56" fmla="*/ 0 w 190"/>
                  <a:gd name="T57" fmla="*/ 0 h 79"/>
                  <a:gd name="T58" fmla="*/ 0 w 190"/>
                  <a:gd name="T59" fmla="*/ 0 h 79"/>
                  <a:gd name="T60" fmla="*/ 0 w 190"/>
                  <a:gd name="T61" fmla="*/ 0 h 79"/>
                  <a:gd name="T62" fmla="*/ 0 w 190"/>
                  <a:gd name="T63" fmla="*/ 0 h 79"/>
                  <a:gd name="T64" fmla="*/ 0 w 190"/>
                  <a:gd name="T65" fmla="*/ 0 h 7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90" h="79">
                    <a:moveTo>
                      <a:pt x="18" y="1"/>
                    </a:moveTo>
                    <a:lnTo>
                      <a:pt x="23" y="1"/>
                    </a:lnTo>
                    <a:lnTo>
                      <a:pt x="40" y="0"/>
                    </a:lnTo>
                    <a:lnTo>
                      <a:pt x="62" y="0"/>
                    </a:lnTo>
                    <a:lnTo>
                      <a:pt x="90" y="3"/>
                    </a:lnTo>
                    <a:lnTo>
                      <a:pt x="120" y="8"/>
                    </a:lnTo>
                    <a:lnTo>
                      <a:pt x="148" y="18"/>
                    </a:lnTo>
                    <a:lnTo>
                      <a:pt x="173" y="34"/>
                    </a:lnTo>
                    <a:lnTo>
                      <a:pt x="190" y="57"/>
                    </a:lnTo>
                    <a:lnTo>
                      <a:pt x="190" y="58"/>
                    </a:lnTo>
                    <a:lnTo>
                      <a:pt x="190" y="62"/>
                    </a:lnTo>
                    <a:lnTo>
                      <a:pt x="189" y="68"/>
                    </a:lnTo>
                    <a:lnTo>
                      <a:pt x="187" y="74"/>
                    </a:lnTo>
                    <a:lnTo>
                      <a:pt x="181" y="78"/>
                    </a:lnTo>
                    <a:lnTo>
                      <a:pt x="173" y="79"/>
                    </a:lnTo>
                    <a:lnTo>
                      <a:pt x="160" y="78"/>
                    </a:lnTo>
                    <a:lnTo>
                      <a:pt x="143" y="71"/>
                    </a:lnTo>
                    <a:lnTo>
                      <a:pt x="143" y="69"/>
                    </a:lnTo>
                    <a:lnTo>
                      <a:pt x="142" y="65"/>
                    </a:lnTo>
                    <a:lnTo>
                      <a:pt x="139" y="58"/>
                    </a:lnTo>
                    <a:lnTo>
                      <a:pt x="130" y="50"/>
                    </a:lnTo>
                    <a:lnTo>
                      <a:pt x="116" y="42"/>
                    </a:lnTo>
                    <a:lnTo>
                      <a:pt x="94" y="35"/>
                    </a:lnTo>
                    <a:lnTo>
                      <a:pt x="63" y="32"/>
                    </a:lnTo>
                    <a:lnTo>
                      <a:pt x="22" y="32"/>
                    </a:lnTo>
                    <a:lnTo>
                      <a:pt x="20" y="32"/>
                    </a:lnTo>
                    <a:lnTo>
                      <a:pt x="15" y="30"/>
                    </a:lnTo>
                    <a:lnTo>
                      <a:pt x="9" y="27"/>
                    </a:lnTo>
                    <a:lnTo>
                      <a:pt x="5" y="24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6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849" name="Freeform 85"/>
              <p:cNvSpPr>
                <a:spLocks/>
              </p:cNvSpPr>
              <p:nvPr/>
            </p:nvSpPr>
            <p:spPr bwMode="auto">
              <a:xfrm>
                <a:off x="8246" y="5003"/>
                <a:ext cx="27" cy="15"/>
              </a:xfrm>
              <a:custGeom>
                <a:avLst/>
                <a:gdLst>
                  <a:gd name="T0" fmla="*/ 0 w 107"/>
                  <a:gd name="T1" fmla="*/ 0 h 63"/>
                  <a:gd name="T2" fmla="*/ 0 w 107"/>
                  <a:gd name="T3" fmla="*/ 0 h 63"/>
                  <a:gd name="T4" fmla="*/ 0 w 107"/>
                  <a:gd name="T5" fmla="*/ 0 h 63"/>
                  <a:gd name="T6" fmla="*/ 0 w 107"/>
                  <a:gd name="T7" fmla="*/ 0 h 63"/>
                  <a:gd name="T8" fmla="*/ 0 w 107"/>
                  <a:gd name="T9" fmla="*/ 0 h 63"/>
                  <a:gd name="T10" fmla="*/ 0 w 107"/>
                  <a:gd name="T11" fmla="*/ 0 h 63"/>
                  <a:gd name="T12" fmla="*/ 0 w 107"/>
                  <a:gd name="T13" fmla="*/ 0 h 63"/>
                  <a:gd name="T14" fmla="*/ 0 w 107"/>
                  <a:gd name="T15" fmla="*/ 0 h 63"/>
                  <a:gd name="T16" fmla="*/ 0 w 107"/>
                  <a:gd name="T17" fmla="*/ 0 h 63"/>
                  <a:gd name="T18" fmla="*/ 0 w 107"/>
                  <a:gd name="T19" fmla="*/ 0 h 63"/>
                  <a:gd name="T20" fmla="*/ 0 w 107"/>
                  <a:gd name="T21" fmla="*/ 0 h 63"/>
                  <a:gd name="T22" fmla="*/ 0 w 107"/>
                  <a:gd name="T23" fmla="*/ 0 h 63"/>
                  <a:gd name="T24" fmla="*/ 0 w 107"/>
                  <a:gd name="T25" fmla="*/ 0 h 63"/>
                  <a:gd name="T26" fmla="*/ 0 w 107"/>
                  <a:gd name="T27" fmla="*/ 0 h 63"/>
                  <a:gd name="T28" fmla="*/ 0 w 107"/>
                  <a:gd name="T29" fmla="*/ 0 h 63"/>
                  <a:gd name="T30" fmla="*/ 0 w 107"/>
                  <a:gd name="T31" fmla="*/ 0 h 63"/>
                  <a:gd name="T32" fmla="*/ 0 w 107"/>
                  <a:gd name="T33" fmla="*/ 0 h 63"/>
                  <a:gd name="T34" fmla="*/ 0 w 107"/>
                  <a:gd name="T35" fmla="*/ 0 h 63"/>
                  <a:gd name="T36" fmla="*/ 0 w 107"/>
                  <a:gd name="T37" fmla="*/ 0 h 63"/>
                  <a:gd name="T38" fmla="*/ 0 w 107"/>
                  <a:gd name="T39" fmla="*/ 0 h 63"/>
                  <a:gd name="T40" fmla="*/ 0 w 107"/>
                  <a:gd name="T41" fmla="*/ 0 h 63"/>
                  <a:gd name="T42" fmla="*/ 0 w 107"/>
                  <a:gd name="T43" fmla="*/ 0 h 63"/>
                  <a:gd name="T44" fmla="*/ 0 w 107"/>
                  <a:gd name="T45" fmla="*/ 0 h 63"/>
                  <a:gd name="T46" fmla="*/ 0 w 107"/>
                  <a:gd name="T47" fmla="*/ 0 h 63"/>
                  <a:gd name="T48" fmla="*/ 0 w 107"/>
                  <a:gd name="T49" fmla="*/ 0 h 63"/>
                  <a:gd name="T50" fmla="*/ 0 w 107"/>
                  <a:gd name="T51" fmla="*/ 0 h 63"/>
                  <a:gd name="T52" fmla="*/ 0 w 107"/>
                  <a:gd name="T53" fmla="*/ 0 h 63"/>
                  <a:gd name="T54" fmla="*/ 0 w 107"/>
                  <a:gd name="T55" fmla="*/ 0 h 63"/>
                  <a:gd name="T56" fmla="*/ 0 w 107"/>
                  <a:gd name="T57" fmla="*/ 0 h 63"/>
                  <a:gd name="T58" fmla="*/ 0 w 107"/>
                  <a:gd name="T59" fmla="*/ 0 h 63"/>
                  <a:gd name="T60" fmla="*/ 0 w 107"/>
                  <a:gd name="T61" fmla="*/ 0 h 63"/>
                  <a:gd name="T62" fmla="*/ 0 w 107"/>
                  <a:gd name="T63" fmla="*/ 0 h 63"/>
                  <a:gd name="T64" fmla="*/ 0 w 107"/>
                  <a:gd name="T65" fmla="*/ 0 h 6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07" h="63">
                    <a:moveTo>
                      <a:pt x="43" y="58"/>
                    </a:moveTo>
                    <a:lnTo>
                      <a:pt x="54" y="61"/>
                    </a:lnTo>
                    <a:lnTo>
                      <a:pt x="64" y="63"/>
                    </a:lnTo>
                    <a:lnTo>
                      <a:pt x="74" y="63"/>
                    </a:lnTo>
                    <a:lnTo>
                      <a:pt x="83" y="63"/>
                    </a:lnTo>
                    <a:lnTo>
                      <a:pt x="91" y="61"/>
                    </a:lnTo>
                    <a:lnTo>
                      <a:pt x="97" y="57"/>
                    </a:lnTo>
                    <a:lnTo>
                      <a:pt x="102" y="54"/>
                    </a:lnTo>
                    <a:lnTo>
                      <a:pt x="106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2" y="30"/>
                    </a:lnTo>
                    <a:lnTo>
                      <a:pt x="97" y="24"/>
                    </a:lnTo>
                    <a:lnTo>
                      <a:pt x="90" y="19"/>
                    </a:lnTo>
                    <a:lnTo>
                      <a:pt x="82" y="13"/>
                    </a:lnTo>
                    <a:lnTo>
                      <a:pt x="74" y="9"/>
                    </a:lnTo>
                    <a:lnTo>
                      <a:pt x="63" y="4"/>
                    </a:lnTo>
                    <a:lnTo>
                      <a:pt x="53" y="2"/>
                    </a:lnTo>
                    <a:lnTo>
                      <a:pt x="42" y="0"/>
                    </a:lnTo>
                    <a:lnTo>
                      <a:pt x="32" y="0"/>
                    </a:lnTo>
                    <a:lnTo>
                      <a:pt x="23" y="1"/>
                    </a:lnTo>
                    <a:lnTo>
                      <a:pt x="15" y="2"/>
                    </a:lnTo>
                    <a:lnTo>
                      <a:pt x="8" y="5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20"/>
                    </a:lnTo>
                    <a:lnTo>
                      <a:pt x="1" y="26"/>
                    </a:lnTo>
                    <a:lnTo>
                      <a:pt x="5" y="32"/>
                    </a:lnTo>
                    <a:lnTo>
                      <a:pt x="9" y="38"/>
                    </a:lnTo>
                    <a:lnTo>
                      <a:pt x="16" y="44"/>
                    </a:lnTo>
                    <a:lnTo>
                      <a:pt x="25" y="49"/>
                    </a:lnTo>
                    <a:lnTo>
                      <a:pt x="33" y="54"/>
                    </a:lnTo>
                    <a:lnTo>
                      <a:pt x="43" y="5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850" name="Freeform 86"/>
              <p:cNvSpPr>
                <a:spLocks/>
              </p:cNvSpPr>
              <p:nvPr/>
            </p:nvSpPr>
            <p:spPr bwMode="auto">
              <a:xfrm>
                <a:off x="8113" y="4974"/>
                <a:ext cx="367" cy="131"/>
              </a:xfrm>
              <a:custGeom>
                <a:avLst/>
                <a:gdLst>
                  <a:gd name="T0" fmla="*/ 0 w 1469"/>
                  <a:gd name="T1" fmla="*/ 0 h 525"/>
                  <a:gd name="T2" fmla="*/ 0 w 1469"/>
                  <a:gd name="T3" fmla="*/ 0 h 525"/>
                  <a:gd name="T4" fmla="*/ 0 w 1469"/>
                  <a:gd name="T5" fmla="*/ 0 h 525"/>
                  <a:gd name="T6" fmla="*/ 0 w 1469"/>
                  <a:gd name="T7" fmla="*/ 0 h 525"/>
                  <a:gd name="T8" fmla="*/ 0 w 1469"/>
                  <a:gd name="T9" fmla="*/ 0 h 525"/>
                  <a:gd name="T10" fmla="*/ 0 w 1469"/>
                  <a:gd name="T11" fmla="*/ 0 h 525"/>
                  <a:gd name="T12" fmla="*/ 0 w 1469"/>
                  <a:gd name="T13" fmla="*/ 0 h 525"/>
                  <a:gd name="T14" fmla="*/ 0 w 1469"/>
                  <a:gd name="T15" fmla="*/ 0 h 525"/>
                  <a:gd name="T16" fmla="*/ 0 w 1469"/>
                  <a:gd name="T17" fmla="*/ 0 h 525"/>
                  <a:gd name="T18" fmla="*/ 0 w 1469"/>
                  <a:gd name="T19" fmla="*/ 0 h 525"/>
                  <a:gd name="T20" fmla="*/ 0 w 1469"/>
                  <a:gd name="T21" fmla="*/ 0 h 525"/>
                  <a:gd name="T22" fmla="*/ 0 w 1469"/>
                  <a:gd name="T23" fmla="*/ 0 h 525"/>
                  <a:gd name="T24" fmla="*/ 0 w 1469"/>
                  <a:gd name="T25" fmla="*/ 0 h 525"/>
                  <a:gd name="T26" fmla="*/ 0 w 1469"/>
                  <a:gd name="T27" fmla="*/ 0 h 525"/>
                  <a:gd name="T28" fmla="*/ 0 w 1469"/>
                  <a:gd name="T29" fmla="*/ 0 h 525"/>
                  <a:gd name="T30" fmla="*/ 0 w 1469"/>
                  <a:gd name="T31" fmla="*/ 0 h 525"/>
                  <a:gd name="T32" fmla="*/ 0 w 1469"/>
                  <a:gd name="T33" fmla="*/ 0 h 525"/>
                  <a:gd name="T34" fmla="*/ 0 w 1469"/>
                  <a:gd name="T35" fmla="*/ 0 h 525"/>
                  <a:gd name="T36" fmla="*/ 0 w 1469"/>
                  <a:gd name="T37" fmla="*/ 0 h 525"/>
                  <a:gd name="T38" fmla="*/ 0 w 1469"/>
                  <a:gd name="T39" fmla="*/ 0 h 525"/>
                  <a:gd name="T40" fmla="*/ 0 w 1469"/>
                  <a:gd name="T41" fmla="*/ 0 h 525"/>
                  <a:gd name="T42" fmla="*/ 0 w 1469"/>
                  <a:gd name="T43" fmla="*/ 0 h 525"/>
                  <a:gd name="T44" fmla="*/ 0 w 1469"/>
                  <a:gd name="T45" fmla="*/ 0 h 525"/>
                  <a:gd name="T46" fmla="*/ 0 w 1469"/>
                  <a:gd name="T47" fmla="*/ 0 h 525"/>
                  <a:gd name="T48" fmla="*/ 0 w 1469"/>
                  <a:gd name="T49" fmla="*/ 0 h 525"/>
                  <a:gd name="T50" fmla="*/ 0 w 1469"/>
                  <a:gd name="T51" fmla="*/ 0 h 525"/>
                  <a:gd name="T52" fmla="*/ 0 w 1469"/>
                  <a:gd name="T53" fmla="*/ 0 h 525"/>
                  <a:gd name="T54" fmla="*/ 0 w 1469"/>
                  <a:gd name="T55" fmla="*/ 0 h 525"/>
                  <a:gd name="T56" fmla="*/ 0 w 1469"/>
                  <a:gd name="T57" fmla="*/ 0 h 525"/>
                  <a:gd name="T58" fmla="*/ 0 w 1469"/>
                  <a:gd name="T59" fmla="*/ 0 h 525"/>
                  <a:gd name="T60" fmla="*/ 0 w 1469"/>
                  <a:gd name="T61" fmla="*/ 0 h 525"/>
                  <a:gd name="T62" fmla="*/ 0 w 1469"/>
                  <a:gd name="T63" fmla="*/ 0 h 525"/>
                  <a:gd name="T64" fmla="*/ 0 w 1469"/>
                  <a:gd name="T65" fmla="*/ 0 h 525"/>
                  <a:gd name="T66" fmla="*/ 0 w 1469"/>
                  <a:gd name="T67" fmla="*/ 0 h 525"/>
                  <a:gd name="T68" fmla="*/ 0 w 1469"/>
                  <a:gd name="T69" fmla="*/ 0 h 525"/>
                  <a:gd name="T70" fmla="*/ 0 w 1469"/>
                  <a:gd name="T71" fmla="*/ 0 h 525"/>
                  <a:gd name="T72" fmla="*/ 0 w 1469"/>
                  <a:gd name="T73" fmla="*/ 0 h 525"/>
                  <a:gd name="T74" fmla="*/ 0 w 1469"/>
                  <a:gd name="T75" fmla="*/ 0 h 525"/>
                  <a:gd name="T76" fmla="*/ 0 w 1469"/>
                  <a:gd name="T77" fmla="*/ 0 h 525"/>
                  <a:gd name="T78" fmla="*/ 0 w 1469"/>
                  <a:gd name="T79" fmla="*/ 0 h 52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469" h="525">
                    <a:moveTo>
                      <a:pt x="1468" y="407"/>
                    </a:moveTo>
                    <a:lnTo>
                      <a:pt x="1466" y="407"/>
                    </a:lnTo>
                    <a:lnTo>
                      <a:pt x="1458" y="406"/>
                    </a:lnTo>
                    <a:lnTo>
                      <a:pt x="1446" y="405"/>
                    </a:lnTo>
                    <a:lnTo>
                      <a:pt x="1429" y="402"/>
                    </a:lnTo>
                    <a:lnTo>
                      <a:pt x="1408" y="400"/>
                    </a:lnTo>
                    <a:lnTo>
                      <a:pt x="1382" y="397"/>
                    </a:lnTo>
                    <a:lnTo>
                      <a:pt x="1353" y="393"/>
                    </a:lnTo>
                    <a:lnTo>
                      <a:pt x="1321" y="389"/>
                    </a:lnTo>
                    <a:lnTo>
                      <a:pt x="1285" y="383"/>
                    </a:lnTo>
                    <a:lnTo>
                      <a:pt x="1245" y="376"/>
                    </a:lnTo>
                    <a:lnTo>
                      <a:pt x="1203" y="370"/>
                    </a:lnTo>
                    <a:lnTo>
                      <a:pt x="1158" y="363"/>
                    </a:lnTo>
                    <a:lnTo>
                      <a:pt x="1110" y="354"/>
                    </a:lnTo>
                    <a:lnTo>
                      <a:pt x="1060" y="345"/>
                    </a:lnTo>
                    <a:lnTo>
                      <a:pt x="1008" y="335"/>
                    </a:lnTo>
                    <a:lnTo>
                      <a:pt x="954" y="323"/>
                    </a:lnTo>
                    <a:lnTo>
                      <a:pt x="898" y="311"/>
                    </a:lnTo>
                    <a:lnTo>
                      <a:pt x="841" y="299"/>
                    </a:lnTo>
                    <a:lnTo>
                      <a:pt x="782" y="284"/>
                    </a:lnTo>
                    <a:lnTo>
                      <a:pt x="723" y="269"/>
                    </a:lnTo>
                    <a:lnTo>
                      <a:pt x="663" y="253"/>
                    </a:lnTo>
                    <a:lnTo>
                      <a:pt x="602" y="236"/>
                    </a:lnTo>
                    <a:lnTo>
                      <a:pt x="541" y="217"/>
                    </a:lnTo>
                    <a:lnTo>
                      <a:pt x="480" y="198"/>
                    </a:lnTo>
                    <a:lnTo>
                      <a:pt x="417" y="178"/>
                    </a:lnTo>
                    <a:lnTo>
                      <a:pt x="356" y="156"/>
                    </a:lnTo>
                    <a:lnTo>
                      <a:pt x="296" y="133"/>
                    </a:lnTo>
                    <a:lnTo>
                      <a:pt x="236" y="109"/>
                    </a:lnTo>
                    <a:lnTo>
                      <a:pt x="178" y="84"/>
                    </a:lnTo>
                    <a:lnTo>
                      <a:pt x="120" y="57"/>
                    </a:lnTo>
                    <a:lnTo>
                      <a:pt x="64" y="29"/>
                    </a:lnTo>
                    <a:lnTo>
                      <a:pt x="9" y="0"/>
                    </a:lnTo>
                    <a:lnTo>
                      <a:pt x="7" y="4"/>
                    </a:lnTo>
                    <a:lnTo>
                      <a:pt x="5" y="15"/>
                    </a:lnTo>
                    <a:lnTo>
                      <a:pt x="3" y="33"/>
                    </a:lnTo>
                    <a:lnTo>
                      <a:pt x="0" y="55"/>
                    </a:lnTo>
                    <a:lnTo>
                      <a:pt x="0" y="79"/>
                    </a:lnTo>
                    <a:lnTo>
                      <a:pt x="3" y="102"/>
                    </a:lnTo>
                    <a:lnTo>
                      <a:pt x="10" y="125"/>
                    </a:lnTo>
                    <a:lnTo>
                      <a:pt x="22" y="143"/>
                    </a:lnTo>
                    <a:lnTo>
                      <a:pt x="23" y="144"/>
                    </a:lnTo>
                    <a:lnTo>
                      <a:pt x="26" y="146"/>
                    </a:lnTo>
                    <a:lnTo>
                      <a:pt x="33" y="150"/>
                    </a:lnTo>
                    <a:lnTo>
                      <a:pt x="43" y="154"/>
                    </a:lnTo>
                    <a:lnTo>
                      <a:pt x="54" y="161"/>
                    </a:lnTo>
                    <a:lnTo>
                      <a:pt x="69" y="169"/>
                    </a:lnTo>
                    <a:lnTo>
                      <a:pt x="86" y="177"/>
                    </a:lnTo>
                    <a:lnTo>
                      <a:pt x="106" y="187"/>
                    </a:lnTo>
                    <a:lnTo>
                      <a:pt x="128" y="197"/>
                    </a:lnTo>
                    <a:lnTo>
                      <a:pt x="154" y="208"/>
                    </a:lnTo>
                    <a:lnTo>
                      <a:pt x="182" y="221"/>
                    </a:lnTo>
                    <a:lnTo>
                      <a:pt x="213" y="234"/>
                    </a:lnTo>
                    <a:lnTo>
                      <a:pt x="247" y="248"/>
                    </a:lnTo>
                    <a:lnTo>
                      <a:pt x="283" y="262"/>
                    </a:lnTo>
                    <a:lnTo>
                      <a:pt x="322" y="277"/>
                    </a:lnTo>
                    <a:lnTo>
                      <a:pt x="364" y="292"/>
                    </a:lnTo>
                    <a:lnTo>
                      <a:pt x="410" y="308"/>
                    </a:lnTo>
                    <a:lnTo>
                      <a:pt x="457" y="323"/>
                    </a:lnTo>
                    <a:lnTo>
                      <a:pt x="508" y="339"/>
                    </a:lnTo>
                    <a:lnTo>
                      <a:pt x="562" y="355"/>
                    </a:lnTo>
                    <a:lnTo>
                      <a:pt x="618" y="371"/>
                    </a:lnTo>
                    <a:lnTo>
                      <a:pt x="678" y="387"/>
                    </a:lnTo>
                    <a:lnTo>
                      <a:pt x="740" y="402"/>
                    </a:lnTo>
                    <a:lnTo>
                      <a:pt x="805" y="418"/>
                    </a:lnTo>
                    <a:lnTo>
                      <a:pt x="874" y="433"/>
                    </a:lnTo>
                    <a:lnTo>
                      <a:pt x="945" y="449"/>
                    </a:lnTo>
                    <a:lnTo>
                      <a:pt x="1018" y="462"/>
                    </a:lnTo>
                    <a:lnTo>
                      <a:pt x="1096" y="477"/>
                    </a:lnTo>
                    <a:lnTo>
                      <a:pt x="1176" y="490"/>
                    </a:lnTo>
                    <a:lnTo>
                      <a:pt x="1259" y="503"/>
                    </a:lnTo>
                    <a:lnTo>
                      <a:pt x="1346" y="514"/>
                    </a:lnTo>
                    <a:lnTo>
                      <a:pt x="1435" y="525"/>
                    </a:lnTo>
                    <a:lnTo>
                      <a:pt x="1436" y="523"/>
                    </a:lnTo>
                    <a:lnTo>
                      <a:pt x="1441" y="516"/>
                    </a:lnTo>
                    <a:lnTo>
                      <a:pt x="1447" y="506"/>
                    </a:lnTo>
                    <a:lnTo>
                      <a:pt x="1454" y="491"/>
                    </a:lnTo>
                    <a:lnTo>
                      <a:pt x="1461" y="474"/>
                    </a:lnTo>
                    <a:lnTo>
                      <a:pt x="1466" y="454"/>
                    </a:lnTo>
                    <a:lnTo>
                      <a:pt x="1469" y="432"/>
                    </a:lnTo>
                    <a:lnTo>
                      <a:pt x="1468" y="407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851" name="Freeform 87"/>
              <p:cNvSpPr>
                <a:spLocks/>
              </p:cNvSpPr>
              <p:nvPr/>
            </p:nvSpPr>
            <p:spPr bwMode="auto">
              <a:xfrm>
                <a:off x="8253" y="4846"/>
                <a:ext cx="42" cy="29"/>
              </a:xfrm>
              <a:custGeom>
                <a:avLst/>
                <a:gdLst>
                  <a:gd name="T0" fmla="*/ 0 w 170"/>
                  <a:gd name="T1" fmla="*/ 0 h 120"/>
                  <a:gd name="T2" fmla="*/ 0 w 170"/>
                  <a:gd name="T3" fmla="*/ 0 h 120"/>
                  <a:gd name="T4" fmla="*/ 0 w 170"/>
                  <a:gd name="T5" fmla="*/ 0 h 120"/>
                  <a:gd name="T6" fmla="*/ 0 w 170"/>
                  <a:gd name="T7" fmla="*/ 0 h 120"/>
                  <a:gd name="T8" fmla="*/ 0 w 170"/>
                  <a:gd name="T9" fmla="*/ 0 h 120"/>
                  <a:gd name="T10" fmla="*/ 0 w 170"/>
                  <a:gd name="T11" fmla="*/ 0 h 120"/>
                  <a:gd name="T12" fmla="*/ 0 w 170"/>
                  <a:gd name="T13" fmla="*/ 0 h 120"/>
                  <a:gd name="T14" fmla="*/ 0 w 170"/>
                  <a:gd name="T15" fmla="*/ 0 h 120"/>
                  <a:gd name="T16" fmla="*/ 0 w 170"/>
                  <a:gd name="T17" fmla="*/ 0 h 120"/>
                  <a:gd name="T18" fmla="*/ 0 w 170"/>
                  <a:gd name="T19" fmla="*/ 0 h 120"/>
                  <a:gd name="T20" fmla="*/ 0 w 170"/>
                  <a:gd name="T21" fmla="*/ 0 h 120"/>
                  <a:gd name="T22" fmla="*/ 0 w 170"/>
                  <a:gd name="T23" fmla="*/ 0 h 120"/>
                  <a:gd name="T24" fmla="*/ 0 w 170"/>
                  <a:gd name="T25" fmla="*/ 0 h 120"/>
                  <a:gd name="T26" fmla="*/ 0 w 170"/>
                  <a:gd name="T27" fmla="*/ 0 h 120"/>
                  <a:gd name="T28" fmla="*/ 0 w 170"/>
                  <a:gd name="T29" fmla="*/ 0 h 120"/>
                  <a:gd name="T30" fmla="*/ 0 w 170"/>
                  <a:gd name="T31" fmla="*/ 0 h 120"/>
                  <a:gd name="T32" fmla="*/ 0 w 170"/>
                  <a:gd name="T33" fmla="*/ 0 h 120"/>
                  <a:gd name="T34" fmla="*/ 0 w 170"/>
                  <a:gd name="T35" fmla="*/ 0 h 120"/>
                  <a:gd name="T36" fmla="*/ 0 w 170"/>
                  <a:gd name="T37" fmla="*/ 0 h 12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2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30" y="7"/>
                    </a:lnTo>
                    <a:lnTo>
                      <a:pt x="17" y="15"/>
                    </a:lnTo>
                    <a:lnTo>
                      <a:pt x="7" y="26"/>
                    </a:lnTo>
                    <a:lnTo>
                      <a:pt x="1" y="43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8" y="120"/>
                    </a:lnTo>
                    <a:lnTo>
                      <a:pt x="97" y="114"/>
                    </a:lnTo>
                    <a:lnTo>
                      <a:pt x="97" y="102"/>
                    </a:lnTo>
                    <a:lnTo>
                      <a:pt x="97" y="84"/>
                    </a:lnTo>
                    <a:lnTo>
                      <a:pt x="101" y="64"/>
                    </a:lnTo>
                    <a:lnTo>
                      <a:pt x="108" y="44"/>
                    </a:lnTo>
                    <a:lnTo>
                      <a:pt x="121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852" name="Freeform 88"/>
              <p:cNvSpPr>
                <a:spLocks/>
              </p:cNvSpPr>
              <p:nvPr/>
            </p:nvSpPr>
            <p:spPr bwMode="auto">
              <a:xfrm>
                <a:off x="8494" y="4901"/>
                <a:ext cx="43" cy="29"/>
              </a:xfrm>
              <a:custGeom>
                <a:avLst/>
                <a:gdLst>
                  <a:gd name="T0" fmla="*/ 0 w 170"/>
                  <a:gd name="T1" fmla="*/ 0 h 119"/>
                  <a:gd name="T2" fmla="*/ 0 w 170"/>
                  <a:gd name="T3" fmla="*/ 0 h 119"/>
                  <a:gd name="T4" fmla="*/ 0 w 170"/>
                  <a:gd name="T5" fmla="*/ 0 h 119"/>
                  <a:gd name="T6" fmla="*/ 0 w 170"/>
                  <a:gd name="T7" fmla="*/ 0 h 119"/>
                  <a:gd name="T8" fmla="*/ 0 w 170"/>
                  <a:gd name="T9" fmla="*/ 0 h 119"/>
                  <a:gd name="T10" fmla="*/ 0 w 170"/>
                  <a:gd name="T11" fmla="*/ 0 h 119"/>
                  <a:gd name="T12" fmla="*/ 0 w 170"/>
                  <a:gd name="T13" fmla="*/ 0 h 119"/>
                  <a:gd name="T14" fmla="*/ 0 w 170"/>
                  <a:gd name="T15" fmla="*/ 0 h 119"/>
                  <a:gd name="T16" fmla="*/ 0 w 170"/>
                  <a:gd name="T17" fmla="*/ 0 h 119"/>
                  <a:gd name="T18" fmla="*/ 0 w 170"/>
                  <a:gd name="T19" fmla="*/ 0 h 119"/>
                  <a:gd name="T20" fmla="*/ 0 w 170"/>
                  <a:gd name="T21" fmla="*/ 0 h 119"/>
                  <a:gd name="T22" fmla="*/ 0 w 170"/>
                  <a:gd name="T23" fmla="*/ 0 h 119"/>
                  <a:gd name="T24" fmla="*/ 0 w 170"/>
                  <a:gd name="T25" fmla="*/ 0 h 119"/>
                  <a:gd name="T26" fmla="*/ 0 w 170"/>
                  <a:gd name="T27" fmla="*/ 0 h 119"/>
                  <a:gd name="T28" fmla="*/ 0 w 170"/>
                  <a:gd name="T29" fmla="*/ 0 h 119"/>
                  <a:gd name="T30" fmla="*/ 0 w 170"/>
                  <a:gd name="T31" fmla="*/ 0 h 119"/>
                  <a:gd name="T32" fmla="*/ 0 w 170"/>
                  <a:gd name="T33" fmla="*/ 0 h 119"/>
                  <a:gd name="T34" fmla="*/ 0 w 170"/>
                  <a:gd name="T35" fmla="*/ 0 h 119"/>
                  <a:gd name="T36" fmla="*/ 0 w 170"/>
                  <a:gd name="T37" fmla="*/ 0 h 11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19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29" y="7"/>
                    </a:lnTo>
                    <a:lnTo>
                      <a:pt x="18" y="14"/>
                    </a:lnTo>
                    <a:lnTo>
                      <a:pt x="7" y="25"/>
                    </a:lnTo>
                    <a:lnTo>
                      <a:pt x="0" y="42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7" y="119"/>
                    </a:lnTo>
                    <a:lnTo>
                      <a:pt x="96" y="114"/>
                    </a:lnTo>
                    <a:lnTo>
                      <a:pt x="96" y="101"/>
                    </a:lnTo>
                    <a:lnTo>
                      <a:pt x="96" y="83"/>
                    </a:lnTo>
                    <a:lnTo>
                      <a:pt x="100" y="62"/>
                    </a:lnTo>
                    <a:lnTo>
                      <a:pt x="107" y="44"/>
                    </a:lnTo>
                    <a:lnTo>
                      <a:pt x="120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853" name="Freeform 89"/>
              <p:cNvSpPr>
                <a:spLocks/>
              </p:cNvSpPr>
              <p:nvPr/>
            </p:nvSpPr>
            <p:spPr bwMode="auto">
              <a:xfrm>
                <a:off x="8299" y="4855"/>
                <a:ext cx="182" cy="50"/>
              </a:xfrm>
              <a:custGeom>
                <a:avLst/>
                <a:gdLst>
                  <a:gd name="T0" fmla="*/ 0 w 730"/>
                  <a:gd name="T1" fmla="*/ 0 h 200"/>
                  <a:gd name="T2" fmla="*/ 0 w 730"/>
                  <a:gd name="T3" fmla="*/ 0 h 200"/>
                  <a:gd name="T4" fmla="*/ 0 w 730"/>
                  <a:gd name="T5" fmla="*/ 0 h 200"/>
                  <a:gd name="T6" fmla="*/ 0 w 730"/>
                  <a:gd name="T7" fmla="*/ 0 h 200"/>
                  <a:gd name="T8" fmla="*/ 0 w 730"/>
                  <a:gd name="T9" fmla="*/ 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30" h="200">
                    <a:moveTo>
                      <a:pt x="0" y="44"/>
                    </a:moveTo>
                    <a:lnTo>
                      <a:pt x="697" y="200"/>
                    </a:lnTo>
                    <a:lnTo>
                      <a:pt x="730" y="156"/>
                    </a:lnTo>
                    <a:lnTo>
                      <a:pt x="33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854" name="Freeform 90"/>
              <p:cNvSpPr>
                <a:spLocks/>
              </p:cNvSpPr>
              <p:nvPr/>
            </p:nvSpPr>
            <p:spPr bwMode="auto">
              <a:xfrm>
                <a:off x="8297" y="4875"/>
                <a:ext cx="176" cy="47"/>
              </a:xfrm>
              <a:custGeom>
                <a:avLst/>
                <a:gdLst>
                  <a:gd name="T0" fmla="*/ 0 w 703"/>
                  <a:gd name="T1" fmla="*/ 0 h 187"/>
                  <a:gd name="T2" fmla="*/ 0 w 703"/>
                  <a:gd name="T3" fmla="*/ 0 h 187"/>
                  <a:gd name="T4" fmla="*/ 0 w 703"/>
                  <a:gd name="T5" fmla="*/ 0 h 187"/>
                  <a:gd name="T6" fmla="*/ 0 w 703"/>
                  <a:gd name="T7" fmla="*/ 0 h 187"/>
                  <a:gd name="T8" fmla="*/ 0 w 703"/>
                  <a:gd name="T9" fmla="*/ 0 h 1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3" h="187">
                    <a:moveTo>
                      <a:pt x="0" y="30"/>
                    </a:moveTo>
                    <a:lnTo>
                      <a:pt x="696" y="187"/>
                    </a:lnTo>
                    <a:lnTo>
                      <a:pt x="703" y="157"/>
                    </a:lnTo>
                    <a:lnTo>
                      <a:pt x="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855" name="Freeform 91"/>
              <p:cNvSpPr>
                <a:spLocks/>
              </p:cNvSpPr>
              <p:nvPr/>
            </p:nvSpPr>
            <p:spPr bwMode="auto">
              <a:xfrm>
                <a:off x="8486" y="4969"/>
                <a:ext cx="106" cy="127"/>
              </a:xfrm>
              <a:custGeom>
                <a:avLst/>
                <a:gdLst>
                  <a:gd name="T0" fmla="*/ 0 w 424"/>
                  <a:gd name="T1" fmla="*/ 0 h 508"/>
                  <a:gd name="T2" fmla="*/ 0 w 424"/>
                  <a:gd name="T3" fmla="*/ 0 h 508"/>
                  <a:gd name="T4" fmla="*/ 0 w 424"/>
                  <a:gd name="T5" fmla="*/ 0 h 508"/>
                  <a:gd name="T6" fmla="*/ 0 w 424"/>
                  <a:gd name="T7" fmla="*/ 0 h 508"/>
                  <a:gd name="T8" fmla="*/ 0 w 424"/>
                  <a:gd name="T9" fmla="*/ 0 h 508"/>
                  <a:gd name="T10" fmla="*/ 0 w 424"/>
                  <a:gd name="T11" fmla="*/ 0 h 508"/>
                  <a:gd name="T12" fmla="*/ 0 w 424"/>
                  <a:gd name="T13" fmla="*/ 0 h 508"/>
                  <a:gd name="T14" fmla="*/ 0 w 424"/>
                  <a:gd name="T15" fmla="*/ 0 h 5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24" h="508">
                    <a:moveTo>
                      <a:pt x="0" y="508"/>
                    </a:moveTo>
                    <a:lnTo>
                      <a:pt x="86" y="388"/>
                    </a:lnTo>
                    <a:lnTo>
                      <a:pt x="124" y="388"/>
                    </a:lnTo>
                    <a:lnTo>
                      <a:pt x="424" y="0"/>
                    </a:lnTo>
                    <a:lnTo>
                      <a:pt x="130" y="282"/>
                    </a:lnTo>
                    <a:lnTo>
                      <a:pt x="66" y="289"/>
                    </a:lnTo>
                    <a:lnTo>
                      <a:pt x="0" y="358"/>
                    </a:lnTo>
                    <a:lnTo>
                      <a:pt x="0" y="508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856" name="Freeform 92"/>
              <p:cNvSpPr>
                <a:spLocks/>
              </p:cNvSpPr>
              <p:nvPr/>
            </p:nvSpPr>
            <p:spPr bwMode="auto">
              <a:xfrm>
                <a:off x="8312" y="4637"/>
                <a:ext cx="296" cy="61"/>
              </a:xfrm>
              <a:custGeom>
                <a:avLst/>
                <a:gdLst>
                  <a:gd name="T0" fmla="*/ 0 w 1186"/>
                  <a:gd name="T1" fmla="*/ 0 h 245"/>
                  <a:gd name="T2" fmla="*/ 0 w 1186"/>
                  <a:gd name="T3" fmla="*/ 0 h 245"/>
                  <a:gd name="T4" fmla="*/ 0 w 1186"/>
                  <a:gd name="T5" fmla="*/ 0 h 245"/>
                  <a:gd name="T6" fmla="*/ 0 w 1186"/>
                  <a:gd name="T7" fmla="*/ 0 h 245"/>
                  <a:gd name="T8" fmla="*/ 0 w 1186"/>
                  <a:gd name="T9" fmla="*/ 0 h 245"/>
                  <a:gd name="T10" fmla="*/ 0 w 1186"/>
                  <a:gd name="T11" fmla="*/ 0 h 245"/>
                  <a:gd name="T12" fmla="*/ 0 w 1186"/>
                  <a:gd name="T13" fmla="*/ 0 h 245"/>
                  <a:gd name="T14" fmla="*/ 0 w 1186"/>
                  <a:gd name="T15" fmla="*/ 0 h 245"/>
                  <a:gd name="T16" fmla="*/ 0 w 1186"/>
                  <a:gd name="T17" fmla="*/ 0 h 245"/>
                  <a:gd name="T18" fmla="*/ 0 w 1186"/>
                  <a:gd name="T19" fmla="*/ 0 h 245"/>
                  <a:gd name="T20" fmla="*/ 0 w 1186"/>
                  <a:gd name="T21" fmla="*/ 0 h 245"/>
                  <a:gd name="T22" fmla="*/ 0 w 1186"/>
                  <a:gd name="T23" fmla="*/ 0 h 245"/>
                  <a:gd name="T24" fmla="*/ 0 w 1186"/>
                  <a:gd name="T25" fmla="*/ 0 h 245"/>
                  <a:gd name="T26" fmla="*/ 0 w 1186"/>
                  <a:gd name="T27" fmla="*/ 0 h 245"/>
                  <a:gd name="T28" fmla="*/ 0 w 1186"/>
                  <a:gd name="T29" fmla="*/ 0 h 245"/>
                  <a:gd name="T30" fmla="*/ 0 w 1186"/>
                  <a:gd name="T31" fmla="*/ 0 h 245"/>
                  <a:gd name="T32" fmla="*/ 0 w 1186"/>
                  <a:gd name="T33" fmla="*/ 0 h 245"/>
                  <a:gd name="T34" fmla="*/ 0 w 1186"/>
                  <a:gd name="T35" fmla="*/ 0 h 245"/>
                  <a:gd name="T36" fmla="*/ 0 w 1186"/>
                  <a:gd name="T37" fmla="*/ 0 h 245"/>
                  <a:gd name="T38" fmla="*/ 0 w 1186"/>
                  <a:gd name="T39" fmla="*/ 0 h 245"/>
                  <a:gd name="T40" fmla="*/ 0 w 1186"/>
                  <a:gd name="T41" fmla="*/ 0 h 245"/>
                  <a:gd name="T42" fmla="*/ 0 w 1186"/>
                  <a:gd name="T43" fmla="*/ 0 h 245"/>
                  <a:gd name="T44" fmla="*/ 0 w 1186"/>
                  <a:gd name="T45" fmla="*/ 0 h 245"/>
                  <a:gd name="T46" fmla="*/ 0 w 1186"/>
                  <a:gd name="T47" fmla="*/ 0 h 245"/>
                  <a:gd name="T48" fmla="*/ 0 w 1186"/>
                  <a:gd name="T49" fmla="*/ 0 h 245"/>
                  <a:gd name="T50" fmla="*/ 0 w 1186"/>
                  <a:gd name="T51" fmla="*/ 0 h 245"/>
                  <a:gd name="T52" fmla="*/ 0 w 1186"/>
                  <a:gd name="T53" fmla="*/ 0 h 245"/>
                  <a:gd name="T54" fmla="*/ 0 w 1186"/>
                  <a:gd name="T55" fmla="*/ 0 h 245"/>
                  <a:gd name="T56" fmla="*/ 0 w 1186"/>
                  <a:gd name="T57" fmla="*/ 0 h 245"/>
                  <a:gd name="T58" fmla="*/ 0 w 1186"/>
                  <a:gd name="T59" fmla="*/ 0 h 245"/>
                  <a:gd name="T60" fmla="*/ 0 w 1186"/>
                  <a:gd name="T61" fmla="*/ 0 h 245"/>
                  <a:gd name="T62" fmla="*/ 0 w 1186"/>
                  <a:gd name="T63" fmla="*/ 0 h 245"/>
                  <a:gd name="T64" fmla="*/ 0 w 1186"/>
                  <a:gd name="T65" fmla="*/ 0 h 245"/>
                  <a:gd name="T66" fmla="*/ 0 w 1186"/>
                  <a:gd name="T67" fmla="*/ 0 h 24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186" h="245">
                    <a:moveTo>
                      <a:pt x="0" y="0"/>
                    </a:moveTo>
                    <a:lnTo>
                      <a:pt x="1186" y="245"/>
                    </a:lnTo>
                    <a:lnTo>
                      <a:pt x="1184" y="244"/>
                    </a:lnTo>
                    <a:lnTo>
                      <a:pt x="1180" y="242"/>
                    </a:lnTo>
                    <a:lnTo>
                      <a:pt x="1172" y="239"/>
                    </a:lnTo>
                    <a:lnTo>
                      <a:pt x="1161" y="233"/>
                    </a:lnTo>
                    <a:lnTo>
                      <a:pt x="1147" y="228"/>
                    </a:lnTo>
                    <a:lnTo>
                      <a:pt x="1130" y="222"/>
                    </a:lnTo>
                    <a:lnTo>
                      <a:pt x="1112" y="214"/>
                    </a:lnTo>
                    <a:lnTo>
                      <a:pt x="1091" y="205"/>
                    </a:lnTo>
                    <a:lnTo>
                      <a:pt x="1066" y="196"/>
                    </a:lnTo>
                    <a:lnTo>
                      <a:pt x="1039" y="187"/>
                    </a:lnTo>
                    <a:lnTo>
                      <a:pt x="1010" y="177"/>
                    </a:lnTo>
                    <a:lnTo>
                      <a:pt x="979" y="166"/>
                    </a:lnTo>
                    <a:lnTo>
                      <a:pt x="945" y="154"/>
                    </a:lnTo>
                    <a:lnTo>
                      <a:pt x="910" y="143"/>
                    </a:lnTo>
                    <a:lnTo>
                      <a:pt x="871" y="132"/>
                    </a:lnTo>
                    <a:lnTo>
                      <a:pt x="832" y="121"/>
                    </a:lnTo>
                    <a:lnTo>
                      <a:pt x="790" y="108"/>
                    </a:lnTo>
                    <a:lnTo>
                      <a:pt x="747" y="97"/>
                    </a:lnTo>
                    <a:lnTo>
                      <a:pt x="702" y="86"/>
                    </a:lnTo>
                    <a:lnTo>
                      <a:pt x="655" y="74"/>
                    </a:lnTo>
                    <a:lnTo>
                      <a:pt x="607" y="64"/>
                    </a:lnTo>
                    <a:lnTo>
                      <a:pt x="557" y="54"/>
                    </a:lnTo>
                    <a:lnTo>
                      <a:pt x="506" y="45"/>
                    </a:lnTo>
                    <a:lnTo>
                      <a:pt x="454" y="36"/>
                    </a:lnTo>
                    <a:lnTo>
                      <a:pt x="400" y="28"/>
                    </a:lnTo>
                    <a:lnTo>
                      <a:pt x="346" y="20"/>
                    </a:lnTo>
                    <a:lnTo>
                      <a:pt x="290" y="15"/>
                    </a:lnTo>
                    <a:lnTo>
                      <a:pt x="233" y="9"/>
                    </a:lnTo>
                    <a:lnTo>
                      <a:pt x="176" y="4"/>
                    </a:lnTo>
                    <a:lnTo>
                      <a:pt x="118" y="2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857" name="Freeform 93"/>
              <p:cNvSpPr>
                <a:spLocks/>
              </p:cNvSpPr>
              <p:nvPr/>
            </p:nvSpPr>
            <p:spPr bwMode="auto">
              <a:xfrm>
                <a:off x="8250" y="4639"/>
                <a:ext cx="60" cy="185"/>
              </a:xfrm>
              <a:custGeom>
                <a:avLst/>
                <a:gdLst>
                  <a:gd name="T0" fmla="*/ 0 w 241"/>
                  <a:gd name="T1" fmla="*/ 0 h 738"/>
                  <a:gd name="T2" fmla="*/ 0 w 241"/>
                  <a:gd name="T3" fmla="*/ 0 h 738"/>
                  <a:gd name="T4" fmla="*/ 0 w 241"/>
                  <a:gd name="T5" fmla="*/ 0 h 738"/>
                  <a:gd name="T6" fmla="*/ 0 w 241"/>
                  <a:gd name="T7" fmla="*/ 0 h 738"/>
                  <a:gd name="T8" fmla="*/ 0 w 241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1" h="738">
                    <a:moveTo>
                      <a:pt x="241" y="0"/>
                    </a:moveTo>
                    <a:lnTo>
                      <a:pt x="52" y="738"/>
                    </a:lnTo>
                    <a:lnTo>
                      <a:pt x="0" y="726"/>
                    </a:lnTo>
                    <a:lnTo>
                      <a:pt x="169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114698" name="Freeform 94"/>
          <p:cNvSpPr>
            <a:spLocks/>
          </p:cNvSpPr>
          <p:nvPr/>
        </p:nvSpPr>
        <p:spPr bwMode="auto">
          <a:xfrm>
            <a:off x="7969250" y="3305176"/>
            <a:ext cx="1600200" cy="1489075"/>
          </a:xfrm>
          <a:custGeom>
            <a:avLst/>
            <a:gdLst>
              <a:gd name="T0" fmla="*/ 2147483646 w 2894"/>
              <a:gd name="T1" fmla="*/ 2147483646 h 2693"/>
              <a:gd name="T2" fmla="*/ 2147483646 w 2894"/>
              <a:gd name="T3" fmla="*/ 2147483646 h 2693"/>
              <a:gd name="T4" fmla="*/ 2147483646 w 2894"/>
              <a:gd name="T5" fmla="*/ 2147483646 h 2693"/>
              <a:gd name="T6" fmla="*/ 2147483646 w 2894"/>
              <a:gd name="T7" fmla="*/ 2147483646 h 2693"/>
              <a:gd name="T8" fmla="*/ 2147483646 w 2894"/>
              <a:gd name="T9" fmla="*/ 2147483646 h 2693"/>
              <a:gd name="T10" fmla="*/ 2147483646 w 2894"/>
              <a:gd name="T11" fmla="*/ 2147483646 h 2693"/>
              <a:gd name="T12" fmla="*/ 2147483646 w 2894"/>
              <a:gd name="T13" fmla="*/ 2147483646 h 2693"/>
              <a:gd name="T14" fmla="*/ 2147483646 w 2894"/>
              <a:gd name="T15" fmla="*/ 2147483646 h 2693"/>
              <a:gd name="T16" fmla="*/ 2147483646 w 2894"/>
              <a:gd name="T17" fmla="*/ 2147483646 h 2693"/>
              <a:gd name="T18" fmla="*/ 2147483646 w 2894"/>
              <a:gd name="T19" fmla="*/ 2147483646 h 2693"/>
              <a:gd name="T20" fmla="*/ 2147483646 w 2894"/>
              <a:gd name="T21" fmla="*/ 2147483646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14699" name="Group 95"/>
          <p:cNvGrpSpPr>
            <a:grpSpLocks/>
          </p:cNvGrpSpPr>
          <p:nvPr/>
        </p:nvGrpSpPr>
        <p:grpSpPr bwMode="auto">
          <a:xfrm>
            <a:off x="8223251" y="4383088"/>
            <a:ext cx="436563" cy="203200"/>
            <a:chOff x="3600" y="219"/>
            <a:chExt cx="360" cy="175"/>
          </a:xfrm>
        </p:grpSpPr>
        <p:sp>
          <p:nvSpPr>
            <p:cNvPr id="114775" name="Oval 9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776" name="Line 9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777" name="Line 9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4778" name="Rectangle 99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779" name="Oval 10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4780" name="Group 10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4785" name="Line 10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4786" name="Line 10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4787" name="Line 10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14781" name="Group 10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4782" name="Line 10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4783" name="Line 10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4784" name="Line 10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14700" name="Line 109"/>
          <p:cNvSpPr>
            <a:spLocks noChangeShapeType="1"/>
          </p:cNvSpPr>
          <p:nvPr/>
        </p:nvSpPr>
        <p:spPr bwMode="auto">
          <a:xfrm>
            <a:off x="8248650" y="4233863"/>
            <a:ext cx="11620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4701" name="Line 110"/>
          <p:cNvSpPr>
            <a:spLocks noChangeShapeType="1"/>
          </p:cNvSpPr>
          <p:nvPr/>
        </p:nvSpPr>
        <p:spPr bwMode="auto">
          <a:xfrm>
            <a:off x="8431213" y="4233864"/>
            <a:ext cx="0" cy="149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4702" name="Line 111"/>
          <p:cNvSpPr>
            <a:spLocks noChangeShapeType="1"/>
          </p:cNvSpPr>
          <p:nvPr/>
        </p:nvSpPr>
        <p:spPr bwMode="auto">
          <a:xfrm>
            <a:off x="9174163" y="4089401"/>
            <a:ext cx="0" cy="149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14703" name="Group 112"/>
          <p:cNvGrpSpPr>
            <a:grpSpLocks/>
          </p:cNvGrpSpPr>
          <p:nvPr/>
        </p:nvGrpSpPr>
        <p:grpSpPr bwMode="auto">
          <a:xfrm>
            <a:off x="8775701" y="3678238"/>
            <a:ext cx="796925" cy="514350"/>
            <a:chOff x="10665" y="3225"/>
            <a:chExt cx="1440" cy="930"/>
          </a:xfrm>
        </p:grpSpPr>
        <p:sp>
          <p:nvSpPr>
            <p:cNvPr id="114771" name="Oval 113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4772" name="Group 114"/>
            <p:cNvGrpSpPr>
              <a:grpSpLocks/>
            </p:cNvGrpSpPr>
            <p:nvPr/>
          </p:nvGrpSpPr>
          <p:grpSpPr bwMode="auto">
            <a:xfrm>
              <a:off x="11031" y="3335"/>
              <a:ext cx="565" cy="643"/>
              <a:chOff x="2870" y="1518"/>
              <a:chExt cx="292" cy="320"/>
            </a:xfrm>
          </p:grpSpPr>
          <p:graphicFrame>
            <p:nvGraphicFramePr>
              <p:cNvPr id="114773" name="Object 11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8" r:id="rId4" imgW="826829" imgH="840406" progId="">
                      <p:embed/>
                    </p:oleObj>
                  </mc:Choice>
                  <mc:Fallback>
                    <p:oleObj r:id="rId4" imgW="826829" imgH="840406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4774" name="Object 11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9" r:id="rId6" imgW="1268295" imgH="1199426" progId="">
                      <p:embed/>
                    </p:oleObj>
                  </mc:Choice>
                  <mc:Fallback>
                    <p:oleObj r:id="rId6" imgW="1268295" imgH="1199426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14704" name="Freeform 117"/>
          <p:cNvSpPr>
            <a:spLocks/>
          </p:cNvSpPr>
          <p:nvPr/>
        </p:nvSpPr>
        <p:spPr bwMode="auto">
          <a:xfrm>
            <a:off x="5221288" y="5489575"/>
            <a:ext cx="2565400" cy="793750"/>
          </a:xfrm>
          <a:custGeom>
            <a:avLst/>
            <a:gdLst>
              <a:gd name="T0" fmla="*/ 2147483646 w 4636"/>
              <a:gd name="T1" fmla="*/ 2147483646 h 1435"/>
              <a:gd name="T2" fmla="*/ 2147483646 w 4636"/>
              <a:gd name="T3" fmla="*/ 2147483646 h 1435"/>
              <a:gd name="T4" fmla="*/ 2147483646 w 4636"/>
              <a:gd name="T5" fmla="*/ 2147483646 h 1435"/>
              <a:gd name="T6" fmla="*/ 2147483646 w 4636"/>
              <a:gd name="T7" fmla="*/ 2147483646 h 1435"/>
              <a:gd name="T8" fmla="*/ 2147483646 w 4636"/>
              <a:gd name="T9" fmla="*/ 2147483646 h 1435"/>
              <a:gd name="T10" fmla="*/ 2147483646 w 4636"/>
              <a:gd name="T11" fmla="*/ 2147483646 h 1435"/>
              <a:gd name="T12" fmla="*/ 2147483646 w 4636"/>
              <a:gd name="T13" fmla="*/ 2147483646 h 1435"/>
              <a:gd name="T14" fmla="*/ 2147483646 w 4636"/>
              <a:gd name="T15" fmla="*/ 2147483646 h 1435"/>
              <a:gd name="T16" fmla="*/ 2147483646 w 4636"/>
              <a:gd name="T17" fmla="*/ 2147483646 h 1435"/>
              <a:gd name="T18" fmla="*/ 2147483646 w 4636"/>
              <a:gd name="T19" fmla="*/ 2147483646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114705" name="Object 118"/>
          <p:cNvGraphicFramePr>
            <a:graphicFrameLocks noChangeAspect="1"/>
          </p:cNvGraphicFramePr>
          <p:nvPr/>
        </p:nvGraphicFramePr>
        <p:xfrm>
          <a:off x="6208713" y="5648326"/>
          <a:ext cx="361950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r:id="rId8" imgW="1307263" imgH="1084139" progId="">
                  <p:embed/>
                </p:oleObj>
              </mc:Choice>
              <mc:Fallback>
                <p:oleObj r:id="rId8" imgW="1307263" imgH="108413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8713" y="5648326"/>
                        <a:ext cx="361950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6" name="Line 119"/>
          <p:cNvSpPr>
            <a:spLocks noChangeShapeType="1"/>
          </p:cNvSpPr>
          <p:nvPr/>
        </p:nvSpPr>
        <p:spPr bwMode="auto">
          <a:xfrm flipV="1">
            <a:off x="8583614" y="4052889"/>
            <a:ext cx="4286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14707" name="Freeform 120"/>
          <p:cNvSpPr>
            <a:spLocks/>
          </p:cNvSpPr>
          <p:nvPr/>
        </p:nvSpPr>
        <p:spPr bwMode="auto">
          <a:xfrm>
            <a:off x="5219701" y="4630738"/>
            <a:ext cx="2970213" cy="292100"/>
          </a:xfrm>
          <a:custGeom>
            <a:avLst/>
            <a:gdLst>
              <a:gd name="T0" fmla="*/ 0 w 2196"/>
              <a:gd name="T1" fmla="*/ 0 h 318"/>
              <a:gd name="T2" fmla="*/ 2147483646 w 2196"/>
              <a:gd name="T3" fmla="*/ 2147483646 h 318"/>
              <a:gd name="T4" fmla="*/ 2147483646 w 2196"/>
              <a:gd name="T5" fmla="*/ 2147483646 h 3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96" h="318">
                <a:moveTo>
                  <a:pt x="0" y="0"/>
                </a:moveTo>
                <a:cubicBezTo>
                  <a:pt x="199" y="51"/>
                  <a:pt x="828" y="301"/>
                  <a:pt x="1194" y="306"/>
                </a:cubicBezTo>
                <a:cubicBezTo>
                  <a:pt x="1536" y="318"/>
                  <a:pt x="1987" y="88"/>
                  <a:pt x="2196" y="3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14708" name="Line 121"/>
          <p:cNvSpPr>
            <a:spLocks noChangeShapeType="1"/>
          </p:cNvSpPr>
          <p:nvPr/>
        </p:nvSpPr>
        <p:spPr bwMode="auto">
          <a:xfrm flipH="1" flipV="1">
            <a:off x="5184776" y="4743450"/>
            <a:ext cx="981075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14709" name="Text Box 122"/>
          <p:cNvSpPr txBox="1">
            <a:spLocks noChangeArrowheads="1"/>
          </p:cNvSpPr>
          <p:nvPr/>
        </p:nvSpPr>
        <p:spPr bwMode="auto">
          <a:xfrm>
            <a:off x="1778001" y="3963989"/>
            <a:ext cx="21002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Permanent address: 128.119.40.186</a:t>
            </a:r>
          </a:p>
        </p:txBody>
      </p:sp>
      <p:sp>
        <p:nvSpPr>
          <p:cNvPr id="114710" name="Text Box 123"/>
          <p:cNvSpPr txBox="1">
            <a:spLocks noChangeArrowheads="1"/>
          </p:cNvSpPr>
          <p:nvPr/>
        </p:nvSpPr>
        <p:spPr bwMode="auto">
          <a:xfrm>
            <a:off x="7829551" y="4710113"/>
            <a:ext cx="21002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cs typeface="Arial" panose="020B0604020202020204" pitchFamily="34" charset="0"/>
              </a:rPr>
              <a:t>Care-of address: 79.129.13.2</a:t>
            </a:r>
          </a:p>
        </p:txBody>
      </p:sp>
      <p:grpSp>
        <p:nvGrpSpPr>
          <p:cNvPr id="446588" name="Group 124"/>
          <p:cNvGrpSpPr>
            <a:grpSpLocks/>
          </p:cNvGrpSpPr>
          <p:nvPr/>
        </p:nvGrpSpPr>
        <p:grpSpPr bwMode="auto">
          <a:xfrm>
            <a:off x="2909888" y="5038725"/>
            <a:ext cx="3021012" cy="1068388"/>
            <a:chOff x="873" y="3174"/>
            <a:chExt cx="1903" cy="673"/>
          </a:xfrm>
        </p:grpSpPr>
        <p:grpSp>
          <p:nvGrpSpPr>
            <p:cNvPr id="114758" name="Group 125"/>
            <p:cNvGrpSpPr>
              <a:grpSpLocks/>
            </p:cNvGrpSpPr>
            <p:nvPr/>
          </p:nvGrpSpPr>
          <p:grpSpPr bwMode="auto">
            <a:xfrm>
              <a:off x="908" y="3174"/>
              <a:ext cx="1868" cy="286"/>
              <a:chOff x="527" y="2649"/>
              <a:chExt cx="1868" cy="286"/>
            </a:xfrm>
          </p:grpSpPr>
          <p:sp>
            <p:nvSpPr>
              <p:cNvPr id="114760" name="Rectangle 126"/>
              <p:cNvSpPr>
                <a:spLocks noChangeArrowheads="1"/>
              </p:cNvSpPr>
              <p:nvPr/>
            </p:nvSpPr>
            <p:spPr bwMode="auto">
              <a:xfrm>
                <a:off x="546" y="2680"/>
                <a:ext cx="1849" cy="23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ko-K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761" name="Text Box 127"/>
              <p:cNvSpPr txBox="1">
                <a:spLocks noChangeArrowheads="1"/>
              </p:cNvSpPr>
              <p:nvPr/>
            </p:nvSpPr>
            <p:spPr bwMode="auto">
              <a:xfrm>
                <a:off x="527" y="2698"/>
                <a:ext cx="17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>
                    <a:latin typeface="Arial" panose="020B0604020202020204" pitchFamily="34" charset="0"/>
                    <a:cs typeface="Arial" panose="020B0604020202020204" pitchFamily="34" charset="0"/>
                  </a:rPr>
                  <a:t>dest: 128.119.40.186</a:t>
                </a:r>
              </a:p>
            </p:txBody>
          </p:sp>
          <p:sp>
            <p:nvSpPr>
              <p:cNvPr id="114762" name="Line 128"/>
              <p:cNvSpPr>
                <a:spLocks noChangeShapeType="1"/>
              </p:cNvSpPr>
              <p:nvPr/>
            </p:nvSpPr>
            <p:spPr bwMode="auto">
              <a:xfrm>
                <a:off x="1847" y="2680"/>
                <a:ext cx="3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grpSp>
            <p:nvGrpSpPr>
              <p:cNvPr id="114763" name="Group 129"/>
              <p:cNvGrpSpPr>
                <a:grpSpLocks/>
              </p:cNvGrpSpPr>
              <p:nvPr/>
            </p:nvGrpSpPr>
            <p:grpSpPr bwMode="auto">
              <a:xfrm>
                <a:off x="2148" y="2649"/>
                <a:ext cx="111" cy="109"/>
                <a:chOff x="1941" y="2928"/>
                <a:chExt cx="111" cy="109"/>
              </a:xfrm>
            </p:grpSpPr>
            <p:sp>
              <p:nvSpPr>
                <p:cNvPr id="114768" name="Freeform 130"/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  <p:sp>
              <p:nvSpPr>
                <p:cNvPr id="114769" name="Line 131"/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  <p:sp>
              <p:nvSpPr>
                <p:cNvPr id="114770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14764" name="Group 133"/>
              <p:cNvGrpSpPr>
                <a:grpSpLocks/>
              </p:cNvGrpSpPr>
              <p:nvPr/>
            </p:nvGrpSpPr>
            <p:grpSpPr bwMode="auto">
              <a:xfrm>
                <a:off x="2136" y="2826"/>
                <a:ext cx="111" cy="109"/>
                <a:chOff x="1941" y="2928"/>
                <a:chExt cx="111" cy="109"/>
              </a:xfrm>
            </p:grpSpPr>
            <p:sp>
              <p:nvSpPr>
                <p:cNvPr id="114765" name="Freeform 134"/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  <p:sp>
              <p:nvSpPr>
                <p:cNvPr id="114766" name="Line 135"/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  <p:sp>
              <p:nvSpPr>
                <p:cNvPr id="114767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114759" name="Text Box 137"/>
            <p:cNvSpPr txBox="1">
              <a:spLocks noChangeArrowheads="1"/>
            </p:cNvSpPr>
            <p:nvPr/>
          </p:nvSpPr>
          <p:spPr bwMode="auto">
            <a:xfrm>
              <a:off x="873" y="3443"/>
              <a:ext cx="118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>
                  <a:latin typeface="Arial" panose="020B0604020202020204" pitchFamily="34" charset="0"/>
                  <a:cs typeface="Arial" panose="020B0604020202020204" pitchFamily="34" charset="0"/>
                </a:rPr>
                <a:t>packet sent by correspondent</a:t>
              </a:r>
            </a:p>
          </p:txBody>
        </p:sp>
      </p:grpSp>
      <p:grpSp>
        <p:nvGrpSpPr>
          <p:cNvPr id="446602" name="Group 138"/>
          <p:cNvGrpSpPr>
            <a:grpSpLocks/>
          </p:cNvGrpSpPr>
          <p:nvPr/>
        </p:nvGrpSpPr>
        <p:grpSpPr bwMode="auto">
          <a:xfrm>
            <a:off x="2403476" y="2039939"/>
            <a:ext cx="5287963" cy="2814637"/>
            <a:chOff x="554" y="1285"/>
            <a:chExt cx="3331" cy="1773"/>
          </a:xfrm>
        </p:grpSpPr>
        <p:sp>
          <p:nvSpPr>
            <p:cNvPr id="114730" name="Rectangle 139"/>
            <p:cNvSpPr>
              <a:spLocks noChangeArrowheads="1"/>
            </p:cNvSpPr>
            <p:nvPr/>
          </p:nvSpPr>
          <p:spPr bwMode="auto">
            <a:xfrm>
              <a:off x="2931" y="2982"/>
              <a:ext cx="356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ko-K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731" name="Freeform 140"/>
            <p:cNvSpPr>
              <a:spLocks/>
            </p:cNvSpPr>
            <p:nvPr/>
          </p:nvSpPr>
          <p:spPr bwMode="auto">
            <a:xfrm>
              <a:off x="576" y="2009"/>
              <a:ext cx="3303" cy="990"/>
            </a:xfrm>
            <a:custGeom>
              <a:avLst/>
              <a:gdLst>
                <a:gd name="T0" fmla="*/ 2439 w 3303"/>
                <a:gd name="T1" fmla="*/ 981 h 990"/>
                <a:gd name="T2" fmla="*/ 1490 w 3303"/>
                <a:gd name="T3" fmla="*/ 346 h 990"/>
                <a:gd name="T4" fmla="*/ 0 w 3303"/>
                <a:gd name="T5" fmla="*/ 41 h 990"/>
                <a:gd name="T6" fmla="*/ 3303 w 3303"/>
                <a:gd name="T7" fmla="*/ 49 h 990"/>
                <a:gd name="T8" fmla="*/ 2829 w 3303"/>
                <a:gd name="T9" fmla="*/ 337 h 990"/>
                <a:gd name="T10" fmla="*/ 2558 w 3303"/>
                <a:gd name="T11" fmla="*/ 973 h 990"/>
                <a:gd name="T12" fmla="*/ 2439 w 3303"/>
                <a:gd name="T13" fmla="*/ 981 h 9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03" h="990">
                  <a:moveTo>
                    <a:pt x="2439" y="981"/>
                  </a:moveTo>
                  <a:cubicBezTo>
                    <a:pt x="2439" y="981"/>
                    <a:pt x="1882" y="501"/>
                    <a:pt x="1490" y="346"/>
                  </a:cubicBezTo>
                  <a:cubicBezTo>
                    <a:pt x="1098" y="191"/>
                    <a:pt x="13" y="47"/>
                    <a:pt x="0" y="41"/>
                  </a:cubicBezTo>
                  <a:cubicBezTo>
                    <a:pt x="13" y="59"/>
                    <a:pt x="2832" y="0"/>
                    <a:pt x="3303" y="49"/>
                  </a:cubicBezTo>
                  <a:cubicBezTo>
                    <a:pt x="3301" y="41"/>
                    <a:pt x="2925" y="183"/>
                    <a:pt x="2829" y="337"/>
                  </a:cubicBezTo>
                  <a:cubicBezTo>
                    <a:pt x="2733" y="491"/>
                    <a:pt x="2550" y="990"/>
                    <a:pt x="2558" y="973"/>
                  </a:cubicBezTo>
                  <a:cubicBezTo>
                    <a:pt x="2558" y="990"/>
                    <a:pt x="2439" y="981"/>
                    <a:pt x="2439" y="981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grpSp>
          <p:nvGrpSpPr>
            <p:cNvPr id="114732" name="Group 141"/>
            <p:cNvGrpSpPr>
              <a:grpSpLocks/>
            </p:cNvGrpSpPr>
            <p:nvPr/>
          </p:nvGrpSpPr>
          <p:grpSpPr bwMode="auto">
            <a:xfrm>
              <a:off x="561" y="1649"/>
              <a:ext cx="3324" cy="464"/>
              <a:chOff x="1240" y="1226"/>
              <a:chExt cx="3324" cy="464"/>
            </a:xfrm>
          </p:grpSpPr>
          <p:grpSp>
            <p:nvGrpSpPr>
              <p:cNvPr id="114734" name="Group 142"/>
              <p:cNvGrpSpPr>
                <a:grpSpLocks/>
              </p:cNvGrpSpPr>
              <p:nvPr/>
            </p:nvGrpSpPr>
            <p:grpSpPr bwMode="auto">
              <a:xfrm>
                <a:off x="1240" y="1226"/>
                <a:ext cx="3324" cy="464"/>
                <a:chOff x="1198" y="3598"/>
                <a:chExt cx="3324" cy="464"/>
              </a:xfrm>
            </p:grpSpPr>
            <p:sp>
              <p:nvSpPr>
                <p:cNvPr id="114747" name="Rectangle 143"/>
                <p:cNvSpPr>
                  <a:spLocks noChangeArrowheads="1"/>
                </p:cNvSpPr>
                <p:nvPr/>
              </p:nvSpPr>
              <p:spPr bwMode="auto">
                <a:xfrm>
                  <a:off x="1221" y="3665"/>
                  <a:ext cx="3301" cy="34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ko-K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748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1198" y="3733"/>
                  <a:ext cx="17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7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ko-KR" sz="1600">
                      <a:latin typeface="Arial" panose="020B0604020202020204" pitchFamily="34" charset="0"/>
                      <a:cs typeface="Arial" panose="020B0604020202020204" pitchFamily="34" charset="0"/>
                    </a:rPr>
                    <a:t>dest: 79.129.13.2</a:t>
                  </a:r>
                </a:p>
              </p:txBody>
            </p:sp>
            <p:sp>
              <p:nvSpPr>
                <p:cNvPr id="114749" name="Line 145"/>
                <p:cNvSpPr>
                  <a:spLocks noChangeShapeType="1"/>
                </p:cNvSpPr>
                <p:nvPr/>
              </p:nvSpPr>
              <p:spPr bwMode="auto">
                <a:xfrm>
                  <a:off x="2311" y="3659"/>
                  <a:ext cx="8" cy="3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  <p:grpSp>
              <p:nvGrpSpPr>
                <p:cNvPr id="114750" name="Group 146"/>
                <p:cNvGrpSpPr>
                  <a:grpSpLocks/>
                </p:cNvGrpSpPr>
                <p:nvPr/>
              </p:nvGrpSpPr>
              <p:grpSpPr bwMode="auto">
                <a:xfrm>
                  <a:off x="4374" y="3598"/>
                  <a:ext cx="111" cy="109"/>
                  <a:chOff x="1941" y="2928"/>
                  <a:chExt cx="111" cy="109"/>
                </a:xfrm>
              </p:grpSpPr>
              <p:sp>
                <p:nvSpPr>
                  <p:cNvPr id="114755" name="Freeform 147"/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4756" name="Line 14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4757" name="Line 14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14751" name="Group 150"/>
                <p:cNvGrpSpPr>
                  <a:grpSpLocks/>
                </p:cNvGrpSpPr>
                <p:nvPr/>
              </p:nvGrpSpPr>
              <p:grpSpPr bwMode="auto">
                <a:xfrm>
                  <a:off x="4355" y="3953"/>
                  <a:ext cx="111" cy="109"/>
                  <a:chOff x="1941" y="2928"/>
                  <a:chExt cx="111" cy="109"/>
                </a:xfrm>
              </p:grpSpPr>
              <p:sp>
                <p:nvSpPr>
                  <p:cNvPr id="114752" name="Freeform 151"/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4753" name="Line 15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4754" name="Line 15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114735" name="Group 154"/>
              <p:cNvGrpSpPr>
                <a:grpSpLocks/>
              </p:cNvGrpSpPr>
              <p:nvPr/>
            </p:nvGrpSpPr>
            <p:grpSpPr bwMode="auto">
              <a:xfrm>
                <a:off x="2520" y="1313"/>
                <a:ext cx="1868" cy="286"/>
                <a:chOff x="527" y="2649"/>
                <a:chExt cx="1868" cy="286"/>
              </a:xfrm>
            </p:grpSpPr>
            <p:sp>
              <p:nvSpPr>
                <p:cNvPr id="114736" name="Rectangle 155"/>
                <p:cNvSpPr>
                  <a:spLocks noChangeArrowheads="1"/>
                </p:cNvSpPr>
                <p:nvPr/>
              </p:nvSpPr>
              <p:spPr bwMode="auto">
                <a:xfrm>
                  <a:off x="546" y="2680"/>
                  <a:ext cx="1849" cy="23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ko-KR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737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527" y="2698"/>
                  <a:ext cx="17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7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ko-KR" sz="1600">
                      <a:latin typeface="Arial" panose="020B0604020202020204" pitchFamily="34" charset="0"/>
                      <a:cs typeface="Arial" panose="020B0604020202020204" pitchFamily="34" charset="0"/>
                    </a:rPr>
                    <a:t>dest: 128.119.40.186</a:t>
                  </a:r>
                </a:p>
              </p:txBody>
            </p:sp>
            <p:sp>
              <p:nvSpPr>
                <p:cNvPr id="114738" name="Line 157"/>
                <p:cNvSpPr>
                  <a:spLocks noChangeShapeType="1"/>
                </p:cNvSpPr>
                <p:nvPr/>
              </p:nvSpPr>
              <p:spPr bwMode="auto">
                <a:xfrm>
                  <a:off x="1847" y="2680"/>
                  <a:ext cx="3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  <p:grpSp>
              <p:nvGrpSpPr>
                <p:cNvPr id="114739" name="Group 158"/>
                <p:cNvGrpSpPr>
                  <a:grpSpLocks/>
                </p:cNvGrpSpPr>
                <p:nvPr/>
              </p:nvGrpSpPr>
              <p:grpSpPr bwMode="auto">
                <a:xfrm>
                  <a:off x="2148" y="2649"/>
                  <a:ext cx="111" cy="109"/>
                  <a:chOff x="1941" y="2928"/>
                  <a:chExt cx="111" cy="109"/>
                </a:xfrm>
              </p:grpSpPr>
              <p:sp>
                <p:nvSpPr>
                  <p:cNvPr id="114744" name="Freeform 159"/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4745" name="Line 16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4746" name="Line 16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14740" name="Group 162"/>
                <p:cNvGrpSpPr>
                  <a:grpSpLocks/>
                </p:cNvGrpSpPr>
                <p:nvPr/>
              </p:nvGrpSpPr>
              <p:grpSpPr bwMode="auto">
                <a:xfrm>
                  <a:off x="2136" y="2826"/>
                  <a:ext cx="111" cy="109"/>
                  <a:chOff x="1941" y="2928"/>
                  <a:chExt cx="111" cy="109"/>
                </a:xfrm>
              </p:grpSpPr>
              <p:sp>
                <p:nvSpPr>
                  <p:cNvPr id="114741" name="Freeform 163"/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4742" name="Line 16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4743" name="Line 16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ko-KR" altLang="en-US"/>
                  </a:p>
                </p:txBody>
              </p:sp>
            </p:grpSp>
          </p:grpSp>
        </p:grpSp>
        <p:sp>
          <p:nvSpPr>
            <p:cNvPr id="114733" name="Text Box 166"/>
            <p:cNvSpPr txBox="1">
              <a:spLocks noChangeArrowheads="1"/>
            </p:cNvSpPr>
            <p:nvPr/>
          </p:nvSpPr>
          <p:spPr bwMode="auto">
            <a:xfrm>
              <a:off x="554" y="1285"/>
              <a:ext cx="2855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cs typeface="Arial" panose="020B0604020202020204" pitchFamily="34" charset="0"/>
                </a:rPr>
                <a:t>packet sent by home agent to foreign agent: a </a:t>
              </a:r>
              <a:r>
                <a:rPr lang="en-US" altLang="ko-KR" sz="1800" i="1">
                  <a:latin typeface="Arial" panose="020B0604020202020204" pitchFamily="34" charset="0"/>
                  <a:cs typeface="Arial" panose="020B0604020202020204" pitchFamily="34" charset="0"/>
                </a:rPr>
                <a:t>packet within a packet</a:t>
              </a:r>
            </a:p>
          </p:txBody>
        </p:sp>
      </p:grpSp>
      <p:grpSp>
        <p:nvGrpSpPr>
          <p:cNvPr id="446631" name="Group 167"/>
          <p:cNvGrpSpPr>
            <a:grpSpLocks/>
          </p:cNvGrpSpPr>
          <p:nvPr/>
        </p:nvGrpSpPr>
        <p:grpSpPr bwMode="auto">
          <a:xfrm>
            <a:off x="6950076" y="1611314"/>
            <a:ext cx="3567113" cy="2562225"/>
            <a:chOff x="3418" y="1015"/>
            <a:chExt cx="2247" cy="1614"/>
          </a:xfrm>
        </p:grpSpPr>
        <p:sp>
          <p:nvSpPr>
            <p:cNvPr id="114715" name="Rectangle 168"/>
            <p:cNvSpPr>
              <a:spLocks noChangeArrowheads="1"/>
            </p:cNvSpPr>
            <p:nvPr/>
          </p:nvSpPr>
          <p:spPr bwMode="auto">
            <a:xfrm>
              <a:off x="4382" y="2569"/>
              <a:ext cx="263" cy="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ko-K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716" name="Freeform 169"/>
            <p:cNvSpPr>
              <a:spLocks/>
            </p:cNvSpPr>
            <p:nvPr/>
          </p:nvSpPr>
          <p:spPr bwMode="auto">
            <a:xfrm>
              <a:off x="3693" y="1469"/>
              <a:ext cx="1849" cy="1132"/>
            </a:xfrm>
            <a:custGeom>
              <a:avLst/>
              <a:gdLst>
                <a:gd name="T0" fmla="*/ 779 w 1849"/>
                <a:gd name="T1" fmla="*/ 1132 h 1132"/>
                <a:gd name="T2" fmla="*/ 686 w 1849"/>
                <a:gd name="T3" fmla="*/ 344 h 1132"/>
                <a:gd name="T4" fmla="*/ 0 w 1849"/>
                <a:gd name="T5" fmla="*/ 39 h 1132"/>
                <a:gd name="T6" fmla="*/ 1849 w 1849"/>
                <a:gd name="T7" fmla="*/ 49 h 1132"/>
                <a:gd name="T8" fmla="*/ 1375 w 1849"/>
                <a:gd name="T9" fmla="*/ 337 h 1132"/>
                <a:gd name="T10" fmla="*/ 906 w 1849"/>
                <a:gd name="T11" fmla="*/ 996 h 1132"/>
                <a:gd name="T12" fmla="*/ 779 w 1849"/>
                <a:gd name="T13" fmla="*/ 1132 h 11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49" h="1132">
                  <a:moveTo>
                    <a:pt x="779" y="1132"/>
                  </a:moveTo>
                  <a:cubicBezTo>
                    <a:pt x="779" y="1132"/>
                    <a:pt x="1078" y="499"/>
                    <a:pt x="686" y="344"/>
                  </a:cubicBezTo>
                  <a:cubicBezTo>
                    <a:pt x="294" y="189"/>
                    <a:pt x="13" y="45"/>
                    <a:pt x="0" y="39"/>
                  </a:cubicBezTo>
                  <a:cubicBezTo>
                    <a:pt x="13" y="57"/>
                    <a:pt x="1378" y="0"/>
                    <a:pt x="1849" y="49"/>
                  </a:cubicBezTo>
                  <a:cubicBezTo>
                    <a:pt x="1847" y="41"/>
                    <a:pt x="1471" y="183"/>
                    <a:pt x="1375" y="337"/>
                  </a:cubicBezTo>
                  <a:cubicBezTo>
                    <a:pt x="1279" y="491"/>
                    <a:pt x="898" y="1013"/>
                    <a:pt x="906" y="996"/>
                  </a:cubicBezTo>
                  <a:cubicBezTo>
                    <a:pt x="906" y="1013"/>
                    <a:pt x="779" y="1132"/>
                    <a:pt x="779" y="1132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grpSp>
          <p:nvGrpSpPr>
            <p:cNvPr id="114717" name="Group 170"/>
            <p:cNvGrpSpPr>
              <a:grpSpLocks/>
            </p:cNvGrpSpPr>
            <p:nvPr/>
          </p:nvGrpSpPr>
          <p:grpSpPr bwMode="auto">
            <a:xfrm>
              <a:off x="3672" y="1254"/>
              <a:ext cx="1868" cy="286"/>
              <a:chOff x="527" y="2649"/>
              <a:chExt cx="1868" cy="286"/>
            </a:xfrm>
          </p:grpSpPr>
          <p:sp>
            <p:nvSpPr>
              <p:cNvPr id="114719" name="Rectangle 171"/>
              <p:cNvSpPr>
                <a:spLocks noChangeArrowheads="1"/>
              </p:cNvSpPr>
              <p:nvPr/>
            </p:nvSpPr>
            <p:spPr bwMode="auto">
              <a:xfrm>
                <a:off x="546" y="2680"/>
                <a:ext cx="1849" cy="23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ko-K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720" name="Text Box 172"/>
              <p:cNvSpPr txBox="1">
                <a:spLocks noChangeArrowheads="1"/>
              </p:cNvSpPr>
              <p:nvPr/>
            </p:nvSpPr>
            <p:spPr bwMode="auto">
              <a:xfrm>
                <a:off x="527" y="2698"/>
                <a:ext cx="17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>
                    <a:latin typeface="Arial" panose="020B0604020202020204" pitchFamily="34" charset="0"/>
                    <a:cs typeface="Arial" panose="020B0604020202020204" pitchFamily="34" charset="0"/>
                  </a:rPr>
                  <a:t>dest: 128.119.40.186</a:t>
                </a:r>
              </a:p>
            </p:txBody>
          </p:sp>
          <p:sp>
            <p:nvSpPr>
              <p:cNvPr id="114721" name="Line 173"/>
              <p:cNvSpPr>
                <a:spLocks noChangeShapeType="1"/>
              </p:cNvSpPr>
              <p:nvPr/>
            </p:nvSpPr>
            <p:spPr bwMode="auto">
              <a:xfrm>
                <a:off x="1847" y="2680"/>
                <a:ext cx="3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grpSp>
            <p:nvGrpSpPr>
              <p:cNvPr id="114722" name="Group 174"/>
              <p:cNvGrpSpPr>
                <a:grpSpLocks/>
              </p:cNvGrpSpPr>
              <p:nvPr/>
            </p:nvGrpSpPr>
            <p:grpSpPr bwMode="auto">
              <a:xfrm>
                <a:off x="2148" y="2649"/>
                <a:ext cx="111" cy="109"/>
                <a:chOff x="1941" y="2928"/>
                <a:chExt cx="111" cy="109"/>
              </a:xfrm>
            </p:grpSpPr>
            <p:sp>
              <p:nvSpPr>
                <p:cNvPr id="114727" name="Freeform 175"/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  <p:sp>
              <p:nvSpPr>
                <p:cNvPr id="114728" name="Line 176"/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  <p:sp>
              <p:nvSpPr>
                <p:cNvPr id="114729" name="Line 177"/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14723" name="Group 178"/>
              <p:cNvGrpSpPr>
                <a:grpSpLocks/>
              </p:cNvGrpSpPr>
              <p:nvPr/>
            </p:nvGrpSpPr>
            <p:grpSpPr bwMode="auto">
              <a:xfrm>
                <a:off x="2136" y="2826"/>
                <a:ext cx="111" cy="109"/>
                <a:chOff x="1941" y="2928"/>
                <a:chExt cx="111" cy="109"/>
              </a:xfrm>
            </p:grpSpPr>
            <p:sp>
              <p:nvSpPr>
                <p:cNvPr id="114724" name="Freeform 179"/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  <p:sp>
              <p:nvSpPr>
                <p:cNvPr id="114725" name="Line 180"/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  <p:sp>
              <p:nvSpPr>
                <p:cNvPr id="114726" name="Line 181"/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114718" name="Text Box 182"/>
            <p:cNvSpPr txBox="1">
              <a:spLocks noChangeArrowheads="1"/>
            </p:cNvSpPr>
            <p:nvPr/>
          </p:nvSpPr>
          <p:spPr bwMode="auto">
            <a:xfrm>
              <a:off x="3418" y="1015"/>
              <a:ext cx="224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cs typeface="Arial" panose="020B0604020202020204" pitchFamily="34" charset="0"/>
                </a:rPr>
                <a:t>foreign-agent-to-mobile packet</a:t>
              </a:r>
            </a:p>
          </p:txBody>
        </p:sp>
      </p:grpSp>
      <p:pic>
        <p:nvPicPr>
          <p:cNvPr id="114714" name="Picture 18" descr="underline_base"/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44" y="116999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986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7CA64B-37E8-44E0-8FEA-144946FD059E}" type="slidenum">
              <a:rPr lang="en-US" altLang="ko-KR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ko-KR" sz="1200" dirty="0">
              <a:latin typeface="Arial" panose="020B0604020202020204" pitchFamily="34" charset="0"/>
            </a:endParaRPr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>
          <a:xfrm>
            <a:off x="621185" y="229393"/>
            <a:ext cx="8120063" cy="1143000"/>
          </a:xfrm>
        </p:spPr>
        <p:txBody>
          <a:bodyPr/>
          <a:lstStyle/>
          <a:p>
            <a:r>
              <a:rPr lang="en-US" altLang="ko-KR" sz="3600" dirty="0">
                <a:latin typeface="Gill Sans MT" charset="0"/>
              </a:rPr>
              <a:t>Indirect Routing: problems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5207" y="1428749"/>
            <a:ext cx="10861333" cy="4927601"/>
          </a:xfrm>
        </p:spPr>
        <p:txBody>
          <a:bodyPr/>
          <a:lstStyle/>
          <a:p>
            <a:r>
              <a:rPr lang="en-US" altLang="ko-KR" sz="2400" dirty="0">
                <a:latin typeface="Gill Sans MT" charset="0"/>
              </a:rPr>
              <a:t>Double crossing</a:t>
            </a:r>
          </a:p>
          <a:p>
            <a:pPr lvl="1"/>
            <a:r>
              <a:rPr lang="en-US" altLang="ko-KR" sz="2000" dirty="0">
                <a:latin typeface="Gill Sans MT" charset="0"/>
              </a:rPr>
              <a:t>Mobile host</a:t>
            </a:r>
            <a:r>
              <a:rPr lang="ko-KR" altLang="en-US" sz="2000" dirty="0">
                <a:latin typeface="Gill Sans MT" charset="0"/>
              </a:rPr>
              <a:t>가 </a:t>
            </a:r>
            <a:r>
              <a:rPr lang="en-US" altLang="ko-KR" sz="2000" dirty="0">
                <a:latin typeface="Gill Sans MT" charset="0"/>
              </a:rPr>
              <a:t>remote host (correspondent host)</a:t>
            </a:r>
            <a:r>
              <a:rPr lang="ko-KR" altLang="en-US" sz="2000" dirty="0">
                <a:latin typeface="Gill Sans MT" charset="0"/>
              </a:rPr>
              <a:t>와 같은 네트워크로 이동했을 때 발생</a:t>
            </a:r>
            <a:endParaRPr lang="en-US" altLang="ko-KR" sz="2000" dirty="0">
              <a:latin typeface="Gill Sans MT" charset="0"/>
            </a:endParaRPr>
          </a:p>
          <a:p>
            <a:pPr lvl="1"/>
            <a:r>
              <a:rPr lang="ko-KR" altLang="en-US" sz="2000" dirty="0">
                <a:latin typeface="Gill Sans MT" charset="0"/>
              </a:rPr>
              <a:t>같은 네트워크라 직접 통신이 가능하나 지속적으로 </a:t>
            </a:r>
            <a:r>
              <a:rPr lang="en-US" altLang="ko-KR" sz="2000" dirty="0">
                <a:latin typeface="Gill Sans MT" charset="0"/>
              </a:rPr>
              <a:t>Home agent</a:t>
            </a:r>
            <a:r>
              <a:rPr lang="ko-KR" altLang="en-US" sz="2000" dirty="0">
                <a:latin typeface="Gill Sans MT" charset="0"/>
              </a:rPr>
              <a:t>를 거쳐 데이터를 전송</a:t>
            </a:r>
            <a:endParaRPr lang="en-US" altLang="ko-KR" sz="2000" dirty="0">
              <a:latin typeface="Gill Sans MT" charset="0"/>
            </a:endParaRPr>
          </a:p>
        </p:txBody>
      </p:sp>
      <p:pic>
        <p:nvPicPr>
          <p:cNvPr id="100359" name="Picture 2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60" y="981869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10357" y="3929322"/>
            <a:ext cx="7380813" cy="213413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58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7CA64B-37E8-44E0-8FEA-144946FD059E}" type="slidenum">
              <a:rPr lang="en-US" altLang="ko-KR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ko-KR" sz="1200" dirty="0">
              <a:latin typeface="Arial" panose="020B0604020202020204" pitchFamily="34" charset="0"/>
            </a:endParaRPr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>
          <a:xfrm>
            <a:off x="761229" y="343235"/>
            <a:ext cx="8120063" cy="1143000"/>
          </a:xfrm>
        </p:spPr>
        <p:txBody>
          <a:bodyPr/>
          <a:lstStyle/>
          <a:p>
            <a:r>
              <a:rPr lang="en-US" altLang="ko-KR" sz="3600" dirty="0">
                <a:latin typeface="Gill Sans MT" charset="0"/>
              </a:rPr>
              <a:t>Indirect Routing: problems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5589" y="1347788"/>
            <a:ext cx="9239336" cy="464820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000" dirty="0" smtClean="0">
                <a:latin typeface="Gill Sans MT" charset="0"/>
              </a:rPr>
              <a:t>삼각 </a:t>
            </a:r>
            <a:r>
              <a:rPr lang="ko-KR" altLang="en-US" sz="2000" dirty="0" err="1" smtClean="0">
                <a:latin typeface="Gill Sans MT" charset="0"/>
              </a:rPr>
              <a:t>라우팅</a:t>
            </a:r>
            <a:r>
              <a:rPr lang="ko-KR" altLang="en-US" sz="2000" dirty="0" smtClean="0">
                <a:latin typeface="Gill Sans MT" charset="0"/>
              </a:rPr>
              <a:t> </a:t>
            </a:r>
            <a:r>
              <a:rPr lang="en-US" altLang="ko-KR" sz="2000" dirty="0" smtClean="0">
                <a:latin typeface="Gill Sans MT" charset="0"/>
              </a:rPr>
              <a:t>(Triangle routing)</a:t>
            </a:r>
            <a:endParaRPr lang="en-US" altLang="ko-KR" sz="2000" dirty="0">
              <a:latin typeface="Gill Sans MT" charset="0"/>
            </a:endParaRPr>
          </a:p>
          <a:p>
            <a:pPr lvl="1"/>
            <a:r>
              <a:rPr lang="ko-KR" altLang="en-US" sz="1800" dirty="0" err="1" smtClean="0">
                <a:latin typeface="Gill Sans MT" charset="0"/>
              </a:rPr>
              <a:t>모바일</a:t>
            </a:r>
            <a:r>
              <a:rPr lang="ko-KR" altLang="en-US" sz="1800" dirty="0" smtClean="0">
                <a:latin typeface="Gill Sans MT" charset="0"/>
              </a:rPr>
              <a:t> </a:t>
            </a:r>
            <a:r>
              <a:rPr lang="ko-KR" altLang="en-US" sz="1800" dirty="0" err="1" smtClean="0">
                <a:latin typeface="Gill Sans MT" charset="0"/>
              </a:rPr>
              <a:t>노드가</a:t>
            </a:r>
            <a:r>
              <a:rPr lang="en-US" altLang="ko-KR" sz="1800" dirty="0" smtClean="0">
                <a:latin typeface="Gill Sans MT" charset="0"/>
              </a:rPr>
              <a:t> </a:t>
            </a:r>
            <a:r>
              <a:rPr lang="ko-KR" altLang="en-US" sz="1800" dirty="0" err="1" smtClean="0">
                <a:latin typeface="Gill Sans MT" charset="0"/>
              </a:rPr>
              <a:t>리모트</a:t>
            </a:r>
            <a:r>
              <a:rPr lang="ko-KR" altLang="en-US" sz="1800" dirty="0" smtClean="0">
                <a:latin typeface="Gill Sans MT" charset="0"/>
              </a:rPr>
              <a:t> </a:t>
            </a:r>
            <a:r>
              <a:rPr lang="ko-KR" altLang="en-US" sz="1800" dirty="0" err="1" smtClean="0">
                <a:latin typeface="Gill Sans MT" charset="0"/>
              </a:rPr>
              <a:t>노드와</a:t>
            </a:r>
            <a:r>
              <a:rPr lang="ko-KR" altLang="en-US" sz="1800" dirty="0" smtClean="0">
                <a:latin typeface="Gill Sans MT" charset="0"/>
              </a:rPr>
              <a:t> </a:t>
            </a:r>
            <a:r>
              <a:rPr lang="ko-KR" altLang="en-US" sz="1800" dirty="0">
                <a:latin typeface="Gill Sans MT" charset="0"/>
              </a:rPr>
              <a:t>같은 네트워크에 연결되어 있지 않는 경우 </a:t>
            </a:r>
            <a:r>
              <a:rPr lang="ko-KR" altLang="en-US" sz="1800" dirty="0" smtClean="0">
                <a:latin typeface="Gill Sans MT" charset="0"/>
              </a:rPr>
              <a:t>발생</a:t>
            </a:r>
            <a:endParaRPr lang="en-US" altLang="ko-KR" sz="1800" dirty="0" smtClean="0">
              <a:latin typeface="Gill Sans MT" charset="0"/>
            </a:endParaRPr>
          </a:p>
          <a:p>
            <a:pPr lvl="1"/>
            <a:endParaRPr lang="en-US" altLang="ko-KR" sz="1800" dirty="0">
              <a:latin typeface="Gill Sans MT" charset="0"/>
            </a:endParaRPr>
          </a:p>
          <a:p>
            <a:pPr lvl="1"/>
            <a:endParaRPr lang="en-US" altLang="ko-KR" sz="1800" dirty="0">
              <a:latin typeface="Gill Sans MT" charset="0"/>
            </a:endParaRPr>
          </a:p>
          <a:p>
            <a:pPr lvl="1"/>
            <a:endParaRPr lang="en-US" altLang="ko-KR" sz="1800" dirty="0">
              <a:latin typeface="Gill Sans MT" charset="0"/>
            </a:endParaRPr>
          </a:p>
          <a:p>
            <a:pPr lvl="1"/>
            <a:endParaRPr lang="en-US" altLang="ko-KR" sz="1800" dirty="0">
              <a:latin typeface="Gill Sans MT" charset="0"/>
            </a:endParaRPr>
          </a:p>
          <a:p>
            <a:pPr lvl="1"/>
            <a:endParaRPr lang="en-US" altLang="ko-KR" sz="1800" dirty="0">
              <a:latin typeface="Gill Sans MT" charset="0"/>
            </a:endParaRPr>
          </a:p>
          <a:p>
            <a:pPr lvl="1"/>
            <a:endParaRPr lang="en-US" altLang="ko-KR" sz="1800" dirty="0">
              <a:latin typeface="Gill Sans MT" charset="0"/>
            </a:endParaRPr>
          </a:p>
          <a:p>
            <a:pPr lvl="1"/>
            <a:endParaRPr lang="en-US" altLang="ko-KR" sz="1800" dirty="0">
              <a:latin typeface="Gill Sans MT" charset="0"/>
            </a:endParaRPr>
          </a:p>
          <a:p>
            <a:endParaRPr lang="en-US" altLang="ko-KR" sz="2000" dirty="0">
              <a:latin typeface="Gill Sans MT" charset="0"/>
            </a:endParaRPr>
          </a:p>
          <a:p>
            <a:endParaRPr lang="en-US" altLang="ko-KR" sz="2000" dirty="0" smtClean="0">
              <a:latin typeface="Gill Sans MT" charset="0"/>
            </a:endParaRPr>
          </a:p>
          <a:p>
            <a:endParaRPr lang="en-US" altLang="ko-KR" sz="2000" dirty="0">
              <a:latin typeface="Gill Sans MT" charset="0"/>
            </a:endParaRPr>
          </a:p>
          <a:p>
            <a:r>
              <a:rPr lang="en-US" altLang="ko-KR" sz="2000" dirty="0" smtClean="0">
                <a:latin typeface="Gill Sans MT" charset="0"/>
              </a:rPr>
              <a:t>Mobile </a:t>
            </a:r>
            <a:r>
              <a:rPr lang="en-US" altLang="ko-KR" sz="2000" dirty="0">
                <a:latin typeface="Gill Sans MT" charset="0"/>
              </a:rPr>
              <a:t>node</a:t>
            </a:r>
            <a:r>
              <a:rPr lang="ko-KR" altLang="en-US" sz="2000" dirty="0">
                <a:latin typeface="Gill Sans MT" charset="0"/>
              </a:rPr>
              <a:t>로 향하는 모든 </a:t>
            </a:r>
            <a:r>
              <a:rPr lang="ko-KR" altLang="en-US" sz="2000" dirty="0" err="1">
                <a:latin typeface="Gill Sans MT" charset="0"/>
              </a:rPr>
              <a:t>패킷이</a:t>
            </a:r>
            <a:r>
              <a:rPr lang="ko-KR" altLang="en-US" sz="2000" dirty="0">
                <a:latin typeface="Gill Sans MT" charset="0"/>
              </a:rPr>
              <a:t> </a:t>
            </a:r>
            <a:r>
              <a:rPr lang="en-US" altLang="ko-KR" sz="2000" dirty="0">
                <a:latin typeface="Gill Sans MT" charset="0"/>
              </a:rPr>
              <a:t>Home agent</a:t>
            </a:r>
            <a:r>
              <a:rPr lang="ko-KR" altLang="en-US" sz="2000" dirty="0">
                <a:latin typeface="Gill Sans MT" charset="0"/>
              </a:rPr>
              <a:t>를 거치기 </a:t>
            </a:r>
            <a:r>
              <a:rPr lang="ko-KR" altLang="en-US" sz="2000" dirty="0">
                <a:latin typeface="Gill Sans MT" charset="0"/>
              </a:rPr>
              <a:t>때문에 </a:t>
            </a:r>
            <a:r>
              <a:rPr lang="en-US" altLang="ko-KR" sz="2000" dirty="0">
                <a:latin typeface="Gill Sans MT" charset="0"/>
              </a:rPr>
              <a:t>Home agent</a:t>
            </a:r>
            <a:r>
              <a:rPr lang="ko-KR" altLang="en-US" sz="2000" dirty="0">
                <a:latin typeface="Gill Sans MT" charset="0"/>
              </a:rPr>
              <a:t>에 </a:t>
            </a:r>
            <a:r>
              <a:rPr lang="en-US" altLang="ko-KR" sz="2000" dirty="0">
                <a:latin typeface="Gill Sans MT" charset="0"/>
              </a:rPr>
              <a:t>load</a:t>
            </a:r>
            <a:r>
              <a:rPr lang="ko-KR" altLang="en-US" sz="2000" dirty="0">
                <a:latin typeface="Gill Sans MT" charset="0"/>
              </a:rPr>
              <a:t>가 증가</a:t>
            </a:r>
            <a:endParaRPr lang="en-US" altLang="ko-KR" sz="2000" dirty="0">
              <a:latin typeface="Gill Sans MT" charset="0"/>
            </a:endParaRPr>
          </a:p>
          <a:p>
            <a:r>
              <a:rPr lang="ko-KR" altLang="en-US" sz="2000" dirty="0">
                <a:latin typeface="Gill Sans MT" charset="0"/>
              </a:rPr>
              <a:t>근본적으로는 </a:t>
            </a:r>
            <a:r>
              <a:rPr lang="en-US" altLang="ko-KR" sz="2000" dirty="0">
                <a:latin typeface="Gill Sans MT" charset="0"/>
              </a:rPr>
              <a:t>home agent</a:t>
            </a:r>
            <a:r>
              <a:rPr lang="ko-KR" altLang="en-US" sz="2000" dirty="0">
                <a:latin typeface="Gill Sans MT" charset="0"/>
              </a:rPr>
              <a:t>로 가는 모든 경로상에서 불필요한 오버헤드 증가</a:t>
            </a:r>
            <a:endParaRPr lang="en-US" altLang="ko-KR" sz="2000" dirty="0">
              <a:latin typeface="Gill Sans MT" charset="0"/>
            </a:endParaRPr>
          </a:p>
          <a:p>
            <a:r>
              <a:rPr lang="en-US" altLang="ko-KR" sz="2000" dirty="0">
                <a:latin typeface="Gill Sans MT" charset="0"/>
              </a:rPr>
              <a:t>Mobile node</a:t>
            </a:r>
            <a:r>
              <a:rPr lang="ko-KR" altLang="en-US" sz="2000" dirty="0">
                <a:latin typeface="Gill Sans MT" charset="0"/>
              </a:rPr>
              <a:t>의 위치에 따라 더 심각한 오버헤드를 야기할 수 있음</a:t>
            </a:r>
            <a:endParaRPr lang="en-US" altLang="ko-KR" sz="2400" dirty="0">
              <a:latin typeface="Gill Sans MT" charset="0"/>
            </a:endParaRPr>
          </a:p>
          <a:p>
            <a:pPr lvl="1"/>
            <a:endParaRPr lang="en-US" altLang="ko-KR" sz="1800" dirty="0">
              <a:latin typeface="Gill Sans MT" charset="0"/>
            </a:endParaRPr>
          </a:p>
        </p:txBody>
      </p:sp>
      <p:pic>
        <p:nvPicPr>
          <p:cNvPr id="100359" name="Picture 2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04" y="1095711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28021" y="2332707"/>
            <a:ext cx="4693071" cy="194684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825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val 5"/>
          <p:cNvSpPr>
            <a:spLocks noChangeArrowheads="1"/>
          </p:cNvSpPr>
          <p:nvPr/>
        </p:nvSpPr>
        <p:spPr bwMode="auto">
          <a:xfrm>
            <a:off x="6340475" y="4378326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72" name="Oval 11"/>
          <p:cNvSpPr>
            <a:spLocks noChangeArrowheads="1"/>
          </p:cNvSpPr>
          <p:nvPr/>
        </p:nvSpPr>
        <p:spPr bwMode="auto">
          <a:xfrm>
            <a:off x="2174876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73" name="Line 22"/>
          <p:cNvSpPr>
            <a:spLocks noChangeShapeType="1"/>
          </p:cNvSpPr>
          <p:nvPr/>
        </p:nvSpPr>
        <p:spPr bwMode="auto">
          <a:xfrm>
            <a:off x="3322639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74" name="Oval 23"/>
          <p:cNvSpPr>
            <a:spLocks noChangeArrowheads="1"/>
          </p:cNvSpPr>
          <p:nvPr/>
        </p:nvSpPr>
        <p:spPr bwMode="auto">
          <a:xfrm>
            <a:off x="3048001" y="4033839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75" name="Line 34"/>
          <p:cNvSpPr>
            <a:spLocks noChangeShapeType="1"/>
          </p:cNvSpPr>
          <p:nvPr/>
        </p:nvSpPr>
        <p:spPr bwMode="auto">
          <a:xfrm flipV="1">
            <a:off x="3721100" y="3636964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76" name="Oval 38"/>
          <p:cNvSpPr>
            <a:spLocks noChangeArrowheads="1"/>
          </p:cNvSpPr>
          <p:nvPr/>
        </p:nvSpPr>
        <p:spPr bwMode="auto">
          <a:xfrm>
            <a:off x="4632326" y="4440239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77" name="Line 59"/>
          <p:cNvSpPr>
            <a:spLocks noChangeShapeType="1"/>
          </p:cNvSpPr>
          <p:nvPr/>
        </p:nvSpPr>
        <p:spPr bwMode="auto">
          <a:xfrm>
            <a:off x="6884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78" name="Line 60"/>
          <p:cNvSpPr>
            <a:spLocks noChangeShapeType="1"/>
          </p:cNvSpPr>
          <p:nvPr/>
        </p:nvSpPr>
        <p:spPr bwMode="auto">
          <a:xfrm flipH="1">
            <a:off x="6397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79" name="Line 61"/>
          <p:cNvSpPr>
            <a:spLocks noChangeShapeType="1"/>
          </p:cNvSpPr>
          <p:nvPr/>
        </p:nvSpPr>
        <p:spPr bwMode="auto">
          <a:xfrm flipH="1">
            <a:off x="6411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80" name="Line 62"/>
          <p:cNvSpPr>
            <a:spLocks noChangeShapeType="1"/>
          </p:cNvSpPr>
          <p:nvPr/>
        </p:nvSpPr>
        <p:spPr bwMode="auto">
          <a:xfrm flipH="1">
            <a:off x="6354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81" name="Line 63"/>
          <p:cNvSpPr>
            <a:spLocks noChangeShapeType="1"/>
          </p:cNvSpPr>
          <p:nvPr/>
        </p:nvSpPr>
        <p:spPr bwMode="auto">
          <a:xfrm flipH="1" flipV="1">
            <a:off x="6391276" y="4105276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182" name="Line 64"/>
          <p:cNvSpPr>
            <a:spLocks noChangeShapeType="1"/>
          </p:cNvSpPr>
          <p:nvPr/>
        </p:nvSpPr>
        <p:spPr bwMode="auto">
          <a:xfrm flipV="1">
            <a:off x="5832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27661" name="Group 356"/>
          <p:cNvGrpSpPr>
            <a:grpSpLocks/>
          </p:cNvGrpSpPr>
          <p:nvPr/>
        </p:nvGrpSpPr>
        <p:grpSpPr bwMode="auto">
          <a:xfrm>
            <a:off x="7966075" y="4867275"/>
            <a:ext cx="331788" cy="368300"/>
            <a:chOff x="313" y="1497"/>
            <a:chExt cx="1152" cy="1014"/>
          </a:xfrm>
        </p:grpSpPr>
        <p:pic>
          <p:nvPicPr>
            <p:cNvPr id="27792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93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2" name="Group 361"/>
          <p:cNvGrpSpPr>
            <a:grpSpLocks/>
          </p:cNvGrpSpPr>
          <p:nvPr/>
        </p:nvGrpSpPr>
        <p:grpSpPr bwMode="auto">
          <a:xfrm>
            <a:off x="3595689" y="4195764"/>
            <a:ext cx="396875" cy="388937"/>
            <a:chOff x="2967" y="478"/>
            <a:chExt cx="788" cy="625"/>
          </a:xfrm>
        </p:grpSpPr>
        <p:pic>
          <p:nvPicPr>
            <p:cNvPr id="27790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91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3" name="Group 108"/>
          <p:cNvGrpSpPr>
            <a:grpSpLocks/>
          </p:cNvGrpSpPr>
          <p:nvPr/>
        </p:nvGrpSpPr>
        <p:grpSpPr bwMode="auto">
          <a:xfrm>
            <a:off x="7192964" y="4957763"/>
            <a:ext cx="458787" cy="620712"/>
            <a:chOff x="5955030" y="3031808"/>
            <a:chExt cx="914400" cy="1398587"/>
          </a:xfrm>
        </p:grpSpPr>
        <p:grpSp>
          <p:nvGrpSpPr>
            <p:cNvPr id="27773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777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777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777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777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777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778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778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778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778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778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778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778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778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778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778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  <p:pic>
          <p:nvPicPr>
            <p:cNvPr id="27774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4" name="Group 403"/>
          <p:cNvGrpSpPr>
            <a:grpSpLocks/>
          </p:cNvGrpSpPr>
          <p:nvPr/>
        </p:nvGrpSpPr>
        <p:grpSpPr bwMode="auto">
          <a:xfrm>
            <a:off x="4927600" y="5354638"/>
            <a:ext cx="527050" cy="392112"/>
            <a:chOff x="2751" y="1851"/>
            <a:chExt cx="462" cy="478"/>
          </a:xfrm>
        </p:grpSpPr>
        <p:pic>
          <p:nvPicPr>
            <p:cNvPr id="27771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72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5" name="Group 129"/>
          <p:cNvGrpSpPr>
            <a:grpSpLocks/>
          </p:cNvGrpSpPr>
          <p:nvPr/>
        </p:nvGrpSpPr>
        <p:grpSpPr bwMode="auto">
          <a:xfrm>
            <a:off x="5618164" y="4987926"/>
            <a:ext cx="458787" cy="620713"/>
            <a:chOff x="5955030" y="3031808"/>
            <a:chExt cx="914400" cy="1398587"/>
          </a:xfrm>
        </p:grpSpPr>
        <p:grpSp>
          <p:nvGrpSpPr>
            <p:cNvPr id="27754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7756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7757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7758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7759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7760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7761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7762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7763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7764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7765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7766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7767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7768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7769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7770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  <p:pic>
          <p:nvPicPr>
            <p:cNvPr id="27755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6" name="Group 356"/>
          <p:cNvGrpSpPr>
            <a:grpSpLocks/>
          </p:cNvGrpSpPr>
          <p:nvPr/>
        </p:nvGrpSpPr>
        <p:grpSpPr bwMode="auto">
          <a:xfrm>
            <a:off x="7305675" y="5791200"/>
            <a:ext cx="361950" cy="338138"/>
            <a:chOff x="313" y="1497"/>
            <a:chExt cx="1152" cy="1014"/>
          </a:xfrm>
        </p:grpSpPr>
        <p:pic>
          <p:nvPicPr>
            <p:cNvPr id="27752" name="Picture 354" descr="laptop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53" name="Picture 355" descr="antenna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7" name="Group 356"/>
          <p:cNvGrpSpPr>
            <a:grpSpLocks/>
          </p:cNvGrpSpPr>
          <p:nvPr/>
        </p:nvGrpSpPr>
        <p:grpSpPr bwMode="auto">
          <a:xfrm>
            <a:off x="6075364" y="5811838"/>
            <a:ext cx="376237" cy="347662"/>
            <a:chOff x="313" y="1497"/>
            <a:chExt cx="1152" cy="1014"/>
          </a:xfrm>
        </p:grpSpPr>
        <p:pic>
          <p:nvPicPr>
            <p:cNvPr id="27750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51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8" name="Group 356"/>
          <p:cNvGrpSpPr>
            <a:grpSpLocks/>
          </p:cNvGrpSpPr>
          <p:nvPr/>
        </p:nvGrpSpPr>
        <p:grpSpPr bwMode="auto">
          <a:xfrm>
            <a:off x="5354639" y="5832476"/>
            <a:ext cx="382587" cy="436563"/>
            <a:chOff x="313" y="1497"/>
            <a:chExt cx="1152" cy="1014"/>
          </a:xfrm>
        </p:grpSpPr>
        <p:pic>
          <p:nvPicPr>
            <p:cNvPr id="27748" name="Picture 354" descr="laptop_stylized_small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9" name="Picture 355" descr="antenna_stylize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9" name="Group 403"/>
          <p:cNvGrpSpPr>
            <a:grpSpLocks/>
          </p:cNvGrpSpPr>
          <p:nvPr/>
        </p:nvGrpSpPr>
        <p:grpSpPr bwMode="auto">
          <a:xfrm>
            <a:off x="5253039" y="4673601"/>
            <a:ext cx="485775" cy="403225"/>
            <a:chOff x="2751" y="1851"/>
            <a:chExt cx="462" cy="478"/>
          </a:xfrm>
        </p:grpSpPr>
        <p:pic>
          <p:nvPicPr>
            <p:cNvPr id="27746" name="Picture 364" descr="iphone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0" name="Group 403"/>
          <p:cNvGrpSpPr>
            <a:grpSpLocks/>
          </p:cNvGrpSpPr>
          <p:nvPr/>
        </p:nvGrpSpPr>
        <p:grpSpPr bwMode="auto">
          <a:xfrm>
            <a:off x="7813676" y="5334001"/>
            <a:ext cx="525463" cy="392113"/>
            <a:chOff x="2751" y="1851"/>
            <a:chExt cx="462" cy="478"/>
          </a:xfrm>
        </p:grpSpPr>
        <p:pic>
          <p:nvPicPr>
            <p:cNvPr id="27744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1" name="Group 356"/>
          <p:cNvGrpSpPr>
            <a:grpSpLocks/>
          </p:cNvGrpSpPr>
          <p:nvPr/>
        </p:nvGrpSpPr>
        <p:grpSpPr bwMode="auto">
          <a:xfrm>
            <a:off x="6511925" y="5191125"/>
            <a:ext cx="376238" cy="349250"/>
            <a:chOff x="313" y="1497"/>
            <a:chExt cx="1152" cy="1014"/>
          </a:xfrm>
        </p:grpSpPr>
        <p:pic>
          <p:nvPicPr>
            <p:cNvPr id="27742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3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2" name="Group 356"/>
          <p:cNvGrpSpPr>
            <a:grpSpLocks/>
          </p:cNvGrpSpPr>
          <p:nvPr/>
        </p:nvGrpSpPr>
        <p:grpSpPr bwMode="auto">
          <a:xfrm>
            <a:off x="3433764" y="4643439"/>
            <a:ext cx="282575" cy="344487"/>
            <a:chOff x="313" y="1497"/>
            <a:chExt cx="1152" cy="1014"/>
          </a:xfrm>
        </p:grpSpPr>
        <p:pic>
          <p:nvPicPr>
            <p:cNvPr id="27740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1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3" name="Group 403"/>
          <p:cNvGrpSpPr>
            <a:grpSpLocks/>
          </p:cNvGrpSpPr>
          <p:nvPr/>
        </p:nvGrpSpPr>
        <p:grpSpPr bwMode="auto">
          <a:xfrm>
            <a:off x="3140075" y="4308475"/>
            <a:ext cx="444500" cy="381000"/>
            <a:chOff x="2751" y="1851"/>
            <a:chExt cx="462" cy="478"/>
          </a:xfrm>
        </p:grpSpPr>
        <p:pic>
          <p:nvPicPr>
            <p:cNvPr id="27738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3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4" name="Group 171"/>
          <p:cNvGrpSpPr>
            <a:grpSpLocks/>
          </p:cNvGrpSpPr>
          <p:nvPr/>
        </p:nvGrpSpPr>
        <p:grpSpPr bwMode="auto">
          <a:xfrm>
            <a:off x="3098800" y="1971676"/>
            <a:ext cx="458788" cy="619125"/>
            <a:chOff x="5955030" y="3031808"/>
            <a:chExt cx="914400" cy="1398587"/>
          </a:xfrm>
        </p:grpSpPr>
        <p:grpSp>
          <p:nvGrpSpPr>
            <p:cNvPr id="27721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772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772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772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772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772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772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772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773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773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773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773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773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773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773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773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  <p:pic>
          <p:nvPicPr>
            <p:cNvPr id="27722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5" name="Group 356"/>
          <p:cNvGrpSpPr>
            <a:grpSpLocks/>
          </p:cNvGrpSpPr>
          <p:nvPr/>
        </p:nvGrpSpPr>
        <p:grpSpPr bwMode="auto">
          <a:xfrm>
            <a:off x="3636964" y="2103438"/>
            <a:ext cx="465137" cy="481012"/>
            <a:chOff x="313" y="1497"/>
            <a:chExt cx="1152" cy="1014"/>
          </a:xfrm>
        </p:grpSpPr>
        <p:pic>
          <p:nvPicPr>
            <p:cNvPr id="27719" name="Picture 354" descr="laptop_stylized_small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20" name="Picture 355" descr="antenna_stylize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6" name="Group 356"/>
          <p:cNvGrpSpPr>
            <a:grpSpLocks/>
          </p:cNvGrpSpPr>
          <p:nvPr/>
        </p:nvGrpSpPr>
        <p:grpSpPr bwMode="auto">
          <a:xfrm>
            <a:off x="3529014" y="2901950"/>
            <a:ext cx="333375" cy="368300"/>
            <a:chOff x="313" y="1497"/>
            <a:chExt cx="1152" cy="1014"/>
          </a:xfrm>
        </p:grpSpPr>
        <p:pic>
          <p:nvPicPr>
            <p:cNvPr id="27717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8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7" name="Group 356"/>
          <p:cNvGrpSpPr>
            <a:grpSpLocks/>
          </p:cNvGrpSpPr>
          <p:nvPr/>
        </p:nvGrpSpPr>
        <p:grpSpPr bwMode="auto">
          <a:xfrm>
            <a:off x="3006726" y="2987675"/>
            <a:ext cx="282575" cy="344488"/>
            <a:chOff x="313" y="1497"/>
            <a:chExt cx="1152" cy="1014"/>
          </a:xfrm>
        </p:grpSpPr>
        <p:pic>
          <p:nvPicPr>
            <p:cNvPr id="27715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6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8" name="Group 403"/>
          <p:cNvGrpSpPr>
            <a:grpSpLocks/>
          </p:cNvGrpSpPr>
          <p:nvPr/>
        </p:nvGrpSpPr>
        <p:grpSpPr bwMode="auto">
          <a:xfrm>
            <a:off x="2713038" y="2651125"/>
            <a:ext cx="444500" cy="382588"/>
            <a:chOff x="2751" y="1851"/>
            <a:chExt cx="462" cy="478"/>
          </a:xfrm>
        </p:grpSpPr>
        <p:pic>
          <p:nvPicPr>
            <p:cNvPr id="27713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9" name="Group 356"/>
          <p:cNvGrpSpPr>
            <a:grpSpLocks/>
          </p:cNvGrpSpPr>
          <p:nvPr/>
        </p:nvGrpSpPr>
        <p:grpSpPr bwMode="auto">
          <a:xfrm>
            <a:off x="3089275" y="1401763"/>
            <a:ext cx="446088" cy="385762"/>
            <a:chOff x="313" y="1497"/>
            <a:chExt cx="1152" cy="1014"/>
          </a:xfrm>
        </p:grpSpPr>
        <p:pic>
          <p:nvPicPr>
            <p:cNvPr id="27711" name="Picture 354" descr="laptop_stylized_small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2" name="Picture 355" descr="antenna_stylized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80" name="Group 403"/>
          <p:cNvGrpSpPr>
            <a:grpSpLocks/>
          </p:cNvGrpSpPr>
          <p:nvPr/>
        </p:nvGrpSpPr>
        <p:grpSpPr bwMode="auto">
          <a:xfrm>
            <a:off x="2286000" y="2530475"/>
            <a:ext cx="446088" cy="381000"/>
            <a:chOff x="2751" y="1851"/>
            <a:chExt cx="462" cy="478"/>
          </a:xfrm>
        </p:grpSpPr>
        <p:pic>
          <p:nvPicPr>
            <p:cNvPr id="27709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2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13050201-9BB5-4F12-A588-24345F256B1B}" type="slidenum">
              <a:rPr lang="en-US" altLang="ko-KR" sz="1200" smtClean="0">
                <a:latin typeface="Arial" panose="020B0604020202020204" pitchFamily="34" charset="0"/>
              </a:rPr>
              <a:pPr/>
              <a:t>5</a:t>
            </a:fld>
            <a:endParaRPr lang="en-US" altLang="ko-KR" sz="1200" dirty="0">
              <a:latin typeface="Arial" panose="020B0604020202020204" pitchFamily="34" charset="0"/>
            </a:endParaRPr>
          </a:p>
        </p:txBody>
      </p:sp>
      <p:sp>
        <p:nvSpPr>
          <p:cNvPr id="7205" name="Rectangle 64"/>
          <p:cNvSpPr>
            <a:spLocks noChangeArrowheads="1"/>
          </p:cNvSpPr>
          <p:nvPr/>
        </p:nvSpPr>
        <p:spPr bwMode="auto">
          <a:xfrm>
            <a:off x="7008813" y="1557339"/>
            <a:ext cx="3346450" cy="2820987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06" name="Rectangle 65"/>
          <p:cNvSpPr>
            <a:spLocks noChangeArrowheads="1"/>
          </p:cNvSpPr>
          <p:nvPr/>
        </p:nvSpPr>
        <p:spPr bwMode="auto">
          <a:xfrm>
            <a:off x="7062789" y="1403350"/>
            <a:ext cx="1912937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07" name="Rectangle 66"/>
          <p:cNvSpPr>
            <a:spLocks noChangeArrowheads="1"/>
          </p:cNvSpPr>
          <p:nvPr/>
        </p:nvSpPr>
        <p:spPr bwMode="auto">
          <a:xfrm>
            <a:off x="7058077" y="1421736"/>
            <a:ext cx="31496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defRPr/>
            </a:pPr>
            <a:r>
              <a:rPr lang="en-US" sz="1600" dirty="0">
                <a:latin typeface="Comic Sans MS" charset="0"/>
                <a:ea typeface="ＭＳ Ｐゴシック" charset="0"/>
              </a:rPr>
              <a:t> </a:t>
            </a:r>
            <a:r>
              <a:rPr lang="en-US" dirty="0">
                <a:latin typeface="Gill Sans MT" charset="0"/>
                <a:ea typeface="ＭＳ Ｐゴシック" charset="0"/>
              </a:rPr>
              <a:t>wireless link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sz="1600" dirty="0">
                <a:latin typeface="Gill Sans MT" charset="0"/>
                <a:ea typeface="ＭＳ Ｐゴシック" charset="0"/>
              </a:rPr>
              <a:t>typically used to connect mobile(s) to base station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sz="1600" dirty="0">
                <a:latin typeface="Gill Sans MT" charset="0"/>
                <a:ea typeface="ＭＳ Ｐゴシック" charset="0"/>
              </a:rPr>
              <a:t>also used as backbone link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sz="1600" dirty="0">
                <a:latin typeface="Gill Sans MT" charset="0"/>
                <a:ea typeface="ＭＳ Ｐゴシック" charset="0"/>
              </a:rPr>
              <a:t>multiple access protocol coordinates link access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sz="1600" dirty="0">
                <a:latin typeface="Gill Sans MT" charset="0"/>
                <a:ea typeface="ＭＳ Ｐゴシック" charset="0"/>
              </a:rPr>
              <a:t>various data rates, transmission distance</a:t>
            </a:r>
          </a:p>
        </p:txBody>
      </p:sp>
      <p:sp>
        <p:nvSpPr>
          <p:cNvPr id="7208" name="Line 68"/>
          <p:cNvSpPr>
            <a:spLocks noChangeShapeType="1"/>
          </p:cNvSpPr>
          <p:nvPr/>
        </p:nvSpPr>
        <p:spPr bwMode="auto">
          <a:xfrm flipH="1">
            <a:off x="7731126" y="4378326"/>
            <a:ext cx="106363" cy="5492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687" name="AutoShape 72"/>
          <p:cNvSpPr>
            <a:spLocks noChangeAspect="1" noChangeArrowheads="1" noTextEdit="1"/>
          </p:cNvSpPr>
          <p:nvPr/>
        </p:nvSpPr>
        <p:spPr bwMode="auto">
          <a:xfrm>
            <a:off x="9324976" y="1430338"/>
            <a:ext cx="735013" cy="2206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7688" name="Group 137"/>
          <p:cNvGrpSpPr>
            <a:grpSpLocks/>
          </p:cNvGrpSpPr>
          <p:nvPr/>
        </p:nvGrpSpPr>
        <p:grpSpPr bwMode="auto">
          <a:xfrm>
            <a:off x="9339263" y="1347788"/>
            <a:ext cx="722312" cy="303212"/>
            <a:chOff x="4750" y="264"/>
            <a:chExt cx="455" cy="191"/>
          </a:xfrm>
        </p:grpSpPr>
        <p:sp>
          <p:nvSpPr>
            <p:cNvPr id="27694" name="Freeform 89"/>
            <p:cNvSpPr>
              <a:spLocks/>
            </p:cNvSpPr>
            <p:nvPr/>
          </p:nvSpPr>
          <p:spPr bwMode="auto">
            <a:xfrm>
              <a:off x="4872" y="298"/>
              <a:ext cx="82" cy="104"/>
            </a:xfrm>
            <a:custGeom>
              <a:avLst/>
              <a:gdLst>
                <a:gd name="T0" fmla="*/ 0 w 247"/>
                <a:gd name="T1" fmla="*/ 0 h 209"/>
                <a:gd name="T2" fmla="*/ 0 w 247"/>
                <a:gd name="T3" fmla="*/ 0 h 209"/>
                <a:gd name="T4" fmla="*/ 0 w 247"/>
                <a:gd name="T5" fmla="*/ 0 h 209"/>
                <a:gd name="T6" fmla="*/ 0 w 247"/>
                <a:gd name="T7" fmla="*/ 0 h 209"/>
                <a:gd name="T8" fmla="*/ 0 w 247"/>
                <a:gd name="T9" fmla="*/ 1 h 209"/>
                <a:gd name="T10" fmla="*/ 0 w 247"/>
                <a:gd name="T11" fmla="*/ 1 h 209"/>
                <a:gd name="T12" fmla="*/ 0 w 247"/>
                <a:gd name="T13" fmla="*/ 1 h 209"/>
                <a:gd name="T14" fmla="*/ 0 w 247"/>
                <a:gd name="T15" fmla="*/ 1 h 209"/>
                <a:gd name="T16" fmla="*/ 0 w 247"/>
                <a:gd name="T17" fmla="*/ 2 h 209"/>
                <a:gd name="T18" fmla="*/ 0 w 247"/>
                <a:gd name="T19" fmla="*/ 2 h 209"/>
                <a:gd name="T20" fmla="*/ 0 w 247"/>
                <a:gd name="T21" fmla="*/ 2 h 209"/>
                <a:gd name="T22" fmla="*/ 0 w 247"/>
                <a:gd name="T23" fmla="*/ 2 h 209"/>
                <a:gd name="T24" fmla="*/ 0 w 247"/>
                <a:gd name="T25" fmla="*/ 3 h 209"/>
                <a:gd name="T26" fmla="*/ 0 w 247"/>
                <a:gd name="T27" fmla="*/ 3 h 209"/>
                <a:gd name="T28" fmla="*/ 0 w 247"/>
                <a:gd name="T29" fmla="*/ 3 h 209"/>
                <a:gd name="T30" fmla="*/ 0 w 247"/>
                <a:gd name="T31" fmla="*/ 3 h 209"/>
                <a:gd name="T32" fmla="*/ 0 w 247"/>
                <a:gd name="T33" fmla="*/ 3 h 209"/>
                <a:gd name="T34" fmla="*/ 0 w 247"/>
                <a:gd name="T35" fmla="*/ 3 h 209"/>
                <a:gd name="T36" fmla="*/ 0 w 247"/>
                <a:gd name="T37" fmla="*/ 3 h 209"/>
                <a:gd name="T38" fmla="*/ 0 w 247"/>
                <a:gd name="T39" fmla="*/ 3 h 209"/>
                <a:gd name="T40" fmla="*/ 0 w 247"/>
                <a:gd name="T41" fmla="*/ 3 h 209"/>
                <a:gd name="T42" fmla="*/ 0 w 247"/>
                <a:gd name="T43" fmla="*/ 2 h 209"/>
                <a:gd name="T44" fmla="*/ 0 w 247"/>
                <a:gd name="T45" fmla="*/ 2 h 209"/>
                <a:gd name="T46" fmla="*/ 0 w 247"/>
                <a:gd name="T47" fmla="*/ 2 h 209"/>
                <a:gd name="T48" fmla="*/ 0 w 247"/>
                <a:gd name="T49" fmla="*/ 2 h 209"/>
                <a:gd name="T50" fmla="*/ 0 w 247"/>
                <a:gd name="T51" fmla="*/ 2 h 209"/>
                <a:gd name="T52" fmla="*/ 0 w 247"/>
                <a:gd name="T53" fmla="*/ 2 h 209"/>
                <a:gd name="T54" fmla="*/ 0 w 247"/>
                <a:gd name="T55" fmla="*/ 2 h 209"/>
                <a:gd name="T56" fmla="*/ 0 w 247"/>
                <a:gd name="T57" fmla="*/ 2 h 209"/>
                <a:gd name="T58" fmla="*/ 0 w 247"/>
                <a:gd name="T59" fmla="*/ 2 h 209"/>
                <a:gd name="T60" fmla="*/ 0 w 247"/>
                <a:gd name="T61" fmla="*/ 2 h 209"/>
                <a:gd name="T62" fmla="*/ 0 w 247"/>
                <a:gd name="T63" fmla="*/ 2 h 209"/>
                <a:gd name="T64" fmla="*/ 0 w 247"/>
                <a:gd name="T65" fmla="*/ 2 h 209"/>
                <a:gd name="T66" fmla="*/ 0 w 247"/>
                <a:gd name="T67" fmla="*/ 1 h 209"/>
                <a:gd name="T68" fmla="*/ 0 w 247"/>
                <a:gd name="T69" fmla="*/ 1 h 209"/>
                <a:gd name="T70" fmla="*/ 0 w 247"/>
                <a:gd name="T71" fmla="*/ 1 h 209"/>
                <a:gd name="T72" fmla="*/ 0 w 247"/>
                <a:gd name="T73" fmla="*/ 0 h 209"/>
                <a:gd name="T74" fmla="*/ 0 w 247"/>
                <a:gd name="T75" fmla="*/ 0 h 209"/>
                <a:gd name="T76" fmla="*/ 0 w 247"/>
                <a:gd name="T77" fmla="*/ 0 h 209"/>
                <a:gd name="T78" fmla="*/ 0 w 247"/>
                <a:gd name="T79" fmla="*/ 0 h 209"/>
                <a:gd name="T80" fmla="*/ 0 w 247"/>
                <a:gd name="T81" fmla="*/ 0 h 209"/>
                <a:gd name="T82" fmla="*/ 0 w 247"/>
                <a:gd name="T83" fmla="*/ 0 h 209"/>
                <a:gd name="T84" fmla="*/ 0 w 247"/>
                <a:gd name="T85" fmla="*/ 0 h 209"/>
                <a:gd name="T86" fmla="*/ 0 w 247"/>
                <a:gd name="T87" fmla="*/ 0 h 209"/>
                <a:gd name="T88" fmla="*/ 0 w 247"/>
                <a:gd name="T89" fmla="*/ 0 h 209"/>
                <a:gd name="T90" fmla="*/ 0 w 247"/>
                <a:gd name="T91" fmla="*/ 0 h 209"/>
                <a:gd name="T92" fmla="*/ 0 w 247"/>
                <a:gd name="T93" fmla="*/ 0 h 209"/>
                <a:gd name="T94" fmla="*/ 0 w 247"/>
                <a:gd name="T95" fmla="*/ 0 h 209"/>
                <a:gd name="T96" fmla="*/ 0 w 247"/>
                <a:gd name="T97" fmla="*/ 0 h 2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7" h="209">
                  <a:moveTo>
                    <a:pt x="87" y="27"/>
                  </a:moveTo>
                  <a:lnTo>
                    <a:pt x="68" y="35"/>
                  </a:lnTo>
                  <a:lnTo>
                    <a:pt x="52" y="46"/>
                  </a:lnTo>
                  <a:lnTo>
                    <a:pt x="37" y="57"/>
                  </a:lnTo>
                  <a:lnTo>
                    <a:pt x="24" y="69"/>
                  </a:lnTo>
                  <a:lnTo>
                    <a:pt x="14" y="83"/>
                  </a:lnTo>
                  <a:lnTo>
                    <a:pt x="7" y="97"/>
                  </a:lnTo>
                  <a:lnTo>
                    <a:pt x="2" y="113"/>
                  </a:lnTo>
                  <a:lnTo>
                    <a:pt x="0" y="128"/>
                  </a:lnTo>
                  <a:lnTo>
                    <a:pt x="2" y="150"/>
                  </a:lnTo>
                  <a:lnTo>
                    <a:pt x="14" y="167"/>
                  </a:lnTo>
                  <a:lnTo>
                    <a:pt x="32" y="183"/>
                  </a:lnTo>
                  <a:lnTo>
                    <a:pt x="55" y="194"/>
                  </a:lnTo>
                  <a:lnTo>
                    <a:pt x="81" y="203"/>
                  </a:lnTo>
                  <a:lnTo>
                    <a:pt x="109" y="208"/>
                  </a:lnTo>
                  <a:lnTo>
                    <a:pt x="138" y="209"/>
                  </a:lnTo>
                  <a:lnTo>
                    <a:pt x="165" y="206"/>
                  </a:lnTo>
                  <a:lnTo>
                    <a:pt x="171" y="206"/>
                  </a:lnTo>
                  <a:lnTo>
                    <a:pt x="177" y="203"/>
                  </a:lnTo>
                  <a:lnTo>
                    <a:pt x="181" y="200"/>
                  </a:lnTo>
                  <a:lnTo>
                    <a:pt x="183" y="196"/>
                  </a:lnTo>
                  <a:lnTo>
                    <a:pt x="180" y="191"/>
                  </a:lnTo>
                  <a:lnTo>
                    <a:pt x="174" y="187"/>
                  </a:lnTo>
                  <a:lnTo>
                    <a:pt x="167" y="183"/>
                  </a:lnTo>
                  <a:lnTo>
                    <a:pt x="159" y="181"/>
                  </a:lnTo>
                  <a:lnTo>
                    <a:pt x="145" y="178"/>
                  </a:lnTo>
                  <a:lnTo>
                    <a:pt x="130" y="176"/>
                  </a:lnTo>
                  <a:lnTo>
                    <a:pt x="116" y="174"/>
                  </a:lnTo>
                  <a:lnTo>
                    <a:pt x="103" y="171"/>
                  </a:lnTo>
                  <a:lnTo>
                    <a:pt x="90" y="168"/>
                  </a:lnTo>
                  <a:lnTo>
                    <a:pt x="77" y="164"/>
                  </a:lnTo>
                  <a:lnTo>
                    <a:pt x="65" y="159"/>
                  </a:lnTo>
                  <a:lnTo>
                    <a:pt x="53" y="151"/>
                  </a:lnTo>
                  <a:lnTo>
                    <a:pt x="49" y="116"/>
                  </a:lnTo>
                  <a:lnTo>
                    <a:pt x="61" y="87"/>
                  </a:lnTo>
                  <a:lnTo>
                    <a:pt x="84" y="64"/>
                  </a:lnTo>
                  <a:lnTo>
                    <a:pt x="116" y="46"/>
                  </a:lnTo>
                  <a:lnTo>
                    <a:pt x="151" y="31"/>
                  </a:lnTo>
                  <a:lnTo>
                    <a:pt x="187" y="20"/>
                  </a:lnTo>
                  <a:lnTo>
                    <a:pt x="220" y="12"/>
                  </a:lnTo>
                  <a:lnTo>
                    <a:pt x="247" y="5"/>
                  </a:lnTo>
                  <a:lnTo>
                    <a:pt x="231" y="1"/>
                  </a:lnTo>
                  <a:lnTo>
                    <a:pt x="213" y="0"/>
                  </a:lnTo>
                  <a:lnTo>
                    <a:pt x="193" y="2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7" y="15"/>
                  </a:lnTo>
                  <a:lnTo>
                    <a:pt x="106" y="21"/>
                  </a:lnTo>
                  <a:lnTo>
                    <a:pt x="87" y="2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95" name="Freeform 90"/>
            <p:cNvSpPr>
              <a:spLocks/>
            </p:cNvSpPr>
            <p:nvPr/>
          </p:nvSpPr>
          <p:spPr bwMode="auto">
            <a:xfrm>
              <a:off x="5012" y="297"/>
              <a:ext cx="53" cy="81"/>
            </a:xfrm>
            <a:custGeom>
              <a:avLst/>
              <a:gdLst>
                <a:gd name="T0" fmla="*/ 0 w 158"/>
                <a:gd name="T1" fmla="*/ 1 h 162"/>
                <a:gd name="T2" fmla="*/ 0 w 158"/>
                <a:gd name="T3" fmla="*/ 2 h 162"/>
                <a:gd name="T4" fmla="*/ 0 w 158"/>
                <a:gd name="T5" fmla="*/ 2 h 162"/>
                <a:gd name="T6" fmla="*/ 0 w 158"/>
                <a:gd name="T7" fmla="*/ 2 h 162"/>
                <a:gd name="T8" fmla="*/ 0 w 158"/>
                <a:gd name="T9" fmla="*/ 2 h 162"/>
                <a:gd name="T10" fmla="*/ 0 w 158"/>
                <a:gd name="T11" fmla="*/ 2 h 162"/>
                <a:gd name="T12" fmla="*/ 0 w 158"/>
                <a:gd name="T13" fmla="*/ 3 h 162"/>
                <a:gd name="T14" fmla="*/ 0 w 158"/>
                <a:gd name="T15" fmla="*/ 3 h 162"/>
                <a:gd name="T16" fmla="*/ 0 w 158"/>
                <a:gd name="T17" fmla="*/ 3 h 162"/>
                <a:gd name="T18" fmla="*/ 0 w 158"/>
                <a:gd name="T19" fmla="*/ 3 h 162"/>
                <a:gd name="T20" fmla="*/ 0 w 158"/>
                <a:gd name="T21" fmla="*/ 3 h 162"/>
                <a:gd name="T22" fmla="*/ 0 w 158"/>
                <a:gd name="T23" fmla="*/ 3 h 162"/>
                <a:gd name="T24" fmla="*/ 0 w 158"/>
                <a:gd name="T25" fmla="*/ 3 h 162"/>
                <a:gd name="T26" fmla="*/ 0 w 158"/>
                <a:gd name="T27" fmla="*/ 3 h 162"/>
                <a:gd name="T28" fmla="*/ 0 w 158"/>
                <a:gd name="T29" fmla="*/ 3 h 162"/>
                <a:gd name="T30" fmla="*/ 0 w 158"/>
                <a:gd name="T31" fmla="*/ 3 h 162"/>
                <a:gd name="T32" fmla="*/ 0 w 158"/>
                <a:gd name="T33" fmla="*/ 3 h 162"/>
                <a:gd name="T34" fmla="*/ 0 w 158"/>
                <a:gd name="T35" fmla="*/ 3 h 162"/>
                <a:gd name="T36" fmla="*/ 0 w 158"/>
                <a:gd name="T37" fmla="*/ 3 h 162"/>
                <a:gd name="T38" fmla="*/ 0 w 158"/>
                <a:gd name="T39" fmla="*/ 3 h 162"/>
                <a:gd name="T40" fmla="*/ 0 w 158"/>
                <a:gd name="T41" fmla="*/ 2 h 162"/>
                <a:gd name="T42" fmla="*/ 0 w 158"/>
                <a:gd name="T43" fmla="*/ 2 h 162"/>
                <a:gd name="T44" fmla="*/ 0 w 158"/>
                <a:gd name="T45" fmla="*/ 2 h 162"/>
                <a:gd name="T46" fmla="*/ 0 w 158"/>
                <a:gd name="T47" fmla="*/ 2 h 162"/>
                <a:gd name="T48" fmla="*/ 0 w 158"/>
                <a:gd name="T49" fmla="*/ 1 h 162"/>
                <a:gd name="T50" fmla="*/ 0 w 158"/>
                <a:gd name="T51" fmla="*/ 1 h 162"/>
                <a:gd name="T52" fmla="*/ 0 w 158"/>
                <a:gd name="T53" fmla="*/ 1 h 162"/>
                <a:gd name="T54" fmla="*/ 0 w 158"/>
                <a:gd name="T55" fmla="*/ 1 h 162"/>
                <a:gd name="T56" fmla="*/ 0 w 158"/>
                <a:gd name="T57" fmla="*/ 1 h 162"/>
                <a:gd name="T58" fmla="*/ 0 w 158"/>
                <a:gd name="T59" fmla="*/ 1 h 162"/>
                <a:gd name="T60" fmla="*/ 0 w 158"/>
                <a:gd name="T61" fmla="*/ 0 h 162"/>
                <a:gd name="T62" fmla="*/ 0 w 158"/>
                <a:gd name="T63" fmla="*/ 0 h 162"/>
                <a:gd name="T64" fmla="*/ 0 w 158"/>
                <a:gd name="T65" fmla="*/ 1 h 162"/>
                <a:gd name="T66" fmla="*/ 0 w 158"/>
                <a:gd name="T67" fmla="*/ 1 h 162"/>
                <a:gd name="T68" fmla="*/ 0 w 158"/>
                <a:gd name="T69" fmla="*/ 1 h 162"/>
                <a:gd name="T70" fmla="*/ 0 w 158"/>
                <a:gd name="T71" fmla="*/ 1 h 162"/>
                <a:gd name="T72" fmla="*/ 0 w 158"/>
                <a:gd name="T73" fmla="*/ 1 h 162"/>
                <a:gd name="T74" fmla="*/ 0 w 158"/>
                <a:gd name="T75" fmla="*/ 1 h 162"/>
                <a:gd name="T76" fmla="*/ 0 w 158"/>
                <a:gd name="T77" fmla="*/ 1 h 162"/>
                <a:gd name="T78" fmla="*/ 0 w 158"/>
                <a:gd name="T79" fmla="*/ 1 h 162"/>
                <a:gd name="T80" fmla="*/ 0 w 158"/>
                <a:gd name="T81" fmla="*/ 1 h 16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2">
                  <a:moveTo>
                    <a:pt x="134" y="53"/>
                  </a:moveTo>
                  <a:lnTo>
                    <a:pt x="140" y="69"/>
                  </a:lnTo>
                  <a:lnTo>
                    <a:pt x="138" y="85"/>
                  </a:lnTo>
                  <a:lnTo>
                    <a:pt x="128" y="97"/>
                  </a:lnTo>
                  <a:lnTo>
                    <a:pt x="113" y="109"/>
                  </a:lnTo>
                  <a:lnTo>
                    <a:pt x="96" y="119"/>
                  </a:lnTo>
                  <a:lnTo>
                    <a:pt x="76" y="129"/>
                  </a:lnTo>
                  <a:lnTo>
                    <a:pt x="55" y="138"/>
                  </a:lnTo>
                  <a:lnTo>
                    <a:pt x="38" y="148"/>
                  </a:lnTo>
                  <a:lnTo>
                    <a:pt x="35" y="151"/>
                  </a:lnTo>
                  <a:lnTo>
                    <a:pt x="33" y="153"/>
                  </a:lnTo>
                  <a:lnTo>
                    <a:pt x="33" y="156"/>
                  </a:lnTo>
                  <a:lnTo>
                    <a:pt x="35" y="159"/>
                  </a:lnTo>
                  <a:lnTo>
                    <a:pt x="39" y="161"/>
                  </a:lnTo>
                  <a:lnTo>
                    <a:pt x="44" y="162"/>
                  </a:lnTo>
                  <a:lnTo>
                    <a:pt x="46" y="162"/>
                  </a:lnTo>
                  <a:lnTo>
                    <a:pt x="51" y="161"/>
                  </a:lnTo>
                  <a:lnTo>
                    <a:pt x="74" y="152"/>
                  </a:lnTo>
                  <a:lnTo>
                    <a:pt x="96" y="142"/>
                  </a:lnTo>
                  <a:lnTo>
                    <a:pt x="116" y="130"/>
                  </a:lnTo>
                  <a:lnTo>
                    <a:pt x="135" y="117"/>
                  </a:lnTo>
                  <a:lnTo>
                    <a:pt x="148" y="102"/>
                  </a:lnTo>
                  <a:lnTo>
                    <a:pt x="157" y="86"/>
                  </a:lnTo>
                  <a:lnTo>
                    <a:pt x="158" y="68"/>
                  </a:lnTo>
                  <a:lnTo>
                    <a:pt x="153" y="50"/>
                  </a:lnTo>
                  <a:lnTo>
                    <a:pt x="140" y="35"/>
                  </a:lnTo>
                  <a:lnTo>
                    <a:pt x="121" y="23"/>
                  </a:lnTo>
                  <a:lnTo>
                    <a:pt x="97" y="14"/>
                  </a:lnTo>
                  <a:lnTo>
                    <a:pt x="71" y="6"/>
                  </a:lnTo>
                  <a:lnTo>
                    <a:pt x="45" y="2"/>
                  </a:lnTo>
                  <a:lnTo>
                    <a:pt x="23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17" y="9"/>
                  </a:lnTo>
                  <a:lnTo>
                    <a:pt x="36" y="13"/>
                  </a:lnTo>
                  <a:lnTo>
                    <a:pt x="57" y="17"/>
                  </a:lnTo>
                  <a:lnTo>
                    <a:pt x="76" y="21"/>
                  </a:lnTo>
                  <a:lnTo>
                    <a:pt x="94" y="26"/>
                  </a:lnTo>
                  <a:lnTo>
                    <a:pt x="110" y="33"/>
                  </a:lnTo>
                  <a:lnTo>
                    <a:pt x="124" y="42"/>
                  </a:lnTo>
                  <a:lnTo>
                    <a:pt x="134" y="53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96" name="Freeform 91"/>
            <p:cNvSpPr>
              <a:spLocks/>
            </p:cNvSpPr>
            <p:nvPr/>
          </p:nvSpPr>
          <p:spPr bwMode="auto">
            <a:xfrm>
              <a:off x="4820" y="278"/>
              <a:ext cx="133" cy="169"/>
            </a:xfrm>
            <a:custGeom>
              <a:avLst/>
              <a:gdLst>
                <a:gd name="T0" fmla="*/ 0 w 400"/>
                <a:gd name="T1" fmla="*/ 0 h 339"/>
                <a:gd name="T2" fmla="*/ 0 w 400"/>
                <a:gd name="T3" fmla="*/ 1 h 339"/>
                <a:gd name="T4" fmla="*/ 0 w 400"/>
                <a:gd name="T5" fmla="*/ 2 h 339"/>
                <a:gd name="T6" fmla="*/ 0 w 400"/>
                <a:gd name="T7" fmla="*/ 3 h 339"/>
                <a:gd name="T8" fmla="*/ 0 w 400"/>
                <a:gd name="T9" fmla="*/ 3 h 339"/>
                <a:gd name="T10" fmla="*/ 0 w 400"/>
                <a:gd name="T11" fmla="*/ 3 h 339"/>
                <a:gd name="T12" fmla="*/ 0 w 400"/>
                <a:gd name="T13" fmla="*/ 4 h 339"/>
                <a:gd name="T14" fmla="*/ 0 w 400"/>
                <a:gd name="T15" fmla="*/ 4 h 339"/>
                <a:gd name="T16" fmla="*/ 0 w 400"/>
                <a:gd name="T17" fmla="*/ 4 h 339"/>
                <a:gd name="T18" fmla="*/ 0 w 400"/>
                <a:gd name="T19" fmla="*/ 4 h 339"/>
                <a:gd name="T20" fmla="*/ 0 w 400"/>
                <a:gd name="T21" fmla="*/ 4 h 339"/>
                <a:gd name="T22" fmla="*/ 0 w 400"/>
                <a:gd name="T23" fmla="*/ 5 h 339"/>
                <a:gd name="T24" fmla="*/ 0 w 400"/>
                <a:gd name="T25" fmla="*/ 5 h 339"/>
                <a:gd name="T26" fmla="*/ 0 w 400"/>
                <a:gd name="T27" fmla="*/ 5 h 339"/>
                <a:gd name="T28" fmla="*/ 0 w 400"/>
                <a:gd name="T29" fmla="*/ 5 h 339"/>
                <a:gd name="T30" fmla="*/ 0 w 400"/>
                <a:gd name="T31" fmla="*/ 5 h 339"/>
                <a:gd name="T32" fmla="*/ 1 w 400"/>
                <a:gd name="T33" fmla="*/ 5 h 339"/>
                <a:gd name="T34" fmla="*/ 1 w 400"/>
                <a:gd name="T35" fmla="*/ 5 h 339"/>
                <a:gd name="T36" fmla="*/ 1 w 400"/>
                <a:gd name="T37" fmla="*/ 5 h 339"/>
                <a:gd name="T38" fmla="*/ 1 w 400"/>
                <a:gd name="T39" fmla="*/ 4 h 339"/>
                <a:gd name="T40" fmla="*/ 0 w 400"/>
                <a:gd name="T41" fmla="*/ 4 h 339"/>
                <a:gd name="T42" fmla="*/ 0 w 400"/>
                <a:gd name="T43" fmla="*/ 4 h 339"/>
                <a:gd name="T44" fmla="*/ 0 w 400"/>
                <a:gd name="T45" fmla="*/ 4 h 339"/>
                <a:gd name="T46" fmla="*/ 0 w 400"/>
                <a:gd name="T47" fmla="*/ 4 h 339"/>
                <a:gd name="T48" fmla="*/ 0 w 400"/>
                <a:gd name="T49" fmla="*/ 4 h 339"/>
                <a:gd name="T50" fmla="*/ 0 w 400"/>
                <a:gd name="T51" fmla="*/ 4 h 339"/>
                <a:gd name="T52" fmla="*/ 0 w 400"/>
                <a:gd name="T53" fmla="*/ 4 h 339"/>
                <a:gd name="T54" fmla="*/ 0 w 400"/>
                <a:gd name="T55" fmla="*/ 4 h 339"/>
                <a:gd name="T56" fmla="*/ 0 w 400"/>
                <a:gd name="T57" fmla="*/ 3 h 339"/>
                <a:gd name="T58" fmla="*/ 0 w 400"/>
                <a:gd name="T59" fmla="*/ 3 h 339"/>
                <a:gd name="T60" fmla="*/ 0 w 400"/>
                <a:gd name="T61" fmla="*/ 3 h 339"/>
                <a:gd name="T62" fmla="*/ 0 w 400"/>
                <a:gd name="T63" fmla="*/ 2 h 339"/>
                <a:gd name="T64" fmla="*/ 0 w 400"/>
                <a:gd name="T65" fmla="*/ 2 h 339"/>
                <a:gd name="T66" fmla="*/ 0 w 400"/>
                <a:gd name="T67" fmla="*/ 1 h 339"/>
                <a:gd name="T68" fmla="*/ 0 w 400"/>
                <a:gd name="T69" fmla="*/ 1 h 339"/>
                <a:gd name="T70" fmla="*/ 0 w 400"/>
                <a:gd name="T71" fmla="*/ 1 h 339"/>
                <a:gd name="T72" fmla="*/ 0 w 400"/>
                <a:gd name="T73" fmla="*/ 0 h 339"/>
                <a:gd name="T74" fmla="*/ 0 w 400"/>
                <a:gd name="T75" fmla="*/ 0 h 339"/>
                <a:gd name="T76" fmla="*/ 0 w 400"/>
                <a:gd name="T77" fmla="*/ 0 h 339"/>
                <a:gd name="T78" fmla="*/ 0 w 400"/>
                <a:gd name="T79" fmla="*/ 0 h 339"/>
                <a:gd name="T80" fmla="*/ 0 w 400"/>
                <a:gd name="T81" fmla="*/ 0 h 339"/>
                <a:gd name="T82" fmla="*/ 0 w 400"/>
                <a:gd name="T83" fmla="*/ 0 h 339"/>
                <a:gd name="T84" fmla="*/ 0 w 400"/>
                <a:gd name="T85" fmla="*/ 0 h 339"/>
                <a:gd name="T86" fmla="*/ 0 w 400"/>
                <a:gd name="T87" fmla="*/ 0 h 3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39">
                  <a:moveTo>
                    <a:pt x="156" y="44"/>
                  </a:moveTo>
                  <a:lnTo>
                    <a:pt x="125" y="63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6"/>
                  </a:lnTo>
                  <a:lnTo>
                    <a:pt x="22" y="150"/>
                  </a:lnTo>
                  <a:lnTo>
                    <a:pt x="7" y="175"/>
                  </a:lnTo>
                  <a:lnTo>
                    <a:pt x="0" y="203"/>
                  </a:lnTo>
                  <a:lnTo>
                    <a:pt x="2" y="232"/>
                  </a:lnTo>
                  <a:lnTo>
                    <a:pt x="4" y="239"/>
                  </a:lnTo>
                  <a:lnTo>
                    <a:pt x="7" y="248"/>
                  </a:lnTo>
                  <a:lnTo>
                    <a:pt x="12" y="254"/>
                  </a:lnTo>
                  <a:lnTo>
                    <a:pt x="18" y="261"/>
                  </a:lnTo>
                  <a:lnTo>
                    <a:pt x="25" y="267"/>
                  </a:lnTo>
                  <a:lnTo>
                    <a:pt x="33" y="273"/>
                  </a:lnTo>
                  <a:lnTo>
                    <a:pt x="41" y="278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4"/>
                  </a:lnTo>
                  <a:lnTo>
                    <a:pt x="128" y="309"/>
                  </a:lnTo>
                  <a:lnTo>
                    <a:pt x="148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09" y="326"/>
                  </a:lnTo>
                  <a:lnTo>
                    <a:pt x="231" y="329"/>
                  </a:lnTo>
                  <a:lnTo>
                    <a:pt x="251" y="331"/>
                  </a:lnTo>
                  <a:lnTo>
                    <a:pt x="273" y="333"/>
                  </a:lnTo>
                  <a:lnTo>
                    <a:pt x="295" y="335"/>
                  </a:lnTo>
                  <a:lnTo>
                    <a:pt x="315" y="336"/>
                  </a:lnTo>
                  <a:lnTo>
                    <a:pt x="337" y="337"/>
                  </a:lnTo>
                  <a:lnTo>
                    <a:pt x="359" y="338"/>
                  </a:lnTo>
                  <a:lnTo>
                    <a:pt x="379" y="339"/>
                  </a:lnTo>
                  <a:lnTo>
                    <a:pt x="387" y="339"/>
                  </a:lnTo>
                  <a:lnTo>
                    <a:pt x="392" y="337"/>
                  </a:lnTo>
                  <a:lnTo>
                    <a:pt x="397" y="333"/>
                  </a:lnTo>
                  <a:lnTo>
                    <a:pt x="400" y="329"/>
                  </a:lnTo>
                  <a:lnTo>
                    <a:pt x="400" y="324"/>
                  </a:lnTo>
                  <a:lnTo>
                    <a:pt x="397" y="320"/>
                  </a:lnTo>
                  <a:lnTo>
                    <a:pt x="391" y="317"/>
                  </a:lnTo>
                  <a:lnTo>
                    <a:pt x="384" y="315"/>
                  </a:lnTo>
                  <a:lnTo>
                    <a:pt x="365" y="311"/>
                  </a:lnTo>
                  <a:lnTo>
                    <a:pt x="346" y="309"/>
                  </a:lnTo>
                  <a:lnTo>
                    <a:pt x="327" y="306"/>
                  </a:lnTo>
                  <a:lnTo>
                    <a:pt x="307" y="304"/>
                  </a:lnTo>
                  <a:lnTo>
                    <a:pt x="288" y="302"/>
                  </a:lnTo>
                  <a:lnTo>
                    <a:pt x="269" y="300"/>
                  </a:lnTo>
                  <a:lnTo>
                    <a:pt x="249" y="298"/>
                  </a:lnTo>
                  <a:lnTo>
                    <a:pt x="230" y="295"/>
                  </a:lnTo>
                  <a:lnTo>
                    <a:pt x="211" y="293"/>
                  </a:lnTo>
                  <a:lnTo>
                    <a:pt x="192" y="290"/>
                  </a:lnTo>
                  <a:lnTo>
                    <a:pt x="173" y="286"/>
                  </a:lnTo>
                  <a:lnTo>
                    <a:pt x="154" y="283"/>
                  </a:lnTo>
                  <a:lnTo>
                    <a:pt x="137" y="277"/>
                  </a:lnTo>
                  <a:lnTo>
                    <a:pt x="118" y="272"/>
                  </a:lnTo>
                  <a:lnTo>
                    <a:pt x="100" y="267"/>
                  </a:lnTo>
                  <a:lnTo>
                    <a:pt x="83" y="260"/>
                  </a:lnTo>
                  <a:lnTo>
                    <a:pt x="68" y="253"/>
                  </a:lnTo>
                  <a:lnTo>
                    <a:pt x="57" y="243"/>
                  </a:lnTo>
                  <a:lnTo>
                    <a:pt x="48" y="233"/>
                  </a:lnTo>
                  <a:lnTo>
                    <a:pt x="44" y="221"/>
                  </a:lnTo>
                  <a:lnTo>
                    <a:pt x="42" y="208"/>
                  </a:lnTo>
                  <a:lnTo>
                    <a:pt x="44" y="194"/>
                  </a:lnTo>
                  <a:lnTo>
                    <a:pt x="48" y="180"/>
                  </a:lnTo>
                  <a:lnTo>
                    <a:pt x="54" y="168"/>
                  </a:lnTo>
                  <a:lnTo>
                    <a:pt x="64" y="153"/>
                  </a:lnTo>
                  <a:lnTo>
                    <a:pt x="76" y="137"/>
                  </a:lnTo>
                  <a:lnTo>
                    <a:pt x="89" y="124"/>
                  </a:lnTo>
                  <a:lnTo>
                    <a:pt x="103" y="111"/>
                  </a:lnTo>
                  <a:lnTo>
                    <a:pt x="118" y="99"/>
                  </a:lnTo>
                  <a:lnTo>
                    <a:pt x="134" y="87"/>
                  </a:lnTo>
                  <a:lnTo>
                    <a:pt x="153" y="74"/>
                  </a:lnTo>
                  <a:lnTo>
                    <a:pt x="172" y="62"/>
                  </a:lnTo>
                  <a:lnTo>
                    <a:pt x="190" y="52"/>
                  </a:lnTo>
                  <a:lnTo>
                    <a:pt x="215" y="42"/>
                  </a:lnTo>
                  <a:lnTo>
                    <a:pt x="243" y="34"/>
                  </a:lnTo>
                  <a:lnTo>
                    <a:pt x="270" y="26"/>
                  </a:lnTo>
                  <a:lnTo>
                    <a:pt x="295" y="19"/>
                  </a:lnTo>
                  <a:lnTo>
                    <a:pt x="315" y="13"/>
                  </a:lnTo>
                  <a:lnTo>
                    <a:pt x="328" y="6"/>
                  </a:lnTo>
                  <a:lnTo>
                    <a:pt x="333" y="2"/>
                  </a:lnTo>
                  <a:lnTo>
                    <a:pt x="318" y="0"/>
                  </a:lnTo>
                  <a:lnTo>
                    <a:pt x="298" y="1"/>
                  </a:lnTo>
                  <a:lnTo>
                    <a:pt x="275" y="4"/>
                  </a:lnTo>
                  <a:lnTo>
                    <a:pt x="250" y="9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4"/>
                  </a:lnTo>
                  <a:lnTo>
                    <a:pt x="156" y="4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97" name="Freeform 92"/>
            <p:cNvSpPr>
              <a:spLocks/>
            </p:cNvSpPr>
            <p:nvPr/>
          </p:nvSpPr>
          <p:spPr bwMode="auto">
            <a:xfrm>
              <a:off x="5007" y="272"/>
              <a:ext cx="117" cy="113"/>
            </a:xfrm>
            <a:custGeom>
              <a:avLst/>
              <a:gdLst>
                <a:gd name="T0" fmla="*/ 0 w 351"/>
                <a:gd name="T1" fmla="*/ 2 h 226"/>
                <a:gd name="T2" fmla="*/ 0 w 351"/>
                <a:gd name="T3" fmla="*/ 2 h 226"/>
                <a:gd name="T4" fmla="*/ 0 w 351"/>
                <a:gd name="T5" fmla="*/ 2 h 226"/>
                <a:gd name="T6" fmla="*/ 0 w 351"/>
                <a:gd name="T7" fmla="*/ 2 h 226"/>
                <a:gd name="T8" fmla="*/ 0 w 351"/>
                <a:gd name="T9" fmla="*/ 2 h 226"/>
                <a:gd name="T10" fmla="*/ 0 w 351"/>
                <a:gd name="T11" fmla="*/ 3 h 226"/>
                <a:gd name="T12" fmla="*/ 0 w 351"/>
                <a:gd name="T13" fmla="*/ 3 h 226"/>
                <a:gd name="T14" fmla="*/ 0 w 351"/>
                <a:gd name="T15" fmla="*/ 3 h 226"/>
                <a:gd name="T16" fmla="*/ 0 w 351"/>
                <a:gd name="T17" fmla="*/ 3 h 226"/>
                <a:gd name="T18" fmla="*/ 0 w 351"/>
                <a:gd name="T19" fmla="*/ 3 h 226"/>
                <a:gd name="T20" fmla="*/ 0 w 351"/>
                <a:gd name="T21" fmla="*/ 3 h 226"/>
                <a:gd name="T22" fmla="*/ 0 w 351"/>
                <a:gd name="T23" fmla="*/ 4 h 226"/>
                <a:gd name="T24" fmla="*/ 0 w 351"/>
                <a:gd name="T25" fmla="*/ 4 h 226"/>
                <a:gd name="T26" fmla="*/ 0 w 351"/>
                <a:gd name="T27" fmla="*/ 4 h 226"/>
                <a:gd name="T28" fmla="*/ 0 w 351"/>
                <a:gd name="T29" fmla="*/ 4 h 226"/>
                <a:gd name="T30" fmla="*/ 0 w 351"/>
                <a:gd name="T31" fmla="*/ 4 h 226"/>
                <a:gd name="T32" fmla="*/ 0 w 351"/>
                <a:gd name="T33" fmla="*/ 4 h 226"/>
                <a:gd name="T34" fmla="*/ 0 w 351"/>
                <a:gd name="T35" fmla="*/ 4 h 226"/>
                <a:gd name="T36" fmla="*/ 0 w 351"/>
                <a:gd name="T37" fmla="*/ 4 h 226"/>
                <a:gd name="T38" fmla="*/ 0 w 351"/>
                <a:gd name="T39" fmla="*/ 4 h 226"/>
                <a:gd name="T40" fmla="*/ 0 w 351"/>
                <a:gd name="T41" fmla="*/ 4 h 226"/>
                <a:gd name="T42" fmla="*/ 0 w 351"/>
                <a:gd name="T43" fmla="*/ 4 h 226"/>
                <a:gd name="T44" fmla="*/ 0 w 351"/>
                <a:gd name="T45" fmla="*/ 3 h 226"/>
                <a:gd name="T46" fmla="*/ 0 w 351"/>
                <a:gd name="T47" fmla="*/ 3 h 226"/>
                <a:gd name="T48" fmla="*/ 0 w 351"/>
                <a:gd name="T49" fmla="*/ 3 h 226"/>
                <a:gd name="T50" fmla="*/ 0 w 351"/>
                <a:gd name="T51" fmla="*/ 2 h 226"/>
                <a:gd name="T52" fmla="*/ 0 w 351"/>
                <a:gd name="T53" fmla="*/ 2 h 226"/>
                <a:gd name="T54" fmla="*/ 0 w 351"/>
                <a:gd name="T55" fmla="*/ 2 h 226"/>
                <a:gd name="T56" fmla="*/ 0 w 351"/>
                <a:gd name="T57" fmla="*/ 1 h 226"/>
                <a:gd name="T58" fmla="*/ 0 w 351"/>
                <a:gd name="T59" fmla="*/ 1 h 226"/>
                <a:gd name="T60" fmla="*/ 0 w 351"/>
                <a:gd name="T61" fmla="*/ 1 h 226"/>
                <a:gd name="T62" fmla="*/ 0 w 351"/>
                <a:gd name="T63" fmla="*/ 1 h 226"/>
                <a:gd name="T64" fmla="*/ 0 w 351"/>
                <a:gd name="T65" fmla="*/ 1 h 226"/>
                <a:gd name="T66" fmla="*/ 0 w 351"/>
                <a:gd name="T67" fmla="*/ 1 h 226"/>
                <a:gd name="T68" fmla="*/ 0 w 351"/>
                <a:gd name="T69" fmla="*/ 1 h 226"/>
                <a:gd name="T70" fmla="*/ 0 w 351"/>
                <a:gd name="T71" fmla="*/ 1 h 226"/>
                <a:gd name="T72" fmla="*/ 0 w 351"/>
                <a:gd name="T73" fmla="*/ 1 h 226"/>
                <a:gd name="T74" fmla="*/ 0 w 351"/>
                <a:gd name="T75" fmla="*/ 1 h 226"/>
                <a:gd name="T76" fmla="*/ 0 w 351"/>
                <a:gd name="T77" fmla="*/ 1 h 226"/>
                <a:gd name="T78" fmla="*/ 0 w 351"/>
                <a:gd name="T79" fmla="*/ 0 h 226"/>
                <a:gd name="T80" fmla="*/ 0 w 351"/>
                <a:gd name="T81" fmla="*/ 0 h 226"/>
                <a:gd name="T82" fmla="*/ 0 w 351"/>
                <a:gd name="T83" fmla="*/ 0 h 226"/>
                <a:gd name="T84" fmla="*/ 0 w 351"/>
                <a:gd name="T85" fmla="*/ 0 h 226"/>
                <a:gd name="T86" fmla="*/ 0 w 351"/>
                <a:gd name="T87" fmla="*/ 1 h 226"/>
                <a:gd name="T88" fmla="*/ 0 w 351"/>
                <a:gd name="T89" fmla="*/ 1 h 226"/>
                <a:gd name="T90" fmla="*/ 0 w 351"/>
                <a:gd name="T91" fmla="*/ 1 h 226"/>
                <a:gd name="T92" fmla="*/ 0 w 351"/>
                <a:gd name="T93" fmla="*/ 1 h 226"/>
                <a:gd name="T94" fmla="*/ 0 w 351"/>
                <a:gd name="T95" fmla="*/ 1 h 226"/>
                <a:gd name="T96" fmla="*/ 0 w 351"/>
                <a:gd name="T97" fmla="*/ 1 h 226"/>
                <a:gd name="T98" fmla="*/ 0 w 351"/>
                <a:gd name="T99" fmla="*/ 1 h 226"/>
                <a:gd name="T100" fmla="*/ 0 w 351"/>
                <a:gd name="T101" fmla="*/ 1 h 226"/>
                <a:gd name="T102" fmla="*/ 0 w 351"/>
                <a:gd name="T103" fmla="*/ 1 h 226"/>
                <a:gd name="T104" fmla="*/ 0 w 351"/>
                <a:gd name="T105" fmla="*/ 1 h 226"/>
                <a:gd name="T106" fmla="*/ 0 w 351"/>
                <a:gd name="T107" fmla="*/ 1 h 226"/>
                <a:gd name="T108" fmla="*/ 0 w 351"/>
                <a:gd name="T109" fmla="*/ 1 h 226"/>
                <a:gd name="T110" fmla="*/ 0 w 351"/>
                <a:gd name="T111" fmla="*/ 1 h 226"/>
                <a:gd name="T112" fmla="*/ 0 w 351"/>
                <a:gd name="T113" fmla="*/ 1 h 226"/>
                <a:gd name="T114" fmla="*/ 0 w 351"/>
                <a:gd name="T115" fmla="*/ 1 h 226"/>
                <a:gd name="T116" fmla="*/ 0 w 351"/>
                <a:gd name="T117" fmla="*/ 1 h 226"/>
                <a:gd name="T118" fmla="*/ 0 w 351"/>
                <a:gd name="T119" fmla="*/ 1 h 226"/>
                <a:gd name="T120" fmla="*/ 0 w 351"/>
                <a:gd name="T121" fmla="*/ 2 h 2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51" h="226">
                  <a:moveTo>
                    <a:pt x="291" y="69"/>
                  </a:moveTo>
                  <a:lnTo>
                    <a:pt x="307" y="81"/>
                  </a:lnTo>
                  <a:lnTo>
                    <a:pt x="317" y="96"/>
                  </a:lnTo>
                  <a:lnTo>
                    <a:pt x="322" y="111"/>
                  </a:lnTo>
                  <a:lnTo>
                    <a:pt x="322" y="128"/>
                  </a:lnTo>
                  <a:lnTo>
                    <a:pt x="319" y="141"/>
                  </a:lnTo>
                  <a:lnTo>
                    <a:pt x="313" y="152"/>
                  </a:lnTo>
                  <a:lnTo>
                    <a:pt x="303" y="164"/>
                  </a:lnTo>
                  <a:lnTo>
                    <a:pt x="293" y="173"/>
                  </a:lnTo>
                  <a:lnTo>
                    <a:pt x="279" y="183"/>
                  </a:lnTo>
                  <a:lnTo>
                    <a:pt x="266" y="192"/>
                  </a:lnTo>
                  <a:lnTo>
                    <a:pt x="253" y="201"/>
                  </a:lnTo>
                  <a:lnTo>
                    <a:pt x="240" y="210"/>
                  </a:lnTo>
                  <a:lnTo>
                    <a:pt x="237" y="213"/>
                  </a:lnTo>
                  <a:lnTo>
                    <a:pt x="237" y="216"/>
                  </a:lnTo>
                  <a:lnTo>
                    <a:pt x="237" y="219"/>
                  </a:lnTo>
                  <a:lnTo>
                    <a:pt x="240" y="222"/>
                  </a:lnTo>
                  <a:lnTo>
                    <a:pt x="245" y="225"/>
                  </a:lnTo>
                  <a:lnTo>
                    <a:pt x="250" y="226"/>
                  </a:lnTo>
                  <a:lnTo>
                    <a:pt x="255" y="225"/>
                  </a:lnTo>
                  <a:lnTo>
                    <a:pt x="259" y="222"/>
                  </a:lnTo>
                  <a:lnTo>
                    <a:pt x="288" y="209"/>
                  </a:lnTo>
                  <a:lnTo>
                    <a:pt x="313" y="192"/>
                  </a:lnTo>
                  <a:lnTo>
                    <a:pt x="332" y="172"/>
                  </a:lnTo>
                  <a:lnTo>
                    <a:pt x="345" y="149"/>
                  </a:lnTo>
                  <a:lnTo>
                    <a:pt x="351" y="127"/>
                  </a:lnTo>
                  <a:lnTo>
                    <a:pt x="348" y="103"/>
                  </a:lnTo>
                  <a:lnTo>
                    <a:pt x="336" y="81"/>
                  </a:lnTo>
                  <a:lnTo>
                    <a:pt x="313" y="62"/>
                  </a:lnTo>
                  <a:lnTo>
                    <a:pt x="295" y="51"/>
                  </a:lnTo>
                  <a:lnTo>
                    <a:pt x="275" y="43"/>
                  </a:lnTo>
                  <a:lnTo>
                    <a:pt x="253" y="35"/>
                  </a:lnTo>
                  <a:lnTo>
                    <a:pt x="229" y="28"/>
                  </a:lnTo>
                  <a:lnTo>
                    <a:pt x="204" y="20"/>
                  </a:lnTo>
                  <a:lnTo>
                    <a:pt x="179" y="15"/>
                  </a:lnTo>
                  <a:lnTo>
                    <a:pt x="153" y="11"/>
                  </a:lnTo>
                  <a:lnTo>
                    <a:pt x="128" y="7"/>
                  </a:lnTo>
                  <a:lnTo>
                    <a:pt x="104" y="4"/>
                  </a:lnTo>
                  <a:lnTo>
                    <a:pt x="82" y="2"/>
                  </a:lnTo>
                  <a:lnTo>
                    <a:pt x="60" y="0"/>
                  </a:lnTo>
                  <a:lnTo>
                    <a:pt x="43" y="0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5" y="2"/>
                  </a:lnTo>
                  <a:lnTo>
                    <a:pt x="0" y="4"/>
                  </a:lnTo>
                  <a:lnTo>
                    <a:pt x="15" y="6"/>
                  </a:lnTo>
                  <a:lnTo>
                    <a:pt x="30" y="7"/>
                  </a:lnTo>
                  <a:lnTo>
                    <a:pt x="47" y="9"/>
                  </a:lnTo>
                  <a:lnTo>
                    <a:pt x="64" y="11"/>
                  </a:lnTo>
                  <a:lnTo>
                    <a:pt x="82" y="14"/>
                  </a:lnTo>
                  <a:lnTo>
                    <a:pt x="102" y="16"/>
                  </a:lnTo>
                  <a:lnTo>
                    <a:pt x="121" y="19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1" y="31"/>
                  </a:lnTo>
                  <a:lnTo>
                    <a:pt x="201" y="35"/>
                  </a:lnTo>
                  <a:lnTo>
                    <a:pt x="220" y="40"/>
                  </a:lnTo>
                  <a:lnTo>
                    <a:pt x="239" y="46"/>
                  </a:lnTo>
                  <a:lnTo>
                    <a:pt x="258" y="53"/>
                  </a:lnTo>
                  <a:lnTo>
                    <a:pt x="275" y="61"/>
                  </a:lnTo>
                  <a:lnTo>
                    <a:pt x="291" y="6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98" name="Freeform 93"/>
            <p:cNvSpPr>
              <a:spLocks/>
            </p:cNvSpPr>
            <p:nvPr/>
          </p:nvSpPr>
          <p:spPr bwMode="auto">
            <a:xfrm>
              <a:off x="4769" y="324"/>
              <a:ext cx="48" cy="107"/>
            </a:xfrm>
            <a:custGeom>
              <a:avLst/>
              <a:gdLst>
                <a:gd name="T0" fmla="*/ 0 w 142"/>
                <a:gd name="T1" fmla="*/ 2 h 213"/>
                <a:gd name="T2" fmla="*/ 0 w 142"/>
                <a:gd name="T3" fmla="*/ 3 h 213"/>
                <a:gd name="T4" fmla="*/ 0 w 142"/>
                <a:gd name="T5" fmla="*/ 3 h 213"/>
                <a:gd name="T6" fmla="*/ 0 w 142"/>
                <a:gd name="T7" fmla="*/ 3 h 213"/>
                <a:gd name="T8" fmla="*/ 0 w 142"/>
                <a:gd name="T9" fmla="*/ 3 h 213"/>
                <a:gd name="T10" fmla="*/ 0 w 142"/>
                <a:gd name="T11" fmla="*/ 3 h 213"/>
                <a:gd name="T12" fmla="*/ 0 w 142"/>
                <a:gd name="T13" fmla="*/ 4 h 213"/>
                <a:gd name="T14" fmla="*/ 0 w 142"/>
                <a:gd name="T15" fmla="*/ 4 h 213"/>
                <a:gd name="T16" fmla="*/ 0 w 142"/>
                <a:gd name="T17" fmla="*/ 4 h 213"/>
                <a:gd name="T18" fmla="*/ 0 w 142"/>
                <a:gd name="T19" fmla="*/ 4 h 213"/>
                <a:gd name="T20" fmla="*/ 0 w 142"/>
                <a:gd name="T21" fmla="*/ 4 h 213"/>
                <a:gd name="T22" fmla="*/ 0 w 142"/>
                <a:gd name="T23" fmla="*/ 4 h 213"/>
                <a:gd name="T24" fmla="*/ 0 w 142"/>
                <a:gd name="T25" fmla="*/ 4 h 213"/>
                <a:gd name="T26" fmla="*/ 0 w 142"/>
                <a:gd name="T27" fmla="*/ 4 h 213"/>
                <a:gd name="T28" fmla="*/ 0 w 142"/>
                <a:gd name="T29" fmla="*/ 4 h 213"/>
                <a:gd name="T30" fmla="*/ 0 w 142"/>
                <a:gd name="T31" fmla="*/ 3 h 213"/>
                <a:gd name="T32" fmla="*/ 0 w 142"/>
                <a:gd name="T33" fmla="*/ 3 h 213"/>
                <a:gd name="T34" fmla="*/ 0 w 142"/>
                <a:gd name="T35" fmla="*/ 3 h 213"/>
                <a:gd name="T36" fmla="*/ 0 w 142"/>
                <a:gd name="T37" fmla="*/ 3 h 213"/>
                <a:gd name="T38" fmla="*/ 0 w 142"/>
                <a:gd name="T39" fmla="*/ 3 h 213"/>
                <a:gd name="T40" fmla="*/ 0 w 142"/>
                <a:gd name="T41" fmla="*/ 3 h 213"/>
                <a:gd name="T42" fmla="*/ 0 w 142"/>
                <a:gd name="T43" fmla="*/ 3 h 213"/>
                <a:gd name="T44" fmla="*/ 0 w 142"/>
                <a:gd name="T45" fmla="*/ 2 h 213"/>
                <a:gd name="T46" fmla="*/ 0 w 142"/>
                <a:gd name="T47" fmla="*/ 2 h 213"/>
                <a:gd name="T48" fmla="*/ 0 w 142"/>
                <a:gd name="T49" fmla="*/ 2 h 213"/>
                <a:gd name="T50" fmla="*/ 0 w 142"/>
                <a:gd name="T51" fmla="*/ 2 h 213"/>
                <a:gd name="T52" fmla="*/ 0 w 142"/>
                <a:gd name="T53" fmla="*/ 1 h 213"/>
                <a:gd name="T54" fmla="*/ 0 w 142"/>
                <a:gd name="T55" fmla="*/ 1 h 213"/>
                <a:gd name="T56" fmla="*/ 0 w 142"/>
                <a:gd name="T57" fmla="*/ 1 h 213"/>
                <a:gd name="T58" fmla="*/ 0 w 142"/>
                <a:gd name="T59" fmla="*/ 1 h 213"/>
                <a:gd name="T60" fmla="*/ 0 w 142"/>
                <a:gd name="T61" fmla="*/ 1 h 213"/>
                <a:gd name="T62" fmla="*/ 0 w 142"/>
                <a:gd name="T63" fmla="*/ 1 h 213"/>
                <a:gd name="T64" fmla="*/ 0 w 142"/>
                <a:gd name="T65" fmla="*/ 1 h 213"/>
                <a:gd name="T66" fmla="*/ 0 w 142"/>
                <a:gd name="T67" fmla="*/ 0 h 213"/>
                <a:gd name="T68" fmla="*/ 0 w 142"/>
                <a:gd name="T69" fmla="*/ 1 h 213"/>
                <a:gd name="T70" fmla="*/ 0 w 142"/>
                <a:gd name="T71" fmla="*/ 1 h 213"/>
                <a:gd name="T72" fmla="*/ 0 w 142"/>
                <a:gd name="T73" fmla="*/ 1 h 213"/>
                <a:gd name="T74" fmla="*/ 0 w 142"/>
                <a:gd name="T75" fmla="*/ 1 h 213"/>
                <a:gd name="T76" fmla="*/ 0 w 142"/>
                <a:gd name="T77" fmla="*/ 2 h 213"/>
                <a:gd name="T78" fmla="*/ 0 w 142"/>
                <a:gd name="T79" fmla="*/ 2 h 213"/>
                <a:gd name="T80" fmla="*/ 0 w 142"/>
                <a:gd name="T81" fmla="*/ 2 h 21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2" h="213">
                  <a:moveTo>
                    <a:pt x="0" y="116"/>
                  </a:moveTo>
                  <a:lnTo>
                    <a:pt x="0" y="134"/>
                  </a:lnTo>
                  <a:lnTo>
                    <a:pt x="6" y="150"/>
                  </a:lnTo>
                  <a:lnTo>
                    <a:pt x="16" y="166"/>
                  </a:lnTo>
                  <a:lnTo>
                    <a:pt x="30" y="179"/>
                  </a:lnTo>
                  <a:lnTo>
                    <a:pt x="48" y="191"/>
                  </a:lnTo>
                  <a:lnTo>
                    <a:pt x="68" y="201"/>
                  </a:lnTo>
                  <a:lnTo>
                    <a:pt x="91" y="208"/>
                  </a:lnTo>
                  <a:lnTo>
                    <a:pt x="115" y="212"/>
                  </a:lnTo>
                  <a:lnTo>
                    <a:pt x="122" y="213"/>
                  </a:lnTo>
                  <a:lnTo>
                    <a:pt x="129" y="211"/>
                  </a:lnTo>
                  <a:lnTo>
                    <a:pt x="135" y="208"/>
                  </a:lnTo>
                  <a:lnTo>
                    <a:pt x="138" y="204"/>
                  </a:lnTo>
                  <a:lnTo>
                    <a:pt x="138" y="199"/>
                  </a:lnTo>
                  <a:lnTo>
                    <a:pt x="137" y="194"/>
                  </a:lnTo>
                  <a:lnTo>
                    <a:pt x="132" y="190"/>
                  </a:lnTo>
                  <a:lnTo>
                    <a:pt x="125" y="188"/>
                  </a:lnTo>
                  <a:lnTo>
                    <a:pt x="102" y="181"/>
                  </a:lnTo>
                  <a:lnTo>
                    <a:pt x="80" y="173"/>
                  </a:lnTo>
                  <a:lnTo>
                    <a:pt x="62" y="162"/>
                  </a:lnTo>
                  <a:lnTo>
                    <a:pt x="49" y="149"/>
                  </a:lnTo>
                  <a:lnTo>
                    <a:pt x="41" y="134"/>
                  </a:lnTo>
                  <a:lnTo>
                    <a:pt x="36" y="117"/>
                  </a:lnTo>
                  <a:lnTo>
                    <a:pt x="36" y="100"/>
                  </a:lnTo>
                  <a:lnTo>
                    <a:pt x="44" y="81"/>
                  </a:lnTo>
                  <a:lnTo>
                    <a:pt x="52" y="68"/>
                  </a:lnTo>
                  <a:lnTo>
                    <a:pt x="64" y="56"/>
                  </a:lnTo>
                  <a:lnTo>
                    <a:pt x="77" y="44"/>
                  </a:lnTo>
                  <a:lnTo>
                    <a:pt x="91" y="34"/>
                  </a:lnTo>
                  <a:lnTo>
                    <a:pt x="105" y="25"/>
                  </a:lnTo>
                  <a:lnTo>
                    <a:pt x="119" y="16"/>
                  </a:lnTo>
                  <a:lnTo>
                    <a:pt x="132" y="8"/>
                  </a:lnTo>
                  <a:lnTo>
                    <a:pt x="142" y="1"/>
                  </a:lnTo>
                  <a:lnTo>
                    <a:pt x="132" y="0"/>
                  </a:lnTo>
                  <a:lnTo>
                    <a:pt x="116" y="5"/>
                  </a:lnTo>
                  <a:lnTo>
                    <a:pt x="94" y="16"/>
                  </a:lnTo>
                  <a:lnTo>
                    <a:pt x="70" y="32"/>
                  </a:lnTo>
                  <a:lnTo>
                    <a:pt x="46" y="51"/>
                  </a:lnTo>
                  <a:lnTo>
                    <a:pt x="25" y="72"/>
                  </a:lnTo>
                  <a:lnTo>
                    <a:pt x="9" y="95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99" name="Freeform 94"/>
            <p:cNvSpPr>
              <a:spLocks/>
            </p:cNvSpPr>
            <p:nvPr/>
          </p:nvSpPr>
          <p:spPr bwMode="auto">
            <a:xfrm>
              <a:off x="5104" y="264"/>
              <a:ext cx="101" cy="139"/>
            </a:xfrm>
            <a:custGeom>
              <a:avLst/>
              <a:gdLst>
                <a:gd name="T0" fmla="*/ 0 w 305"/>
                <a:gd name="T1" fmla="*/ 1 h 279"/>
                <a:gd name="T2" fmla="*/ 0 w 305"/>
                <a:gd name="T3" fmla="*/ 2 h 279"/>
                <a:gd name="T4" fmla="*/ 0 w 305"/>
                <a:gd name="T5" fmla="*/ 2 h 279"/>
                <a:gd name="T6" fmla="*/ 0 w 305"/>
                <a:gd name="T7" fmla="*/ 2 h 279"/>
                <a:gd name="T8" fmla="*/ 0 w 305"/>
                <a:gd name="T9" fmla="*/ 2 h 279"/>
                <a:gd name="T10" fmla="*/ 0 w 305"/>
                <a:gd name="T11" fmla="*/ 3 h 279"/>
                <a:gd name="T12" fmla="*/ 0 w 305"/>
                <a:gd name="T13" fmla="*/ 3 h 279"/>
                <a:gd name="T14" fmla="*/ 0 w 305"/>
                <a:gd name="T15" fmla="*/ 3 h 279"/>
                <a:gd name="T16" fmla="*/ 0 w 305"/>
                <a:gd name="T17" fmla="*/ 3 h 279"/>
                <a:gd name="T18" fmla="*/ 0 w 305"/>
                <a:gd name="T19" fmla="*/ 4 h 279"/>
                <a:gd name="T20" fmla="*/ 0 w 305"/>
                <a:gd name="T21" fmla="*/ 4 h 279"/>
                <a:gd name="T22" fmla="*/ 0 w 305"/>
                <a:gd name="T23" fmla="*/ 4 h 279"/>
                <a:gd name="T24" fmla="*/ 0 w 305"/>
                <a:gd name="T25" fmla="*/ 4 h 279"/>
                <a:gd name="T26" fmla="*/ 0 w 305"/>
                <a:gd name="T27" fmla="*/ 4 h 279"/>
                <a:gd name="T28" fmla="*/ 0 w 305"/>
                <a:gd name="T29" fmla="*/ 4 h 279"/>
                <a:gd name="T30" fmla="*/ 0 w 305"/>
                <a:gd name="T31" fmla="*/ 3 h 279"/>
                <a:gd name="T32" fmla="*/ 0 w 305"/>
                <a:gd name="T33" fmla="*/ 3 h 279"/>
                <a:gd name="T34" fmla="*/ 0 w 305"/>
                <a:gd name="T35" fmla="*/ 3 h 279"/>
                <a:gd name="T36" fmla="*/ 0 w 305"/>
                <a:gd name="T37" fmla="*/ 2 h 279"/>
                <a:gd name="T38" fmla="*/ 0 w 305"/>
                <a:gd name="T39" fmla="*/ 2 h 279"/>
                <a:gd name="T40" fmla="*/ 0 w 305"/>
                <a:gd name="T41" fmla="*/ 1 h 279"/>
                <a:gd name="T42" fmla="*/ 0 w 305"/>
                <a:gd name="T43" fmla="*/ 1 h 279"/>
                <a:gd name="T44" fmla="*/ 0 w 305"/>
                <a:gd name="T45" fmla="*/ 1 h 279"/>
                <a:gd name="T46" fmla="*/ 0 w 305"/>
                <a:gd name="T47" fmla="*/ 0 h 279"/>
                <a:gd name="T48" fmla="*/ 0 w 305"/>
                <a:gd name="T49" fmla="*/ 0 h 279"/>
                <a:gd name="T50" fmla="*/ 0 w 305"/>
                <a:gd name="T51" fmla="*/ 0 h 279"/>
                <a:gd name="T52" fmla="*/ 0 w 305"/>
                <a:gd name="T53" fmla="*/ 0 h 279"/>
                <a:gd name="T54" fmla="*/ 0 w 305"/>
                <a:gd name="T55" fmla="*/ 0 h 279"/>
                <a:gd name="T56" fmla="*/ 0 w 305"/>
                <a:gd name="T57" fmla="*/ 0 h 279"/>
                <a:gd name="T58" fmla="*/ 0 w 305"/>
                <a:gd name="T59" fmla="*/ 0 h 279"/>
                <a:gd name="T60" fmla="*/ 0 w 305"/>
                <a:gd name="T61" fmla="*/ 0 h 279"/>
                <a:gd name="T62" fmla="*/ 0 w 305"/>
                <a:gd name="T63" fmla="*/ 0 h 279"/>
                <a:gd name="T64" fmla="*/ 0 w 305"/>
                <a:gd name="T65" fmla="*/ 0 h 279"/>
                <a:gd name="T66" fmla="*/ 0 w 305"/>
                <a:gd name="T67" fmla="*/ 0 h 279"/>
                <a:gd name="T68" fmla="*/ 0 w 305"/>
                <a:gd name="T69" fmla="*/ 0 h 279"/>
                <a:gd name="T70" fmla="*/ 0 w 305"/>
                <a:gd name="T71" fmla="*/ 0 h 279"/>
                <a:gd name="T72" fmla="*/ 0 w 305"/>
                <a:gd name="T73" fmla="*/ 1 h 279"/>
                <a:gd name="T74" fmla="*/ 0 w 305"/>
                <a:gd name="T75" fmla="*/ 1 h 27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5" h="279">
                  <a:moveTo>
                    <a:pt x="247" y="104"/>
                  </a:moveTo>
                  <a:lnTo>
                    <a:pt x="257" y="112"/>
                  </a:lnTo>
                  <a:lnTo>
                    <a:pt x="266" y="120"/>
                  </a:lnTo>
                  <a:lnTo>
                    <a:pt x="271" y="129"/>
                  </a:lnTo>
                  <a:lnTo>
                    <a:pt x="277" y="138"/>
                  </a:lnTo>
                  <a:lnTo>
                    <a:pt x="279" y="148"/>
                  </a:lnTo>
                  <a:lnTo>
                    <a:pt x="279" y="158"/>
                  </a:lnTo>
                  <a:lnTo>
                    <a:pt x="274" y="168"/>
                  </a:lnTo>
                  <a:lnTo>
                    <a:pt x="268" y="178"/>
                  </a:lnTo>
                  <a:lnTo>
                    <a:pt x="258" y="188"/>
                  </a:lnTo>
                  <a:lnTo>
                    <a:pt x="247" y="197"/>
                  </a:lnTo>
                  <a:lnTo>
                    <a:pt x="234" y="205"/>
                  </a:lnTo>
                  <a:lnTo>
                    <a:pt x="219" y="214"/>
                  </a:lnTo>
                  <a:lnTo>
                    <a:pt x="206" y="221"/>
                  </a:lnTo>
                  <a:lnTo>
                    <a:pt x="191" y="229"/>
                  </a:lnTo>
                  <a:lnTo>
                    <a:pt x="177" y="237"/>
                  </a:lnTo>
                  <a:lnTo>
                    <a:pt x="164" y="247"/>
                  </a:lnTo>
                  <a:lnTo>
                    <a:pt x="160" y="250"/>
                  </a:lnTo>
                  <a:lnTo>
                    <a:pt x="157" y="254"/>
                  </a:lnTo>
                  <a:lnTo>
                    <a:pt x="154" y="258"/>
                  </a:lnTo>
                  <a:lnTo>
                    <a:pt x="151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5"/>
                  </a:lnTo>
                  <a:lnTo>
                    <a:pt x="155" y="278"/>
                  </a:lnTo>
                  <a:lnTo>
                    <a:pt x="161" y="279"/>
                  </a:lnTo>
                  <a:lnTo>
                    <a:pt x="167" y="279"/>
                  </a:lnTo>
                  <a:lnTo>
                    <a:pt x="173" y="278"/>
                  </a:lnTo>
                  <a:lnTo>
                    <a:pt x="177" y="275"/>
                  </a:lnTo>
                  <a:lnTo>
                    <a:pt x="191" y="263"/>
                  </a:lnTo>
                  <a:lnTo>
                    <a:pt x="207" y="252"/>
                  </a:lnTo>
                  <a:lnTo>
                    <a:pt x="223" y="242"/>
                  </a:lnTo>
                  <a:lnTo>
                    <a:pt x="241" y="231"/>
                  </a:lnTo>
                  <a:lnTo>
                    <a:pt x="257" y="221"/>
                  </a:lnTo>
                  <a:lnTo>
                    <a:pt x="271" y="210"/>
                  </a:lnTo>
                  <a:lnTo>
                    <a:pt x="286" y="197"/>
                  </a:lnTo>
                  <a:lnTo>
                    <a:pt x="296" y="184"/>
                  </a:lnTo>
                  <a:lnTo>
                    <a:pt x="303" y="168"/>
                  </a:lnTo>
                  <a:lnTo>
                    <a:pt x="305" y="153"/>
                  </a:lnTo>
                  <a:lnTo>
                    <a:pt x="300" y="137"/>
                  </a:lnTo>
                  <a:lnTo>
                    <a:pt x="293" y="123"/>
                  </a:lnTo>
                  <a:lnTo>
                    <a:pt x="282" y="109"/>
                  </a:lnTo>
                  <a:lnTo>
                    <a:pt x="267" y="96"/>
                  </a:lnTo>
                  <a:lnTo>
                    <a:pt x="250" y="85"/>
                  </a:lnTo>
                  <a:lnTo>
                    <a:pt x="232" y="75"/>
                  </a:lnTo>
                  <a:lnTo>
                    <a:pt x="219" y="67"/>
                  </a:lnTo>
                  <a:lnTo>
                    <a:pt x="205" y="61"/>
                  </a:lnTo>
                  <a:lnTo>
                    <a:pt x="189" y="54"/>
                  </a:lnTo>
                  <a:lnTo>
                    <a:pt x="173" y="47"/>
                  </a:lnTo>
                  <a:lnTo>
                    <a:pt x="157" y="40"/>
                  </a:lnTo>
                  <a:lnTo>
                    <a:pt x="139" y="32"/>
                  </a:lnTo>
                  <a:lnTo>
                    <a:pt x="122" y="26"/>
                  </a:lnTo>
                  <a:lnTo>
                    <a:pt x="106" y="20"/>
                  </a:lnTo>
                  <a:lnTo>
                    <a:pt x="90" y="15"/>
                  </a:lnTo>
                  <a:lnTo>
                    <a:pt x="74" y="10"/>
                  </a:lnTo>
                  <a:lnTo>
                    <a:pt x="58" y="7"/>
                  </a:lnTo>
                  <a:lnTo>
                    <a:pt x="43" y="3"/>
                  </a:lnTo>
                  <a:lnTo>
                    <a:pt x="30" y="1"/>
                  </a:lnTo>
                  <a:lnTo>
                    <a:pt x="19" y="0"/>
                  </a:lnTo>
                  <a:lnTo>
                    <a:pt x="8" y="1"/>
                  </a:lnTo>
                  <a:lnTo>
                    <a:pt x="0" y="3"/>
                  </a:lnTo>
                  <a:lnTo>
                    <a:pt x="10" y="6"/>
                  </a:lnTo>
                  <a:lnTo>
                    <a:pt x="21" y="9"/>
                  </a:lnTo>
                  <a:lnTo>
                    <a:pt x="35" y="13"/>
                  </a:lnTo>
                  <a:lnTo>
                    <a:pt x="48" y="17"/>
                  </a:lnTo>
                  <a:lnTo>
                    <a:pt x="64" y="22"/>
                  </a:lnTo>
                  <a:lnTo>
                    <a:pt x="80" y="27"/>
                  </a:lnTo>
                  <a:lnTo>
                    <a:pt x="97" y="33"/>
                  </a:lnTo>
                  <a:lnTo>
                    <a:pt x="114" y="40"/>
                  </a:lnTo>
                  <a:lnTo>
                    <a:pt x="132" y="47"/>
                  </a:lnTo>
                  <a:lnTo>
                    <a:pt x="149" y="54"/>
                  </a:lnTo>
                  <a:lnTo>
                    <a:pt x="167" y="62"/>
                  </a:lnTo>
                  <a:lnTo>
                    <a:pt x="184" y="70"/>
                  </a:lnTo>
                  <a:lnTo>
                    <a:pt x="202" y="79"/>
                  </a:lnTo>
                  <a:lnTo>
                    <a:pt x="218" y="87"/>
                  </a:lnTo>
                  <a:lnTo>
                    <a:pt x="232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00" name="Freeform 99"/>
            <p:cNvSpPr>
              <a:spLocks/>
            </p:cNvSpPr>
            <p:nvPr/>
          </p:nvSpPr>
          <p:spPr bwMode="auto">
            <a:xfrm>
              <a:off x="4976" y="382"/>
              <a:ext cx="18" cy="42"/>
            </a:xfrm>
            <a:custGeom>
              <a:avLst/>
              <a:gdLst>
                <a:gd name="T0" fmla="*/ 0 w 54"/>
                <a:gd name="T1" fmla="*/ 0 h 85"/>
                <a:gd name="T2" fmla="*/ 0 w 54"/>
                <a:gd name="T3" fmla="*/ 0 h 85"/>
                <a:gd name="T4" fmla="*/ 0 w 54"/>
                <a:gd name="T5" fmla="*/ 0 h 85"/>
                <a:gd name="T6" fmla="*/ 0 w 54"/>
                <a:gd name="T7" fmla="*/ 0 h 85"/>
                <a:gd name="T8" fmla="*/ 0 w 54"/>
                <a:gd name="T9" fmla="*/ 0 h 85"/>
                <a:gd name="T10" fmla="*/ 0 w 54"/>
                <a:gd name="T11" fmla="*/ 0 h 85"/>
                <a:gd name="T12" fmla="*/ 0 w 54"/>
                <a:gd name="T13" fmla="*/ 0 h 85"/>
                <a:gd name="T14" fmla="*/ 0 w 54"/>
                <a:gd name="T15" fmla="*/ 0 h 85"/>
                <a:gd name="T16" fmla="*/ 0 w 54"/>
                <a:gd name="T17" fmla="*/ 0 h 85"/>
                <a:gd name="T18" fmla="*/ 0 w 54"/>
                <a:gd name="T19" fmla="*/ 0 h 85"/>
                <a:gd name="T20" fmla="*/ 0 w 54"/>
                <a:gd name="T21" fmla="*/ 0 h 85"/>
                <a:gd name="T22" fmla="*/ 0 w 54"/>
                <a:gd name="T23" fmla="*/ 0 h 85"/>
                <a:gd name="T24" fmla="*/ 0 w 54"/>
                <a:gd name="T25" fmla="*/ 0 h 85"/>
                <a:gd name="T26" fmla="*/ 0 w 54"/>
                <a:gd name="T27" fmla="*/ 1 h 85"/>
                <a:gd name="T28" fmla="*/ 0 w 54"/>
                <a:gd name="T29" fmla="*/ 1 h 85"/>
                <a:gd name="T30" fmla="*/ 0 w 54"/>
                <a:gd name="T31" fmla="*/ 1 h 85"/>
                <a:gd name="T32" fmla="*/ 0 w 54"/>
                <a:gd name="T33" fmla="*/ 1 h 85"/>
                <a:gd name="T34" fmla="*/ 0 w 54"/>
                <a:gd name="T35" fmla="*/ 1 h 85"/>
                <a:gd name="T36" fmla="*/ 0 w 54"/>
                <a:gd name="T37" fmla="*/ 0 h 85"/>
                <a:gd name="T38" fmla="*/ 0 w 54"/>
                <a:gd name="T39" fmla="*/ 0 h 85"/>
                <a:gd name="T40" fmla="*/ 0 w 54"/>
                <a:gd name="T41" fmla="*/ 0 h 8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4" h="85">
                  <a:moveTo>
                    <a:pt x="28" y="10"/>
                  </a:moveTo>
                  <a:lnTo>
                    <a:pt x="27" y="6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2"/>
                  </a:lnTo>
                  <a:lnTo>
                    <a:pt x="5" y="34"/>
                  </a:lnTo>
                  <a:lnTo>
                    <a:pt x="11" y="47"/>
                  </a:lnTo>
                  <a:lnTo>
                    <a:pt x="18" y="59"/>
                  </a:lnTo>
                  <a:lnTo>
                    <a:pt x="27" y="70"/>
                  </a:lnTo>
                  <a:lnTo>
                    <a:pt x="35" y="79"/>
                  </a:lnTo>
                  <a:lnTo>
                    <a:pt x="46" y="84"/>
                  </a:lnTo>
                  <a:lnTo>
                    <a:pt x="53" y="85"/>
                  </a:lnTo>
                  <a:lnTo>
                    <a:pt x="54" y="68"/>
                  </a:lnTo>
                  <a:lnTo>
                    <a:pt x="47" y="49"/>
                  </a:lnTo>
                  <a:lnTo>
                    <a:pt x="38" y="29"/>
                  </a:lnTo>
                  <a:lnTo>
                    <a:pt x="2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01" name="Freeform 100"/>
            <p:cNvSpPr>
              <a:spLocks/>
            </p:cNvSpPr>
            <p:nvPr/>
          </p:nvSpPr>
          <p:spPr bwMode="auto">
            <a:xfrm>
              <a:off x="4962" y="351"/>
              <a:ext cx="15" cy="24"/>
            </a:xfrm>
            <a:custGeom>
              <a:avLst/>
              <a:gdLst>
                <a:gd name="T0" fmla="*/ 0 w 46"/>
                <a:gd name="T1" fmla="*/ 1 h 48"/>
                <a:gd name="T2" fmla="*/ 0 w 46"/>
                <a:gd name="T3" fmla="*/ 1 h 48"/>
                <a:gd name="T4" fmla="*/ 0 w 46"/>
                <a:gd name="T5" fmla="*/ 1 h 48"/>
                <a:gd name="T6" fmla="*/ 0 w 46"/>
                <a:gd name="T7" fmla="*/ 1 h 48"/>
                <a:gd name="T8" fmla="*/ 0 w 46"/>
                <a:gd name="T9" fmla="*/ 1 h 48"/>
                <a:gd name="T10" fmla="*/ 0 w 46"/>
                <a:gd name="T11" fmla="*/ 1 h 48"/>
                <a:gd name="T12" fmla="*/ 0 w 46"/>
                <a:gd name="T13" fmla="*/ 1 h 48"/>
                <a:gd name="T14" fmla="*/ 0 w 46"/>
                <a:gd name="T15" fmla="*/ 0 h 48"/>
                <a:gd name="T16" fmla="*/ 0 w 46"/>
                <a:gd name="T17" fmla="*/ 0 h 48"/>
                <a:gd name="T18" fmla="*/ 0 w 46"/>
                <a:gd name="T19" fmla="*/ 1 h 48"/>
                <a:gd name="T20" fmla="*/ 0 w 46"/>
                <a:gd name="T21" fmla="*/ 1 h 48"/>
                <a:gd name="T22" fmla="*/ 0 w 46"/>
                <a:gd name="T23" fmla="*/ 1 h 48"/>
                <a:gd name="T24" fmla="*/ 0 w 46"/>
                <a:gd name="T25" fmla="*/ 1 h 48"/>
                <a:gd name="T26" fmla="*/ 0 w 46"/>
                <a:gd name="T27" fmla="*/ 1 h 48"/>
                <a:gd name="T28" fmla="*/ 0 w 46"/>
                <a:gd name="T29" fmla="*/ 1 h 48"/>
                <a:gd name="T30" fmla="*/ 0 w 46"/>
                <a:gd name="T31" fmla="*/ 1 h 48"/>
                <a:gd name="T32" fmla="*/ 0 w 46"/>
                <a:gd name="T33" fmla="*/ 1 h 48"/>
                <a:gd name="T34" fmla="*/ 0 w 46"/>
                <a:gd name="T35" fmla="*/ 1 h 48"/>
                <a:gd name="T36" fmla="*/ 0 w 46"/>
                <a:gd name="T37" fmla="*/ 1 h 48"/>
                <a:gd name="T38" fmla="*/ 0 w 46"/>
                <a:gd name="T39" fmla="*/ 1 h 48"/>
                <a:gd name="T40" fmla="*/ 0 w 46"/>
                <a:gd name="T41" fmla="*/ 1 h 48"/>
                <a:gd name="T42" fmla="*/ 0 w 46"/>
                <a:gd name="T43" fmla="*/ 1 h 48"/>
                <a:gd name="T44" fmla="*/ 0 w 46"/>
                <a:gd name="T45" fmla="*/ 1 h 48"/>
                <a:gd name="T46" fmla="*/ 0 w 46"/>
                <a:gd name="T47" fmla="*/ 1 h 48"/>
                <a:gd name="T48" fmla="*/ 0 w 46"/>
                <a:gd name="T49" fmla="*/ 1 h 4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6" h="48">
                  <a:moveTo>
                    <a:pt x="25" y="6"/>
                  </a:moveTo>
                  <a:lnTo>
                    <a:pt x="25" y="7"/>
                  </a:lnTo>
                  <a:lnTo>
                    <a:pt x="23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9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4" y="21"/>
                  </a:lnTo>
                  <a:lnTo>
                    <a:pt x="10" y="28"/>
                  </a:lnTo>
                  <a:lnTo>
                    <a:pt x="17" y="35"/>
                  </a:lnTo>
                  <a:lnTo>
                    <a:pt x="25" y="41"/>
                  </a:lnTo>
                  <a:lnTo>
                    <a:pt x="33" y="45"/>
                  </a:lnTo>
                  <a:lnTo>
                    <a:pt x="41" y="48"/>
                  </a:lnTo>
                  <a:lnTo>
                    <a:pt x="46" y="48"/>
                  </a:lnTo>
                  <a:lnTo>
                    <a:pt x="45" y="38"/>
                  </a:lnTo>
                  <a:lnTo>
                    <a:pt x="39" y="25"/>
                  </a:lnTo>
                  <a:lnTo>
                    <a:pt x="30" y="14"/>
                  </a:lnTo>
                  <a:lnTo>
                    <a:pt x="2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02" name="Freeform 101"/>
            <p:cNvSpPr>
              <a:spLocks/>
            </p:cNvSpPr>
            <p:nvPr/>
          </p:nvSpPr>
          <p:spPr bwMode="auto">
            <a:xfrm>
              <a:off x="4949" y="331"/>
              <a:ext cx="21" cy="16"/>
            </a:xfrm>
            <a:custGeom>
              <a:avLst/>
              <a:gdLst>
                <a:gd name="T0" fmla="*/ 0 w 64"/>
                <a:gd name="T1" fmla="*/ 1 h 32"/>
                <a:gd name="T2" fmla="*/ 0 w 64"/>
                <a:gd name="T3" fmla="*/ 1 h 32"/>
                <a:gd name="T4" fmla="*/ 0 w 64"/>
                <a:gd name="T5" fmla="*/ 1 h 32"/>
                <a:gd name="T6" fmla="*/ 0 w 64"/>
                <a:gd name="T7" fmla="*/ 1 h 32"/>
                <a:gd name="T8" fmla="*/ 0 w 64"/>
                <a:gd name="T9" fmla="*/ 1 h 32"/>
                <a:gd name="T10" fmla="*/ 0 w 64"/>
                <a:gd name="T11" fmla="*/ 1 h 32"/>
                <a:gd name="T12" fmla="*/ 0 w 64"/>
                <a:gd name="T13" fmla="*/ 1 h 32"/>
                <a:gd name="T14" fmla="*/ 0 w 64"/>
                <a:gd name="T15" fmla="*/ 0 h 32"/>
                <a:gd name="T16" fmla="*/ 0 w 64"/>
                <a:gd name="T17" fmla="*/ 0 h 32"/>
                <a:gd name="T18" fmla="*/ 0 w 64"/>
                <a:gd name="T19" fmla="*/ 0 h 32"/>
                <a:gd name="T20" fmla="*/ 0 w 64"/>
                <a:gd name="T21" fmla="*/ 1 h 32"/>
                <a:gd name="T22" fmla="*/ 0 w 64"/>
                <a:gd name="T23" fmla="*/ 1 h 32"/>
                <a:gd name="T24" fmla="*/ 0 w 64"/>
                <a:gd name="T25" fmla="*/ 1 h 32"/>
                <a:gd name="T26" fmla="*/ 0 w 64"/>
                <a:gd name="T27" fmla="*/ 1 h 32"/>
                <a:gd name="T28" fmla="*/ 0 w 64"/>
                <a:gd name="T29" fmla="*/ 1 h 32"/>
                <a:gd name="T30" fmla="*/ 0 w 64"/>
                <a:gd name="T31" fmla="*/ 1 h 32"/>
                <a:gd name="T32" fmla="*/ 0 w 64"/>
                <a:gd name="T33" fmla="*/ 1 h 32"/>
                <a:gd name="T34" fmla="*/ 0 w 64"/>
                <a:gd name="T35" fmla="*/ 1 h 32"/>
                <a:gd name="T36" fmla="*/ 0 w 64"/>
                <a:gd name="T37" fmla="*/ 1 h 32"/>
                <a:gd name="T38" fmla="*/ 0 w 64"/>
                <a:gd name="T39" fmla="*/ 1 h 32"/>
                <a:gd name="T40" fmla="*/ 0 w 64"/>
                <a:gd name="T41" fmla="*/ 1 h 32"/>
                <a:gd name="T42" fmla="*/ 0 w 64"/>
                <a:gd name="T43" fmla="*/ 1 h 32"/>
                <a:gd name="T44" fmla="*/ 0 w 64"/>
                <a:gd name="T45" fmla="*/ 1 h 32"/>
                <a:gd name="T46" fmla="*/ 0 w 64"/>
                <a:gd name="T47" fmla="*/ 1 h 32"/>
                <a:gd name="T48" fmla="*/ 0 w 64"/>
                <a:gd name="T49" fmla="*/ 1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" h="32">
                  <a:moveTo>
                    <a:pt x="50" y="24"/>
                  </a:moveTo>
                  <a:lnTo>
                    <a:pt x="56" y="22"/>
                  </a:lnTo>
                  <a:lnTo>
                    <a:pt x="62" y="19"/>
                  </a:lnTo>
                  <a:lnTo>
                    <a:pt x="64" y="15"/>
                  </a:lnTo>
                  <a:lnTo>
                    <a:pt x="64" y="11"/>
                  </a:lnTo>
                  <a:lnTo>
                    <a:pt x="61" y="6"/>
                  </a:lnTo>
                  <a:lnTo>
                    <a:pt x="56" y="2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5" y="1"/>
                  </a:lnTo>
                  <a:lnTo>
                    <a:pt x="26" y="3"/>
                  </a:lnTo>
                  <a:lnTo>
                    <a:pt x="16" y="8"/>
                  </a:lnTo>
                  <a:lnTo>
                    <a:pt x="7" y="14"/>
                  </a:lnTo>
                  <a:lnTo>
                    <a:pt x="3" y="20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4" y="30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21" y="32"/>
                  </a:lnTo>
                  <a:lnTo>
                    <a:pt x="29" y="30"/>
                  </a:lnTo>
                  <a:lnTo>
                    <a:pt x="36" y="29"/>
                  </a:lnTo>
                  <a:lnTo>
                    <a:pt x="43" y="27"/>
                  </a:lnTo>
                  <a:lnTo>
                    <a:pt x="5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03" name="Freeform 130"/>
            <p:cNvSpPr>
              <a:spLocks/>
            </p:cNvSpPr>
            <p:nvPr/>
          </p:nvSpPr>
          <p:spPr bwMode="auto">
            <a:xfrm>
              <a:off x="4849" y="304"/>
              <a:ext cx="82" cy="106"/>
            </a:xfrm>
            <a:custGeom>
              <a:avLst/>
              <a:gdLst>
                <a:gd name="T0" fmla="*/ 0 w 246"/>
                <a:gd name="T1" fmla="*/ 1 h 211"/>
                <a:gd name="T2" fmla="*/ 0 w 246"/>
                <a:gd name="T3" fmla="*/ 1 h 211"/>
                <a:gd name="T4" fmla="*/ 0 w 246"/>
                <a:gd name="T5" fmla="*/ 1 h 211"/>
                <a:gd name="T6" fmla="*/ 0 w 246"/>
                <a:gd name="T7" fmla="*/ 1 h 211"/>
                <a:gd name="T8" fmla="*/ 0 w 246"/>
                <a:gd name="T9" fmla="*/ 2 h 211"/>
                <a:gd name="T10" fmla="*/ 0 w 246"/>
                <a:gd name="T11" fmla="*/ 2 h 211"/>
                <a:gd name="T12" fmla="*/ 0 w 246"/>
                <a:gd name="T13" fmla="*/ 2 h 211"/>
                <a:gd name="T14" fmla="*/ 0 w 246"/>
                <a:gd name="T15" fmla="*/ 2 h 211"/>
                <a:gd name="T16" fmla="*/ 0 w 246"/>
                <a:gd name="T17" fmla="*/ 3 h 211"/>
                <a:gd name="T18" fmla="*/ 0 w 246"/>
                <a:gd name="T19" fmla="*/ 3 h 211"/>
                <a:gd name="T20" fmla="*/ 0 w 246"/>
                <a:gd name="T21" fmla="*/ 3 h 211"/>
                <a:gd name="T22" fmla="*/ 0 w 246"/>
                <a:gd name="T23" fmla="*/ 3 h 211"/>
                <a:gd name="T24" fmla="*/ 0 w 246"/>
                <a:gd name="T25" fmla="*/ 4 h 211"/>
                <a:gd name="T26" fmla="*/ 0 w 246"/>
                <a:gd name="T27" fmla="*/ 4 h 211"/>
                <a:gd name="T28" fmla="*/ 0 w 246"/>
                <a:gd name="T29" fmla="*/ 4 h 211"/>
                <a:gd name="T30" fmla="*/ 0 w 246"/>
                <a:gd name="T31" fmla="*/ 4 h 211"/>
                <a:gd name="T32" fmla="*/ 0 w 246"/>
                <a:gd name="T33" fmla="*/ 4 h 211"/>
                <a:gd name="T34" fmla="*/ 0 w 246"/>
                <a:gd name="T35" fmla="*/ 4 h 211"/>
                <a:gd name="T36" fmla="*/ 0 w 246"/>
                <a:gd name="T37" fmla="*/ 4 h 211"/>
                <a:gd name="T38" fmla="*/ 0 w 246"/>
                <a:gd name="T39" fmla="*/ 4 h 211"/>
                <a:gd name="T40" fmla="*/ 0 w 246"/>
                <a:gd name="T41" fmla="*/ 4 h 211"/>
                <a:gd name="T42" fmla="*/ 0 w 246"/>
                <a:gd name="T43" fmla="*/ 4 h 211"/>
                <a:gd name="T44" fmla="*/ 0 w 246"/>
                <a:gd name="T45" fmla="*/ 4 h 211"/>
                <a:gd name="T46" fmla="*/ 0 w 246"/>
                <a:gd name="T47" fmla="*/ 4 h 211"/>
                <a:gd name="T48" fmla="*/ 0 w 246"/>
                <a:gd name="T49" fmla="*/ 4 h 211"/>
                <a:gd name="T50" fmla="*/ 0 w 246"/>
                <a:gd name="T51" fmla="*/ 4 h 211"/>
                <a:gd name="T52" fmla="*/ 0 w 246"/>
                <a:gd name="T53" fmla="*/ 4 h 211"/>
                <a:gd name="T54" fmla="*/ 0 w 246"/>
                <a:gd name="T55" fmla="*/ 4 h 211"/>
                <a:gd name="T56" fmla="*/ 0 w 246"/>
                <a:gd name="T57" fmla="*/ 4 h 211"/>
                <a:gd name="T58" fmla="*/ 0 w 246"/>
                <a:gd name="T59" fmla="*/ 4 h 211"/>
                <a:gd name="T60" fmla="*/ 0 w 246"/>
                <a:gd name="T61" fmla="*/ 4 h 211"/>
                <a:gd name="T62" fmla="*/ 0 w 246"/>
                <a:gd name="T63" fmla="*/ 3 h 211"/>
                <a:gd name="T64" fmla="*/ 0 w 246"/>
                <a:gd name="T65" fmla="*/ 3 h 211"/>
                <a:gd name="T66" fmla="*/ 0 w 246"/>
                <a:gd name="T67" fmla="*/ 3 h 211"/>
                <a:gd name="T68" fmla="*/ 0 w 246"/>
                <a:gd name="T69" fmla="*/ 3 h 211"/>
                <a:gd name="T70" fmla="*/ 0 w 246"/>
                <a:gd name="T71" fmla="*/ 3 h 211"/>
                <a:gd name="T72" fmla="*/ 0 w 246"/>
                <a:gd name="T73" fmla="*/ 3 h 211"/>
                <a:gd name="T74" fmla="*/ 0 w 246"/>
                <a:gd name="T75" fmla="*/ 3 h 211"/>
                <a:gd name="T76" fmla="*/ 0 w 246"/>
                <a:gd name="T77" fmla="*/ 2 h 211"/>
                <a:gd name="T78" fmla="*/ 0 w 246"/>
                <a:gd name="T79" fmla="*/ 2 h 211"/>
                <a:gd name="T80" fmla="*/ 0 w 246"/>
                <a:gd name="T81" fmla="*/ 2 h 211"/>
                <a:gd name="T82" fmla="*/ 0 w 246"/>
                <a:gd name="T83" fmla="*/ 2 h 211"/>
                <a:gd name="T84" fmla="*/ 0 w 246"/>
                <a:gd name="T85" fmla="*/ 2 h 211"/>
                <a:gd name="T86" fmla="*/ 0 w 246"/>
                <a:gd name="T87" fmla="*/ 1 h 211"/>
                <a:gd name="T88" fmla="*/ 0 w 246"/>
                <a:gd name="T89" fmla="*/ 1 h 211"/>
                <a:gd name="T90" fmla="*/ 0 w 246"/>
                <a:gd name="T91" fmla="*/ 1 h 211"/>
                <a:gd name="T92" fmla="*/ 0 w 246"/>
                <a:gd name="T93" fmla="*/ 1 h 211"/>
                <a:gd name="T94" fmla="*/ 0 w 246"/>
                <a:gd name="T95" fmla="*/ 1 h 211"/>
                <a:gd name="T96" fmla="*/ 0 w 246"/>
                <a:gd name="T97" fmla="*/ 1 h 211"/>
                <a:gd name="T98" fmla="*/ 0 w 246"/>
                <a:gd name="T99" fmla="*/ 1 h 211"/>
                <a:gd name="T100" fmla="*/ 0 w 246"/>
                <a:gd name="T101" fmla="*/ 1 h 211"/>
                <a:gd name="T102" fmla="*/ 0 w 246"/>
                <a:gd name="T103" fmla="*/ 1 h 211"/>
                <a:gd name="T104" fmla="*/ 0 w 246"/>
                <a:gd name="T105" fmla="*/ 1 h 211"/>
                <a:gd name="T106" fmla="*/ 0 w 246"/>
                <a:gd name="T107" fmla="*/ 1 h 211"/>
                <a:gd name="T108" fmla="*/ 0 w 246"/>
                <a:gd name="T109" fmla="*/ 0 h 211"/>
                <a:gd name="T110" fmla="*/ 0 w 246"/>
                <a:gd name="T111" fmla="*/ 1 h 211"/>
                <a:gd name="T112" fmla="*/ 0 w 246"/>
                <a:gd name="T113" fmla="*/ 1 h 211"/>
                <a:gd name="T114" fmla="*/ 0 w 246"/>
                <a:gd name="T115" fmla="*/ 1 h 211"/>
                <a:gd name="T116" fmla="*/ 0 w 246"/>
                <a:gd name="T117" fmla="*/ 1 h 211"/>
                <a:gd name="T118" fmla="*/ 0 w 246"/>
                <a:gd name="T119" fmla="*/ 1 h 211"/>
                <a:gd name="T120" fmla="*/ 0 w 246"/>
                <a:gd name="T121" fmla="*/ 1 h 2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46" h="211">
                  <a:moveTo>
                    <a:pt x="90" y="32"/>
                  </a:moveTo>
                  <a:lnTo>
                    <a:pt x="73" y="41"/>
                  </a:lnTo>
                  <a:lnTo>
                    <a:pt x="57" y="51"/>
                  </a:lnTo>
                  <a:lnTo>
                    <a:pt x="41" y="64"/>
                  </a:lnTo>
                  <a:lnTo>
                    <a:pt x="28" y="76"/>
                  </a:lnTo>
                  <a:lnTo>
                    <a:pt x="18" y="89"/>
                  </a:lnTo>
                  <a:lnTo>
                    <a:pt x="9" y="103"/>
                  </a:lnTo>
                  <a:lnTo>
                    <a:pt x="3" y="116"/>
                  </a:lnTo>
                  <a:lnTo>
                    <a:pt x="0" y="131"/>
                  </a:lnTo>
                  <a:lnTo>
                    <a:pt x="3" y="152"/>
                  </a:lnTo>
                  <a:lnTo>
                    <a:pt x="15" y="170"/>
                  </a:lnTo>
                  <a:lnTo>
                    <a:pt x="32" y="185"/>
                  </a:lnTo>
                  <a:lnTo>
                    <a:pt x="54" y="197"/>
                  </a:lnTo>
                  <a:lnTo>
                    <a:pt x="80" y="205"/>
                  </a:lnTo>
                  <a:lnTo>
                    <a:pt x="109" y="210"/>
                  </a:lnTo>
                  <a:lnTo>
                    <a:pt x="137" y="211"/>
                  </a:lnTo>
                  <a:lnTo>
                    <a:pt x="164" y="208"/>
                  </a:lnTo>
                  <a:lnTo>
                    <a:pt x="170" y="208"/>
                  </a:lnTo>
                  <a:lnTo>
                    <a:pt x="176" y="206"/>
                  </a:lnTo>
                  <a:lnTo>
                    <a:pt x="180" y="202"/>
                  </a:lnTo>
                  <a:lnTo>
                    <a:pt x="182" y="198"/>
                  </a:lnTo>
                  <a:lnTo>
                    <a:pt x="180" y="196"/>
                  </a:lnTo>
                  <a:lnTo>
                    <a:pt x="176" y="196"/>
                  </a:lnTo>
                  <a:lnTo>
                    <a:pt x="170" y="195"/>
                  </a:lnTo>
                  <a:lnTo>
                    <a:pt x="163" y="195"/>
                  </a:lnTo>
                  <a:lnTo>
                    <a:pt x="154" y="195"/>
                  </a:lnTo>
                  <a:lnTo>
                    <a:pt x="147" y="195"/>
                  </a:lnTo>
                  <a:lnTo>
                    <a:pt x="140" y="195"/>
                  </a:lnTo>
                  <a:lnTo>
                    <a:pt x="135" y="195"/>
                  </a:lnTo>
                  <a:lnTo>
                    <a:pt x="121" y="194"/>
                  </a:lnTo>
                  <a:lnTo>
                    <a:pt x="108" y="193"/>
                  </a:lnTo>
                  <a:lnTo>
                    <a:pt x="93" y="191"/>
                  </a:lnTo>
                  <a:lnTo>
                    <a:pt x="79" y="188"/>
                  </a:lnTo>
                  <a:lnTo>
                    <a:pt x="64" y="185"/>
                  </a:lnTo>
                  <a:lnTo>
                    <a:pt x="50" y="178"/>
                  </a:lnTo>
                  <a:lnTo>
                    <a:pt x="37" y="169"/>
                  </a:lnTo>
                  <a:lnTo>
                    <a:pt x="22" y="155"/>
                  </a:lnTo>
                  <a:lnTo>
                    <a:pt x="19" y="140"/>
                  </a:lnTo>
                  <a:lnTo>
                    <a:pt x="21" y="126"/>
                  </a:lnTo>
                  <a:lnTo>
                    <a:pt x="26" y="111"/>
                  </a:lnTo>
                  <a:lnTo>
                    <a:pt x="35" y="98"/>
                  </a:lnTo>
                  <a:lnTo>
                    <a:pt x="48" y="85"/>
                  </a:lnTo>
                  <a:lnTo>
                    <a:pt x="63" y="73"/>
                  </a:lnTo>
                  <a:lnTo>
                    <a:pt x="79" y="63"/>
                  </a:lnTo>
                  <a:lnTo>
                    <a:pt x="98" y="52"/>
                  </a:lnTo>
                  <a:lnTo>
                    <a:pt x="117" y="43"/>
                  </a:lnTo>
                  <a:lnTo>
                    <a:pt x="137" y="35"/>
                  </a:lnTo>
                  <a:lnTo>
                    <a:pt x="157" y="28"/>
                  </a:lnTo>
                  <a:lnTo>
                    <a:pt x="176" y="21"/>
                  </a:lnTo>
                  <a:lnTo>
                    <a:pt x="196" y="16"/>
                  </a:lnTo>
                  <a:lnTo>
                    <a:pt x="214" y="11"/>
                  </a:lnTo>
                  <a:lnTo>
                    <a:pt x="231" y="8"/>
                  </a:lnTo>
                  <a:lnTo>
                    <a:pt x="246" y="6"/>
                  </a:lnTo>
                  <a:lnTo>
                    <a:pt x="236" y="2"/>
                  </a:lnTo>
                  <a:lnTo>
                    <a:pt x="220" y="0"/>
                  </a:lnTo>
                  <a:lnTo>
                    <a:pt x="201" y="2"/>
                  </a:lnTo>
                  <a:lnTo>
                    <a:pt x="179" y="5"/>
                  </a:lnTo>
                  <a:lnTo>
                    <a:pt x="154" y="10"/>
                  </a:lnTo>
                  <a:lnTo>
                    <a:pt x="131" y="16"/>
                  </a:lnTo>
                  <a:lnTo>
                    <a:pt x="109" y="24"/>
                  </a:lnTo>
                  <a:lnTo>
                    <a:pt x="9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04" name="Freeform 131"/>
            <p:cNvSpPr>
              <a:spLocks/>
            </p:cNvSpPr>
            <p:nvPr/>
          </p:nvSpPr>
          <p:spPr bwMode="auto">
            <a:xfrm>
              <a:off x="4989" y="303"/>
              <a:ext cx="53" cy="82"/>
            </a:xfrm>
            <a:custGeom>
              <a:avLst/>
              <a:gdLst>
                <a:gd name="T0" fmla="*/ 0 w 158"/>
                <a:gd name="T1" fmla="*/ 1 h 164"/>
                <a:gd name="T2" fmla="*/ 0 w 158"/>
                <a:gd name="T3" fmla="*/ 2 h 164"/>
                <a:gd name="T4" fmla="*/ 0 w 158"/>
                <a:gd name="T5" fmla="*/ 2 h 164"/>
                <a:gd name="T6" fmla="*/ 0 w 158"/>
                <a:gd name="T7" fmla="*/ 2 h 164"/>
                <a:gd name="T8" fmla="*/ 0 w 158"/>
                <a:gd name="T9" fmla="*/ 2 h 164"/>
                <a:gd name="T10" fmla="*/ 0 w 158"/>
                <a:gd name="T11" fmla="*/ 2 h 164"/>
                <a:gd name="T12" fmla="*/ 0 w 158"/>
                <a:gd name="T13" fmla="*/ 3 h 164"/>
                <a:gd name="T14" fmla="*/ 0 w 158"/>
                <a:gd name="T15" fmla="*/ 3 h 164"/>
                <a:gd name="T16" fmla="*/ 0 w 158"/>
                <a:gd name="T17" fmla="*/ 3 h 164"/>
                <a:gd name="T18" fmla="*/ 0 w 158"/>
                <a:gd name="T19" fmla="*/ 3 h 164"/>
                <a:gd name="T20" fmla="*/ 0 w 158"/>
                <a:gd name="T21" fmla="*/ 3 h 164"/>
                <a:gd name="T22" fmla="*/ 0 w 158"/>
                <a:gd name="T23" fmla="*/ 3 h 164"/>
                <a:gd name="T24" fmla="*/ 0 w 158"/>
                <a:gd name="T25" fmla="*/ 3 h 164"/>
                <a:gd name="T26" fmla="*/ 0 w 158"/>
                <a:gd name="T27" fmla="*/ 3 h 164"/>
                <a:gd name="T28" fmla="*/ 0 w 158"/>
                <a:gd name="T29" fmla="*/ 3 h 164"/>
                <a:gd name="T30" fmla="*/ 0 w 158"/>
                <a:gd name="T31" fmla="*/ 3 h 164"/>
                <a:gd name="T32" fmla="*/ 0 w 158"/>
                <a:gd name="T33" fmla="*/ 3 h 164"/>
                <a:gd name="T34" fmla="*/ 0 w 158"/>
                <a:gd name="T35" fmla="*/ 3 h 164"/>
                <a:gd name="T36" fmla="*/ 0 w 158"/>
                <a:gd name="T37" fmla="*/ 3 h 164"/>
                <a:gd name="T38" fmla="*/ 0 w 158"/>
                <a:gd name="T39" fmla="*/ 3 h 164"/>
                <a:gd name="T40" fmla="*/ 0 w 158"/>
                <a:gd name="T41" fmla="*/ 2 h 164"/>
                <a:gd name="T42" fmla="*/ 0 w 158"/>
                <a:gd name="T43" fmla="*/ 2 h 164"/>
                <a:gd name="T44" fmla="*/ 0 w 158"/>
                <a:gd name="T45" fmla="*/ 2 h 164"/>
                <a:gd name="T46" fmla="*/ 0 w 158"/>
                <a:gd name="T47" fmla="*/ 2 h 164"/>
                <a:gd name="T48" fmla="*/ 0 w 158"/>
                <a:gd name="T49" fmla="*/ 1 h 164"/>
                <a:gd name="T50" fmla="*/ 0 w 158"/>
                <a:gd name="T51" fmla="*/ 1 h 164"/>
                <a:gd name="T52" fmla="*/ 0 w 158"/>
                <a:gd name="T53" fmla="*/ 1 h 164"/>
                <a:gd name="T54" fmla="*/ 0 w 158"/>
                <a:gd name="T55" fmla="*/ 1 h 164"/>
                <a:gd name="T56" fmla="*/ 0 w 158"/>
                <a:gd name="T57" fmla="*/ 1 h 164"/>
                <a:gd name="T58" fmla="*/ 0 w 158"/>
                <a:gd name="T59" fmla="*/ 1 h 164"/>
                <a:gd name="T60" fmla="*/ 0 w 158"/>
                <a:gd name="T61" fmla="*/ 0 h 164"/>
                <a:gd name="T62" fmla="*/ 0 w 158"/>
                <a:gd name="T63" fmla="*/ 1 h 164"/>
                <a:gd name="T64" fmla="*/ 0 w 158"/>
                <a:gd name="T65" fmla="*/ 1 h 164"/>
                <a:gd name="T66" fmla="*/ 0 w 158"/>
                <a:gd name="T67" fmla="*/ 1 h 164"/>
                <a:gd name="T68" fmla="*/ 0 w 158"/>
                <a:gd name="T69" fmla="*/ 1 h 164"/>
                <a:gd name="T70" fmla="*/ 0 w 158"/>
                <a:gd name="T71" fmla="*/ 1 h 164"/>
                <a:gd name="T72" fmla="*/ 0 w 158"/>
                <a:gd name="T73" fmla="*/ 1 h 164"/>
                <a:gd name="T74" fmla="*/ 0 w 158"/>
                <a:gd name="T75" fmla="*/ 1 h 164"/>
                <a:gd name="T76" fmla="*/ 0 w 158"/>
                <a:gd name="T77" fmla="*/ 1 h 164"/>
                <a:gd name="T78" fmla="*/ 0 w 158"/>
                <a:gd name="T79" fmla="*/ 1 h 164"/>
                <a:gd name="T80" fmla="*/ 0 w 158"/>
                <a:gd name="T81" fmla="*/ 1 h 1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4">
                  <a:moveTo>
                    <a:pt x="133" y="54"/>
                  </a:moveTo>
                  <a:lnTo>
                    <a:pt x="138" y="72"/>
                  </a:lnTo>
                  <a:lnTo>
                    <a:pt x="135" y="86"/>
                  </a:lnTo>
                  <a:lnTo>
                    <a:pt x="125" y="99"/>
                  </a:lnTo>
                  <a:lnTo>
                    <a:pt x="110" y="110"/>
                  </a:lnTo>
                  <a:lnTo>
                    <a:pt x="93" y="120"/>
                  </a:lnTo>
                  <a:lnTo>
                    <a:pt x="74" y="130"/>
                  </a:lnTo>
                  <a:lnTo>
                    <a:pt x="53" y="140"/>
                  </a:lnTo>
                  <a:lnTo>
                    <a:pt x="36" y="149"/>
                  </a:lnTo>
                  <a:lnTo>
                    <a:pt x="33" y="152"/>
                  </a:lnTo>
                  <a:lnTo>
                    <a:pt x="32" y="154"/>
                  </a:lnTo>
                  <a:lnTo>
                    <a:pt x="32" y="157"/>
                  </a:lnTo>
                  <a:lnTo>
                    <a:pt x="35" y="160"/>
                  </a:lnTo>
                  <a:lnTo>
                    <a:pt x="37" y="163"/>
                  </a:lnTo>
                  <a:lnTo>
                    <a:pt x="42" y="164"/>
                  </a:lnTo>
                  <a:lnTo>
                    <a:pt x="46" y="164"/>
                  </a:lnTo>
                  <a:lnTo>
                    <a:pt x="51" y="163"/>
                  </a:lnTo>
                  <a:lnTo>
                    <a:pt x="72" y="153"/>
                  </a:lnTo>
                  <a:lnTo>
                    <a:pt x="94" y="143"/>
                  </a:lnTo>
                  <a:lnTo>
                    <a:pt x="114" y="132"/>
                  </a:lnTo>
                  <a:lnTo>
                    <a:pt x="133" y="118"/>
                  </a:lnTo>
                  <a:lnTo>
                    <a:pt x="146" y="104"/>
                  </a:lnTo>
                  <a:lnTo>
                    <a:pt x="155" y="87"/>
                  </a:lnTo>
                  <a:lnTo>
                    <a:pt x="158" y="70"/>
                  </a:lnTo>
                  <a:lnTo>
                    <a:pt x="152" y="51"/>
                  </a:lnTo>
                  <a:lnTo>
                    <a:pt x="139" y="37"/>
                  </a:lnTo>
                  <a:lnTo>
                    <a:pt x="122" y="24"/>
                  </a:lnTo>
                  <a:lnTo>
                    <a:pt x="99" y="14"/>
                  </a:lnTo>
                  <a:lnTo>
                    <a:pt x="75" y="7"/>
                  </a:lnTo>
                  <a:lnTo>
                    <a:pt x="51" y="2"/>
                  </a:lnTo>
                  <a:lnTo>
                    <a:pt x="29" y="0"/>
                  </a:lnTo>
                  <a:lnTo>
                    <a:pt x="11" y="1"/>
                  </a:lnTo>
                  <a:lnTo>
                    <a:pt x="0" y="5"/>
                  </a:lnTo>
                  <a:lnTo>
                    <a:pt x="20" y="9"/>
                  </a:lnTo>
                  <a:lnTo>
                    <a:pt x="40" y="12"/>
                  </a:lnTo>
                  <a:lnTo>
                    <a:pt x="59" y="15"/>
                  </a:lnTo>
                  <a:lnTo>
                    <a:pt x="78" y="19"/>
                  </a:lnTo>
                  <a:lnTo>
                    <a:pt x="96" y="24"/>
                  </a:lnTo>
                  <a:lnTo>
                    <a:pt x="112" y="32"/>
                  </a:lnTo>
                  <a:lnTo>
                    <a:pt x="125" y="41"/>
                  </a:lnTo>
                  <a:lnTo>
                    <a:pt x="133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05" name="Freeform 132"/>
            <p:cNvSpPr>
              <a:spLocks/>
            </p:cNvSpPr>
            <p:nvPr/>
          </p:nvSpPr>
          <p:spPr bwMode="auto">
            <a:xfrm>
              <a:off x="4796" y="285"/>
              <a:ext cx="134" cy="170"/>
            </a:xfrm>
            <a:custGeom>
              <a:avLst/>
              <a:gdLst>
                <a:gd name="T0" fmla="*/ 0 w 400"/>
                <a:gd name="T1" fmla="*/ 1 h 340"/>
                <a:gd name="T2" fmla="*/ 0 w 400"/>
                <a:gd name="T3" fmla="*/ 2 h 340"/>
                <a:gd name="T4" fmla="*/ 0 w 400"/>
                <a:gd name="T5" fmla="*/ 3 h 340"/>
                <a:gd name="T6" fmla="*/ 0 w 400"/>
                <a:gd name="T7" fmla="*/ 4 h 340"/>
                <a:gd name="T8" fmla="*/ 0 w 400"/>
                <a:gd name="T9" fmla="*/ 4 h 340"/>
                <a:gd name="T10" fmla="*/ 0 w 400"/>
                <a:gd name="T11" fmla="*/ 4 h 340"/>
                <a:gd name="T12" fmla="*/ 0 w 400"/>
                <a:gd name="T13" fmla="*/ 5 h 340"/>
                <a:gd name="T14" fmla="*/ 0 w 400"/>
                <a:gd name="T15" fmla="*/ 5 h 340"/>
                <a:gd name="T16" fmla="*/ 0 w 400"/>
                <a:gd name="T17" fmla="*/ 5 h 340"/>
                <a:gd name="T18" fmla="*/ 0 w 400"/>
                <a:gd name="T19" fmla="*/ 5 h 340"/>
                <a:gd name="T20" fmla="*/ 0 w 400"/>
                <a:gd name="T21" fmla="*/ 5 h 340"/>
                <a:gd name="T22" fmla="*/ 0 w 400"/>
                <a:gd name="T23" fmla="*/ 6 h 340"/>
                <a:gd name="T24" fmla="*/ 0 w 400"/>
                <a:gd name="T25" fmla="*/ 6 h 340"/>
                <a:gd name="T26" fmla="*/ 0 w 400"/>
                <a:gd name="T27" fmla="*/ 6 h 340"/>
                <a:gd name="T28" fmla="*/ 0 w 400"/>
                <a:gd name="T29" fmla="*/ 6 h 340"/>
                <a:gd name="T30" fmla="*/ 0 w 400"/>
                <a:gd name="T31" fmla="*/ 6 h 340"/>
                <a:gd name="T32" fmla="*/ 1 w 400"/>
                <a:gd name="T33" fmla="*/ 6 h 340"/>
                <a:gd name="T34" fmla="*/ 1 w 400"/>
                <a:gd name="T35" fmla="*/ 6 h 340"/>
                <a:gd name="T36" fmla="*/ 1 w 400"/>
                <a:gd name="T37" fmla="*/ 6 h 340"/>
                <a:gd name="T38" fmla="*/ 1 w 400"/>
                <a:gd name="T39" fmla="*/ 5 h 340"/>
                <a:gd name="T40" fmla="*/ 1 w 400"/>
                <a:gd name="T41" fmla="*/ 5 h 340"/>
                <a:gd name="T42" fmla="*/ 0 w 400"/>
                <a:gd name="T43" fmla="*/ 5 h 340"/>
                <a:gd name="T44" fmla="*/ 0 w 400"/>
                <a:gd name="T45" fmla="*/ 5 h 340"/>
                <a:gd name="T46" fmla="*/ 0 w 400"/>
                <a:gd name="T47" fmla="*/ 5 h 340"/>
                <a:gd name="T48" fmla="*/ 0 w 400"/>
                <a:gd name="T49" fmla="*/ 5 h 340"/>
                <a:gd name="T50" fmla="*/ 0 w 400"/>
                <a:gd name="T51" fmla="*/ 5 h 340"/>
                <a:gd name="T52" fmla="*/ 0 w 400"/>
                <a:gd name="T53" fmla="*/ 5 h 340"/>
                <a:gd name="T54" fmla="*/ 0 w 400"/>
                <a:gd name="T55" fmla="*/ 5 h 340"/>
                <a:gd name="T56" fmla="*/ 0 w 400"/>
                <a:gd name="T57" fmla="*/ 5 h 340"/>
                <a:gd name="T58" fmla="*/ 0 w 400"/>
                <a:gd name="T59" fmla="*/ 4 h 340"/>
                <a:gd name="T60" fmla="*/ 0 w 400"/>
                <a:gd name="T61" fmla="*/ 4 h 340"/>
                <a:gd name="T62" fmla="*/ 0 w 400"/>
                <a:gd name="T63" fmla="*/ 3 h 340"/>
                <a:gd name="T64" fmla="*/ 0 w 400"/>
                <a:gd name="T65" fmla="*/ 3 h 340"/>
                <a:gd name="T66" fmla="*/ 0 w 400"/>
                <a:gd name="T67" fmla="*/ 2 h 340"/>
                <a:gd name="T68" fmla="*/ 0 w 400"/>
                <a:gd name="T69" fmla="*/ 2 h 340"/>
                <a:gd name="T70" fmla="*/ 0 w 400"/>
                <a:gd name="T71" fmla="*/ 2 h 340"/>
                <a:gd name="T72" fmla="*/ 0 w 400"/>
                <a:gd name="T73" fmla="*/ 1 h 340"/>
                <a:gd name="T74" fmla="*/ 0 w 400"/>
                <a:gd name="T75" fmla="*/ 1 h 340"/>
                <a:gd name="T76" fmla="*/ 0 w 400"/>
                <a:gd name="T77" fmla="*/ 1 h 340"/>
                <a:gd name="T78" fmla="*/ 0 w 400"/>
                <a:gd name="T79" fmla="*/ 1 h 340"/>
                <a:gd name="T80" fmla="*/ 0 w 400"/>
                <a:gd name="T81" fmla="*/ 0 h 340"/>
                <a:gd name="T82" fmla="*/ 0 w 400"/>
                <a:gd name="T83" fmla="*/ 1 h 340"/>
                <a:gd name="T84" fmla="*/ 0 w 400"/>
                <a:gd name="T85" fmla="*/ 1 h 340"/>
                <a:gd name="T86" fmla="*/ 0 w 400"/>
                <a:gd name="T87" fmla="*/ 1 h 34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40">
                  <a:moveTo>
                    <a:pt x="156" y="45"/>
                  </a:moveTo>
                  <a:lnTo>
                    <a:pt x="125" y="62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5"/>
                  </a:lnTo>
                  <a:lnTo>
                    <a:pt x="22" y="150"/>
                  </a:lnTo>
                  <a:lnTo>
                    <a:pt x="8" y="176"/>
                  </a:lnTo>
                  <a:lnTo>
                    <a:pt x="0" y="204"/>
                  </a:lnTo>
                  <a:lnTo>
                    <a:pt x="2" y="233"/>
                  </a:lnTo>
                  <a:lnTo>
                    <a:pt x="5" y="240"/>
                  </a:lnTo>
                  <a:lnTo>
                    <a:pt x="9" y="248"/>
                  </a:lnTo>
                  <a:lnTo>
                    <a:pt x="13" y="254"/>
                  </a:lnTo>
                  <a:lnTo>
                    <a:pt x="19" y="261"/>
                  </a:lnTo>
                  <a:lnTo>
                    <a:pt x="26" y="268"/>
                  </a:lnTo>
                  <a:lnTo>
                    <a:pt x="34" y="274"/>
                  </a:lnTo>
                  <a:lnTo>
                    <a:pt x="42" y="279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5"/>
                  </a:lnTo>
                  <a:lnTo>
                    <a:pt x="128" y="310"/>
                  </a:lnTo>
                  <a:lnTo>
                    <a:pt x="149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10" y="326"/>
                  </a:lnTo>
                  <a:lnTo>
                    <a:pt x="231" y="329"/>
                  </a:lnTo>
                  <a:lnTo>
                    <a:pt x="253" y="331"/>
                  </a:lnTo>
                  <a:lnTo>
                    <a:pt x="274" y="334"/>
                  </a:lnTo>
                  <a:lnTo>
                    <a:pt x="295" y="336"/>
                  </a:lnTo>
                  <a:lnTo>
                    <a:pt x="317" y="337"/>
                  </a:lnTo>
                  <a:lnTo>
                    <a:pt x="339" y="338"/>
                  </a:lnTo>
                  <a:lnTo>
                    <a:pt x="359" y="339"/>
                  </a:lnTo>
                  <a:lnTo>
                    <a:pt x="381" y="340"/>
                  </a:lnTo>
                  <a:lnTo>
                    <a:pt x="387" y="340"/>
                  </a:lnTo>
                  <a:lnTo>
                    <a:pt x="393" y="337"/>
                  </a:lnTo>
                  <a:lnTo>
                    <a:pt x="397" y="334"/>
                  </a:lnTo>
                  <a:lnTo>
                    <a:pt x="400" y="328"/>
                  </a:lnTo>
                  <a:lnTo>
                    <a:pt x="400" y="323"/>
                  </a:lnTo>
                  <a:lnTo>
                    <a:pt x="397" y="319"/>
                  </a:lnTo>
                  <a:lnTo>
                    <a:pt x="391" y="316"/>
                  </a:lnTo>
                  <a:lnTo>
                    <a:pt x="385" y="315"/>
                  </a:lnTo>
                  <a:lnTo>
                    <a:pt x="365" y="315"/>
                  </a:lnTo>
                  <a:lnTo>
                    <a:pt x="346" y="315"/>
                  </a:lnTo>
                  <a:lnTo>
                    <a:pt x="326" y="314"/>
                  </a:lnTo>
                  <a:lnTo>
                    <a:pt x="307" y="313"/>
                  </a:lnTo>
                  <a:lnTo>
                    <a:pt x="287" y="312"/>
                  </a:lnTo>
                  <a:lnTo>
                    <a:pt x="266" y="310"/>
                  </a:lnTo>
                  <a:lnTo>
                    <a:pt x="247" y="308"/>
                  </a:lnTo>
                  <a:lnTo>
                    <a:pt x="227" y="306"/>
                  </a:lnTo>
                  <a:lnTo>
                    <a:pt x="208" y="303"/>
                  </a:lnTo>
                  <a:lnTo>
                    <a:pt x="188" y="300"/>
                  </a:lnTo>
                  <a:lnTo>
                    <a:pt x="169" y="295"/>
                  </a:lnTo>
                  <a:lnTo>
                    <a:pt x="150" y="291"/>
                  </a:lnTo>
                  <a:lnTo>
                    <a:pt x="131" y="287"/>
                  </a:lnTo>
                  <a:lnTo>
                    <a:pt x="114" y="281"/>
                  </a:lnTo>
                  <a:lnTo>
                    <a:pt x="95" y="275"/>
                  </a:lnTo>
                  <a:lnTo>
                    <a:pt x="77" y="269"/>
                  </a:lnTo>
                  <a:lnTo>
                    <a:pt x="63" y="261"/>
                  </a:lnTo>
                  <a:lnTo>
                    <a:pt x="51" y="251"/>
                  </a:lnTo>
                  <a:lnTo>
                    <a:pt x="44" y="241"/>
                  </a:lnTo>
                  <a:lnTo>
                    <a:pt x="38" y="228"/>
                  </a:lnTo>
                  <a:lnTo>
                    <a:pt x="38" y="214"/>
                  </a:lnTo>
                  <a:lnTo>
                    <a:pt x="41" y="195"/>
                  </a:lnTo>
                  <a:lnTo>
                    <a:pt x="47" y="177"/>
                  </a:lnTo>
                  <a:lnTo>
                    <a:pt x="53" y="163"/>
                  </a:lnTo>
                  <a:lnTo>
                    <a:pt x="63" y="148"/>
                  </a:lnTo>
                  <a:lnTo>
                    <a:pt x="74" y="135"/>
                  </a:lnTo>
                  <a:lnTo>
                    <a:pt x="85" y="122"/>
                  </a:lnTo>
                  <a:lnTo>
                    <a:pt x="98" y="111"/>
                  </a:lnTo>
                  <a:lnTo>
                    <a:pt x="111" y="100"/>
                  </a:lnTo>
                  <a:lnTo>
                    <a:pt x="125" y="89"/>
                  </a:lnTo>
                  <a:lnTo>
                    <a:pt x="141" y="79"/>
                  </a:lnTo>
                  <a:lnTo>
                    <a:pt x="160" y="68"/>
                  </a:lnTo>
                  <a:lnTo>
                    <a:pt x="179" y="57"/>
                  </a:lnTo>
                  <a:lnTo>
                    <a:pt x="201" y="47"/>
                  </a:lnTo>
                  <a:lnTo>
                    <a:pt x="224" y="37"/>
                  </a:lnTo>
                  <a:lnTo>
                    <a:pt x="249" y="27"/>
                  </a:lnTo>
                  <a:lnTo>
                    <a:pt x="272" y="19"/>
                  </a:lnTo>
                  <a:lnTo>
                    <a:pt x="294" y="12"/>
                  </a:lnTo>
                  <a:lnTo>
                    <a:pt x="314" y="6"/>
                  </a:lnTo>
                  <a:lnTo>
                    <a:pt x="332" y="1"/>
                  </a:lnTo>
                  <a:lnTo>
                    <a:pt x="316" y="0"/>
                  </a:lnTo>
                  <a:lnTo>
                    <a:pt x="295" y="1"/>
                  </a:lnTo>
                  <a:lnTo>
                    <a:pt x="274" y="5"/>
                  </a:lnTo>
                  <a:lnTo>
                    <a:pt x="249" y="10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5"/>
                  </a:lnTo>
                  <a:lnTo>
                    <a:pt x="156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06" name="Freeform 133"/>
            <p:cNvSpPr>
              <a:spLocks/>
            </p:cNvSpPr>
            <p:nvPr/>
          </p:nvSpPr>
          <p:spPr bwMode="auto">
            <a:xfrm>
              <a:off x="4984" y="279"/>
              <a:ext cx="117" cy="114"/>
            </a:xfrm>
            <a:custGeom>
              <a:avLst/>
              <a:gdLst>
                <a:gd name="T0" fmla="*/ 0 w 349"/>
                <a:gd name="T1" fmla="*/ 2 h 227"/>
                <a:gd name="T2" fmla="*/ 0 w 349"/>
                <a:gd name="T3" fmla="*/ 2 h 227"/>
                <a:gd name="T4" fmla="*/ 0 w 349"/>
                <a:gd name="T5" fmla="*/ 2 h 227"/>
                <a:gd name="T6" fmla="*/ 0 w 349"/>
                <a:gd name="T7" fmla="*/ 2 h 227"/>
                <a:gd name="T8" fmla="*/ 0 w 349"/>
                <a:gd name="T9" fmla="*/ 3 h 227"/>
                <a:gd name="T10" fmla="*/ 0 w 349"/>
                <a:gd name="T11" fmla="*/ 3 h 227"/>
                <a:gd name="T12" fmla="*/ 0 w 349"/>
                <a:gd name="T13" fmla="*/ 3 h 227"/>
                <a:gd name="T14" fmla="*/ 0 w 349"/>
                <a:gd name="T15" fmla="*/ 3 h 227"/>
                <a:gd name="T16" fmla="*/ 0 w 349"/>
                <a:gd name="T17" fmla="*/ 3 h 227"/>
                <a:gd name="T18" fmla="*/ 0 w 349"/>
                <a:gd name="T19" fmla="*/ 3 h 227"/>
                <a:gd name="T20" fmla="*/ 0 w 349"/>
                <a:gd name="T21" fmla="*/ 4 h 227"/>
                <a:gd name="T22" fmla="*/ 0 w 349"/>
                <a:gd name="T23" fmla="*/ 4 h 227"/>
                <a:gd name="T24" fmla="*/ 0 w 349"/>
                <a:gd name="T25" fmla="*/ 4 h 227"/>
                <a:gd name="T26" fmla="*/ 0 w 349"/>
                <a:gd name="T27" fmla="*/ 4 h 227"/>
                <a:gd name="T28" fmla="*/ 0 w 349"/>
                <a:gd name="T29" fmla="*/ 4 h 227"/>
                <a:gd name="T30" fmla="*/ 0 w 349"/>
                <a:gd name="T31" fmla="*/ 4 h 227"/>
                <a:gd name="T32" fmla="*/ 0 w 349"/>
                <a:gd name="T33" fmla="*/ 4 h 227"/>
                <a:gd name="T34" fmla="*/ 0 w 349"/>
                <a:gd name="T35" fmla="*/ 4 h 227"/>
                <a:gd name="T36" fmla="*/ 0 w 349"/>
                <a:gd name="T37" fmla="*/ 4 h 227"/>
                <a:gd name="T38" fmla="*/ 0 w 349"/>
                <a:gd name="T39" fmla="*/ 4 h 227"/>
                <a:gd name="T40" fmla="*/ 0 w 349"/>
                <a:gd name="T41" fmla="*/ 4 h 227"/>
                <a:gd name="T42" fmla="*/ 0 w 349"/>
                <a:gd name="T43" fmla="*/ 4 h 227"/>
                <a:gd name="T44" fmla="*/ 0 w 349"/>
                <a:gd name="T45" fmla="*/ 4 h 227"/>
                <a:gd name="T46" fmla="*/ 0 w 349"/>
                <a:gd name="T47" fmla="*/ 3 h 227"/>
                <a:gd name="T48" fmla="*/ 0 w 349"/>
                <a:gd name="T49" fmla="*/ 3 h 227"/>
                <a:gd name="T50" fmla="*/ 0 w 349"/>
                <a:gd name="T51" fmla="*/ 2 h 227"/>
                <a:gd name="T52" fmla="*/ 0 w 349"/>
                <a:gd name="T53" fmla="*/ 2 h 227"/>
                <a:gd name="T54" fmla="*/ 0 w 349"/>
                <a:gd name="T55" fmla="*/ 2 h 227"/>
                <a:gd name="T56" fmla="*/ 0 w 349"/>
                <a:gd name="T57" fmla="*/ 1 h 227"/>
                <a:gd name="T58" fmla="*/ 0 w 349"/>
                <a:gd name="T59" fmla="*/ 1 h 227"/>
                <a:gd name="T60" fmla="*/ 0 w 349"/>
                <a:gd name="T61" fmla="*/ 1 h 227"/>
                <a:gd name="T62" fmla="*/ 0 w 349"/>
                <a:gd name="T63" fmla="*/ 1 h 227"/>
                <a:gd name="T64" fmla="*/ 0 w 349"/>
                <a:gd name="T65" fmla="*/ 1 h 227"/>
                <a:gd name="T66" fmla="*/ 0 w 349"/>
                <a:gd name="T67" fmla="*/ 1 h 227"/>
                <a:gd name="T68" fmla="*/ 0 w 349"/>
                <a:gd name="T69" fmla="*/ 1 h 227"/>
                <a:gd name="T70" fmla="*/ 0 w 349"/>
                <a:gd name="T71" fmla="*/ 1 h 227"/>
                <a:gd name="T72" fmla="*/ 0 w 349"/>
                <a:gd name="T73" fmla="*/ 1 h 227"/>
                <a:gd name="T74" fmla="*/ 0 w 349"/>
                <a:gd name="T75" fmla="*/ 1 h 227"/>
                <a:gd name="T76" fmla="*/ 0 w 349"/>
                <a:gd name="T77" fmla="*/ 1 h 227"/>
                <a:gd name="T78" fmla="*/ 0 w 349"/>
                <a:gd name="T79" fmla="*/ 0 h 227"/>
                <a:gd name="T80" fmla="*/ 0 w 349"/>
                <a:gd name="T81" fmla="*/ 0 h 227"/>
                <a:gd name="T82" fmla="*/ 0 w 349"/>
                <a:gd name="T83" fmla="*/ 0 h 227"/>
                <a:gd name="T84" fmla="*/ 0 w 349"/>
                <a:gd name="T85" fmla="*/ 1 h 227"/>
                <a:gd name="T86" fmla="*/ 0 w 349"/>
                <a:gd name="T87" fmla="*/ 1 h 227"/>
                <a:gd name="T88" fmla="*/ 0 w 349"/>
                <a:gd name="T89" fmla="*/ 1 h 227"/>
                <a:gd name="T90" fmla="*/ 0 w 349"/>
                <a:gd name="T91" fmla="*/ 1 h 227"/>
                <a:gd name="T92" fmla="*/ 0 w 349"/>
                <a:gd name="T93" fmla="*/ 1 h 227"/>
                <a:gd name="T94" fmla="*/ 0 w 349"/>
                <a:gd name="T95" fmla="*/ 1 h 227"/>
                <a:gd name="T96" fmla="*/ 0 w 349"/>
                <a:gd name="T97" fmla="*/ 1 h 227"/>
                <a:gd name="T98" fmla="*/ 0 w 349"/>
                <a:gd name="T99" fmla="*/ 1 h 227"/>
                <a:gd name="T100" fmla="*/ 0 w 349"/>
                <a:gd name="T101" fmla="*/ 1 h 227"/>
                <a:gd name="T102" fmla="*/ 0 w 349"/>
                <a:gd name="T103" fmla="*/ 1 h 227"/>
                <a:gd name="T104" fmla="*/ 0 w 349"/>
                <a:gd name="T105" fmla="*/ 1 h 227"/>
                <a:gd name="T106" fmla="*/ 0 w 349"/>
                <a:gd name="T107" fmla="*/ 1 h 227"/>
                <a:gd name="T108" fmla="*/ 0 w 349"/>
                <a:gd name="T109" fmla="*/ 1 h 227"/>
                <a:gd name="T110" fmla="*/ 0 w 349"/>
                <a:gd name="T111" fmla="*/ 1 h 227"/>
                <a:gd name="T112" fmla="*/ 0 w 349"/>
                <a:gd name="T113" fmla="*/ 1 h 227"/>
                <a:gd name="T114" fmla="*/ 0 w 349"/>
                <a:gd name="T115" fmla="*/ 1 h 227"/>
                <a:gd name="T116" fmla="*/ 0 w 349"/>
                <a:gd name="T117" fmla="*/ 1 h 227"/>
                <a:gd name="T118" fmla="*/ 0 w 349"/>
                <a:gd name="T119" fmla="*/ 1 h 227"/>
                <a:gd name="T120" fmla="*/ 0 w 349"/>
                <a:gd name="T121" fmla="*/ 2 h 2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49" h="227">
                  <a:moveTo>
                    <a:pt x="291" y="70"/>
                  </a:moveTo>
                  <a:lnTo>
                    <a:pt x="307" y="83"/>
                  </a:lnTo>
                  <a:lnTo>
                    <a:pt x="316" y="97"/>
                  </a:lnTo>
                  <a:lnTo>
                    <a:pt x="321" y="113"/>
                  </a:lnTo>
                  <a:lnTo>
                    <a:pt x="321" y="129"/>
                  </a:lnTo>
                  <a:lnTo>
                    <a:pt x="318" y="142"/>
                  </a:lnTo>
                  <a:lnTo>
                    <a:pt x="313" y="154"/>
                  </a:lnTo>
                  <a:lnTo>
                    <a:pt x="302" y="165"/>
                  </a:lnTo>
                  <a:lnTo>
                    <a:pt x="292" y="174"/>
                  </a:lnTo>
                  <a:lnTo>
                    <a:pt x="279" y="185"/>
                  </a:lnTo>
                  <a:lnTo>
                    <a:pt x="266" y="193"/>
                  </a:lnTo>
                  <a:lnTo>
                    <a:pt x="253" y="202"/>
                  </a:lnTo>
                  <a:lnTo>
                    <a:pt x="240" y="212"/>
                  </a:lnTo>
                  <a:lnTo>
                    <a:pt x="237" y="215"/>
                  </a:lnTo>
                  <a:lnTo>
                    <a:pt x="236" y="218"/>
                  </a:lnTo>
                  <a:lnTo>
                    <a:pt x="237" y="221"/>
                  </a:lnTo>
                  <a:lnTo>
                    <a:pt x="240" y="224"/>
                  </a:lnTo>
                  <a:lnTo>
                    <a:pt x="244" y="226"/>
                  </a:lnTo>
                  <a:lnTo>
                    <a:pt x="249" y="227"/>
                  </a:lnTo>
                  <a:lnTo>
                    <a:pt x="254" y="226"/>
                  </a:lnTo>
                  <a:lnTo>
                    <a:pt x="259" y="224"/>
                  </a:lnTo>
                  <a:lnTo>
                    <a:pt x="288" y="211"/>
                  </a:lnTo>
                  <a:lnTo>
                    <a:pt x="311" y="193"/>
                  </a:lnTo>
                  <a:lnTo>
                    <a:pt x="331" y="172"/>
                  </a:lnTo>
                  <a:lnTo>
                    <a:pt x="345" y="151"/>
                  </a:lnTo>
                  <a:lnTo>
                    <a:pt x="349" y="127"/>
                  </a:lnTo>
                  <a:lnTo>
                    <a:pt x="346" y="104"/>
                  </a:lnTo>
                  <a:lnTo>
                    <a:pt x="334" y="83"/>
                  </a:lnTo>
                  <a:lnTo>
                    <a:pt x="311" y="63"/>
                  </a:lnTo>
                  <a:lnTo>
                    <a:pt x="294" y="53"/>
                  </a:lnTo>
                  <a:lnTo>
                    <a:pt x="273" y="44"/>
                  </a:lnTo>
                  <a:lnTo>
                    <a:pt x="250" y="35"/>
                  </a:lnTo>
                  <a:lnTo>
                    <a:pt x="227" y="28"/>
                  </a:lnTo>
                  <a:lnTo>
                    <a:pt x="202" y="22"/>
                  </a:lnTo>
                  <a:lnTo>
                    <a:pt x="176" y="17"/>
                  </a:lnTo>
                  <a:lnTo>
                    <a:pt x="151" y="12"/>
                  </a:lnTo>
                  <a:lnTo>
                    <a:pt x="125" y="7"/>
                  </a:lnTo>
                  <a:lnTo>
                    <a:pt x="102" y="4"/>
                  </a:lnTo>
                  <a:lnTo>
                    <a:pt x="79" y="2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3" y="0"/>
                  </a:lnTo>
                  <a:lnTo>
                    <a:pt x="12" y="1"/>
                  </a:lnTo>
                  <a:lnTo>
                    <a:pt x="5" y="3"/>
                  </a:lnTo>
                  <a:lnTo>
                    <a:pt x="0" y="5"/>
                  </a:lnTo>
                  <a:lnTo>
                    <a:pt x="15" y="7"/>
                  </a:lnTo>
                  <a:lnTo>
                    <a:pt x="31" y="9"/>
                  </a:lnTo>
                  <a:lnTo>
                    <a:pt x="47" y="11"/>
                  </a:lnTo>
                  <a:lnTo>
                    <a:pt x="64" y="13"/>
                  </a:lnTo>
                  <a:lnTo>
                    <a:pt x="83" y="15"/>
                  </a:lnTo>
                  <a:lnTo>
                    <a:pt x="102" y="17"/>
                  </a:lnTo>
                  <a:lnTo>
                    <a:pt x="121" y="20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0" y="31"/>
                  </a:lnTo>
                  <a:lnTo>
                    <a:pt x="201" y="36"/>
                  </a:lnTo>
                  <a:lnTo>
                    <a:pt x="220" y="41"/>
                  </a:lnTo>
                  <a:lnTo>
                    <a:pt x="238" y="48"/>
                  </a:lnTo>
                  <a:lnTo>
                    <a:pt x="257" y="54"/>
                  </a:lnTo>
                  <a:lnTo>
                    <a:pt x="275" y="62"/>
                  </a:lnTo>
                  <a:lnTo>
                    <a:pt x="291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07" name="Freeform 134"/>
            <p:cNvSpPr>
              <a:spLocks/>
            </p:cNvSpPr>
            <p:nvPr/>
          </p:nvSpPr>
          <p:spPr bwMode="auto">
            <a:xfrm>
              <a:off x="4750" y="340"/>
              <a:ext cx="48" cy="107"/>
            </a:xfrm>
            <a:custGeom>
              <a:avLst/>
              <a:gdLst>
                <a:gd name="T0" fmla="*/ 0 w 143"/>
                <a:gd name="T1" fmla="*/ 2 h 212"/>
                <a:gd name="T2" fmla="*/ 0 w 143"/>
                <a:gd name="T3" fmla="*/ 3 h 212"/>
                <a:gd name="T4" fmla="*/ 0 w 143"/>
                <a:gd name="T5" fmla="*/ 3 h 212"/>
                <a:gd name="T6" fmla="*/ 0 w 143"/>
                <a:gd name="T7" fmla="*/ 3 h 212"/>
                <a:gd name="T8" fmla="*/ 0 w 143"/>
                <a:gd name="T9" fmla="*/ 3 h 212"/>
                <a:gd name="T10" fmla="*/ 0 w 143"/>
                <a:gd name="T11" fmla="*/ 3 h 212"/>
                <a:gd name="T12" fmla="*/ 0 w 143"/>
                <a:gd name="T13" fmla="*/ 4 h 212"/>
                <a:gd name="T14" fmla="*/ 0 w 143"/>
                <a:gd name="T15" fmla="*/ 4 h 212"/>
                <a:gd name="T16" fmla="*/ 0 w 143"/>
                <a:gd name="T17" fmla="*/ 4 h 212"/>
                <a:gd name="T18" fmla="*/ 0 w 143"/>
                <a:gd name="T19" fmla="*/ 4 h 212"/>
                <a:gd name="T20" fmla="*/ 0 w 143"/>
                <a:gd name="T21" fmla="*/ 4 h 212"/>
                <a:gd name="T22" fmla="*/ 0 w 143"/>
                <a:gd name="T23" fmla="*/ 4 h 212"/>
                <a:gd name="T24" fmla="*/ 0 w 143"/>
                <a:gd name="T25" fmla="*/ 4 h 212"/>
                <a:gd name="T26" fmla="*/ 0 w 143"/>
                <a:gd name="T27" fmla="*/ 4 h 212"/>
                <a:gd name="T28" fmla="*/ 0 w 143"/>
                <a:gd name="T29" fmla="*/ 4 h 212"/>
                <a:gd name="T30" fmla="*/ 0 w 143"/>
                <a:gd name="T31" fmla="*/ 3 h 212"/>
                <a:gd name="T32" fmla="*/ 0 w 143"/>
                <a:gd name="T33" fmla="*/ 3 h 212"/>
                <a:gd name="T34" fmla="*/ 0 w 143"/>
                <a:gd name="T35" fmla="*/ 3 h 212"/>
                <a:gd name="T36" fmla="*/ 0 w 143"/>
                <a:gd name="T37" fmla="*/ 3 h 212"/>
                <a:gd name="T38" fmla="*/ 0 w 143"/>
                <a:gd name="T39" fmla="*/ 3 h 212"/>
                <a:gd name="T40" fmla="*/ 0 w 143"/>
                <a:gd name="T41" fmla="*/ 3 h 212"/>
                <a:gd name="T42" fmla="*/ 0 w 143"/>
                <a:gd name="T43" fmla="*/ 3 h 212"/>
                <a:gd name="T44" fmla="*/ 0 w 143"/>
                <a:gd name="T45" fmla="*/ 2 h 212"/>
                <a:gd name="T46" fmla="*/ 0 w 143"/>
                <a:gd name="T47" fmla="*/ 2 h 212"/>
                <a:gd name="T48" fmla="*/ 0 w 143"/>
                <a:gd name="T49" fmla="*/ 2 h 212"/>
                <a:gd name="T50" fmla="*/ 0 w 143"/>
                <a:gd name="T51" fmla="*/ 2 h 212"/>
                <a:gd name="T52" fmla="*/ 0 w 143"/>
                <a:gd name="T53" fmla="*/ 1 h 212"/>
                <a:gd name="T54" fmla="*/ 0 w 143"/>
                <a:gd name="T55" fmla="*/ 1 h 212"/>
                <a:gd name="T56" fmla="*/ 0 w 143"/>
                <a:gd name="T57" fmla="*/ 1 h 212"/>
                <a:gd name="T58" fmla="*/ 0 w 143"/>
                <a:gd name="T59" fmla="*/ 1 h 212"/>
                <a:gd name="T60" fmla="*/ 0 w 143"/>
                <a:gd name="T61" fmla="*/ 1 h 212"/>
                <a:gd name="T62" fmla="*/ 0 w 143"/>
                <a:gd name="T63" fmla="*/ 1 h 212"/>
                <a:gd name="T64" fmla="*/ 0 w 143"/>
                <a:gd name="T65" fmla="*/ 0 h 212"/>
                <a:gd name="T66" fmla="*/ 0 w 143"/>
                <a:gd name="T67" fmla="*/ 1 h 212"/>
                <a:gd name="T68" fmla="*/ 0 w 143"/>
                <a:gd name="T69" fmla="*/ 1 h 212"/>
                <a:gd name="T70" fmla="*/ 0 w 143"/>
                <a:gd name="T71" fmla="*/ 1 h 212"/>
                <a:gd name="T72" fmla="*/ 0 w 143"/>
                <a:gd name="T73" fmla="*/ 1 h 212"/>
                <a:gd name="T74" fmla="*/ 0 w 143"/>
                <a:gd name="T75" fmla="*/ 1 h 212"/>
                <a:gd name="T76" fmla="*/ 0 w 143"/>
                <a:gd name="T77" fmla="*/ 2 h 212"/>
                <a:gd name="T78" fmla="*/ 0 w 143"/>
                <a:gd name="T79" fmla="*/ 2 h 212"/>
                <a:gd name="T80" fmla="*/ 0 w 143"/>
                <a:gd name="T81" fmla="*/ 2 h 2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3" h="212">
                  <a:moveTo>
                    <a:pt x="0" y="115"/>
                  </a:moveTo>
                  <a:lnTo>
                    <a:pt x="0" y="133"/>
                  </a:lnTo>
                  <a:lnTo>
                    <a:pt x="6" y="149"/>
                  </a:lnTo>
                  <a:lnTo>
                    <a:pt x="16" y="165"/>
                  </a:lnTo>
                  <a:lnTo>
                    <a:pt x="31" y="178"/>
                  </a:lnTo>
                  <a:lnTo>
                    <a:pt x="48" y="190"/>
                  </a:lnTo>
                  <a:lnTo>
                    <a:pt x="69" y="200"/>
                  </a:lnTo>
                  <a:lnTo>
                    <a:pt x="92" y="207"/>
                  </a:lnTo>
                  <a:lnTo>
                    <a:pt x="115" y="211"/>
                  </a:lnTo>
                  <a:lnTo>
                    <a:pt x="122" y="212"/>
                  </a:lnTo>
                  <a:lnTo>
                    <a:pt x="130" y="210"/>
                  </a:lnTo>
                  <a:lnTo>
                    <a:pt x="135" y="207"/>
                  </a:lnTo>
                  <a:lnTo>
                    <a:pt x="138" y="203"/>
                  </a:lnTo>
                  <a:lnTo>
                    <a:pt x="138" y="198"/>
                  </a:lnTo>
                  <a:lnTo>
                    <a:pt x="137" y="193"/>
                  </a:lnTo>
                  <a:lnTo>
                    <a:pt x="133" y="189"/>
                  </a:lnTo>
                  <a:lnTo>
                    <a:pt x="125" y="186"/>
                  </a:lnTo>
                  <a:lnTo>
                    <a:pt x="102" y="180"/>
                  </a:lnTo>
                  <a:lnTo>
                    <a:pt x="80" y="172"/>
                  </a:lnTo>
                  <a:lnTo>
                    <a:pt x="63" y="161"/>
                  </a:lnTo>
                  <a:lnTo>
                    <a:pt x="50" y="148"/>
                  </a:lnTo>
                  <a:lnTo>
                    <a:pt x="41" y="133"/>
                  </a:lnTo>
                  <a:lnTo>
                    <a:pt x="37" y="116"/>
                  </a:lnTo>
                  <a:lnTo>
                    <a:pt x="37" y="99"/>
                  </a:lnTo>
                  <a:lnTo>
                    <a:pt x="44" y="80"/>
                  </a:lnTo>
                  <a:lnTo>
                    <a:pt x="54" y="67"/>
                  </a:lnTo>
                  <a:lnTo>
                    <a:pt x="70" y="54"/>
                  </a:lnTo>
                  <a:lnTo>
                    <a:pt x="87" y="41"/>
                  </a:lnTo>
                  <a:lnTo>
                    <a:pt x="106" y="30"/>
                  </a:lnTo>
                  <a:lnTo>
                    <a:pt x="122" y="21"/>
                  </a:lnTo>
                  <a:lnTo>
                    <a:pt x="135" y="11"/>
                  </a:lnTo>
                  <a:lnTo>
                    <a:pt x="143" y="5"/>
                  </a:lnTo>
                  <a:lnTo>
                    <a:pt x="143" y="0"/>
                  </a:lnTo>
                  <a:lnTo>
                    <a:pt x="127" y="4"/>
                  </a:lnTo>
                  <a:lnTo>
                    <a:pt x="106" y="11"/>
                  </a:lnTo>
                  <a:lnTo>
                    <a:pt x="85" y="24"/>
                  </a:lnTo>
                  <a:lnTo>
                    <a:pt x="61" y="38"/>
                  </a:lnTo>
                  <a:lnTo>
                    <a:pt x="40" y="55"/>
                  </a:lnTo>
                  <a:lnTo>
                    <a:pt x="22" y="74"/>
                  </a:lnTo>
                  <a:lnTo>
                    <a:pt x="8" y="95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08" name="Freeform 135"/>
            <p:cNvSpPr>
              <a:spLocks/>
            </p:cNvSpPr>
            <p:nvPr/>
          </p:nvSpPr>
          <p:spPr bwMode="auto">
            <a:xfrm>
              <a:off x="5081" y="272"/>
              <a:ext cx="101" cy="139"/>
            </a:xfrm>
            <a:custGeom>
              <a:avLst/>
              <a:gdLst>
                <a:gd name="T0" fmla="*/ 0 w 304"/>
                <a:gd name="T1" fmla="*/ 2 h 278"/>
                <a:gd name="T2" fmla="*/ 0 w 304"/>
                <a:gd name="T3" fmla="*/ 3 h 278"/>
                <a:gd name="T4" fmla="*/ 0 w 304"/>
                <a:gd name="T5" fmla="*/ 3 h 278"/>
                <a:gd name="T6" fmla="*/ 0 w 304"/>
                <a:gd name="T7" fmla="*/ 3 h 278"/>
                <a:gd name="T8" fmla="*/ 0 w 304"/>
                <a:gd name="T9" fmla="*/ 3 h 278"/>
                <a:gd name="T10" fmla="*/ 0 w 304"/>
                <a:gd name="T11" fmla="*/ 4 h 278"/>
                <a:gd name="T12" fmla="*/ 0 w 304"/>
                <a:gd name="T13" fmla="*/ 4 h 278"/>
                <a:gd name="T14" fmla="*/ 0 w 304"/>
                <a:gd name="T15" fmla="*/ 4 h 278"/>
                <a:gd name="T16" fmla="*/ 0 w 304"/>
                <a:gd name="T17" fmla="*/ 4 h 278"/>
                <a:gd name="T18" fmla="*/ 0 w 304"/>
                <a:gd name="T19" fmla="*/ 5 h 278"/>
                <a:gd name="T20" fmla="*/ 0 w 304"/>
                <a:gd name="T21" fmla="*/ 5 h 278"/>
                <a:gd name="T22" fmla="*/ 0 w 304"/>
                <a:gd name="T23" fmla="*/ 5 h 278"/>
                <a:gd name="T24" fmla="*/ 0 w 304"/>
                <a:gd name="T25" fmla="*/ 5 h 278"/>
                <a:gd name="T26" fmla="*/ 0 w 304"/>
                <a:gd name="T27" fmla="*/ 5 h 278"/>
                <a:gd name="T28" fmla="*/ 0 w 304"/>
                <a:gd name="T29" fmla="*/ 5 h 278"/>
                <a:gd name="T30" fmla="*/ 0 w 304"/>
                <a:gd name="T31" fmla="*/ 4 h 278"/>
                <a:gd name="T32" fmla="*/ 0 w 304"/>
                <a:gd name="T33" fmla="*/ 4 h 278"/>
                <a:gd name="T34" fmla="*/ 0 w 304"/>
                <a:gd name="T35" fmla="*/ 4 h 278"/>
                <a:gd name="T36" fmla="*/ 0 w 304"/>
                <a:gd name="T37" fmla="*/ 3 h 278"/>
                <a:gd name="T38" fmla="*/ 0 w 304"/>
                <a:gd name="T39" fmla="*/ 3 h 278"/>
                <a:gd name="T40" fmla="*/ 0 w 304"/>
                <a:gd name="T41" fmla="*/ 2 h 278"/>
                <a:gd name="T42" fmla="*/ 0 w 304"/>
                <a:gd name="T43" fmla="*/ 2 h 278"/>
                <a:gd name="T44" fmla="*/ 0 w 304"/>
                <a:gd name="T45" fmla="*/ 2 h 278"/>
                <a:gd name="T46" fmla="*/ 0 w 304"/>
                <a:gd name="T47" fmla="*/ 1 h 278"/>
                <a:gd name="T48" fmla="*/ 0 w 304"/>
                <a:gd name="T49" fmla="*/ 1 h 278"/>
                <a:gd name="T50" fmla="*/ 0 w 304"/>
                <a:gd name="T51" fmla="*/ 1 h 278"/>
                <a:gd name="T52" fmla="*/ 0 w 304"/>
                <a:gd name="T53" fmla="*/ 1 h 278"/>
                <a:gd name="T54" fmla="*/ 0 w 304"/>
                <a:gd name="T55" fmla="*/ 1 h 278"/>
                <a:gd name="T56" fmla="*/ 0 w 304"/>
                <a:gd name="T57" fmla="*/ 1 h 278"/>
                <a:gd name="T58" fmla="*/ 0 w 304"/>
                <a:gd name="T59" fmla="*/ 0 h 278"/>
                <a:gd name="T60" fmla="*/ 0 w 304"/>
                <a:gd name="T61" fmla="*/ 1 h 278"/>
                <a:gd name="T62" fmla="*/ 0 w 304"/>
                <a:gd name="T63" fmla="*/ 1 h 278"/>
                <a:gd name="T64" fmla="*/ 0 w 304"/>
                <a:gd name="T65" fmla="*/ 1 h 278"/>
                <a:gd name="T66" fmla="*/ 0 w 304"/>
                <a:gd name="T67" fmla="*/ 1 h 278"/>
                <a:gd name="T68" fmla="*/ 0 w 304"/>
                <a:gd name="T69" fmla="*/ 1 h 278"/>
                <a:gd name="T70" fmla="*/ 0 w 304"/>
                <a:gd name="T71" fmla="*/ 1 h 278"/>
                <a:gd name="T72" fmla="*/ 0 w 304"/>
                <a:gd name="T73" fmla="*/ 2 h 278"/>
                <a:gd name="T74" fmla="*/ 0 w 304"/>
                <a:gd name="T75" fmla="*/ 2 h 27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4" h="278">
                  <a:moveTo>
                    <a:pt x="247" y="104"/>
                  </a:moveTo>
                  <a:lnTo>
                    <a:pt x="258" y="111"/>
                  </a:lnTo>
                  <a:lnTo>
                    <a:pt x="265" y="119"/>
                  </a:lnTo>
                  <a:lnTo>
                    <a:pt x="272" y="129"/>
                  </a:lnTo>
                  <a:lnTo>
                    <a:pt x="276" y="138"/>
                  </a:lnTo>
                  <a:lnTo>
                    <a:pt x="279" y="147"/>
                  </a:lnTo>
                  <a:lnTo>
                    <a:pt x="278" y="158"/>
                  </a:lnTo>
                  <a:lnTo>
                    <a:pt x="275" y="168"/>
                  </a:lnTo>
                  <a:lnTo>
                    <a:pt x="268" y="177"/>
                  </a:lnTo>
                  <a:lnTo>
                    <a:pt x="258" y="187"/>
                  </a:lnTo>
                  <a:lnTo>
                    <a:pt x="246" y="197"/>
                  </a:lnTo>
                  <a:lnTo>
                    <a:pt x="233" y="205"/>
                  </a:lnTo>
                  <a:lnTo>
                    <a:pt x="220" y="213"/>
                  </a:lnTo>
                  <a:lnTo>
                    <a:pt x="205" y="220"/>
                  </a:lnTo>
                  <a:lnTo>
                    <a:pt x="191" y="229"/>
                  </a:lnTo>
                  <a:lnTo>
                    <a:pt x="176" y="237"/>
                  </a:lnTo>
                  <a:lnTo>
                    <a:pt x="163" y="246"/>
                  </a:lnTo>
                  <a:lnTo>
                    <a:pt x="159" y="249"/>
                  </a:lnTo>
                  <a:lnTo>
                    <a:pt x="156" y="253"/>
                  </a:lnTo>
                  <a:lnTo>
                    <a:pt x="153" y="258"/>
                  </a:lnTo>
                  <a:lnTo>
                    <a:pt x="150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4"/>
                  </a:lnTo>
                  <a:lnTo>
                    <a:pt x="156" y="277"/>
                  </a:lnTo>
                  <a:lnTo>
                    <a:pt x="162" y="278"/>
                  </a:lnTo>
                  <a:lnTo>
                    <a:pt x="167" y="278"/>
                  </a:lnTo>
                  <a:lnTo>
                    <a:pt x="172" y="277"/>
                  </a:lnTo>
                  <a:lnTo>
                    <a:pt x="176" y="274"/>
                  </a:lnTo>
                  <a:lnTo>
                    <a:pt x="191" y="262"/>
                  </a:lnTo>
                  <a:lnTo>
                    <a:pt x="207" y="251"/>
                  </a:lnTo>
                  <a:lnTo>
                    <a:pt x="223" y="241"/>
                  </a:lnTo>
                  <a:lnTo>
                    <a:pt x="240" y="231"/>
                  </a:lnTo>
                  <a:lnTo>
                    <a:pt x="256" y="220"/>
                  </a:lnTo>
                  <a:lnTo>
                    <a:pt x="272" y="209"/>
                  </a:lnTo>
                  <a:lnTo>
                    <a:pt x="285" y="197"/>
                  </a:lnTo>
                  <a:lnTo>
                    <a:pt x="295" y="183"/>
                  </a:lnTo>
                  <a:lnTo>
                    <a:pt x="303" y="167"/>
                  </a:lnTo>
                  <a:lnTo>
                    <a:pt x="304" y="151"/>
                  </a:lnTo>
                  <a:lnTo>
                    <a:pt x="301" y="136"/>
                  </a:lnTo>
                  <a:lnTo>
                    <a:pt x="294" y="120"/>
                  </a:lnTo>
                  <a:lnTo>
                    <a:pt x="282" y="107"/>
                  </a:lnTo>
                  <a:lnTo>
                    <a:pt x="269" y="94"/>
                  </a:lnTo>
                  <a:lnTo>
                    <a:pt x="252" y="83"/>
                  </a:lnTo>
                  <a:lnTo>
                    <a:pt x="233" y="74"/>
                  </a:lnTo>
                  <a:lnTo>
                    <a:pt x="218" y="68"/>
                  </a:lnTo>
                  <a:lnTo>
                    <a:pt x="202" y="62"/>
                  </a:lnTo>
                  <a:lnTo>
                    <a:pt x="186" y="54"/>
                  </a:lnTo>
                  <a:lnTo>
                    <a:pt x="169" y="48"/>
                  </a:lnTo>
                  <a:lnTo>
                    <a:pt x="151" y="41"/>
                  </a:lnTo>
                  <a:lnTo>
                    <a:pt x="133" y="35"/>
                  </a:lnTo>
                  <a:lnTo>
                    <a:pt x="115" y="28"/>
                  </a:lnTo>
                  <a:lnTo>
                    <a:pt x="98" y="21"/>
                  </a:lnTo>
                  <a:lnTo>
                    <a:pt x="82" y="16"/>
                  </a:lnTo>
                  <a:lnTo>
                    <a:pt x="66" y="11"/>
                  </a:lnTo>
                  <a:lnTo>
                    <a:pt x="50" y="7"/>
                  </a:lnTo>
                  <a:lnTo>
                    <a:pt x="37" y="4"/>
                  </a:lnTo>
                  <a:lnTo>
                    <a:pt x="25" y="1"/>
                  </a:lnTo>
                  <a:lnTo>
                    <a:pt x="15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13" y="7"/>
                  </a:lnTo>
                  <a:lnTo>
                    <a:pt x="28" y="12"/>
                  </a:lnTo>
                  <a:lnTo>
                    <a:pt x="44" y="17"/>
                  </a:lnTo>
                  <a:lnTo>
                    <a:pt x="58" y="23"/>
                  </a:lnTo>
                  <a:lnTo>
                    <a:pt x="74" y="28"/>
                  </a:lnTo>
                  <a:lnTo>
                    <a:pt x="90" y="33"/>
                  </a:lnTo>
                  <a:lnTo>
                    <a:pt x="106" y="39"/>
                  </a:lnTo>
                  <a:lnTo>
                    <a:pt x="122" y="45"/>
                  </a:lnTo>
                  <a:lnTo>
                    <a:pt x="140" y="51"/>
                  </a:lnTo>
                  <a:lnTo>
                    <a:pt x="156" y="58"/>
                  </a:lnTo>
                  <a:lnTo>
                    <a:pt x="172" y="64"/>
                  </a:lnTo>
                  <a:lnTo>
                    <a:pt x="188" y="71"/>
                  </a:lnTo>
                  <a:lnTo>
                    <a:pt x="204" y="79"/>
                  </a:lnTo>
                  <a:lnTo>
                    <a:pt x="218" y="86"/>
                  </a:lnTo>
                  <a:lnTo>
                    <a:pt x="233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211" name="Rectangle 4"/>
          <p:cNvSpPr>
            <a:spLocks noGrp="1" noChangeArrowheads="1"/>
          </p:cNvSpPr>
          <p:nvPr>
            <p:ph type="title"/>
          </p:nvPr>
        </p:nvSpPr>
        <p:spPr>
          <a:xfrm>
            <a:off x="498476" y="457799"/>
            <a:ext cx="7772400" cy="9540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latin typeface="Gill Sans MT" charset="0"/>
                <a:ea typeface="ＭＳ Ｐゴシック" charset="0"/>
              </a:rPr>
              <a:t>Elements of a wireless network</a:t>
            </a:r>
          </a:p>
        </p:txBody>
      </p:sp>
      <p:pic>
        <p:nvPicPr>
          <p:cNvPr id="27690" name="Picture 16" descr="underline_base"/>
          <p:cNvPicPr>
            <a:picLocks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6" y="1145188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91" name="Group 6"/>
          <p:cNvGrpSpPr>
            <a:grpSpLocks/>
          </p:cNvGrpSpPr>
          <p:nvPr/>
        </p:nvGrpSpPr>
        <p:grpSpPr bwMode="auto">
          <a:xfrm>
            <a:off x="4562475" y="2557464"/>
            <a:ext cx="2362200" cy="1762125"/>
            <a:chOff x="3839" y="1737"/>
            <a:chExt cx="1488" cy="1110"/>
          </a:xfrm>
        </p:grpSpPr>
        <p:sp>
          <p:nvSpPr>
            <p:cNvPr id="27692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14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713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50" name="Group 154"/>
          <p:cNvGrpSpPr>
            <a:grpSpLocks/>
          </p:cNvGrpSpPr>
          <p:nvPr/>
        </p:nvGrpSpPr>
        <p:grpSpPr bwMode="auto">
          <a:xfrm>
            <a:off x="2652714" y="2232026"/>
            <a:ext cx="7159625" cy="3402013"/>
            <a:chOff x="641269" y="2624447"/>
            <a:chExt cx="7160820" cy="3401396"/>
          </a:xfrm>
        </p:grpSpPr>
        <p:sp>
          <p:nvSpPr>
            <p:cNvPr id="104468" name="Freeform 2"/>
            <p:cNvSpPr>
              <a:spLocks/>
            </p:cNvSpPr>
            <p:nvPr/>
          </p:nvSpPr>
          <p:spPr bwMode="auto">
            <a:xfrm>
              <a:off x="658349" y="2752138"/>
              <a:ext cx="2008857" cy="1558760"/>
            </a:xfrm>
            <a:custGeom>
              <a:avLst/>
              <a:gdLst>
                <a:gd name="T0" fmla="*/ 2147483646 w 1340"/>
                <a:gd name="T1" fmla="*/ 2147483646 h 1191"/>
                <a:gd name="T2" fmla="*/ 2147483646 w 1340"/>
                <a:gd name="T3" fmla="*/ 2147483646 h 1191"/>
                <a:gd name="T4" fmla="*/ 2147483646 w 1340"/>
                <a:gd name="T5" fmla="*/ 2147483646 h 1191"/>
                <a:gd name="T6" fmla="*/ 2147483646 w 1340"/>
                <a:gd name="T7" fmla="*/ 2147483646 h 1191"/>
                <a:gd name="T8" fmla="*/ 2147483646 w 1340"/>
                <a:gd name="T9" fmla="*/ 2147483646 h 1191"/>
                <a:gd name="T10" fmla="*/ 2147483646 w 1340"/>
                <a:gd name="T11" fmla="*/ 2147483646 h 1191"/>
                <a:gd name="T12" fmla="*/ 2147483646 w 1340"/>
                <a:gd name="T13" fmla="*/ 2147483646 h 1191"/>
                <a:gd name="T14" fmla="*/ 2147483646 w 1340"/>
                <a:gd name="T15" fmla="*/ 2147483646 h 1191"/>
                <a:gd name="T16" fmla="*/ 2147483646 w 1340"/>
                <a:gd name="T17" fmla="*/ 2147483646 h 1191"/>
                <a:gd name="T18" fmla="*/ 2147483646 w 1340"/>
                <a:gd name="T19" fmla="*/ 2147483646 h 1191"/>
                <a:gd name="T20" fmla="*/ 2147483646 w 1340"/>
                <a:gd name="T21" fmla="*/ 2147483646 h 1191"/>
                <a:gd name="T22" fmla="*/ 2147483646 w 1340"/>
                <a:gd name="T23" fmla="*/ 2147483646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469" name="Freeform 96"/>
            <p:cNvSpPr>
              <a:spLocks/>
            </p:cNvSpPr>
            <p:nvPr/>
          </p:nvSpPr>
          <p:spPr bwMode="auto">
            <a:xfrm>
              <a:off x="5823980" y="2624447"/>
              <a:ext cx="1978109" cy="1678664"/>
            </a:xfrm>
            <a:custGeom>
              <a:avLst/>
              <a:gdLst>
                <a:gd name="T0" fmla="*/ 2147483646 w 2894"/>
                <a:gd name="T1" fmla="*/ 2147483646 h 2693"/>
                <a:gd name="T2" fmla="*/ 2147483646 w 2894"/>
                <a:gd name="T3" fmla="*/ 2147483646 h 2693"/>
                <a:gd name="T4" fmla="*/ 2147483646 w 2894"/>
                <a:gd name="T5" fmla="*/ 2147483646 h 2693"/>
                <a:gd name="T6" fmla="*/ 2147483646 w 2894"/>
                <a:gd name="T7" fmla="*/ 2147483646 h 2693"/>
                <a:gd name="T8" fmla="*/ 2147483646 w 2894"/>
                <a:gd name="T9" fmla="*/ 2147483646 h 2693"/>
                <a:gd name="T10" fmla="*/ 2147483646 w 2894"/>
                <a:gd name="T11" fmla="*/ 2147483646 h 2693"/>
                <a:gd name="T12" fmla="*/ 2147483646 w 2894"/>
                <a:gd name="T13" fmla="*/ 2147483646 h 2693"/>
                <a:gd name="T14" fmla="*/ 2147483646 w 2894"/>
                <a:gd name="T15" fmla="*/ 2147483646 h 2693"/>
                <a:gd name="T16" fmla="*/ 2147483646 w 2894"/>
                <a:gd name="T17" fmla="*/ 2147483646 h 2693"/>
                <a:gd name="T18" fmla="*/ 2147483646 w 2894"/>
                <a:gd name="T19" fmla="*/ 2147483646 h 2693"/>
                <a:gd name="T20" fmla="*/ 2147483646 w 2894"/>
                <a:gd name="T21" fmla="*/ 2147483646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470" name="Freeform 119"/>
            <p:cNvSpPr>
              <a:spLocks/>
            </p:cNvSpPr>
            <p:nvPr/>
          </p:nvSpPr>
          <p:spPr bwMode="auto">
            <a:xfrm>
              <a:off x="3177961" y="3552540"/>
              <a:ext cx="2270212" cy="1227075"/>
            </a:xfrm>
            <a:custGeom>
              <a:avLst/>
              <a:gdLst>
                <a:gd name="T0" fmla="*/ 2147483646 w 3324"/>
                <a:gd name="T1" fmla="*/ 2147483646 h 1971"/>
                <a:gd name="T2" fmla="*/ 2147483646 w 3324"/>
                <a:gd name="T3" fmla="*/ 2147483646 h 1971"/>
                <a:gd name="T4" fmla="*/ 2147483646 w 3324"/>
                <a:gd name="T5" fmla="*/ 2147483646 h 1971"/>
                <a:gd name="T6" fmla="*/ 2147483646 w 3324"/>
                <a:gd name="T7" fmla="*/ 2147483646 h 1971"/>
                <a:gd name="T8" fmla="*/ 2147483646 w 3324"/>
                <a:gd name="T9" fmla="*/ 2147483646 h 1971"/>
                <a:gd name="T10" fmla="*/ 2147483646 w 3324"/>
                <a:gd name="T11" fmla="*/ 2147483646 h 1971"/>
                <a:gd name="T12" fmla="*/ 2147483646 w 3324"/>
                <a:gd name="T13" fmla="*/ 2147483646 h 1971"/>
                <a:gd name="T14" fmla="*/ 2147483646 w 3324"/>
                <a:gd name="T15" fmla="*/ 2147483646 h 1971"/>
                <a:gd name="T16" fmla="*/ 2147483646 w 3324"/>
                <a:gd name="T17" fmla="*/ 2147483646 h 1971"/>
                <a:gd name="T18" fmla="*/ 2147483646 w 3324"/>
                <a:gd name="T19" fmla="*/ 2147483646 h 1971"/>
                <a:gd name="T20" fmla="*/ 2147483646 w 3324"/>
                <a:gd name="T21" fmla="*/ 2147483646 h 1971"/>
                <a:gd name="T22" fmla="*/ 2147483646 w 3324"/>
                <a:gd name="T23" fmla="*/ 2147483646 h 1971"/>
                <a:gd name="T24" fmla="*/ 2147483646 w 3324"/>
                <a:gd name="T25" fmla="*/ 2147483646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4471" name="Group 158"/>
            <p:cNvGrpSpPr>
              <a:grpSpLocks/>
            </p:cNvGrpSpPr>
            <p:nvPr/>
          </p:nvGrpSpPr>
          <p:grpSpPr bwMode="auto">
            <a:xfrm>
              <a:off x="641269" y="2869150"/>
              <a:ext cx="1174761" cy="776376"/>
              <a:chOff x="4089854" y="1363889"/>
              <a:chExt cx="1091746" cy="791482"/>
            </a:xfrm>
          </p:grpSpPr>
          <p:sp>
            <p:nvSpPr>
              <p:cNvPr id="104498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04499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5429" y="1550204"/>
                <a:ext cx="629104" cy="423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4472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843" y="3687879"/>
              <a:ext cx="736723" cy="241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473" name="Line 111"/>
            <p:cNvSpPr>
              <a:spLocks noChangeShapeType="1"/>
            </p:cNvSpPr>
            <p:nvPr/>
          </p:nvSpPr>
          <p:spPr bwMode="auto">
            <a:xfrm>
              <a:off x="1309667" y="3393260"/>
              <a:ext cx="541502" cy="3056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104474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8337" y="3827554"/>
              <a:ext cx="736723" cy="241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475" name="Line 111"/>
            <p:cNvSpPr>
              <a:spLocks noChangeShapeType="1"/>
            </p:cNvSpPr>
            <p:nvPr/>
          </p:nvSpPr>
          <p:spPr bwMode="auto">
            <a:xfrm flipH="1">
              <a:off x="6759104" y="3500040"/>
              <a:ext cx="372147" cy="316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04476" name="Group 163"/>
            <p:cNvGrpSpPr>
              <a:grpSpLocks/>
            </p:cNvGrpSpPr>
            <p:nvPr/>
          </p:nvGrpSpPr>
          <p:grpSpPr bwMode="auto">
            <a:xfrm>
              <a:off x="6509707" y="2943896"/>
              <a:ext cx="1174761" cy="776376"/>
              <a:chOff x="4089854" y="1363889"/>
              <a:chExt cx="1091746" cy="791482"/>
            </a:xfrm>
          </p:grpSpPr>
          <p:sp>
            <p:nvSpPr>
              <p:cNvPr id="104494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4495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104496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4497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04477" name="Freeform 96"/>
            <p:cNvSpPr>
              <a:spLocks/>
            </p:cNvSpPr>
            <p:nvPr/>
          </p:nvSpPr>
          <p:spPr bwMode="auto">
            <a:xfrm>
              <a:off x="776350" y="2915275"/>
              <a:ext cx="1075177" cy="808704"/>
            </a:xfrm>
            <a:custGeom>
              <a:avLst/>
              <a:gdLst>
                <a:gd name="T0" fmla="*/ 2147483646 w 10000"/>
                <a:gd name="T1" fmla="*/ 2147483646 h 10305"/>
                <a:gd name="T2" fmla="*/ 2147483646 w 10000"/>
                <a:gd name="T3" fmla="*/ 2147483646 h 10305"/>
                <a:gd name="T4" fmla="*/ 2147483646 w 10000"/>
                <a:gd name="T5" fmla="*/ 2147483646 h 10305"/>
                <a:gd name="T6" fmla="*/ 2147483646 w 10000"/>
                <a:gd name="T7" fmla="*/ 2147483646 h 10305"/>
                <a:gd name="T8" fmla="*/ 2147483646 w 10000"/>
                <a:gd name="T9" fmla="*/ 2147483646 h 10305"/>
                <a:gd name="T10" fmla="*/ 2147483646 w 10000"/>
                <a:gd name="T11" fmla="*/ 2147483646 h 10305"/>
                <a:gd name="T12" fmla="*/ 2147483646 w 10000"/>
                <a:gd name="T13" fmla="*/ 2147483646 h 10305"/>
                <a:gd name="T14" fmla="*/ 2147483646 w 10000"/>
                <a:gd name="T15" fmla="*/ 2147483646 h 10305"/>
                <a:gd name="T16" fmla="*/ 2147483646 w 10000"/>
                <a:gd name="T17" fmla="*/ 2147483646 h 10305"/>
                <a:gd name="T18" fmla="*/ 2147483646 w 10000"/>
                <a:gd name="T19" fmla="*/ 2147483646 h 10305"/>
                <a:gd name="T20" fmla="*/ 2147483646 w 10000"/>
                <a:gd name="T21" fmla="*/ 2147483646 h 103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000" h="10305">
                  <a:moveTo>
                    <a:pt x="1" y="4863"/>
                  </a:moveTo>
                  <a:cubicBezTo>
                    <a:pt x="1" y="3794"/>
                    <a:pt x="5" y="1801"/>
                    <a:pt x="686" y="991"/>
                  </a:cubicBezTo>
                  <a:cubicBezTo>
                    <a:pt x="1367" y="181"/>
                    <a:pt x="2904" y="-40"/>
                    <a:pt x="4086" y="5"/>
                  </a:cubicBezTo>
                  <a:cubicBezTo>
                    <a:pt x="5268" y="50"/>
                    <a:pt x="6836" y="553"/>
                    <a:pt x="7779" y="1264"/>
                  </a:cubicBezTo>
                  <a:cubicBezTo>
                    <a:pt x="8722" y="1975"/>
                    <a:pt x="9397" y="2830"/>
                    <a:pt x="9747" y="4270"/>
                  </a:cubicBezTo>
                  <a:cubicBezTo>
                    <a:pt x="10096" y="5710"/>
                    <a:pt x="10030" y="8980"/>
                    <a:pt x="9875" y="9905"/>
                  </a:cubicBezTo>
                  <a:cubicBezTo>
                    <a:pt x="9719" y="10828"/>
                    <a:pt x="9488" y="9873"/>
                    <a:pt x="8815" y="9814"/>
                  </a:cubicBezTo>
                  <a:cubicBezTo>
                    <a:pt x="8140" y="9757"/>
                    <a:pt x="6708" y="9565"/>
                    <a:pt x="5830" y="9554"/>
                  </a:cubicBezTo>
                  <a:cubicBezTo>
                    <a:pt x="4953" y="9543"/>
                    <a:pt x="4372" y="9985"/>
                    <a:pt x="3546" y="9748"/>
                  </a:cubicBezTo>
                  <a:cubicBezTo>
                    <a:pt x="2722" y="9508"/>
                    <a:pt x="1457" y="8935"/>
                    <a:pt x="867" y="8121"/>
                  </a:cubicBezTo>
                  <a:cubicBezTo>
                    <a:pt x="276" y="7307"/>
                    <a:pt x="-15" y="6195"/>
                    <a:pt x="1" y="4863"/>
                  </a:cubicBezTo>
                  <a:close/>
                </a:path>
              </a:pathLst>
            </a:custGeom>
            <a:solidFill>
              <a:srgbClr val="33CCCC">
                <a:alpha val="7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4478" name="Freeform 121"/>
            <p:cNvSpPr>
              <a:spLocks/>
            </p:cNvSpPr>
            <p:nvPr/>
          </p:nvSpPr>
          <p:spPr bwMode="auto">
            <a:xfrm>
              <a:off x="2813114" y="5132009"/>
              <a:ext cx="3168732" cy="893834"/>
            </a:xfrm>
            <a:custGeom>
              <a:avLst/>
              <a:gdLst>
                <a:gd name="T0" fmla="*/ 2147483646 w 4636"/>
                <a:gd name="T1" fmla="*/ 2147483646 h 1435"/>
                <a:gd name="T2" fmla="*/ 2147483646 w 4636"/>
                <a:gd name="T3" fmla="*/ 2147483646 h 1435"/>
                <a:gd name="T4" fmla="*/ 2147483646 w 4636"/>
                <a:gd name="T5" fmla="*/ 2147483646 h 1435"/>
                <a:gd name="T6" fmla="*/ 2147483646 w 4636"/>
                <a:gd name="T7" fmla="*/ 2147483646 h 1435"/>
                <a:gd name="T8" fmla="*/ 2147483646 w 4636"/>
                <a:gd name="T9" fmla="*/ 2147483646 h 1435"/>
                <a:gd name="T10" fmla="*/ 2147483646 w 4636"/>
                <a:gd name="T11" fmla="*/ 2147483646 h 1435"/>
                <a:gd name="T12" fmla="*/ 2147483646 w 4636"/>
                <a:gd name="T13" fmla="*/ 2147483646 h 1435"/>
                <a:gd name="T14" fmla="*/ 2147483646 w 4636"/>
                <a:gd name="T15" fmla="*/ 2147483646 h 1435"/>
                <a:gd name="T16" fmla="*/ 2147483646 w 4636"/>
                <a:gd name="T17" fmla="*/ 2147483646 h 1435"/>
                <a:gd name="T18" fmla="*/ 2147483646 w 4636"/>
                <a:gd name="T19" fmla="*/ 2147483646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pic>
          <p:nvPicPr>
            <p:cNvPr id="104479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586" y="5143353"/>
              <a:ext cx="839927" cy="665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4480" name="Group 137"/>
            <p:cNvGrpSpPr>
              <a:grpSpLocks/>
            </p:cNvGrpSpPr>
            <p:nvPr/>
          </p:nvGrpSpPr>
          <p:grpSpPr bwMode="auto">
            <a:xfrm>
              <a:off x="1949560" y="3989527"/>
              <a:ext cx="1460520" cy="1273792"/>
              <a:chOff x="1881" y="2450"/>
              <a:chExt cx="855" cy="818"/>
            </a:xfrm>
          </p:grpSpPr>
          <p:sp>
            <p:nvSpPr>
              <p:cNvPr id="104490" name="Line 138"/>
              <p:cNvSpPr>
                <a:spLocks noChangeShapeType="1"/>
              </p:cNvSpPr>
              <p:nvPr/>
            </p:nvSpPr>
            <p:spPr bwMode="auto">
              <a:xfrm flipH="1" flipV="1">
                <a:off x="1881" y="2450"/>
                <a:ext cx="855" cy="8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grpSp>
            <p:nvGrpSpPr>
              <p:cNvPr id="104491" name="Group 139"/>
              <p:cNvGrpSpPr>
                <a:grpSpLocks/>
              </p:cNvGrpSpPr>
              <p:nvPr/>
            </p:nvGrpSpPr>
            <p:grpSpPr bwMode="auto">
              <a:xfrm>
                <a:off x="2172" y="2702"/>
                <a:ext cx="202" cy="237"/>
                <a:chOff x="618" y="3500"/>
                <a:chExt cx="202" cy="237"/>
              </a:xfrm>
            </p:grpSpPr>
            <p:sp>
              <p:nvSpPr>
                <p:cNvPr id="104492" name="Oval 140"/>
                <p:cNvSpPr>
                  <a:spLocks noChangeArrowheads="1"/>
                </p:cNvSpPr>
                <p:nvPr/>
              </p:nvSpPr>
              <p:spPr bwMode="auto">
                <a:xfrm>
                  <a:off x="618" y="3520"/>
                  <a:ext cx="202" cy="2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ko-KR"/>
                </a:p>
              </p:txBody>
            </p:sp>
            <p:sp>
              <p:nvSpPr>
                <p:cNvPr id="104493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628" y="3500"/>
                  <a:ext cx="182" cy="2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7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ko-KR" sz="180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</a:p>
              </p:txBody>
            </p:sp>
          </p:grpSp>
        </p:grpSp>
        <p:sp>
          <p:nvSpPr>
            <p:cNvPr id="104481" name="Line 138"/>
            <p:cNvSpPr>
              <a:spLocks noChangeShapeType="1"/>
            </p:cNvSpPr>
            <p:nvPr/>
          </p:nvSpPr>
          <p:spPr bwMode="auto">
            <a:xfrm rot="10800000" flipH="1" flipV="1">
              <a:off x="2363993" y="3951356"/>
              <a:ext cx="1459157" cy="12745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04482" name="Oval 140"/>
            <p:cNvSpPr>
              <a:spLocks noChangeArrowheads="1"/>
            </p:cNvSpPr>
            <p:nvPr/>
          </p:nvSpPr>
          <p:spPr bwMode="auto">
            <a:xfrm rot="261078">
              <a:off x="2884780" y="4360857"/>
              <a:ext cx="344545" cy="3126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ko-KR"/>
            </a:p>
          </p:txBody>
        </p:sp>
        <p:sp>
          <p:nvSpPr>
            <p:cNvPr id="104483" name="Text Box 141"/>
            <p:cNvSpPr txBox="1">
              <a:spLocks noChangeArrowheads="1"/>
            </p:cNvSpPr>
            <p:nvPr/>
          </p:nvSpPr>
          <p:spPr bwMode="auto">
            <a:xfrm>
              <a:off x="2892720" y="4310066"/>
              <a:ext cx="312789" cy="369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04484" name="Line 138"/>
            <p:cNvSpPr>
              <a:spLocks noChangeShapeType="1"/>
            </p:cNvSpPr>
            <p:nvPr/>
          </p:nvSpPr>
          <p:spPr bwMode="auto">
            <a:xfrm rot="10800000" flipH="1">
              <a:off x="4596391" y="3491065"/>
              <a:ext cx="2184765" cy="16745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04485" name="Oval 140"/>
            <p:cNvSpPr>
              <a:spLocks noChangeArrowheads="1"/>
            </p:cNvSpPr>
            <p:nvPr/>
          </p:nvSpPr>
          <p:spPr bwMode="auto">
            <a:xfrm rot="261078">
              <a:off x="5566516" y="4097380"/>
              <a:ext cx="344544" cy="3126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ko-KR"/>
            </a:p>
          </p:txBody>
        </p:sp>
        <p:sp>
          <p:nvSpPr>
            <p:cNvPr id="104486" name="Text Box 141"/>
            <p:cNvSpPr txBox="1">
              <a:spLocks noChangeArrowheads="1"/>
            </p:cNvSpPr>
            <p:nvPr/>
          </p:nvSpPr>
          <p:spPr bwMode="auto">
            <a:xfrm>
              <a:off x="5574454" y="4046589"/>
              <a:ext cx="314377" cy="369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04487" name="Line 138"/>
            <p:cNvSpPr>
              <a:spLocks noChangeShapeType="1"/>
            </p:cNvSpPr>
            <p:nvPr/>
          </p:nvSpPr>
          <p:spPr bwMode="auto">
            <a:xfrm rot="10800000" flipH="1">
              <a:off x="4748816" y="3643437"/>
              <a:ext cx="2184765" cy="16745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04488" name="Oval 140"/>
            <p:cNvSpPr>
              <a:spLocks noChangeArrowheads="1"/>
            </p:cNvSpPr>
            <p:nvPr/>
          </p:nvSpPr>
          <p:spPr bwMode="auto">
            <a:xfrm rot="261078">
              <a:off x="5326763" y="4630683"/>
              <a:ext cx="344545" cy="3126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ko-KR"/>
            </a:p>
          </p:txBody>
        </p:sp>
        <p:sp>
          <p:nvSpPr>
            <p:cNvPr id="104489" name="Text Box 141"/>
            <p:cNvSpPr txBox="1">
              <a:spLocks noChangeArrowheads="1"/>
            </p:cNvSpPr>
            <p:nvPr/>
          </p:nvSpPr>
          <p:spPr bwMode="auto">
            <a:xfrm>
              <a:off x="5336290" y="4579892"/>
              <a:ext cx="312790" cy="368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  <p:sp>
        <p:nvSpPr>
          <p:cNvPr id="1044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F3BACA-8B51-4FDE-A48C-D12D2ED0D242}" type="slidenum">
              <a:rPr lang="en-US" altLang="ko-KR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ko-KR" sz="1200" dirty="0">
              <a:latin typeface="Arial" panose="020B0604020202020204" pitchFamily="34" charset="0"/>
            </a:endParaRPr>
          </a:p>
        </p:txBody>
      </p:sp>
      <p:sp>
        <p:nvSpPr>
          <p:cNvPr id="104453" name="Rectangle 21"/>
          <p:cNvSpPr>
            <a:spLocks noGrp="1" noChangeArrowheads="1"/>
          </p:cNvSpPr>
          <p:nvPr>
            <p:ph type="title"/>
          </p:nvPr>
        </p:nvSpPr>
        <p:spPr>
          <a:xfrm>
            <a:off x="876074" y="554037"/>
            <a:ext cx="7772400" cy="1143000"/>
          </a:xfrm>
        </p:spPr>
        <p:txBody>
          <a:bodyPr/>
          <a:lstStyle/>
          <a:p>
            <a:r>
              <a:rPr lang="en-US" altLang="ko-KR" sz="3600">
                <a:latin typeface="Gill Sans MT" charset="0"/>
              </a:rPr>
              <a:t>Mobility via direct routing</a:t>
            </a:r>
          </a:p>
        </p:txBody>
      </p:sp>
      <p:sp>
        <p:nvSpPr>
          <p:cNvPr id="104454" name="Text Box 120"/>
          <p:cNvSpPr txBox="1">
            <a:spLocks noChangeArrowheads="1"/>
          </p:cNvSpPr>
          <p:nvPr/>
        </p:nvSpPr>
        <p:spPr bwMode="auto">
          <a:xfrm>
            <a:off x="1997075" y="2852739"/>
            <a:ext cx="18875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</p:txBody>
      </p:sp>
      <p:sp>
        <p:nvSpPr>
          <p:cNvPr id="104455" name="Text Box 121"/>
          <p:cNvSpPr txBox="1">
            <a:spLocks noChangeArrowheads="1"/>
          </p:cNvSpPr>
          <p:nvPr/>
        </p:nvSpPr>
        <p:spPr bwMode="auto">
          <a:xfrm>
            <a:off x="9398000" y="2174876"/>
            <a:ext cx="1270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Arial" panose="020B0604020202020204" pitchFamily="34" charset="0"/>
                <a:cs typeface="Arial" panose="020B0604020202020204" pitchFamily="34" charset="0"/>
              </a:rPr>
              <a:t>visited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</p:txBody>
      </p:sp>
      <p:sp>
        <p:nvSpPr>
          <p:cNvPr id="104456" name="Text Box 138"/>
          <p:cNvSpPr txBox="1">
            <a:spLocks noChangeArrowheads="1"/>
          </p:cNvSpPr>
          <p:nvPr/>
        </p:nvSpPr>
        <p:spPr bwMode="auto">
          <a:xfrm>
            <a:off x="2432050" y="4606926"/>
            <a:ext cx="2535238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correspondent requests, receives foreign address of mobile</a:t>
            </a:r>
          </a:p>
        </p:txBody>
      </p:sp>
      <p:sp>
        <p:nvSpPr>
          <p:cNvPr id="104457" name="Line 139"/>
          <p:cNvSpPr>
            <a:spLocks noChangeShapeType="1"/>
          </p:cNvSpPr>
          <p:nvPr/>
        </p:nvSpPr>
        <p:spPr bwMode="auto">
          <a:xfrm flipV="1">
            <a:off x="4227514" y="4598988"/>
            <a:ext cx="738187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04458" name="Text Box 140"/>
          <p:cNvSpPr txBox="1">
            <a:spLocks noChangeArrowheads="1"/>
          </p:cNvSpPr>
          <p:nvPr/>
        </p:nvSpPr>
        <p:spPr bwMode="auto">
          <a:xfrm>
            <a:off x="4030663" y="1882775"/>
            <a:ext cx="279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correspondent forwards to foreign agent</a:t>
            </a:r>
          </a:p>
        </p:txBody>
      </p:sp>
      <p:sp>
        <p:nvSpPr>
          <p:cNvPr id="104459" name="Line 141"/>
          <p:cNvSpPr>
            <a:spLocks noChangeShapeType="1"/>
          </p:cNvSpPr>
          <p:nvPr/>
        </p:nvSpPr>
        <p:spPr bwMode="auto">
          <a:xfrm>
            <a:off x="6065838" y="2232025"/>
            <a:ext cx="1408112" cy="146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grpSp>
        <p:nvGrpSpPr>
          <p:cNvPr id="104460" name="Group 142"/>
          <p:cNvGrpSpPr>
            <a:grpSpLocks/>
          </p:cNvGrpSpPr>
          <p:nvPr/>
        </p:nvGrpSpPr>
        <p:grpSpPr bwMode="auto">
          <a:xfrm>
            <a:off x="6956425" y="1387475"/>
            <a:ext cx="2338388" cy="2020888"/>
            <a:chOff x="3422" y="874"/>
            <a:chExt cx="1473" cy="1273"/>
          </a:xfrm>
        </p:grpSpPr>
        <p:sp>
          <p:nvSpPr>
            <p:cNvPr id="104466" name="Text Box 143"/>
            <p:cNvSpPr txBox="1">
              <a:spLocks noChangeArrowheads="1"/>
            </p:cNvSpPr>
            <p:nvPr/>
          </p:nvSpPr>
          <p:spPr bwMode="auto">
            <a:xfrm>
              <a:off x="3422" y="874"/>
              <a:ext cx="1473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cs typeface="Arial" panose="020B0604020202020204" pitchFamily="34" charset="0"/>
                </a:rPr>
                <a:t>foreign agent receives packets, forwards to mobile</a:t>
              </a:r>
            </a:p>
          </p:txBody>
        </p:sp>
        <p:sp>
          <p:nvSpPr>
            <p:cNvPr id="104467" name="Line 144"/>
            <p:cNvSpPr>
              <a:spLocks noChangeShapeType="1"/>
            </p:cNvSpPr>
            <p:nvPr/>
          </p:nvSpPr>
          <p:spPr bwMode="auto">
            <a:xfrm>
              <a:off x="4211" y="1420"/>
              <a:ext cx="240" cy="7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grpSp>
        <p:nvGrpSpPr>
          <p:cNvPr id="104461" name="Group 145"/>
          <p:cNvGrpSpPr>
            <a:grpSpLocks/>
          </p:cNvGrpSpPr>
          <p:nvPr/>
        </p:nvGrpSpPr>
        <p:grpSpPr bwMode="auto">
          <a:xfrm>
            <a:off x="7832725" y="4230689"/>
            <a:ext cx="2247900" cy="1165225"/>
            <a:chOff x="4191" y="3009"/>
            <a:chExt cx="1416" cy="734"/>
          </a:xfrm>
        </p:grpSpPr>
        <p:sp>
          <p:nvSpPr>
            <p:cNvPr id="104464" name="Text Box 146"/>
            <p:cNvSpPr txBox="1">
              <a:spLocks noChangeArrowheads="1"/>
            </p:cNvSpPr>
            <p:nvPr/>
          </p:nvSpPr>
          <p:spPr bwMode="auto">
            <a:xfrm>
              <a:off x="4332" y="3166"/>
              <a:ext cx="1275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cs typeface="Arial" panose="020B0604020202020204" pitchFamily="34" charset="0"/>
                </a:rPr>
                <a:t>mobile replies directly to correspondent</a:t>
              </a:r>
            </a:p>
          </p:txBody>
        </p:sp>
        <p:sp>
          <p:nvSpPr>
            <p:cNvPr id="104465" name="Line 147"/>
            <p:cNvSpPr>
              <a:spLocks noChangeShapeType="1"/>
            </p:cNvSpPr>
            <p:nvPr/>
          </p:nvSpPr>
          <p:spPr bwMode="auto">
            <a:xfrm flipH="1" flipV="1">
              <a:off x="4191" y="3009"/>
              <a:ext cx="248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sp>
        <p:nvSpPr>
          <p:cNvPr id="104462" name="Line 148"/>
          <p:cNvSpPr>
            <a:spLocks noChangeShapeType="1"/>
          </p:cNvSpPr>
          <p:nvPr/>
        </p:nvSpPr>
        <p:spPr bwMode="auto">
          <a:xfrm flipV="1">
            <a:off x="4254500" y="4262438"/>
            <a:ext cx="769938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pic>
        <p:nvPicPr>
          <p:cNvPr id="104463" name="Picture 21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37" y="1319212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856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FDA61C-621F-478C-9540-B70BBC4D258F}" type="slidenum">
              <a:rPr lang="en-US" altLang="ko-KR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ko-KR" sz="1200" dirty="0">
              <a:latin typeface="Arial" panose="020B0604020202020204" pitchFamily="34" charset="0"/>
            </a:endParaRPr>
          </a:p>
        </p:txBody>
      </p:sp>
      <p:sp>
        <p:nvSpPr>
          <p:cNvPr id="106500" name="Rectangle 2"/>
          <p:cNvSpPr>
            <a:spLocks noGrp="1" noChangeArrowheads="1"/>
          </p:cNvSpPr>
          <p:nvPr>
            <p:ph type="title"/>
          </p:nvPr>
        </p:nvSpPr>
        <p:spPr>
          <a:xfrm>
            <a:off x="792162" y="470696"/>
            <a:ext cx="8383588" cy="1143000"/>
          </a:xfrm>
        </p:spPr>
        <p:txBody>
          <a:bodyPr/>
          <a:lstStyle/>
          <a:p>
            <a:r>
              <a:rPr lang="en-US" altLang="ko-KR" sz="3600" dirty="0">
                <a:latin typeface="Gill Sans MT" charset="0"/>
              </a:rPr>
              <a:t>Mobility via direct routing: comments</a:t>
            </a:r>
          </a:p>
        </p:txBody>
      </p:sp>
      <p:sp>
        <p:nvSpPr>
          <p:cNvPr id="1065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613696"/>
            <a:ext cx="9280525" cy="4648200"/>
          </a:xfrm>
        </p:spPr>
        <p:txBody>
          <a:bodyPr/>
          <a:lstStyle/>
          <a:p>
            <a:r>
              <a:rPr lang="en-US" altLang="ko-KR" sz="2400" dirty="0">
                <a:latin typeface="Gill Sans MT" charset="0"/>
              </a:rPr>
              <a:t>overcome triangle routing problem</a:t>
            </a:r>
          </a:p>
          <a:p>
            <a:r>
              <a:rPr lang="en-US" altLang="ko-KR" sz="2400" i="1" dirty="0">
                <a:solidFill>
                  <a:srgbClr val="C00000"/>
                </a:solidFill>
                <a:latin typeface="Gill Sans MT" charset="0"/>
              </a:rPr>
              <a:t>non-transparent to correspondent: </a:t>
            </a:r>
            <a:r>
              <a:rPr lang="en-US" altLang="ko-KR" sz="2400" dirty="0">
                <a:latin typeface="Gill Sans MT" charset="0"/>
              </a:rPr>
              <a:t>correspondent must get care-of-address from home agent</a:t>
            </a:r>
          </a:p>
          <a:p>
            <a:pPr lvl="1"/>
            <a:r>
              <a:rPr lang="en-US" altLang="ko-KR" sz="2000" dirty="0">
                <a:latin typeface="Gill Sans MT" charset="0"/>
              </a:rPr>
              <a:t>what if mobile changes visited network?</a:t>
            </a:r>
          </a:p>
        </p:txBody>
      </p:sp>
      <p:grpSp>
        <p:nvGrpSpPr>
          <p:cNvPr id="106502" name="Group 128"/>
          <p:cNvGrpSpPr>
            <a:grpSpLocks/>
          </p:cNvGrpSpPr>
          <p:nvPr/>
        </p:nvGrpSpPr>
        <p:grpSpPr bwMode="auto">
          <a:xfrm>
            <a:off x="3570289" y="3649663"/>
            <a:ext cx="4618037" cy="1987550"/>
            <a:chOff x="641269" y="2624447"/>
            <a:chExt cx="7160820" cy="3401396"/>
          </a:xfrm>
        </p:grpSpPr>
        <p:sp>
          <p:nvSpPr>
            <p:cNvPr id="106504" name="Freeform 2"/>
            <p:cNvSpPr>
              <a:spLocks/>
            </p:cNvSpPr>
            <p:nvPr/>
          </p:nvSpPr>
          <p:spPr bwMode="auto">
            <a:xfrm>
              <a:off x="658349" y="2752138"/>
              <a:ext cx="2008857" cy="1558760"/>
            </a:xfrm>
            <a:custGeom>
              <a:avLst/>
              <a:gdLst>
                <a:gd name="T0" fmla="*/ 2147483646 w 1340"/>
                <a:gd name="T1" fmla="*/ 2147483646 h 1191"/>
                <a:gd name="T2" fmla="*/ 2147483646 w 1340"/>
                <a:gd name="T3" fmla="*/ 2147483646 h 1191"/>
                <a:gd name="T4" fmla="*/ 2147483646 w 1340"/>
                <a:gd name="T5" fmla="*/ 2147483646 h 1191"/>
                <a:gd name="T6" fmla="*/ 2147483646 w 1340"/>
                <a:gd name="T7" fmla="*/ 2147483646 h 1191"/>
                <a:gd name="T8" fmla="*/ 2147483646 w 1340"/>
                <a:gd name="T9" fmla="*/ 2147483646 h 1191"/>
                <a:gd name="T10" fmla="*/ 2147483646 w 1340"/>
                <a:gd name="T11" fmla="*/ 2147483646 h 1191"/>
                <a:gd name="T12" fmla="*/ 2147483646 w 1340"/>
                <a:gd name="T13" fmla="*/ 2147483646 h 1191"/>
                <a:gd name="T14" fmla="*/ 2147483646 w 1340"/>
                <a:gd name="T15" fmla="*/ 2147483646 h 1191"/>
                <a:gd name="T16" fmla="*/ 2147483646 w 1340"/>
                <a:gd name="T17" fmla="*/ 2147483646 h 1191"/>
                <a:gd name="T18" fmla="*/ 2147483646 w 1340"/>
                <a:gd name="T19" fmla="*/ 2147483646 h 1191"/>
                <a:gd name="T20" fmla="*/ 2147483646 w 1340"/>
                <a:gd name="T21" fmla="*/ 2147483646 h 1191"/>
                <a:gd name="T22" fmla="*/ 2147483646 w 1340"/>
                <a:gd name="T23" fmla="*/ 2147483646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05" name="Freeform 96"/>
            <p:cNvSpPr>
              <a:spLocks/>
            </p:cNvSpPr>
            <p:nvPr/>
          </p:nvSpPr>
          <p:spPr bwMode="auto">
            <a:xfrm>
              <a:off x="5823980" y="2624447"/>
              <a:ext cx="1978109" cy="1678664"/>
            </a:xfrm>
            <a:custGeom>
              <a:avLst/>
              <a:gdLst>
                <a:gd name="T0" fmla="*/ 2147483646 w 2894"/>
                <a:gd name="T1" fmla="*/ 2147483646 h 2693"/>
                <a:gd name="T2" fmla="*/ 2147483646 w 2894"/>
                <a:gd name="T3" fmla="*/ 2147483646 h 2693"/>
                <a:gd name="T4" fmla="*/ 2147483646 w 2894"/>
                <a:gd name="T5" fmla="*/ 2147483646 h 2693"/>
                <a:gd name="T6" fmla="*/ 2147483646 w 2894"/>
                <a:gd name="T7" fmla="*/ 2147483646 h 2693"/>
                <a:gd name="T8" fmla="*/ 2147483646 w 2894"/>
                <a:gd name="T9" fmla="*/ 2147483646 h 2693"/>
                <a:gd name="T10" fmla="*/ 2147483646 w 2894"/>
                <a:gd name="T11" fmla="*/ 2147483646 h 2693"/>
                <a:gd name="T12" fmla="*/ 2147483646 w 2894"/>
                <a:gd name="T13" fmla="*/ 2147483646 h 2693"/>
                <a:gd name="T14" fmla="*/ 2147483646 w 2894"/>
                <a:gd name="T15" fmla="*/ 2147483646 h 2693"/>
                <a:gd name="T16" fmla="*/ 2147483646 w 2894"/>
                <a:gd name="T17" fmla="*/ 2147483646 h 2693"/>
                <a:gd name="T18" fmla="*/ 2147483646 w 2894"/>
                <a:gd name="T19" fmla="*/ 2147483646 h 2693"/>
                <a:gd name="T20" fmla="*/ 2147483646 w 2894"/>
                <a:gd name="T21" fmla="*/ 2147483646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06" name="Freeform 119"/>
            <p:cNvSpPr>
              <a:spLocks/>
            </p:cNvSpPr>
            <p:nvPr/>
          </p:nvSpPr>
          <p:spPr bwMode="auto">
            <a:xfrm>
              <a:off x="3177961" y="3552540"/>
              <a:ext cx="2270212" cy="1227075"/>
            </a:xfrm>
            <a:custGeom>
              <a:avLst/>
              <a:gdLst>
                <a:gd name="T0" fmla="*/ 2147483646 w 3324"/>
                <a:gd name="T1" fmla="*/ 2147483646 h 1971"/>
                <a:gd name="T2" fmla="*/ 2147483646 w 3324"/>
                <a:gd name="T3" fmla="*/ 2147483646 h 1971"/>
                <a:gd name="T4" fmla="*/ 2147483646 w 3324"/>
                <a:gd name="T5" fmla="*/ 2147483646 h 1971"/>
                <a:gd name="T6" fmla="*/ 2147483646 w 3324"/>
                <a:gd name="T7" fmla="*/ 2147483646 h 1971"/>
                <a:gd name="T8" fmla="*/ 2147483646 w 3324"/>
                <a:gd name="T9" fmla="*/ 2147483646 h 1971"/>
                <a:gd name="T10" fmla="*/ 2147483646 w 3324"/>
                <a:gd name="T11" fmla="*/ 2147483646 h 1971"/>
                <a:gd name="T12" fmla="*/ 2147483646 w 3324"/>
                <a:gd name="T13" fmla="*/ 2147483646 h 1971"/>
                <a:gd name="T14" fmla="*/ 2147483646 w 3324"/>
                <a:gd name="T15" fmla="*/ 2147483646 h 1971"/>
                <a:gd name="T16" fmla="*/ 2147483646 w 3324"/>
                <a:gd name="T17" fmla="*/ 2147483646 h 1971"/>
                <a:gd name="T18" fmla="*/ 2147483646 w 3324"/>
                <a:gd name="T19" fmla="*/ 2147483646 h 1971"/>
                <a:gd name="T20" fmla="*/ 2147483646 w 3324"/>
                <a:gd name="T21" fmla="*/ 2147483646 h 1971"/>
                <a:gd name="T22" fmla="*/ 2147483646 w 3324"/>
                <a:gd name="T23" fmla="*/ 2147483646 h 1971"/>
                <a:gd name="T24" fmla="*/ 2147483646 w 3324"/>
                <a:gd name="T25" fmla="*/ 2147483646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06507" name="Group 132"/>
            <p:cNvGrpSpPr>
              <a:grpSpLocks/>
            </p:cNvGrpSpPr>
            <p:nvPr/>
          </p:nvGrpSpPr>
          <p:grpSpPr bwMode="auto">
            <a:xfrm>
              <a:off x="641269" y="2869150"/>
              <a:ext cx="1174761" cy="776376"/>
              <a:chOff x="4089854" y="1363889"/>
              <a:chExt cx="1091746" cy="791482"/>
            </a:xfrm>
          </p:grpSpPr>
          <p:sp>
            <p:nvSpPr>
              <p:cNvPr id="106534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0653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5429" y="1550204"/>
                <a:ext cx="629104" cy="423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6508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529" y="3689421"/>
              <a:ext cx="736022" cy="239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509" name="Line 111"/>
            <p:cNvSpPr>
              <a:spLocks noChangeShapeType="1"/>
            </p:cNvSpPr>
            <p:nvPr/>
          </p:nvSpPr>
          <p:spPr bwMode="auto">
            <a:xfrm>
              <a:off x="1309667" y="3393260"/>
              <a:ext cx="541502" cy="3056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106510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9433" y="3827975"/>
              <a:ext cx="736022" cy="239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511" name="Line 111"/>
            <p:cNvSpPr>
              <a:spLocks noChangeShapeType="1"/>
            </p:cNvSpPr>
            <p:nvPr/>
          </p:nvSpPr>
          <p:spPr bwMode="auto">
            <a:xfrm flipH="1">
              <a:off x="6759104" y="3500040"/>
              <a:ext cx="372147" cy="316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06512" name="Group 137"/>
            <p:cNvGrpSpPr>
              <a:grpSpLocks/>
            </p:cNvGrpSpPr>
            <p:nvPr/>
          </p:nvGrpSpPr>
          <p:grpSpPr bwMode="auto">
            <a:xfrm>
              <a:off x="6509707" y="2943896"/>
              <a:ext cx="1174761" cy="776376"/>
              <a:chOff x="4089854" y="1363889"/>
              <a:chExt cx="1091746" cy="791482"/>
            </a:xfrm>
          </p:grpSpPr>
          <p:sp>
            <p:nvSpPr>
              <p:cNvPr id="106530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0099"/>
                  </a:buClr>
                  <a:buSzPct val="7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ko-KR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6531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106532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6533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06513" name="Freeform 96"/>
            <p:cNvSpPr>
              <a:spLocks/>
            </p:cNvSpPr>
            <p:nvPr/>
          </p:nvSpPr>
          <p:spPr bwMode="auto">
            <a:xfrm>
              <a:off x="776350" y="2915275"/>
              <a:ext cx="1075177" cy="808704"/>
            </a:xfrm>
            <a:custGeom>
              <a:avLst/>
              <a:gdLst>
                <a:gd name="T0" fmla="*/ 2147483646 w 10000"/>
                <a:gd name="T1" fmla="*/ 2147483646 h 10305"/>
                <a:gd name="T2" fmla="*/ 2147483646 w 10000"/>
                <a:gd name="T3" fmla="*/ 2147483646 h 10305"/>
                <a:gd name="T4" fmla="*/ 2147483646 w 10000"/>
                <a:gd name="T5" fmla="*/ 2147483646 h 10305"/>
                <a:gd name="T6" fmla="*/ 2147483646 w 10000"/>
                <a:gd name="T7" fmla="*/ 2147483646 h 10305"/>
                <a:gd name="T8" fmla="*/ 2147483646 w 10000"/>
                <a:gd name="T9" fmla="*/ 2147483646 h 10305"/>
                <a:gd name="T10" fmla="*/ 2147483646 w 10000"/>
                <a:gd name="T11" fmla="*/ 2147483646 h 10305"/>
                <a:gd name="T12" fmla="*/ 2147483646 w 10000"/>
                <a:gd name="T13" fmla="*/ 2147483646 h 10305"/>
                <a:gd name="T14" fmla="*/ 2147483646 w 10000"/>
                <a:gd name="T15" fmla="*/ 2147483646 h 10305"/>
                <a:gd name="T16" fmla="*/ 2147483646 w 10000"/>
                <a:gd name="T17" fmla="*/ 2147483646 h 10305"/>
                <a:gd name="T18" fmla="*/ 2147483646 w 10000"/>
                <a:gd name="T19" fmla="*/ 2147483646 h 10305"/>
                <a:gd name="T20" fmla="*/ 2147483646 w 10000"/>
                <a:gd name="T21" fmla="*/ 2147483646 h 103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000" h="10305">
                  <a:moveTo>
                    <a:pt x="1" y="4863"/>
                  </a:moveTo>
                  <a:cubicBezTo>
                    <a:pt x="1" y="3794"/>
                    <a:pt x="5" y="1801"/>
                    <a:pt x="686" y="991"/>
                  </a:cubicBezTo>
                  <a:cubicBezTo>
                    <a:pt x="1367" y="181"/>
                    <a:pt x="2904" y="-40"/>
                    <a:pt x="4086" y="5"/>
                  </a:cubicBezTo>
                  <a:cubicBezTo>
                    <a:pt x="5268" y="50"/>
                    <a:pt x="6836" y="553"/>
                    <a:pt x="7779" y="1264"/>
                  </a:cubicBezTo>
                  <a:cubicBezTo>
                    <a:pt x="8722" y="1975"/>
                    <a:pt x="9397" y="2830"/>
                    <a:pt x="9747" y="4270"/>
                  </a:cubicBezTo>
                  <a:cubicBezTo>
                    <a:pt x="10096" y="5710"/>
                    <a:pt x="10030" y="8980"/>
                    <a:pt x="9875" y="9905"/>
                  </a:cubicBezTo>
                  <a:cubicBezTo>
                    <a:pt x="9719" y="10828"/>
                    <a:pt x="9488" y="9873"/>
                    <a:pt x="8815" y="9814"/>
                  </a:cubicBezTo>
                  <a:cubicBezTo>
                    <a:pt x="8140" y="9757"/>
                    <a:pt x="6708" y="9565"/>
                    <a:pt x="5830" y="9554"/>
                  </a:cubicBezTo>
                  <a:cubicBezTo>
                    <a:pt x="4953" y="9543"/>
                    <a:pt x="4372" y="9985"/>
                    <a:pt x="3546" y="9748"/>
                  </a:cubicBezTo>
                  <a:cubicBezTo>
                    <a:pt x="2722" y="9508"/>
                    <a:pt x="1457" y="8935"/>
                    <a:pt x="867" y="8121"/>
                  </a:cubicBezTo>
                  <a:cubicBezTo>
                    <a:pt x="276" y="7307"/>
                    <a:pt x="-15" y="6195"/>
                    <a:pt x="1" y="4863"/>
                  </a:cubicBezTo>
                  <a:close/>
                </a:path>
              </a:pathLst>
            </a:custGeom>
            <a:solidFill>
              <a:srgbClr val="33CCCC">
                <a:alpha val="7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6514" name="Freeform 121"/>
            <p:cNvSpPr>
              <a:spLocks/>
            </p:cNvSpPr>
            <p:nvPr/>
          </p:nvSpPr>
          <p:spPr bwMode="auto">
            <a:xfrm>
              <a:off x="2813114" y="5132009"/>
              <a:ext cx="3168732" cy="893834"/>
            </a:xfrm>
            <a:custGeom>
              <a:avLst/>
              <a:gdLst>
                <a:gd name="T0" fmla="*/ 2147483646 w 4636"/>
                <a:gd name="T1" fmla="*/ 2147483646 h 1435"/>
                <a:gd name="T2" fmla="*/ 2147483646 w 4636"/>
                <a:gd name="T3" fmla="*/ 2147483646 h 1435"/>
                <a:gd name="T4" fmla="*/ 2147483646 w 4636"/>
                <a:gd name="T5" fmla="*/ 2147483646 h 1435"/>
                <a:gd name="T6" fmla="*/ 2147483646 w 4636"/>
                <a:gd name="T7" fmla="*/ 2147483646 h 1435"/>
                <a:gd name="T8" fmla="*/ 2147483646 w 4636"/>
                <a:gd name="T9" fmla="*/ 2147483646 h 1435"/>
                <a:gd name="T10" fmla="*/ 2147483646 w 4636"/>
                <a:gd name="T11" fmla="*/ 2147483646 h 1435"/>
                <a:gd name="T12" fmla="*/ 2147483646 w 4636"/>
                <a:gd name="T13" fmla="*/ 2147483646 h 1435"/>
                <a:gd name="T14" fmla="*/ 2147483646 w 4636"/>
                <a:gd name="T15" fmla="*/ 2147483646 h 1435"/>
                <a:gd name="T16" fmla="*/ 2147483646 w 4636"/>
                <a:gd name="T17" fmla="*/ 2147483646 h 1435"/>
                <a:gd name="T18" fmla="*/ 2147483646 w 4636"/>
                <a:gd name="T19" fmla="*/ 2147483646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pic>
          <p:nvPicPr>
            <p:cNvPr id="106515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434" y="5142892"/>
              <a:ext cx="839409" cy="665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6516" name="Group 137"/>
            <p:cNvGrpSpPr>
              <a:grpSpLocks/>
            </p:cNvGrpSpPr>
            <p:nvPr/>
          </p:nvGrpSpPr>
          <p:grpSpPr bwMode="auto">
            <a:xfrm>
              <a:off x="1949560" y="3989527"/>
              <a:ext cx="1460520" cy="1273792"/>
              <a:chOff x="1881" y="2450"/>
              <a:chExt cx="855" cy="818"/>
            </a:xfrm>
          </p:grpSpPr>
          <p:sp>
            <p:nvSpPr>
              <p:cNvPr id="106526" name="Line 138"/>
              <p:cNvSpPr>
                <a:spLocks noChangeShapeType="1"/>
              </p:cNvSpPr>
              <p:nvPr/>
            </p:nvSpPr>
            <p:spPr bwMode="auto">
              <a:xfrm flipH="1" flipV="1">
                <a:off x="1880" y="2449"/>
                <a:ext cx="856" cy="8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grpSp>
            <p:nvGrpSpPr>
              <p:cNvPr id="106527" name="Group 139"/>
              <p:cNvGrpSpPr>
                <a:grpSpLocks/>
              </p:cNvGrpSpPr>
              <p:nvPr/>
            </p:nvGrpSpPr>
            <p:grpSpPr bwMode="auto">
              <a:xfrm>
                <a:off x="2172" y="2702"/>
                <a:ext cx="249" cy="288"/>
                <a:chOff x="618" y="3500"/>
                <a:chExt cx="249" cy="288"/>
              </a:xfrm>
            </p:grpSpPr>
            <p:sp>
              <p:nvSpPr>
                <p:cNvPr id="106528" name="Oval 140"/>
                <p:cNvSpPr>
                  <a:spLocks noChangeArrowheads="1"/>
                </p:cNvSpPr>
                <p:nvPr/>
              </p:nvSpPr>
              <p:spPr bwMode="auto">
                <a:xfrm>
                  <a:off x="617" y="3519"/>
                  <a:ext cx="202" cy="2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ko-KR" sz="1100"/>
                </a:p>
              </p:txBody>
            </p:sp>
            <p:sp>
              <p:nvSpPr>
                <p:cNvPr id="106529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627" y="3498"/>
                  <a:ext cx="239" cy="2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00099"/>
                    </a:buClr>
                    <a:buSzPct val="7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ko-KR" sz="110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</a:p>
              </p:txBody>
            </p:sp>
          </p:grpSp>
        </p:grpSp>
        <p:sp>
          <p:nvSpPr>
            <p:cNvPr id="106517" name="Line 138"/>
            <p:cNvSpPr>
              <a:spLocks noChangeShapeType="1"/>
            </p:cNvSpPr>
            <p:nvPr/>
          </p:nvSpPr>
          <p:spPr bwMode="auto">
            <a:xfrm rot="10800000" flipH="1" flipV="1">
              <a:off x="2364395" y="3952947"/>
              <a:ext cx="1459733" cy="12714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06518" name="Oval 140"/>
            <p:cNvSpPr>
              <a:spLocks noChangeArrowheads="1"/>
            </p:cNvSpPr>
            <p:nvPr/>
          </p:nvSpPr>
          <p:spPr bwMode="auto">
            <a:xfrm rot="261078">
              <a:off x="2883794" y="4360462"/>
              <a:ext cx="347088" cy="31242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ko-KR" sz="1100"/>
            </a:p>
          </p:txBody>
        </p:sp>
        <p:sp>
          <p:nvSpPr>
            <p:cNvPr id="106519" name="Text Box 141"/>
            <p:cNvSpPr txBox="1">
              <a:spLocks noChangeArrowheads="1"/>
            </p:cNvSpPr>
            <p:nvPr/>
          </p:nvSpPr>
          <p:spPr bwMode="auto">
            <a:xfrm>
              <a:off x="2893641" y="4311560"/>
              <a:ext cx="408627" cy="445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1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06520" name="Line 138"/>
            <p:cNvSpPr>
              <a:spLocks noChangeShapeType="1"/>
            </p:cNvSpPr>
            <p:nvPr/>
          </p:nvSpPr>
          <p:spPr bwMode="auto">
            <a:xfrm rot="10800000" flipH="1">
              <a:off x="4594613" y="3491096"/>
              <a:ext cx="2185909" cy="16735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06521" name="Oval 140"/>
            <p:cNvSpPr>
              <a:spLocks noChangeArrowheads="1"/>
            </p:cNvSpPr>
            <p:nvPr/>
          </p:nvSpPr>
          <p:spPr bwMode="auto">
            <a:xfrm rot="261078">
              <a:off x="5566948" y="4096936"/>
              <a:ext cx="344625" cy="3124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ko-KR" sz="1100"/>
            </a:p>
          </p:txBody>
        </p:sp>
        <p:sp>
          <p:nvSpPr>
            <p:cNvPr id="106522" name="Text Box 141"/>
            <p:cNvSpPr txBox="1">
              <a:spLocks noChangeArrowheads="1"/>
            </p:cNvSpPr>
            <p:nvPr/>
          </p:nvSpPr>
          <p:spPr bwMode="auto">
            <a:xfrm>
              <a:off x="5574334" y="4048034"/>
              <a:ext cx="408627" cy="448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1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06523" name="Line 138"/>
            <p:cNvSpPr>
              <a:spLocks noChangeShapeType="1"/>
            </p:cNvSpPr>
            <p:nvPr/>
          </p:nvSpPr>
          <p:spPr bwMode="auto">
            <a:xfrm rot="10800000" flipH="1">
              <a:off x="4747233" y="3643235"/>
              <a:ext cx="2185909" cy="16762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06524" name="Oval 140"/>
            <p:cNvSpPr>
              <a:spLocks noChangeArrowheads="1"/>
            </p:cNvSpPr>
            <p:nvPr/>
          </p:nvSpPr>
          <p:spPr bwMode="auto">
            <a:xfrm rot="261078">
              <a:off x="5328173" y="4629423"/>
              <a:ext cx="344625" cy="3124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ko-KR" sz="1100"/>
            </a:p>
          </p:txBody>
        </p:sp>
        <p:sp>
          <p:nvSpPr>
            <p:cNvPr id="106525" name="Text Box 141"/>
            <p:cNvSpPr txBox="1">
              <a:spLocks noChangeArrowheads="1"/>
            </p:cNvSpPr>
            <p:nvPr/>
          </p:nvSpPr>
          <p:spPr bwMode="auto">
            <a:xfrm>
              <a:off x="5335557" y="4580521"/>
              <a:ext cx="408627" cy="448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1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  <p:pic>
        <p:nvPicPr>
          <p:cNvPr id="106503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1" y="1258097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501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7FF2D5-E902-443F-893A-74B39958BC81}" type="slidenum">
              <a:rPr lang="en-US" altLang="ko-KR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ko-KR" sz="1200" dirty="0">
              <a:latin typeface="Arial" panose="020B0604020202020204" pitchFamily="34" charset="0"/>
            </a:endParaRPr>
          </a:p>
        </p:txBody>
      </p:sp>
      <p:sp>
        <p:nvSpPr>
          <p:cNvPr id="108548" name="Freeform 92"/>
          <p:cNvSpPr>
            <a:spLocks/>
          </p:cNvSpPr>
          <p:nvPr/>
        </p:nvSpPr>
        <p:spPr bwMode="auto">
          <a:xfrm>
            <a:off x="5743576" y="3071814"/>
            <a:ext cx="1838325" cy="1406525"/>
          </a:xfrm>
          <a:custGeom>
            <a:avLst/>
            <a:gdLst>
              <a:gd name="T0" fmla="*/ 2147483646 w 2894"/>
              <a:gd name="T1" fmla="*/ 2147483646 h 2693"/>
              <a:gd name="T2" fmla="*/ 2147483646 w 2894"/>
              <a:gd name="T3" fmla="*/ 2147483646 h 2693"/>
              <a:gd name="T4" fmla="*/ 2147483646 w 2894"/>
              <a:gd name="T5" fmla="*/ 2147483646 h 2693"/>
              <a:gd name="T6" fmla="*/ 2147483646 w 2894"/>
              <a:gd name="T7" fmla="*/ 2147483646 h 2693"/>
              <a:gd name="T8" fmla="*/ 2147483646 w 2894"/>
              <a:gd name="T9" fmla="*/ 2147483646 h 2693"/>
              <a:gd name="T10" fmla="*/ 2147483646 w 2894"/>
              <a:gd name="T11" fmla="*/ 2147483646 h 2693"/>
              <a:gd name="T12" fmla="*/ 2147483646 w 2894"/>
              <a:gd name="T13" fmla="*/ 2147483646 h 2693"/>
              <a:gd name="T14" fmla="*/ 2147483646 w 2894"/>
              <a:gd name="T15" fmla="*/ 2147483646 h 2693"/>
              <a:gd name="T16" fmla="*/ 2147483646 w 2894"/>
              <a:gd name="T17" fmla="*/ 2147483646 h 2693"/>
              <a:gd name="T18" fmla="*/ 2147483646 w 2894"/>
              <a:gd name="T19" fmla="*/ 2147483646 h 2693"/>
              <a:gd name="T20" fmla="*/ 2147483646 w 2894"/>
              <a:gd name="T21" fmla="*/ 2147483646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8549" name="Freeform 110"/>
          <p:cNvSpPr>
            <a:spLocks/>
          </p:cNvSpPr>
          <p:nvPr/>
        </p:nvSpPr>
        <p:spPr bwMode="auto">
          <a:xfrm>
            <a:off x="3284539" y="3802063"/>
            <a:ext cx="2109787" cy="1250950"/>
          </a:xfrm>
          <a:custGeom>
            <a:avLst/>
            <a:gdLst>
              <a:gd name="T0" fmla="*/ 2147483646 w 3324"/>
              <a:gd name="T1" fmla="*/ 2147483646 h 1971"/>
              <a:gd name="T2" fmla="*/ 2147483646 w 3324"/>
              <a:gd name="T3" fmla="*/ 2147483646 h 1971"/>
              <a:gd name="T4" fmla="*/ 2147483646 w 3324"/>
              <a:gd name="T5" fmla="*/ 2147483646 h 1971"/>
              <a:gd name="T6" fmla="*/ 2147483646 w 3324"/>
              <a:gd name="T7" fmla="*/ 2147483646 h 1971"/>
              <a:gd name="T8" fmla="*/ 2147483646 w 3324"/>
              <a:gd name="T9" fmla="*/ 2147483646 h 1971"/>
              <a:gd name="T10" fmla="*/ 2147483646 w 3324"/>
              <a:gd name="T11" fmla="*/ 2147483646 h 1971"/>
              <a:gd name="T12" fmla="*/ 2147483646 w 3324"/>
              <a:gd name="T13" fmla="*/ 2147483646 h 1971"/>
              <a:gd name="T14" fmla="*/ 2147483646 w 3324"/>
              <a:gd name="T15" fmla="*/ 2147483646 h 1971"/>
              <a:gd name="T16" fmla="*/ 2147483646 w 3324"/>
              <a:gd name="T17" fmla="*/ 2147483646 h 1971"/>
              <a:gd name="T18" fmla="*/ 2147483646 w 3324"/>
              <a:gd name="T19" fmla="*/ 2147483646 h 1971"/>
              <a:gd name="T20" fmla="*/ 2147483646 w 3324"/>
              <a:gd name="T21" fmla="*/ 2147483646 h 1971"/>
              <a:gd name="T22" fmla="*/ 2147483646 w 3324"/>
              <a:gd name="T23" fmla="*/ 2147483646 h 1971"/>
              <a:gd name="T24" fmla="*/ 2147483646 w 3324"/>
              <a:gd name="T25" fmla="*/ 2147483646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8550" name="Text Box 111"/>
          <p:cNvSpPr txBox="1">
            <a:spLocks noChangeArrowheads="1"/>
          </p:cNvSpPr>
          <p:nvPr/>
        </p:nvSpPr>
        <p:spPr bwMode="auto">
          <a:xfrm>
            <a:off x="3459163" y="4098926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wide area network</a:t>
            </a:r>
          </a:p>
        </p:txBody>
      </p:sp>
      <p:sp>
        <p:nvSpPr>
          <p:cNvPr id="108551" name="Freeform 112"/>
          <p:cNvSpPr>
            <a:spLocks/>
          </p:cNvSpPr>
          <p:nvPr/>
        </p:nvSpPr>
        <p:spPr bwMode="auto">
          <a:xfrm>
            <a:off x="2589213" y="5365751"/>
            <a:ext cx="2944812" cy="911225"/>
          </a:xfrm>
          <a:custGeom>
            <a:avLst/>
            <a:gdLst>
              <a:gd name="T0" fmla="*/ 2147483646 w 4636"/>
              <a:gd name="T1" fmla="*/ 2147483646 h 1435"/>
              <a:gd name="T2" fmla="*/ 2147483646 w 4636"/>
              <a:gd name="T3" fmla="*/ 2147483646 h 1435"/>
              <a:gd name="T4" fmla="*/ 2147483646 w 4636"/>
              <a:gd name="T5" fmla="*/ 2147483646 h 1435"/>
              <a:gd name="T6" fmla="*/ 2147483646 w 4636"/>
              <a:gd name="T7" fmla="*/ 2147483646 h 1435"/>
              <a:gd name="T8" fmla="*/ 2147483646 w 4636"/>
              <a:gd name="T9" fmla="*/ 2147483646 h 1435"/>
              <a:gd name="T10" fmla="*/ 2147483646 w 4636"/>
              <a:gd name="T11" fmla="*/ 2147483646 h 1435"/>
              <a:gd name="T12" fmla="*/ 2147483646 w 4636"/>
              <a:gd name="T13" fmla="*/ 2147483646 h 1435"/>
              <a:gd name="T14" fmla="*/ 2147483646 w 4636"/>
              <a:gd name="T15" fmla="*/ 2147483646 h 1435"/>
              <a:gd name="T16" fmla="*/ 2147483646 w 4636"/>
              <a:gd name="T17" fmla="*/ 2147483646 h 1435"/>
              <a:gd name="T18" fmla="*/ 2147483646 w 4636"/>
              <a:gd name="T19" fmla="*/ 2147483646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8552" name="Freeform 115"/>
          <p:cNvSpPr>
            <a:spLocks/>
          </p:cNvSpPr>
          <p:nvPr/>
        </p:nvSpPr>
        <p:spPr bwMode="auto">
          <a:xfrm>
            <a:off x="6569076" y="3789364"/>
            <a:ext cx="512763" cy="301625"/>
          </a:xfrm>
          <a:custGeom>
            <a:avLst/>
            <a:gdLst>
              <a:gd name="T0" fmla="*/ 0 w 235"/>
              <a:gd name="T1" fmla="*/ 2147483646 h 238"/>
              <a:gd name="T2" fmla="*/ 2147483646 w 235"/>
              <a:gd name="T3" fmla="*/ 0 h 23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35" h="238">
                <a:moveTo>
                  <a:pt x="0" y="238"/>
                </a:moveTo>
                <a:lnTo>
                  <a:pt x="235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08553" name="Freeform 116"/>
          <p:cNvSpPr>
            <a:spLocks/>
          </p:cNvSpPr>
          <p:nvPr/>
        </p:nvSpPr>
        <p:spPr bwMode="auto">
          <a:xfrm>
            <a:off x="4025901" y="4319589"/>
            <a:ext cx="2047875" cy="1296987"/>
          </a:xfrm>
          <a:custGeom>
            <a:avLst/>
            <a:gdLst>
              <a:gd name="T0" fmla="*/ 0 w 1290"/>
              <a:gd name="T1" fmla="*/ 2147483646 h 817"/>
              <a:gd name="T2" fmla="*/ 2147483646 w 1290"/>
              <a:gd name="T3" fmla="*/ 2147483646 h 817"/>
              <a:gd name="T4" fmla="*/ 2147483646 w 1290"/>
              <a:gd name="T5" fmla="*/ 0 h 8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90" h="817">
                <a:moveTo>
                  <a:pt x="0" y="817"/>
                </a:moveTo>
                <a:cubicBezTo>
                  <a:pt x="91" y="728"/>
                  <a:pt x="333" y="419"/>
                  <a:pt x="548" y="283"/>
                </a:cubicBezTo>
                <a:cubicBezTo>
                  <a:pt x="816" y="127"/>
                  <a:pt x="1136" y="59"/>
                  <a:pt x="1290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grpSp>
        <p:nvGrpSpPr>
          <p:cNvPr id="108554" name="Group 117"/>
          <p:cNvGrpSpPr>
            <a:grpSpLocks/>
          </p:cNvGrpSpPr>
          <p:nvPr/>
        </p:nvGrpSpPr>
        <p:grpSpPr bwMode="auto">
          <a:xfrm>
            <a:off x="4686301" y="4557713"/>
            <a:ext cx="320675" cy="366712"/>
            <a:chOff x="618" y="3500"/>
            <a:chExt cx="202" cy="231"/>
          </a:xfrm>
        </p:grpSpPr>
        <p:sp>
          <p:nvSpPr>
            <p:cNvPr id="108679" name="Oval 118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ko-KR"/>
            </a:p>
          </p:txBody>
        </p:sp>
        <p:sp>
          <p:nvSpPr>
            <p:cNvPr id="108680" name="Text Box 119"/>
            <p:cNvSpPr txBox="1">
              <a:spLocks noChangeArrowheads="1"/>
            </p:cNvSpPr>
            <p:nvPr/>
          </p:nvSpPr>
          <p:spPr bwMode="auto">
            <a:xfrm>
              <a:off x="628" y="3500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solidFill>
                    <a:srgbClr val="FF0000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</p:grpSp>
      <p:sp>
        <p:nvSpPr>
          <p:cNvPr id="108555" name="Text Box 121"/>
          <p:cNvSpPr txBox="1">
            <a:spLocks noChangeArrowheads="1"/>
          </p:cNvSpPr>
          <p:nvPr/>
        </p:nvSpPr>
        <p:spPr bwMode="auto">
          <a:xfrm>
            <a:off x="7580314" y="3221038"/>
            <a:ext cx="16478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Arial" panose="020B0604020202020204" pitchFamily="34" charset="0"/>
              </a:rPr>
              <a:t>foreign net  visited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Arial" panose="020B0604020202020204" pitchFamily="34" charset="0"/>
              </a:rPr>
              <a:t>at session start</a:t>
            </a:r>
          </a:p>
        </p:txBody>
      </p:sp>
      <p:sp>
        <p:nvSpPr>
          <p:cNvPr id="108556" name="Text Box 122"/>
          <p:cNvSpPr txBox="1">
            <a:spLocks noChangeArrowheads="1"/>
          </p:cNvSpPr>
          <p:nvPr/>
        </p:nvSpPr>
        <p:spPr bwMode="auto">
          <a:xfrm>
            <a:off x="5391150" y="3641725"/>
            <a:ext cx="98583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Arial" panose="020B0604020202020204" pitchFamily="34" charset="0"/>
              </a:rPr>
              <a:t>anchor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Arial" panose="020B0604020202020204" pitchFamily="34" charset="0"/>
              </a:rPr>
              <a:t>foreign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Arial" panose="020B0604020202020204" pitchFamily="34" charset="0"/>
              </a:rPr>
              <a:t>agent</a:t>
            </a:r>
          </a:p>
        </p:txBody>
      </p:sp>
      <p:sp>
        <p:nvSpPr>
          <p:cNvPr id="108557" name="Freeform 123"/>
          <p:cNvSpPr>
            <a:spLocks/>
          </p:cNvSpPr>
          <p:nvPr/>
        </p:nvSpPr>
        <p:spPr bwMode="auto">
          <a:xfrm>
            <a:off x="6670676" y="4430714"/>
            <a:ext cx="1838325" cy="1406525"/>
          </a:xfrm>
          <a:custGeom>
            <a:avLst/>
            <a:gdLst>
              <a:gd name="T0" fmla="*/ 2147483646 w 2894"/>
              <a:gd name="T1" fmla="*/ 2147483646 h 2693"/>
              <a:gd name="T2" fmla="*/ 2147483646 w 2894"/>
              <a:gd name="T3" fmla="*/ 2147483646 h 2693"/>
              <a:gd name="T4" fmla="*/ 2147483646 w 2894"/>
              <a:gd name="T5" fmla="*/ 2147483646 h 2693"/>
              <a:gd name="T6" fmla="*/ 2147483646 w 2894"/>
              <a:gd name="T7" fmla="*/ 2147483646 h 2693"/>
              <a:gd name="T8" fmla="*/ 2147483646 w 2894"/>
              <a:gd name="T9" fmla="*/ 2147483646 h 2693"/>
              <a:gd name="T10" fmla="*/ 2147483646 w 2894"/>
              <a:gd name="T11" fmla="*/ 2147483646 h 2693"/>
              <a:gd name="T12" fmla="*/ 2147483646 w 2894"/>
              <a:gd name="T13" fmla="*/ 2147483646 h 2693"/>
              <a:gd name="T14" fmla="*/ 2147483646 w 2894"/>
              <a:gd name="T15" fmla="*/ 2147483646 h 2693"/>
              <a:gd name="T16" fmla="*/ 2147483646 w 2894"/>
              <a:gd name="T17" fmla="*/ 2147483646 h 2693"/>
              <a:gd name="T18" fmla="*/ 2147483646 w 2894"/>
              <a:gd name="T19" fmla="*/ 2147483646 h 2693"/>
              <a:gd name="T20" fmla="*/ 2147483646 w 2894"/>
              <a:gd name="T21" fmla="*/ 2147483646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8558" name="Line 138"/>
          <p:cNvSpPr>
            <a:spLocks noChangeShapeType="1"/>
          </p:cNvSpPr>
          <p:nvPr/>
        </p:nvSpPr>
        <p:spPr bwMode="auto">
          <a:xfrm flipV="1">
            <a:off x="7413625" y="5070476"/>
            <a:ext cx="603250" cy="3540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8559" name="Freeform 146"/>
          <p:cNvSpPr>
            <a:spLocks/>
          </p:cNvSpPr>
          <p:nvPr/>
        </p:nvSpPr>
        <p:spPr bwMode="auto">
          <a:xfrm>
            <a:off x="6416675" y="4332288"/>
            <a:ext cx="596900" cy="1054100"/>
          </a:xfrm>
          <a:custGeom>
            <a:avLst/>
            <a:gdLst>
              <a:gd name="T0" fmla="*/ 2147483646 w 376"/>
              <a:gd name="T1" fmla="*/ 2147483646 h 664"/>
              <a:gd name="T2" fmla="*/ 0 w 376"/>
              <a:gd name="T3" fmla="*/ 0 h 66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76" h="664">
                <a:moveTo>
                  <a:pt x="376" y="664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grpSp>
        <p:nvGrpSpPr>
          <p:cNvPr id="108560" name="Group 147"/>
          <p:cNvGrpSpPr>
            <a:grpSpLocks/>
          </p:cNvGrpSpPr>
          <p:nvPr/>
        </p:nvGrpSpPr>
        <p:grpSpPr bwMode="auto">
          <a:xfrm>
            <a:off x="7086600" y="3649663"/>
            <a:ext cx="914400" cy="590550"/>
            <a:chOff x="10665" y="3225"/>
            <a:chExt cx="1440" cy="930"/>
          </a:xfrm>
        </p:grpSpPr>
        <p:sp>
          <p:nvSpPr>
            <p:cNvPr id="108609" name="Oval 148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800">
                <a:latin typeface="Comic Sans MS" panose="030F0702030302020204" pitchFamily="66" charset="0"/>
              </a:endParaRPr>
            </a:p>
          </p:txBody>
        </p:sp>
        <p:grpSp>
          <p:nvGrpSpPr>
            <p:cNvPr id="108610" name="Group 149"/>
            <p:cNvGrpSpPr>
              <a:grpSpLocks/>
            </p:cNvGrpSpPr>
            <p:nvPr/>
          </p:nvGrpSpPr>
          <p:grpSpPr bwMode="auto">
            <a:xfrm>
              <a:off x="11038" y="3281"/>
              <a:ext cx="618" cy="667"/>
              <a:chOff x="8023" y="4451"/>
              <a:chExt cx="618" cy="667"/>
            </a:xfrm>
          </p:grpSpPr>
          <p:sp>
            <p:nvSpPr>
              <p:cNvPr id="108611" name="Freeform 150"/>
              <p:cNvSpPr>
                <a:spLocks/>
              </p:cNvSpPr>
              <p:nvPr/>
            </p:nvSpPr>
            <p:spPr bwMode="auto">
              <a:xfrm>
                <a:off x="8279" y="4653"/>
                <a:ext cx="263" cy="380"/>
              </a:xfrm>
              <a:custGeom>
                <a:avLst/>
                <a:gdLst>
                  <a:gd name="T0" fmla="*/ 0 w 788"/>
                  <a:gd name="T1" fmla="*/ 0 h 1138"/>
                  <a:gd name="T2" fmla="*/ 0 w 788"/>
                  <a:gd name="T3" fmla="*/ 0 h 1138"/>
                  <a:gd name="T4" fmla="*/ 0 w 788"/>
                  <a:gd name="T5" fmla="*/ 0 h 1138"/>
                  <a:gd name="T6" fmla="*/ 0 w 788"/>
                  <a:gd name="T7" fmla="*/ 0 h 1138"/>
                  <a:gd name="T8" fmla="*/ 0 w 788"/>
                  <a:gd name="T9" fmla="*/ 0 h 1138"/>
                  <a:gd name="T10" fmla="*/ 0 w 788"/>
                  <a:gd name="T11" fmla="*/ 0 h 1138"/>
                  <a:gd name="T12" fmla="*/ 0 w 788"/>
                  <a:gd name="T13" fmla="*/ 0 h 1138"/>
                  <a:gd name="T14" fmla="*/ 0 w 788"/>
                  <a:gd name="T15" fmla="*/ 0 h 1138"/>
                  <a:gd name="T16" fmla="*/ 0 w 788"/>
                  <a:gd name="T17" fmla="*/ 0 h 1138"/>
                  <a:gd name="T18" fmla="*/ 0 w 788"/>
                  <a:gd name="T19" fmla="*/ 0 h 1138"/>
                  <a:gd name="T20" fmla="*/ 0 w 788"/>
                  <a:gd name="T21" fmla="*/ 0 h 1138"/>
                  <a:gd name="T22" fmla="*/ 0 w 788"/>
                  <a:gd name="T23" fmla="*/ 0 h 1138"/>
                  <a:gd name="T24" fmla="*/ 0 w 788"/>
                  <a:gd name="T25" fmla="*/ 0 h 1138"/>
                  <a:gd name="T26" fmla="*/ 0 w 788"/>
                  <a:gd name="T27" fmla="*/ 0 h 1138"/>
                  <a:gd name="T28" fmla="*/ 0 w 788"/>
                  <a:gd name="T29" fmla="*/ 0 h 1138"/>
                  <a:gd name="T30" fmla="*/ 0 w 788"/>
                  <a:gd name="T31" fmla="*/ 0 h 1138"/>
                  <a:gd name="T32" fmla="*/ 0 w 788"/>
                  <a:gd name="T33" fmla="*/ 0 h 1138"/>
                  <a:gd name="T34" fmla="*/ 0 w 788"/>
                  <a:gd name="T35" fmla="*/ 0 h 1138"/>
                  <a:gd name="T36" fmla="*/ 0 w 788"/>
                  <a:gd name="T37" fmla="*/ 1 h 1138"/>
                  <a:gd name="T38" fmla="*/ 0 w 788"/>
                  <a:gd name="T39" fmla="*/ 1 h 1138"/>
                  <a:gd name="T40" fmla="*/ 0 w 788"/>
                  <a:gd name="T41" fmla="*/ 1 h 1138"/>
                  <a:gd name="T42" fmla="*/ 0 w 788"/>
                  <a:gd name="T43" fmla="*/ 1 h 1138"/>
                  <a:gd name="T44" fmla="*/ 0 w 788"/>
                  <a:gd name="T45" fmla="*/ 0 h 1138"/>
                  <a:gd name="T46" fmla="*/ 0 w 788"/>
                  <a:gd name="T47" fmla="*/ 0 h 1138"/>
                  <a:gd name="T48" fmla="*/ 0 w 788"/>
                  <a:gd name="T49" fmla="*/ 0 h 1138"/>
                  <a:gd name="T50" fmla="*/ 0 w 788"/>
                  <a:gd name="T51" fmla="*/ 0 h 1138"/>
                  <a:gd name="T52" fmla="*/ 0 w 788"/>
                  <a:gd name="T53" fmla="*/ 0 h 1138"/>
                  <a:gd name="T54" fmla="*/ 0 w 788"/>
                  <a:gd name="T55" fmla="*/ 0 h 1138"/>
                  <a:gd name="T56" fmla="*/ 0 w 788"/>
                  <a:gd name="T57" fmla="*/ 0 h 1138"/>
                  <a:gd name="T58" fmla="*/ 0 w 788"/>
                  <a:gd name="T59" fmla="*/ 0 h 1138"/>
                  <a:gd name="T60" fmla="*/ 0 w 788"/>
                  <a:gd name="T61" fmla="*/ 0 h 1138"/>
                  <a:gd name="T62" fmla="*/ 0 w 788"/>
                  <a:gd name="T63" fmla="*/ 0 h 1138"/>
                  <a:gd name="T64" fmla="*/ 0 w 788"/>
                  <a:gd name="T65" fmla="*/ 0 h 1138"/>
                  <a:gd name="T66" fmla="*/ 0 w 788"/>
                  <a:gd name="T67" fmla="*/ 0 h 1138"/>
                  <a:gd name="T68" fmla="*/ 0 w 788"/>
                  <a:gd name="T69" fmla="*/ 0 h 1138"/>
                  <a:gd name="T70" fmla="*/ 0 w 788"/>
                  <a:gd name="T71" fmla="*/ 0 h 113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88" h="1138">
                    <a:moveTo>
                      <a:pt x="310" y="2"/>
                    </a:moveTo>
                    <a:lnTo>
                      <a:pt x="298" y="0"/>
                    </a:lnTo>
                    <a:lnTo>
                      <a:pt x="282" y="0"/>
                    </a:lnTo>
                    <a:lnTo>
                      <a:pt x="263" y="0"/>
                    </a:lnTo>
                    <a:lnTo>
                      <a:pt x="242" y="2"/>
                    </a:lnTo>
                    <a:lnTo>
                      <a:pt x="219" y="4"/>
                    </a:lnTo>
                    <a:lnTo>
                      <a:pt x="192" y="7"/>
                    </a:lnTo>
                    <a:lnTo>
                      <a:pt x="167" y="12"/>
                    </a:lnTo>
                    <a:lnTo>
                      <a:pt x="141" y="17"/>
                    </a:lnTo>
                    <a:lnTo>
                      <a:pt x="116" y="25"/>
                    </a:lnTo>
                    <a:lnTo>
                      <a:pt x="91" y="35"/>
                    </a:lnTo>
                    <a:lnTo>
                      <a:pt x="67" y="45"/>
                    </a:lnTo>
                    <a:lnTo>
                      <a:pt x="47" y="58"/>
                    </a:lnTo>
                    <a:lnTo>
                      <a:pt x="29" y="73"/>
                    </a:lnTo>
                    <a:lnTo>
                      <a:pt x="16" y="91"/>
                    </a:lnTo>
                    <a:lnTo>
                      <a:pt x="6" y="109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1" y="144"/>
                    </a:lnTo>
                    <a:lnTo>
                      <a:pt x="3" y="152"/>
                    </a:lnTo>
                    <a:lnTo>
                      <a:pt x="4" y="162"/>
                    </a:lnTo>
                    <a:lnTo>
                      <a:pt x="13" y="197"/>
                    </a:lnTo>
                    <a:lnTo>
                      <a:pt x="25" y="240"/>
                    </a:lnTo>
                    <a:lnTo>
                      <a:pt x="39" y="290"/>
                    </a:lnTo>
                    <a:lnTo>
                      <a:pt x="57" y="348"/>
                    </a:lnTo>
                    <a:lnTo>
                      <a:pt x="76" y="410"/>
                    </a:lnTo>
                    <a:lnTo>
                      <a:pt x="100" y="474"/>
                    </a:lnTo>
                    <a:lnTo>
                      <a:pt x="123" y="543"/>
                    </a:lnTo>
                    <a:lnTo>
                      <a:pt x="150" y="612"/>
                    </a:lnTo>
                    <a:lnTo>
                      <a:pt x="176" y="684"/>
                    </a:lnTo>
                    <a:lnTo>
                      <a:pt x="205" y="753"/>
                    </a:lnTo>
                    <a:lnTo>
                      <a:pt x="235" y="822"/>
                    </a:lnTo>
                    <a:lnTo>
                      <a:pt x="264" y="887"/>
                    </a:lnTo>
                    <a:lnTo>
                      <a:pt x="293" y="949"/>
                    </a:lnTo>
                    <a:lnTo>
                      <a:pt x="323" y="1005"/>
                    </a:lnTo>
                    <a:lnTo>
                      <a:pt x="352" y="1055"/>
                    </a:lnTo>
                    <a:lnTo>
                      <a:pt x="381" y="1098"/>
                    </a:lnTo>
                    <a:lnTo>
                      <a:pt x="389" y="1109"/>
                    </a:lnTo>
                    <a:lnTo>
                      <a:pt x="398" y="1120"/>
                    </a:lnTo>
                    <a:lnTo>
                      <a:pt x="406" y="1130"/>
                    </a:lnTo>
                    <a:lnTo>
                      <a:pt x="414" y="1138"/>
                    </a:lnTo>
                    <a:lnTo>
                      <a:pt x="436" y="1130"/>
                    </a:lnTo>
                    <a:lnTo>
                      <a:pt x="461" y="1121"/>
                    </a:lnTo>
                    <a:lnTo>
                      <a:pt x="487" y="1111"/>
                    </a:lnTo>
                    <a:lnTo>
                      <a:pt x="517" y="1099"/>
                    </a:lnTo>
                    <a:lnTo>
                      <a:pt x="547" y="1088"/>
                    </a:lnTo>
                    <a:lnTo>
                      <a:pt x="578" y="1075"/>
                    </a:lnTo>
                    <a:lnTo>
                      <a:pt x="609" y="1062"/>
                    </a:lnTo>
                    <a:lnTo>
                      <a:pt x="640" y="1049"/>
                    </a:lnTo>
                    <a:lnTo>
                      <a:pt x="669" y="1036"/>
                    </a:lnTo>
                    <a:lnTo>
                      <a:pt x="697" y="1023"/>
                    </a:lnTo>
                    <a:lnTo>
                      <a:pt x="722" y="1012"/>
                    </a:lnTo>
                    <a:lnTo>
                      <a:pt x="744" y="999"/>
                    </a:lnTo>
                    <a:lnTo>
                      <a:pt x="762" y="987"/>
                    </a:lnTo>
                    <a:lnTo>
                      <a:pt x="775" y="977"/>
                    </a:lnTo>
                    <a:lnTo>
                      <a:pt x="785" y="967"/>
                    </a:lnTo>
                    <a:lnTo>
                      <a:pt x="788" y="959"/>
                    </a:lnTo>
                    <a:lnTo>
                      <a:pt x="756" y="915"/>
                    </a:lnTo>
                    <a:lnTo>
                      <a:pt x="722" y="868"/>
                    </a:lnTo>
                    <a:lnTo>
                      <a:pt x="687" y="813"/>
                    </a:lnTo>
                    <a:lnTo>
                      <a:pt x="650" y="755"/>
                    </a:lnTo>
                    <a:lnTo>
                      <a:pt x="612" y="693"/>
                    </a:lnTo>
                    <a:lnTo>
                      <a:pt x="575" y="627"/>
                    </a:lnTo>
                    <a:lnTo>
                      <a:pt x="537" y="561"/>
                    </a:lnTo>
                    <a:lnTo>
                      <a:pt x="500" y="492"/>
                    </a:lnTo>
                    <a:lnTo>
                      <a:pt x="467" y="423"/>
                    </a:lnTo>
                    <a:lnTo>
                      <a:pt x="433" y="354"/>
                    </a:lnTo>
                    <a:lnTo>
                      <a:pt x="404" y="287"/>
                    </a:lnTo>
                    <a:lnTo>
                      <a:pt x="376" y="223"/>
                    </a:lnTo>
                    <a:lnTo>
                      <a:pt x="352" y="161"/>
                    </a:lnTo>
                    <a:lnTo>
                      <a:pt x="333" y="102"/>
                    </a:lnTo>
                    <a:lnTo>
                      <a:pt x="318" y="49"/>
                    </a:lnTo>
                    <a:lnTo>
                      <a:pt x="310" y="2"/>
                    </a:lnTo>
                    <a:close/>
                  </a:path>
                </a:pathLst>
              </a:custGeom>
              <a:solidFill>
                <a:srgbClr val="F4FC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12" name="Freeform 151"/>
              <p:cNvSpPr>
                <a:spLocks/>
              </p:cNvSpPr>
              <p:nvPr/>
            </p:nvSpPr>
            <p:spPr bwMode="auto">
              <a:xfrm>
                <a:off x="8264" y="4707"/>
                <a:ext cx="142" cy="312"/>
              </a:xfrm>
              <a:custGeom>
                <a:avLst/>
                <a:gdLst>
                  <a:gd name="T0" fmla="*/ 0 w 425"/>
                  <a:gd name="T1" fmla="*/ 0 h 936"/>
                  <a:gd name="T2" fmla="*/ 0 w 425"/>
                  <a:gd name="T3" fmla="*/ 0 h 936"/>
                  <a:gd name="T4" fmla="*/ 0 w 425"/>
                  <a:gd name="T5" fmla="*/ 0 h 936"/>
                  <a:gd name="T6" fmla="*/ 0 w 425"/>
                  <a:gd name="T7" fmla="*/ 0 h 936"/>
                  <a:gd name="T8" fmla="*/ 0 w 425"/>
                  <a:gd name="T9" fmla="*/ 0 h 936"/>
                  <a:gd name="T10" fmla="*/ 0 w 425"/>
                  <a:gd name="T11" fmla="*/ 0 h 936"/>
                  <a:gd name="T12" fmla="*/ 0 w 425"/>
                  <a:gd name="T13" fmla="*/ 0 h 936"/>
                  <a:gd name="T14" fmla="*/ 0 w 425"/>
                  <a:gd name="T15" fmla="*/ 0 h 936"/>
                  <a:gd name="T16" fmla="*/ 0 w 425"/>
                  <a:gd name="T17" fmla="*/ 0 h 936"/>
                  <a:gd name="T18" fmla="*/ 0 w 425"/>
                  <a:gd name="T19" fmla="*/ 0 h 936"/>
                  <a:gd name="T20" fmla="*/ 0 w 425"/>
                  <a:gd name="T21" fmla="*/ 0 h 936"/>
                  <a:gd name="T22" fmla="*/ 0 w 425"/>
                  <a:gd name="T23" fmla="*/ 0 h 936"/>
                  <a:gd name="T24" fmla="*/ 0 w 425"/>
                  <a:gd name="T25" fmla="*/ 0 h 936"/>
                  <a:gd name="T26" fmla="*/ 0 w 425"/>
                  <a:gd name="T27" fmla="*/ 0 h 936"/>
                  <a:gd name="T28" fmla="*/ 0 w 425"/>
                  <a:gd name="T29" fmla="*/ 0 h 936"/>
                  <a:gd name="T30" fmla="*/ 0 w 425"/>
                  <a:gd name="T31" fmla="*/ 0 h 936"/>
                  <a:gd name="T32" fmla="*/ 0 w 425"/>
                  <a:gd name="T33" fmla="*/ 0 h 936"/>
                  <a:gd name="T34" fmla="*/ 0 w 425"/>
                  <a:gd name="T35" fmla="*/ 0 h 936"/>
                  <a:gd name="T36" fmla="*/ 0 w 425"/>
                  <a:gd name="T37" fmla="*/ 0 h 936"/>
                  <a:gd name="T38" fmla="*/ 0 w 425"/>
                  <a:gd name="T39" fmla="*/ 0 h 936"/>
                  <a:gd name="T40" fmla="*/ 0 w 425"/>
                  <a:gd name="T41" fmla="*/ 0 h 936"/>
                  <a:gd name="T42" fmla="*/ 0 w 425"/>
                  <a:gd name="T43" fmla="*/ 0 h 936"/>
                  <a:gd name="T44" fmla="*/ 0 w 425"/>
                  <a:gd name="T45" fmla="*/ 0 h 936"/>
                  <a:gd name="T46" fmla="*/ 0 w 425"/>
                  <a:gd name="T47" fmla="*/ 0 h 936"/>
                  <a:gd name="T48" fmla="*/ 0 w 425"/>
                  <a:gd name="T49" fmla="*/ 0 h 936"/>
                  <a:gd name="T50" fmla="*/ 0 w 425"/>
                  <a:gd name="T51" fmla="*/ 0 h 936"/>
                  <a:gd name="T52" fmla="*/ 0 w 425"/>
                  <a:gd name="T53" fmla="*/ 0 h 936"/>
                  <a:gd name="T54" fmla="*/ 0 w 425"/>
                  <a:gd name="T55" fmla="*/ 0 h 936"/>
                  <a:gd name="T56" fmla="*/ 0 w 425"/>
                  <a:gd name="T57" fmla="*/ 0 h 936"/>
                  <a:gd name="T58" fmla="*/ 0 w 425"/>
                  <a:gd name="T59" fmla="*/ 0 h 936"/>
                  <a:gd name="T60" fmla="*/ 0 w 425"/>
                  <a:gd name="T61" fmla="*/ 0 h 936"/>
                  <a:gd name="T62" fmla="*/ 0 w 425"/>
                  <a:gd name="T63" fmla="*/ 0 h 936"/>
                  <a:gd name="T64" fmla="*/ 0 w 425"/>
                  <a:gd name="T65" fmla="*/ 0 h 936"/>
                  <a:gd name="T66" fmla="*/ 0 w 425"/>
                  <a:gd name="T67" fmla="*/ 0 h 936"/>
                  <a:gd name="T68" fmla="*/ 0 w 425"/>
                  <a:gd name="T69" fmla="*/ 0 h 936"/>
                  <a:gd name="T70" fmla="*/ 0 w 425"/>
                  <a:gd name="T71" fmla="*/ 0 h 936"/>
                  <a:gd name="T72" fmla="*/ 0 w 425"/>
                  <a:gd name="T73" fmla="*/ 0 h 936"/>
                  <a:gd name="T74" fmla="*/ 0 w 425"/>
                  <a:gd name="T75" fmla="*/ 0 h 936"/>
                  <a:gd name="T76" fmla="*/ 0 w 425"/>
                  <a:gd name="T77" fmla="*/ 0 h 936"/>
                  <a:gd name="T78" fmla="*/ 0 w 425"/>
                  <a:gd name="T79" fmla="*/ 0 h 936"/>
                  <a:gd name="T80" fmla="*/ 0 w 425"/>
                  <a:gd name="T81" fmla="*/ 0 h 936"/>
                  <a:gd name="T82" fmla="*/ 0 w 425"/>
                  <a:gd name="T83" fmla="*/ 0 h 936"/>
                  <a:gd name="T84" fmla="*/ 0 w 425"/>
                  <a:gd name="T85" fmla="*/ 0 h 936"/>
                  <a:gd name="T86" fmla="*/ 0 w 425"/>
                  <a:gd name="T87" fmla="*/ 0 h 936"/>
                  <a:gd name="T88" fmla="*/ 0 w 425"/>
                  <a:gd name="T89" fmla="*/ 0 h 936"/>
                  <a:gd name="T90" fmla="*/ 0 w 425"/>
                  <a:gd name="T91" fmla="*/ 0 h 936"/>
                  <a:gd name="T92" fmla="*/ 0 w 425"/>
                  <a:gd name="T93" fmla="*/ 0 h 936"/>
                  <a:gd name="T94" fmla="*/ 0 w 425"/>
                  <a:gd name="T95" fmla="*/ 0 h 936"/>
                  <a:gd name="T96" fmla="*/ 0 w 425"/>
                  <a:gd name="T97" fmla="*/ 0 h 9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425" h="936">
                    <a:moveTo>
                      <a:pt x="48" y="0"/>
                    </a:moveTo>
                    <a:lnTo>
                      <a:pt x="48" y="2"/>
                    </a:lnTo>
                    <a:lnTo>
                      <a:pt x="48" y="5"/>
                    </a:lnTo>
                    <a:lnTo>
                      <a:pt x="47" y="11"/>
                    </a:lnTo>
                    <a:lnTo>
                      <a:pt x="44" y="19"/>
                    </a:lnTo>
                    <a:lnTo>
                      <a:pt x="39" y="35"/>
                    </a:lnTo>
                    <a:lnTo>
                      <a:pt x="32" y="55"/>
                    </a:lnTo>
                    <a:lnTo>
                      <a:pt x="20" y="82"/>
                    </a:lnTo>
                    <a:lnTo>
                      <a:pt x="6" y="117"/>
                    </a:lnTo>
                    <a:lnTo>
                      <a:pt x="0" y="141"/>
                    </a:lnTo>
                    <a:lnTo>
                      <a:pt x="0" y="177"/>
                    </a:lnTo>
                    <a:lnTo>
                      <a:pt x="4" y="220"/>
                    </a:lnTo>
                    <a:lnTo>
                      <a:pt x="13" y="271"/>
                    </a:lnTo>
                    <a:lnTo>
                      <a:pt x="26" y="325"/>
                    </a:lnTo>
                    <a:lnTo>
                      <a:pt x="41" y="386"/>
                    </a:lnTo>
                    <a:lnTo>
                      <a:pt x="58" y="446"/>
                    </a:lnTo>
                    <a:lnTo>
                      <a:pt x="78" y="509"/>
                    </a:lnTo>
                    <a:lnTo>
                      <a:pt x="98" y="570"/>
                    </a:lnTo>
                    <a:lnTo>
                      <a:pt x="119" y="628"/>
                    </a:lnTo>
                    <a:lnTo>
                      <a:pt x="138" y="683"/>
                    </a:lnTo>
                    <a:lnTo>
                      <a:pt x="157" y="733"/>
                    </a:lnTo>
                    <a:lnTo>
                      <a:pt x="174" y="775"/>
                    </a:lnTo>
                    <a:lnTo>
                      <a:pt x="189" y="808"/>
                    </a:lnTo>
                    <a:lnTo>
                      <a:pt x="201" y="831"/>
                    </a:lnTo>
                    <a:lnTo>
                      <a:pt x="210" y="843"/>
                    </a:lnTo>
                    <a:lnTo>
                      <a:pt x="223" y="853"/>
                    </a:lnTo>
                    <a:lnTo>
                      <a:pt x="239" y="861"/>
                    </a:lnTo>
                    <a:lnTo>
                      <a:pt x="258" y="873"/>
                    </a:lnTo>
                    <a:lnTo>
                      <a:pt x="282" y="883"/>
                    </a:lnTo>
                    <a:lnTo>
                      <a:pt x="310" y="896"/>
                    </a:lnTo>
                    <a:lnTo>
                      <a:pt x="342" y="907"/>
                    </a:lnTo>
                    <a:lnTo>
                      <a:pt x="380" y="922"/>
                    </a:lnTo>
                    <a:lnTo>
                      <a:pt x="425" y="936"/>
                    </a:lnTo>
                    <a:lnTo>
                      <a:pt x="396" y="893"/>
                    </a:lnTo>
                    <a:lnTo>
                      <a:pt x="367" y="843"/>
                    </a:lnTo>
                    <a:lnTo>
                      <a:pt x="337" y="787"/>
                    </a:lnTo>
                    <a:lnTo>
                      <a:pt x="308" y="725"/>
                    </a:lnTo>
                    <a:lnTo>
                      <a:pt x="279" y="660"/>
                    </a:lnTo>
                    <a:lnTo>
                      <a:pt x="249" y="591"/>
                    </a:lnTo>
                    <a:lnTo>
                      <a:pt x="220" y="522"/>
                    </a:lnTo>
                    <a:lnTo>
                      <a:pt x="194" y="450"/>
                    </a:lnTo>
                    <a:lnTo>
                      <a:pt x="167" y="381"/>
                    </a:lnTo>
                    <a:lnTo>
                      <a:pt x="144" y="312"/>
                    </a:lnTo>
                    <a:lnTo>
                      <a:pt x="120" y="248"/>
                    </a:lnTo>
                    <a:lnTo>
                      <a:pt x="101" y="186"/>
                    </a:lnTo>
                    <a:lnTo>
                      <a:pt x="83" y="128"/>
                    </a:lnTo>
                    <a:lnTo>
                      <a:pt x="69" y="78"/>
                    </a:lnTo>
                    <a:lnTo>
                      <a:pt x="57" y="35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13" name="Freeform 152"/>
              <p:cNvSpPr>
                <a:spLocks/>
              </p:cNvSpPr>
              <p:nvPr/>
            </p:nvSpPr>
            <p:spPr bwMode="auto">
              <a:xfrm>
                <a:off x="8310" y="4696"/>
                <a:ext cx="64" cy="69"/>
              </a:xfrm>
              <a:custGeom>
                <a:avLst/>
                <a:gdLst>
                  <a:gd name="T0" fmla="*/ 0 w 192"/>
                  <a:gd name="T1" fmla="*/ 0 h 208"/>
                  <a:gd name="T2" fmla="*/ 0 w 192"/>
                  <a:gd name="T3" fmla="*/ 0 h 208"/>
                  <a:gd name="T4" fmla="*/ 0 w 192"/>
                  <a:gd name="T5" fmla="*/ 0 h 208"/>
                  <a:gd name="T6" fmla="*/ 0 w 192"/>
                  <a:gd name="T7" fmla="*/ 0 h 208"/>
                  <a:gd name="T8" fmla="*/ 0 w 192"/>
                  <a:gd name="T9" fmla="*/ 0 h 208"/>
                  <a:gd name="T10" fmla="*/ 0 w 192"/>
                  <a:gd name="T11" fmla="*/ 0 h 208"/>
                  <a:gd name="T12" fmla="*/ 0 w 192"/>
                  <a:gd name="T13" fmla="*/ 0 h 208"/>
                  <a:gd name="T14" fmla="*/ 0 w 192"/>
                  <a:gd name="T15" fmla="*/ 0 h 208"/>
                  <a:gd name="T16" fmla="*/ 0 w 192"/>
                  <a:gd name="T17" fmla="*/ 0 h 208"/>
                  <a:gd name="T18" fmla="*/ 0 w 192"/>
                  <a:gd name="T19" fmla="*/ 0 h 208"/>
                  <a:gd name="T20" fmla="*/ 0 w 192"/>
                  <a:gd name="T21" fmla="*/ 0 h 208"/>
                  <a:gd name="T22" fmla="*/ 0 w 192"/>
                  <a:gd name="T23" fmla="*/ 0 h 208"/>
                  <a:gd name="T24" fmla="*/ 0 w 192"/>
                  <a:gd name="T25" fmla="*/ 0 h 208"/>
                  <a:gd name="T26" fmla="*/ 0 w 192"/>
                  <a:gd name="T27" fmla="*/ 0 h 208"/>
                  <a:gd name="T28" fmla="*/ 0 w 192"/>
                  <a:gd name="T29" fmla="*/ 0 h 208"/>
                  <a:gd name="T30" fmla="*/ 0 w 192"/>
                  <a:gd name="T31" fmla="*/ 0 h 208"/>
                  <a:gd name="T32" fmla="*/ 0 w 192"/>
                  <a:gd name="T33" fmla="*/ 0 h 208"/>
                  <a:gd name="T34" fmla="*/ 0 w 192"/>
                  <a:gd name="T35" fmla="*/ 0 h 208"/>
                  <a:gd name="T36" fmla="*/ 0 w 192"/>
                  <a:gd name="T37" fmla="*/ 0 h 208"/>
                  <a:gd name="T38" fmla="*/ 0 w 192"/>
                  <a:gd name="T39" fmla="*/ 0 h 208"/>
                  <a:gd name="T40" fmla="*/ 0 w 192"/>
                  <a:gd name="T41" fmla="*/ 0 h 208"/>
                  <a:gd name="T42" fmla="*/ 0 w 192"/>
                  <a:gd name="T43" fmla="*/ 0 h 208"/>
                  <a:gd name="T44" fmla="*/ 0 w 192"/>
                  <a:gd name="T45" fmla="*/ 0 h 208"/>
                  <a:gd name="T46" fmla="*/ 0 w 192"/>
                  <a:gd name="T47" fmla="*/ 0 h 208"/>
                  <a:gd name="T48" fmla="*/ 0 w 192"/>
                  <a:gd name="T49" fmla="*/ 0 h 208"/>
                  <a:gd name="T50" fmla="*/ 0 w 192"/>
                  <a:gd name="T51" fmla="*/ 0 h 208"/>
                  <a:gd name="T52" fmla="*/ 0 w 192"/>
                  <a:gd name="T53" fmla="*/ 0 h 208"/>
                  <a:gd name="T54" fmla="*/ 0 w 192"/>
                  <a:gd name="T55" fmla="*/ 0 h 208"/>
                  <a:gd name="T56" fmla="*/ 0 w 192"/>
                  <a:gd name="T57" fmla="*/ 0 h 20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92" h="208">
                    <a:moveTo>
                      <a:pt x="26" y="11"/>
                    </a:moveTo>
                    <a:lnTo>
                      <a:pt x="13" y="24"/>
                    </a:lnTo>
                    <a:lnTo>
                      <a:pt x="4" y="43"/>
                    </a:lnTo>
                    <a:lnTo>
                      <a:pt x="0" y="67"/>
                    </a:lnTo>
                    <a:lnTo>
                      <a:pt x="0" y="93"/>
                    </a:lnTo>
                    <a:lnTo>
                      <a:pt x="3" y="120"/>
                    </a:lnTo>
                    <a:lnTo>
                      <a:pt x="10" y="148"/>
                    </a:lnTo>
                    <a:lnTo>
                      <a:pt x="20" y="171"/>
                    </a:lnTo>
                    <a:lnTo>
                      <a:pt x="35" y="189"/>
                    </a:lnTo>
                    <a:lnTo>
                      <a:pt x="51" y="201"/>
                    </a:lnTo>
                    <a:lnTo>
                      <a:pt x="70" y="206"/>
                    </a:lnTo>
                    <a:lnTo>
                      <a:pt x="91" y="208"/>
                    </a:lnTo>
                    <a:lnTo>
                      <a:pt x="111" y="204"/>
                    </a:lnTo>
                    <a:lnTo>
                      <a:pt x="130" y="196"/>
                    </a:lnTo>
                    <a:lnTo>
                      <a:pt x="148" y="186"/>
                    </a:lnTo>
                    <a:lnTo>
                      <a:pt x="163" y="176"/>
                    </a:lnTo>
                    <a:lnTo>
                      <a:pt x="174" y="163"/>
                    </a:lnTo>
                    <a:lnTo>
                      <a:pt x="189" y="130"/>
                    </a:lnTo>
                    <a:lnTo>
                      <a:pt x="192" y="89"/>
                    </a:lnTo>
                    <a:lnTo>
                      <a:pt x="185" y="50"/>
                    </a:lnTo>
                    <a:lnTo>
                      <a:pt x="166" y="27"/>
                    </a:lnTo>
                    <a:lnTo>
                      <a:pt x="152" y="21"/>
                    </a:lnTo>
                    <a:lnTo>
                      <a:pt x="138" y="14"/>
                    </a:lnTo>
                    <a:lnTo>
                      <a:pt x="122" y="8"/>
                    </a:lnTo>
                    <a:lnTo>
                      <a:pt x="104" y="2"/>
                    </a:lnTo>
                    <a:lnTo>
                      <a:pt x="85" y="0"/>
                    </a:lnTo>
                    <a:lnTo>
                      <a:pt x="66" y="0"/>
                    </a:lnTo>
                    <a:lnTo>
                      <a:pt x="47" y="2"/>
                    </a:ln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14" name="Freeform 153"/>
              <p:cNvSpPr>
                <a:spLocks/>
              </p:cNvSpPr>
              <p:nvPr/>
            </p:nvSpPr>
            <p:spPr bwMode="auto">
              <a:xfrm>
                <a:off x="8406" y="4895"/>
                <a:ext cx="82" cy="84"/>
              </a:xfrm>
              <a:custGeom>
                <a:avLst/>
                <a:gdLst>
                  <a:gd name="T0" fmla="*/ 0 w 247"/>
                  <a:gd name="T1" fmla="*/ 0 h 251"/>
                  <a:gd name="T2" fmla="*/ 0 w 247"/>
                  <a:gd name="T3" fmla="*/ 0 h 251"/>
                  <a:gd name="T4" fmla="*/ 0 w 247"/>
                  <a:gd name="T5" fmla="*/ 0 h 251"/>
                  <a:gd name="T6" fmla="*/ 0 w 247"/>
                  <a:gd name="T7" fmla="*/ 0 h 251"/>
                  <a:gd name="T8" fmla="*/ 0 w 247"/>
                  <a:gd name="T9" fmla="*/ 0 h 251"/>
                  <a:gd name="T10" fmla="*/ 0 w 247"/>
                  <a:gd name="T11" fmla="*/ 0 h 251"/>
                  <a:gd name="T12" fmla="*/ 0 w 247"/>
                  <a:gd name="T13" fmla="*/ 0 h 251"/>
                  <a:gd name="T14" fmla="*/ 0 w 247"/>
                  <a:gd name="T15" fmla="*/ 0 h 251"/>
                  <a:gd name="T16" fmla="*/ 0 w 247"/>
                  <a:gd name="T17" fmla="*/ 0 h 251"/>
                  <a:gd name="T18" fmla="*/ 0 w 247"/>
                  <a:gd name="T19" fmla="*/ 0 h 251"/>
                  <a:gd name="T20" fmla="*/ 0 w 247"/>
                  <a:gd name="T21" fmla="*/ 0 h 251"/>
                  <a:gd name="T22" fmla="*/ 0 w 247"/>
                  <a:gd name="T23" fmla="*/ 0 h 251"/>
                  <a:gd name="T24" fmla="*/ 0 w 247"/>
                  <a:gd name="T25" fmla="*/ 0 h 251"/>
                  <a:gd name="T26" fmla="*/ 0 w 247"/>
                  <a:gd name="T27" fmla="*/ 0 h 251"/>
                  <a:gd name="T28" fmla="*/ 0 w 247"/>
                  <a:gd name="T29" fmla="*/ 0 h 251"/>
                  <a:gd name="T30" fmla="*/ 0 w 247"/>
                  <a:gd name="T31" fmla="*/ 0 h 251"/>
                  <a:gd name="T32" fmla="*/ 0 w 247"/>
                  <a:gd name="T33" fmla="*/ 0 h 251"/>
                  <a:gd name="T34" fmla="*/ 0 w 247"/>
                  <a:gd name="T35" fmla="*/ 0 h 251"/>
                  <a:gd name="T36" fmla="*/ 0 w 247"/>
                  <a:gd name="T37" fmla="*/ 0 h 251"/>
                  <a:gd name="T38" fmla="*/ 0 w 247"/>
                  <a:gd name="T39" fmla="*/ 0 h 251"/>
                  <a:gd name="T40" fmla="*/ 0 w 247"/>
                  <a:gd name="T41" fmla="*/ 0 h 251"/>
                  <a:gd name="T42" fmla="*/ 0 w 247"/>
                  <a:gd name="T43" fmla="*/ 0 h 251"/>
                  <a:gd name="T44" fmla="*/ 0 w 247"/>
                  <a:gd name="T45" fmla="*/ 0 h 251"/>
                  <a:gd name="T46" fmla="*/ 0 w 247"/>
                  <a:gd name="T47" fmla="*/ 0 h 251"/>
                  <a:gd name="T48" fmla="*/ 0 w 247"/>
                  <a:gd name="T49" fmla="*/ 0 h 251"/>
                  <a:gd name="T50" fmla="*/ 0 w 247"/>
                  <a:gd name="T51" fmla="*/ 0 h 251"/>
                  <a:gd name="T52" fmla="*/ 0 w 247"/>
                  <a:gd name="T53" fmla="*/ 0 h 251"/>
                  <a:gd name="T54" fmla="*/ 0 w 247"/>
                  <a:gd name="T55" fmla="*/ 0 h 251"/>
                  <a:gd name="T56" fmla="*/ 0 w 247"/>
                  <a:gd name="T57" fmla="*/ 0 h 251"/>
                  <a:gd name="T58" fmla="*/ 0 w 247"/>
                  <a:gd name="T59" fmla="*/ 0 h 251"/>
                  <a:gd name="T60" fmla="*/ 0 w 247"/>
                  <a:gd name="T61" fmla="*/ 0 h 251"/>
                  <a:gd name="T62" fmla="*/ 0 w 247"/>
                  <a:gd name="T63" fmla="*/ 0 h 251"/>
                  <a:gd name="T64" fmla="*/ 0 w 247"/>
                  <a:gd name="T65" fmla="*/ 0 h 251"/>
                  <a:gd name="T66" fmla="*/ 0 w 247"/>
                  <a:gd name="T67" fmla="*/ 0 h 251"/>
                  <a:gd name="T68" fmla="*/ 0 w 247"/>
                  <a:gd name="T69" fmla="*/ 0 h 251"/>
                  <a:gd name="T70" fmla="*/ 0 w 247"/>
                  <a:gd name="T71" fmla="*/ 0 h 251"/>
                  <a:gd name="T72" fmla="*/ 0 w 247"/>
                  <a:gd name="T73" fmla="*/ 0 h 251"/>
                  <a:gd name="T74" fmla="*/ 0 w 247"/>
                  <a:gd name="T75" fmla="*/ 0 h 251"/>
                  <a:gd name="T76" fmla="*/ 0 w 247"/>
                  <a:gd name="T77" fmla="*/ 0 h 251"/>
                  <a:gd name="T78" fmla="*/ 0 w 247"/>
                  <a:gd name="T79" fmla="*/ 0 h 251"/>
                  <a:gd name="T80" fmla="*/ 0 w 247"/>
                  <a:gd name="T81" fmla="*/ 0 h 25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47" h="251">
                    <a:moveTo>
                      <a:pt x="33" y="29"/>
                    </a:moveTo>
                    <a:lnTo>
                      <a:pt x="21" y="44"/>
                    </a:lnTo>
                    <a:lnTo>
                      <a:pt x="12" y="60"/>
                    </a:lnTo>
                    <a:lnTo>
                      <a:pt x="5" y="79"/>
                    </a:lnTo>
                    <a:lnTo>
                      <a:pt x="0" y="97"/>
                    </a:lnTo>
                    <a:lnTo>
                      <a:pt x="0" y="116"/>
                    </a:lnTo>
                    <a:lnTo>
                      <a:pt x="5" y="135"/>
                    </a:lnTo>
                    <a:lnTo>
                      <a:pt x="12" y="152"/>
                    </a:lnTo>
                    <a:lnTo>
                      <a:pt x="25" y="169"/>
                    </a:lnTo>
                    <a:lnTo>
                      <a:pt x="42" y="187"/>
                    </a:lnTo>
                    <a:lnTo>
                      <a:pt x="58" y="202"/>
                    </a:lnTo>
                    <a:lnTo>
                      <a:pt x="77" y="220"/>
                    </a:lnTo>
                    <a:lnTo>
                      <a:pt x="96" y="233"/>
                    </a:lnTo>
                    <a:lnTo>
                      <a:pt x="114" y="244"/>
                    </a:lnTo>
                    <a:lnTo>
                      <a:pt x="133" y="251"/>
                    </a:lnTo>
                    <a:lnTo>
                      <a:pt x="149" y="251"/>
                    </a:lnTo>
                    <a:lnTo>
                      <a:pt x="165" y="246"/>
                    </a:lnTo>
                    <a:lnTo>
                      <a:pt x="180" y="237"/>
                    </a:lnTo>
                    <a:lnTo>
                      <a:pt x="196" y="228"/>
                    </a:lnTo>
                    <a:lnTo>
                      <a:pt x="209" y="220"/>
                    </a:lnTo>
                    <a:lnTo>
                      <a:pt x="222" y="212"/>
                    </a:lnTo>
                    <a:lnTo>
                      <a:pt x="232" y="202"/>
                    </a:lnTo>
                    <a:lnTo>
                      <a:pt x="240" y="191"/>
                    </a:lnTo>
                    <a:lnTo>
                      <a:pt x="246" y="178"/>
                    </a:lnTo>
                    <a:lnTo>
                      <a:pt x="247" y="162"/>
                    </a:lnTo>
                    <a:lnTo>
                      <a:pt x="244" y="142"/>
                    </a:lnTo>
                    <a:lnTo>
                      <a:pt x="238" y="120"/>
                    </a:lnTo>
                    <a:lnTo>
                      <a:pt x="228" y="96"/>
                    </a:lnTo>
                    <a:lnTo>
                      <a:pt x="215" y="72"/>
                    </a:lnTo>
                    <a:lnTo>
                      <a:pt x="200" y="50"/>
                    </a:lnTo>
                    <a:lnTo>
                      <a:pt x="184" y="30"/>
                    </a:lnTo>
                    <a:lnTo>
                      <a:pt x="165" y="16"/>
                    </a:lnTo>
                    <a:lnTo>
                      <a:pt x="147" y="7"/>
                    </a:lnTo>
                    <a:lnTo>
                      <a:pt x="130" y="3"/>
                    </a:lnTo>
                    <a:lnTo>
                      <a:pt x="112" y="0"/>
                    </a:lnTo>
                    <a:lnTo>
                      <a:pt x="94" y="1"/>
                    </a:lnTo>
                    <a:lnTo>
                      <a:pt x="80" y="3"/>
                    </a:lnTo>
                    <a:lnTo>
                      <a:pt x="65" y="7"/>
                    </a:lnTo>
                    <a:lnTo>
                      <a:pt x="52" y="13"/>
                    </a:lnTo>
                    <a:lnTo>
                      <a:pt x="42" y="20"/>
                    </a:lnTo>
                    <a:lnTo>
                      <a:pt x="33" y="29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15" name="Freeform 154"/>
              <p:cNvSpPr>
                <a:spLocks/>
              </p:cNvSpPr>
              <p:nvPr/>
            </p:nvSpPr>
            <p:spPr bwMode="auto">
              <a:xfrm>
                <a:off x="8313" y="4687"/>
                <a:ext cx="75" cy="80"/>
              </a:xfrm>
              <a:custGeom>
                <a:avLst/>
                <a:gdLst>
                  <a:gd name="T0" fmla="*/ 0 w 226"/>
                  <a:gd name="T1" fmla="*/ 0 h 240"/>
                  <a:gd name="T2" fmla="*/ 0 w 226"/>
                  <a:gd name="T3" fmla="*/ 0 h 240"/>
                  <a:gd name="T4" fmla="*/ 0 w 226"/>
                  <a:gd name="T5" fmla="*/ 0 h 240"/>
                  <a:gd name="T6" fmla="*/ 0 w 226"/>
                  <a:gd name="T7" fmla="*/ 0 h 240"/>
                  <a:gd name="T8" fmla="*/ 0 w 226"/>
                  <a:gd name="T9" fmla="*/ 0 h 240"/>
                  <a:gd name="T10" fmla="*/ 0 w 226"/>
                  <a:gd name="T11" fmla="*/ 0 h 240"/>
                  <a:gd name="T12" fmla="*/ 0 w 226"/>
                  <a:gd name="T13" fmla="*/ 0 h 240"/>
                  <a:gd name="T14" fmla="*/ 0 w 226"/>
                  <a:gd name="T15" fmla="*/ 0 h 240"/>
                  <a:gd name="T16" fmla="*/ 0 w 226"/>
                  <a:gd name="T17" fmla="*/ 0 h 240"/>
                  <a:gd name="T18" fmla="*/ 0 w 226"/>
                  <a:gd name="T19" fmla="*/ 0 h 240"/>
                  <a:gd name="T20" fmla="*/ 0 w 226"/>
                  <a:gd name="T21" fmla="*/ 0 h 240"/>
                  <a:gd name="T22" fmla="*/ 0 w 226"/>
                  <a:gd name="T23" fmla="*/ 0 h 240"/>
                  <a:gd name="T24" fmla="*/ 0 w 226"/>
                  <a:gd name="T25" fmla="*/ 0 h 240"/>
                  <a:gd name="T26" fmla="*/ 0 w 226"/>
                  <a:gd name="T27" fmla="*/ 0 h 240"/>
                  <a:gd name="T28" fmla="*/ 0 w 226"/>
                  <a:gd name="T29" fmla="*/ 0 h 240"/>
                  <a:gd name="T30" fmla="*/ 0 w 226"/>
                  <a:gd name="T31" fmla="*/ 0 h 240"/>
                  <a:gd name="T32" fmla="*/ 0 w 226"/>
                  <a:gd name="T33" fmla="*/ 0 h 240"/>
                  <a:gd name="T34" fmla="*/ 0 w 226"/>
                  <a:gd name="T35" fmla="*/ 0 h 240"/>
                  <a:gd name="T36" fmla="*/ 0 w 226"/>
                  <a:gd name="T37" fmla="*/ 0 h 240"/>
                  <a:gd name="T38" fmla="*/ 0 w 226"/>
                  <a:gd name="T39" fmla="*/ 0 h 240"/>
                  <a:gd name="T40" fmla="*/ 0 w 226"/>
                  <a:gd name="T41" fmla="*/ 0 h 240"/>
                  <a:gd name="T42" fmla="*/ 0 w 226"/>
                  <a:gd name="T43" fmla="*/ 0 h 240"/>
                  <a:gd name="T44" fmla="*/ 0 w 226"/>
                  <a:gd name="T45" fmla="*/ 0 h 240"/>
                  <a:gd name="T46" fmla="*/ 0 w 226"/>
                  <a:gd name="T47" fmla="*/ 0 h 240"/>
                  <a:gd name="T48" fmla="*/ 0 w 226"/>
                  <a:gd name="T49" fmla="*/ 0 h 240"/>
                  <a:gd name="T50" fmla="*/ 0 w 226"/>
                  <a:gd name="T51" fmla="*/ 0 h 240"/>
                  <a:gd name="T52" fmla="*/ 0 w 226"/>
                  <a:gd name="T53" fmla="*/ 0 h 240"/>
                  <a:gd name="T54" fmla="*/ 0 w 226"/>
                  <a:gd name="T55" fmla="*/ 0 h 240"/>
                  <a:gd name="T56" fmla="*/ 0 w 226"/>
                  <a:gd name="T57" fmla="*/ 0 h 240"/>
                  <a:gd name="T58" fmla="*/ 0 w 226"/>
                  <a:gd name="T59" fmla="*/ 0 h 240"/>
                  <a:gd name="T60" fmla="*/ 0 w 226"/>
                  <a:gd name="T61" fmla="*/ 0 h 240"/>
                  <a:gd name="T62" fmla="*/ 0 w 226"/>
                  <a:gd name="T63" fmla="*/ 0 h 240"/>
                  <a:gd name="T64" fmla="*/ 0 w 226"/>
                  <a:gd name="T65" fmla="*/ 0 h 240"/>
                  <a:gd name="T66" fmla="*/ 0 w 226"/>
                  <a:gd name="T67" fmla="*/ 0 h 240"/>
                  <a:gd name="T68" fmla="*/ 0 w 226"/>
                  <a:gd name="T69" fmla="*/ 0 h 240"/>
                  <a:gd name="T70" fmla="*/ 0 w 226"/>
                  <a:gd name="T71" fmla="*/ 0 h 2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26" h="240">
                    <a:moveTo>
                      <a:pt x="125" y="6"/>
                    </a:moveTo>
                    <a:lnTo>
                      <a:pt x="115" y="3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6" y="2"/>
                    </a:lnTo>
                    <a:lnTo>
                      <a:pt x="54" y="6"/>
                    </a:lnTo>
                    <a:lnTo>
                      <a:pt x="43" y="12"/>
                    </a:lnTo>
                    <a:lnTo>
                      <a:pt x="32" y="19"/>
                    </a:lnTo>
                    <a:lnTo>
                      <a:pt x="16" y="37"/>
                    </a:lnTo>
                    <a:lnTo>
                      <a:pt x="6" y="58"/>
                    </a:lnTo>
                    <a:lnTo>
                      <a:pt x="0" y="79"/>
                    </a:lnTo>
                    <a:lnTo>
                      <a:pt x="0" y="101"/>
                    </a:lnTo>
                    <a:lnTo>
                      <a:pt x="2" y="124"/>
                    </a:lnTo>
                    <a:lnTo>
                      <a:pt x="7" y="145"/>
                    </a:lnTo>
                    <a:lnTo>
                      <a:pt x="15" y="168"/>
                    </a:lnTo>
                    <a:lnTo>
                      <a:pt x="24" y="188"/>
                    </a:lnTo>
                    <a:lnTo>
                      <a:pt x="32" y="201"/>
                    </a:lnTo>
                    <a:lnTo>
                      <a:pt x="43" y="213"/>
                    </a:lnTo>
                    <a:lnTo>
                      <a:pt x="56" y="223"/>
                    </a:lnTo>
                    <a:lnTo>
                      <a:pt x="69" y="231"/>
                    </a:lnTo>
                    <a:lnTo>
                      <a:pt x="84" y="237"/>
                    </a:lnTo>
                    <a:lnTo>
                      <a:pt x="98" y="240"/>
                    </a:lnTo>
                    <a:lnTo>
                      <a:pt x="113" y="240"/>
                    </a:lnTo>
                    <a:lnTo>
                      <a:pt x="129" y="237"/>
                    </a:lnTo>
                    <a:lnTo>
                      <a:pt x="151" y="229"/>
                    </a:lnTo>
                    <a:lnTo>
                      <a:pt x="172" y="219"/>
                    </a:lnTo>
                    <a:lnTo>
                      <a:pt x="189" y="204"/>
                    </a:lnTo>
                    <a:lnTo>
                      <a:pt x="206" y="188"/>
                    </a:lnTo>
                    <a:lnTo>
                      <a:pt x="216" y="171"/>
                    </a:lnTo>
                    <a:lnTo>
                      <a:pt x="223" y="152"/>
                    </a:lnTo>
                    <a:lnTo>
                      <a:pt x="226" y="131"/>
                    </a:lnTo>
                    <a:lnTo>
                      <a:pt x="223" y="109"/>
                    </a:lnTo>
                    <a:lnTo>
                      <a:pt x="222" y="104"/>
                    </a:lnTo>
                    <a:lnTo>
                      <a:pt x="219" y="98"/>
                    </a:lnTo>
                    <a:lnTo>
                      <a:pt x="213" y="95"/>
                    </a:lnTo>
                    <a:lnTo>
                      <a:pt x="207" y="95"/>
                    </a:lnTo>
                    <a:lnTo>
                      <a:pt x="201" y="96"/>
                    </a:lnTo>
                    <a:lnTo>
                      <a:pt x="197" y="99"/>
                    </a:lnTo>
                    <a:lnTo>
                      <a:pt x="194" y="105"/>
                    </a:lnTo>
                    <a:lnTo>
                      <a:pt x="192" y="111"/>
                    </a:lnTo>
                    <a:lnTo>
                      <a:pt x="191" y="127"/>
                    </a:lnTo>
                    <a:lnTo>
                      <a:pt x="188" y="142"/>
                    </a:lnTo>
                    <a:lnTo>
                      <a:pt x="182" y="158"/>
                    </a:lnTo>
                    <a:lnTo>
                      <a:pt x="173" y="171"/>
                    </a:lnTo>
                    <a:lnTo>
                      <a:pt x="162" y="183"/>
                    </a:lnTo>
                    <a:lnTo>
                      <a:pt x="147" y="191"/>
                    </a:lnTo>
                    <a:lnTo>
                      <a:pt x="131" y="197"/>
                    </a:lnTo>
                    <a:lnTo>
                      <a:pt x="110" y="200"/>
                    </a:lnTo>
                    <a:lnTo>
                      <a:pt x="90" y="197"/>
                    </a:lnTo>
                    <a:lnTo>
                      <a:pt x="74" y="190"/>
                    </a:lnTo>
                    <a:lnTo>
                      <a:pt x="60" y="177"/>
                    </a:lnTo>
                    <a:lnTo>
                      <a:pt x="51" y="161"/>
                    </a:lnTo>
                    <a:lnTo>
                      <a:pt x="44" y="144"/>
                    </a:lnTo>
                    <a:lnTo>
                      <a:pt x="38" y="124"/>
                    </a:lnTo>
                    <a:lnTo>
                      <a:pt x="34" y="105"/>
                    </a:lnTo>
                    <a:lnTo>
                      <a:pt x="32" y="86"/>
                    </a:lnTo>
                    <a:lnTo>
                      <a:pt x="32" y="76"/>
                    </a:lnTo>
                    <a:lnTo>
                      <a:pt x="35" y="66"/>
                    </a:lnTo>
                    <a:lnTo>
                      <a:pt x="41" y="56"/>
                    </a:lnTo>
                    <a:lnTo>
                      <a:pt x="47" y="46"/>
                    </a:lnTo>
                    <a:lnTo>
                      <a:pt x="54" y="39"/>
                    </a:lnTo>
                    <a:lnTo>
                      <a:pt x="63" y="32"/>
                    </a:lnTo>
                    <a:lnTo>
                      <a:pt x="74" y="26"/>
                    </a:lnTo>
                    <a:lnTo>
                      <a:pt x="84" y="25"/>
                    </a:lnTo>
                    <a:lnTo>
                      <a:pt x="87" y="25"/>
                    </a:lnTo>
                    <a:lnTo>
                      <a:pt x="94" y="23"/>
                    </a:lnTo>
                    <a:lnTo>
                      <a:pt x="106" y="25"/>
                    </a:lnTo>
                    <a:lnTo>
                      <a:pt x="119" y="26"/>
                    </a:lnTo>
                    <a:lnTo>
                      <a:pt x="126" y="25"/>
                    </a:lnTo>
                    <a:lnTo>
                      <a:pt x="131" y="19"/>
                    </a:lnTo>
                    <a:lnTo>
                      <a:pt x="129" y="12"/>
                    </a:lnTo>
                    <a:lnTo>
                      <a:pt x="125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16" name="Freeform 155"/>
              <p:cNvSpPr>
                <a:spLocks/>
              </p:cNvSpPr>
              <p:nvPr/>
            </p:nvSpPr>
            <p:spPr bwMode="auto">
              <a:xfrm>
                <a:off x="8412" y="4892"/>
                <a:ext cx="93" cy="90"/>
              </a:xfrm>
              <a:custGeom>
                <a:avLst/>
                <a:gdLst>
                  <a:gd name="T0" fmla="*/ 0 w 279"/>
                  <a:gd name="T1" fmla="*/ 0 h 270"/>
                  <a:gd name="T2" fmla="*/ 0 w 279"/>
                  <a:gd name="T3" fmla="*/ 0 h 270"/>
                  <a:gd name="T4" fmla="*/ 0 w 279"/>
                  <a:gd name="T5" fmla="*/ 0 h 270"/>
                  <a:gd name="T6" fmla="*/ 0 w 279"/>
                  <a:gd name="T7" fmla="*/ 0 h 270"/>
                  <a:gd name="T8" fmla="*/ 0 w 279"/>
                  <a:gd name="T9" fmla="*/ 0 h 270"/>
                  <a:gd name="T10" fmla="*/ 0 w 279"/>
                  <a:gd name="T11" fmla="*/ 0 h 270"/>
                  <a:gd name="T12" fmla="*/ 0 w 279"/>
                  <a:gd name="T13" fmla="*/ 0 h 270"/>
                  <a:gd name="T14" fmla="*/ 0 w 279"/>
                  <a:gd name="T15" fmla="*/ 0 h 270"/>
                  <a:gd name="T16" fmla="*/ 0 w 279"/>
                  <a:gd name="T17" fmla="*/ 0 h 270"/>
                  <a:gd name="T18" fmla="*/ 0 w 279"/>
                  <a:gd name="T19" fmla="*/ 0 h 270"/>
                  <a:gd name="T20" fmla="*/ 0 w 279"/>
                  <a:gd name="T21" fmla="*/ 0 h 270"/>
                  <a:gd name="T22" fmla="*/ 0 w 279"/>
                  <a:gd name="T23" fmla="*/ 0 h 270"/>
                  <a:gd name="T24" fmla="*/ 0 w 279"/>
                  <a:gd name="T25" fmla="*/ 0 h 270"/>
                  <a:gd name="T26" fmla="*/ 0 w 279"/>
                  <a:gd name="T27" fmla="*/ 0 h 270"/>
                  <a:gd name="T28" fmla="*/ 0 w 279"/>
                  <a:gd name="T29" fmla="*/ 0 h 270"/>
                  <a:gd name="T30" fmla="*/ 0 w 279"/>
                  <a:gd name="T31" fmla="*/ 0 h 270"/>
                  <a:gd name="T32" fmla="*/ 0 w 279"/>
                  <a:gd name="T33" fmla="*/ 0 h 270"/>
                  <a:gd name="T34" fmla="*/ 0 w 279"/>
                  <a:gd name="T35" fmla="*/ 0 h 270"/>
                  <a:gd name="T36" fmla="*/ 0 w 279"/>
                  <a:gd name="T37" fmla="*/ 0 h 270"/>
                  <a:gd name="T38" fmla="*/ 0 w 279"/>
                  <a:gd name="T39" fmla="*/ 0 h 270"/>
                  <a:gd name="T40" fmla="*/ 0 w 279"/>
                  <a:gd name="T41" fmla="*/ 0 h 270"/>
                  <a:gd name="T42" fmla="*/ 0 w 279"/>
                  <a:gd name="T43" fmla="*/ 0 h 270"/>
                  <a:gd name="T44" fmla="*/ 0 w 279"/>
                  <a:gd name="T45" fmla="*/ 0 h 270"/>
                  <a:gd name="T46" fmla="*/ 0 w 279"/>
                  <a:gd name="T47" fmla="*/ 0 h 270"/>
                  <a:gd name="T48" fmla="*/ 0 w 279"/>
                  <a:gd name="T49" fmla="*/ 0 h 270"/>
                  <a:gd name="T50" fmla="*/ 0 w 279"/>
                  <a:gd name="T51" fmla="*/ 0 h 270"/>
                  <a:gd name="T52" fmla="*/ 0 w 279"/>
                  <a:gd name="T53" fmla="*/ 0 h 270"/>
                  <a:gd name="T54" fmla="*/ 0 w 279"/>
                  <a:gd name="T55" fmla="*/ 0 h 270"/>
                  <a:gd name="T56" fmla="*/ 0 w 279"/>
                  <a:gd name="T57" fmla="*/ 0 h 270"/>
                  <a:gd name="T58" fmla="*/ 0 w 279"/>
                  <a:gd name="T59" fmla="*/ 0 h 270"/>
                  <a:gd name="T60" fmla="*/ 0 w 279"/>
                  <a:gd name="T61" fmla="*/ 0 h 270"/>
                  <a:gd name="T62" fmla="*/ 0 w 279"/>
                  <a:gd name="T63" fmla="*/ 0 h 270"/>
                  <a:gd name="T64" fmla="*/ 0 w 279"/>
                  <a:gd name="T65" fmla="*/ 0 h 270"/>
                  <a:gd name="T66" fmla="*/ 0 w 279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79" h="270">
                    <a:moveTo>
                      <a:pt x="75" y="3"/>
                    </a:moveTo>
                    <a:lnTo>
                      <a:pt x="60" y="8"/>
                    </a:lnTo>
                    <a:lnTo>
                      <a:pt x="47" y="17"/>
                    </a:lnTo>
                    <a:lnTo>
                      <a:pt x="34" y="27"/>
                    </a:lnTo>
                    <a:lnTo>
                      <a:pt x="24" y="39"/>
                    </a:lnTo>
                    <a:lnTo>
                      <a:pt x="15" y="50"/>
                    </a:lnTo>
                    <a:lnTo>
                      <a:pt x="7" y="64"/>
                    </a:lnTo>
                    <a:lnTo>
                      <a:pt x="3" y="80"/>
                    </a:lnTo>
                    <a:lnTo>
                      <a:pt x="0" y="96"/>
                    </a:lnTo>
                    <a:lnTo>
                      <a:pt x="0" y="112"/>
                    </a:lnTo>
                    <a:lnTo>
                      <a:pt x="2" y="129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5"/>
                    </a:lnTo>
                    <a:lnTo>
                      <a:pt x="27" y="189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1"/>
                    </a:lnTo>
                    <a:lnTo>
                      <a:pt x="82" y="244"/>
                    </a:lnTo>
                    <a:lnTo>
                      <a:pt x="101" y="257"/>
                    </a:lnTo>
                    <a:lnTo>
                      <a:pt x="122" y="266"/>
                    </a:lnTo>
                    <a:lnTo>
                      <a:pt x="142" y="270"/>
                    </a:lnTo>
                    <a:lnTo>
                      <a:pt x="165" y="270"/>
                    </a:lnTo>
                    <a:lnTo>
                      <a:pt x="185" y="263"/>
                    </a:lnTo>
                    <a:lnTo>
                      <a:pt x="206" y="250"/>
                    </a:lnTo>
                    <a:lnTo>
                      <a:pt x="219" y="240"/>
                    </a:lnTo>
                    <a:lnTo>
                      <a:pt x="232" y="228"/>
                    </a:lnTo>
                    <a:lnTo>
                      <a:pt x="244" y="215"/>
                    </a:lnTo>
                    <a:lnTo>
                      <a:pt x="254" y="202"/>
                    </a:lnTo>
                    <a:lnTo>
                      <a:pt x="263" y="188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79" y="133"/>
                    </a:lnTo>
                    <a:lnTo>
                      <a:pt x="278" y="126"/>
                    </a:lnTo>
                    <a:lnTo>
                      <a:pt x="273" y="120"/>
                    </a:lnTo>
                    <a:lnTo>
                      <a:pt x="266" y="116"/>
                    </a:lnTo>
                    <a:lnTo>
                      <a:pt x="258" y="116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1" y="129"/>
                    </a:lnTo>
                    <a:lnTo>
                      <a:pt x="241" y="132"/>
                    </a:lnTo>
                    <a:lnTo>
                      <a:pt x="238" y="139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0" y="176"/>
                    </a:lnTo>
                    <a:lnTo>
                      <a:pt x="210" y="191"/>
                    </a:lnTo>
                    <a:lnTo>
                      <a:pt x="198" y="201"/>
                    </a:lnTo>
                    <a:lnTo>
                      <a:pt x="182" y="210"/>
                    </a:lnTo>
                    <a:lnTo>
                      <a:pt x="154" y="211"/>
                    </a:lnTo>
                    <a:lnTo>
                      <a:pt x="126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2"/>
                    </a:lnTo>
                    <a:lnTo>
                      <a:pt x="46" y="139"/>
                    </a:lnTo>
                    <a:lnTo>
                      <a:pt x="40" y="113"/>
                    </a:lnTo>
                    <a:lnTo>
                      <a:pt x="40" y="86"/>
                    </a:lnTo>
                    <a:lnTo>
                      <a:pt x="44" y="73"/>
                    </a:lnTo>
                    <a:lnTo>
                      <a:pt x="50" y="62"/>
                    </a:lnTo>
                    <a:lnTo>
                      <a:pt x="60" y="50"/>
                    </a:lnTo>
                    <a:lnTo>
                      <a:pt x="71" y="39"/>
                    </a:lnTo>
                    <a:lnTo>
                      <a:pt x="81" y="30"/>
                    </a:lnTo>
                    <a:lnTo>
                      <a:pt x="93" y="21"/>
                    </a:lnTo>
                    <a:lnTo>
                      <a:pt x="103" y="16"/>
                    </a:lnTo>
                    <a:lnTo>
                      <a:pt x="112" y="11"/>
                    </a:lnTo>
                    <a:lnTo>
                      <a:pt x="109" y="4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5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17" name="Freeform 156"/>
              <p:cNvSpPr>
                <a:spLocks/>
              </p:cNvSpPr>
              <p:nvPr/>
            </p:nvSpPr>
            <p:spPr bwMode="auto">
              <a:xfrm>
                <a:off x="8347" y="4786"/>
                <a:ext cx="24" cy="25"/>
              </a:xfrm>
              <a:custGeom>
                <a:avLst/>
                <a:gdLst>
                  <a:gd name="T0" fmla="*/ 0 w 72"/>
                  <a:gd name="T1" fmla="*/ 0 h 75"/>
                  <a:gd name="T2" fmla="*/ 0 w 72"/>
                  <a:gd name="T3" fmla="*/ 0 h 75"/>
                  <a:gd name="T4" fmla="*/ 0 w 72"/>
                  <a:gd name="T5" fmla="*/ 0 h 75"/>
                  <a:gd name="T6" fmla="*/ 0 w 72"/>
                  <a:gd name="T7" fmla="*/ 0 h 75"/>
                  <a:gd name="T8" fmla="*/ 0 w 72"/>
                  <a:gd name="T9" fmla="*/ 0 h 75"/>
                  <a:gd name="T10" fmla="*/ 0 w 72"/>
                  <a:gd name="T11" fmla="*/ 0 h 75"/>
                  <a:gd name="T12" fmla="*/ 0 w 72"/>
                  <a:gd name="T13" fmla="*/ 0 h 75"/>
                  <a:gd name="T14" fmla="*/ 0 w 72"/>
                  <a:gd name="T15" fmla="*/ 0 h 75"/>
                  <a:gd name="T16" fmla="*/ 0 w 72"/>
                  <a:gd name="T17" fmla="*/ 0 h 75"/>
                  <a:gd name="T18" fmla="*/ 0 w 72"/>
                  <a:gd name="T19" fmla="*/ 0 h 75"/>
                  <a:gd name="T20" fmla="*/ 0 w 72"/>
                  <a:gd name="T21" fmla="*/ 0 h 75"/>
                  <a:gd name="T22" fmla="*/ 0 w 72"/>
                  <a:gd name="T23" fmla="*/ 0 h 75"/>
                  <a:gd name="T24" fmla="*/ 0 w 72"/>
                  <a:gd name="T25" fmla="*/ 0 h 75"/>
                  <a:gd name="T26" fmla="*/ 0 w 72"/>
                  <a:gd name="T27" fmla="*/ 0 h 75"/>
                  <a:gd name="T28" fmla="*/ 0 w 72"/>
                  <a:gd name="T29" fmla="*/ 0 h 75"/>
                  <a:gd name="T30" fmla="*/ 0 w 72"/>
                  <a:gd name="T31" fmla="*/ 0 h 75"/>
                  <a:gd name="T32" fmla="*/ 0 w 72"/>
                  <a:gd name="T33" fmla="*/ 0 h 75"/>
                  <a:gd name="T34" fmla="*/ 0 w 72"/>
                  <a:gd name="T35" fmla="*/ 0 h 75"/>
                  <a:gd name="T36" fmla="*/ 0 w 72"/>
                  <a:gd name="T37" fmla="*/ 0 h 75"/>
                  <a:gd name="T38" fmla="*/ 0 w 72"/>
                  <a:gd name="T39" fmla="*/ 0 h 75"/>
                  <a:gd name="T40" fmla="*/ 0 w 72"/>
                  <a:gd name="T41" fmla="*/ 0 h 75"/>
                  <a:gd name="T42" fmla="*/ 0 w 72"/>
                  <a:gd name="T43" fmla="*/ 0 h 75"/>
                  <a:gd name="T44" fmla="*/ 0 w 72"/>
                  <a:gd name="T45" fmla="*/ 0 h 75"/>
                  <a:gd name="T46" fmla="*/ 0 w 72"/>
                  <a:gd name="T47" fmla="*/ 0 h 75"/>
                  <a:gd name="T48" fmla="*/ 0 w 72"/>
                  <a:gd name="T49" fmla="*/ 0 h 75"/>
                  <a:gd name="T50" fmla="*/ 0 w 72"/>
                  <a:gd name="T51" fmla="*/ 0 h 75"/>
                  <a:gd name="T52" fmla="*/ 0 w 72"/>
                  <a:gd name="T53" fmla="*/ 0 h 75"/>
                  <a:gd name="T54" fmla="*/ 0 w 72"/>
                  <a:gd name="T55" fmla="*/ 0 h 75"/>
                  <a:gd name="T56" fmla="*/ 0 w 72"/>
                  <a:gd name="T57" fmla="*/ 0 h 7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2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9" y="72"/>
                    </a:lnTo>
                    <a:lnTo>
                      <a:pt x="47" y="71"/>
                    </a:lnTo>
                    <a:lnTo>
                      <a:pt x="56" y="66"/>
                    </a:lnTo>
                    <a:lnTo>
                      <a:pt x="64" y="60"/>
                    </a:lnTo>
                    <a:lnTo>
                      <a:pt x="69" y="56"/>
                    </a:lnTo>
                    <a:lnTo>
                      <a:pt x="72" y="52"/>
                    </a:lnTo>
                    <a:lnTo>
                      <a:pt x="72" y="49"/>
                    </a:lnTo>
                    <a:lnTo>
                      <a:pt x="70" y="45"/>
                    </a:lnTo>
                    <a:lnTo>
                      <a:pt x="67" y="40"/>
                    </a:lnTo>
                    <a:lnTo>
                      <a:pt x="63" y="39"/>
                    </a:lnTo>
                    <a:lnTo>
                      <a:pt x="59" y="38"/>
                    </a:lnTo>
                    <a:lnTo>
                      <a:pt x="54" y="39"/>
                    </a:lnTo>
                    <a:lnTo>
                      <a:pt x="48" y="42"/>
                    </a:lnTo>
                    <a:lnTo>
                      <a:pt x="39" y="46"/>
                    </a:lnTo>
                    <a:lnTo>
                      <a:pt x="32" y="50"/>
                    </a:lnTo>
                    <a:lnTo>
                      <a:pt x="29" y="52"/>
                    </a:lnTo>
                    <a:lnTo>
                      <a:pt x="26" y="43"/>
                    </a:lnTo>
                    <a:lnTo>
                      <a:pt x="20" y="25"/>
                    </a:lnTo>
                    <a:lnTo>
                      <a:pt x="12" y="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3" y="39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18" name="Freeform 157"/>
              <p:cNvSpPr>
                <a:spLocks/>
              </p:cNvSpPr>
              <p:nvPr/>
            </p:nvSpPr>
            <p:spPr bwMode="auto">
              <a:xfrm>
                <a:off x="8370" y="4780"/>
                <a:ext cx="23" cy="20"/>
              </a:xfrm>
              <a:custGeom>
                <a:avLst/>
                <a:gdLst>
                  <a:gd name="T0" fmla="*/ 0 w 70"/>
                  <a:gd name="T1" fmla="*/ 0 h 59"/>
                  <a:gd name="T2" fmla="*/ 0 w 70"/>
                  <a:gd name="T3" fmla="*/ 0 h 59"/>
                  <a:gd name="T4" fmla="*/ 0 w 70"/>
                  <a:gd name="T5" fmla="*/ 0 h 59"/>
                  <a:gd name="T6" fmla="*/ 0 w 70"/>
                  <a:gd name="T7" fmla="*/ 0 h 59"/>
                  <a:gd name="T8" fmla="*/ 0 w 70"/>
                  <a:gd name="T9" fmla="*/ 0 h 59"/>
                  <a:gd name="T10" fmla="*/ 0 w 70"/>
                  <a:gd name="T11" fmla="*/ 0 h 59"/>
                  <a:gd name="T12" fmla="*/ 0 w 70"/>
                  <a:gd name="T13" fmla="*/ 0 h 59"/>
                  <a:gd name="T14" fmla="*/ 0 w 70"/>
                  <a:gd name="T15" fmla="*/ 0 h 59"/>
                  <a:gd name="T16" fmla="*/ 0 w 70"/>
                  <a:gd name="T17" fmla="*/ 0 h 59"/>
                  <a:gd name="T18" fmla="*/ 0 w 70"/>
                  <a:gd name="T19" fmla="*/ 0 h 59"/>
                  <a:gd name="T20" fmla="*/ 0 w 70"/>
                  <a:gd name="T21" fmla="*/ 0 h 59"/>
                  <a:gd name="T22" fmla="*/ 0 w 70"/>
                  <a:gd name="T23" fmla="*/ 0 h 59"/>
                  <a:gd name="T24" fmla="*/ 0 w 70"/>
                  <a:gd name="T25" fmla="*/ 0 h 59"/>
                  <a:gd name="T26" fmla="*/ 0 w 70"/>
                  <a:gd name="T27" fmla="*/ 0 h 59"/>
                  <a:gd name="T28" fmla="*/ 0 w 70"/>
                  <a:gd name="T29" fmla="*/ 0 h 59"/>
                  <a:gd name="T30" fmla="*/ 0 w 70"/>
                  <a:gd name="T31" fmla="*/ 0 h 59"/>
                  <a:gd name="T32" fmla="*/ 0 w 70"/>
                  <a:gd name="T33" fmla="*/ 0 h 59"/>
                  <a:gd name="T34" fmla="*/ 0 w 70"/>
                  <a:gd name="T35" fmla="*/ 0 h 59"/>
                  <a:gd name="T36" fmla="*/ 0 w 70"/>
                  <a:gd name="T37" fmla="*/ 0 h 59"/>
                  <a:gd name="T38" fmla="*/ 0 w 70"/>
                  <a:gd name="T39" fmla="*/ 0 h 59"/>
                  <a:gd name="T40" fmla="*/ 0 w 70"/>
                  <a:gd name="T41" fmla="*/ 0 h 59"/>
                  <a:gd name="T42" fmla="*/ 0 w 70"/>
                  <a:gd name="T43" fmla="*/ 0 h 59"/>
                  <a:gd name="T44" fmla="*/ 0 w 70"/>
                  <a:gd name="T45" fmla="*/ 0 h 59"/>
                  <a:gd name="T46" fmla="*/ 0 w 70"/>
                  <a:gd name="T47" fmla="*/ 0 h 59"/>
                  <a:gd name="T48" fmla="*/ 0 w 70"/>
                  <a:gd name="T49" fmla="*/ 0 h 5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0" h="59">
                    <a:moveTo>
                      <a:pt x="15" y="53"/>
                    </a:moveTo>
                    <a:lnTo>
                      <a:pt x="16" y="55"/>
                    </a:lnTo>
                    <a:lnTo>
                      <a:pt x="20" y="57"/>
                    </a:lnTo>
                    <a:lnTo>
                      <a:pt x="25" y="59"/>
                    </a:lnTo>
                    <a:lnTo>
                      <a:pt x="26" y="59"/>
                    </a:lnTo>
                    <a:lnTo>
                      <a:pt x="35" y="59"/>
                    </a:lnTo>
                    <a:lnTo>
                      <a:pt x="45" y="56"/>
                    </a:lnTo>
                    <a:lnTo>
                      <a:pt x="54" y="55"/>
                    </a:lnTo>
                    <a:lnTo>
                      <a:pt x="63" y="50"/>
                    </a:lnTo>
                    <a:lnTo>
                      <a:pt x="66" y="47"/>
                    </a:lnTo>
                    <a:lnTo>
                      <a:pt x="69" y="44"/>
                    </a:lnTo>
                    <a:lnTo>
                      <a:pt x="70" y="40"/>
                    </a:lnTo>
                    <a:lnTo>
                      <a:pt x="69" y="37"/>
                    </a:lnTo>
                    <a:lnTo>
                      <a:pt x="56" y="32"/>
                    </a:lnTo>
                    <a:lnTo>
                      <a:pt x="42" y="33"/>
                    </a:lnTo>
                    <a:lnTo>
                      <a:pt x="32" y="37"/>
                    </a:lnTo>
                    <a:lnTo>
                      <a:pt x="28" y="40"/>
                    </a:lnTo>
                    <a:lnTo>
                      <a:pt x="20" y="30"/>
                    </a:lnTo>
                    <a:lnTo>
                      <a:pt x="16" y="14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0" y="19"/>
                    </a:lnTo>
                    <a:lnTo>
                      <a:pt x="4" y="36"/>
                    </a:lnTo>
                    <a:lnTo>
                      <a:pt x="12" y="49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19" name="Freeform 158"/>
              <p:cNvSpPr>
                <a:spLocks/>
              </p:cNvSpPr>
              <p:nvPr/>
            </p:nvSpPr>
            <p:spPr bwMode="auto">
              <a:xfrm>
                <a:off x="8390" y="4771"/>
                <a:ext cx="22" cy="20"/>
              </a:xfrm>
              <a:custGeom>
                <a:avLst/>
                <a:gdLst>
                  <a:gd name="T0" fmla="*/ 0 w 65"/>
                  <a:gd name="T1" fmla="*/ 0 h 60"/>
                  <a:gd name="T2" fmla="*/ 0 w 65"/>
                  <a:gd name="T3" fmla="*/ 0 h 60"/>
                  <a:gd name="T4" fmla="*/ 0 w 65"/>
                  <a:gd name="T5" fmla="*/ 0 h 60"/>
                  <a:gd name="T6" fmla="*/ 0 w 65"/>
                  <a:gd name="T7" fmla="*/ 0 h 60"/>
                  <a:gd name="T8" fmla="*/ 0 w 65"/>
                  <a:gd name="T9" fmla="*/ 0 h 60"/>
                  <a:gd name="T10" fmla="*/ 0 w 65"/>
                  <a:gd name="T11" fmla="*/ 0 h 60"/>
                  <a:gd name="T12" fmla="*/ 0 w 65"/>
                  <a:gd name="T13" fmla="*/ 0 h 60"/>
                  <a:gd name="T14" fmla="*/ 0 w 65"/>
                  <a:gd name="T15" fmla="*/ 0 h 60"/>
                  <a:gd name="T16" fmla="*/ 0 w 65"/>
                  <a:gd name="T17" fmla="*/ 0 h 60"/>
                  <a:gd name="T18" fmla="*/ 0 w 65"/>
                  <a:gd name="T19" fmla="*/ 0 h 60"/>
                  <a:gd name="T20" fmla="*/ 0 w 65"/>
                  <a:gd name="T21" fmla="*/ 0 h 60"/>
                  <a:gd name="T22" fmla="*/ 0 w 65"/>
                  <a:gd name="T23" fmla="*/ 0 h 60"/>
                  <a:gd name="T24" fmla="*/ 0 w 65"/>
                  <a:gd name="T25" fmla="*/ 0 h 60"/>
                  <a:gd name="T26" fmla="*/ 0 w 65"/>
                  <a:gd name="T27" fmla="*/ 0 h 60"/>
                  <a:gd name="T28" fmla="*/ 0 w 65"/>
                  <a:gd name="T29" fmla="*/ 0 h 60"/>
                  <a:gd name="T30" fmla="*/ 0 w 65"/>
                  <a:gd name="T31" fmla="*/ 0 h 60"/>
                  <a:gd name="T32" fmla="*/ 0 w 65"/>
                  <a:gd name="T33" fmla="*/ 0 h 60"/>
                  <a:gd name="T34" fmla="*/ 0 w 65"/>
                  <a:gd name="T35" fmla="*/ 0 h 60"/>
                  <a:gd name="T36" fmla="*/ 0 w 65"/>
                  <a:gd name="T37" fmla="*/ 0 h 60"/>
                  <a:gd name="T38" fmla="*/ 0 w 65"/>
                  <a:gd name="T39" fmla="*/ 0 h 60"/>
                  <a:gd name="T40" fmla="*/ 0 w 65"/>
                  <a:gd name="T41" fmla="*/ 0 h 60"/>
                  <a:gd name="T42" fmla="*/ 0 w 65"/>
                  <a:gd name="T43" fmla="*/ 0 h 6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65" h="60">
                    <a:moveTo>
                      <a:pt x="4" y="46"/>
                    </a:moveTo>
                    <a:lnTo>
                      <a:pt x="9" y="56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5" y="60"/>
                    </a:lnTo>
                    <a:lnTo>
                      <a:pt x="44" y="57"/>
                    </a:lnTo>
                    <a:lnTo>
                      <a:pt x="54" y="51"/>
                    </a:lnTo>
                    <a:lnTo>
                      <a:pt x="62" y="46"/>
                    </a:lnTo>
                    <a:lnTo>
                      <a:pt x="65" y="40"/>
                    </a:lnTo>
                    <a:lnTo>
                      <a:pt x="63" y="36"/>
                    </a:lnTo>
                    <a:lnTo>
                      <a:pt x="60" y="34"/>
                    </a:lnTo>
                    <a:lnTo>
                      <a:pt x="56" y="33"/>
                    </a:lnTo>
                    <a:lnTo>
                      <a:pt x="51" y="33"/>
                    </a:lnTo>
                    <a:lnTo>
                      <a:pt x="26" y="37"/>
                    </a:lnTo>
                    <a:lnTo>
                      <a:pt x="24" y="30"/>
                    </a:lnTo>
                    <a:lnTo>
                      <a:pt x="18" y="15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" y="30"/>
                    </a:lnTo>
                    <a:lnTo>
                      <a:pt x="3" y="41"/>
                    </a:lnTo>
                    <a:lnTo>
                      <a:pt x="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20" name="Freeform 159"/>
              <p:cNvSpPr>
                <a:spLocks/>
              </p:cNvSpPr>
              <p:nvPr/>
            </p:nvSpPr>
            <p:spPr bwMode="auto">
              <a:xfrm>
                <a:off x="8362" y="4825"/>
                <a:ext cx="23" cy="16"/>
              </a:xfrm>
              <a:custGeom>
                <a:avLst/>
                <a:gdLst>
                  <a:gd name="T0" fmla="*/ 0 w 69"/>
                  <a:gd name="T1" fmla="*/ 0 h 47"/>
                  <a:gd name="T2" fmla="*/ 0 w 69"/>
                  <a:gd name="T3" fmla="*/ 0 h 47"/>
                  <a:gd name="T4" fmla="*/ 0 w 69"/>
                  <a:gd name="T5" fmla="*/ 0 h 47"/>
                  <a:gd name="T6" fmla="*/ 0 w 69"/>
                  <a:gd name="T7" fmla="*/ 0 h 47"/>
                  <a:gd name="T8" fmla="*/ 0 w 69"/>
                  <a:gd name="T9" fmla="*/ 0 h 47"/>
                  <a:gd name="T10" fmla="*/ 0 w 69"/>
                  <a:gd name="T11" fmla="*/ 0 h 47"/>
                  <a:gd name="T12" fmla="*/ 0 w 69"/>
                  <a:gd name="T13" fmla="*/ 0 h 47"/>
                  <a:gd name="T14" fmla="*/ 0 w 69"/>
                  <a:gd name="T15" fmla="*/ 0 h 47"/>
                  <a:gd name="T16" fmla="*/ 0 w 69"/>
                  <a:gd name="T17" fmla="*/ 0 h 47"/>
                  <a:gd name="T18" fmla="*/ 0 w 69"/>
                  <a:gd name="T19" fmla="*/ 0 h 47"/>
                  <a:gd name="T20" fmla="*/ 0 w 69"/>
                  <a:gd name="T21" fmla="*/ 0 h 47"/>
                  <a:gd name="T22" fmla="*/ 0 w 69"/>
                  <a:gd name="T23" fmla="*/ 0 h 47"/>
                  <a:gd name="T24" fmla="*/ 0 w 69"/>
                  <a:gd name="T25" fmla="*/ 0 h 47"/>
                  <a:gd name="T26" fmla="*/ 0 w 69"/>
                  <a:gd name="T27" fmla="*/ 0 h 47"/>
                  <a:gd name="T28" fmla="*/ 0 w 69"/>
                  <a:gd name="T29" fmla="*/ 0 h 47"/>
                  <a:gd name="T30" fmla="*/ 0 w 69"/>
                  <a:gd name="T31" fmla="*/ 0 h 47"/>
                  <a:gd name="T32" fmla="*/ 0 w 69"/>
                  <a:gd name="T33" fmla="*/ 0 h 47"/>
                  <a:gd name="T34" fmla="*/ 0 w 69"/>
                  <a:gd name="T35" fmla="*/ 0 h 47"/>
                  <a:gd name="T36" fmla="*/ 0 w 69"/>
                  <a:gd name="T37" fmla="*/ 0 h 47"/>
                  <a:gd name="T38" fmla="*/ 0 w 69"/>
                  <a:gd name="T39" fmla="*/ 0 h 47"/>
                  <a:gd name="T40" fmla="*/ 0 w 69"/>
                  <a:gd name="T41" fmla="*/ 0 h 47"/>
                  <a:gd name="T42" fmla="*/ 0 w 69"/>
                  <a:gd name="T43" fmla="*/ 0 h 47"/>
                  <a:gd name="T44" fmla="*/ 0 w 69"/>
                  <a:gd name="T45" fmla="*/ 0 h 47"/>
                  <a:gd name="T46" fmla="*/ 0 w 69"/>
                  <a:gd name="T47" fmla="*/ 0 h 47"/>
                  <a:gd name="T48" fmla="*/ 0 w 69"/>
                  <a:gd name="T49" fmla="*/ 0 h 47"/>
                  <a:gd name="T50" fmla="*/ 0 w 69"/>
                  <a:gd name="T51" fmla="*/ 0 h 47"/>
                  <a:gd name="T52" fmla="*/ 0 w 69"/>
                  <a:gd name="T53" fmla="*/ 0 h 47"/>
                  <a:gd name="T54" fmla="*/ 0 w 69"/>
                  <a:gd name="T55" fmla="*/ 0 h 47"/>
                  <a:gd name="T56" fmla="*/ 0 w 69"/>
                  <a:gd name="T57" fmla="*/ 0 h 47"/>
                  <a:gd name="T58" fmla="*/ 0 w 69"/>
                  <a:gd name="T59" fmla="*/ 0 h 47"/>
                  <a:gd name="T60" fmla="*/ 0 w 69"/>
                  <a:gd name="T61" fmla="*/ 0 h 47"/>
                  <a:gd name="T62" fmla="*/ 0 w 69"/>
                  <a:gd name="T63" fmla="*/ 0 h 47"/>
                  <a:gd name="T64" fmla="*/ 0 w 69"/>
                  <a:gd name="T65" fmla="*/ 0 h 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69" h="47">
                    <a:moveTo>
                      <a:pt x="9" y="46"/>
                    </a:moveTo>
                    <a:lnTo>
                      <a:pt x="12" y="47"/>
                    </a:lnTo>
                    <a:lnTo>
                      <a:pt x="16" y="47"/>
                    </a:lnTo>
                    <a:lnTo>
                      <a:pt x="22" y="47"/>
                    </a:lnTo>
                    <a:lnTo>
                      <a:pt x="23" y="47"/>
                    </a:lnTo>
                    <a:lnTo>
                      <a:pt x="31" y="46"/>
                    </a:lnTo>
                    <a:lnTo>
                      <a:pt x="40" y="45"/>
                    </a:lnTo>
                    <a:lnTo>
                      <a:pt x="48" y="42"/>
                    </a:lnTo>
                    <a:lnTo>
                      <a:pt x="56" y="37"/>
                    </a:lnTo>
                    <a:lnTo>
                      <a:pt x="63" y="34"/>
                    </a:lnTo>
                    <a:lnTo>
                      <a:pt x="67" y="30"/>
                    </a:lnTo>
                    <a:lnTo>
                      <a:pt x="69" y="26"/>
                    </a:lnTo>
                    <a:lnTo>
                      <a:pt x="66" y="20"/>
                    </a:lnTo>
                    <a:lnTo>
                      <a:pt x="62" y="17"/>
                    </a:lnTo>
                    <a:lnTo>
                      <a:pt x="56" y="17"/>
                    </a:lnTo>
                    <a:lnTo>
                      <a:pt x="48" y="17"/>
                    </a:lnTo>
                    <a:lnTo>
                      <a:pt x="40" y="19"/>
                    </a:lnTo>
                    <a:lnTo>
                      <a:pt x="32" y="22"/>
                    </a:lnTo>
                    <a:lnTo>
                      <a:pt x="26" y="23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9" y="22"/>
                    </a:lnTo>
                    <a:lnTo>
                      <a:pt x="16" y="14"/>
                    </a:lnTo>
                    <a:lnTo>
                      <a:pt x="12" y="7"/>
                    </a:lnTo>
                    <a:lnTo>
                      <a:pt x="10" y="4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3" y="26"/>
                    </a:lnTo>
                    <a:lnTo>
                      <a:pt x="7" y="40"/>
                    </a:lnTo>
                    <a:lnTo>
                      <a:pt x="9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21" name="Freeform 160"/>
              <p:cNvSpPr>
                <a:spLocks/>
              </p:cNvSpPr>
              <p:nvPr/>
            </p:nvSpPr>
            <p:spPr bwMode="auto">
              <a:xfrm>
                <a:off x="8390" y="4813"/>
                <a:ext cx="20" cy="20"/>
              </a:xfrm>
              <a:custGeom>
                <a:avLst/>
                <a:gdLst>
                  <a:gd name="T0" fmla="*/ 0 w 60"/>
                  <a:gd name="T1" fmla="*/ 0 h 58"/>
                  <a:gd name="T2" fmla="*/ 0 w 60"/>
                  <a:gd name="T3" fmla="*/ 0 h 58"/>
                  <a:gd name="T4" fmla="*/ 0 w 60"/>
                  <a:gd name="T5" fmla="*/ 0 h 58"/>
                  <a:gd name="T6" fmla="*/ 0 w 60"/>
                  <a:gd name="T7" fmla="*/ 0 h 58"/>
                  <a:gd name="T8" fmla="*/ 0 w 60"/>
                  <a:gd name="T9" fmla="*/ 0 h 58"/>
                  <a:gd name="T10" fmla="*/ 0 w 60"/>
                  <a:gd name="T11" fmla="*/ 0 h 58"/>
                  <a:gd name="T12" fmla="*/ 0 w 60"/>
                  <a:gd name="T13" fmla="*/ 0 h 58"/>
                  <a:gd name="T14" fmla="*/ 0 w 60"/>
                  <a:gd name="T15" fmla="*/ 0 h 58"/>
                  <a:gd name="T16" fmla="*/ 0 w 60"/>
                  <a:gd name="T17" fmla="*/ 0 h 58"/>
                  <a:gd name="T18" fmla="*/ 0 w 60"/>
                  <a:gd name="T19" fmla="*/ 0 h 58"/>
                  <a:gd name="T20" fmla="*/ 0 w 60"/>
                  <a:gd name="T21" fmla="*/ 0 h 58"/>
                  <a:gd name="T22" fmla="*/ 0 w 60"/>
                  <a:gd name="T23" fmla="*/ 0 h 58"/>
                  <a:gd name="T24" fmla="*/ 0 w 60"/>
                  <a:gd name="T25" fmla="*/ 0 h 58"/>
                  <a:gd name="T26" fmla="*/ 0 w 60"/>
                  <a:gd name="T27" fmla="*/ 0 h 58"/>
                  <a:gd name="T28" fmla="*/ 0 w 60"/>
                  <a:gd name="T29" fmla="*/ 0 h 58"/>
                  <a:gd name="T30" fmla="*/ 0 w 60"/>
                  <a:gd name="T31" fmla="*/ 0 h 58"/>
                  <a:gd name="T32" fmla="*/ 0 w 60"/>
                  <a:gd name="T33" fmla="*/ 0 h 58"/>
                  <a:gd name="T34" fmla="*/ 0 w 60"/>
                  <a:gd name="T35" fmla="*/ 0 h 58"/>
                  <a:gd name="T36" fmla="*/ 0 w 60"/>
                  <a:gd name="T37" fmla="*/ 0 h 58"/>
                  <a:gd name="T38" fmla="*/ 0 w 60"/>
                  <a:gd name="T39" fmla="*/ 0 h 58"/>
                  <a:gd name="T40" fmla="*/ 0 w 60"/>
                  <a:gd name="T41" fmla="*/ 0 h 58"/>
                  <a:gd name="T42" fmla="*/ 0 w 60"/>
                  <a:gd name="T43" fmla="*/ 0 h 58"/>
                  <a:gd name="T44" fmla="*/ 0 w 60"/>
                  <a:gd name="T45" fmla="*/ 0 h 58"/>
                  <a:gd name="T46" fmla="*/ 0 w 60"/>
                  <a:gd name="T47" fmla="*/ 0 h 58"/>
                  <a:gd name="T48" fmla="*/ 0 w 60"/>
                  <a:gd name="T49" fmla="*/ 0 h 5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0" h="58">
                    <a:moveTo>
                      <a:pt x="13" y="52"/>
                    </a:moveTo>
                    <a:lnTo>
                      <a:pt x="20" y="55"/>
                    </a:lnTo>
                    <a:lnTo>
                      <a:pt x="32" y="58"/>
                    </a:lnTo>
                    <a:lnTo>
                      <a:pt x="45" y="56"/>
                    </a:lnTo>
                    <a:lnTo>
                      <a:pt x="55" y="50"/>
                    </a:lnTo>
                    <a:lnTo>
                      <a:pt x="58" y="49"/>
                    </a:lnTo>
                    <a:lnTo>
                      <a:pt x="60" y="46"/>
                    </a:lnTo>
                    <a:lnTo>
                      <a:pt x="60" y="42"/>
                    </a:lnTo>
                    <a:lnTo>
                      <a:pt x="60" y="39"/>
                    </a:lnTo>
                    <a:lnTo>
                      <a:pt x="58" y="36"/>
                    </a:lnTo>
                    <a:lnTo>
                      <a:pt x="54" y="33"/>
                    </a:lnTo>
                    <a:lnTo>
                      <a:pt x="49" y="32"/>
                    </a:lnTo>
                    <a:lnTo>
                      <a:pt x="45" y="32"/>
                    </a:lnTo>
                    <a:lnTo>
                      <a:pt x="36" y="35"/>
                    </a:lnTo>
                    <a:lnTo>
                      <a:pt x="27" y="36"/>
                    </a:lnTo>
                    <a:lnTo>
                      <a:pt x="20" y="35"/>
                    </a:lnTo>
                    <a:lnTo>
                      <a:pt x="17" y="35"/>
                    </a:lnTo>
                    <a:lnTo>
                      <a:pt x="17" y="29"/>
                    </a:lnTo>
                    <a:lnTo>
                      <a:pt x="17" y="16"/>
                    </a:lnTo>
                    <a:lnTo>
                      <a:pt x="14" y="3"/>
                    </a:lnTo>
                    <a:lnTo>
                      <a:pt x="5" y="0"/>
                    </a:lnTo>
                    <a:lnTo>
                      <a:pt x="1" y="12"/>
                    </a:lnTo>
                    <a:lnTo>
                      <a:pt x="0" y="26"/>
                    </a:lnTo>
                    <a:lnTo>
                      <a:pt x="3" y="40"/>
                    </a:ln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22" name="Freeform 161"/>
              <p:cNvSpPr>
                <a:spLocks/>
              </p:cNvSpPr>
              <p:nvPr/>
            </p:nvSpPr>
            <p:spPr bwMode="auto">
              <a:xfrm>
                <a:off x="8411" y="4806"/>
                <a:ext cx="20" cy="18"/>
              </a:xfrm>
              <a:custGeom>
                <a:avLst/>
                <a:gdLst>
                  <a:gd name="T0" fmla="*/ 0 w 59"/>
                  <a:gd name="T1" fmla="*/ 0 h 55"/>
                  <a:gd name="T2" fmla="*/ 0 w 59"/>
                  <a:gd name="T3" fmla="*/ 0 h 55"/>
                  <a:gd name="T4" fmla="*/ 0 w 59"/>
                  <a:gd name="T5" fmla="*/ 0 h 55"/>
                  <a:gd name="T6" fmla="*/ 0 w 59"/>
                  <a:gd name="T7" fmla="*/ 0 h 55"/>
                  <a:gd name="T8" fmla="*/ 0 w 59"/>
                  <a:gd name="T9" fmla="*/ 0 h 55"/>
                  <a:gd name="T10" fmla="*/ 0 w 59"/>
                  <a:gd name="T11" fmla="*/ 0 h 55"/>
                  <a:gd name="T12" fmla="*/ 0 w 59"/>
                  <a:gd name="T13" fmla="*/ 0 h 55"/>
                  <a:gd name="T14" fmla="*/ 0 w 59"/>
                  <a:gd name="T15" fmla="*/ 0 h 55"/>
                  <a:gd name="T16" fmla="*/ 0 w 59"/>
                  <a:gd name="T17" fmla="*/ 0 h 55"/>
                  <a:gd name="T18" fmla="*/ 0 w 59"/>
                  <a:gd name="T19" fmla="*/ 0 h 55"/>
                  <a:gd name="T20" fmla="*/ 0 w 59"/>
                  <a:gd name="T21" fmla="*/ 0 h 55"/>
                  <a:gd name="T22" fmla="*/ 0 w 59"/>
                  <a:gd name="T23" fmla="*/ 0 h 55"/>
                  <a:gd name="T24" fmla="*/ 0 w 59"/>
                  <a:gd name="T25" fmla="*/ 0 h 55"/>
                  <a:gd name="T26" fmla="*/ 0 w 59"/>
                  <a:gd name="T27" fmla="*/ 0 h 55"/>
                  <a:gd name="T28" fmla="*/ 0 w 59"/>
                  <a:gd name="T29" fmla="*/ 0 h 55"/>
                  <a:gd name="T30" fmla="*/ 0 w 59"/>
                  <a:gd name="T31" fmla="*/ 0 h 55"/>
                  <a:gd name="T32" fmla="*/ 0 w 59"/>
                  <a:gd name="T33" fmla="*/ 0 h 55"/>
                  <a:gd name="T34" fmla="*/ 0 w 59"/>
                  <a:gd name="T35" fmla="*/ 0 h 55"/>
                  <a:gd name="T36" fmla="*/ 0 w 59"/>
                  <a:gd name="T37" fmla="*/ 0 h 55"/>
                  <a:gd name="T38" fmla="*/ 0 w 59"/>
                  <a:gd name="T39" fmla="*/ 0 h 55"/>
                  <a:gd name="T40" fmla="*/ 0 w 59"/>
                  <a:gd name="T41" fmla="*/ 0 h 5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9" h="55">
                    <a:moveTo>
                      <a:pt x="19" y="52"/>
                    </a:moveTo>
                    <a:lnTo>
                      <a:pt x="31" y="55"/>
                    </a:lnTo>
                    <a:lnTo>
                      <a:pt x="43" y="54"/>
                    </a:lnTo>
                    <a:lnTo>
                      <a:pt x="53" y="46"/>
                    </a:lnTo>
                    <a:lnTo>
                      <a:pt x="59" y="35"/>
                    </a:lnTo>
                    <a:lnTo>
                      <a:pt x="57" y="31"/>
                    </a:lnTo>
                    <a:lnTo>
                      <a:pt x="54" y="29"/>
                    </a:lnTo>
                    <a:lnTo>
                      <a:pt x="49" y="28"/>
                    </a:lnTo>
                    <a:lnTo>
                      <a:pt x="44" y="29"/>
                    </a:lnTo>
                    <a:lnTo>
                      <a:pt x="41" y="32"/>
                    </a:lnTo>
                    <a:lnTo>
                      <a:pt x="38" y="35"/>
                    </a:lnTo>
                    <a:lnTo>
                      <a:pt x="34" y="36"/>
                    </a:lnTo>
                    <a:lnTo>
                      <a:pt x="31" y="39"/>
                    </a:lnTo>
                    <a:lnTo>
                      <a:pt x="28" y="32"/>
                    </a:lnTo>
                    <a:lnTo>
                      <a:pt x="21" y="18"/>
                    </a:lnTo>
                    <a:lnTo>
                      <a:pt x="10" y="5"/>
                    </a:lnTo>
                    <a:lnTo>
                      <a:pt x="0" y="0"/>
                    </a:lnTo>
                    <a:lnTo>
                      <a:pt x="2" y="18"/>
                    </a:lnTo>
                    <a:lnTo>
                      <a:pt x="9" y="35"/>
                    </a:lnTo>
                    <a:lnTo>
                      <a:pt x="16" y="46"/>
                    </a:lnTo>
                    <a:lnTo>
                      <a:pt x="19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23" name="Freeform 162"/>
              <p:cNvSpPr>
                <a:spLocks/>
              </p:cNvSpPr>
              <p:nvPr/>
            </p:nvSpPr>
            <p:spPr bwMode="auto">
              <a:xfrm>
                <a:off x="8374" y="4857"/>
                <a:ext cx="27" cy="25"/>
              </a:xfrm>
              <a:custGeom>
                <a:avLst/>
                <a:gdLst>
                  <a:gd name="T0" fmla="*/ 0 w 82"/>
                  <a:gd name="T1" fmla="*/ 0 h 76"/>
                  <a:gd name="T2" fmla="*/ 0 w 82"/>
                  <a:gd name="T3" fmla="*/ 0 h 76"/>
                  <a:gd name="T4" fmla="*/ 0 w 82"/>
                  <a:gd name="T5" fmla="*/ 0 h 76"/>
                  <a:gd name="T6" fmla="*/ 0 w 82"/>
                  <a:gd name="T7" fmla="*/ 0 h 76"/>
                  <a:gd name="T8" fmla="*/ 0 w 82"/>
                  <a:gd name="T9" fmla="*/ 0 h 76"/>
                  <a:gd name="T10" fmla="*/ 0 w 82"/>
                  <a:gd name="T11" fmla="*/ 0 h 76"/>
                  <a:gd name="T12" fmla="*/ 0 w 82"/>
                  <a:gd name="T13" fmla="*/ 0 h 76"/>
                  <a:gd name="T14" fmla="*/ 0 w 82"/>
                  <a:gd name="T15" fmla="*/ 0 h 76"/>
                  <a:gd name="T16" fmla="*/ 0 w 82"/>
                  <a:gd name="T17" fmla="*/ 0 h 76"/>
                  <a:gd name="T18" fmla="*/ 0 w 82"/>
                  <a:gd name="T19" fmla="*/ 0 h 76"/>
                  <a:gd name="T20" fmla="*/ 0 w 82"/>
                  <a:gd name="T21" fmla="*/ 0 h 76"/>
                  <a:gd name="T22" fmla="*/ 0 w 82"/>
                  <a:gd name="T23" fmla="*/ 0 h 76"/>
                  <a:gd name="T24" fmla="*/ 0 w 82"/>
                  <a:gd name="T25" fmla="*/ 0 h 76"/>
                  <a:gd name="T26" fmla="*/ 0 w 82"/>
                  <a:gd name="T27" fmla="*/ 0 h 76"/>
                  <a:gd name="T28" fmla="*/ 0 w 82"/>
                  <a:gd name="T29" fmla="*/ 0 h 76"/>
                  <a:gd name="T30" fmla="*/ 0 w 82"/>
                  <a:gd name="T31" fmla="*/ 0 h 76"/>
                  <a:gd name="T32" fmla="*/ 0 w 82"/>
                  <a:gd name="T33" fmla="*/ 0 h 76"/>
                  <a:gd name="T34" fmla="*/ 0 w 82"/>
                  <a:gd name="T35" fmla="*/ 0 h 76"/>
                  <a:gd name="T36" fmla="*/ 0 w 82"/>
                  <a:gd name="T37" fmla="*/ 0 h 76"/>
                  <a:gd name="T38" fmla="*/ 0 w 82"/>
                  <a:gd name="T39" fmla="*/ 0 h 76"/>
                  <a:gd name="T40" fmla="*/ 0 w 82"/>
                  <a:gd name="T41" fmla="*/ 0 h 76"/>
                  <a:gd name="T42" fmla="*/ 0 w 82"/>
                  <a:gd name="T43" fmla="*/ 0 h 76"/>
                  <a:gd name="T44" fmla="*/ 0 w 82"/>
                  <a:gd name="T45" fmla="*/ 0 h 76"/>
                  <a:gd name="T46" fmla="*/ 0 w 82"/>
                  <a:gd name="T47" fmla="*/ 0 h 76"/>
                  <a:gd name="T48" fmla="*/ 0 w 82"/>
                  <a:gd name="T49" fmla="*/ 0 h 76"/>
                  <a:gd name="T50" fmla="*/ 0 w 82"/>
                  <a:gd name="T51" fmla="*/ 0 h 76"/>
                  <a:gd name="T52" fmla="*/ 0 w 82"/>
                  <a:gd name="T53" fmla="*/ 0 h 76"/>
                  <a:gd name="T54" fmla="*/ 0 w 82"/>
                  <a:gd name="T55" fmla="*/ 0 h 76"/>
                  <a:gd name="T56" fmla="*/ 0 w 82"/>
                  <a:gd name="T57" fmla="*/ 0 h 76"/>
                  <a:gd name="T58" fmla="*/ 0 w 82"/>
                  <a:gd name="T59" fmla="*/ 0 h 76"/>
                  <a:gd name="T60" fmla="*/ 0 w 82"/>
                  <a:gd name="T61" fmla="*/ 0 h 76"/>
                  <a:gd name="T62" fmla="*/ 0 w 82"/>
                  <a:gd name="T63" fmla="*/ 0 h 76"/>
                  <a:gd name="T64" fmla="*/ 0 w 82"/>
                  <a:gd name="T65" fmla="*/ 0 h 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2" h="76">
                    <a:moveTo>
                      <a:pt x="32" y="75"/>
                    </a:moveTo>
                    <a:lnTo>
                      <a:pt x="38" y="76"/>
                    </a:lnTo>
                    <a:lnTo>
                      <a:pt x="44" y="76"/>
                    </a:lnTo>
                    <a:lnTo>
                      <a:pt x="50" y="76"/>
                    </a:lnTo>
                    <a:lnTo>
                      <a:pt x="57" y="75"/>
                    </a:lnTo>
                    <a:lnTo>
                      <a:pt x="61" y="72"/>
                    </a:lnTo>
                    <a:lnTo>
                      <a:pt x="67" y="67"/>
                    </a:lnTo>
                    <a:lnTo>
                      <a:pt x="72" y="64"/>
                    </a:lnTo>
                    <a:lnTo>
                      <a:pt x="76" y="59"/>
                    </a:lnTo>
                    <a:lnTo>
                      <a:pt x="80" y="56"/>
                    </a:lnTo>
                    <a:lnTo>
                      <a:pt x="82" y="52"/>
                    </a:lnTo>
                    <a:lnTo>
                      <a:pt x="82" y="47"/>
                    </a:lnTo>
                    <a:lnTo>
                      <a:pt x="79" y="43"/>
                    </a:lnTo>
                    <a:lnTo>
                      <a:pt x="70" y="39"/>
                    </a:lnTo>
                    <a:lnTo>
                      <a:pt x="63" y="37"/>
                    </a:lnTo>
                    <a:lnTo>
                      <a:pt x="54" y="39"/>
                    </a:lnTo>
                    <a:lnTo>
                      <a:pt x="47" y="41"/>
                    </a:lnTo>
                    <a:lnTo>
                      <a:pt x="39" y="44"/>
                    </a:lnTo>
                    <a:lnTo>
                      <a:pt x="35" y="49"/>
                    </a:lnTo>
                    <a:lnTo>
                      <a:pt x="32" y="50"/>
                    </a:lnTo>
                    <a:lnTo>
                      <a:pt x="30" y="52"/>
                    </a:lnTo>
                    <a:lnTo>
                      <a:pt x="29" y="43"/>
                    </a:lnTo>
                    <a:lnTo>
                      <a:pt x="23" y="23"/>
                    </a:lnTo>
                    <a:lnTo>
                      <a:pt x="14" y="6"/>
                    </a:lnTo>
                    <a:lnTo>
                      <a:pt x="4" y="0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4" y="44"/>
                    </a:lnTo>
                    <a:lnTo>
                      <a:pt x="11" y="54"/>
                    </a:lnTo>
                    <a:lnTo>
                      <a:pt x="19" y="63"/>
                    </a:lnTo>
                    <a:lnTo>
                      <a:pt x="25" y="70"/>
                    </a:lnTo>
                    <a:lnTo>
                      <a:pt x="30" y="73"/>
                    </a:lnTo>
                    <a:lnTo>
                      <a:pt x="32" y="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24" name="Freeform 163"/>
              <p:cNvSpPr>
                <a:spLocks/>
              </p:cNvSpPr>
              <p:nvPr/>
            </p:nvSpPr>
            <p:spPr bwMode="auto">
              <a:xfrm>
                <a:off x="8404" y="4847"/>
                <a:ext cx="25" cy="22"/>
              </a:xfrm>
              <a:custGeom>
                <a:avLst/>
                <a:gdLst>
                  <a:gd name="T0" fmla="*/ 0 w 75"/>
                  <a:gd name="T1" fmla="*/ 0 h 66"/>
                  <a:gd name="T2" fmla="*/ 0 w 75"/>
                  <a:gd name="T3" fmla="*/ 0 h 66"/>
                  <a:gd name="T4" fmla="*/ 0 w 75"/>
                  <a:gd name="T5" fmla="*/ 0 h 66"/>
                  <a:gd name="T6" fmla="*/ 0 w 75"/>
                  <a:gd name="T7" fmla="*/ 0 h 66"/>
                  <a:gd name="T8" fmla="*/ 0 w 75"/>
                  <a:gd name="T9" fmla="*/ 0 h 66"/>
                  <a:gd name="T10" fmla="*/ 0 w 75"/>
                  <a:gd name="T11" fmla="*/ 0 h 66"/>
                  <a:gd name="T12" fmla="*/ 0 w 75"/>
                  <a:gd name="T13" fmla="*/ 0 h 66"/>
                  <a:gd name="T14" fmla="*/ 0 w 75"/>
                  <a:gd name="T15" fmla="*/ 0 h 66"/>
                  <a:gd name="T16" fmla="*/ 0 w 75"/>
                  <a:gd name="T17" fmla="*/ 0 h 66"/>
                  <a:gd name="T18" fmla="*/ 0 w 75"/>
                  <a:gd name="T19" fmla="*/ 0 h 66"/>
                  <a:gd name="T20" fmla="*/ 0 w 75"/>
                  <a:gd name="T21" fmla="*/ 0 h 66"/>
                  <a:gd name="T22" fmla="*/ 0 w 75"/>
                  <a:gd name="T23" fmla="*/ 0 h 66"/>
                  <a:gd name="T24" fmla="*/ 0 w 75"/>
                  <a:gd name="T25" fmla="*/ 0 h 66"/>
                  <a:gd name="T26" fmla="*/ 0 w 75"/>
                  <a:gd name="T27" fmla="*/ 0 h 66"/>
                  <a:gd name="T28" fmla="*/ 0 w 75"/>
                  <a:gd name="T29" fmla="*/ 0 h 66"/>
                  <a:gd name="T30" fmla="*/ 0 w 75"/>
                  <a:gd name="T31" fmla="*/ 0 h 66"/>
                  <a:gd name="T32" fmla="*/ 0 w 75"/>
                  <a:gd name="T33" fmla="*/ 0 h 66"/>
                  <a:gd name="T34" fmla="*/ 0 w 75"/>
                  <a:gd name="T35" fmla="*/ 0 h 66"/>
                  <a:gd name="T36" fmla="*/ 0 w 75"/>
                  <a:gd name="T37" fmla="*/ 0 h 66"/>
                  <a:gd name="T38" fmla="*/ 0 w 75"/>
                  <a:gd name="T39" fmla="*/ 0 h 66"/>
                  <a:gd name="T40" fmla="*/ 0 w 75"/>
                  <a:gd name="T41" fmla="*/ 0 h 66"/>
                  <a:gd name="T42" fmla="*/ 0 w 75"/>
                  <a:gd name="T43" fmla="*/ 0 h 66"/>
                  <a:gd name="T44" fmla="*/ 0 w 75"/>
                  <a:gd name="T45" fmla="*/ 0 h 66"/>
                  <a:gd name="T46" fmla="*/ 0 w 75"/>
                  <a:gd name="T47" fmla="*/ 0 h 66"/>
                  <a:gd name="T48" fmla="*/ 0 w 75"/>
                  <a:gd name="T49" fmla="*/ 0 h 66"/>
                  <a:gd name="T50" fmla="*/ 0 w 75"/>
                  <a:gd name="T51" fmla="*/ 0 h 66"/>
                  <a:gd name="T52" fmla="*/ 0 w 75"/>
                  <a:gd name="T53" fmla="*/ 0 h 66"/>
                  <a:gd name="T54" fmla="*/ 0 w 75"/>
                  <a:gd name="T55" fmla="*/ 0 h 66"/>
                  <a:gd name="T56" fmla="*/ 0 w 75"/>
                  <a:gd name="T57" fmla="*/ 0 h 6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6">
                    <a:moveTo>
                      <a:pt x="12" y="53"/>
                    </a:moveTo>
                    <a:lnTo>
                      <a:pt x="15" y="56"/>
                    </a:lnTo>
                    <a:lnTo>
                      <a:pt x="19" y="60"/>
                    </a:lnTo>
                    <a:lnTo>
                      <a:pt x="25" y="62"/>
                    </a:lnTo>
                    <a:lnTo>
                      <a:pt x="27" y="63"/>
                    </a:lnTo>
                    <a:lnTo>
                      <a:pt x="32" y="65"/>
                    </a:lnTo>
                    <a:lnTo>
                      <a:pt x="40" y="65"/>
                    </a:lnTo>
                    <a:lnTo>
                      <a:pt x="49" y="66"/>
                    </a:lnTo>
                    <a:lnTo>
                      <a:pt x="57" y="65"/>
                    </a:lnTo>
                    <a:lnTo>
                      <a:pt x="65" y="63"/>
                    </a:lnTo>
                    <a:lnTo>
                      <a:pt x="71" y="60"/>
                    </a:lnTo>
                    <a:lnTo>
                      <a:pt x="75" y="55"/>
                    </a:lnTo>
                    <a:lnTo>
                      <a:pt x="75" y="46"/>
                    </a:lnTo>
                    <a:lnTo>
                      <a:pt x="72" y="39"/>
                    </a:lnTo>
                    <a:lnTo>
                      <a:pt x="66" y="35"/>
                    </a:lnTo>
                    <a:lnTo>
                      <a:pt x="59" y="33"/>
                    </a:lnTo>
                    <a:lnTo>
                      <a:pt x="50" y="33"/>
                    </a:lnTo>
                    <a:lnTo>
                      <a:pt x="41" y="35"/>
                    </a:lnTo>
                    <a:lnTo>
                      <a:pt x="34" y="36"/>
                    </a:lnTo>
                    <a:lnTo>
                      <a:pt x="28" y="39"/>
                    </a:lnTo>
                    <a:lnTo>
                      <a:pt x="27" y="39"/>
                    </a:lnTo>
                    <a:lnTo>
                      <a:pt x="25" y="32"/>
                    </a:lnTo>
                    <a:lnTo>
                      <a:pt x="19" y="16"/>
                    </a:lnTo>
                    <a:lnTo>
                      <a:pt x="10" y="3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5" y="39"/>
                    </a:lnTo>
                    <a:lnTo>
                      <a:pt x="9" y="49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25" name="Freeform 164"/>
              <p:cNvSpPr>
                <a:spLocks/>
              </p:cNvSpPr>
              <p:nvPr/>
            </p:nvSpPr>
            <p:spPr bwMode="auto">
              <a:xfrm>
                <a:off x="8434" y="4844"/>
                <a:ext cx="25" cy="21"/>
              </a:xfrm>
              <a:custGeom>
                <a:avLst/>
                <a:gdLst>
                  <a:gd name="T0" fmla="*/ 0 w 75"/>
                  <a:gd name="T1" fmla="*/ 0 h 63"/>
                  <a:gd name="T2" fmla="*/ 0 w 75"/>
                  <a:gd name="T3" fmla="*/ 0 h 63"/>
                  <a:gd name="T4" fmla="*/ 0 w 75"/>
                  <a:gd name="T5" fmla="*/ 0 h 63"/>
                  <a:gd name="T6" fmla="*/ 0 w 75"/>
                  <a:gd name="T7" fmla="*/ 0 h 63"/>
                  <a:gd name="T8" fmla="*/ 0 w 75"/>
                  <a:gd name="T9" fmla="*/ 0 h 63"/>
                  <a:gd name="T10" fmla="*/ 0 w 75"/>
                  <a:gd name="T11" fmla="*/ 0 h 63"/>
                  <a:gd name="T12" fmla="*/ 0 w 75"/>
                  <a:gd name="T13" fmla="*/ 0 h 63"/>
                  <a:gd name="T14" fmla="*/ 0 w 75"/>
                  <a:gd name="T15" fmla="*/ 0 h 63"/>
                  <a:gd name="T16" fmla="*/ 0 w 75"/>
                  <a:gd name="T17" fmla="*/ 0 h 63"/>
                  <a:gd name="T18" fmla="*/ 0 w 75"/>
                  <a:gd name="T19" fmla="*/ 0 h 63"/>
                  <a:gd name="T20" fmla="*/ 0 w 75"/>
                  <a:gd name="T21" fmla="*/ 0 h 63"/>
                  <a:gd name="T22" fmla="*/ 0 w 75"/>
                  <a:gd name="T23" fmla="*/ 0 h 63"/>
                  <a:gd name="T24" fmla="*/ 0 w 75"/>
                  <a:gd name="T25" fmla="*/ 0 h 63"/>
                  <a:gd name="T26" fmla="*/ 0 w 75"/>
                  <a:gd name="T27" fmla="*/ 0 h 63"/>
                  <a:gd name="T28" fmla="*/ 0 w 75"/>
                  <a:gd name="T29" fmla="*/ 0 h 63"/>
                  <a:gd name="T30" fmla="*/ 0 w 75"/>
                  <a:gd name="T31" fmla="*/ 0 h 63"/>
                  <a:gd name="T32" fmla="*/ 0 w 75"/>
                  <a:gd name="T33" fmla="*/ 0 h 63"/>
                  <a:gd name="T34" fmla="*/ 0 w 75"/>
                  <a:gd name="T35" fmla="*/ 0 h 63"/>
                  <a:gd name="T36" fmla="*/ 0 w 75"/>
                  <a:gd name="T37" fmla="*/ 0 h 63"/>
                  <a:gd name="T38" fmla="*/ 0 w 75"/>
                  <a:gd name="T39" fmla="*/ 0 h 63"/>
                  <a:gd name="T40" fmla="*/ 0 w 75"/>
                  <a:gd name="T41" fmla="*/ 0 h 63"/>
                  <a:gd name="T42" fmla="*/ 0 w 75"/>
                  <a:gd name="T43" fmla="*/ 0 h 63"/>
                  <a:gd name="T44" fmla="*/ 0 w 75"/>
                  <a:gd name="T45" fmla="*/ 0 h 63"/>
                  <a:gd name="T46" fmla="*/ 0 w 75"/>
                  <a:gd name="T47" fmla="*/ 0 h 63"/>
                  <a:gd name="T48" fmla="*/ 0 w 75"/>
                  <a:gd name="T49" fmla="*/ 0 h 63"/>
                  <a:gd name="T50" fmla="*/ 0 w 75"/>
                  <a:gd name="T51" fmla="*/ 0 h 63"/>
                  <a:gd name="T52" fmla="*/ 0 w 75"/>
                  <a:gd name="T53" fmla="*/ 0 h 63"/>
                  <a:gd name="T54" fmla="*/ 0 w 75"/>
                  <a:gd name="T55" fmla="*/ 0 h 63"/>
                  <a:gd name="T56" fmla="*/ 0 w 75"/>
                  <a:gd name="T57" fmla="*/ 0 h 6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3">
                    <a:moveTo>
                      <a:pt x="3" y="41"/>
                    </a:moveTo>
                    <a:lnTo>
                      <a:pt x="4" y="46"/>
                    </a:lnTo>
                    <a:lnTo>
                      <a:pt x="10" y="50"/>
                    </a:lnTo>
                    <a:lnTo>
                      <a:pt x="14" y="56"/>
                    </a:lnTo>
                    <a:lnTo>
                      <a:pt x="16" y="57"/>
                    </a:lnTo>
                    <a:lnTo>
                      <a:pt x="23" y="60"/>
                    </a:lnTo>
                    <a:lnTo>
                      <a:pt x="32" y="63"/>
                    </a:lnTo>
                    <a:lnTo>
                      <a:pt x="42" y="63"/>
                    </a:lnTo>
                    <a:lnTo>
                      <a:pt x="54" y="61"/>
                    </a:lnTo>
                    <a:lnTo>
                      <a:pt x="64" y="58"/>
                    </a:lnTo>
                    <a:lnTo>
                      <a:pt x="72" y="54"/>
                    </a:lnTo>
                    <a:lnTo>
                      <a:pt x="75" y="47"/>
                    </a:lnTo>
                    <a:lnTo>
                      <a:pt x="73" y="40"/>
                    </a:lnTo>
                    <a:lnTo>
                      <a:pt x="67" y="34"/>
                    </a:lnTo>
                    <a:lnTo>
                      <a:pt x="60" y="30"/>
                    </a:lnTo>
                    <a:lnTo>
                      <a:pt x="53" y="28"/>
                    </a:lnTo>
                    <a:lnTo>
                      <a:pt x="45" y="30"/>
                    </a:lnTo>
                    <a:lnTo>
                      <a:pt x="36" y="31"/>
                    </a:lnTo>
                    <a:lnTo>
                      <a:pt x="31" y="33"/>
                    </a:lnTo>
                    <a:lnTo>
                      <a:pt x="26" y="36"/>
                    </a:lnTo>
                    <a:lnTo>
                      <a:pt x="25" y="36"/>
                    </a:lnTo>
                    <a:lnTo>
                      <a:pt x="23" y="30"/>
                    </a:lnTo>
                    <a:lnTo>
                      <a:pt x="17" y="1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" y="28"/>
                    </a:lnTo>
                    <a:lnTo>
                      <a:pt x="3" y="38"/>
                    </a:lnTo>
                    <a:lnTo>
                      <a:pt x="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26" name="Freeform 165"/>
              <p:cNvSpPr>
                <a:spLocks/>
              </p:cNvSpPr>
              <p:nvPr/>
            </p:nvSpPr>
            <p:spPr bwMode="auto">
              <a:xfrm>
                <a:off x="8126" y="4482"/>
                <a:ext cx="83" cy="97"/>
              </a:xfrm>
              <a:custGeom>
                <a:avLst/>
                <a:gdLst>
                  <a:gd name="T0" fmla="*/ 0 w 250"/>
                  <a:gd name="T1" fmla="*/ 0 h 290"/>
                  <a:gd name="T2" fmla="*/ 0 w 250"/>
                  <a:gd name="T3" fmla="*/ 0 h 290"/>
                  <a:gd name="T4" fmla="*/ 0 w 250"/>
                  <a:gd name="T5" fmla="*/ 0 h 290"/>
                  <a:gd name="T6" fmla="*/ 0 w 250"/>
                  <a:gd name="T7" fmla="*/ 0 h 290"/>
                  <a:gd name="T8" fmla="*/ 0 w 250"/>
                  <a:gd name="T9" fmla="*/ 0 h 290"/>
                  <a:gd name="T10" fmla="*/ 0 w 250"/>
                  <a:gd name="T11" fmla="*/ 0 h 290"/>
                  <a:gd name="T12" fmla="*/ 0 w 250"/>
                  <a:gd name="T13" fmla="*/ 0 h 290"/>
                  <a:gd name="T14" fmla="*/ 0 w 250"/>
                  <a:gd name="T15" fmla="*/ 0 h 290"/>
                  <a:gd name="T16" fmla="*/ 0 w 250"/>
                  <a:gd name="T17" fmla="*/ 0 h 290"/>
                  <a:gd name="T18" fmla="*/ 0 w 250"/>
                  <a:gd name="T19" fmla="*/ 0 h 290"/>
                  <a:gd name="T20" fmla="*/ 0 w 250"/>
                  <a:gd name="T21" fmla="*/ 0 h 290"/>
                  <a:gd name="T22" fmla="*/ 0 w 250"/>
                  <a:gd name="T23" fmla="*/ 0 h 290"/>
                  <a:gd name="T24" fmla="*/ 0 w 250"/>
                  <a:gd name="T25" fmla="*/ 0 h 290"/>
                  <a:gd name="T26" fmla="*/ 0 w 250"/>
                  <a:gd name="T27" fmla="*/ 0 h 290"/>
                  <a:gd name="T28" fmla="*/ 0 w 250"/>
                  <a:gd name="T29" fmla="*/ 0 h 290"/>
                  <a:gd name="T30" fmla="*/ 0 w 250"/>
                  <a:gd name="T31" fmla="*/ 0 h 290"/>
                  <a:gd name="T32" fmla="*/ 0 w 250"/>
                  <a:gd name="T33" fmla="*/ 0 h 290"/>
                  <a:gd name="T34" fmla="*/ 0 w 250"/>
                  <a:gd name="T35" fmla="*/ 0 h 290"/>
                  <a:gd name="T36" fmla="*/ 0 w 250"/>
                  <a:gd name="T37" fmla="*/ 0 h 290"/>
                  <a:gd name="T38" fmla="*/ 0 w 250"/>
                  <a:gd name="T39" fmla="*/ 0 h 290"/>
                  <a:gd name="T40" fmla="*/ 0 w 250"/>
                  <a:gd name="T41" fmla="*/ 0 h 290"/>
                  <a:gd name="T42" fmla="*/ 0 w 250"/>
                  <a:gd name="T43" fmla="*/ 0 h 290"/>
                  <a:gd name="T44" fmla="*/ 0 w 250"/>
                  <a:gd name="T45" fmla="*/ 0 h 290"/>
                  <a:gd name="T46" fmla="*/ 0 w 250"/>
                  <a:gd name="T47" fmla="*/ 0 h 290"/>
                  <a:gd name="T48" fmla="*/ 0 w 250"/>
                  <a:gd name="T49" fmla="*/ 0 h 290"/>
                  <a:gd name="T50" fmla="*/ 0 w 250"/>
                  <a:gd name="T51" fmla="*/ 0 h 290"/>
                  <a:gd name="T52" fmla="*/ 0 w 250"/>
                  <a:gd name="T53" fmla="*/ 0 h 290"/>
                  <a:gd name="T54" fmla="*/ 0 w 250"/>
                  <a:gd name="T55" fmla="*/ 0 h 290"/>
                  <a:gd name="T56" fmla="*/ 0 w 250"/>
                  <a:gd name="T57" fmla="*/ 0 h 290"/>
                  <a:gd name="T58" fmla="*/ 0 w 250"/>
                  <a:gd name="T59" fmla="*/ 0 h 290"/>
                  <a:gd name="T60" fmla="*/ 0 w 250"/>
                  <a:gd name="T61" fmla="*/ 0 h 290"/>
                  <a:gd name="T62" fmla="*/ 0 w 250"/>
                  <a:gd name="T63" fmla="*/ 0 h 290"/>
                  <a:gd name="T64" fmla="*/ 0 w 250"/>
                  <a:gd name="T65" fmla="*/ 0 h 290"/>
                  <a:gd name="T66" fmla="*/ 0 w 250"/>
                  <a:gd name="T67" fmla="*/ 0 h 290"/>
                  <a:gd name="T68" fmla="*/ 0 w 250"/>
                  <a:gd name="T69" fmla="*/ 0 h 290"/>
                  <a:gd name="T70" fmla="*/ 0 w 250"/>
                  <a:gd name="T71" fmla="*/ 0 h 290"/>
                  <a:gd name="T72" fmla="*/ 0 w 250"/>
                  <a:gd name="T73" fmla="*/ 0 h 290"/>
                  <a:gd name="T74" fmla="*/ 0 w 250"/>
                  <a:gd name="T75" fmla="*/ 0 h 290"/>
                  <a:gd name="T76" fmla="*/ 0 w 250"/>
                  <a:gd name="T77" fmla="*/ 0 h 290"/>
                  <a:gd name="T78" fmla="*/ 0 w 250"/>
                  <a:gd name="T79" fmla="*/ 0 h 290"/>
                  <a:gd name="T80" fmla="*/ 0 w 250"/>
                  <a:gd name="T81" fmla="*/ 0 h 290"/>
                  <a:gd name="T82" fmla="*/ 0 w 250"/>
                  <a:gd name="T83" fmla="*/ 0 h 290"/>
                  <a:gd name="T84" fmla="*/ 0 w 250"/>
                  <a:gd name="T85" fmla="*/ 0 h 290"/>
                  <a:gd name="T86" fmla="*/ 0 w 250"/>
                  <a:gd name="T87" fmla="*/ 0 h 290"/>
                  <a:gd name="T88" fmla="*/ 0 w 250"/>
                  <a:gd name="T89" fmla="*/ 0 h 290"/>
                  <a:gd name="T90" fmla="*/ 0 w 250"/>
                  <a:gd name="T91" fmla="*/ 0 h 290"/>
                  <a:gd name="T92" fmla="*/ 0 w 250"/>
                  <a:gd name="T93" fmla="*/ 0 h 290"/>
                  <a:gd name="T94" fmla="*/ 0 w 250"/>
                  <a:gd name="T95" fmla="*/ 0 h 290"/>
                  <a:gd name="T96" fmla="*/ 0 w 250"/>
                  <a:gd name="T97" fmla="*/ 0 h 29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250" h="290">
                    <a:moveTo>
                      <a:pt x="88" y="37"/>
                    </a:moveTo>
                    <a:lnTo>
                      <a:pt x="69" y="49"/>
                    </a:lnTo>
                    <a:lnTo>
                      <a:pt x="53" y="63"/>
                    </a:lnTo>
                    <a:lnTo>
                      <a:pt x="39" y="79"/>
                    </a:lnTo>
                    <a:lnTo>
                      <a:pt x="25" y="96"/>
                    </a:lnTo>
                    <a:lnTo>
                      <a:pt x="15" y="115"/>
                    </a:lnTo>
                    <a:lnTo>
                      <a:pt x="8" y="135"/>
                    </a:lnTo>
                    <a:lnTo>
                      <a:pt x="3" y="157"/>
                    </a:lnTo>
                    <a:lnTo>
                      <a:pt x="0" y="178"/>
                    </a:lnTo>
                    <a:lnTo>
                      <a:pt x="3" y="208"/>
                    </a:lnTo>
                    <a:lnTo>
                      <a:pt x="15" y="233"/>
                    </a:lnTo>
                    <a:lnTo>
                      <a:pt x="33" y="254"/>
                    </a:lnTo>
                    <a:lnTo>
                      <a:pt x="56" y="270"/>
                    </a:lnTo>
                    <a:lnTo>
                      <a:pt x="83" y="283"/>
                    </a:lnTo>
                    <a:lnTo>
                      <a:pt x="110" y="289"/>
                    </a:lnTo>
                    <a:lnTo>
                      <a:pt x="140" y="290"/>
                    </a:lnTo>
                    <a:lnTo>
                      <a:pt x="168" y="286"/>
                    </a:lnTo>
                    <a:lnTo>
                      <a:pt x="174" y="286"/>
                    </a:lnTo>
                    <a:lnTo>
                      <a:pt x="179" y="283"/>
                    </a:lnTo>
                    <a:lnTo>
                      <a:pt x="184" y="279"/>
                    </a:lnTo>
                    <a:lnTo>
                      <a:pt x="185" y="273"/>
                    </a:lnTo>
                    <a:lnTo>
                      <a:pt x="182" y="266"/>
                    </a:lnTo>
                    <a:lnTo>
                      <a:pt x="176" y="260"/>
                    </a:lnTo>
                    <a:lnTo>
                      <a:pt x="169" y="254"/>
                    </a:lnTo>
                    <a:lnTo>
                      <a:pt x="162" y="252"/>
                    </a:lnTo>
                    <a:lnTo>
                      <a:pt x="147" y="247"/>
                    </a:lnTo>
                    <a:lnTo>
                      <a:pt x="132" y="244"/>
                    </a:lnTo>
                    <a:lnTo>
                      <a:pt x="118" y="242"/>
                    </a:lnTo>
                    <a:lnTo>
                      <a:pt x="105" y="239"/>
                    </a:lnTo>
                    <a:lnTo>
                      <a:pt x="91" y="234"/>
                    </a:lnTo>
                    <a:lnTo>
                      <a:pt x="78" y="229"/>
                    </a:lnTo>
                    <a:lnTo>
                      <a:pt x="66" y="221"/>
                    </a:lnTo>
                    <a:lnTo>
                      <a:pt x="55" y="210"/>
                    </a:lnTo>
                    <a:lnTo>
                      <a:pt x="50" y="161"/>
                    </a:lnTo>
                    <a:lnTo>
                      <a:pt x="62" y="121"/>
                    </a:lnTo>
                    <a:lnTo>
                      <a:pt x="85" y="89"/>
                    </a:lnTo>
                    <a:lnTo>
                      <a:pt x="118" y="63"/>
                    </a:lnTo>
                    <a:lnTo>
                      <a:pt x="153" y="43"/>
                    </a:lnTo>
                    <a:lnTo>
                      <a:pt x="190" y="27"/>
                    </a:lnTo>
                    <a:lnTo>
                      <a:pt x="223" y="16"/>
                    </a:lnTo>
                    <a:lnTo>
                      <a:pt x="250" y="6"/>
                    </a:lnTo>
                    <a:lnTo>
                      <a:pt x="234" y="2"/>
                    </a:lnTo>
                    <a:lnTo>
                      <a:pt x="216" y="0"/>
                    </a:lnTo>
                    <a:lnTo>
                      <a:pt x="196" y="3"/>
                    </a:lnTo>
                    <a:lnTo>
                      <a:pt x="174" y="6"/>
                    </a:lnTo>
                    <a:lnTo>
                      <a:pt x="152" y="13"/>
                    </a:lnTo>
                    <a:lnTo>
                      <a:pt x="130" y="20"/>
                    </a:lnTo>
                    <a:lnTo>
                      <a:pt x="107" y="29"/>
                    </a:lnTo>
                    <a:lnTo>
                      <a:pt x="88" y="3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27" name="Freeform 166"/>
              <p:cNvSpPr>
                <a:spLocks/>
              </p:cNvSpPr>
              <p:nvPr/>
            </p:nvSpPr>
            <p:spPr bwMode="auto">
              <a:xfrm>
                <a:off x="8268" y="4481"/>
                <a:ext cx="53" cy="75"/>
              </a:xfrm>
              <a:custGeom>
                <a:avLst/>
                <a:gdLst>
                  <a:gd name="T0" fmla="*/ 0 w 160"/>
                  <a:gd name="T1" fmla="*/ 0 h 225"/>
                  <a:gd name="T2" fmla="*/ 0 w 160"/>
                  <a:gd name="T3" fmla="*/ 0 h 225"/>
                  <a:gd name="T4" fmla="*/ 0 w 160"/>
                  <a:gd name="T5" fmla="*/ 0 h 225"/>
                  <a:gd name="T6" fmla="*/ 0 w 160"/>
                  <a:gd name="T7" fmla="*/ 0 h 225"/>
                  <a:gd name="T8" fmla="*/ 0 w 160"/>
                  <a:gd name="T9" fmla="*/ 0 h 225"/>
                  <a:gd name="T10" fmla="*/ 0 w 160"/>
                  <a:gd name="T11" fmla="*/ 0 h 225"/>
                  <a:gd name="T12" fmla="*/ 0 w 160"/>
                  <a:gd name="T13" fmla="*/ 0 h 225"/>
                  <a:gd name="T14" fmla="*/ 0 w 160"/>
                  <a:gd name="T15" fmla="*/ 0 h 225"/>
                  <a:gd name="T16" fmla="*/ 0 w 160"/>
                  <a:gd name="T17" fmla="*/ 0 h 225"/>
                  <a:gd name="T18" fmla="*/ 0 w 160"/>
                  <a:gd name="T19" fmla="*/ 0 h 225"/>
                  <a:gd name="T20" fmla="*/ 0 w 160"/>
                  <a:gd name="T21" fmla="*/ 0 h 225"/>
                  <a:gd name="T22" fmla="*/ 0 w 160"/>
                  <a:gd name="T23" fmla="*/ 0 h 225"/>
                  <a:gd name="T24" fmla="*/ 0 w 160"/>
                  <a:gd name="T25" fmla="*/ 0 h 225"/>
                  <a:gd name="T26" fmla="*/ 0 w 160"/>
                  <a:gd name="T27" fmla="*/ 0 h 225"/>
                  <a:gd name="T28" fmla="*/ 0 w 160"/>
                  <a:gd name="T29" fmla="*/ 0 h 225"/>
                  <a:gd name="T30" fmla="*/ 0 w 160"/>
                  <a:gd name="T31" fmla="*/ 0 h 225"/>
                  <a:gd name="T32" fmla="*/ 0 w 160"/>
                  <a:gd name="T33" fmla="*/ 0 h 225"/>
                  <a:gd name="T34" fmla="*/ 0 w 160"/>
                  <a:gd name="T35" fmla="*/ 0 h 225"/>
                  <a:gd name="T36" fmla="*/ 0 w 160"/>
                  <a:gd name="T37" fmla="*/ 0 h 225"/>
                  <a:gd name="T38" fmla="*/ 0 w 160"/>
                  <a:gd name="T39" fmla="*/ 0 h 225"/>
                  <a:gd name="T40" fmla="*/ 0 w 160"/>
                  <a:gd name="T41" fmla="*/ 0 h 225"/>
                  <a:gd name="T42" fmla="*/ 0 w 160"/>
                  <a:gd name="T43" fmla="*/ 0 h 225"/>
                  <a:gd name="T44" fmla="*/ 0 w 160"/>
                  <a:gd name="T45" fmla="*/ 0 h 225"/>
                  <a:gd name="T46" fmla="*/ 0 w 160"/>
                  <a:gd name="T47" fmla="*/ 0 h 225"/>
                  <a:gd name="T48" fmla="*/ 0 w 160"/>
                  <a:gd name="T49" fmla="*/ 0 h 225"/>
                  <a:gd name="T50" fmla="*/ 0 w 160"/>
                  <a:gd name="T51" fmla="*/ 0 h 225"/>
                  <a:gd name="T52" fmla="*/ 0 w 160"/>
                  <a:gd name="T53" fmla="*/ 0 h 225"/>
                  <a:gd name="T54" fmla="*/ 0 w 160"/>
                  <a:gd name="T55" fmla="*/ 0 h 225"/>
                  <a:gd name="T56" fmla="*/ 0 w 160"/>
                  <a:gd name="T57" fmla="*/ 0 h 225"/>
                  <a:gd name="T58" fmla="*/ 0 w 160"/>
                  <a:gd name="T59" fmla="*/ 0 h 225"/>
                  <a:gd name="T60" fmla="*/ 0 w 160"/>
                  <a:gd name="T61" fmla="*/ 0 h 225"/>
                  <a:gd name="T62" fmla="*/ 0 w 160"/>
                  <a:gd name="T63" fmla="*/ 0 h 225"/>
                  <a:gd name="T64" fmla="*/ 0 w 160"/>
                  <a:gd name="T65" fmla="*/ 0 h 225"/>
                  <a:gd name="T66" fmla="*/ 0 w 160"/>
                  <a:gd name="T67" fmla="*/ 0 h 225"/>
                  <a:gd name="T68" fmla="*/ 0 w 160"/>
                  <a:gd name="T69" fmla="*/ 0 h 225"/>
                  <a:gd name="T70" fmla="*/ 0 w 160"/>
                  <a:gd name="T71" fmla="*/ 0 h 225"/>
                  <a:gd name="T72" fmla="*/ 0 w 160"/>
                  <a:gd name="T73" fmla="*/ 0 h 225"/>
                  <a:gd name="T74" fmla="*/ 0 w 160"/>
                  <a:gd name="T75" fmla="*/ 0 h 225"/>
                  <a:gd name="T76" fmla="*/ 0 w 160"/>
                  <a:gd name="T77" fmla="*/ 0 h 225"/>
                  <a:gd name="T78" fmla="*/ 0 w 160"/>
                  <a:gd name="T79" fmla="*/ 0 h 225"/>
                  <a:gd name="T80" fmla="*/ 0 w 160"/>
                  <a:gd name="T81" fmla="*/ 0 h 22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60" h="225">
                    <a:moveTo>
                      <a:pt x="135" y="73"/>
                    </a:moveTo>
                    <a:lnTo>
                      <a:pt x="141" y="96"/>
                    </a:lnTo>
                    <a:lnTo>
                      <a:pt x="140" y="118"/>
                    </a:lnTo>
                    <a:lnTo>
                      <a:pt x="129" y="135"/>
                    </a:lnTo>
                    <a:lnTo>
                      <a:pt x="115" y="151"/>
                    </a:lnTo>
                    <a:lnTo>
                      <a:pt x="97" y="165"/>
                    </a:lnTo>
                    <a:lnTo>
                      <a:pt x="76" y="179"/>
                    </a:lnTo>
                    <a:lnTo>
                      <a:pt x="56" y="192"/>
                    </a:lnTo>
                    <a:lnTo>
                      <a:pt x="38" y="205"/>
                    </a:lnTo>
                    <a:lnTo>
                      <a:pt x="35" y="210"/>
                    </a:lnTo>
                    <a:lnTo>
                      <a:pt x="34" y="212"/>
                    </a:lnTo>
                    <a:lnTo>
                      <a:pt x="34" y="217"/>
                    </a:lnTo>
                    <a:lnTo>
                      <a:pt x="35" y="221"/>
                    </a:lnTo>
                    <a:lnTo>
                      <a:pt x="40" y="224"/>
                    </a:lnTo>
                    <a:lnTo>
                      <a:pt x="44" y="225"/>
                    </a:lnTo>
                    <a:lnTo>
                      <a:pt x="47" y="225"/>
                    </a:lnTo>
                    <a:lnTo>
                      <a:pt x="51" y="224"/>
                    </a:lnTo>
                    <a:lnTo>
                      <a:pt x="75" y="211"/>
                    </a:lnTo>
                    <a:lnTo>
                      <a:pt x="97" y="197"/>
                    </a:lnTo>
                    <a:lnTo>
                      <a:pt x="117" y="181"/>
                    </a:lnTo>
                    <a:lnTo>
                      <a:pt x="137" y="162"/>
                    </a:lnTo>
                    <a:lnTo>
                      <a:pt x="150" y="142"/>
                    </a:lnTo>
                    <a:lnTo>
                      <a:pt x="159" y="119"/>
                    </a:lnTo>
                    <a:lnTo>
                      <a:pt x="160" y="95"/>
                    </a:lnTo>
                    <a:lnTo>
                      <a:pt x="154" y="69"/>
                    </a:lnTo>
                    <a:lnTo>
                      <a:pt x="141" y="49"/>
                    </a:lnTo>
                    <a:lnTo>
                      <a:pt x="122" y="31"/>
                    </a:lnTo>
                    <a:lnTo>
                      <a:pt x="98" y="18"/>
                    </a:lnTo>
                    <a:lnTo>
                      <a:pt x="72" y="8"/>
                    </a:lnTo>
                    <a:lnTo>
                      <a:pt x="46" y="3"/>
                    </a:lnTo>
                    <a:lnTo>
                      <a:pt x="24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8" y="11"/>
                    </a:lnTo>
                    <a:lnTo>
                      <a:pt x="37" y="17"/>
                    </a:lnTo>
                    <a:lnTo>
                      <a:pt x="57" y="23"/>
                    </a:lnTo>
                    <a:lnTo>
                      <a:pt x="76" y="29"/>
                    </a:lnTo>
                    <a:lnTo>
                      <a:pt x="95" y="36"/>
                    </a:lnTo>
                    <a:lnTo>
                      <a:pt x="112" y="46"/>
                    </a:lnTo>
                    <a:lnTo>
                      <a:pt x="125" y="57"/>
                    </a:lnTo>
                    <a:lnTo>
                      <a:pt x="135" y="73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28" name="Freeform 167"/>
              <p:cNvSpPr>
                <a:spLocks/>
              </p:cNvSpPr>
              <p:nvPr/>
            </p:nvSpPr>
            <p:spPr bwMode="auto">
              <a:xfrm>
                <a:off x="8073" y="4463"/>
                <a:ext cx="135" cy="158"/>
              </a:xfrm>
              <a:custGeom>
                <a:avLst/>
                <a:gdLst>
                  <a:gd name="T0" fmla="*/ 0 w 404"/>
                  <a:gd name="T1" fmla="*/ 0 h 472"/>
                  <a:gd name="T2" fmla="*/ 0 w 404"/>
                  <a:gd name="T3" fmla="*/ 0 h 472"/>
                  <a:gd name="T4" fmla="*/ 0 w 404"/>
                  <a:gd name="T5" fmla="*/ 0 h 472"/>
                  <a:gd name="T6" fmla="*/ 0 w 404"/>
                  <a:gd name="T7" fmla="*/ 0 h 472"/>
                  <a:gd name="T8" fmla="*/ 0 w 404"/>
                  <a:gd name="T9" fmla="*/ 0 h 472"/>
                  <a:gd name="T10" fmla="*/ 0 w 404"/>
                  <a:gd name="T11" fmla="*/ 0 h 472"/>
                  <a:gd name="T12" fmla="*/ 0 w 404"/>
                  <a:gd name="T13" fmla="*/ 0 h 472"/>
                  <a:gd name="T14" fmla="*/ 0 w 404"/>
                  <a:gd name="T15" fmla="*/ 0 h 472"/>
                  <a:gd name="T16" fmla="*/ 0 w 404"/>
                  <a:gd name="T17" fmla="*/ 0 h 472"/>
                  <a:gd name="T18" fmla="*/ 0 w 404"/>
                  <a:gd name="T19" fmla="*/ 0 h 472"/>
                  <a:gd name="T20" fmla="*/ 0 w 404"/>
                  <a:gd name="T21" fmla="*/ 0 h 472"/>
                  <a:gd name="T22" fmla="*/ 0 w 404"/>
                  <a:gd name="T23" fmla="*/ 0 h 472"/>
                  <a:gd name="T24" fmla="*/ 0 w 404"/>
                  <a:gd name="T25" fmla="*/ 0 h 472"/>
                  <a:gd name="T26" fmla="*/ 0 w 404"/>
                  <a:gd name="T27" fmla="*/ 0 h 472"/>
                  <a:gd name="T28" fmla="*/ 0 w 404"/>
                  <a:gd name="T29" fmla="*/ 0 h 472"/>
                  <a:gd name="T30" fmla="*/ 0 w 404"/>
                  <a:gd name="T31" fmla="*/ 0 h 472"/>
                  <a:gd name="T32" fmla="*/ 0 w 404"/>
                  <a:gd name="T33" fmla="*/ 0 h 472"/>
                  <a:gd name="T34" fmla="*/ 0 w 404"/>
                  <a:gd name="T35" fmla="*/ 0 h 472"/>
                  <a:gd name="T36" fmla="*/ 0 w 404"/>
                  <a:gd name="T37" fmla="*/ 0 h 472"/>
                  <a:gd name="T38" fmla="*/ 0 w 404"/>
                  <a:gd name="T39" fmla="*/ 0 h 472"/>
                  <a:gd name="T40" fmla="*/ 0 w 404"/>
                  <a:gd name="T41" fmla="*/ 0 h 472"/>
                  <a:gd name="T42" fmla="*/ 0 w 404"/>
                  <a:gd name="T43" fmla="*/ 0 h 472"/>
                  <a:gd name="T44" fmla="*/ 0 w 404"/>
                  <a:gd name="T45" fmla="*/ 0 h 472"/>
                  <a:gd name="T46" fmla="*/ 0 w 404"/>
                  <a:gd name="T47" fmla="*/ 0 h 472"/>
                  <a:gd name="T48" fmla="*/ 0 w 404"/>
                  <a:gd name="T49" fmla="*/ 0 h 472"/>
                  <a:gd name="T50" fmla="*/ 0 w 404"/>
                  <a:gd name="T51" fmla="*/ 0 h 472"/>
                  <a:gd name="T52" fmla="*/ 0 w 404"/>
                  <a:gd name="T53" fmla="*/ 0 h 472"/>
                  <a:gd name="T54" fmla="*/ 0 w 404"/>
                  <a:gd name="T55" fmla="*/ 0 h 472"/>
                  <a:gd name="T56" fmla="*/ 0 w 404"/>
                  <a:gd name="T57" fmla="*/ 0 h 472"/>
                  <a:gd name="T58" fmla="*/ 0 w 404"/>
                  <a:gd name="T59" fmla="*/ 0 h 472"/>
                  <a:gd name="T60" fmla="*/ 0 w 404"/>
                  <a:gd name="T61" fmla="*/ 0 h 472"/>
                  <a:gd name="T62" fmla="*/ 0 w 404"/>
                  <a:gd name="T63" fmla="*/ 0 h 472"/>
                  <a:gd name="T64" fmla="*/ 0 w 404"/>
                  <a:gd name="T65" fmla="*/ 0 h 472"/>
                  <a:gd name="T66" fmla="*/ 0 w 404"/>
                  <a:gd name="T67" fmla="*/ 0 h 472"/>
                  <a:gd name="T68" fmla="*/ 0 w 404"/>
                  <a:gd name="T69" fmla="*/ 0 h 472"/>
                  <a:gd name="T70" fmla="*/ 0 w 404"/>
                  <a:gd name="T71" fmla="*/ 0 h 472"/>
                  <a:gd name="T72" fmla="*/ 0 w 404"/>
                  <a:gd name="T73" fmla="*/ 0 h 472"/>
                  <a:gd name="T74" fmla="*/ 0 w 404"/>
                  <a:gd name="T75" fmla="*/ 0 h 472"/>
                  <a:gd name="T76" fmla="*/ 0 w 404"/>
                  <a:gd name="T77" fmla="*/ 0 h 472"/>
                  <a:gd name="T78" fmla="*/ 0 w 404"/>
                  <a:gd name="T79" fmla="*/ 0 h 472"/>
                  <a:gd name="T80" fmla="*/ 0 w 404"/>
                  <a:gd name="T81" fmla="*/ 0 h 472"/>
                  <a:gd name="T82" fmla="*/ 0 w 404"/>
                  <a:gd name="T83" fmla="*/ 0 h 472"/>
                  <a:gd name="T84" fmla="*/ 0 w 404"/>
                  <a:gd name="T85" fmla="*/ 0 h 472"/>
                  <a:gd name="T86" fmla="*/ 0 w 404"/>
                  <a:gd name="T87" fmla="*/ 0 h 47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404" h="472">
                    <a:moveTo>
                      <a:pt x="157" y="61"/>
                    </a:moveTo>
                    <a:lnTo>
                      <a:pt x="127" y="87"/>
                    </a:lnTo>
                    <a:lnTo>
                      <a:pt x="96" y="113"/>
                    </a:lnTo>
                    <a:lnTo>
                      <a:pt x="68" y="143"/>
                    </a:lnTo>
                    <a:lnTo>
                      <a:pt x="43" y="175"/>
                    </a:lnTo>
                    <a:lnTo>
                      <a:pt x="22" y="208"/>
                    </a:lnTo>
                    <a:lnTo>
                      <a:pt x="8" y="244"/>
                    </a:lnTo>
                    <a:lnTo>
                      <a:pt x="0" y="283"/>
                    </a:lnTo>
                    <a:lnTo>
                      <a:pt x="2" y="323"/>
                    </a:lnTo>
                    <a:lnTo>
                      <a:pt x="5" y="333"/>
                    </a:lnTo>
                    <a:lnTo>
                      <a:pt x="8" y="344"/>
                    </a:lnTo>
                    <a:lnTo>
                      <a:pt x="12" y="353"/>
                    </a:lnTo>
                    <a:lnTo>
                      <a:pt x="18" y="363"/>
                    </a:lnTo>
                    <a:lnTo>
                      <a:pt x="25" y="372"/>
                    </a:lnTo>
                    <a:lnTo>
                      <a:pt x="34" y="380"/>
                    </a:lnTo>
                    <a:lnTo>
                      <a:pt x="41" y="388"/>
                    </a:lnTo>
                    <a:lnTo>
                      <a:pt x="52" y="393"/>
                    </a:lnTo>
                    <a:lnTo>
                      <a:pt x="71" y="405"/>
                    </a:lnTo>
                    <a:lnTo>
                      <a:pt x="90" y="415"/>
                    </a:lnTo>
                    <a:lnTo>
                      <a:pt x="109" y="424"/>
                    </a:lnTo>
                    <a:lnTo>
                      <a:pt x="129" y="431"/>
                    </a:lnTo>
                    <a:lnTo>
                      <a:pt x="150" y="438"/>
                    </a:lnTo>
                    <a:lnTo>
                      <a:pt x="171" y="444"/>
                    </a:lnTo>
                    <a:lnTo>
                      <a:pt x="191" y="449"/>
                    </a:lnTo>
                    <a:lnTo>
                      <a:pt x="212" y="454"/>
                    </a:lnTo>
                    <a:lnTo>
                      <a:pt x="234" y="458"/>
                    </a:lnTo>
                    <a:lnTo>
                      <a:pt x="254" y="461"/>
                    </a:lnTo>
                    <a:lnTo>
                      <a:pt x="276" y="464"/>
                    </a:lnTo>
                    <a:lnTo>
                      <a:pt x="298" y="467"/>
                    </a:lnTo>
                    <a:lnTo>
                      <a:pt x="319" y="468"/>
                    </a:lnTo>
                    <a:lnTo>
                      <a:pt x="341" y="470"/>
                    </a:lnTo>
                    <a:lnTo>
                      <a:pt x="363" y="471"/>
                    </a:lnTo>
                    <a:lnTo>
                      <a:pt x="383" y="472"/>
                    </a:lnTo>
                    <a:lnTo>
                      <a:pt x="391" y="472"/>
                    </a:lnTo>
                    <a:lnTo>
                      <a:pt x="397" y="470"/>
                    </a:lnTo>
                    <a:lnTo>
                      <a:pt x="401" y="464"/>
                    </a:lnTo>
                    <a:lnTo>
                      <a:pt x="404" y="458"/>
                    </a:lnTo>
                    <a:lnTo>
                      <a:pt x="404" y="451"/>
                    </a:lnTo>
                    <a:lnTo>
                      <a:pt x="401" y="445"/>
                    </a:lnTo>
                    <a:lnTo>
                      <a:pt x="395" y="441"/>
                    </a:lnTo>
                    <a:lnTo>
                      <a:pt x="388" y="438"/>
                    </a:lnTo>
                    <a:lnTo>
                      <a:pt x="369" y="434"/>
                    </a:lnTo>
                    <a:lnTo>
                      <a:pt x="350" y="431"/>
                    </a:lnTo>
                    <a:lnTo>
                      <a:pt x="331" y="426"/>
                    </a:lnTo>
                    <a:lnTo>
                      <a:pt x="310" y="424"/>
                    </a:lnTo>
                    <a:lnTo>
                      <a:pt x="291" y="421"/>
                    </a:lnTo>
                    <a:lnTo>
                      <a:pt x="272" y="418"/>
                    </a:lnTo>
                    <a:lnTo>
                      <a:pt x="251" y="415"/>
                    </a:lnTo>
                    <a:lnTo>
                      <a:pt x="232" y="411"/>
                    </a:lnTo>
                    <a:lnTo>
                      <a:pt x="213" y="408"/>
                    </a:lnTo>
                    <a:lnTo>
                      <a:pt x="194" y="403"/>
                    </a:lnTo>
                    <a:lnTo>
                      <a:pt x="175" y="398"/>
                    </a:lnTo>
                    <a:lnTo>
                      <a:pt x="156" y="393"/>
                    </a:lnTo>
                    <a:lnTo>
                      <a:pt x="138" y="386"/>
                    </a:lnTo>
                    <a:lnTo>
                      <a:pt x="119" y="379"/>
                    </a:lnTo>
                    <a:lnTo>
                      <a:pt x="102" y="372"/>
                    </a:lnTo>
                    <a:lnTo>
                      <a:pt x="84" y="362"/>
                    </a:lnTo>
                    <a:lnTo>
                      <a:pt x="69" y="352"/>
                    </a:lnTo>
                    <a:lnTo>
                      <a:pt x="58" y="339"/>
                    </a:lnTo>
                    <a:lnTo>
                      <a:pt x="49" y="324"/>
                    </a:lnTo>
                    <a:lnTo>
                      <a:pt x="44" y="307"/>
                    </a:lnTo>
                    <a:lnTo>
                      <a:pt x="43" y="290"/>
                    </a:lnTo>
                    <a:lnTo>
                      <a:pt x="44" y="270"/>
                    </a:lnTo>
                    <a:lnTo>
                      <a:pt x="49" y="250"/>
                    </a:lnTo>
                    <a:lnTo>
                      <a:pt x="55" y="234"/>
                    </a:lnTo>
                    <a:lnTo>
                      <a:pt x="65" y="212"/>
                    </a:lnTo>
                    <a:lnTo>
                      <a:pt x="77" y="191"/>
                    </a:lnTo>
                    <a:lnTo>
                      <a:pt x="90" y="172"/>
                    </a:lnTo>
                    <a:lnTo>
                      <a:pt x="104" y="155"/>
                    </a:lnTo>
                    <a:lnTo>
                      <a:pt x="119" y="138"/>
                    </a:lnTo>
                    <a:lnTo>
                      <a:pt x="135" y="120"/>
                    </a:lnTo>
                    <a:lnTo>
                      <a:pt x="154" y="103"/>
                    </a:lnTo>
                    <a:lnTo>
                      <a:pt x="173" y="86"/>
                    </a:lnTo>
                    <a:lnTo>
                      <a:pt x="193" y="71"/>
                    </a:lnTo>
                    <a:lnTo>
                      <a:pt x="218" y="59"/>
                    </a:lnTo>
                    <a:lnTo>
                      <a:pt x="245" y="47"/>
                    </a:lnTo>
                    <a:lnTo>
                      <a:pt x="273" y="36"/>
                    </a:lnTo>
                    <a:lnTo>
                      <a:pt x="298" y="25"/>
                    </a:lnTo>
                    <a:lnTo>
                      <a:pt x="319" y="17"/>
                    </a:lnTo>
                    <a:lnTo>
                      <a:pt x="332" y="8"/>
                    </a:lnTo>
                    <a:lnTo>
                      <a:pt x="336" y="2"/>
                    </a:lnTo>
                    <a:lnTo>
                      <a:pt x="322" y="0"/>
                    </a:lnTo>
                    <a:lnTo>
                      <a:pt x="301" y="1"/>
                    </a:lnTo>
                    <a:lnTo>
                      <a:pt x="278" y="5"/>
                    </a:lnTo>
                    <a:lnTo>
                      <a:pt x="253" y="13"/>
                    </a:lnTo>
                    <a:lnTo>
                      <a:pt x="226" y="23"/>
                    </a:lnTo>
                    <a:lnTo>
                      <a:pt x="201" y="34"/>
                    </a:lnTo>
                    <a:lnTo>
                      <a:pt x="178" y="47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29" name="Freeform 168"/>
              <p:cNvSpPr>
                <a:spLocks/>
              </p:cNvSpPr>
              <p:nvPr/>
            </p:nvSpPr>
            <p:spPr bwMode="auto">
              <a:xfrm>
                <a:off x="8263" y="4458"/>
                <a:ext cx="118" cy="105"/>
              </a:xfrm>
              <a:custGeom>
                <a:avLst/>
                <a:gdLst>
                  <a:gd name="T0" fmla="*/ 0 w 354"/>
                  <a:gd name="T1" fmla="*/ 0 h 315"/>
                  <a:gd name="T2" fmla="*/ 0 w 354"/>
                  <a:gd name="T3" fmla="*/ 0 h 315"/>
                  <a:gd name="T4" fmla="*/ 0 w 354"/>
                  <a:gd name="T5" fmla="*/ 0 h 315"/>
                  <a:gd name="T6" fmla="*/ 0 w 354"/>
                  <a:gd name="T7" fmla="*/ 0 h 315"/>
                  <a:gd name="T8" fmla="*/ 0 w 354"/>
                  <a:gd name="T9" fmla="*/ 0 h 315"/>
                  <a:gd name="T10" fmla="*/ 0 w 354"/>
                  <a:gd name="T11" fmla="*/ 0 h 315"/>
                  <a:gd name="T12" fmla="*/ 0 w 354"/>
                  <a:gd name="T13" fmla="*/ 0 h 315"/>
                  <a:gd name="T14" fmla="*/ 0 w 354"/>
                  <a:gd name="T15" fmla="*/ 0 h 315"/>
                  <a:gd name="T16" fmla="*/ 0 w 354"/>
                  <a:gd name="T17" fmla="*/ 0 h 315"/>
                  <a:gd name="T18" fmla="*/ 0 w 354"/>
                  <a:gd name="T19" fmla="*/ 0 h 315"/>
                  <a:gd name="T20" fmla="*/ 0 w 354"/>
                  <a:gd name="T21" fmla="*/ 0 h 315"/>
                  <a:gd name="T22" fmla="*/ 0 w 354"/>
                  <a:gd name="T23" fmla="*/ 0 h 315"/>
                  <a:gd name="T24" fmla="*/ 0 w 354"/>
                  <a:gd name="T25" fmla="*/ 0 h 315"/>
                  <a:gd name="T26" fmla="*/ 0 w 354"/>
                  <a:gd name="T27" fmla="*/ 0 h 315"/>
                  <a:gd name="T28" fmla="*/ 0 w 354"/>
                  <a:gd name="T29" fmla="*/ 0 h 315"/>
                  <a:gd name="T30" fmla="*/ 0 w 354"/>
                  <a:gd name="T31" fmla="*/ 0 h 315"/>
                  <a:gd name="T32" fmla="*/ 0 w 354"/>
                  <a:gd name="T33" fmla="*/ 0 h 315"/>
                  <a:gd name="T34" fmla="*/ 0 w 354"/>
                  <a:gd name="T35" fmla="*/ 0 h 315"/>
                  <a:gd name="T36" fmla="*/ 0 w 354"/>
                  <a:gd name="T37" fmla="*/ 0 h 315"/>
                  <a:gd name="T38" fmla="*/ 0 w 354"/>
                  <a:gd name="T39" fmla="*/ 0 h 315"/>
                  <a:gd name="T40" fmla="*/ 0 w 354"/>
                  <a:gd name="T41" fmla="*/ 0 h 315"/>
                  <a:gd name="T42" fmla="*/ 0 w 354"/>
                  <a:gd name="T43" fmla="*/ 0 h 315"/>
                  <a:gd name="T44" fmla="*/ 0 w 354"/>
                  <a:gd name="T45" fmla="*/ 0 h 315"/>
                  <a:gd name="T46" fmla="*/ 0 w 354"/>
                  <a:gd name="T47" fmla="*/ 0 h 315"/>
                  <a:gd name="T48" fmla="*/ 0 w 354"/>
                  <a:gd name="T49" fmla="*/ 0 h 315"/>
                  <a:gd name="T50" fmla="*/ 0 w 354"/>
                  <a:gd name="T51" fmla="*/ 0 h 315"/>
                  <a:gd name="T52" fmla="*/ 0 w 354"/>
                  <a:gd name="T53" fmla="*/ 0 h 315"/>
                  <a:gd name="T54" fmla="*/ 0 w 354"/>
                  <a:gd name="T55" fmla="*/ 0 h 315"/>
                  <a:gd name="T56" fmla="*/ 0 w 354"/>
                  <a:gd name="T57" fmla="*/ 0 h 315"/>
                  <a:gd name="T58" fmla="*/ 0 w 354"/>
                  <a:gd name="T59" fmla="*/ 0 h 315"/>
                  <a:gd name="T60" fmla="*/ 0 w 354"/>
                  <a:gd name="T61" fmla="*/ 0 h 315"/>
                  <a:gd name="T62" fmla="*/ 0 w 354"/>
                  <a:gd name="T63" fmla="*/ 0 h 315"/>
                  <a:gd name="T64" fmla="*/ 0 w 354"/>
                  <a:gd name="T65" fmla="*/ 0 h 315"/>
                  <a:gd name="T66" fmla="*/ 0 w 354"/>
                  <a:gd name="T67" fmla="*/ 0 h 315"/>
                  <a:gd name="T68" fmla="*/ 0 w 354"/>
                  <a:gd name="T69" fmla="*/ 0 h 315"/>
                  <a:gd name="T70" fmla="*/ 0 w 354"/>
                  <a:gd name="T71" fmla="*/ 0 h 315"/>
                  <a:gd name="T72" fmla="*/ 0 w 354"/>
                  <a:gd name="T73" fmla="*/ 0 h 315"/>
                  <a:gd name="T74" fmla="*/ 0 w 354"/>
                  <a:gd name="T75" fmla="*/ 0 h 315"/>
                  <a:gd name="T76" fmla="*/ 0 w 354"/>
                  <a:gd name="T77" fmla="*/ 0 h 315"/>
                  <a:gd name="T78" fmla="*/ 0 w 354"/>
                  <a:gd name="T79" fmla="*/ 0 h 315"/>
                  <a:gd name="T80" fmla="*/ 0 w 354"/>
                  <a:gd name="T81" fmla="*/ 0 h 315"/>
                  <a:gd name="T82" fmla="*/ 0 w 354"/>
                  <a:gd name="T83" fmla="*/ 0 h 315"/>
                  <a:gd name="T84" fmla="*/ 0 w 354"/>
                  <a:gd name="T85" fmla="*/ 0 h 315"/>
                  <a:gd name="T86" fmla="*/ 0 w 354"/>
                  <a:gd name="T87" fmla="*/ 0 h 315"/>
                  <a:gd name="T88" fmla="*/ 0 w 354"/>
                  <a:gd name="T89" fmla="*/ 0 h 315"/>
                  <a:gd name="T90" fmla="*/ 0 w 354"/>
                  <a:gd name="T91" fmla="*/ 0 h 315"/>
                  <a:gd name="T92" fmla="*/ 0 w 354"/>
                  <a:gd name="T93" fmla="*/ 0 h 315"/>
                  <a:gd name="T94" fmla="*/ 0 w 354"/>
                  <a:gd name="T95" fmla="*/ 0 h 315"/>
                  <a:gd name="T96" fmla="*/ 0 w 354"/>
                  <a:gd name="T97" fmla="*/ 0 h 315"/>
                  <a:gd name="T98" fmla="*/ 0 w 354"/>
                  <a:gd name="T99" fmla="*/ 0 h 315"/>
                  <a:gd name="T100" fmla="*/ 0 w 354"/>
                  <a:gd name="T101" fmla="*/ 0 h 315"/>
                  <a:gd name="T102" fmla="*/ 0 w 354"/>
                  <a:gd name="T103" fmla="*/ 0 h 315"/>
                  <a:gd name="T104" fmla="*/ 0 w 354"/>
                  <a:gd name="T105" fmla="*/ 0 h 315"/>
                  <a:gd name="T106" fmla="*/ 0 w 354"/>
                  <a:gd name="T107" fmla="*/ 0 h 315"/>
                  <a:gd name="T108" fmla="*/ 0 w 354"/>
                  <a:gd name="T109" fmla="*/ 0 h 315"/>
                  <a:gd name="T110" fmla="*/ 0 w 354"/>
                  <a:gd name="T111" fmla="*/ 0 h 315"/>
                  <a:gd name="T112" fmla="*/ 0 w 354"/>
                  <a:gd name="T113" fmla="*/ 0 h 315"/>
                  <a:gd name="T114" fmla="*/ 0 w 354"/>
                  <a:gd name="T115" fmla="*/ 0 h 315"/>
                  <a:gd name="T116" fmla="*/ 0 w 354"/>
                  <a:gd name="T117" fmla="*/ 0 h 315"/>
                  <a:gd name="T118" fmla="*/ 0 w 354"/>
                  <a:gd name="T119" fmla="*/ 0 h 315"/>
                  <a:gd name="T120" fmla="*/ 0 w 354"/>
                  <a:gd name="T121" fmla="*/ 0 h 31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354" h="315">
                    <a:moveTo>
                      <a:pt x="294" y="96"/>
                    </a:moveTo>
                    <a:lnTo>
                      <a:pt x="310" y="113"/>
                    </a:lnTo>
                    <a:lnTo>
                      <a:pt x="320" y="133"/>
                    </a:lnTo>
                    <a:lnTo>
                      <a:pt x="325" y="155"/>
                    </a:lnTo>
                    <a:lnTo>
                      <a:pt x="325" y="178"/>
                    </a:lnTo>
                    <a:lnTo>
                      <a:pt x="322" y="197"/>
                    </a:lnTo>
                    <a:lnTo>
                      <a:pt x="316" y="212"/>
                    </a:lnTo>
                    <a:lnTo>
                      <a:pt x="306" y="228"/>
                    </a:lnTo>
                    <a:lnTo>
                      <a:pt x="295" y="241"/>
                    </a:lnTo>
                    <a:lnTo>
                      <a:pt x="282" y="256"/>
                    </a:lnTo>
                    <a:lnTo>
                      <a:pt x="269" y="267"/>
                    </a:lnTo>
                    <a:lnTo>
                      <a:pt x="256" y="280"/>
                    </a:lnTo>
                    <a:lnTo>
                      <a:pt x="243" y="293"/>
                    </a:lnTo>
                    <a:lnTo>
                      <a:pt x="240" y="297"/>
                    </a:lnTo>
                    <a:lnTo>
                      <a:pt x="240" y="302"/>
                    </a:lnTo>
                    <a:lnTo>
                      <a:pt x="240" y="306"/>
                    </a:lnTo>
                    <a:lnTo>
                      <a:pt x="243" y="310"/>
                    </a:lnTo>
                    <a:lnTo>
                      <a:pt x="247" y="313"/>
                    </a:lnTo>
                    <a:lnTo>
                      <a:pt x="253" y="315"/>
                    </a:lnTo>
                    <a:lnTo>
                      <a:pt x="257" y="313"/>
                    </a:lnTo>
                    <a:lnTo>
                      <a:pt x="262" y="310"/>
                    </a:lnTo>
                    <a:lnTo>
                      <a:pt x="291" y="292"/>
                    </a:lnTo>
                    <a:lnTo>
                      <a:pt x="316" y="267"/>
                    </a:lnTo>
                    <a:lnTo>
                      <a:pt x="335" y="240"/>
                    </a:lnTo>
                    <a:lnTo>
                      <a:pt x="348" y="208"/>
                    </a:lnTo>
                    <a:lnTo>
                      <a:pt x="354" y="177"/>
                    </a:lnTo>
                    <a:lnTo>
                      <a:pt x="351" y="143"/>
                    </a:lnTo>
                    <a:lnTo>
                      <a:pt x="339" y="113"/>
                    </a:lnTo>
                    <a:lnTo>
                      <a:pt x="316" y="86"/>
                    </a:lnTo>
                    <a:lnTo>
                      <a:pt x="298" y="72"/>
                    </a:lnTo>
                    <a:lnTo>
                      <a:pt x="278" y="60"/>
                    </a:lnTo>
                    <a:lnTo>
                      <a:pt x="256" y="49"/>
                    </a:lnTo>
                    <a:lnTo>
                      <a:pt x="231" y="39"/>
                    </a:lnTo>
                    <a:lnTo>
                      <a:pt x="206" y="29"/>
                    </a:lnTo>
                    <a:lnTo>
                      <a:pt x="181" y="21"/>
                    </a:lnTo>
                    <a:lnTo>
                      <a:pt x="155" y="16"/>
                    </a:lnTo>
                    <a:lnTo>
                      <a:pt x="130" y="10"/>
                    </a:lnTo>
                    <a:lnTo>
                      <a:pt x="105" y="6"/>
                    </a:lnTo>
                    <a:lnTo>
                      <a:pt x="83" y="3"/>
                    </a:lnTo>
                    <a:lnTo>
                      <a:pt x="61" y="0"/>
                    </a:lnTo>
                    <a:lnTo>
                      <a:pt x="43" y="0"/>
                    </a:lnTo>
                    <a:lnTo>
                      <a:pt x="27" y="0"/>
                    </a:lnTo>
                    <a:lnTo>
                      <a:pt x="14" y="0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15" y="8"/>
                    </a:lnTo>
                    <a:lnTo>
                      <a:pt x="30" y="10"/>
                    </a:lnTo>
                    <a:lnTo>
                      <a:pt x="47" y="13"/>
                    </a:lnTo>
                    <a:lnTo>
                      <a:pt x="65" y="16"/>
                    </a:lnTo>
                    <a:lnTo>
                      <a:pt x="83" y="20"/>
                    </a:lnTo>
                    <a:lnTo>
                      <a:pt x="103" y="23"/>
                    </a:lnTo>
                    <a:lnTo>
                      <a:pt x="122" y="27"/>
                    </a:lnTo>
                    <a:lnTo>
                      <a:pt x="143" y="31"/>
                    </a:lnTo>
                    <a:lnTo>
                      <a:pt x="162" y="37"/>
                    </a:lnTo>
                    <a:lnTo>
                      <a:pt x="182" y="43"/>
                    </a:lnTo>
                    <a:lnTo>
                      <a:pt x="203" y="49"/>
                    </a:lnTo>
                    <a:lnTo>
                      <a:pt x="222" y="56"/>
                    </a:lnTo>
                    <a:lnTo>
                      <a:pt x="241" y="64"/>
                    </a:lnTo>
                    <a:lnTo>
                      <a:pt x="260" y="75"/>
                    </a:lnTo>
                    <a:lnTo>
                      <a:pt x="278" y="85"/>
                    </a:lnTo>
                    <a:lnTo>
                      <a:pt x="294" y="9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cmpd="sng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30" name="Freeform 169"/>
              <p:cNvSpPr>
                <a:spLocks/>
              </p:cNvSpPr>
              <p:nvPr/>
            </p:nvSpPr>
            <p:spPr bwMode="auto">
              <a:xfrm>
                <a:off x="8023" y="4506"/>
                <a:ext cx="47" cy="99"/>
              </a:xfrm>
              <a:custGeom>
                <a:avLst/>
                <a:gdLst>
                  <a:gd name="T0" fmla="*/ 0 w 143"/>
                  <a:gd name="T1" fmla="*/ 0 h 297"/>
                  <a:gd name="T2" fmla="*/ 0 w 143"/>
                  <a:gd name="T3" fmla="*/ 0 h 297"/>
                  <a:gd name="T4" fmla="*/ 0 w 143"/>
                  <a:gd name="T5" fmla="*/ 0 h 297"/>
                  <a:gd name="T6" fmla="*/ 0 w 143"/>
                  <a:gd name="T7" fmla="*/ 0 h 297"/>
                  <a:gd name="T8" fmla="*/ 0 w 143"/>
                  <a:gd name="T9" fmla="*/ 0 h 297"/>
                  <a:gd name="T10" fmla="*/ 0 w 143"/>
                  <a:gd name="T11" fmla="*/ 0 h 297"/>
                  <a:gd name="T12" fmla="*/ 0 w 143"/>
                  <a:gd name="T13" fmla="*/ 0 h 297"/>
                  <a:gd name="T14" fmla="*/ 0 w 143"/>
                  <a:gd name="T15" fmla="*/ 0 h 297"/>
                  <a:gd name="T16" fmla="*/ 0 w 143"/>
                  <a:gd name="T17" fmla="*/ 0 h 297"/>
                  <a:gd name="T18" fmla="*/ 0 w 143"/>
                  <a:gd name="T19" fmla="*/ 0 h 297"/>
                  <a:gd name="T20" fmla="*/ 0 w 143"/>
                  <a:gd name="T21" fmla="*/ 0 h 297"/>
                  <a:gd name="T22" fmla="*/ 0 w 143"/>
                  <a:gd name="T23" fmla="*/ 0 h 297"/>
                  <a:gd name="T24" fmla="*/ 0 w 143"/>
                  <a:gd name="T25" fmla="*/ 0 h 297"/>
                  <a:gd name="T26" fmla="*/ 0 w 143"/>
                  <a:gd name="T27" fmla="*/ 0 h 297"/>
                  <a:gd name="T28" fmla="*/ 0 w 143"/>
                  <a:gd name="T29" fmla="*/ 0 h 297"/>
                  <a:gd name="T30" fmla="*/ 0 w 143"/>
                  <a:gd name="T31" fmla="*/ 0 h 297"/>
                  <a:gd name="T32" fmla="*/ 0 w 143"/>
                  <a:gd name="T33" fmla="*/ 0 h 297"/>
                  <a:gd name="T34" fmla="*/ 0 w 143"/>
                  <a:gd name="T35" fmla="*/ 0 h 297"/>
                  <a:gd name="T36" fmla="*/ 0 w 143"/>
                  <a:gd name="T37" fmla="*/ 0 h 297"/>
                  <a:gd name="T38" fmla="*/ 0 w 143"/>
                  <a:gd name="T39" fmla="*/ 0 h 297"/>
                  <a:gd name="T40" fmla="*/ 0 w 143"/>
                  <a:gd name="T41" fmla="*/ 0 h 297"/>
                  <a:gd name="T42" fmla="*/ 0 w 143"/>
                  <a:gd name="T43" fmla="*/ 0 h 297"/>
                  <a:gd name="T44" fmla="*/ 0 w 143"/>
                  <a:gd name="T45" fmla="*/ 0 h 297"/>
                  <a:gd name="T46" fmla="*/ 0 w 143"/>
                  <a:gd name="T47" fmla="*/ 0 h 297"/>
                  <a:gd name="T48" fmla="*/ 0 w 143"/>
                  <a:gd name="T49" fmla="*/ 0 h 297"/>
                  <a:gd name="T50" fmla="*/ 0 w 143"/>
                  <a:gd name="T51" fmla="*/ 0 h 297"/>
                  <a:gd name="T52" fmla="*/ 0 w 143"/>
                  <a:gd name="T53" fmla="*/ 0 h 297"/>
                  <a:gd name="T54" fmla="*/ 0 w 143"/>
                  <a:gd name="T55" fmla="*/ 0 h 297"/>
                  <a:gd name="T56" fmla="*/ 0 w 143"/>
                  <a:gd name="T57" fmla="*/ 0 h 297"/>
                  <a:gd name="T58" fmla="*/ 0 w 143"/>
                  <a:gd name="T59" fmla="*/ 0 h 297"/>
                  <a:gd name="T60" fmla="*/ 0 w 143"/>
                  <a:gd name="T61" fmla="*/ 0 h 297"/>
                  <a:gd name="T62" fmla="*/ 0 w 143"/>
                  <a:gd name="T63" fmla="*/ 0 h 297"/>
                  <a:gd name="T64" fmla="*/ 0 w 143"/>
                  <a:gd name="T65" fmla="*/ 0 h 297"/>
                  <a:gd name="T66" fmla="*/ 0 w 143"/>
                  <a:gd name="T67" fmla="*/ 0 h 297"/>
                  <a:gd name="T68" fmla="*/ 0 w 143"/>
                  <a:gd name="T69" fmla="*/ 0 h 297"/>
                  <a:gd name="T70" fmla="*/ 0 w 143"/>
                  <a:gd name="T71" fmla="*/ 0 h 297"/>
                  <a:gd name="T72" fmla="*/ 0 w 143"/>
                  <a:gd name="T73" fmla="*/ 0 h 297"/>
                  <a:gd name="T74" fmla="*/ 0 w 143"/>
                  <a:gd name="T75" fmla="*/ 0 h 297"/>
                  <a:gd name="T76" fmla="*/ 0 w 143"/>
                  <a:gd name="T77" fmla="*/ 0 h 297"/>
                  <a:gd name="T78" fmla="*/ 0 w 143"/>
                  <a:gd name="T79" fmla="*/ 0 h 297"/>
                  <a:gd name="T80" fmla="*/ 0 w 143"/>
                  <a:gd name="T81" fmla="*/ 0 h 29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43" h="297">
                    <a:moveTo>
                      <a:pt x="0" y="162"/>
                    </a:moveTo>
                    <a:lnTo>
                      <a:pt x="0" y="187"/>
                    </a:lnTo>
                    <a:lnTo>
                      <a:pt x="5" y="210"/>
                    </a:lnTo>
                    <a:lnTo>
                      <a:pt x="16" y="231"/>
                    </a:lnTo>
                    <a:lnTo>
                      <a:pt x="30" y="250"/>
                    </a:lnTo>
                    <a:lnTo>
                      <a:pt x="48" y="266"/>
                    </a:lnTo>
                    <a:lnTo>
                      <a:pt x="69" y="280"/>
                    </a:lnTo>
                    <a:lnTo>
                      <a:pt x="92" y="290"/>
                    </a:lnTo>
                    <a:lnTo>
                      <a:pt x="116" y="296"/>
                    </a:lnTo>
                    <a:lnTo>
                      <a:pt x="123" y="297"/>
                    </a:lnTo>
                    <a:lnTo>
                      <a:pt x="130" y="295"/>
                    </a:lnTo>
                    <a:lnTo>
                      <a:pt x="136" y="290"/>
                    </a:lnTo>
                    <a:lnTo>
                      <a:pt x="139" y="284"/>
                    </a:lnTo>
                    <a:lnTo>
                      <a:pt x="139" y="277"/>
                    </a:lnTo>
                    <a:lnTo>
                      <a:pt x="138" y="270"/>
                    </a:lnTo>
                    <a:lnTo>
                      <a:pt x="133" y="264"/>
                    </a:lnTo>
                    <a:lnTo>
                      <a:pt x="126" y="261"/>
                    </a:lnTo>
                    <a:lnTo>
                      <a:pt x="102" y="253"/>
                    </a:lnTo>
                    <a:lnTo>
                      <a:pt x="80" y="241"/>
                    </a:lnTo>
                    <a:lnTo>
                      <a:pt x="63" y="226"/>
                    </a:lnTo>
                    <a:lnTo>
                      <a:pt x="50" y="208"/>
                    </a:lnTo>
                    <a:lnTo>
                      <a:pt x="41" y="187"/>
                    </a:lnTo>
                    <a:lnTo>
                      <a:pt x="36" y="164"/>
                    </a:lnTo>
                    <a:lnTo>
                      <a:pt x="36" y="139"/>
                    </a:lnTo>
                    <a:lnTo>
                      <a:pt x="44" y="113"/>
                    </a:lnTo>
                    <a:lnTo>
                      <a:pt x="52" y="95"/>
                    </a:lnTo>
                    <a:lnTo>
                      <a:pt x="64" y="78"/>
                    </a:lnTo>
                    <a:lnTo>
                      <a:pt x="77" y="62"/>
                    </a:lnTo>
                    <a:lnTo>
                      <a:pt x="92" y="47"/>
                    </a:lnTo>
                    <a:lnTo>
                      <a:pt x="105" y="34"/>
                    </a:lnTo>
                    <a:lnTo>
                      <a:pt x="120" y="23"/>
                    </a:lnTo>
                    <a:lnTo>
                      <a:pt x="133" y="11"/>
                    </a:lnTo>
                    <a:lnTo>
                      <a:pt x="143" y="1"/>
                    </a:lnTo>
                    <a:lnTo>
                      <a:pt x="133" y="0"/>
                    </a:lnTo>
                    <a:lnTo>
                      <a:pt x="117" y="7"/>
                    </a:lnTo>
                    <a:lnTo>
                      <a:pt x="95" y="23"/>
                    </a:lnTo>
                    <a:lnTo>
                      <a:pt x="70" y="44"/>
                    </a:lnTo>
                    <a:lnTo>
                      <a:pt x="47" y="72"/>
                    </a:lnTo>
                    <a:lnTo>
                      <a:pt x="25" y="101"/>
                    </a:lnTo>
                    <a:lnTo>
                      <a:pt x="8" y="132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31" name="Freeform 170"/>
              <p:cNvSpPr>
                <a:spLocks/>
              </p:cNvSpPr>
              <p:nvPr/>
            </p:nvSpPr>
            <p:spPr bwMode="auto">
              <a:xfrm>
                <a:off x="8360" y="4451"/>
                <a:ext cx="103" cy="129"/>
              </a:xfrm>
              <a:custGeom>
                <a:avLst/>
                <a:gdLst>
                  <a:gd name="T0" fmla="*/ 0 w 309"/>
                  <a:gd name="T1" fmla="*/ 0 h 388"/>
                  <a:gd name="T2" fmla="*/ 0 w 309"/>
                  <a:gd name="T3" fmla="*/ 0 h 388"/>
                  <a:gd name="T4" fmla="*/ 0 w 309"/>
                  <a:gd name="T5" fmla="*/ 0 h 388"/>
                  <a:gd name="T6" fmla="*/ 0 w 309"/>
                  <a:gd name="T7" fmla="*/ 0 h 388"/>
                  <a:gd name="T8" fmla="*/ 0 w 309"/>
                  <a:gd name="T9" fmla="*/ 0 h 388"/>
                  <a:gd name="T10" fmla="*/ 0 w 309"/>
                  <a:gd name="T11" fmla="*/ 0 h 388"/>
                  <a:gd name="T12" fmla="*/ 0 w 309"/>
                  <a:gd name="T13" fmla="*/ 0 h 388"/>
                  <a:gd name="T14" fmla="*/ 0 w 309"/>
                  <a:gd name="T15" fmla="*/ 0 h 388"/>
                  <a:gd name="T16" fmla="*/ 0 w 309"/>
                  <a:gd name="T17" fmla="*/ 0 h 388"/>
                  <a:gd name="T18" fmla="*/ 0 w 309"/>
                  <a:gd name="T19" fmla="*/ 0 h 388"/>
                  <a:gd name="T20" fmla="*/ 0 w 309"/>
                  <a:gd name="T21" fmla="*/ 0 h 388"/>
                  <a:gd name="T22" fmla="*/ 0 w 309"/>
                  <a:gd name="T23" fmla="*/ 0 h 388"/>
                  <a:gd name="T24" fmla="*/ 0 w 309"/>
                  <a:gd name="T25" fmla="*/ 0 h 388"/>
                  <a:gd name="T26" fmla="*/ 0 w 309"/>
                  <a:gd name="T27" fmla="*/ 0 h 388"/>
                  <a:gd name="T28" fmla="*/ 0 w 309"/>
                  <a:gd name="T29" fmla="*/ 0 h 388"/>
                  <a:gd name="T30" fmla="*/ 0 w 309"/>
                  <a:gd name="T31" fmla="*/ 0 h 388"/>
                  <a:gd name="T32" fmla="*/ 0 w 309"/>
                  <a:gd name="T33" fmla="*/ 0 h 388"/>
                  <a:gd name="T34" fmla="*/ 0 w 309"/>
                  <a:gd name="T35" fmla="*/ 0 h 388"/>
                  <a:gd name="T36" fmla="*/ 0 w 309"/>
                  <a:gd name="T37" fmla="*/ 0 h 388"/>
                  <a:gd name="T38" fmla="*/ 0 w 309"/>
                  <a:gd name="T39" fmla="*/ 0 h 388"/>
                  <a:gd name="T40" fmla="*/ 0 w 309"/>
                  <a:gd name="T41" fmla="*/ 0 h 388"/>
                  <a:gd name="T42" fmla="*/ 0 w 309"/>
                  <a:gd name="T43" fmla="*/ 0 h 388"/>
                  <a:gd name="T44" fmla="*/ 0 w 309"/>
                  <a:gd name="T45" fmla="*/ 0 h 388"/>
                  <a:gd name="T46" fmla="*/ 0 w 309"/>
                  <a:gd name="T47" fmla="*/ 0 h 388"/>
                  <a:gd name="T48" fmla="*/ 0 w 309"/>
                  <a:gd name="T49" fmla="*/ 0 h 388"/>
                  <a:gd name="T50" fmla="*/ 0 w 309"/>
                  <a:gd name="T51" fmla="*/ 0 h 388"/>
                  <a:gd name="T52" fmla="*/ 0 w 309"/>
                  <a:gd name="T53" fmla="*/ 0 h 388"/>
                  <a:gd name="T54" fmla="*/ 0 w 309"/>
                  <a:gd name="T55" fmla="*/ 0 h 388"/>
                  <a:gd name="T56" fmla="*/ 0 w 309"/>
                  <a:gd name="T57" fmla="*/ 0 h 388"/>
                  <a:gd name="T58" fmla="*/ 0 w 309"/>
                  <a:gd name="T59" fmla="*/ 0 h 388"/>
                  <a:gd name="T60" fmla="*/ 0 w 309"/>
                  <a:gd name="T61" fmla="*/ 0 h 388"/>
                  <a:gd name="T62" fmla="*/ 0 w 309"/>
                  <a:gd name="T63" fmla="*/ 0 h 388"/>
                  <a:gd name="T64" fmla="*/ 0 w 309"/>
                  <a:gd name="T65" fmla="*/ 0 h 388"/>
                  <a:gd name="T66" fmla="*/ 0 w 309"/>
                  <a:gd name="T67" fmla="*/ 0 h 388"/>
                  <a:gd name="T68" fmla="*/ 0 w 309"/>
                  <a:gd name="T69" fmla="*/ 0 h 388"/>
                  <a:gd name="T70" fmla="*/ 0 w 309"/>
                  <a:gd name="T71" fmla="*/ 0 h 388"/>
                  <a:gd name="T72" fmla="*/ 0 w 309"/>
                  <a:gd name="T73" fmla="*/ 0 h 388"/>
                  <a:gd name="T74" fmla="*/ 0 w 309"/>
                  <a:gd name="T75" fmla="*/ 0 h 38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309" h="388">
                    <a:moveTo>
                      <a:pt x="250" y="145"/>
                    </a:moveTo>
                    <a:lnTo>
                      <a:pt x="260" y="155"/>
                    </a:lnTo>
                    <a:lnTo>
                      <a:pt x="269" y="167"/>
                    </a:lnTo>
                    <a:lnTo>
                      <a:pt x="275" y="180"/>
                    </a:lnTo>
                    <a:lnTo>
                      <a:pt x="281" y="193"/>
                    </a:lnTo>
                    <a:lnTo>
                      <a:pt x="282" y="206"/>
                    </a:lnTo>
                    <a:lnTo>
                      <a:pt x="282" y="220"/>
                    </a:lnTo>
                    <a:lnTo>
                      <a:pt x="278" y="234"/>
                    </a:lnTo>
                    <a:lnTo>
                      <a:pt x="272" y="247"/>
                    </a:lnTo>
                    <a:lnTo>
                      <a:pt x="262" y="262"/>
                    </a:lnTo>
                    <a:lnTo>
                      <a:pt x="250" y="275"/>
                    </a:lnTo>
                    <a:lnTo>
                      <a:pt x="237" y="286"/>
                    </a:lnTo>
                    <a:lnTo>
                      <a:pt x="222" y="298"/>
                    </a:lnTo>
                    <a:lnTo>
                      <a:pt x="209" y="308"/>
                    </a:lnTo>
                    <a:lnTo>
                      <a:pt x="194" y="319"/>
                    </a:lnTo>
                    <a:lnTo>
                      <a:pt x="180" y="331"/>
                    </a:lnTo>
                    <a:lnTo>
                      <a:pt x="166" y="344"/>
                    </a:lnTo>
                    <a:lnTo>
                      <a:pt x="162" y="348"/>
                    </a:lnTo>
                    <a:lnTo>
                      <a:pt x="159" y="354"/>
                    </a:lnTo>
                    <a:lnTo>
                      <a:pt x="156" y="359"/>
                    </a:lnTo>
                    <a:lnTo>
                      <a:pt x="153" y="365"/>
                    </a:lnTo>
                    <a:lnTo>
                      <a:pt x="152" y="371"/>
                    </a:lnTo>
                    <a:lnTo>
                      <a:pt x="152" y="377"/>
                    </a:lnTo>
                    <a:lnTo>
                      <a:pt x="153" y="382"/>
                    </a:lnTo>
                    <a:lnTo>
                      <a:pt x="158" y="387"/>
                    </a:lnTo>
                    <a:lnTo>
                      <a:pt x="163" y="388"/>
                    </a:lnTo>
                    <a:lnTo>
                      <a:pt x="169" y="388"/>
                    </a:lnTo>
                    <a:lnTo>
                      <a:pt x="175" y="387"/>
                    </a:lnTo>
                    <a:lnTo>
                      <a:pt x="180" y="382"/>
                    </a:lnTo>
                    <a:lnTo>
                      <a:pt x="194" y="367"/>
                    </a:lnTo>
                    <a:lnTo>
                      <a:pt x="210" y="351"/>
                    </a:lnTo>
                    <a:lnTo>
                      <a:pt x="227" y="337"/>
                    </a:lnTo>
                    <a:lnTo>
                      <a:pt x="244" y="322"/>
                    </a:lnTo>
                    <a:lnTo>
                      <a:pt x="260" y="308"/>
                    </a:lnTo>
                    <a:lnTo>
                      <a:pt x="275" y="292"/>
                    </a:lnTo>
                    <a:lnTo>
                      <a:pt x="290" y="275"/>
                    </a:lnTo>
                    <a:lnTo>
                      <a:pt x="300" y="256"/>
                    </a:lnTo>
                    <a:lnTo>
                      <a:pt x="307" y="234"/>
                    </a:lnTo>
                    <a:lnTo>
                      <a:pt x="309" y="213"/>
                    </a:lnTo>
                    <a:lnTo>
                      <a:pt x="304" y="191"/>
                    </a:lnTo>
                    <a:lnTo>
                      <a:pt x="297" y="171"/>
                    </a:lnTo>
                    <a:lnTo>
                      <a:pt x="285" y="151"/>
                    </a:lnTo>
                    <a:lnTo>
                      <a:pt x="271" y="134"/>
                    </a:lnTo>
                    <a:lnTo>
                      <a:pt x="253" y="118"/>
                    </a:lnTo>
                    <a:lnTo>
                      <a:pt x="235" y="104"/>
                    </a:lnTo>
                    <a:lnTo>
                      <a:pt x="222" y="94"/>
                    </a:lnTo>
                    <a:lnTo>
                      <a:pt x="207" y="85"/>
                    </a:lnTo>
                    <a:lnTo>
                      <a:pt x="191" y="75"/>
                    </a:lnTo>
                    <a:lnTo>
                      <a:pt x="175" y="65"/>
                    </a:lnTo>
                    <a:lnTo>
                      <a:pt x="159" y="55"/>
                    </a:lnTo>
                    <a:lnTo>
                      <a:pt x="141" y="45"/>
                    </a:lnTo>
                    <a:lnTo>
                      <a:pt x="124" y="36"/>
                    </a:lnTo>
                    <a:lnTo>
                      <a:pt x="108" y="28"/>
                    </a:lnTo>
                    <a:lnTo>
                      <a:pt x="92" y="20"/>
                    </a:lnTo>
                    <a:lnTo>
                      <a:pt x="75" y="13"/>
                    </a:lnTo>
                    <a:lnTo>
                      <a:pt x="59" y="9"/>
                    </a:lnTo>
                    <a:lnTo>
                      <a:pt x="45" y="5"/>
                    </a:lnTo>
                    <a:lnTo>
                      <a:pt x="31" y="2"/>
                    </a:lnTo>
                    <a:lnTo>
                      <a:pt x="20" y="0"/>
                    </a:lnTo>
                    <a:lnTo>
                      <a:pt x="9" y="2"/>
                    </a:lnTo>
                    <a:lnTo>
                      <a:pt x="0" y="5"/>
                    </a:lnTo>
                    <a:lnTo>
                      <a:pt x="11" y="7"/>
                    </a:lnTo>
                    <a:lnTo>
                      <a:pt x="23" y="12"/>
                    </a:lnTo>
                    <a:lnTo>
                      <a:pt x="36" y="17"/>
                    </a:lnTo>
                    <a:lnTo>
                      <a:pt x="49" y="23"/>
                    </a:lnTo>
                    <a:lnTo>
                      <a:pt x="65" y="30"/>
                    </a:lnTo>
                    <a:lnTo>
                      <a:pt x="81" y="38"/>
                    </a:lnTo>
                    <a:lnTo>
                      <a:pt x="99" y="46"/>
                    </a:lnTo>
                    <a:lnTo>
                      <a:pt x="116" y="55"/>
                    </a:lnTo>
                    <a:lnTo>
                      <a:pt x="134" y="65"/>
                    </a:lnTo>
                    <a:lnTo>
                      <a:pt x="152" y="75"/>
                    </a:lnTo>
                    <a:lnTo>
                      <a:pt x="169" y="86"/>
                    </a:lnTo>
                    <a:lnTo>
                      <a:pt x="187" y="98"/>
                    </a:lnTo>
                    <a:lnTo>
                      <a:pt x="205" y="109"/>
                    </a:lnTo>
                    <a:lnTo>
                      <a:pt x="221" y="121"/>
                    </a:lnTo>
                    <a:lnTo>
                      <a:pt x="235" y="132"/>
                    </a:lnTo>
                    <a:lnTo>
                      <a:pt x="250" y="145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32" name="Freeform 171"/>
              <p:cNvSpPr>
                <a:spLocks/>
              </p:cNvSpPr>
              <p:nvPr/>
            </p:nvSpPr>
            <p:spPr bwMode="auto">
              <a:xfrm>
                <a:off x="8279" y="4648"/>
                <a:ext cx="135" cy="97"/>
              </a:xfrm>
              <a:custGeom>
                <a:avLst/>
                <a:gdLst>
                  <a:gd name="T0" fmla="*/ 0 w 406"/>
                  <a:gd name="T1" fmla="*/ 0 h 292"/>
                  <a:gd name="T2" fmla="*/ 0 w 406"/>
                  <a:gd name="T3" fmla="*/ 0 h 292"/>
                  <a:gd name="T4" fmla="*/ 0 w 406"/>
                  <a:gd name="T5" fmla="*/ 0 h 292"/>
                  <a:gd name="T6" fmla="*/ 0 w 406"/>
                  <a:gd name="T7" fmla="*/ 0 h 292"/>
                  <a:gd name="T8" fmla="*/ 0 w 406"/>
                  <a:gd name="T9" fmla="*/ 0 h 292"/>
                  <a:gd name="T10" fmla="*/ 0 w 406"/>
                  <a:gd name="T11" fmla="*/ 0 h 292"/>
                  <a:gd name="T12" fmla="*/ 0 w 406"/>
                  <a:gd name="T13" fmla="*/ 0 h 292"/>
                  <a:gd name="T14" fmla="*/ 0 w 406"/>
                  <a:gd name="T15" fmla="*/ 0 h 292"/>
                  <a:gd name="T16" fmla="*/ 0 w 406"/>
                  <a:gd name="T17" fmla="*/ 0 h 292"/>
                  <a:gd name="T18" fmla="*/ 0 w 406"/>
                  <a:gd name="T19" fmla="*/ 0 h 292"/>
                  <a:gd name="T20" fmla="*/ 0 w 406"/>
                  <a:gd name="T21" fmla="*/ 0 h 292"/>
                  <a:gd name="T22" fmla="*/ 0 w 406"/>
                  <a:gd name="T23" fmla="*/ 0 h 292"/>
                  <a:gd name="T24" fmla="*/ 0 w 406"/>
                  <a:gd name="T25" fmla="*/ 0 h 292"/>
                  <a:gd name="T26" fmla="*/ 0 w 406"/>
                  <a:gd name="T27" fmla="*/ 0 h 292"/>
                  <a:gd name="T28" fmla="*/ 0 w 406"/>
                  <a:gd name="T29" fmla="*/ 0 h 292"/>
                  <a:gd name="T30" fmla="*/ 0 w 406"/>
                  <a:gd name="T31" fmla="*/ 0 h 292"/>
                  <a:gd name="T32" fmla="*/ 0 w 406"/>
                  <a:gd name="T33" fmla="*/ 0 h 292"/>
                  <a:gd name="T34" fmla="*/ 0 w 406"/>
                  <a:gd name="T35" fmla="*/ 0 h 292"/>
                  <a:gd name="T36" fmla="*/ 0 w 406"/>
                  <a:gd name="T37" fmla="*/ 0 h 292"/>
                  <a:gd name="T38" fmla="*/ 0 w 406"/>
                  <a:gd name="T39" fmla="*/ 0 h 292"/>
                  <a:gd name="T40" fmla="*/ 0 w 406"/>
                  <a:gd name="T41" fmla="*/ 0 h 292"/>
                  <a:gd name="T42" fmla="*/ 0 w 406"/>
                  <a:gd name="T43" fmla="*/ 0 h 292"/>
                  <a:gd name="T44" fmla="*/ 0 w 406"/>
                  <a:gd name="T45" fmla="*/ 0 h 292"/>
                  <a:gd name="T46" fmla="*/ 0 w 406"/>
                  <a:gd name="T47" fmla="*/ 0 h 292"/>
                  <a:gd name="T48" fmla="*/ 0 w 406"/>
                  <a:gd name="T49" fmla="*/ 0 h 292"/>
                  <a:gd name="T50" fmla="*/ 0 w 406"/>
                  <a:gd name="T51" fmla="*/ 0 h 292"/>
                  <a:gd name="T52" fmla="*/ 0 w 406"/>
                  <a:gd name="T53" fmla="*/ 0 h 292"/>
                  <a:gd name="T54" fmla="*/ 0 w 406"/>
                  <a:gd name="T55" fmla="*/ 0 h 292"/>
                  <a:gd name="T56" fmla="*/ 0 w 406"/>
                  <a:gd name="T57" fmla="*/ 0 h 292"/>
                  <a:gd name="T58" fmla="*/ 0 w 406"/>
                  <a:gd name="T59" fmla="*/ 0 h 292"/>
                  <a:gd name="T60" fmla="*/ 0 w 406"/>
                  <a:gd name="T61" fmla="*/ 0 h 292"/>
                  <a:gd name="T62" fmla="*/ 0 w 406"/>
                  <a:gd name="T63" fmla="*/ 0 h 29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406" h="292">
                    <a:moveTo>
                      <a:pt x="326" y="36"/>
                    </a:moveTo>
                    <a:lnTo>
                      <a:pt x="332" y="65"/>
                    </a:lnTo>
                    <a:lnTo>
                      <a:pt x="340" y="93"/>
                    </a:lnTo>
                    <a:lnTo>
                      <a:pt x="351" y="123"/>
                    </a:lnTo>
                    <a:lnTo>
                      <a:pt x="361" y="152"/>
                    </a:lnTo>
                    <a:lnTo>
                      <a:pt x="373" y="181"/>
                    </a:lnTo>
                    <a:lnTo>
                      <a:pt x="384" y="210"/>
                    </a:lnTo>
                    <a:lnTo>
                      <a:pt x="395" y="237"/>
                    </a:lnTo>
                    <a:lnTo>
                      <a:pt x="405" y="266"/>
                    </a:lnTo>
                    <a:lnTo>
                      <a:pt x="406" y="273"/>
                    </a:lnTo>
                    <a:lnTo>
                      <a:pt x="406" y="279"/>
                    </a:lnTo>
                    <a:lnTo>
                      <a:pt x="404" y="284"/>
                    </a:lnTo>
                    <a:lnTo>
                      <a:pt x="399" y="289"/>
                    </a:lnTo>
                    <a:lnTo>
                      <a:pt x="393" y="292"/>
                    </a:lnTo>
                    <a:lnTo>
                      <a:pt x="387" y="292"/>
                    </a:lnTo>
                    <a:lnTo>
                      <a:pt x="381" y="289"/>
                    </a:lnTo>
                    <a:lnTo>
                      <a:pt x="377" y="283"/>
                    </a:lnTo>
                    <a:lnTo>
                      <a:pt x="364" y="251"/>
                    </a:lnTo>
                    <a:lnTo>
                      <a:pt x="352" y="213"/>
                    </a:lnTo>
                    <a:lnTo>
                      <a:pt x="339" y="171"/>
                    </a:lnTo>
                    <a:lnTo>
                      <a:pt x="329" y="131"/>
                    </a:lnTo>
                    <a:lnTo>
                      <a:pt x="318" y="93"/>
                    </a:lnTo>
                    <a:lnTo>
                      <a:pt x="311" y="63"/>
                    </a:lnTo>
                    <a:lnTo>
                      <a:pt x="307" y="42"/>
                    </a:lnTo>
                    <a:lnTo>
                      <a:pt x="305" y="34"/>
                    </a:lnTo>
                    <a:lnTo>
                      <a:pt x="283" y="34"/>
                    </a:lnTo>
                    <a:lnTo>
                      <a:pt x="261" y="36"/>
                    </a:lnTo>
                    <a:lnTo>
                      <a:pt x="239" y="39"/>
                    </a:lnTo>
                    <a:lnTo>
                      <a:pt x="216" y="43"/>
                    </a:lnTo>
                    <a:lnTo>
                      <a:pt x="192" y="50"/>
                    </a:lnTo>
                    <a:lnTo>
                      <a:pt x="170" y="57"/>
                    </a:lnTo>
                    <a:lnTo>
                      <a:pt x="148" y="65"/>
                    </a:lnTo>
                    <a:lnTo>
                      <a:pt x="126" y="73"/>
                    </a:lnTo>
                    <a:lnTo>
                      <a:pt x="106" y="83"/>
                    </a:lnTo>
                    <a:lnTo>
                      <a:pt x="85" y="93"/>
                    </a:lnTo>
                    <a:lnTo>
                      <a:pt x="67" y="103"/>
                    </a:lnTo>
                    <a:lnTo>
                      <a:pt x="50" y="113"/>
                    </a:lnTo>
                    <a:lnTo>
                      <a:pt x="34" y="122"/>
                    </a:lnTo>
                    <a:lnTo>
                      <a:pt x="20" y="132"/>
                    </a:lnTo>
                    <a:lnTo>
                      <a:pt x="9" y="141"/>
                    </a:lnTo>
                    <a:lnTo>
                      <a:pt x="0" y="148"/>
                    </a:lnTo>
                    <a:lnTo>
                      <a:pt x="0" y="133"/>
                    </a:lnTo>
                    <a:lnTo>
                      <a:pt x="7" y="118"/>
                    </a:lnTo>
                    <a:lnTo>
                      <a:pt x="19" y="102"/>
                    </a:lnTo>
                    <a:lnTo>
                      <a:pt x="35" y="86"/>
                    </a:lnTo>
                    <a:lnTo>
                      <a:pt x="53" y="70"/>
                    </a:lnTo>
                    <a:lnTo>
                      <a:pt x="73" y="54"/>
                    </a:lnTo>
                    <a:lnTo>
                      <a:pt x="92" y="43"/>
                    </a:lnTo>
                    <a:lnTo>
                      <a:pt x="111" y="33"/>
                    </a:lnTo>
                    <a:lnTo>
                      <a:pt x="139" y="23"/>
                    </a:lnTo>
                    <a:lnTo>
                      <a:pt x="173" y="14"/>
                    </a:lnTo>
                    <a:lnTo>
                      <a:pt x="210" y="8"/>
                    </a:lnTo>
                    <a:lnTo>
                      <a:pt x="245" y="4"/>
                    </a:lnTo>
                    <a:lnTo>
                      <a:pt x="277" y="1"/>
                    </a:lnTo>
                    <a:lnTo>
                      <a:pt x="304" y="0"/>
                    </a:lnTo>
                    <a:lnTo>
                      <a:pt x="321" y="0"/>
                    </a:lnTo>
                    <a:lnTo>
                      <a:pt x="329" y="0"/>
                    </a:lnTo>
                    <a:lnTo>
                      <a:pt x="336" y="1"/>
                    </a:lnTo>
                    <a:lnTo>
                      <a:pt x="342" y="6"/>
                    </a:lnTo>
                    <a:lnTo>
                      <a:pt x="345" y="11"/>
                    </a:lnTo>
                    <a:lnTo>
                      <a:pt x="346" y="19"/>
                    </a:lnTo>
                    <a:lnTo>
                      <a:pt x="345" y="26"/>
                    </a:lnTo>
                    <a:lnTo>
                      <a:pt x="340" y="31"/>
                    </a:lnTo>
                    <a:lnTo>
                      <a:pt x="335" y="34"/>
                    </a:lnTo>
                    <a:lnTo>
                      <a:pt x="326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33" name="Freeform 172"/>
              <p:cNvSpPr>
                <a:spLocks/>
              </p:cNvSpPr>
              <p:nvPr/>
            </p:nvSpPr>
            <p:spPr bwMode="auto">
              <a:xfrm>
                <a:off x="8272" y="4697"/>
                <a:ext cx="146" cy="320"/>
              </a:xfrm>
              <a:custGeom>
                <a:avLst/>
                <a:gdLst>
                  <a:gd name="T0" fmla="*/ 0 w 439"/>
                  <a:gd name="T1" fmla="*/ 0 h 960"/>
                  <a:gd name="T2" fmla="*/ 0 w 439"/>
                  <a:gd name="T3" fmla="*/ 0 h 960"/>
                  <a:gd name="T4" fmla="*/ 0 w 439"/>
                  <a:gd name="T5" fmla="*/ 0 h 960"/>
                  <a:gd name="T6" fmla="*/ 0 w 439"/>
                  <a:gd name="T7" fmla="*/ 0 h 960"/>
                  <a:gd name="T8" fmla="*/ 0 w 439"/>
                  <a:gd name="T9" fmla="*/ 0 h 960"/>
                  <a:gd name="T10" fmla="*/ 0 w 439"/>
                  <a:gd name="T11" fmla="*/ 0 h 960"/>
                  <a:gd name="T12" fmla="*/ 0 w 439"/>
                  <a:gd name="T13" fmla="*/ 0 h 960"/>
                  <a:gd name="T14" fmla="*/ 0 w 439"/>
                  <a:gd name="T15" fmla="*/ 0 h 960"/>
                  <a:gd name="T16" fmla="*/ 0 w 439"/>
                  <a:gd name="T17" fmla="*/ 0 h 960"/>
                  <a:gd name="T18" fmla="*/ 0 w 439"/>
                  <a:gd name="T19" fmla="*/ 0 h 960"/>
                  <a:gd name="T20" fmla="*/ 0 w 439"/>
                  <a:gd name="T21" fmla="*/ 0 h 960"/>
                  <a:gd name="T22" fmla="*/ 0 w 439"/>
                  <a:gd name="T23" fmla="*/ 0 h 960"/>
                  <a:gd name="T24" fmla="*/ 0 w 439"/>
                  <a:gd name="T25" fmla="*/ 0 h 960"/>
                  <a:gd name="T26" fmla="*/ 0 w 439"/>
                  <a:gd name="T27" fmla="*/ 0 h 960"/>
                  <a:gd name="T28" fmla="*/ 0 w 439"/>
                  <a:gd name="T29" fmla="*/ 0 h 960"/>
                  <a:gd name="T30" fmla="*/ 0 w 439"/>
                  <a:gd name="T31" fmla="*/ 0 h 960"/>
                  <a:gd name="T32" fmla="*/ 0 w 439"/>
                  <a:gd name="T33" fmla="*/ 0 h 960"/>
                  <a:gd name="T34" fmla="*/ 0 w 439"/>
                  <a:gd name="T35" fmla="*/ 0 h 960"/>
                  <a:gd name="T36" fmla="*/ 0 w 439"/>
                  <a:gd name="T37" fmla="*/ 0 h 960"/>
                  <a:gd name="T38" fmla="*/ 0 w 439"/>
                  <a:gd name="T39" fmla="*/ 0 h 960"/>
                  <a:gd name="T40" fmla="*/ 0 w 439"/>
                  <a:gd name="T41" fmla="*/ 0 h 960"/>
                  <a:gd name="T42" fmla="*/ 0 w 439"/>
                  <a:gd name="T43" fmla="*/ 0 h 960"/>
                  <a:gd name="T44" fmla="*/ 0 w 439"/>
                  <a:gd name="T45" fmla="*/ 0 h 960"/>
                  <a:gd name="T46" fmla="*/ 0 w 439"/>
                  <a:gd name="T47" fmla="*/ 0 h 960"/>
                  <a:gd name="T48" fmla="*/ 0 w 439"/>
                  <a:gd name="T49" fmla="*/ 0 h 960"/>
                  <a:gd name="T50" fmla="*/ 0 w 439"/>
                  <a:gd name="T51" fmla="*/ 0 h 960"/>
                  <a:gd name="T52" fmla="*/ 0 w 439"/>
                  <a:gd name="T53" fmla="*/ 0 h 960"/>
                  <a:gd name="T54" fmla="*/ 0 w 439"/>
                  <a:gd name="T55" fmla="*/ 0 h 960"/>
                  <a:gd name="T56" fmla="*/ 0 w 439"/>
                  <a:gd name="T57" fmla="*/ 0 h 960"/>
                  <a:gd name="T58" fmla="*/ 0 w 439"/>
                  <a:gd name="T59" fmla="*/ 0 h 960"/>
                  <a:gd name="T60" fmla="*/ 0 w 439"/>
                  <a:gd name="T61" fmla="*/ 0 h 960"/>
                  <a:gd name="T62" fmla="*/ 0 w 439"/>
                  <a:gd name="T63" fmla="*/ 0 h 960"/>
                  <a:gd name="T64" fmla="*/ 0 w 439"/>
                  <a:gd name="T65" fmla="*/ 0 h 960"/>
                  <a:gd name="T66" fmla="*/ 0 w 439"/>
                  <a:gd name="T67" fmla="*/ 0 h 96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439" h="960">
                    <a:moveTo>
                      <a:pt x="72" y="270"/>
                    </a:moveTo>
                    <a:lnTo>
                      <a:pt x="82" y="289"/>
                    </a:lnTo>
                    <a:lnTo>
                      <a:pt x="85" y="302"/>
                    </a:lnTo>
                    <a:lnTo>
                      <a:pt x="87" y="316"/>
                    </a:lnTo>
                    <a:lnTo>
                      <a:pt x="93" y="336"/>
                    </a:lnTo>
                    <a:lnTo>
                      <a:pt x="107" y="376"/>
                    </a:lnTo>
                    <a:lnTo>
                      <a:pt x="124" y="417"/>
                    </a:lnTo>
                    <a:lnTo>
                      <a:pt x="141" y="455"/>
                    </a:lnTo>
                    <a:lnTo>
                      <a:pt x="157" y="494"/>
                    </a:lnTo>
                    <a:lnTo>
                      <a:pt x="175" y="533"/>
                    </a:lnTo>
                    <a:lnTo>
                      <a:pt x="193" y="572"/>
                    </a:lnTo>
                    <a:lnTo>
                      <a:pt x="210" y="611"/>
                    </a:lnTo>
                    <a:lnTo>
                      <a:pt x="229" y="649"/>
                    </a:lnTo>
                    <a:lnTo>
                      <a:pt x="248" y="687"/>
                    </a:lnTo>
                    <a:lnTo>
                      <a:pt x="267" y="726"/>
                    </a:lnTo>
                    <a:lnTo>
                      <a:pt x="287" y="763"/>
                    </a:lnTo>
                    <a:lnTo>
                      <a:pt x="307" y="802"/>
                    </a:lnTo>
                    <a:lnTo>
                      <a:pt x="326" y="839"/>
                    </a:lnTo>
                    <a:lnTo>
                      <a:pt x="347" y="878"/>
                    </a:lnTo>
                    <a:lnTo>
                      <a:pt x="367" y="915"/>
                    </a:lnTo>
                    <a:lnTo>
                      <a:pt x="388" y="954"/>
                    </a:lnTo>
                    <a:lnTo>
                      <a:pt x="391" y="957"/>
                    </a:lnTo>
                    <a:lnTo>
                      <a:pt x="397" y="958"/>
                    </a:lnTo>
                    <a:lnTo>
                      <a:pt x="404" y="960"/>
                    </a:lnTo>
                    <a:lnTo>
                      <a:pt x="413" y="960"/>
                    </a:lnTo>
                    <a:lnTo>
                      <a:pt x="420" y="960"/>
                    </a:lnTo>
                    <a:lnTo>
                      <a:pt x="427" y="958"/>
                    </a:lnTo>
                    <a:lnTo>
                      <a:pt x="433" y="957"/>
                    </a:lnTo>
                    <a:lnTo>
                      <a:pt x="436" y="954"/>
                    </a:lnTo>
                    <a:lnTo>
                      <a:pt x="439" y="948"/>
                    </a:lnTo>
                    <a:lnTo>
                      <a:pt x="439" y="943"/>
                    </a:lnTo>
                    <a:lnTo>
                      <a:pt x="436" y="937"/>
                    </a:lnTo>
                    <a:lnTo>
                      <a:pt x="432" y="932"/>
                    </a:lnTo>
                    <a:lnTo>
                      <a:pt x="414" y="902"/>
                    </a:lnTo>
                    <a:lnTo>
                      <a:pt x="398" y="874"/>
                    </a:lnTo>
                    <a:lnTo>
                      <a:pt x="380" y="843"/>
                    </a:lnTo>
                    <a:lnTo>
                      <a:pt x="364" y="813"/>
                    </a:lnTo>
                    <a:lnTo>
                      <a:pt x="348" y="784"/>
                    </a:lnTo>
                    <a:lnTo>
                      <a:pt x="332" y="754"/>
                    </a:lnTo>
                    <a:lnTo>
                      <a:pt x="314" y="724"/>
                    </a:lnTo>
                    <a:lnTo>
                      <a:pt x="298" y="694"/>
                    </a:lnTo>
                    <a:lnTo>
                      <a:pt x="269" y="638"/>
                    </a:lnTo>
                    <a:lnTo>
                      <a:pt x="242" y="585"/>
                    </a:lnTo>
                    <a:lnTo>
                      <a:pt x="216" y="532"/>
                    </a:lnTo>
                    <a:lnTo>
                      <a:pt x="193" y="477"/>
                    </a:lnTo>
                    <a:lnTo>
                      <a:pt x="169" y="424"/>
                    </a:lnTo>
                    <a:lnTo>
                      <a:pt x="149" y="369"/>
                    </a:lnTo>
                    <a:lnTo>
                      <a:pt x="128" y="312"/>
                    </a:lnTo>
                    <a:lnTo>
                      <a:pt x="107" y="253"/>
                    </a:lnTo>
                    <a:lnTo>
                      <a:pt x="91" y="220"/>
                    </a:lnTo>
                    <a:lnTo>
                      <a:pt x="75" y="181"/>
                    </a:lnTo>
                    <a:lnTo>
                      <a:pt x="60" y="139"/>
                    </a:lnTo>
                    <a:lnTo>
                      <a:pt x="47" y="99"/>
                    </a:lnTo>
                    <a:lnTo>
                      <a:pt x="35" y="62"/>
                    </a:lnTo>
                    <a:lnTo>
                      <a:pt x="25" y="31"/>
                    </a:lnTo>
                    <a:lnTo>
                      <a:pt x="15" y="10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6" y="47"/>
                    </a:lnTo>
                    <a:lnTo>
                      <a:pt x="11" y="82"/>
                    </a:lnTo>
                    <a:lnTo>
                      <a:pt x="16" y="115"/>
                    </a:lnTo>
                    <a:lnTo>
                      <a:pt x="24" y="146"/>
                    </a:lnTo>
                    <a:lnTo>
                      <a:pt x="33" y="179"/>
                    </a:lnTo>
                    <a:lnTo>
                      <a:pt x="43" y="211"/>
                    </a:lnTo>
                    <a:lnTo>
                      <a:pt x="56" y="241"/>
                    </a:lnTo>
                    <a:lnTo>
                      <a:pt x="72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34" name="Freeform 173"/>
              <p:cNvSpPr>
                <a:spLocks/>
              </p:cNvSpPr>
              <p:nvPr/>
            </p:nvSpPr>
            <p:spPr bwMode="auto">
              <a:xfrm>
                <a:off x="8416" y="4972"/>
                <a:ext cx="128" cy="66"/>
              </a:xfrm>
              <a:custGeom>
                <a:avLst/>
                <a:gdLst>
                  <a:gd name="T0" fmla="*/ 0 w 382"/>
                  <a:gd name="T1" fmla="*/ 0 h 198"/>
                  <a:gd name="T2" fmla="*/ 0 w 382"/>
                  <a:gd name="T3" fmla="*/ 0 h 198"/>
                  <a:gd name="T4" fmla="*/ 0 w 382"/>
                  <a:gd name="T5" fmla="*/ 0 h 198"/>
                  <a:gd name="T6" fmla="*/ 0 w 382"/>
                  <a:gd name="T7" fmla="*/ 0 h 198"/>
                  <a:gd name="T8" fmla="*/ 0 w 382"/>
                  <a:gd name="T9" fmla="*/ 0 h 198"/>
                  <a:gd name="T10" fmla="*/ 0 w 382"/>
                  <a:gd name="T11" fmla="*/ 0 h 198"/>
                  <a:gd name="T12" fmla="*/ 0 w 382"/>
                  <a:gd name="T13" fmla="*/ 0 h 198"/>
                  <a:gd name="T14" fmla="*/ 0 w 382"/>
                  <a:gd name="T15" fmla="*/ 0 h 198"/>
                  <a:gd name="T16" fmla="*/ 0 w 382"/>
                  <a:gd name="T17" fmla="*/ 0 h 198"/>
                  <a:gd name="T18" fmla="*/ 0 w 382"/>
                  <a:gd name="T19" fmla="*/ 0 h 198"/>
                  <a:gd name="T20" fmla="*/ 0 w 382"/>
                  <a:gd name="T21" fmla="*/ 0 h 198"/>
                  <a:gd name="T22" fmla="*/ 0 w 382"/>
                  <a:gd name="T23" fmla="*/ 0 h 198"/>
                  <a:gd name="T24" fmla="*/ 0 w 382"/>
                  <a:gd name="T25" fmla="*/ 0 h 198"/>
                  <a:gd name="T26" fmla="*/ 0 w 382"/>
                  <a:gd name="T27" fmla="*/ 0 h 198"/>
                  <a:gd name="T28" fmla="*/ 0 w 382"/>
                  <a:gd name="T29" fmla="*/ 0 h 198"/>
                  <a:gd name="T30" fmla="*/ 0 w 382"/>
                  <a:gd name="T31" fmla="*/ 0 h 198"/>
                  <a:gd name="T32" fmla="*/ 0 w 382"/>
                  <a:gd name="T33" fmla="*/ 0 h 198"/>
                  <a:gd name="T34" fmla="*/ 0 w 382"/>
                  <a:gd name="T35" fmla="*/ 0 h 198"/>
                  <a:gd name="T36" fmla="*/ 0 w 382"/>
                  <a:gd name="T37" fmla="*/ 0 h 198"/>
                  <a:gd name="T38" fmla="*/ 0 w 382"/>
                  <a:gd name="T39" fmla="*/ 0 h 198"/>
                  <a:gd name="T40" fmla="*/ 0 w 382"/>
                  <a:gd name="T41" fmla="*/ 0 h 198"/>
                  <a:gd name="T42" fmla="*/ 0 w 382"/>
                  <a:gd name="T43" fmla="*/ 0 h 198"/>
                  <a:gd name="T44" fmla="*/ 0 w 382"/>
                  <a:gd name="T45" fmla="*/ 0 h 198"/>
                  <a:gd name="T46" fmla="*/ 0 w 382"/>
                  <a:gd name="T47" fmla="*/ 0 h 198"/>
                  <a:gd name="T48" fmla="*/ 0 w 382"/>
                  <a:gd name="T49" fmla="*/ 0 h 198"/>
                  <a:gd name="T50" fmla="*/ 0 w 382"/>
                  <a:gd name="T51" fmla="*/ 0 h 198"/>
                  <a:gd name="T52" fmla="*/ 0 w 382"/>
                  <a:gd name="T53" fmla="*/ 0 h 198"/>
                  <a:gd name="T54" fmla="*/ 0 w 382"/>
                  <a:gd name="T55" fmla="*/ 0 h 198"/>
                  <a:gd name="T56" fmla="*/ 0 w 382"/>
                  <a:gd name="T57" fmla="*/ 0 h 198"/>
                  <a:gd name="T58" fmla="*/ 0 w 382"/>
                  <a:gd name="T59" fmla="*/ 0 h 198"/>
                  <a:gd name="T60" fmla="*/ 0 w 382"/>
                  <a:gd name="T61" fmla="*/ 0 h 198"/>
                  <a:gd name="T62" fmla="*/ 0 w 382"/>
                  <a:gd name="T63" fmla="*/ 0 h 198"/>
                  <a:gd name="T64" fmla="*/ 0 w 382"/>
                  <a:gd name="T65" fmla="*/ 0 h 198"/>
                  <a:gd name="T66" fmla="*/ 0 w 382"/>
                  <a:gd name="T67" fmla="*/ 0 h 198"/>
                  <a:gd name="T68" fmla="*/ 0 w 382"/>
                  <a:gd name="T69" fmla="*/ 0 h 198"/>
                  <a:gd name="T70" fmla="*/ 0 w 382"/>
                  <a:gd name="T71" fmla="*/ 0 h 198"/>
                  <a:gd name="T72" fmla="*/ 0 w 382"/>
                  <a:gd name="T73" fmla="*/ 0 h 198"/>
                  <a:gd name="T74" fmla="*/ 0 w 382"/>
                  <a:gd name="T75" fmla="*/ 0 h 198"/>
                  <a:gd name="T76" fmla="*/ 0 w 382"/>
                  <a:gd name="T77" fmla="*/ 0 h 198"/>
                  <a:gd name="T78" fmla="*/ 0 w 382"/>
                  <a:gd name="T79" fmla="*/ 0 h 198"/>
                  <a:gd name="T80" fmla="*/ 0 w 382"/>
                  <a:gd name="T81" fmla="*/ 0 h 198"/>
                  <a:gd name="T82" fmla="*/ 0 w 382"/>
                  <a:gd name="T83" fmla="*/ 0 h 198"/>
                  <a:gd name="T84" fmla="*/ 0 w 382"/>
                  <a:gd name="T85" fmla="*/ 0 h 198"/>
                  <a:gd name="T86" fmla="*/ 0 w 382"/>
                  <a:gd name="T87" fmla="*/ 0 h 198"/>
                  <a:gd name="T88" fmla="*/ 0 w 382"/>
                  <a:gd name="T89" fmla="*/ 0 h 198"/>
                  <a:gd name="T90" fmla="*/ 0 w 382"/>
                  <a:gd name="T91" fmla="*/ 0 h 19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82" h="198">
                    <a:moveTo>
                      <a:pt x="2" y="182"/>
                    </a:moveTo>
                    <a:lnTo>
                      <a:pt x="0" y="187"/>
                    </a:lnTo>
                    <a:lnTo>
                      <a:pt x="0" y="191"/>
                    </a:lnTo>
                    <a:lnTo>
                      <a:pt x="2" y="195"/>
                    </a:lnTo>
                    <a:lnTo>
                      <a:pt x="6" y="198"/>
                    </a:lnTo>
                    <a:lnTo>
                      <a:pt x="30" y="187"/>
                    </a:lnTo>
                    <a:lnTo>
                      <a:pt x="52" y="176"/>
                    </a:lnTo>
                    <a:lnTo>
                      <a:pt x="75" y="166"/>
                    </a:lnTo>
                    <a:lnTo>
                      <a:pt x="99" y="156"/>
                    </a:lnTo>
                    <a:lnTo>
                      <a:pt x="124" y="146"/>
                    </a:lnTo>
                    <a:lnTo>
                      <a:pt x="147" y="138"/>
                    </a:lnTo>
                    <a:lnTo>
                      <a:pt x="171" y="128"/>
                    </a:lnTo>
                    <a:lnTo>
                      <a:pt x="194" y="119"/>
                    </a:lnTo>
                    <a:lnTo>
                      <a:pt x="218" y="109"/>
                    </a:lnTo>
                    <a:lnTo>
                      <a:pt x="241" y="99"/>
                    </a:lnTo>
                    <a:lnTo>
                      <a:pt x="265" y="89"/>
                    </a:lnTo>
                    <a:lnTo>
                      <a:pt x="287" y="77"/>
                    </a:lnTo>
                    <a:lnTo>
                      <a:pt x="310" y="66"/>
                    </a:lnTo>
                    <a:lnTo>
                      <a:pt x="332" y="54"/>
                    </a:lnTo>
                    <a:lnTo>
                      <a:pt x="354" y="41"/>
                    </a:lnTo>
                    <a:lnTo>
                      <a:pt x="376" y="27"/>
                    </a:lnTo>
                    <a:lnTo>
                      <a:pt x="381" y="23"/>
                    </a:lnTo>
                    <a:lnTo>
                      <a:pt x="382" y="17"/>
                    </a:lnTo>
                    <a:lnTo>
                      <a:pt x="382" y="11"/>
                    </a:lnTo>
                    <a:lnTo>
                      <a:pt x="379" y="7"/>
                    </a:lnTo>
                    <a:lnTo>
                      <a:pt x="375" y="3"/>
                    </a:lnTo>
                    <a:lnTo>
                      <a:pt x="369" y="0"/>
                    </a:lnTo>
                    <a:lnTo>
                      <a:pt x="363" y="0"/>
                    </a:lnTo>
                    <a:lnTo>
                      <a:pt x="359" y="3"/>
                    </a:lnTo>
                    <a:lnTo>
                      <a:pt x="335" y="16"/>
                    </a:lnTo>
                    <a:lnTo>
                      <a:pt x="309" y="28"/>
                    </a:lnTo>
                    <a:lnTo>
                      <a:pt x="281" y="41"/>
                    </a:lnTo>
                    <a:lnTo>
                      <a:pt x="253" y="56"/>
                    </a:lnTo>
                    <a:lnTo>
                      <a:pt x="223" y="70"/>
                    </a:lnTo>
                    <a:lnTo>
                      <a:pt x="193" y="84"/>
                    </a:lnTo>
                    <a:lnTo>
                      <a:pt x="163" y="97"/>
                    </a:lnTo>
                    <a:lnTo>
                      <a:pt x="135" y="112"/>
                    </a:lnTo>
                    <a:lnTo>
                      <a:pt x="107" y="125"/>
                    </a:lnTo>
                    <a:lnTo>
                      <a:pt x="83" y="136"/>
                    </a:lnTo>
                    <a:lnTo>
                      <a:pt x="61" y="148"/>
                    </a:lnTo>
                    <a:lnTo>
                      <a:pt x="40" y="158"/>
                    </a:lnTo>
                    <a:lnTo>
                      <a:pt x="24" y="166"/>
                    </a:lnTo>
                    <a:lnTo>
                      <a:pt x="12" y="174"/>
                    </a:lnTo>
                    <a:lnTo>
                      <a:pt x="5" y="179"/>
                    </a:lnTo>
                    <a:lnTo>
                      <a:pt x="2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35" name="Freeform 174"/>
              <p:cNvSpPr>
                <a:spLocks/>
              </p:cNvSpPr>
              <p:nvPr/>
            </p:nvSpPr>
            <p:spPr bwMode="auto">
              <a:xfrm>
                <a:off x="8304" y="4693"/>
                <a:ext cx="76" cy="80"/>
              </a:xfrm>
              <a:custGeom>
                <a:avLst/>
                <a:gdLst>
                  <a:gd name="T0" fmla="*/ 0 w 229"/>
                  <a:gd name="T1" fmla="*/ 0 h 240"/>
                  <a:gd name="T2" fmla="*/ 0 w 229"/>
                  <a:gd name="T3" fmla="*/ 0 h 240"/>
                  <a:gd name="T4" fmla="*/ 0 w 229"/>
                  <a:gd name="T5" fmla="*/ 0 h 240"/>
                  <a:gd name="T6" fmla="*/ 0 w 229"/>
                  <a:gd name="T7" fmla="*/ 0 h 240"/>
                  <a:gd name="T8" fmla="*/ 0 w 229"/>
                  <a:gd name="T9" fmla="*/ 0 h 240"/>
                  <a:gd name="T10" fmla="*/ 0 w 229"/>
                  <a:gd name="T11" fmla="*/ 0 h 240"/>
                  <a:gd name="T12" fmla="*/ 0 w 229"/>
                  <a:gd name="T13" fmla="*/ 0 h 240"/>
                  <a:gd name="T14" fmla="*/ 0 w 229"/>
                  <a:gd name="T15" fmla="*/ 0 h 240"/>
                  <a:gd name="T16" fmla="*/ 0 w 229"/>
                  <a:gd name="T17" fmla="*/ 0 h 240"/>
                  <a:gd name="T18" fmla="*/ 0 w 229"/>
                  <a:gd name="T19" fmla="*/ 0 h 240"/>
                  <a:gd name="T20" fmla="*/ 0 w 229"/>
                  <a:gd name="T21" fmla="*/ 0 h 240"/>
                  <a:gd name="T22" fmla="*/ 0 w 229"/>
                  <a:gd name="T23" fmla="*/ 0 h 240"/>
                  <a:gd name="T24" fmla="*/ 0 w 229"/>
                  <a:gd name="T25" fmla="*/ 0 h 240"/>
                  <a:gd name="T26" fmla="*/ 0 w 229"/>
                  <a:gd name="T27" fmla="*/ 0 h 240"/>
                  <a:gd name="T28" fmla="*/ 0 w 229"/>
                  <a:gd name="T29" fmla="*/ 0 h 240"/>
                  <a:gd name="T30" fmla="*/ 0 w 229"/>
                  <a:gd name="T31" fmla="*/ 0 h 240"/>
                  <a:gd name="T32" fmla="*/ 0 w 229"/>
                  <a:gd name="T33" fmla="*/ 0 h 240"/>
                  <a:gd name="T34" fmla="*/ 0 w 229"/>
                  <a:gd name="T35" fmla="*/ 0 h 240"/>
                  <a:gd name="T36" fmla="*/ 0 w 229"/>
                  <a:gd name="T37" fmla="*/ 0 h 240"/>
                  <a:gd name="T38" fmla="*/ 0 w 229"/>
                  <a:gd name="T39" fmla="*/ 0 h 240"/>
                  <a:gd name="T40" fmla="*/ 0 w 229"/>
                  <a:gd name="T41" fmla="*/ 0 h 240"/>
                  <a:gd name="T42" fmla="*/ 0 w 229"/>
                  <a:gd name="T43" fmla="*/ 0 h 240"/>
                  <a:gd name="T44" fmla="*/ 0 w 229"/>
                  <a:gd name="T45" fmla="*/ 0 h 240"/>
                  <a:gd name="T46" fmla="*/ 0 w 229"/>
                  <a:gd name="T47" fmla="*/ 0 h 240"/>
                  <a:gd name="T48" fmla="*/ 0 w 229"/>
                  <a:gd name="T49" fmla="*/ 0 h 240"/>
                  <a:gd name="T50" fmla="*/ 0 w 229"/>
                  <a:gd name="T51" fmla="*/ 0 h 240"/>
                  <a:gd name="T52" fmla="*/ 0 w 229"/>
                  <a:gd name="T53" fmla="*/ 0 h 240"/>
                  <a:gd name="T54" fmla="*/ 0 w 229"/>
                  <a:gd name="T55" fmla="*/ 0 h 240"/>
                  <a:gd name="T56" fmla="*/ 0 w 229"/>
                  <a:gd name="T57" fmla="*/ 0 h 240"/>
                  <a:gd name="T58" fmla="*/ 0 w 229"/>
                  <a:gd name="T59" fmla="*/ 0 h 240"/>
                  <a:gd name="T60" fmla="*/ 0 w 229"/>
                  <a:gd name="T61" fmla="*/ 0 h 240"/>
                  <a:gd name="T62" fmla="*/ 0 w 229"/>
                  <a:gd name="T63" fmla="*/ 0 h 240"/>
                  <a:gd name="T64" fmla="*/ 0 w 229"/>
                  <a:gd name="T65" fmla="*/ 0 h 240"/>
                  <a:gd name="T66" fmla="*/ 0 w 229"/>
                  <a:gd name="T67" fmla="*/ 0 h 240"/>
                  <a:gd name="T68" fmla="*/ 0 w 229"/>
                  <a:gd name="T69" fmla="*/ 0 h 240"/>
                  <a:gd name="T70" fmla="*/ 0 w 229"/>
                  <a:gd name="T71" fmla="*/ 0 h 240"/>
                  <a:gd name="T72" fmla="*/ 0 w 229"/>
                  <a:gd name="T73" fmla="*/ 0 h 240"/>
                  <a:gd name="T74" fmla="*/ 0 w 229"/>
                  <a:gd name="T75" fmla="*/ 0 h 24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29" h="240">
                    <a:moveTo>
                      <a:pt x="126" y="4"/>
                    </a:moveTo>
                    <a:lnTo>
                      <a:pt x="119" y="3"/>
                    </a:lnTo>
                    <a:lnTo>
                      <a:pt x="111" y="3"/>
                    </a:lnTo>
                    <a:lnTo>
                      <a:pt x="105" y="1"/>
                    </a:lnTo>
                    <a:lnTo>
                      <a:pt x="102" y="1"/>
                    </a:lnTo>
                    <a:lnTo>
                      <a:pt x="94" y="0"/>
                    </a:lnTo>
                    <a:lnTo>
                      <a:pt x="83" y="0"/>
                    </a:lnTo>
                    <a:lnTo>
                      <a:pt x="75" y="1"/>
                    </a:lnTo>
                    <a:lnTo>
                      <a:pt x="66" y="3"/>
                    </a:lnTo>
                    <a:lnTo>
                      <a:pt x="57" y="4"/>
                    </a:lnTo>
                    <a:lnTo>
                      <a:pt x="48" y="9"/>
                    </a:lnTo>
                    <a:lnTo>
                      <a:pt x="41" y="13"/>
                    </a:lnTo>
                    <a:lnTo>
                      <a:pt x="33" y="17"/>
                    </a:lnTo>
                    <a:lnTo>
                      <a:pt x="17" y="34"/>
                    </a:lnTo>
                    <a:lnTo>
                      <a:pt x="6" y="55"/>
                    </a:lnTo>
                    <a:lnTo>
                      <a:pt x="1" y="76"/>
                    </a:lnTo>
                    <a:lnTo>
                      <a:pt x="0" y="98"/>
                    </a:lnTo>
                    <a:lnTo>
                      <a:pt x="3" y="121"/>
                    </a:lnTo>
                    <a:lnTo>
                      <a:pt x="8" y="144"/>
                    </a:lnTo>
                    <a:lnTo>
                      <a:pt x="16" y="167"/>
                    </a:lnTo>
                    <a:lnTo>
                      <a:pt x="26" y="187"/>
                    </a:lnTo>
                    <a:lnTo>
                      <a:pt x="35" y="200"/>
                    </a:lnTo>
                    <a:lnTo>
                      <a:pt x="45" y="213"/>
                    </a:lnTo>
                    <a:lnTo>
                      <a:pt x="57" y="223"/>
                    </a:lnTo>
                    <a:lnTo>
                      <a:pt x="70" y="230"/>
                    </a:lnTo>
                    <a:lnTo>
                      <a:pt x="85" y="236"/>
                    </a:lnTo>
                    <a:lnTo>
                      <a:pt x="101" y="240"/>
                    </a:lnTo>
                    <a:lnTo>
                      <a:pt x="116" y="240"/>
                    </a:lnTo>
                    <a:lnTo>
                      <a:pt x="132" y="237"/>
                    </a:lnTo>
                    <a:lnTo>
                      <a:pt x="154" y="228"/>
                    </a:lnTo>
                    <a:lnTo>
                      <a:pt x="174" y="218"/>
                    </a:lnTo>
                    <a:lnTo>
                      <a:pt x="192" y="204"/>
                    </a:lnTo>
                    <a:lnTo>
                      <a:pt x="208" y="188"/>
                    </a:lnTo>
                    <a:lnTo>
                      <a:pt x="218" y="171"/>
                    </a:lnTo>
                    <a:lnTo>
                      <a:pt x="226" y="151"/>
                    </a:lnTo>
                    <a:lnTo>
                      <a:pt x="229" y="131"/>
                    </a:lnTo>
                    <a:lnTo>
                      <a:pt x="226" y="109"/>
                    </a:lnTo>
                    <a:lnTo>
                      <a:pt x="224" y="103"/>
                    </a:lnTo>
                    <a:lnTo>
                      <a:pt x="221" y="98"/>
                    </a:lnTo>
                    <a:lnTo>
                      <a:pt x="215" y="95"/>
                    </a:lnTo>
                    <a:lnTo>
                      <a:pt x="210" y="93"/>
                    </a:lnTo>
                    <a:lnTo>
                      <a:pt x="204" y="95"/>
                    </a:lnTo>
                    <a:lnTo>
                      <a:pt x="198" y="99"/>
                    </a:lnTo>
                    <a:lnTo>
                      <a:pt x="195" y="105"/>
                    </a:lnTo>
                    <a:lnTo>
                      <a:pt x="195" y="111"/>
                    </a:lnTo>
                    <a:lnTo>
                      <a:pt x="193" y="126"/>
                    </a:lnTo>
                    <a:lnTo>
                      <a:pt x="189" y="142"/>
                    </a:lnTo>
                    <a:lnTo>
                      <a:pt x="183" y="158"/>
                    </a:lnTo>
                    <a:lnTo>
                      <a:pt x="174" y="171"/>
                    </a:lnTo>
                    <a:lnTo>
                      <a:pt x="164" y="181"/>
                    </a:lnTo>
                    <a:lnTo>
                      <a:pt x="149" y="190"/>
                    </a:lnTo>
                    <a:lnTo>
                      <a:pt x="133" y="195"/>
                    </a:lnTo>
                    <a:lnTo>
                      <a:pt x="113" y="198"/>
                    </a:lnTo>
                    <a:lnTo>
                      <a:pt x="92" y="197"/>
                    </a:lnTo>
                    <a:lnTo>
                      <a:pt x="76" y="188"/>
                    </a:lnTo>
                    <a:lnTo>
                      <a:pt x="63" y="177"/>
                    </a:lnTo>
                    <a:lnTo>
                      <a:pt x="54" y="161"/>
                    </a:lnTo>
                    <a:lnTo>
                      <a:pt x="47" y="142"/>
                    </a:lnTo>
                    <a:lnTo>
                      <a:pt x="41" y="124"/>
                    </a:lnTo>
                    <a:lnTo>
                      <a:pt x="36" y="103"/>
                    </a:lnTo>
                    <a:lnTo>
                      <a:pt x="35" y="85"/>
                    </a:lnTo>
                    <a:lnTo>
                      <a:pt x="35" y="73"/>
                    </a:lnTo>
                    <a:lnTo>
                      <a:pt x="36" y="62"/>
                    </a:lnTo>
                    <a:lnTo>
                      <a:pt x="41" y="50"/>
                    </a:lnTo>
                    <a:lnTo>
                      <a:pt x="48" y="40"/>
                    </a:lnTo>
                    <a:lnTo>
                      <a:pt x="55" y="33"/>
                    </a:lnTo>
                    <a:lnTo>
                      <a:pt x="66" y="26"/>
                    </a:lnTo>
                    <a:lnTo>
                      <a:pt x="77" y="21"/>
                    </a:lnTo>
                    <a:lnTo>
                      <a:pt x="92" y="19"/>
                    </a:lnTo>
                    <a:lnTo>
                      <a:pt x="97" y="19"/>
                    </a:lnTo>
                    <a:lnTo>
                      <a:pt x="105" y="19"/>
                    </a:lnTo>
                    <a:lnTo>
                      <a:pt x="120" y="19"/>
                    </a:lnTo>
                    <a:lnTo>
                      <a:pt x="135" y="21"/>
                    </a:lnTo>
                    <a:lnTo>
                      <a:pt x="139" y="20"/>
                    </a:lnTo>
                    <a:lnTo>
                      <a:pt x="139" y="14"/>
                    </a:lnTo>
                    <a:lnTo>
                      <a:pt x="133" y="9"/>
                    </a:lnTo>
                    <a:lnTo>
                      <a:pt x="1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36" name="Freeform 175"/>
              <p:cNvSpPr>
                <a:spLocks/>
              </p:cNvSpPr>
              <p:nvPr/>
            </p:nvSpPr>
            <p:spPr bwMode="auto">
              <a:xfrm>
                <a:off x="8401" y="4895"/>
                <a:ext cx="93" cy="90"/>
              </a:xfrm>
              <a:custGeom>
                <a:avLst/>
                <a:gdLst>
                  <a:gd name="T0" fmla="*/ 0 w 281"/>
                  <a:gd name="T1" fmla="*/ 0 h 270"/>
                  <a:gd name="T2" fmla="*/ 0 w 281"/>
                  <a:gd name="T3" fmla="*/ 0 h 270"/>
                  <a:gd name="T4" fmla="*/ 0 w 281"/>
                  <a:gd name="T5" fmla="*/ 0 h 270"/>
                  <a:gd name="T6" fmla="*/ 0 w 281"/>
                  <a:gd name="T7" fmla="*/ 0 h 270"/>
                  <a:gd name="T8" fmla="*/ 0 w 281"/>
                  <a:gd name="T9" fmla="*/ 0 h 270"/>
                  <a:gd name="T10" fmla="*/ 0 w 281"/>
                  <a:gd name="T11" fmla="*/ 0 h 270"/>
                  <a:gd name="T12" fmla="*/ 0 w 281"/>
                  <a:gd name="T13" fmla="*/ 0 h 270"/>
                  <a:gd name="T14" fmla="*/ 0 w 281"/>
                  <a:gd name="T15" fmla="*/ 0 h 270"/>
                  <a:gd name="T16" fmla="*/ 0 w 281"/>
                  <a:gd name="T17" fmla="*/ 0 h 270"/>
                  <a:gd name="T18" fmla="*/ 0 w 281"/>
                  <a:gd name="T19" fmla="*/ 0 h 270"/>
                  <a:gd name="T20" fmla="*/ 0 w 281"/>
                  <a:gd name="T21" fmla="*/ 0 h 270"/>
                  <a:gd name="T22" fmla="*/ 0 w 281"/>
                  <a:gd name="T23" fmla="*/ 0 h 270"/>
                  <a:gd name="T24" fmla="*/ 0 w 281"/>
                  <a:gd name="T25" fmla="*/ 0 h 270"/>
                  <a:gd name="T26" fmla="*/ 0 w 281"/>
                  <a:gd name="T27" fmla="*/ 0 h 270"/>
                  <a:gd name="T28" fmla="*/ 0 w 281"/>
                  <a:gd name="T29" fmla="*/ 0 h 270"/>
                  <a:gd name="T30" fmla="*/ 0 w 281"/>
                  <a:gd name="T31" fmla="*/ 0 h 270"/>
                  <a:gd name="T32" fmla="*/ 0 w 281"/>
                  <a:gd name="T33" fmla="*/ 0 h 270"/>
                  <a:gd name="T34" fmla="*/ 0 w 281"/>
                  <a:gd name="T35" fmla="*/ 0 h 270"/>
                  <a:gd name="T36" fmla="*/ 0 w 281"/>
                  <a:gd name="T37" fmla="*/ 0 h 270"/>
                  <a:gd name="T38" fmla="*/ 0 w 281"/>
                  <a:gd name="T39" fmla="*/ 0 h 270"/>
                  <a:gd name="T40" fmla="*/ 0 w 281"/>
                  <a:gd name="T41" fmla="*/ 0 h 270"/>
                  <a:gd name="T42" fmla="*/ 0 w 281"/>
                  <a:gd name="T43" fmla="*/ 0 h 270"/>
                  <a:gd name="T44" fmla="*/ 0 w 281"/>
                  <a:gd name="T45" fmla="*/ 0 h 270"/>
                  <a:gd name="T46" fmla="*/ 0 w 281"/>
                  <a:gd name="T47" fmla="*/ 0 h 270"/>
                  <a:gd name="T48" fmla="*/ 0 w 281"/>
                  <a:gd name="T49" fmla="*/ 0 h 270"/>
                  <a:gd name="T50" fmla="*/ 0 w 281"/>
                  <a:gd name="T51" fmla="*/ 0 h 270"/>
                  <a:gd name="T52" fmla="*/ 0 w 281"/>
                  <a:gd name="T53" fmla="*/ 0 h 270"/>
                  <a:gd name="T54" fmla="*/ 0 w 281"/>
                  <a:gd name="T55" fmla="*/ 0 h 270"/>
                  <a:gd name="T56" fmla="*/ 0 w 281"/>
                  <a:gd name="T57" fmla="*/ 0 h 270"/>
                  <a:gd name="T58" fmla="*/ 0 w 281"/>
                  <a:gd name="T59" fmla="*/ 0 h 270"/>
                  <a:gd name="T60" fmla="*/ 0 w 281"/>
                  <a:gd name="T61" fmla="*/ 0 h 270"/>
                  <a:gd name="T62" fmla="*/ 0 w 281"/>
                  <a:gd name="T63" fmla="*/ 0 h 270"/>
                  <a:gd name="T64" fmla="*/ 0 w 281"/>
                  <a:gd name="T65" fmla="*/ 0 h 270"/>
                  <a:gd name="T66" fmla="*/ 0 w 281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81" h="270">
                    <a:moveTo>
                      <a:pt x="75" y="5"/>
                    </a:moveTo>
                    <a:lnTo>
                      <a:pt x="61" y="10"/>
                    </a:lnTo>
                    <a:lnTo>
                      <a:pt x="47" y="19"/>
                    </a:lnTo>
                    <a:lnTo>
                      <a:pt x="34" y="28"/>
                    </a:lnTo>
                    <a:lnTo>
                      <a:pt x="24" y="39"/>
                    </a:lnTo>
                    <a:lnTo>
                      <a:pt x="15" y="52"/>
                    </a:lnTo>
                    <a:lnTo>
                      <a:pt x="8" y="65"/>
                    </a:lnTo>
                    <a:lnTo>
                      <a:pt x="3" y="81"/>
                    </a:lnTo>
                    <a:lnTo>
                      <a:pt x="0" y="97"/>
                    </a:lnTo>
                    <a:lnTo>
                      <a:pt x="0" y="114"/>
                    </a:lnTo>
                    <a:lnTo>
                      <a:pt x="2" y="130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6"/>
                    </a:lnTo>
                    <a:lnTo>
                      <a:pt x="27" y="191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2"/>
                    </a:lnTo>
                    <a:lnTo>
                      <a:pt x="83" y="245"/>
                    </a:lnTo>
                    <a:lnTo>
                      <a:pt x="102" y="258"/>
                    </a:lnTo>
                    <a:lnTo>
                      <a:pt x="122" y="266"/>
                    </a:lnTo>
                    <a:lnTo>
                      <a:pt x="143" y="270"/>
                    </a:lnTo>
                    <a:lnTo>
                      <a:pt x="165" y="270"/>
                    </a:lnTo>
                    <a:lnTo>
                      <a:pt x="185" y="265"/>
                    </a:lnTo>
                    <a:lnTo>
                      <a:pt x="206" y="252"/>
                    </a:lnTo>
                    <a:lnTo>
                      <a:pt x="219" y="240"/>
                    </a:lnTo>
                    <a:lnTo>
                      <a:pt x="232" y="229"/>
                    </a:lnTo>
                    <a:lnTo>
                      <a:pt x="244" y="216"/>
                    </a:lnTo>
                    <a:lnTo>
                      <a:pt x="254" y="203"/>
                    </a:lnTo>
                    <a:lnTo>
                      <a:pt x="263" y="189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81" y="134"/>
                    </a:lnTo>
                    <a:lnTo>
                      <a:pt x="279" y="127"/>
                    </a:lnTo>
                    <a:lnTo>
                      <a:pt x="275" y="121"/>
                    </a:lnTo>
                    <a:lnTo>
                      <a:pt x="268" y="117"/>
                    </a:lnTo>
                    <a:lnTo>
                      <a:pt x="259" y="117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3" y="130"/>
                    </a:lnTo>
                    <a:lnTo>
                      <a:pt x="243" y="133"/>
                    </a:lnTo>
                    <a:lnTo>
                      <a:pt x="240" y="140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2" y="179"/>
                    </a:lnTo>
                    <a:lnTo>
                      <a:pt x="210" y="191"/>
                    </a:lnTo>
                    <a:lnTo>
                      <a:pt x="199" y="203"/>
                    </a:lnTo>
                    <a:lnTo>
                      <a:pt x="182" y="210"/>
                    </a:lnTo>
                    <a:lnTo>
                      <a:pt x="154" y="212"/>
                    </a:lnTo>
                    <a:lnTo>
                      <a:pt x="127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3"/>
                    </a:lnTo>
                    <a:lnTo>
                      <a:pt x="46" y="140"/>
                    </a:lnTo>
                    <a:lnTo>
                      <a:pt x="40" y="114"/>
                    </a:lnTo>
                    <a:lnTo>
                      <a:pt x="40" y="87"/>
                    </a:lnTo>
                    <a:lnTo>
                      <a:pt x="44" y="74"/>
                    </a:lnTo>
                    <a:lnTo>
                      <a:pt x="50" y="62"/>
                    </a:lnTo>
                    <a:lnTo>
                      <a:pt x="59" y="51"/>
                    </a:lnTo>
                    <a:lnTo>
                      <a:pt x="69" y="41"/>
                    </a:lnTo>
                    <a:lnTo>
                      <a:pt x="80" y="31"/>
                    </a:lnTo>
                    <a:lnTo>
                      <a:pt x="91" y="23"/>
                    </a:lnTo>
                    <a:lnTo>
                      <a:pt x="102" y="19"/>
                    </a:lnTo>
                    <a:lnTo>
                      <a:pt x="112" y="16"/>
                    </a:lnTo>
                    <a:lnTo>
                      <a:pt x="110" y="5"/>
                    </a:lnTo>
                    <a:lnTo>
                      <a:pt x="102" y="0"/>
                    </a:lnTo>
                    <a:lnTo>
                      <a:pt x="88" y="2"/>
                    </a:lnTo>
                    <a:lnTo>
                      <a:pt x="75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37" name="Freeform 176"/>
              <p:cNvSpPr>
                <a:spLocks/>
              </p:cNvSpPr>
              <p:nvPr/>
            </p:nvSpPr>
            <p:spPr bwMode="auto">
              <a:xfrm>
                <a:off x="8431" y="4921"/>
                <a:ext cx="5" cy="4"/>
              </a:xfrm>
              <a:custGeom>
                <a:avLst/>
                <a:gdLst>
                  <a:gd name="T0" fmla="*/ 0 w 15"/>
                  <a:gd name="T1" fmla="*/ 0 h 13"/>
                  <a:gd name="T2" fmla="*/ 0 w 15"/>
                  <a:gd name="T3" fmla="*/ 0 h 13"/>
                  <a:gd name="T4" fmla="*/ 0 w 15"/>
                  <a:gd name="T5" fmla="*/ 0 h 13"/>
                  <a:gd name="T6" fmla="*/ 0 w 15"/>
                  <a:gd name="T7" fmla="*/ 0 h 13"/>
                  <a:gd name="T8" fmla="*/ 0 w 15"/>
                  <a:gd name="T9" fmla="*/ 0 h 13"/>
                  <a:gd name="T10" fmla="*/ 0 w 15"/>
                  <a:gd name="T11" fmla="*/ 0 h 13"/>
                  <a:gd name="T12" fmla="*/ 0 w 15"/>
                  <a:gd name="T13" fmla="*/ 0 h 13"/>
                  <a:gd name="T14" fmla="*/ 0 w 15"/>
                  <a:gd name="T15" fmla="*/ 0 h 13"/>
                  <a:gd name="T16" fmla="*/ 0 w 15"/>
                  <a:gd name="T17" fmla="*/ 0 h 13"/>
                  <a:gd name="T18" fmla="*/ 0 w 15"/>
                  <a:gd name="T19" fmla="*/ 0 h 13"/>
                  <a:gd name="T20" fmla="*/ 0 w 15"/>
                  <a:gd name="T21" fmla="*/ 0 h 13"/>
                  <a:gd name="T22" fmla="*/ 0 w 15"/>
                  <a:gd name="T23" fmla="*/ 0 h 13"/>
                  <a:gd name="T24" fmla="*/ 0 w 15"/>
                  <a:gd name="T25" fmla="*/ 0 h 13"/>
                  <a:gd name="T26" fmla="*/ 0 w 15"/>
                  <a:gd name="T27" fmla="*/ 0 h 13"/>
                  <a:gd name="T28" fmla="*/ 0 w 15"/>
                  <a:gd name="T29" fmla="*/ 0 h 13"/>
                  <a:gd name="T30" fmla="*/ 0 w 15"/>
                  <a:gd name="T31" fmla="*/ 0 h 13"/>
                  <a:gd name="T32" fmla="*/ 0 w 15"/>
                  <a:gd name="T33" fmla="*/ 0 h 13"/>
                  <a:gd name="T34" fmla="*/ 0 w 15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5" h="13">
                    <a:moveTo>
                      <a:pt x="0" y="6"/>
                    </a:moveTo>
                    <a:lnTo>
                      <a:pt x="2" y="9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8" y="13"/>
                    </a:lnTo>
                    <a:lnTo>
                      <a:pt x="11" y="13"/>
                    </a:lnTo>
                    <a:lnTo>
                      <a:pt x="14" y="11"/>
                    </a:lnTo>
                    <a:lnTo>
                      <a:pt x="15" y="9"/>
                    </a:lnTo>
                    <a:lnTo>
                      <a:pt x="15" y="6"/>
                    </a:lnTo>
                    <a:lnTo>
                      <a:pt x="15" y="4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38" name="Freeform 177"/>
              <p:cNvSpPr>
                <a:spLocks/>
              </p:cNvSpPr>
              <p:nvPr/>
            </p:nvSpPr>
            <p:spPr bwMode="auto">
              <a:xfrm>
                <a:off x="8447" y="4911"/>
                <a:ext cx="6" cy="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0 h 17"/>
                  <a:gd name="T4" fmla="*/ 0 w 17"/>
                  <a:gd name="T5" fmla="*/ 0 h 17"/>
                  <a:gd name="T6" fmla="*/ 0 w 17"/>
                  <a:gd name="T7" fmla="*/ 0 h 17"/>
                  <a:gd name="T8" fmla="*/ 0 w 17"/>
                  <a:gd name="T9" fmla="*/ 0 h 17"/>
                  <a:gd name="T10" fmla="*/ 0 w 17"/>
                  <a:gd name="T11" fmla="*/ 0 h 17"/>
                  <a:gd name="T12" fmla="*/ 0 w 17"/>
                  <a:gd name="T13" fmla="*/ 0 h 17"/>
                  <a:gd name="T14" fmla="*/ 0 w 17"/>
                  <a:gd name="T15" fmla="*/ 0 h 17"/>
                  <a:gd name="T16" fmla="*/ 0 w 17"/>
                  <a:gd name="T17" fmla="*/ 0 h 17"/>
                  <a:gd name="T18" fmla="*/ 0 w 17"/>
                  <a:gd name="T19" fmla="*/ 0 h 17"/>
                  <a:gd name="T20" fmla="*/ 0 w 17"/>
                  <a:gd name="T21" fmla="*/ 0 h 17"/>
                  <a:gd name="T22" fmla="*/ 0 w 17"/>
                  <a:gd name="T23" fmla="*/ 0 h 17"/>
                  <a:gd name="T24" fmla="*/ 0 w 17"/>
                  <a:gd name="T25" fmla="*/ 0 h 17"/>
                  <a:gd name="T26" fmla="*/ 0 w 17"/>
                  <a:gd name="T27" fmla="*/ 0 h 17"/>
                  <a:gd name="T28" fmla="*/ 0 w 17"/>
                  <a:gd name="T29" fmla="*/ 0 h 17"/>
                  <a:gd name="T30" fmla="*/ 0 w 17"/>
                  <a:gd name="T31" fmla="*/ 0 h 17"/>
                  <a:gd name="T32" fmla="*/ 0 w 17"/>
                  <a:gd name="T33" fmla="*/ 0 h 17"/>
                  <a:gd name="T34" fmla="*/ 0 w 17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0" y="9"/>
                    </a:move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3" y="17"/>
                    </a:lnTo>
                    <a:lnTo>
                      <a:pt x="16" y="15"/>
                    </a:lnTo>
                    <a:lnTo>
                      <a:pt x="17" y="13"/>
                    </a:lnTo>
                    <a:lnTo>
                      <a:pt x="17" y="9"/>
                    </a:lnTo>
                    <a:lnTo>
                      <a:pt x="17" y="6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39" name="Freeform 178"/>
              <p:cNvSpPr>
                <a:spLocks/>
              </p:cNvSpPr>
              <p:nvPr/>
            </p:nvSpPr>
            <p:spPr bwMode="auto">
              <a:xfrm>
                <a:off x="8468" y="4904"/>
                <a:ext cx="3" cy="3"/>
              </a:xfrm>
              <a:custGeom>
                <a:avLst/>
                <a:gdLst>
                  <a:gd name="T0" fmla="*/ 0 w 9"/>
                  <a:gd name="T1" fmla="*/ 0 h 9"/>
                  <a:gd name="T2" fmla="*/ 0 w 9"/>
                  <a:gd name="T3" fmla="*/ 0 h 9"/>
                  <a:gd name="T4" fmla="*/ 0 w 9"/>
                  <a:gd name="T5" fmla="*/ 0 h 9"/>
                  <a:gd name="T6" fmla="*/ 0 w 9"/>
                  <a:gd name="T7" fmla="*/ 0 h 9"/>
                  <a:gd name="T8" fmla="*/ 0 w 9"/>
                  <a:gd name="T9" fmla="*/ 0 h 9"/>
                  <a:gd name="T10" fmla="*/ 0 w 9"/>
                  <a:gd name="T11" fmla="*/ 0 h 9"/>
                  <a:gd name="T12" fmla="*/ 0 w 9"/>
                  <a:gd name="T13" fmla="*/ 0 h 9"/>
                  <a:gd name="T14" fmla="*/ 0 w 9"/>
                  <a:gd name="T15" fmla="*/ 0 h 9"/>
                  <a:gd name="T16" fmla="*/ 0 w 9"/>
                  <a:gd name="T17" fmla="*/ 0 h 9"/>
                  <a:gd name="T18" fmla="*/ 0 w 9"/>
                  <a:gd name="T19" fmla="*/ 0 h 9"/>
                  <a:gd name="T20" fmla="*/ 0 w 9"/>
                  <a:gd name="T21" fmla="*/ 0 h 9"/>
                  <a:gd name="T22" fmla="*/ 0 w 9"/>
                  <a:gd name="T23" fmla="*/ 0 h 9"/>
                  <a:gd name="T24" fmla="*/ 0 w 9"/>
                  <a:gd name="T25" fmla="*/ 0 h 9"/>
                  <a:gd name="T26" fmla="*/ 0 w 9"/>
                  <a:gd name="T27" fmla="*/ 0 h 9"/>
                  <a:gd name="T28" fmla="*/ 0 w 9"/>
                  <a:gd name="T29" fmla="*/ 0 h 9"/>
                  <a:gd name="T30" fmla="*/ 0 w 9"/>
                  <a:gd name="T31" fmla="*/ 0 h 9"/>
                  <a:gd name="T32" fmla="*/ 0 w 9"/>
                  <a:gd name="T33" fmla="*/ 0 h 9"/>
                  <a:gd name="T34" fmla="*/ 0 w 9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9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7" y="7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40" name="Freeform 179"/>
              <p:cNvSpPr>
                <a:spLocks/>
              </p:cNvSpPr>
              <p:nvPr/>
            </p:nvSpPr>
            <p:spPr bwMode="auto">
              <a:xfrm>
                <a:off x="8459" y="4927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4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41" name="Freeform 180"/>
              <p:cNvSpPr>
                <a:spLocks/>
              </p:cNvSpPr>
              <p:nvPr/>
            </p:nvSpPr>
            <p:spPr bwMode="auto">
              <a:xfrm>
                <a:off x="8443" y="4936"/>
                <a:ext cx="2" cy="3"/>
              </a:xfrm>
              <a:custGeom>
                <a:avLst/>
                <a:gdLst>
                  <a:gd name="T0" fmla="*/ 0 w 7"/>
                  <a:gd name="T1" fmla="*/ 0 h 9"/>
                  <a:gd name="T2" fmla="*/ 0 w 7"/>
                  <a:gd name="T3" fmla="*/ 0 h 9"/>
                  <a:gd name="T4" fmla="*/ 0 w 7"/>
                  <a:gd name="T5" fmla="*/ 0 h 9"/>
                  <a:gd name="T6" fmla="*/ 0 w 7"/>
                  <a:gd name="T7" fmla="*/ 0 h 9"/>
                  <a:gd name="T8" fmla="*/ 0 w 7"/>
                  <a:gd name="T9" fmla="*/ 0 h 9"/>
                  <a:gd name="T10" fmla="*/ 0 w 7"/>
                  <a:gd name="T11" fmla="*/ 0 h 9"/>
                  <a:gd name="T12" fmla="*/ 0 w 7"/>
                  <a:gd name="T13" fmla="*/ 0 h 9"/>
                  <a:gd name="T14" fmla="*/ 0 w 7"/>
                  <a:gd name="T15" fmla="*/ 0 h 9"/>
                  <a:gd name="T16" fmla="*/ 0 w 7"/>
                  <a:gd name="T17" fmla="*/ 0 h 9"/>
                  <a:gd name="T18" fmla="*/ 0 w 7"/>
                  <a:gd name="T19" fmla="*/ 0 h 9"/>
                  <a:gd name="T20" fmla="*/ 0 w 7"/>
                  <a:gd name="T21" fmla="*/ 0 h 9"/>
                  <a:gd name="T22" fmla="*/ 0 w 7"/>
                  <a:gd name="T23" fmla="*/ 0 h 9"/>
                  <a:gd name="T24" fmla="*/ 0 w 7"/>
                  <a:gd name="T25" fmla="*/ 0 h 9"/>
                  <a:gd name="T26" fmla="*/ 0 w 7"/>
                  <a:gd name="T27" fmla="*/ 0 h 9"/>
                  <a:gd name="T28" fmla="*/ 0 w 7"/>
                  <a:gd name="T29" fmla="*/ 0 h 9"/>
                  <a:gd name="T30" fmla="*/ 0 w 7"/>
                  <a:gd name="T31" fmla="*/ 0 h 9"/>
                  <a:gd name="T32" fmla="*/ 0 w 7"/>
                  <a:gd name="T33" fmla="*/ 0 h 9"/>
                  <a:gd name="T34" fmla="*/ 0 w 7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42" name="Freeform 181"/>
              <p:cNvSpPr>
                <a:spLocks/>
              </p:cNvSpPr>
              <p:nvPr/>
            </p:nvSpPr>
            <p:spPr bwMode="auto">
              <a:xfrm>
                <a:off x="8474" y="4919"/>
                <a:ext cx="7" cy="6"/>
              </a:xfrm>
              <a:custGeom>
                <a:avLst/>
                <a:gdLst>
                  <a:gd name="T0" fmla="*/ 0 w 20"/>
                  <a:gd name="T1" fmla="*/ 0 h 20"/>
                  <a:gd name="T2" fmla="*/ 0 w 20"/>
                  <a:gd name="T3" fmla="*/ 0 h 20"/>
                  <a:gd name="T4" fmla="*/ 0 w 20"/>
                  <a:gd name="T5" fmla="*/ 0 h 20"/>
                  <a:gd name="T6" fmla="*/ 0 w 20"/>
                  <a:gd name="T7" fmla="*/ 0 h 20"/>
                  <a:gd name="T8" fmla="*/ 0 w 20"/>
                  <a:gd name="T9" fmla="*/ 0 h 20"/>
                  <a:gd name="T10" fmla="*/ 0 w 20"/>
                  <a:gd name="T11" fmla="*/ 0 h 20"/>
                  <a:gd name="T12" fmla="*/ 0 w 20"/>
                  <a:gd name="T13" fmla="*/ 0 h 20"/>
                  <a:gd name="T14" fmla="*/ 0 w 20"/>
                  <a:gd name="T15" fmla="*/ 0 h 20"/>
                  <a:gd name="T16" fmla="*/ 0 w 20"/>
                  <a:gd name="T17" fmla="*/ 0 h 20"/>
                  <a:gd name="T18" fmla="*/ 0 w 20"/>
                  <a:gd name="T19" fmla="*/ 0 h 20"/>
                  <a:gd name="T20" fmla="*/ 0 w 20"/>
                  <a:gd name="T21" fmla="*/ 0 h 20"/>
                  <a:gd name="T22" fmla="*/ 0 w 20"/>
                  <a:gd name="T23" fmla="*/ 0 h 20"/>
                  <a:gd name="T24" fmla="*/ 0 w 20"/>
                  <a:gd name="T25" fmla="*/ 0 h 20"/>
                  <a:gd name="T26" fmla="*/ 0 w 20"/>
                  <a:gd name="T27" fmla="*/ 0 h 20"/>
                  <a:gd name="T28" fmla="*/ 0 w 20"/>
                  <a:gd name="T29" fmla="*/ 0 h 20"/>
                  <a:gd name="T30" fmla="*/ 0 w 20"/>
                  <a:gd name="T31" fmla="*/ 0 h 20"/>
                  <a:gd name="T32" fmla="*/ 0 w 20"/>
                  <a:gd name="T33" fmla="*/ 0 h 20"/>
                  <a:gd name="T34" fmla="*/ 0 w 20"/>
                  <a:gd name="T35" fmla="*/ 0 h 2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5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43" name="Freeform 182"/>
              <p:cNvSpPr>
                <a:spLocks/>
              </p:cNvSpPr>
              <p:nvPr/>
            </p:nvSpPr>
            <p:spPr bwMode="auto">
              <a:xfrm>
                <a:off x="8332" y="4713"/>
                <a:ext cx="4" cy="4"/>
              </a:xfrm>
              <a:custGeom>
                <a:avLst/>
                <a:gdLst>
                  <a:gd name="T0" fmla="*/ 0 w 12"/>
                  <a:gd name="T1" fmla="*/ 0 h 13"/>
                  <a:gd name="T2" fmla="*/ 0 w 12"/>
                  <a:gd name="T3" fmla="*/ 0 h 13"/>
                  <a:gd name="T4" fmla="*/ 0 w 12"/>
                  <a:gd name="T5" fmla="*/ 0 h 13"/>
                  <a:gd name="T6" fmla="*/ 0 w 12"/>
                  <a:gd name="T7" fmla="*/ 0 h 13"/>
                  <a:gd name="T8" fmla="*/ 0 w 12"/>
                  <a:gd name="T9" fmla="*/ 0 h 13"/>
                  <a:gd name="T10" fmla="*/ 0 w 12"/>
                  <a:gd name="T11" fmla="*/ 0 h 13"/>
                  <a:gd name="T12" fmla="*/ 0 w 12"/>
                  <a:gd name="T13" fmla="*/ 0 h 13"/>
                  <a:gd name="T14" fmla="*/ 0 w 12"/>
                  <a:gd name="T15" fmla="*/ 0 h 13"/>
                  <a:gd name="T16" fmla="*/ 0 w 12"/>
                  <a:gd name="T17" fmla="*/ 0 h 13"/>
                  <a:gd name="T18" fmla="*/ 0 w 12"/>
                  <a:gd name="T19" fmla="*/ 0 h 13"/>
                  <a:gd name="T20" fmla="*/ 0 w 12"/>
                  <a:gd name="T21" fmla="*/ 0 h 13"/>
                  <a:gd name="T22" fmla="*/ 0 w 12"/>
                  <a:gd name="T23" fmla="*/ 0 h 13"/>
                  <a:gd name="T24" fmla="*/ 0 w 12"/>
                  <a:gd name="T25" fmla="*/ 0 h 13"/>
                  <a:gd name="T26" fmla="*/ 0 w 12"/>
                  <a:gd name="T27" fmla="*/ 0 h 13"/>
                  <a:gd name="T28" fmla="*/ 0 w 12"/>
                  <a:gd name="T29" fmla="*/ 0 h 13"/>
                  <a:gd name="T30" fmla="*/ 0 w 12"/>
                  <a:gd name="T31" fmla="*/ 0 h 13"/>
                  <a:gd name="T32" fmla="*/ 0 w 12"/>
                  <a:gd name="T33" fmla="*/ 0 h 13"/>
                  <a:gd name="T34" fmla="*/ 0 w 12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3">
                    <a:moveTo>
                      <a:pt x="0" y="7"/>
                    </a:moveTo>
                    <a:lnTo>
                      <a:pt x="0" y="9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6" y="13"/>
                    </a:lnTo>
                    <a:lnTo>
                      <a:pt x="9" y="13"/>
                    </a:lnTo>
                    <a:lnTo>
                      <a:pt x="11" y="12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44" name="Freeform 183"/>
              <p:cNvSpPr>
                <a:spLocks/>
              </p:cNvSpPr>
              <p:nvPr/>
            </p:nvSpPr>
            <p:spPr bwMode="auto">
              <a:xfrm>
                <a:off x="8349" y="4708"/>
                <a:ext cx="5" cy="4"/>
              </a:xfrm>
              <a:custGeom>
                <a:avLst/>
                <a:gdLst>
                  <a:gd name="T0" fmla="*/ 0 w 13"/>
                  <a:gd name="T1" fmla="*/ 0 h 12"/>
                  <a:gd name="T2" fmla="*/ 0 w 13"/>
                  <a:gd name="T3" fmla="*/ 0 h 12"/>
                  <a:gd name="T4" fmla="*/ 0 w 13"/>
                  <a:gd name="T5" fmla="*/ 0 h 12"/>
                  <a:gd name="T6" fmla="*/ 0 w 13"/>
                  <a:gd name="T7" fmla="*/ 0 h 12"/>
                  <a:gd name="T8" fmla="*/ 0 w 13"/>
                  <a:gd name="T9" fmla="*/ 0 h 12"/>
                  <a:gd name="T10" fmla="*/ 0 w 13"/>
                  <a:gd name="T11" fmla="*/ 0 h 12"/>
                  <a:gd name="T12" fmla="*/ 0 w 13"/>
                  <a:gd name="T13" fmla="*/ 0 h 12"/>
                  <a:gd name="T14" fmla="*/ 0 w 13"/>
                  <a:gd name="T15" fmla="*/ 0 h 12"/>
                  <a:gd name="T16" fmla="*/ 0 w 13"/>
                  <a:gd name="T17" fmla="*/ 0 h 12"/>
                  <a:gd name="T18" fmla="*/ 0 w 13"/>
                  <a:gd name="T19" fmla="*/ 0 h 12"/>
                  <a:gd name="T20" fmla="*/ 0 w 13"/>
                  <a:gd name="T21" fmla="*/ 0 h 12"/>
                  <a:gd name="T22" fmla="*/ 0 w 13"/>
                  <a:gd name="T23" fmla="*/ 0 h 12"/>
                  <a:gd name="T24" fmla="*/ 0 w 13"/>
                  <a:gd name="T25" fmla="*/ 0 h 12"/>
                  <a:gd name="T26" fmla="*/ 0 w 13"/>
                  <a:gd name="T27" fmla="*/ 0 h 12"/>
                  <a:gd name="T28" fmla="*/ 0 w 13"/>
                  <a:gd name="T29" fmla="*/ 0 h 12"/>
                  <a:gd name="T30" fmla="*/ 0 w 13"/>
                  <a:gd name="T31" fmla="*/ 0 h 12"/>
                  <a:gd name="T32" fmla="*/ 0 w 13"/>
                  <a:gd name="T33" fmla="*/ 0 h 12"/>
                  <a:gd name="T34" fmla="*/ 0 w 13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3" h="12">
                    <a:moveTo>
                      <a:pt x="0" y="6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2" y="10"/>
                    </a:lnTo>
                    <a:lnTo>
                      <a:pt x="13" y="8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45" name="Freeform 184"/>
              <p:cNvSpPr>
                <a:spLocks/>
              </p:cNvSpPr>
              <p:nvPr/>
            </p:nvSpPr>
            <p:spPr bwMode="auto">
              <a:xfrm>
                <a:off x="8366" y="4704"/>
                <a:ext cx="2" cy="2"/>
              </a:xfrm>
              <a:custGeom>
                <a:avLst/>
                <a:gdLst>
                  <a:gd name="T0" fmla="*/ 0 w 8"/>
                  <a:gd name="T1" fmla="*/ 0 h 7"/>
                  <a:gd name="T2" fmla="*/ 0 w 8"/>
                  <a:gd name="T3" fmla="*/ 0 h 7"/>
                  <a:gd name="T4" fmla="*/ 0 w 8"/>
                  <a:gd name="T5" fmla="*/ 0 h 7"/>
                  <a:gd name="T6" fmla="*/ 0 w 8"/>
                  <a:gd name="T7" fmla="*/ 0 h 7"/>
                  <a:gd name="T8" fmla="*/ 0 w 8"/>
                  <a:gd name="T9" fmla="*/ 0 h 7"/>
                  <a:gd name="T10" fmla="*/ 0 w 8"/>
                  <a:gd name="T11" fmla="*/ 0 h 7"/>
                  <a:gd name="T12" fmla="*/ 0 w 8"/>
                  <a:gd name="T13" fmla="*/ 0 h 7"/>
                  <a:gd name="T14" fmla="*/ 0 w 8"/>
                  <a:gd name="T15" fmla="*/ 0 h 7"/>
                  <a:gd name="T16" fmla="*/ 0 w 8"/>
                  <a:gd name="T17" fmla="*/ 0 h 7"/>
                  <a:gd name="T18" fmla="*/ 0 w 8"/>
                  <a:gd name="T19" fmla="*/ 0 h 7"/>
                  <a:gd name="T20" fmla="*/ 0 w 8"/>
                  <a:gd name="T21" fmla="*/ 0 h 7"/>
                  <a:gd name="T22" fmla="*/ 0 w 8"/>
                  <a:gd name="T23" fmla="*/ 0 h 7"/>
                  <a:gd name="T24" fmla="*/ 0 w 8"/>
                  <a:gd name="T25" fmla="*/ 0 h 7"/>
                  <a:gd name="T26" fmla="*/ 0 w 8"/>
                  <a:gd name="T27" fmla="*/ 0 h 7"/>
                  <a:gd name="T28" fmla="*/ 0 w 8"/>
                  <a:gd name="T29" fmla="*/ 0 h 7"/>
                  <a:gd name="T30" fmla="*/ 0 w 8"/>
                  <a:gd name="T31" fmla="*/ 0 h 7"/>
                  <a:gd name="T32" fmla="*/ 0 w 8"/>
                  <a:gd name="T33" fmla="*/ 0 h 7"/>
                  <a:gd name="T34" fmla="*/ 0 w 8"/>
                  <a:gd name="T35" fmla="*/ 0 h 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8" h="7">
                    <a:moveTo>
                      <a:pt x="0" y="3"/>
                    </a:move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46" name="Freeform 185"/>
              <p:cNvSpPr>
                <a:spLocks/>
              </p:cNvSpPr>
              <p:nvPr/>
            </p:nvSpPr>
            <p:spPr bwMode="auto">
              <a:xfrm>
                <a:off x="8338" y="4730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3"/>
                    </a:move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47" name="Freeform 186"/>
              <p:cNvSpPr>
                <a:spLocks/>
              </p:cNvSpPr>
              <p:nvPr/>
            </p:nvSpPr>
            <p:spPr bwMode="auto">
              <a:xfrm>
                <a:off x="8370" y="4713"/>
                <a:ext cx="6" cy="6"/>
              </a:xfrm>
              <a:custGeom>
                <a:avLst/>
                <a:gdLst>
                  <a:gd name="T0" fmla="*/ 0 w 16"/>
                  <a:gd name="T1" fmla="*/ 0 h 17"/>
                  <a:gd name="T2" fmla="*/ 0 w 16"/>
                  <a:gd name="T3" fmla="*/ 0 h 17"/>
                  <a:gd name="T4" fmla="*/ 0 w 16"/>
                  <a:gd name="T5" fmla="*/ 0 h 17"/>
                  <a:gd name="T6" fmla="*/ 0 w 16"/>
                  <a:gd name="T7" fmla="*/ 0 h 17"/>
                  <a:gd name="T8" fmla="*/ 0 w 16"/>
                  <a:gd name="T9" fmla="*/ 0 h 17"/>
                  <a:gd name="T10" fmla="*/ 0 w 16"/>
                  <a:gd name="T11" fmla="*/ 0 h 17"/>
                  <a:gd name="T12" fmla="*/ 0 w 16"/>
                  <a:gd name="T13" fmla="*/ 0 h 17"/>
                  <a:gd name="T14" fmla="*/ 0 w 16"/>
                  <a:gd name="T15" fmla="*/ 0 h 17"/>
                  <a:gd name="T16" fmla="*/ 0 w 16"/>
                  <a:gd name="T17" fmla="*/ 0 h 17"/>
                  <a:gd name="T18" fmla="*/ 0 w 16"/>
                  <a:gd name="T19" fmla="*/ 0 h 17"/>
                  <a:gd name="T20" fmla="*/ 0 w 16"/>
                  <a:gd name="T21" fmla="*/ 0 h 17"/>
                  <a:gd name="T22" fmla="*/ 0 w 16"/>
                  <a:gd name="T23" fmla="*/ 0 h 17"/>
                  <a:gd name="T24" fmla="*/ 0 w 16"/>
                  <a:gd name="T25" fmla="*/ 0 h 17"/>
                  <a:gd name="T26" fmla="*/ 0 w 16"/>
                  <a:gd name="T27" fmla="*/ 0 h 17"/>
                  <a:gd name="T28" fmla="*/ 0 w 16"/>
                  <a:gd name="T29" fmla="*/ 0 h 17"/>
                  <a:gd name="T30" fmla="*/ 0 w 16"/>
                  <a:gd name="T31" fmla="*/ 0 h 17"/>
                  <a:gd name="T32" fmla="*/ 0 w 16"/>
                  <a:gd name="T33" fmla="*/ 0 h 17"/>
                  <a:gd name="T34" fmla="*/ 0 w 16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6" h="17">
                    <a:moveTo>
                      <a:pt x="0" y="8"/>
                    </a:moveTo>
                    <a:lnTo>
                      <a:pt x="0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9" y="17"/>
                    </a:lnTo>
                    <a:lnTo>
                      <a:pt x="12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48" name="Freeform 187"/>
              <p:cNvSpPr>
                <a:spLocks/>
              </p:cNvSpPr>
              <p:nvPr/>
            </p:nvSpPr>
            <p:spPr bwMode="auto">
              <a:xfrm>
                <a:off x="8353" y="4721"/>
                <a:ext cx="4" cy="4"/>
              </a:xfrm>
              <a:custGeom>
                <a:avLst/>
                <a:gdLst>
                  <a:gd name="T0" fmla="*/ 0 w 12"/>
                  <a:gd name="T1" fmla="*/ 0 h 12"/>
                  <a:gd name="T2" fmla="*/ 0 w 12"/>
                  <a:gd name="T3" fmla="*/ 0 h 12"/>
                  <a:gd name="T4" fmla="*/ 0 w 12"/>
                  <a:gd name="T5" fmla="*/ 0 h 12"/>
                  <a:gd name="T6" fmla="*/ 0 w 12"/>
                  <a:gd name="T7" fmla="*/ 0 h 12"/>
                  <a:gd name="T8" fmla="*/ 0 w 12"/>
                  <a:gd name="T9" fmla="*/ 0 h 12"/>
                  <a:gd name="T10" fmla="*/ 0 w 12"/>
                  <a:gd name="T11" fmla="*/ 0 h 12"/>
                  <a:gd name="T12" fmla="*/ 0 w 12"/>
                  <a:gd name="T13" fmla="*/ 0 h 12"/>
                  <a:gd name="T14" fmla="*/ 0 w 12"/>
                  <a:gd name="T15" fmla="*/ 0 h 12"/>
                  <a:gd name="T16" fmla="*/ 0 w 12"/>
                  <a:gd name="T17" fmla="*/ 0 h 12"/>
                  <a:gd name="T18" fmla="*/ 0 w 12"/>
                  <a:gd name="T19" fmla="*/ 0 h 12"/>
                  <a:gd name="T20" fmla="*/ 0 w 12"/>
                  <a:gd name="T21" fmla="*/ 0 h 12"/>
                  <a:gd name="T22" fmla="*/ 0 w 12"/>
                  <a:gd name="T23" fmla="*/ 0 h 12"/>
                  <a:gd name="T24" fmla="*/ 0 w 12"/>
                  <a:gd name="T25" fmla="*/ 0 h 12"/>
                  <a:gd name="T26" fmla="*/ 0 w 12"/>
                  <a:gd name="T27" fmla="*/ 0 h 12"/>
                  <a:gd name="T28" fmla="*/ 0 w 12"/>
                  <a:gd name="T29" fmla="*/ 0 h 12"/>
                  <a:gd name="T30" fmla="*/ 0 w 12"/>
                  <a:gd name="T31" fmla="*/ 0 h 12"/>
                  <a:gd name="T32" fmla="*/ 0 w 12"/>
                  <a:gd name="T33" fmla="*/ 0 h 12"/>
                  <a:gd name="T34" fmla="*/ 0 w 12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2">
                    <a:moveTo>
                      <a:pt x="0" y="6"/>
                    </a:moveTo>
                    <a:lnTo>
                      <a:pt x="0" y="7"/>
                    </a:lnTo>
                    <a:lnTo>
                      <a:pt x="1" y="10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2" y="7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49" name="Freeform 188"/>
              <p:cNvSpPr>
                <a:spLocks/>
              </p:cNvSpPr>
              <p:nvPr/>
            </p:nvSpPr>
            <p:spPr bwMode="auto">
              <a:xfrm>
                <a:off x="8343" y="4794"/>
                <a:ext cx="25" cy="25"/>
              </a:xfrm>
              <a:custGeom>
                <a:avLst/>
                <a:gdLst>
                  <a:gd name="T0" fmla="*/ 0 w 74"/>
                  <a:gd name="T1" fmla="*/ 0 h 75"/>
                  <a:gd name="T2" fmla="*/ 0 w 74"/>
                  <a:gd name="T3" fmla="*/ 0 h 75"/>
                  <a:gd name="T4" fmla="*/ 0 w 74"/>
                  <a:gd name="T5" fmla="*/ 0 h 75"/>
                  <a:gd name="T6" fmla="*/ 0 w 74"/>
                  <a:gd name="T7" fmla="*/ 0 h 75"/>
                  <a:gd name="T8" fmla="*/ 0 w 74"/>
                  <a:gd name="T9" fmla="*/ 0 h 75"/>
                  <a:gd name="T10" fmla="*/ 0 w 74"/>
                  <a:gd name="T11" fmla="*/ 0 h 75"/>
                  <a:gd name="T12" fmla="*/ 0 w 74"/>
                  <a:gd name="T13" fmla="*/ 0 h 75"/>
                  <a:gd name="T14" fmla="*/ 0 w 74"/>
                  <a:gd name="T15" fmla="*/ 0 h 75"/>
                  <a:gd name="T16" fmla="*/ 0 w 74"/>
                  <a:gd name="T17" fmla="*/ 0 h 75"/>
                  <a:gd name="T18" fmla="*/ 0 w 74"/>
                  <a:gd name="T19" fmla="*/ 0 h 75"/>
                  <a:gd name="T20" fmla="*/ 0 w 74"/>
                  <a:gd name="T21" fmla="*/ 0 h 75"/>
                  <a:gd name="T22" fmla="*/ 0 w 74"/>
                  <a:gd name="T23" fmla="*/ 0 h 75"/>
                  <a:gd name="T24" fmla="*/ 0 w 74"/>
                  <a:gd name="T25" fmla="*/ 0 h 75"/>
                  <a:gd name="T26" fmla="*/ 0 w 74"/>
                  <a:gd name="T27" fmla="*/ 0 h 75"/>
                  <a:gd name="T28" fmla="*/ 0 w 74"/>
                  <a:gd name="T29" fmla="*/ 0 h 75"/>
                  <a:gd name="T30" fmla="*/ 0 w 74"/>
                  <a:gd name="T31" fmla="*/ 0 h 75"/>
                  <a:gd name="T32" fmla="*/ 0 w 74"/>
                  <a:gd name="T33" fmla="*/ 0 h 75"/>
                  <a:gd name="T34" fmla="*/ 0 w 74"/>
                  <a:gd name="T35" fmla="*/ 0 h 75"/>
                  <a:gd name="T36" fmla="*/ 0 w 74"/>
                  <a:gd name="T37" fmla="*/ 0 h 75"/>
                  <a:gd name="T38" fmla="*/ 0 w 74"/>
                  <a:gd name="T39" fmla="*/ 0 h 75"/>
                  <a:gd name="T40" fmla="*/ 0 w 74"/>
                  <a:gd name="T41" fmla="*/ 0 h 75"/>
                  <a:gd name="T42" fmla="*/ 0 w 74"/>
                  <a:gd name="T43" fmla="*/ 0 h 75"/>
                  <a:gd name="T44" fmla="*/ 0 w 74"/>
                  <a:gd name="T45" fmla="*/ 0 h 75"/>
                  <a:gd name="T46" fmla="*/ 0 w 74"/>
                  <a:gd name="T47" fmla="*/ 0 h 75"/>
                  <a:gd name="T48" fmla="*/ 0 w 74"/>
                  <a:gd name="T49" fmla="*/ 0 h 7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4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8" y="73"/>
                    </a:lnTo>
                    <a:lnTo>
                      <a:pt x="44" y="71"/>
                    </a:lnTo>
                    <a:lnTo>
                      <a:pt x="50" y="69"/>
                    </a:lnTo>
                    <a:lnTo>
                      <a:pt x="59" y="65"/>
                    </a:lnTo>
                    <a:lnTo>
                      <a:pt x="65" y="60"/>
                    </a:lnTo>
                    <a:lnTo>
                      <a:pt x="71" y="56"/>
                    </a:lnTo>
                    <a:lnTo>
                      <a:pt x="74" y="50"/>
                    </a:lnTo>
                    <a:lnTo>
                      <a:pt x="72" y="45"/>
                    </a:lnTo>
                    <a:lnTo>
                      <a:pt x="59" y="35"/>
                    </a:lnTo>
                    <a:lnTo>
                      <a:pt x="46" y="39"/>
                    </a:lnTo>
                    <a:lnTo>
                      <a:pt x="35" y="48"/>
                    </a:lnTo>
                    <a:lnTo>
                      <a:pt x="31" y="52"/>
                    </a:lnTo>
                    <a:lnTo>
                      <a:pt x="29" y="43"/>
                    </a:lnTo>
                    <a:lnTo>
                      <a:pt x="24" y="26"/>
                    </a:lnTo>
                    <a:lnTo>
                      <a:pt x="13" y="7"/>
                    </a:lnTo>
                    <a:lnTo>
                      <a:pt x="2" y="0"/>
                    </a:lnTo>
                    <a:lnTo>
                      <a:pt x="0" y="19"/>
                    </a:lnTo>
                    <a:lnTo>
                      <a:pt x="3" y="40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50" name="Freeform 189"/>
              <p:cNvSpPr>
                <a:spLocks/>
              </p:cNvSpPr>
              <p:nvPr/>
            </p:nvSpPr>
            <p:spPr bwMode="auto">
              <a:xfrm>
                <a:off x="8367" y="4788"/>
                <a:ext cx="23" cy="20"/>
              </a:xfrm>
              <a:custGeom>
                <a:avLst/>
                <a:gdLst>
                  <a:gd name="T0" fmla="*/ 0 w 69"/>
                  <a:gd name="T1" fmla="*/ 0 h 59"/>
                  <a:gd name="T2" fmla="*/ 0 w 69"/>
                  <a:gd name="T3" fmla="*/ 0 h 59"/>
                  <a:gd name="T4" fmla="*/ 0 w 69"/>
                  <a:gd name="T5" fmla="*/ 0 h 59"/>
                  <a:gd name="T6" fmla="*/ 0 w 69"/>
                  <a:gd name="T7" fmla="*/ 0 h 59"/>
                  <a:gd name="T8" fmla="*/ 0 w 69"/>
                  <a:gd name="T9" fmla="*/ 0 h 59"/>
                  <a:gd name="T10" fmla="*/ 0 w 69"/>
                  <a:gd name="T11" fmla="*/ 0 h 59"/>
                  <a:gd name="T12" fmla="*/ 0 w 69"/>
                  <a:gd name="T13" fmla="*/ 0 h 59"/>
                  <a:gd name="T14" fmla="*/ 0 w 69"/>
                  <a:gd name="T15" fmla="*/ 0 h 59"/>
                  <a:gd name="T16" fmla="*/ 0 w 69"/>
                  <a:gd name="T17" fmla="*/ 0 h 59"/>
                  <a:gd name="T18" fmla="*/ 0 w 69"/>
                  <a:gd name="T19" fmla="*/ 0 h 59"/>
                  <a:gd name="T20" fmla="*/ 0 w 69"/>
                  <a:gd name="T21" fmla="*/ 0 h 59"/>
                  <a:gd name="T22" fmla="*/ 0 w 69"/>
                  <a:gd name="T23" fmla="*/ 0 h 59"/>
                  <a:gd name="T24" fmla="*/ 0 w 69"/>
                  <a:gd name="T25" fmla="*/ 0 h 59"/>
                  <a:gd name="T26" fmla="*/ 0 w 69"/>
                  <a:gd name="T27" fmla="*/ 0 h 59"/>
                  <a:gd name="T28" fmla="*/ 0 w 69"/>
                  <a:gd name="T29" fmla="*/ 0 h 59"/>
                  <a:gd name="T30" fmla="*/ 0 w 69"/>
                  <a:gd name="T31" fmla="*/ 0 h 59"/>
                  <a:gd name="T32" fmla="*/ 0 w 69"/>
                  <a:gd name="T33" fmla="*/ 0 h 59"/>
                  <a:gd name="T34" fmla="*/ 0 w 69"/>
                  <a:gd name="T35" fmla="*/ 0 h 59"/>
                  <a:gd name="T36" fmla="*/ 0 w 69"/>
                  <a:gd name="T37" fmla="*/ 0 h 59"/>
                  <a:gd name="T38" fmla="*/ 0 w 69"/>
                  <a:gd name="T39" fmla="*/ 0 h 59"/>
                  <a:gd name="T40" fmla="*/ 0 w 69"/>
                  <a:gd name="T41" fmla="*/ 0 h 5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9" h="59">
                    <a:moveTo>
                      <a:pt x="24" y="59"/>
                    </a:moveTo>
                    <a:lnTo>
                      <a:pt x="29" y="59"/>
                    </a:lnTo>
                    <a:lnTo>
                      <a:pt x="38" y="57"/>
                    </a:lnTo>
                    <a:lnTo>
                      <a:pt x="47" y="56"/>
                    </a:lnTo>
                    <a:lnTo>
                      <a:pt x="56" y="54"/>
                    </a:lnTo>
                    <a:lnTo>
                      <a:pt x="63" y="52"/>
                    </a:lnTo>
                    <a:lnTo>
                      <a:pt x="68" y="47"/>
                    </a:lnTo>
                    <a:lnTo>
                      <a:pt x="69" y="43"/>
                    </a:lnTo>
                    <a:lnTo>
                      <a:pt x="66" y="37"/>
                    </a:lnTo>
                    <a:lnTo>
                      <a:pt x="54" y="32"/>
                    </a:lnTo>
                    <a:lnTo>
                      <a:pt x="41" y="33"/>
                    </a:lnTo>
                    <a:lnTo>
                      <a:pt x="29" y="37"/>
                    </a:lnTo>
                    <a:lnTo>
                      <a:pt x="25" y="40"/>
                    </a:lnTo>
                    <a:lnTo>
                      <a:pt x="21" y="29"/>
                    </a:lnTo>
                    <a:lnTo>
                      <a:pt x="19" y="13"/>
                    </a:lnTo>
                    <a:lnTo>
                      <a:pt x="15" y="1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9" y="44"/>
                    </a:lnTo>
                    <a:lnTo>
                      <a:pt x="19" y="56"/>
                    </a:lnTo>
                    <a:lnTo>
                      <a:pt x="24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51" name="Freeform 190"/>
              <p:cNvSpPr>
                <a:spLocks/>
              </p:cNvSpPr>
              <p:nvPr/>
            </p:nvSpPr>
            <p:spPr bwMode="auto">
              <a:xfrm>
                <a:off x="8386" y="4779"/>
                <a:ext cx="23" cy="20"/>
              </a:xfrm>
              <a:custGeom>
                <a:avLst/>
                <a:gdLst>
                  <a:gd name="T0" fmla="*/ 0 w 69"/>
                  <a:gd name="T1" fmla="*/ 0 h 60"/>
                  <a:gd name="T2" fmla="*/ 0 w 69"/>
                  <a:gd name="T3" fmla="*/ 0 h 60"/>
                  <a:gd name="T4" fmla="*/ 0 w 69"/>
                  <a:gd name="T5" fmla="*/ 0 h 60"/>
                  <a:gd name="T6" fmla="*/ 0 w 69"/>
                  <a:gd name="T7" fmla="*/ 0 h 60"/>
                  <a:gd name="T8" fmla="*/ 0 w 69"/>
                  <a:gd name="T9" fmla="*/ 0 h 60"/>
                  <a:gd name="T10" fmla="*/ 0 w 69"/>
                  <a:gd name="T11" fmla="*/ 0 h 60"/>
                  <a:gd name="T12" fmla="*/ 0 w 69"/>
                  <a:gd name="T13" fmla="*/ 0 h 60"/>
                  <a:gd name="T14" fmla="*/ 0 w 69"/>
                  <a:gd name="T15" fmla="*/ 0 h 60"/>
                  <a:gd name="T16" fmla="*/ 0 w 69"/>
                  <a:gd name="T17" fmla="*/ 0 h 60"/>
                  <a:gd name="T18" fmla="*/ 0 w 69"/>
                  <a:gd name="T19" fmla="*/ 0 h 60"/>
                  <a:gd name="T20" fmla="*/ 0 w 69"/>
                  <a:gd name="T21" fmla="*/ 0 h 60"/>
                  <a:gd name="T22" fmla="*/ 0 w 69"/>
                  <a:gd name="T23" fmla="*/ 0 h 60"/>
                  <a:gd name="T24" fmla="*/ 0 w 69"/>
                  <a:gd name="T25" fmla="*/ 0 h 60"/>
                  <a:gd name="T26" fmla="*/ 0 w 69"/>
                  <a:gd name="T27" fmla="*/ 0 h 60"/>
                  <a:gd name="T28" fmla="*/ 0 w 69"/>
                  <a:gd name="T29" fmla="*/ 0 h 60"/>
                  <a:gd name="T30" fmla="*/ 0 w 69"/>
                  <a:gd name="T31" fmla="*/ 0 h 60"/>
                  <a:gd name="T32" fmla="*/ 0 w 69"/>
                  <a:gd name="T33" fmla="*/ 0 h 60"/>
                  <a:gd name="T34" fmla="*/ 0 w 69"/>
                  <a:gd name="T35" fmla="*/ 0 h 60"/>
                  <a:gd name="T36" fmla="*/ 0 w 69"/>
                  <a:gd name="T37" fmla="*/ 0 h 60"/>
                  <a:gd name="T38" fmla="*/ 0 w 69"/>
                  <a:gd name="T39" fmla="*/ 0 h 60"/>
                  <a:gd name="T40" fmla="*/ 0 w 69"/>
                  <a:gd name="T41" fmla="*/ 0 h 60"/>
                  <a:gd name="T42" fmla="*/ 0 w 69"/>
                  <a:gd name="T43" fmla="*/ 0 h 60"/>
                  <a:gd name="T44" fmla="*/ 0 w 69"/>
                  <a:gd name="T45" fmla="*/ 0 h 60"/>
                  <a:gd name="T46" fmla="*/ 0 w 69"/>
                  <a:gd name="T47" fmla="*/ 0 h 60"/>
                  <a:gd name="T48" fmla="*/ 0 w 69"/>
                  <a:gd name="T49" fmla="*/ 0 h 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9" h="60">
                    <a:moveTo>
                      <a:pt x="6" y="46"/>
                    </a:moveTo>
                    <a:lnTo>
                      <a:pt x="15" y="54"/>
                    </a:lnTo>
                    <a:lnTo>
                      <a:pt x="22" y="59"/>
                    </a:lnTo>
                    <a:lnTo>
                      <a:pt x="31" y="60"/>
                    </a:lnTo>
                    <a:lnTo>
                      <a:pt x="38" y="60"/>
                    </a:lnTo>
                    <a:lnTo>
                      <a:pt x="45" y="59"/>
                    </a:lnTo>
                    <a:lnTo>
                      <a:pt x="51" y="56"/>
                    </a:lnTo>
                    <a:lnTo>
                      <a:pt x="57" y="53"/>
                    </a:lnTo>
                    <a:lnTo>
                      <a:pt x="60" y="51"/>
                    </a:lnTo>
                    <a:lnTo>
                      <a:pt x="64" y="50"/>
                    </a:lnTo>
                    <a:lnTo>
                      <a:pt x="67" y="47"/>
                    </a:lnTo>
                    <a:lnTo>
                      <a:pt x="69" y="43"/>
                    </a:lnTo>
                    <a:lnTo>
                      <a:pt x="67" y="40"/>
                    </a:lnTo>
                    <a:lnTo>
                      <a:pt x="54" y="31"/>
                    </a:lnTo>
                    <a:lnTo>
                      <a:pt x="41" y="31"/>
                    </a:lnTo>
                    <a:lnTo>
                      <a:pt x="32" y="34"/>
                    </a:lnTo>
                    <a:lnTo>
                      <a:pt x="28" y="37"/>
                    </a:lnTo>
                    <a:lnTo>
                      <a:pt x="26" y="30"/>
                    </a:lnTo>
                    <a:lnTo>
                      <a:pt x="20" y="15"/>
                    </a:lnTo>
                    <a:lnTo>
                      <a:pt x="12" y="2"/>
                    </a:lnTo>
                    <a:lnTo>
                      <a:pt x="1" y="0"/>
                    </a:lnTo>
                    <a:lnTo>
                      <a:pt x="0" y="14"/>
                    </a:lnTo>
                    <a:lnTo>
                      <a:pt x="1" y="30"/>
                    </a:lnTo>
                    <a:lnTo>
                      <a:pt x="4" y="41"/>
                    </a:lnTo>
                    <a:lnTo>
                      <a:pt x="6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52" name="Freeform 191"/>
              <p:cNvSpPr>
                <a:spLocks/>
              </p:cNvSpPr>
              <p:nvPr/>
            </p:nvSpPr>
            <p:spPr bwMode="auto">
              <a:xfrm>
                <a:off x="8357" y="4833"/>
                <a:ext cx="25" cy="16"/>
              </a:xfrm>
              <a:custGeom>
                <a:avLst/>
                <a:gdLst>
                  <a:gd name="T0" fmla="*/ 0 w 75"/>
                  <a:gd name="T1" fmla="*/ 0 h 48"/>
                  <a:gd name="T2" fmla="*/ 0 w 75"/>
                  <a:gd name="T3" fmla="*/ 0 h 48"/>
                  <a:gd name="T4" fmla="*/ 0 w 75"/>
                  <a:gd name="T5" fmla="*/ 0 h 48"/>
                  <a:gd name="T6" fmla="*/ 0 w 75"/>
                  <a:gd name="T7" fmla="*/ 0 h 48"/>
                  <a:gd name="T8" fmla="*/ 0 w 75"/>
                  <a:gd name="T9" fmla="*/ 0 h 48"/>
                  <a:gd name="T10" fmla="*/ 0 w 75"/>
                  <a:gd name="T11" fmla="*/ 0 h 48"/>
                  <a:gd name="T12" fmla="*/ 0 w 75"/>
                  <a:gd name="T13" fmla="*/ 0 h 48"/>
                  <a:gd name="T14" fmla="*/ 0 w 75"/>
                  <a:gd name="T15" fmla="*/ 0 h 48"/>
                  <a:gd name="T16" fmla="*/ 0 w 75"/>
                  <a:gd name="T17" fmla="*/ 0 h 48"/>
                  <a:gd name="T18" fmla="*/ 0 w 75"/>
                  <a:gd name="T19" fmla="*/ 0 h 48"/>
                  <a:gd name="T20" fmla="*/ 0 w 75"/>
                  <a:gd name="T21" fmla="*/ 0 h 48"/>
                  <a:gd name="T22" fmla="*/ 0 w 75"/>
                  <a:gd name="T23" fmla="*/ 0 h 48"/>
                  <a:gd name="T24" fmla="*/ 0 w 75"/>
                  <a:gd name="T25" fmla="*/ 0 h 48"/>
                  <a:gd name="T26" fmla="*/ 0 w 75"/>
                  <a:gd name="T27" fmla="*/ 0 h 48"/>
                  <a:gd name="T28" fmla="*/ 0 w 75"/>
                  <a:gd name="T29" fmla="*/ 0 h 48"/>
                  <a:gd name="T30" fmla="*/ 0 w 75"/>
                  <a:gd name="T31" fmla="*/ 0 h 48"/>
                  <a:gd name="T32" fmla="*/ 0 w 75"/>
                  <a:gd name="T33" fmla="*/ 0 h 48"/>
                  <a:gd name="T34" fmla="*/ 0 w 75"/>
                  <a:gd name="T35" fmla="*/ 0 h 48"/>
                  <a:gd name="T36" fmla="*/ 0 w 75"/>
                  <a:gd name="T37" fmla="*/ 0 h 48"/>
                  <a:gd name="T38" fmla="*/ 0 w 75"/>
                  <a:gd name="T39" fmla="*/ 0 h 48"/>
                  <a:gd name="T40" fmla="*/ 0 w 75"/>
                  <a:gd name="T41" fmla="*/ 0 h 48"/>
                  <a:gd name="T42" fmla="*/ 0 w 75"/>
                  <a:gd name="T43" fmla="*/ 0 h 48"/>
                  <a:gd name="T44" fmla="*/ 0 w 75"/>
                  <a:gd name="T45" fmla="*/ 0 h 48"/>
                  <a:gd name="T46" fmla="*/ 0 w 75"/>
                  <a:gd name="T47" fmla="*/ 0 h 48"/>
                  <a:gd name="T48" fmla="*/ 0 w 75"/>
                  <a:gd name="T49" fmla="*/ 0 h 48"/>
                  <a:gd name="T50" fmla="*/ 0 w 75"/>
                  <a:gd name="T51" fmla="*/ 0 h 48"/>
                  <a:gd name="T52" fmla="*/ 0 w 75"/>
                  <a:gd name="T53" fmla="*/ 0 h 48"/>
                  <a:gd name="T54" fmla="*/ 0 w 75"/>
                  <a:gd name="T55" fmla="*/ 0 h 48"/>
                  <a:gd name="T56" fmla="*/ 0 w 75"/>
                  <a:gd name="T57" fmla="*/ 0 h 4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48">
                    <a:moveTo>
                      <a:pt x="12" y="44"/>
                    </a:moveTo>
                    <a:lnTo>
                      <a:pt x="19" y="46"/>
                    </a:lnTo>
                    <a:lnTo>
                      <a:pt x="31" y="48"/>
                    </a:lnTo>
                    <a:lnTo>
                      <a:pt x="43" y="48"/>
                    </a:lnTo>
                    <a:lnTo>
                      <a:pt x="56" y="46"/>
                    </a:lnTo>
                    <a:lnTo>
                      <a:pt x="66" y="42"/>
                    </a:lnTo>
                    <a:lnTo>
                      <a:pt x="74" y="36"/>
                    </a:lnTo>
                    <a:lnTo>
                      <a:pt x="75" y="29"/>
                    </a:lnTo>
                    <a:lnTo>
                      <a:pt x="71" y="19"/>
                    </a:lnTo>
                    <a:lnTo>
                      <a:pt x="66" y="16"/>
                    </a:lnTo>
                    <a:lnTo>
                      <a:pt x="59" y="15"/>
                    </a:lnTo>
                    <a:lnTo>
                      <a:pt x="52" y="15"/>
                    </a:lnTo>
                    <a:lnTo>
                      <a:pt x="43" y="18"/>
                    </a:lnTo>
                    <a:lnTo>
                      <a:pt x="35" y="19"/>
                    </a:lnTo>
                    <a:lnTo>
                      <a:pt x="30" y="22"/>
                    </a:lnTo>
                    <a:lnTo>
                      <a:pt x="25" y="23"/>
                    </a:lnTo>
                    <a:lnTo>
                      <a:pt x="24" y="25"/>
                    </a:lnTo>
                    <a:lnTo>
                      <a:pt x="22" y="21"/>
                    </a:lnTo>
                    <a:lnTo>
                      <a:pt x="19" y="13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5" y="26"/>
                    </a:lnTo>
                    <a:lnTo>
                      <a:pt x="9" y="38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53" name="Freeform 192"/>
              <p:cNvSpPr>
                <a:spLocks/>
              </p:cNvSpPr>
              <p:nvPr/>
            </p:nvSpPr>
            <p:spPr bwMode="auto">
              <a:xfrm>
                <a:off x="8385" y="4821"/>
                <a:ext cx="21" cy="19"/>
              </a:xfrm>
              <a:custGeom>
                <a:avLst/>
                <a:gdLst>
                  <a:gd name="T0" fmla="*/ 0 w 63"/>
                  <a:gd name="T1" fmla="*/ 0 h 57"/>
                  <a:gd name="T2" fmla="*/ 0 w 63"/>
                  <a:gd name="T3" fmla="*/ 0 h 57"/>
                  <a:gd name="T4" fmla="*/ 0 w 63"/>
                  <a:gd name="T5" fmla="*/ 0 h 57"/>
                  <a:gd name="T6" fmla="*/ 0 w 63"/>
                  <a:gd name="T7" fmla="*/ 0 h 57"/>
                  <a:gd name="T8" fmla="*/ 0 w 63"/>
                  <a:gd name="T9" fmla="*/ 0 h 57"/>
                  <a:gd name="T10" fmla="*/ 0 w 63"/>
                  <a:gd name="T11" fmla="*/ 0 h 57"/>
                  <a:gd name="T12" fmla="*/ 0 w 63"/>
                  <a:gd name="T13" fmla="*/ 0 h 57"/>
                  <a:gd name="T14" fmla="*/ 0 w 63"/>
                  <a:gd name="T15" fmla="*/ 0 h 57"/>
                  <a:gd name="T16" fmla="*/ 0 w 63"/>
                  <a:gd name="T17" fmla="*/ 0 h 57"/>
                  <a:gd name="T18" fmla="*/ 0 w 63"/>
                  <a:gd name="T19" fmla="*/ 0 h 57"/>
                  <a:gd name="T20" fmla="*/ 0 w 63"/>
                  <a:gd name="T21" fmla="*/ 0 h 57"/>
                  <a:gd name="T22" fmla="*/ 0 w 63"/>
                  <a:gd name="T23" fmla="*/ 0 h 57"/>
                  <a:gd name="T24" fmla="*/ 0 w 63"/>
                  <a:gd name="T25" fmla="*/ 0 h 57"/>
                  <a:gd name="T26" fmla="*/ 0 w 63"/>
                  <a:gd name="T27" fmla="*/ 0 h 57"/>
                  <a:gd name="T28" fmla="*/ 0 w 63"/>
                  <a:gd name="T29" fmla="*/ 0 h 57"/>
                  <a:gd name="T30" fmla="*/ 0 w 63"/>
                  <a:gd name="T31" fmla="*/ 0 h 57"/>
                  <a:gd name="T32" fmla="*/ 0 w 63"/>
                  <a:gd name="T33" fmla="*/ 0 h 57"/>
                  <a:gd name="T34" fmla="*/ 0 w 63"/>
                  <a:gd name="T35" fmla="*/ 0 h 57"/>
                  <a:gd name="T36" fmla="*/ 0 w 63"/>
                  <a:gd name="T37" fmla="*/ 0 h 57"/>
                  <a:gd name="T38" fmla="*/ 0 w 63"/>
                  <a:gd name="T39" fmla="*/ 0 h 57"/>
                  <a:gd name="T40" fmla="*/ 0 w 63"/>
                  <a:gd name="T41" fmla="*/ 0 h 57"/>
                  <a:gd name="T42" fmla="*/ 0 w 63"/>
                  <a:gd name="T43" fmla="*/ 0 h 57"/>
                  <a:gd name="T44" fmla="*/ 0 w 63"/>
                  <a:gd name="T45" fmla="*/ 0 h 57"/>
                  <a:gd name="T46" fmla="*/ 0 w 63"/>
                  <a:gd name="T47" fmla="*/ 0 h 57"/>
                  <a:gd name="T48" fmla="*/ 0 w 63"/>
                  <a:gd name="T49" fmla="*/ 0 h 5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3" h="57">
                    <a:moveTo>
                      <a:pt x="15" y="53"/>
                    </a:moveTo>
                    <a:lnTo>
                      <a:pt x="22" y="54"/>
                    </a:lnTo>
                    <a:lnTo>
                      <a:pt x="34" y="57"/>
                    </a:lnTo>
                    <a:lnTo>
                      <a:pt x="47" y="56"/>
                    </a:lnTo>
                    <a:lnTo>
                      <a:pt x="58" y="50"/>
                    </a:lnTo>
                    <a:lnTo>
                      <a:pt x="61" y="48"/>
                    </a:lnTo>
                    <a:lnTo>
                      <a:pt x="62" y="46"/>
                    </a:lnTo>
                    <a:lnTo>
                      <a:pt x="63" y="43"/>
                    </a:lnTo>
                    <a:lnTo>
                      <a:pt x="62" y="40"/>
                    </a:lnTo>
                    <a:lnTo>
                      <a:pt x="61" y="36"/>
                    </a:lnTo>
                    <a:lnTo>
                      <a:pt x="58" y="33"/>
                    </a:lnTo>
                    <a:lnTo>
                      <a:pt x="53" y="31"/>
                    </a:lnTo>
                    <a:lnTo>
                      <a:pt x="47" y="33"/>
                    </a:lnTo>
                    <a:lnTo>
                      <a:pt x="39" y="36"/>
                    </a:lnTo>
                    <a:lnTo>
                      <a:pt x="30" y="36"/>
                    </a:lnTo>
                    <a:lnTo>
                      <a:pt x="24" y="36"/>
                    </a:lnTo>
                    <a:lnTo>
                      <a:pt x="21" y="36"/>
                    </a:lnTo>
                    <a:lnTo>
                      <a:pt x="21" y="30"/>
                    </a:lnTo>
                    <a:lnTo>
                      <a:pt x="21" y="17"/>
                    </a:lnTo>
                    <a:lnTo>
                      <a:pt x="17" y="4"/>
                    </a:lnTo>
                    <a:lnTo>
                      <a:pt x="8" y="0"/>
                    </a:lnTo>
                    <a:lnTo>
                      <a:pt x="0" y="18"/>
                    </a:lnTo>
                    <a:lnTo>
                      <a:pt x="0" y="34"/>
                    </a:lnTo>
                    <a:lnTo>
                      <a:pt x="6" y="46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54" name="Freeform 193"/>
              <p:cNvSpPr>
                <a:spLocks/>
              </p:cNvSpPr>
              <p:nvPr/>
            </p:nvSpPr>
            <p:spPr bwMode="auto">
              <a:xfrm>
                <a:off x="8406" y="4814"/>
                <a:ext cx="21" cy="19"/>
              </a:xfrm>
              <a:custGeom>
                <a:avLst/>
                <a:gdLst>
                  <a:gd name="T0" fmla="*/ 0 w 65"/>
                  <a:gd name="T1" fmla="*/ 0 h 57"/>
                  <a:gd name="T2" fmla="*/ 0 w 65"/>
                  <a:gd name="T3" fmla="*/ 0 h 57"/>
                  <a:gd name="T4" fmla="*/ 0 w 65"/>
                  <a:gd name="T5" fmla="*/ 0 h 57"/>
                  <a:gd name="T6" fmla="*/ 0 w 65"/>
                  <a:gd name="T7" fmla="*/ 0 h 57"/>
                  <a:gd name="T8" fmla="*/ 0 w 65"/>
                  <a:gd name="T9" fmla="*/ 0 h 57"/>
                  <a:gd name="T10" fmla="*/ 0 w 65"/>
                  <a:gd name="T11" fmla="*/ 0 h 57"/>
                  <a:gd name="T12" fmla="*/ 0 w 65"/>
                  <a:gd name="T13" fmla="*/ 0 h 57"/>
                  <a:gd name="T14" fmla="*/ 0 w 65"/>
                  <a:gd name="T15" fmla="*/ 0 h 57"/>
                  <a:gd name="T16" fmla="*/ 0 w 65"/>
                  <a:gd name="T17" fmla="*/ 0 h 57"/>
                  <a:gd name="T18" fmla="*/ 0 w 65"/>
                  <a:gd name="T19" fmla="*/ 0 h 57"/>
                  <a:gd name="T20" fmla="*/ 0 w 65"/>
                  <a:gd name="T21" fmla="*/ 0 h 57"/>
                  <a:gd name="T22" fmla="*/ 0 w 65"/>
                  <a:gd name="T23" fmla="*/ 0 h 57"/>
                  <a:gd name="T24" fmla="*/ 0 w 65"/>
                  <a:gd name="T25" fmla="*/ 0 h 57"/>
                  <a:gd name="T26" fmla="*/ 0 w 65"/>
                  <a:gd name="T27" fmla="*/ 0 h 57"/>
                  <a:gd name="T28" fmla="*/ 0 w 65"/>
                  <a:gd name="T29" fmla="*/ 0 h 57"/>
                  <a:gd name="T30" fmla="*/ 0 w 65"/>
                  <a:gd name="T31" fmla="*/ 0 h 57"/>
                  <a:gd name="T32" fmla="*/ 0 w 65"/>
                  <a:gd name="T33" fmla="*/ 0 h 57"/>
                  <a:gd name="T34" fmla="*/ 0 w 65"/>
                  <a:gd name="T35" fmla="*/ 0 h 57"/>
                  <a:gd name="T36" fmla="*/ 0 w 65"/>
                  <a:gd name="T37" fmla="*/ 0 h 57"/>
                  <a:gd name="T38" fmla="*/ 0 w 65"/>
                  <a:gd name="T39" fmla="*/ 0 h 57"/>
                  <a:gd name="T40" fmla="*/ 0 w 65"/>
                  <a:gd name="T41" fmla="*/ 0 h 5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5" h="57">
                    <a:moveTo>
                      <a:pt x="24" y="52"/>
                    </a:moveTo>
                    <a:lnTo>
                      <a:pt x="32" y="57"/>
                    </a:lnTo>
                    <a:lnTo>
                      <a:pt x="41" y="55"/>
                    </a:lnTo>
                    <a:lnTo>
                      <a:pt x="50" y="52"/>
                    </a:lnTo>
                    <a:lnTo>
                      <a:pt x="59" y="48"/>
                    </a:lnTo>
                    <a:lnTo>
                      <a:pt x="63" y="45"/>
                    </a:lnTo>
                    <a:lnTo>
                      <a:pt x="65" y="42"/>
                    </a:lnTo>
                    <a:lnTo>
                      <a:pt x="65" y="38"/>
                    </a:lnTo>
                    <a:lnTo>
                      <a:pt x="63" y="34"/>
                    </a:lnTo>
                    <a:lnTo>
                      <a:pt x="53" y="28"/>
                    </a:lnTo>
                    <a:lnTo>
                      <a:pt x="46" y="29"/>
                    </a:lnTo>
                    <a:lnTo>
                      <a:pt x="40" y="35"/>
                    </a:lnTo>
                    <a:lnTo>
                      <a:pt x="35" y="39"/>
                    </a:lnTo>
                    <a:lnTo>
                      <a:pt x="32" y="32"/>
                    </a:lnTo>
                    <a:lnTo>
                      <a:pt x="25" y="18"/>
                    </a:lnTo>
                    <a:lnTo>
                      <a:pt x="16" y="5"/>
                    </a:lnTo>
                    <a:lnTo>
                      <a:pt x="6" y="0"/>
                    </a:lnTo>
                    <a:lnTo>
                      <a:pt x="0" y="21"/>
                    </a:lnTo>
                    <a:lnTo>
                      <a:pt x="7" y="36"/>
                    </a:lnTo>
                    <a:lnTo>
                      <a:pt x="18" y="48"/>
                    </a:lnTo>
                    <a:lnTo>
                      <a:pt x="24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55" name="Freeform 194"/>
              <p:cNvSpPr>
                <a:spLocks/>
              </p:cNvSpPr>
              <p:nvPr/>
            </p:nvSpPr>
            <p:spPr bwMode="auto">
              <a:xfrm>
                <a:off x="8371" y="4865"/>
                <a:ext cx="26" cy="26"/>
              </a:xfrm>
              <a:custGeom>
                <a:avLst/>
                <a:gdLst>
                  <a:gd name="T0" fmla="*/ 0 w 79"/>
                  <a:gd name="T1" fmla="*/ 0 h 80"/>
                  <a:gd name="T2" fmla="*/ 0 w 79"/>
                  <a:gd name="T3" fmla="*/ 0 h 80"/>
                  <a:gd name="T4" fmla="*/ 0 w 79"/>
                  <a:gd name="T5" fmla="*/ 0 h 80"/>
                  <a:gd name="T6" fmla="*/ 0 w 79"/>
                  <a:gd name="T7" fmla="*/ 0 h 80"/>
                  <a:gd name="T8" fmla="*/ 0 w 79"/>
                  <a:gd name="T9" fmla="*/ 0 h 80"/>
                  <a:gd name="T10" fmla="*/ 0 w 79"/>
                  <a:gd name="T11" fmla="*/ 0 h 80"/>
                  <a:gd name="T12" fmla="*/ 0 w 79"/>
                  <a:gd name="T13" fmla="*/ 0 h 80"/>
                  <a:gd name="T14" fmla="*/ 0 w 79"/>
                  <a:gd name="T15" fmla="*/ 0 h 80"/>
                  <a:gd name="T16" fmla="*/ 0 w 79"/>
                  <a:gd name="T17" fmla="*/ 0 h 80"/>
                  <a:gd name="T18" fmla="*/ 0 w 79"/>
                  <a:gd name="T19" fmla="*/ 0 h 80"/>
                  <a:gd name="T20" fmla="*/ 0 w 79"/>
                  <a:gd name="T21" fmla="*/ 0 h 80"/>
                  <a:gd name="T22" fmla="*/ 0 w 79"/>
                  <a:gd name="T23" fmla="*/ 0 h 80"/>
                  <a:gd name="T24" fmla="*/ 0 w 79"/>
                  <a:gd name="T25" fmla="*/ 0 h 80"/>
                  <a:gd name="T26" fmla="*/ 0 w 79"/>
                  <a:gd name="T27" fmla="*/ 0 h 80"/>
                  <a:gd name="T28" fmla="*/ 0 w 79"/>
                  <a:gd name="T29" fmla="*/ 0 h 80"/>
                  <a:gd name="T30" fmla="*/ 0 w 79"/>
                  <a:gd name="T31" fmla="*/ 0 h 80"/>
                  <a:gd name="T32" fmla="*/ 0 w 79"/>
                  <a:gd name="T33" fmla="*/ 0 h 80"/>
                  <a:gd name="T34" fmla="*/ 0 w 79"/>
                  <a:gd name="T35" fmla="*/ 0 h 80"/>
                  <a:gd name="T36" fmla="*/ 0 w 79"/>
                  <a:gd name="T37" fmla="*/ 0 h 80"/>
                  <a:gd name="T38" fmla="*/ 0 w 79"/>
                  <a:gd name="T39" fmla="*/ 0 h 80"/>
                  <a:gd name="T40" fmla="*/ 0 w 79"/>
                  <a:gd name="T41" fmla="*/ 0 h 80"/>
                  <a:gd name="T42" fmla="*/ 0 w 79"/>
                  <a:gd name="T43" fmla="*/ 0 h 80"/>
                  <a:gd name="T44" fmla="*/ 0 w 79"/>
                  <a:gd name="T45" fmla="*/ 0 h 80"/>
                  <a:gd name="T46" fmla="*/ 0 w 79"/>
                  <a:gd name="T47" fmla="*/ 0 h 80"/>
                  <a:gd name="T48" fmla="*/ 0 w 79"/>
                  <a:gd name="T49" fmla="*/ 0 h 80"/>
                  <a:gd name="T50" fmla="*/ 0 w 79"/>
                  <a:gd name="T51" fmla="*/ 0 h 80"/>
                  <a:gd name="T52" fmla="*/ 0 w 79"/>
                  <a:gd name="T53" fmla="*/ 0 h 80"/>
                  <a:gd name="T54" fmla="*/ 0 w 79"/>
                  <a:gd name="T55" fmla="*/ 0 h 80"/>
                  <a:gd name="T56" fmla="*/ 0 w 79"/>
                  <a:gd name="T57" fmla="*/ 0 h 8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80">
                    <a:moveTo>
                      <a:pt x="16" y="67"/>
                    </a:moveTo>
                    <a:lnTo>
                      <a:pt x="19" y="70"/>
                    </a:lnTo>
                    <a:lnTo>
                      <a:pt x="23" y="73"/>
                    </a:lnTo>
                    <a:lnTo>
                      <a:pt x="31" y="77"/>
                    </a:lnTo>
                    <a:lnTo>
                      <a:pt x="38" y="79"/>
                    </a:lnTo>
                    <a:lnTo>
                      <a:pt x="47" y="80"/>
                    </a:lnTo>
                    <a:lnTo>
                      <a:pt x="57" y="77"/>
                    </a:lnTo>
                    <a:lnTo>
                      <a:pt x="66" y="70"/>
                    </a:lnTo>
                    <a:lnTo>
                      <a:pt x="73" y="59"/>
                    </a:lnTo>
                    <a:lnTo>
                      <a:pt x="76" y="54"/>
                    </a:lnTo>
                    <a:lnTo>
                      <a:pt x="78" y="50"/>
                    </a:lnTo>
                    <a:lnTo>
                      <a:pt x="79" y="46"/>
                    </a:lnTo>
                    <a:lnTo>
                      <a:pt x="78" y="43"/>
                    </a:lnTo>
                    <a:lnTo>
                      <a:pt x="70" y="39"/>
                    </a:lnTo>
                    <a:lnTo>
                      <a:pt x="61" y="37"/>
                    </a:lnTo>
                    <a:lnTo>
                      <a:pt x="53" y="39"/>
                    </a:lnTo>
                    <a:lnTo>
                      <a:pt x="45" y="40"/>
                    </a:lnTo>
                    <a:lnTo>
                      <a:pt x="39" y="44"/>
                    </a:lnTo>
                    <a:lnTo>
                      <a:pt x="34" y="47"/>
                    </a:lnTo>
                    <a:lnTo>
                      <a:pt x="31" y="50"/>
                    </a:lnTo>
                    <a:lnTo>
                      <a:pt x="29" y="52"/>
                    </a:lnTo>
                    <a:lnTo>
                      <a:pt x="28" y="43"/>
                    </a:lnTo>
                    <a:lnTo>
                      <a:pt x="22" y="24"/>
                    </a:lnTo>
                    <a:lnTo>
                      <a:pt x="13" y="6"/>
                    </a:lnTo>
                    <a:lnTo>
                      <a:pt x="1" y="0"/>
                    </a:lnTo>
                    <a:lnTo>
                      <a:pt x="0" y="24"/>
                    </a:lnTo>
                    <a:lnTo>
                      <a:pt x="6" y="46"/>
                    </a:lnTo>
                    <a:lnTo>
                      <a:pt x="13" y="62"/>
                    </a:lnTo>
                    <a:lnTo>
                      <a:pt x="16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56" name="Freeform 195"/>
              <p:cNvSpPr>
                <a:spLocks/>
              </p:cNvSpPr>
              <p:nvPr/>
            </p:nvSpPr>
            <p:spPr bwMode="auto">
              <a:xfrm>
                <a:off x="8399" y="4855"/>
                <a:ext cx="27" cy="22"/>
              </a:xfrm>
              <a:custGeom>
                <a:avLst/>
                <a:gdLst>
                  <a:gd name="T0" fmla="*/ 0 w 79"/>
                  <a:gd name="T1" fmla="*/ 0 h 67"/>
                  <a:gd name="T2" fmla="*/ 0 w 79"/>
                  <a:gd name="T3" fmla="*/ 0 h 67"/>
                  <a:gd name="T4" fmla="*/ 0 w 79"/>
                  <a:gd name="T5" fmla="*/ 0 h 67"/>
                  <a:gd name="T6" fmla="*/ 0 w 79"/>
                  <a:gd name="T7" fmla="*/ 0 h 67"/>
                  <a:gd name="T8" fmla="*/ 0 w 79"/>
                  <a:gd name="T9" fmla="*/ 0 h 67"/>
                  <a:gd name="T10" fmla="*/ 0 w 79"/>
                  <a:gd name="T11" fmla="*/ 0 h 67"/>
                  <a:gd name="T12" fmla="*/ 0 w 79"/>
                  <a:gd name="T13" fmla="*/ 0 h 67"/>
                  <a:gd name="T14" fmla="*/ 0 w 79"/>
                  <a:gd name="T15" fmla="*/ 0 h 67"/>
                  <a:gd name="T16" fmla="*/ 0 w 79"/>
                  <a:gd name="T17" fmla="*/ 0 h 67"/>
                  <a:gd name="T18" fmla="*/ 0 w 79"/>
                  <a:gd name="T19" fmla="*/ 0 h 67"/>
                  <a:gd name="T20" fmla="*/ 0 w 79"/>
                  <a:gd name="T21" fmla="*/ 0 h 67"/>
                  <a:gd name="T22" fmla="*/ 0 w 79"/>
                  <a:gd name="T23" fmla="*/ 0 h 67"/>
                  <a:gd name="T24" fmla="*/ 0 w 79"/>
                  <a:gd name="T25" fmla="*/ 0 h 67"/>
                  <a:gd name="T26" fmla="*/ 0 w 79"/>
                  <a:gd name="T27" fmla="*/ 0 h 67"/>
                  <a:gd name="T28" fmla="*/ 0 w 79"/>
                  <a:gd name="T29" fmla="*/ 0 h 67"/>
                  <a:gd name="T30" fmla="*/ 0 w 79"/>
                  <a:gd name="T31" fmla="*/ 0 h 67"/>
                  <a:gd name="T32" fmla="*/ 0 w 79"/>
                  <a:gd name="T33" fmla="*/ 0 h 67"/>
                  <a:gd name="T34" fmla="*/ 0 w 79"/>
                  <a:gd name="T35" fmla="*/ 0 h 67"/>
                  <a:gd name="T36" fmla="*/ 0 w 79"/>
                  <a:gd name="T37" fmla="*/ 0 h 67"/>
                  <a:gd name="T38" fmla="*/ 0 w 79"/>
                  <a:gd name="T39" fmla="*/ 0 h 67"/>
                  <a:gd name="T40" fmla="*/ 0 w 79"/>
                  <a:gd name="T41" fmla="*/ 0 h 67"/>
                  <a:gd name="T42" fmla="*/ 0 w 79"/>
                  <a:gd name="T43" fmla="*/ 0 h 67"/>
                  <a:gd name="T44" fmla="*/ 0 w 79"/>
                  <a:gd name="T45" fmla="*/ 0 h 67"/>
                  <a:gd name="T46" fmla="*/ 0 w 79"/>
                  <a:gd name="T47" fmla="*/ 0 h 67"/>
                  <a:gd name="T48" fmla="*/ 0 w 79"/>
                  <a:gd name="T49" fmla="*/ 0 h 67"/>
                  <a:gd name="T50" fmla="*/ 0 w 79"/>
                  <a:gd name="T51" fmla="*/ 0 h 67"/>
                  <a:gd name="T52" fmla="*/ 0 w 79"/>
                  <a:gd name="T53" fmla="*/ 0 h 67"/>
                  <a:gd name="T54" fmla="*/ 0 w 79"/>
                  <a:gd name="T55" fmla="*/ 0 h 67"/>
                  <a:gd name="T56" fmla="*/ 0 w 79"/>
                  <a:gd name="T57" fmla="*/ 0 h 6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67">
                    <a:moveTo>
                      <a:pt x="13" y="54"/>
                    </a:moveTo>
                    <a:lnTo>
                      <a:pt x="16" y="56"/>
                    </a:lnTo>
                    <a:lnTo>
                      <a:pt x="20" y="59"/>
                    </a:lnTo>
                    <a:lnTo>
                      <a:pt x="26" y="61"/>
                    </a:lnTo>
                    <a:lnTo>
                      <a:pt x="34" y="64"/>
                    </a:lnTo>
                    <a:lnTo>
                      <a:pt x="41" y="67"/>
                    </a:lnTo>
                    <a:lnTo>
                      <a:pt x="50" y="67"/>
                    </a:lnTo>
                    <a:lnTo>
                      <a:pt x="59" y="67"/>
                    </a:lnTo>
                    <a:lnTo>
                      <a:pt x="66" y="64"/>
                    </a:lnTo>
                    <a:lnTo>
                      <a:pt x="72" y="61"/>
                    </a:lnTo>
                    <a:lnTo>
                      <a:pt x="76" y="57"/>
                    </a:lnTo>
                    <a:lnTo>
                      <a:pt x="79" y="53"/>
                    </a:lnTo>
                    <a:lnTo>
                      <a:pt x="78" y="47"/>
                    </a:lnTo>
                    <a:lnTo>
                      <a:pt x="72" y="41"/>
                    </a:lnTo>
                    <a:lnTo>
                      <a:pt x="65" y="37"/>
                    </a:lnTo>
                    <a:lnTo>
                      <a:pt x="56" y="36"/>
                    </a:lnTo>
                    <a:lnTo>
                      <a:pt x="48" y="36"/>
                    </a:lnTo>
                    <a:lnTo>
                      <a:pt x="40" y="37"/>
                    </a:lnTo>
                    <a:lnTo>
                      <a:pt x="34" y="38"/>
                    </a:lnTo>
                    <a:lnTo>
                      <a:pt x="29" y="40"/>
                    </a:lnTo>
                    <a:lnTo>
                      <a:pt x="28" y="40"/>
                    </a:lnTo>
                    <a:lnTo>
                      <a:pt x="26" y="33"/>
                    </a:lnTo>
                    <a:lnTo>
                      <a:pt x="22" y="17"/>
                    </a:lnTo>
                    <a:lnTo>
                      <a:pt x="15" y="4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38"/>
                    </a:lnTo>
                    <a:lnTo>
                      <a:pt x="10" y="50"/>
                    </a:lnTo>
                    <a:lnTo>
                      <a:pt x="13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57" name="Freeform 196"/>
              <p:cNvSpPr>
                <a:spLocks/>
              </p:cNvSpPr>
              <p:nvPr/>
            </p:nvSpPr>
            <p:spPr bwMode="auto">
              <a:xfrm>
                <a:off x="8429" y="4851"/>
                <a:ext cx="26" cy="20"/>
              </a:xfrm>
              <a:custGeom>
                <a:avLst/>
                <a:gdLst>
                  <a:gd name="T0" fmla="*/ 0 w 77"/>
                  <a:gd name="T1" fmla="*/ 0 h 62"/>
                  <a:gd name="T2" fmla="*/ 0 w 77"/>
                  <a:gd name="T3" fmla="*/ 0 h 62"/>
                  <a:gd name="T4" fmla="*/ 0 w 77"/>
                  <a:gd name="T5" fmla="*/ 0 h 62"/>
                  <a:gd name="T6" fmla="*/ 0 w 77"/>
                  <a:gd name="T7" fmla="*/ 0 h 62"/>
                  <a:gd name="T8" fmla="*/ 0 w 77"/>
                  <a:gd name="T9" fmla="*/ 0 h 62"/>
                  <a:gd name="T10" fmla="*/ 0 w 77"/>
                  <a:gd name="T11" fmla="*/ 0 h 62"/>
                  <a:gd name="T12" fmla="*/ 0 w 77"/>
                  <a:gd name="T13" fmla="*/ 0 h 62"/>
                  <a:gd name="T14" fmla="*/ 0 w 77"/>
                  <a:gd name="T15" fmla="*/ 0 h 62"/>
                  <a:gd name="T16" fmla="*/ 0 w 77"/>
                  <a:gd name="T17" fmla="*/ 0 h 62"/>
                  <a:gd name="T18" fmla="*/ 0 w 77"/>
                  <a:gd name="T19" fmla="*/ 0 h 62"/>
                  <a:gd name="T20" fmla="*/ 0 w 77"/>
                  <a:gd name="T21" fmla="*/ 0 h 62"/>
                  <a:gd name="T22" fmla="*/ 0 w 77"/>
                  <a:gd name="T23" fmla="*/ 0 h 62"/>
                  <a:gd name="T24" fmla="*/ 0 w 77"/>
                  <a:gd name="T25" fmla="*/ 0 h 62"/>
                  <a:gd name="T26" fmla="*/ 0 w 77"/>
                  <a:gd name="T27" fmla="*/ 0 h 62"/>
                  <a:gd name="T28" fmla="*/ 0 w 77"/>
                  <a:gd name="T29" fmla="*/ 0 h 62"/>
                  <a:gd name="T30" fmla="*/ 0 w 77"/>
                  <a:gd name="T31" fmla="*/ 0 h 62"/>
                  <a:gd name="T32" fmla="*/ 0 w 77"/>
                  <a:gd name="T33" fmla="*/ 0 h 62"/>
                  <a:gd name="T34" fmla="*/ 0 w 77"/>
                  <a:gd name="T35" fmla="*/ 0 h 62"/>
                  <a:gd name="T36" fmla="*/ 0 w 77"/>
                  <a:gd name="T37" fmla="*/ 0 h 62"/>
                  <a:gd name="T38" fmla="*/ 0 w 77"/>
                  <a:gd name="T39" fmla="*/ 0 h 62"/>
                  <a:gd name="T40" fmla="*/ 0 w 77"/>
                  <a:gd name="T41" fmla="*/ 0 h 62"/>
                  <a:gd name="T42" fmla="*/ 0 w 77"/>
                  <a:gd name="T43" fmla="*/ 0 h 62"/>
                  <a:gd name="T44" fmla="*/ 0 w 77"/>
                  <a:gd name="T45" fmla="*/ 0 h 62"/>
                  <a:gd name="T46" fmla="*/ 0 w 77"/>
                  <a:gd name="T47" fmla="*/ 0 h 62"/>
                  <a:gd name="T48" fmla="*/ 0 w 77"/>
                  <a:gd name="T49" fmla="*/ 0 h 6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7" h="62">
                    <a:moveTo>
                      <a:pt x="9" y="58"/>
                    </a:moveTo>
                    <a:lnTo>
                      <a:pt x="17" y="60"/>
                    </a:lnTo>
                    <a:lnTo>
                      <a:pt x="27" y="62"/>
                    </a:lnTo>
                    <a:lnTo>
                      <a:pt x="40" y="62"/>
                    </a:lnTo>
                    <a:lnTo>
                      <a:pt x="53" y="60"/>
                    </a:lnTo>
                    <a:lnTo>
                      <a:pt x="65" y="58"/>
                    </a:lnTo>
                    <a:lnTo>
                      <a:pt x="72" y="55"/>
                    </a:lnTo>
                    <a:lnTo>
                      <a:pt x="77" y="49"/>
                    </a:lnTo>
                    <a:lnTo>
                      <a:pt x="75" y="42"/>
                    </a:lnTo>
                    <a:lnTo>
                      <a:pt x="69" y="36"/>
                    </a:lnTo>
                    <a:lnTo>
                      <a:pt x="62" y="33"/>
                    </a:lnTo>
                    <a:lnTo>
                      <a:pt x="53" y="32"/>
                    </a:lnTo>
                    <a:lnTo>
                      <a:pt x="46" y="32"/>
                    </a:lnTo>
                    <a:lnTo>
                      <a:pt x="39" y="33"/>
                    </a:lnTo>
                    <a:lnTo>
                      <a:pt x="33" y="35"/>
                    </a:lnTo>
                    <a:lnTo>
                      <a:pt x="28" y="37"/>
                    </a:lnTo>
                    <a:lnTo>
                      <a:pt x="27" y="37"/>
                    </a:lnTo>
                    <a:lnTo>
                      <a:pt x="25" y="30"/>
                    </a:lnTo>
                    <a:lnTo>
                      <a:pt x="21" y="16"/>
                    </a:lnTo>
                    <a:lnTo>
                      <a:pt x="14" y="3"/>
                    </a:lnTo>
                    <a:lnTo>
                      <a:pt x="2" y="0"/>
                    </a:lnTo>
                    <a:lnTo>
                      <a:pt x="0" y="17"/>
                    </a:lnTo>
                    <a:lnTo>
                      <a:pt x="3" y="36"/>
                    </a:lnTo>
                    <a:lnTo>
                      <a:pt x="8" y="52"/>
                    </a:lnTo>
                    <a:lnTo>
                      <a:pt x="9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58" name="Freeform 197"/>
              <p:cNvSpPr>
                <a:spLocks/>
              </p:cNvSpPr>
              <p:nvPr/>
            </p:nvSpPr>
            <p:spPr bwMode="auto">
              <a:xfrm>
                <a:off x="8258" y="4730"/>
                <a:ext cx="122" cy="281"/>
              </a:xfrm>
              <a:custGeom>
                <a:avLst/>
                <a:gdLst>
                  <a:gd name="T0" fmla="*/ 0 w 366"/>
                  <a:gd name="T1" fmla="*/ 0 h 845"/>
                  <a:gd name="T2" fmla="*/ 0 w 366"/>
                  <a:gd name="T3" fmla="*/ 0 h 845"/>
                  <a:gd name="T4" fmla="*/ 0 w 366"/>
                  <a:gd name="T5" fmla="*/ 0 h 845"/>
                  <a:gd name="T6" fmla="*/ 0 w 366"/>
                  <a:gd name="T7" fmla="*/ 0 h 845"/>
                  <a:gd name="T8" fmla="*/ 0 w 366"/>
                  <a:gd name="T9" fmla="*/ 0 h 845"/>
                  <a:gd name="T10" fmla="*/ 0 w 366"/>
                  <a:gd name="T11" fmla="*/ 0 h 845"/>
                  <a:gd name="T12" fmla="*/ 0 w 366"/>
                  <a:gd name="T13" fmla="*/ 0 h 845"/>
                  <a:gd name="T14" fmla="*/ 0 w 366"/>
                  <a:gd name="T15" fmla="*/ 0 h 845"/>
                  <a:gd name="T16" fmla="*/ 0 w 366"/>
                  <a:gd name="T17" fmla="*/ 0 h 845"/>
                  <a:gd name="T18" fmla="*/ 0 w 366"/>
                  <a:gd name="T19" fmla="*/ 0 h 845"/>
                  <a:gd name="T20" fmla="*/ 0 w 366"/>
                  <a:gd name="T21" fmla="*/ 0 h 845"/>
                  <a:gd name="T22" fmla="*/ 0 w 366"/>
                  <a:gd name="T23" fmla="*/ 0 h 845"/>
                  <a:gd name="T24" fmla="*/ 0 w 366"/>
                  <a:gd name="T25" fmla="*/ 0 h 845"/>
                  <a:gd name="T26" fmla="*/ 0 w 366"/>
                  <a:gd name="T27" fmla="*/ 0 h 845"/>
                  <a:gd name="T28" fmla="*/ 0 w 366"/>
                  <a:gd name="T29" fmla="*/ 0 h 845"/>
                  <a:gd name="T30" fmla="*/ 0 w 366"/>
                  <a:gd name="T31" fmla="*/ 0 h 845"/>
                  <a:gd name="T32" fmla="*/ 0 w 366"/>
                  <a:gd name="T33" fmla="*/ 0 h 845"/>
                  <a:gd name="T34" fmla="*/ 0 w 366"/>
                  <a:gd name="T35" fmla="*/ 0 h 845"/>
                  <a:gd name="T36" fmla="*/ 0 w 366"/>
                  <a:gd name="T37" fmla="*/ 0 h 845"/>
                  <a:gd name="T38" fmla="*/ 0 w 366"/>
                  <a:gd name="T39" fmla="*/ 0 h 845"/>
                  <a:gd name="T40" fmla="*/ 0 w 366"/>
                  <a:gd name="T41" fmla="*/ 0 h 845"/>
                  <a:gd name="T42" fmla="*/ 0 w 366"/>
                  <a:gd name="T43" fmla="*/ 0 h 845"/>
                  <a:gd name="T44" fmla="*/ 0 w 366"/>
                  <a:gd name="T45" fmla="*/ 0 h 845"/>
                  <a:gd name="T46" fmla="*/ 0 w 366"/>
                  <a:gd name="T47" fmla="*/ 0 h 845"/>
                  <a:gd name="T48" fmla="*/ 0 w 366"/>
                  <a:gd name="T49" fmla="*/ 0 h 845"/>
                  <a:gd name="T50" fmla="*/ 0 w 366"/>
                  <a:gd name="T51" fmla="*/ 0 h 845"/>
                  <a:gd name="T52" fmla="*/ 0 w 366"/>
                  <a:gd name="T53" fmla="*/ 0 h 845"/>
                  <a:gd name="T54" fmla="*/ 0 w 366"/>
                  <a:gd name="T55" fmla="*/ 0 h 845"/>
                  <a:gd name="T56" fmla="*/ 0 w 366"/>
                  <a:gd name="T57" fmla="*/ 0 h 845"/>
                  <a:gd name="T58" fmla="*/ 0 w 366"/>
                  <a:gd name="T59" fmla="*/ 0 h 845"/>
                  <a:gd name="T60" fmla="*/ 0 w 366"/>
                  <a:gd name="T61" fmla="*/ 0 h 845"/>
                  <a:gd name="T62" fmla="*/ 0 w 366"/>
                  <a:gd name="T63" fmla="*/ 0 h 84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366" h="845">
                    <a:moveTo>
                      <a:pt x="15" y="104"/>
                    </a:moveTo>
                    <a:lnTo>
                      <a:pt x="12" y="150"/>
                    </a:lnTo>
                    <a:lnTo>
                      <a:pt x="12" y="196"/>
                    </a:lnTo>
                    <a:lnTo>
                      <a:pt x="16" y="241"/>
                    </a:lnTo>
                    <a:lnTo>
                      <a:pt x="27" y="286"/>
                    </a:lnTo>
                    <a:lnTo>
                      <a:pt x="46" y="346"/>
                    </a:lnTo>
                    <a:lnTo>
                      <a:pt x="65" y="406"/>
                    </a:lnTo>
                    <a:lnTo>
                      <a:pt x="84" y="465"/>
                    </a:lnTo>
                    <a:lnTo>
                      <a:pt x="103" y="524"/>
                    </a:lnTo>
                    <a:lnTo>
                      <a:pt x="122" y="583"/>
                    </a:lnTo>
                    <a:lnTo>
                      <a:pt x="143" y="640"/>
                    </a:lnTo>
                    <a:lnTo>
                      <a:pt x="163" y="699"/>
                    </a:lnTo>
                    <a:lnTo>
                      <a:pt x="185" y="758"/>
                    </a:lnTo>
                    <a:lnTo>
                      <a:pt x="195" y="778"/>
                    </a:lnTo>
                    <a:lnTo>
                      <a:pt x="210" y="796"/>
                    </a:lnTo>
                    <a:lnTo>
                      <a:pt x="228" y="810"/>
                    </a:lnTo>
                    <a:lnTo>
                      <a:pt x="247" y="822"/>
                    </a:lnTo>
                    <a:lnTo>
                      <a:pt x="269" y="830"/>
                    </a:lnTo>
                    <a:lnTo>
                      <a:pt x="292" y="837"/>
                    </a:lnTo>
                    <a:lnTo>
                      <a:pt x="316" y="842"/>
                    </a:lnTo>
                    <a:lnTo>
                      <a:pt x="339" y="845"/>
                    </a:lnTo>
                    <a:lnTo>
                      <a:pt x="348" y="843"/>
                    </a:lnTo>
                    <a:lnTo>
                      <a:pt x="355" y="840"/>
                    </a:lnTo>
                    <a:lnTo>
                      <a:pt x="361" y="833"/>
                    </a:lnTo>
                    <a:lnTo>
                      <a:pt x="366" y="824"/>
                    </a:lnTo>
                    <a:lnTo>
                      <a:pt x="366" y="816"/>
                    </a:lnTo>
                    <a:lnTo>
                      <a:pt x="361" y="809"/>
                    </a:lnTo>
                    <a:lnTo>
                      <a:pt x="354" y="803"/>
                    </a:lnTo>
                    <a:lnTo>
                      <a:pt x="345" y="800"/>
                    </a:lnTo>
                    <a:lnTo>
                      <a:pt x="329" y="796"/>
                    </a:lnTo>
                    <a:lnTo>
                      <a:pt x="313" y="793"/>
                    </a:lnTo>
                    <a:lnTo>
                      <a:pt x="295" y="788"/>
                    </a:lnTo>
                    <a:lnTo>
                      <a:pt x="279" y="784"/>
                    </a:lnTo>
                    <a:lnTo>
                      <a:pt x="264" y="778"/>
                    </a:lnTo>
                    <a:lnTo>
                      <a:pt x="251" y="768"/>
                    </a:lnTo>
                    <a:lnTo>
                      <a:pt x="239" y="757"/>
                    </a:lnTo>
                    <a:lnTo>
                      <a:pt x="231" y="741"/>
                    </a:lnTo>
                    <a:lnTo>
                      <a:pt x="217" y="708"/>
                    </a:lnTo>
                    <a:lnTo>
                      <a:pt x="206" y="676"/>
                    </a:lnTo>
                    <a:lnTo>
                      <a:pt x="194" y="643"/>
                    </a:lnTo>
                    <a:lnTo>
                      <a:pt x="184" y="610"/>
                    </a:lnTo>
                    <a:lnTo>
                      <a:pt x="172" y="577"/>
                    </a:lnTo>
                    <a:lnTo>
                      <a:pt x="162" y="544"/>
                    </a:lnTo>
                    <a:lnTo>
                      <a:pt x="151" y="511"/>
                    </a:lnTo>
                    <a:lnTo>
                      <a:pt x="141" y="478"/>
                    </a:lnTo>
                    <a:lnTo>
                      <a:pt x="126" y="435"/>
                    </a:lnTo>
                    <a:lnTo>
                      <a:pt x="110" y="392"/>
                    </a:lnTo>
                    <a:lnTo>
                      <a:pt x="94" y="349"/>
                    </a:lnTo>
                    <a:lnTo>
                      <a:pt x="79" y="306"/>
                    </a:lnTo>
                    <a:lnTo>
                      <a:pt x="65" y="263"/>
                    </a:lnTo>
                    <a:lnTo>
                      <a:pt x="54" y="219"/>
                    </a:lnTo>
                    <a:lnTo>
                      <a:pt x="49" y="175"/>
                    </a:lnTo>
                    <a:lnTo>
                      <a:pt x="47" y="129"/>
                    </a:lnTo>
                    <a:lnTo>
                      <a:pt x="46" y="110"/>
                    </a:lnTo>
                    <a:lnTo>
                      <a:pt x="41" y="89"/>
                    </a:lnTo>
                    <a:lnTo>
                      <a:pt x="35" y="67"/>
                    </a:lnTo>
                    <a:lnTo>
                      <a:pt x="28" y="46"/>
                    </a:lnTo>
                    <a:lnTo>
                      <a:pt x="21" y="27"/>
                    </a:lnTo>
                    <a:lnTo>
                      <a:pt x="13" y="1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5" y="17"/>
                    </a:lnTo>
                    <a:lnTo>
                      <a:pt x="10" y="44"/>
                    </a:lnTo>
                    <a:lnTo>
                      <a:pt x="13" y="76"/>
                    </a:lnTo>
                    <a:lnTo>
                      <a:pt x="15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59" name="Freeform 198"/>
              <p:cNvSpPr>
                <a:spLocks/>
              </p:cNvSpPr>
              <p:nvPr/>
            </p:nvSpPr>
            <p:spPr bwMode="auto">
              <a:xfrm>
                <a:off x="8517" y="4850"/>
                <a:ext cx="29" cy="29"/>
              </a:xfrm>
              <a:custGeom>
                <a:avLst/>
                <a:gdLst>
                  <a:gd name="T0" fmla="*/ 0 w 88"/>
                  <a:gd name="T1" fmla="*/ 0 h 87"/>
                  <a:gd name="T2" fmla="*/ 0 w 88"/>
                  <a:gd name="T3" fmla="*/ 0 h 87"/>
                  <a:gd name="T4" fmla="*/ 0 w 88"/>
                  <a:gd name="T5" fmla="*/ 0 h 87"/>
                  <a:gd name="T6" fmla="*/ 0 w 88"/>
                  <a:gd name="T7" fmla="*/ 0 h 87"/>
                  <a:gd name="T8" fmla="*/ 0 w 88"/>
                  <a:gd name="T9" fmla="*/ 0 h 87"/>
                  <a:gd name="T10" fmla="*/ 0 w 88"/>
                  <a:gd name="T11" fmla="*/ 0 h 87"/>
                  <a:gd name="T12" fmla="*/ 0 w 88"/>
                  <a:gd name="T13" fmla="*/ 0 h 87"/>
                  <a:gd name="T14" fmla="*/ 0 w 88"/>
                  <a:gd name="T15" fmla="*/ 0 h 87"/>
                  <a:gd name="T16" fmla="*/ 0 w 88"/>
                  <a:gd name="T17" fmla="*/ 0 h 87"/>
                  <a:gd name="T18" fmla="*/ 0 w 88"/>
                  <a:gd name="T19" fmla="*/ 0 h 87"/>
                  <a:gd name="T20" fmla="*/ 0 w 88"/>
                  <a:gd name="T21" fmla="*/ 0 h 87"/>
                  <a:gd name="T22" fmla="*/ 0 w 88"/>
                  <a:gd name="T23" fmla="*/ 0 h 87"/>
                  <a:gd name="T24" fmla="*/ 0 w 88"/>
                  <a:gd name="T25" fmla="*/ 0 h 87"/>
                  <a:gd name="T26" fmla="*/ 0 w 88"/>
                  <a:gd name="T27" fmla="*/ 0 h 87"/>
                  <a:gd name="T28" fmla="*/ 0 w 88"/>
                  <a:gd name="T29" fmla="*/ 0 h 87"/>
                  <a:gd name="T30" fmla="*/ 0 w 88"/>
                  <a:gd name="T31" fmla="*/ 0 h 87"/>
                  <a:gd name="T32" fmla="*/ 0 w 88"/>
                  <a:gd name="T33" fmla="*/ 0 h 87"/>
                  <a:gd name="T34" fmla="*/ 0 w 88"/>
                  <a:gd name="T35" fmla="*/ 0 h 87"/>
                  <a:gd name="T36" fmla="*/ 0 w 88"/>
                  <a:gd name="T37" fmla="*/ 0 h 87"/>
                  <a:gd name="T38" fmla="*/ 0 w 88"/>
                  <a:gd name="T39" fmla="*/ 0 h 87"/>
                  <a:gd name="T40" fmla="*/ 0 w 88"/>
                  <a:gd name="T41" fmla="*/ 0 h 87"/>
                  <a:gd name="T42" fmla="*/ 0 w 88"/>
                  <a:gd name="T43" fmla="*/ 0 h 87"/>
                  <a:gd name="T44" fmla="*/ 0 w 88"/>
                  <a:gd name="T45" fmla="*/ 0 h 87"/>
                  <a:gd name="T46" fmla="*/ 0 w 88"/>
                  <a:gd name="T47" fmla="*/ 0 h 87"/>
                  <a:gd name="T48" fmla="*/ 0 w 88"/>
                  <a:gd name="T49" fmla="*/ 0 h 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8" h="87">
                    <a:moveTo>
                      <a:pt x="84" y="23"/>
                    </a:moveTo>
                    <a:lnTo>
                      <a:pt x="88" y="18"/>
                    </a:lnTo>
                    <a:lnTo>
                      <a:pt x="87" y="13"/>
                    </a:lnTo>
                    <a:lnTo>
                      <a:pt x="84" y="7"/>
                    </a:lnTo>
                    <a:lnTo>
                      <a:pt x="77" y="3"/>
                    </a:lnTo>
                    <a:lnTo>
                      <a:pt x="71" y="0"/>
                    </a:lnTo>
                    <a:lnTo>
                      <a:pt x="62" y="0"/>
                    </a:lnTo>
                    <a:lnTo>
                      <a:pt x="55" y="1"/>
                    </a:lnTo>
                    <a:lnTo>
                      <a:pt x="47" y="5"/>
                    </a:lnTo>
                    <a:lnTo>
                      <a:pt x="41" y="11"/>
                    </a:lnTo>
                    <a:lnTo>
                      <a:pt x="34" y="20"/>
                    </a:lnTo>
                    <a:lnTo>
                      <a:pt x="25" y="31"/>
                    </a:lnTo>
                    <a:lnTo>
                      <a:pt x="16" y="43"/>
                    </a:lnTo>
                    <a:lnTo>
                      <a:pt x="9" y="56"/>
                    </a:lnTo>
                    <a:lnTo>
                      <a:pt x="3" y="69"/>
                    </a:lnTo>
                    <a:lnTo>
                      <a:pt x="0" y="79"/>
                    </a:lnTo>
                    <a:lnTo>
                      <a:pt x="3" y="87"/>
                    </a:lnTo>
                    <a:lnTo>
                      <a:pt x="15" y="80"/>
                    </a:lnTo>
                    <a:lnTo>
                      <a:pt x="27" y="70"/>
                    </a:lnTo>
                    <a:lnTo>
                      <a:pt x="40" y="60"/>
                    </a:lnTo>
                    <a:lnTo>
                      <a:pt x="52" y="50"/>
                    </a:lnTo>
                    <a:lnTo>
                      <a:pt x="63" y="41"/>
                    </a:lnTo>
                    <a:lnTo>
                      <a:pt x="72" y="33"/>
                    </a:lnTo>
                    <a:lnTo>
                      <a:pt x="80" y="27"/>
                    </a:lnTo>
                    <a:lnTo>
                      <a:pt x="8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60" name="Freeform 199"/>
              <p:cNvSpPr>
                <a:spLocks/>
              </p:cNvSpPr>
              <p:nvPr/>
            </p:nvSpPr>
            <p:spPr bwMode="auto">
              <a:xfrm>
                <a:off x="8536" y="4890"/>
                <a:ext cx="34" cy="9"/>
              </a:xfrm>
              <a:custGeom>
                <a:avLst/>
                <a:gdLst>
                  <a:gd name="T0" fmla="*/ 0 w 102"/>
                  <a:gd name="T1" fmla="*/ 0 h 28"/>
                  <a:gd name="T2" fmla="*/ 0 w 102"/>
                  <a:gd name="T3" fmla="*/ 0 h 28"/>
                  <a:gd name="T4" fmla="*/ 0 w 102"/>
                  <a:gd name="T5" fmla="*/ 0 h 28"/>
                  <a:gd name="T6" fmla="*/ 0 w 102"/>
                  <a:gd name="T7" fmla="*/ 0 h 28"/>
                  <a:gd name="T8" fmla="*/ 0 w 102"/>
                  <a:gd name="T9" fmla="*/ 0 h 28"/>
                  <a:gd name="T10" fmla="*/ 0 w 102"/>
                  <a:gd name="T11" fmla="*/ 0 h 28"/>
                  <a:gd name="T12" fmla="*/ 0 w 102"/>
                  <a:gd name="T13" fmla="*/ 0 h 28"/>
                  <a:gd name="T14" fmla="*/ 0 w 102"/>
                  <a:gd name="T15" fmla="*/ 0 h 28"/>
                  <a:gd name="T16" fmla="*/ 0 w 102"/>
                  <a:gd name="T17" fmla="*/ 0 h 28"/>
                  <a:gd name="T18" fmla="*/ 0 w 102"/>
                  <a:gd name="T19" fmla="*/ 0 h 28"/>
                  <a:gd name="T20" fmla="*/ 0 w 102"/>
                  <a:gd name="T21" fmla="*/ 0 h 28"/>
                  <a:gd name="T22" fmla="*/ 0 w 102"/>
                  <a:gd name="T23" fmla="*/ 0 h 28"/>
                  <a:gd name="T24" fmla="*/ 0 w 102"/>
                  <a:gd name="T25" fmla="*/ 0 h 28"/>
                  <a:gd name="T26" fmla="*/ 0 w 102"/>
                  <a:gd name="T27" fmla="*/ 0 h 28"/>
                  <a:gd name="T28" fmla="*/ 0 w 102"/>
                  <a:gd name="T29" fmla="*/ 0 h 28"/>
                  <a:gd name="T30" fmla="*/ 0 w 102"/>
                  <a:gd name="T31" fmla="*/ 0 h 28"/>
                  <a:gd name="T32" fmla="*/ 0 w 102"/>
                  <a:gd name="T33" fmla="*/ 0 h 28"/>
                  <a:gd name="T34" fmla="*/ 0 w 102"/>
                  <a:gd name="T35" fmla="*/ 0 h 28"/>
                  <a:gd name="T36" fmla="*/ 0 w 102"/>
                  <a:gd name="T37" fmla="*/ 0 h 28"/>
                  <a:gd name="T38" fmla="*/ 0 w 102"/>
                  <a:gd name="T39" fmla="*/ 0 h 28"/>
                  <a:gd name="T40" fmla="*/ 0 w 102"/>
                  <a:gd name="T41" fmla="*/ 0 h 28"/>
                  <a:gd name="T42" fmla="*/ 0 w 102"/>
                  <a:gd name="T43" fmla="*/ 0 h 28"/>
                  <a:gd name="T44" fmla="*/ 0 w 102"/>
                  <a:gd name="T45" fmla="*/ 0 h 28"/>
                  <a:gd name="T46" fmla="*/ 0 w 102"/>
                  <a:gd name="T47" fmla="*/ 0 h 28"/>
                  <a:gd name="T48" fmla="*/ 0 w 102"/>
                  <a:gd name="T49" fmla="*/ 0 h 2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2" h="28">
                    <a:moveTo>
                      <a:pt x="92" y="23"/>
                    </a:moveTo>
                    <a:lnTo>
                      <a:pt x="96" y="21"/>
                    </a:lnTo>
                    <a:lnTo>
                      <a:pt x="99" y="18"/>
                    </a:lnTo>
                    <a:lnTo>
                      <a:pt x="101" y="14"/>
                    </a:lnTo>
                    <a:lnTo>
                      <a:pt x="102" y="10"/>
                    </a:lnTo>
                    <a:lnTo>
                      <a:pt x="101" y="5"/>
                    </a:lnTo>
                    <a:lnTo>
                      <a:pt x="98" y="1"/>
                    </a:lnTo>
                    <a:lnTo>
                      <a:pt x="93" y="0"/>
                    </a:lnTo>
                    <a:lnTo>
                      <a:pt x="88" y="0"/>
                    </a:lnTo>
                    <a:lnTo>
                      <a:pt x="76" y="2"/>
                    </a:lnTo>
                    <a:lnTo>
                      <a:pt x="61" y="7"/>
                    </a:lnTo>
                    <a:lnTo>
                      <a:pt x="46" y="10"/>
                    </a:lnTo>
                    <a:lnTo>
                      <a:pt x="33" y="11"/>
                    </a:lnTo>
                    <a:lnTo>
                      <a:pt x="20" y="15"/>
                    </a:lnTo>
                    <a:lnTo>
                      <a:pt x="10" y="18"/>
                    </a:lnTo>
                    <a:lnTo>
                      <a:pt x="2" y="23"/>
                    </a:lnTo>
                    <a:lnTo>
                      <a:pt x="0" y="28"/>
                    </a:lnTo>
                    <a:lnTo>
                      <a:pt x="10" y="28"/>
                    </a:lnTo>
                    <a:lnTo>
                      <a:pt x="20" y="28"/>
                    </a:lnTo>
                    <a:lnTo>
                      <a:pt x="32" y="27"/>
                    </a:lnTo>
                    <a:lnTo>
                      <a:pt x="44" y="27"/>
                    </a:lnTo>
                    <a:lnTo>
                      <a:pt x="55" y="25"/>
                    </a:lnTo>
                    <a:lnTo>
                      <a:pt x="67" y="24"/>
                    </a:lnTo>
                    <a:lnTo>
                      <a:pt x="80" y="24"/>
                    </a:lnTo>
                    <a:lnTo>
                      <a:pt x="9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61" name="Freeform 200"/>
              <p:cNvSpPr>
                <a:spLocks/>
              </p:cNvSpPr>
              <p:nvPr/>
            </p:nvSpPr>
            <p:spPr bwMode="auto">
              <a:xfrm>
                <a:off x="8550" y="4921"/>
                <a:ext cx="47" cy="12"/>
              </a:xfrm>
              <a:custGeom>
                <a:avLst/>
                <a:gdLst>
                  <a:gd name="T0" fmla="*/ 0 w 142"/>
                  <a:gd name="T1" fmla="*/ 0 h 36"/>
                  <a:gd name="T2" fmla="*/ 0 w 142"/>
                  <a:gd name="T3" fmla="*/ 0 h 36"/>
                  <a:gd name="T4" fmla="*/ 0 w 142"/>
                  <a:gd name="T5" fmla="*/ 0 h 36"/>
                  <a:gd name="T6" fmla="*/ 0 w 142"/>
                  <a:gd name="T7" fmla="*/ 0 h 36"/>
                  <a:gd name="T8" fmla="*/ 0 w 142"/>
                  <a:gd name="T9" fmla="*/ 0 h 36"/>
                  <a:gd name="T10" fmla="*/ 0 w 142"/>
                  <a:gd name="T11" fmla="*/ 0 h 36"/>
                  <a:gd name="T12" fmla="*/ 0 w 142"/>
                  <a:gd name="T13" fmla="*/ 0 h 36"/>
                  <a:gd name="T14" fmla="*/ 0 w 142"/>
                  <a:gd name="T15" fmla="*/ 0 h 36"/>
                  <a:gd name="T16" fmla="*/ 0 w 142"/>
                  <a:gd name="T17" fmla="*/ 0 h 36"/>
                  <a:gd name="T18" fmla="*/ 0 w 142"/>
                  <a:gd name="T19" fmla="*/ 0 h 36"/>
                  <a:gd name="T20" fmla="*/ 0 w 142"/>
                  <a:gd name="T21" fmla="*/ 0 h 36"/>
                  <a:gd name="T22" fmla="*/ 0 w 142"/>
                  <a:gd name="T23" fmla="*/ 0 h 36"/>
                  <a:gd name="T24" fmla="*/ 0 w 142"/>
                  <a:gd name="T25" fmla="*/ 0 h 36"/>
                  <a:gd name="T26" fmla="*/ 0 w 142"/>
                  <a:gd name="T27" fmla="*/ 0 h 36"/>
                  <a:gd name="T28" fmla="*/ 0 w 142"/>
                  <a:gd name="T29" fmla="*/ 0 h 36"/>
                  <a:gd name="T30" fmla="*/ 0 w 142"/>
                  <a:gd name="T31" fmla="*/ 0 h 36"/>
                  <a:gd name="T32" fmla="*/ 0 w 142"/>
                  <a:gd name="T33" fmla="*/ 0 h 36"/>
                  <a:gd name="T34" fmla="*/ 0 w 142"/>
                  <a:gd name="T35" fmla="*/ 0 h 36"/>
                  <a:gd name="T36" fmla="*/ 0 w 142"/>
                  <a:gd name="T37" fmla="*/ 0 h 36"/>
                  <a:gd name="T38" fmla="*/ 0 w 142"/>
                  <a:gd name="T39" fmla="*/ 0 h 36"/>
                  <a:gd name="T40" fmla="*/ 0 w 142"/>
                  <a:gd name="T41" fmla="*/ 0 h 36"/>
                  <a:gd name="T42" fmla="*/ 0 w 142"/>
                  <a:gd name="T43" fmla="*/ 0 h 36"/>
                  <a:gd name="T44" fmla="*/ 0 w 142"/>
                  <a:gd name="T45" fmla="*/ 0 h 36"/>
                  <a:gd name="T46" fmla="*/ 0 w 142"/>
                  <a:gd name="T47" fmla="*/ 0 h 36"/>
                  <a:gd name="T48" fmla="*/ 0 w 14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42" h="36">
                    <a:moveTo>
                      <a:pt x="123" y="36"/>
                    </a:moveTo>
                    <a:lnTo>
                      <a:pt x="129" y="36"/>
                    </a:lnTo>
                    <a:lnTo>
                      <a:pt x="135" y="32"/>
                    </a:lnTo>
                    <a:lnTo>
                      <a:pt x="139" y="28"/>
                    </a:lnTo>
                    <a:lnTo>
                      <a:pt x="142" y="20"/>
                    </a:lnTo>
                    <a:lnTo>
                      <a:pt x="141" y="15"/>
                    </a:lnTo>
                    <a:lnTo>
                      <a:pt x="138" y="9"/>
                    </a:lnTo>
                    <a:lnTo>
                      <a:pt x="133" y="5"/>
                    </a:lnTo>
                    <a:lnTo>
                      <a:pt x="126" y="3"/>
                    </a:lnTo>
                    <a:lnTo>
                      <a:pt x="108" y="3"/>
                    </a:lnTo>
                    <a:lnTo>
                      <a:pt x="88" y="3"/>
                    </a:lnTo>
                    <a:lnTo>
                      <a:pt x="67" y="2"/>
                    </a:lnTo>
                    <a:lnTo>
                      <a:pt x="47" y="2"/>
                    </a:lnTo>
                    <a:lnTo>
                      <a:pt x="29" y="0"/>
                    </a:lnTo>
                    <a:lnTo>
                      <a:pt x="13" y="2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10" y="12"/>
                    </a:lnTo>
                    <a:lnTo>
                      <a:pt x="22" y="16"/>
                    </a:lnTo>
                    <a:lnTo>
                      <a:pt x="38" y="19"/>
                    </a:lnTo>
                    <a:lnTo>
                      <a:pt x="54" y="22"/>
                    </a:lnTo>
                    <a:lnTo>
                      <a:pt x="72" y="25"/>
                    </a:lnTo>
                    <a:lnTo>
                      <a:pt x="89" y="29"/>
                    </a:lnTo>
                    <a:lnTo>
                      <a:pt x="107" y="32"/>
                    </a:lnTo>
                    <a:lnTo>
                      <a:pt x="12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62" name="Freeform 201"/>
              <p:cNvSpPr>
                <a:spLocks/>
              </p:cNvSpPr>
              <p:nvPr/>
            </p:nvSpPr>
            <p:spPr bwMode="auto">
              <a:xfrm>
                <a:off x="8416" y="4751"/>
                <a:ext cx="117" cy="200"/>
              </a:xfrm>
              <a:custGeom>
                <a:avLst/>
                <a:gdLst>
                  <a:gd name="T0" fmla="*/ 0 w 351"/>
                  <a:gd name="T1" fmla="*/ 0 h 601"/>
                  <a:gd name="T2" fmla="*/ 0 w 351"/>
                  <a:gd name="T3" fmla="*/ 0 h 601"/>
                  <a:gd name="T4" fmla="*/ 0 w 351"/>
                  <a:gd name="T5" fmla="*/ 0 h 601"/>
                  <a:gd name="T6" fmla="*/ 0 w 351"/>
                  <a:gd name="T7" fmla="*/ 0 h 601"/>
                  <a:gd name="T8" fmla="*/ 0 w 351"/>
                  <a:gd name="T9" fmla="*/ 0 h 601"/>
                  <a:gd name="T10" fmla="*/ 0 w 351"/>
                  <a:gd name="T11" fmla="*/ 0 h 601"/>
                  <a:gd name="T12" fmla="*/ 0 w 351"/>
                  <a:gd name="T13" fmla="*/ 0 h 601"/>
                  <a:gd name="T14" fmla="*/ 0 w 351"/>
                  <a:gd name="T15" fmla="*/ 0 h 601"/>
                  <a:gd name="T16" fmla="*/ 0 w 351"/>
                  <a:gd name="T17" fmla="*/ 0 h 601"/>
                  <a:gd name="T18" fmla="*/ 0 w 351"/>
                  <a:gd name="T19" fmla="*/ 0 h 601"/>
                  <a:gd name="T20" fmla="*/ 0 w 351"/>
                  <a:gd name="T21" fmla="*/ 0 h 601"/>
                  <a:gd name="T22" fmla="*/ 0 w 351"/>
                  <a:gd name="T23" fmla="*/ 0 h 601"/>
                  <a:gd name="T24" fmla="*/ 0 w 351"/>
                  <a:gd name="T25" fmla="*/ 0 h 601"/>
                  <a:gd name="T26" fmla="*/ 0 w 351"/>
                  <a:gd name="T27" fmla="*/ 0 h 601"/>
                  <a:gd name="T28" fmla="*/ 0 w 351"/>
                  <a:gd name="T29" fmla="*/ 0 h 601"/>
                  <a:gd name="T30" fmla="*/ 0 w 351"/>
                  <a:gd name="T31" fmla="*/ 0 h 601"/>
                  <a:gd name="T32" fmla="*/ 0 w 351"/>
                  <a:gd name="T33" fmla="*/ 0 h 601"/>
                  <a:gd name="T34" fmla="*/ 0 w 351"/>
                  <a:gd name="T35" fmla="*/ 0 h 601"/>
                  <a:gd name="T36" fmla="*/ 0 w 351"/>
                  <a:gd name="T37" fmla="*/ 0 h 601"/>
                  <a:gd name="T38" fmla="*/ 0 w 351"/>
                  <a:gd name="T39" fmla="*/ 0 h 601"/>
                  <a:gd name="T40" fmla="*/ 0 w 351"/>
                  <a:gd name="T41" fmla="*/ 0 h 601"/>
                  <a:gd name="T42" fmla="*/ 0 w 351"/>
                  <a:gd name="T43" fmla="*/ 0 h 601"/>
                  <a:gd name="T44" fmla="*/ 0 w 351"/>
                  <a:gd name="T45" fmla="*/ 0 h 601"/>
                  <a:gd name="T46" fmla="*/ 0 w 351"/>
                  <a:gd name="T47" fmla="*/ 0 h 601"/>
                  <a:gd name="T48" fmla="*/ 0 w 351"/>
                  <a:gd name="T49" fmla="*/ 0 h 601"/>
                  <a:gd name="T50" fmla="*/ 0 w 351"/>
                  <a:gd name="T51" fmla="*/ 0 h 601"/>
                  <a:gd name="T52" fmla="*/ 0 w 351"/>
                  <a:gd name="T53" fmla="*/ 0 h 601"/>
                  <a:gd name="T54" fmla="*/ 0 w 351"/>
                  <a:gd name="T55" fmla="*/ 0 h 601"/>
                  <a:gd name="T56" fmla="*/ 0 w 351"/>
                  <a:gd name="T57" fmla="*/ 0 h 601"/>
                  <a:gd name="T58" fmla="*/ 0 w 351"/>
                  <a:gd name="T59" fmla="*/ 0 h 601"/>
                  <a:gd name="T60" fmla="*/ 0 w 351"/>
                  <a:gd name="T61" fmla="*/ 0 h 601"/>
                  <a:gd name="T62" fmla="*/ 0 w 351"/>
                  <a:gd name="T63" fmla="*/ 0 h 601"/>
                  <a:gd name="T64" fmla="*/ 0 w 351"/>
                  <a:gd name="T65" fmla="*/ 0 h 601"/>
                  <a:gd name="T66" fmla="*/ 0 w 351"/>
                  <a:gd name="T67" fmla="*/ 0 h 601"/>
                  <a:gd name="T68" fmla="*/ 0 w 351"/>
                  <a:gd name="T69" fmla="*/ 0 h 601"/>
                  <a:gd name="T70" fmla="*/ 0 w 351"/>
                  <a:gd name="T71" fmla="*/ 0 h 601"/>
                  <a:gd name="T72" fmla="*/ 0 w 351"/>
                  <a:gd name="T73" fmla="*/ 0 h 601"/>
                  <a:gd name="T74" fmla="*/ 0 w 351"/>
                  <a:gd name="T75" fmla="*/ 0 h 601"/>
                  <a:gd name="T76" fmla="*/ 0 w 351"/>
                  <a:gd name="T77" fmla="*/ 0 h 601"/>
                  <a:gd name="T78" fmla="*/ 0 w 351"/>
                  <a:gd name="T79" fmla="*/ 0 h 601"/>
                  <a:gd name="T80" fmla="*/ 0 w 351"/>
                  <a:gd name="T81" fmla="*/ 0 h 60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51" h="601">
                    <a:moveTo>
                      <a:pt x="108" y="298"/>
                    </a:moveTo>
                    <a:lnTo>
                      <a:pt x="132" y="338"/>
                    </a:lnTo>
                    <a:lnTo>
                      <a:pt x="157" y="377"/>
                    </a:lnTo>
                    <a:lnTo>
                      <a:pt x="182" y="414"/>
                    </a:lnTo>
                    <a:lnTo>
                      <a:pt x="208" y="451"/>
                    </a:lnTo>
                    <a:lnTo>
                      <a:pt x="235" y="487"/>
                    </a:lnTo>
                    <a:lnTo>
                      <a:pt x="263" y="523"/>
                    </a:lnTo>
                    <a:lnTo>
                      <a:pt x="292" y="559"/>
                    </a:lnTo>
                    <a:lnTo>
                      <a:pt x="321" y="594"/>
                    </a:lnTo>
                    <a:lnTo>
                      <a:pt x="326" y="598"/>
                    </a:lnTo>
                    <a:lnTo>
                      <a:pt x="332" y="601"/>
                    </a:lnTo>
                    <a:lnTo>
                      <a:pt x="337" y="601"/>
                    </a:lnTo>
                    <a:lnTo>
                      <a:pt x="343" y="598"/>
                    </a:lnTo>
                    <a:lnTo>
                      <a:pt x="349" y="594"/>
                    </a:lnTo>
                    <a:lnTo>
                      <a:pt x="351" y="588"/>
                    </a:lnTo>
                    <a:lnTo>
                      <a:pt x="351" y="582"/>
                    </a:lnTo>
                    <a:lnTo>
                      <a:pt x="349" y="576"/>
                    </a:lnTo>
                    <a:lnTo>
                      <a:pt x="327" y="538"/>
                    </a:lnTo>
                    <a:lnTo>
                      <a:pt x="304" y="499"/>
                    </a:lnTo>
                    <a:lnTo>
                      <a:pt x="279" y="463"/>
                    </a:lnTo>
                    <a:lnTo>
                      <a:pt x="252" y="427"/>
                    </a:lnTo>
                    <a:lnTo>
                      <a:pt x="224" y="391"/>
                    </a:lnTo>
                    <a:lnTo>
                      <a:pt x="198" y="355"/>
                    </a:lnTo>
                    <a:lnTo>
                      <a:pt x="172" y="319"/>
                    </a:lnTo>
                    <a:lnTo>
                      <a:pt x="147" y="280"/>
                    </a:lnTo>
                    <a:lnTo>
                      <a:pt x="125" y="242"/>
                    </a:lnTo>
                    <a:lnTo>
                      <a:pt x="101" y="197"/>
                    </a:lnTo>
                    <a:lnTo>
                      <a:pt x="79" y="150"/>
                    </a:lnTo>
                    <a:lnTo>
                      <a:pt x="59" y="104"/>
                    </a:lnTo>
                    <a:lnTo>
                      <a:pt x="38" y="62"/>
                    </a:lnTo>
                    <a:lnTo>
                      <a:pt x="22" y="29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4" y="17"/>
                    </a:lnTo>
                    <a:lnTo>
                      <a:pt x="13" y="45"/>
                    </a:lnTo>
                    <a:lnTo>
                      <a:pt x="23" y="82"/>
                    </a:lnTo>
                    <a:lnTo>
                      <a:pt x="38" y="124"/>
                    </a:lnTo>
                    <a:lnTo>
                      <a:pt x="54" y="170"/>
                    </a:lnTo>
                    <a:lnTo>
                      <a:pt x="70" y="216"/>
                    </a:lnTo>
                    <a:lnTo>
                      <a:pt x="89" y="259"/>
                    </a:lnTo>
                    <a:lnTo>
                      <a:pt x="108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63" name="Freeform 202"/>
              <p:cNvSpPr>
                <a:spLocks/>
              </p:cNvSpPr>
              <p:nvPr/>
            </p:nvSpPr>
            <p:spPr bwMode="auto">
              <a:xfrm>
                <a:off x="8100" y="4623"/>
                <a:ext cx="541" cy="495"/>
              </a:xfrm>
              <a:custGeom>
                <a:avLst/>
                <a:gdLst>
                  <a:gd name="T0" fmla="*/ 0 w 2164"/>
                  <a:gd name="T1" fmla="*/ 0 h 1979"/>
                  <a:gd name="T2" fmla="*/ 0 w 2164"/>
                  <a:gd name="T3" fmla="*/ 0 h 1979"/>
                  <a:gd name="T4" fmla="*/ 0 w 2164"/>
                  <a:gd name="T5" fmla="*/ 0 h 1979"/>
                  <a:gd name="T6" fmla="*/ 0 w 2164"/>
                  <a:gd name="T7" fmla="*/ 0 h 1979"/>
                  <a:gd name="T8" fmla="*/ 0 w 2164"/>
                  <a:gd name="T9" fmla="*/ 0 h 1979"/>
                  <a:gd name="T10" fmla="*/ 0 w 2164"/>
                  <a:gd name="T11" fmla="*/ 0 h 1979"/>
                  <a:gd name="T12" fmla="*/ 0 w 2164"/>
                  <a:gd name="T13" fmla="*/ 0 h 1979"/>
                  <a:gd name="T14" fmla="*/ 0 w 2164"/>
                  <a:gd name="T15" fmla="*/ 0 h 1979"/>
                  <a:gd name="T16" fmla="*/ 0 w 2164"/>
                  <a:gd name="T17" fmla="*/ 0 h 1979"/>
                  <a:gd name="T18" fmla="*/ 0 w 2164"/>
                  <a:gd name="T19" fmla="*/ 0 h 1979"/>
                  <a:gd name="T20" fmla="*/ 0 w 2164"/>
                  <a:gd name="T21" fmla="*/ 0 h 1979"/>
                  <a:gd name="T22" fmla="*/ 0 w 2164"/>
                  <a:gd name="T23" fmla="*/ 0 h 1979"/>
                  <a:gd name="T24" fmla="*/ 0 w 2164"/>
                  <a:gd name="T25" fmla="*/ 0 h 1979"/>
                  <a:gd name="T26" fmla="*/ 0 w 2164"/>
                  <a:gd name="T27" fmla="*/ 0 h 1979"/>
                  <a:gd name="T28" fmla="*/ 0 w 2164"/>
                  <a:gd name="T29" fmla="*/ 0 h 1979"/>
                  <a:gd name="T30" fmla="*/ 0 w 2164"/>
                  <a:gd name="T31" fmla="*/ 0 h 1979"/>
                  <a:gd name="T32" fmla="*/ 0 w 2164"/>
                  <a:gd name="T33" fmla="*/ 0 h 1979"/>
                  <a:gd name="T34" fmla="*/ 0 w 2164"/>
                  <a:gd name="T35" fmla="*/ 0 h 1979"/>
                  <a:gd name="T36" fmla="*/ 0 w 2164"/>
                  <a:gd name="T37" fmla="*/ 0 h 1979"/>
                  <a:gd name="T38" fmla="*/ 0 w 2164"/>
                  <a:gd name="T39" fmla="*/ 0 h 1979"/>
                  <a:gd name="T40" fmla="*/ 0 w 2164"/>
                  <a:gd name="T41" fmla="*/ 0 h 1979"/>
                  <a:gd name="T42" fmla="*/ 0 w 2164"/>
                  <a:gd name="T43" fmla="*/ 0 h 1979"/>
                  <a:gd name="T44" fmla="*/ 0 w 2164"/>
                  <a:gd name="T45" fmla="*/ 0 h 1979"/>
                  <a:gd name="T46" fmla="*/ 0 w 2164"/>
                  <a:gd name="T47" fmla="*/ 0 h 1979"/>
                  <a:gd name="T48" fmla="*/ 0 w 2164"/>
                  <a:gd name="T49" fmla="*/ 0 h 1979"/>
                  <a:gd name="T50" fmla="*/ 0 w 2164"/>
                  <a:gd name="T51" fmla="*/ 0 h 1979"/>
                  <a:gd name="T52" fmla="*/ 0 w 2164"/>
                  <a:gd name="T53" fmla="*/ 0 h 1979"/>
                  <a:gd name="T54" fmla="*/ 0 w 2164"/>
                  <a:gd name="T55" fmla="*/ 0 h 1979"/>
                  <a:gd name="T56" fmla="*/ 0 w 2164"/>
                  <a:gd name="T57" fmla="*/ 0 h 1979"/>
                  <a:gd name="T58" fmla="*/ 0 w 2164"/>
                  <a:gd name="T59" fmla="*/ 0 h 1979"/>
                  <a:gd name="T60" fmla="*/ 0 w 2164"/>
                  <a:gd name="T61" fmla="*/ 0 h 1979"/>
                  <a:gd name="T62" fmla="*/ 0 w 2164"/>
                  <a:gd name="T63" fmla="*/ 0 h 1979"/>
                  <a:gd name="T64" fmla="*/ 0 w 2164"/>
                  <a:gd name="T65" fmla="*/ 0 h 1979"/>
                  <a:gd name="T66" fmla="*/ 0 w 2164"/>
                  <a:gd name="T67" fmla="*/ 0 h 1979"/>
                  <a:gd name="T68" fmla="*/ 0 w 2164"/>
                  <a:gd name="T69" fmla="*/ 0 h 1979"/>
                  <a:gd name="T70" fmla="*/ 0 w 2164"/>
                  <a:gd name="T71" fmla="*/ 0 h 1979"/>
                  <a:gd name="T72" fmla="*/ 0 w 2164"/>
                  <a:gd name="T73" fmla="*/ 0 h 1979"/>
                  <a:gd name="T74" fmla="*/ 0 w 2164"/>
                  <a:gd name="T75" fmla="*/ 0 h 1979"/>
                  <a:gd name="T76" fmla="*/ 0 w 2164"/>
                  <a:gd name="T77" fmla="*/ 0 h 1979"/>
                  <a:gd name="T78" fmla="*/ 0 w 2164"/>
                  <a:gd name="T79" fmla="*/ 0 h 1979"/>
                  <a:gd name="T80" fmla="*/ 0 w 2164"/>
                  <a:gd name="T81" fmla="*/ 0 h 1979"/>
                  <a:gd name="T82" fmla="*/ 0 w 2164"/>
                  <a:gd name="T83" fmla="*/ 0 h 1979"/>
                  <a:gd name="T84" fmla="*/ 0 w 2164"/>
                  <a:gd name="T85" fmla="*/ 0 h 1979"/>
                  <a:gd name="T86" fmla="*/ 0 w 2164"/>
                  <a:gd name="T87" fmla="*/ 0 h 1979"/>
                  <a:gd name="T88" fmla="*/ 0 w 2164"/>
                  <a:gd name="T89" fmla="*/ 0 h 1979"/>
                  <a:gd name="T90" fmla="*/ 0 w 2164"/>
                  <a:gd name="T91" fmla="*/ 0 h 1979"/>
                  <a:gd name="T92" fmla="*/ 0 w 2164"/>
                  <a:gd name="T93" fmla="*/ 0 h 19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2164" h="1979">
                    <a:moveTo>
                      <a:pt x="743" y="0"/>
                    </a:moveTo>
                    <a:lnTo>
                      <a:pt x="746" y="0"/>
                    </a:lnTo>
                    <a:lnTo>
                      <a:pt x="753" y="0"/>
                    </a:lnTo>
                    <a:lnTo>
                      <a:pt x="763" y="0"/>
                    </a:lnTo>
                    <a:lnTo>
                      <a:pt x="778" y="0"/>
                    </a:lnTo>
                    <a:lnTo>
                      <a:pt x="798" y="1"/>
                    </a:lnTo>
                    <a:lnTo>
                      <a:pt x="822" y="1"/>
                    </a:lnTo>
                    <a:lnTo>
                      <a:pt x="848" y="2"/>
                    </a:lnTo>
                    <a:lnTo>
                      <a:pt x="878" y="3"/>
                    </a:lnTo>
                    <a:lnTo>
                      <a:pt x="912" y="5"/>
                    </a:lnTo>
                    <a:lnTo>
                      <a:pt x="949" y="7"/>
                    </a:lnTo>
                    <a:lnTo>
                      <a:pt x="987" y="10"/>
                    </a:lnTo>
                    <a:lnTo>
                      <a:pt x="1030" y="13"/>
                    </a:lnTo>
                    <a:lnTo>
                      <a:pt x="1074" y="16"/>
                    </a:lnTo>
                    <a:lnTo>
                      <a:pt x="1121" y="21"/>
                    </a:lnTo>
                    <a:lnTo>
                      <a:pt x="1171" y="27"/>
                    </a:lnTo>
                    <a:lnTo>
                      <a:pt x="1222" y="32"/>
                    </a:lnTo>
                    <a:lnTo>
                      <a:pt x="1275" y="39"/>
                    </a:lnTo>
                    <a:lnTo>
                      <a:pt x="1329" y="47"/>
                    </a:lnTo>
                    <a:lnTo>
                      <a:pt x="1386" y="56"/>
                    </a:lnTo>
                    <a:lnTo>
                      <a:pt x="1443" y="65"/>
                    </a:lnTo>
                    <a:lnTo>
                      <a:pt x="1502" y="75"/>
                    </a:lnTo>
                    <a:lnTo>
                      <a:pt x="1560" y="87"/>
                    </a:lnTo>
                    <a:lnTo>
                      <a:pt x="1620" y="100"/>
                    </a:lnTo>
                    <a:lnTo>
                      <a:pt x="1681" y="115"/>
                    </a:lnTo>
                    <a:lnTo>
                      <a:pt x="1742" y="129"/>
                    </a:lnTo>
                    <a:lnTo>
                      <a:pt x="1804" y="146"/>
                    </a:lnTo>
                    <a:lnTo>
                      <a:pt x="1865" y="164"/>
                    </a:lnTo>
                    <a:lnTo>
                      <a:pt x="1926" y="183"/>
                    </a:lnTo>
                    <a:lnTo>
                      <a:pt x="1987" y="204"/>
                    </a:lnTo>
                    <a:lnTo>
                      <a:pt x="2047" y="226"/>
                    </a:lnTo>
                    <a:lnTo>
                      <a:pt x="2105" y="250"/>
                    </a:lnTo>
                    <a:lnTo>
                      <a:pt x="2164" y="276"/>
                    </a:lnTo>
                    <a:lnTo>
                      <a:pt x="1975" y="1184"/>
                    </a:lnTo>
                    <a:lnTo>
                      <a:pt x="1980" y="1185"/>
                    </a:lnTo>
                    <a:lnTo>
                      <a:pt x="1990" y="1191"/>
                    </a:lnTo>
                    <a:lnTo>
                      <a:pt x="2005" y="1201"/>
                    </a:lnTo>
                    <a:lnTo>
                      <a:pt x="2020" y="1219"/>
                    </a:lnTo>
                    <a:lnTo>
                      <a:pt x="2031" y="1246"/>
                    </a:lnTo>
                    <a:lnTo>
                      <a:pt x="2035" y="1282"/>
                    </a:lnTo>
                    <a:lnTo>
                      <a:pt x="2030" y="1332"/>
                    </a:lnTo>
                    <a:lnTo>
                      <a:pt x="2011" y="1394"/>
                    </a:lnTo>
                    <a:lnTo>
                      <a:pt x="1681" y="1835"/>
                    </a:lnTo>
                    <a:lnTo>
                      <a:pt x="1636" y="1835"/>
                    </a:lnTo>
                    <a:lnTo>
                      <a:pt x="1512" y="1979"/>
                    </a:lnTo>
                    <a:lnTo>
                      <a:pt x="1510" y="1979"/>
                    </a:lnTo>
                    <a:lnTo>
                      <a:pt x="1502" y="1978"/>
                    </a:lnTo>
                    <a:lnTo>
                      <a:pt x="1490" y="1977"/>
                    </a:lnTo>
                    <a:lnTo>
                      <a:pt x="1474" y="1974"/>
                    </a:lnTo>
                    <a:lnTo>
                      <a:pt x="1451" y="1972"/>
                    </a:lnTo>
                    <a:lnTo>
                      <a:pt x="1427" y="1969"/>
                    </a:lnTo>
                    <a:lnTo>
                      <a:pt x="1397" y="1965"/>
                    </a:lnTo>
                    <a:lnTo>
                      <a:pt x="1364" y="1961"/>
                    </a:lnTo>
                    <a:lnTo>
                      <a:pt x="1328" y="1955"/>
                    </a:lnTo>
                    <a:lnTo>
                      <a:pt x="1288" y="1950"/>
                    </a:lnTo>
                    <a:lnTo>
                      <a:pt x="1246" y="1943"/>
                    </a:lnTo>
                    <a:lnTo>
                      <a:pt x="1200" y="1935"/>
                    </a:lnTo>
                    <a:lnTo>
                      <a:pt x="1152" y="1927"/>
                    </a:lnTo>
                    <a:lnTo>
                      <a:pt x="1101" y="1918"/>
                    </a:lnTo>
                    <a:lnTo>
                      <a:pt x="1049" y="1907"/>
                    </a:lnTo>
                    <a:lnTo>
                      <a:pt x="993" y="1896"/>
                    </a:lnTo>
                    <a:lnTo>
                      <a:pt x="937" y="1884"/>
                    </a:lnTo>
                    <a:lnTo>
                      <a:pt x="878" y="1871"/>
                    </a:lnTo>
                    <a:lnTo>
                      <a:pt x="818" y="1856"/>
                    </a:lnTo>
                    <a:lnTo>
                      <a:pt x="758" y="1841"/>
                    </a:lnTo>
                    <a:lnTo>
                      <a:pt x="696" y="1824"/>
                    </a:lnTo>
                    <a:lnTo>
                      <a:pt x="634" y="1806"/>
                    </a:lnTo>
                    <a:lnTo>
                      <a:pt x="572" y="1787"/>
                    </a:lnTo>
                    <a:lnTo>
                      <a:pt x="508" y="1768"/>
                    </a:lnTo>
                    <a:lnTo>
                      <a:pt x="445" y="1747"/>
                    </a:lnTo>
                    <a:lnTo>
                      <a:pt x="382" y="1724"/>
                    </a:lnTo>
                    <a:lnTo>
                      <a:pt x="319" y="1700"/>
                    </a:lnTo>
                    <a:lnTo>
                      <a:pt x="257" y="1674"/>
                    </a:lnTo>
                    <a:lnTo>
                      <a:pt x="196" y="1647"/>
                    </a:lnTo>
                    <a:lnTo>
                      <a:pt x="135" y="1620"/>
                    </a:lnTo>
                    <a:lnTo>
                      <a:pt x="76" y="1590"/>
                    </a:lnTo>
                    <a:lnTo>
                      <a:pt x="19" y="1559"/>
                    </a:lnTo>
                    <a:lnTo>
                      <a:pt x="18" y="1554"/>
                    </a:lnTo>
                    <a:lnTo>
                      <a:pt x="13" y="1538"/>
                    </a:lnTo>
                    <a:lnTo>
                      <a:pt x="8" y="1514"/>
                    </a:lnTo>
                    <a:lnTo>
                      <a:pt x="3" y="1486"/>
                    </a:lnTo>
                    <a:lnTo>
                      <a:pt x="0" y="1456"/>
                    </a:lnTo>
                    <a:lnTo>
                      <a:pt x="0" y="1424"/>
                    </a:lnTo>
                    <a:lnTo>
                      <a:pt x="3" y="1396"/>
                    </a:lnTo>
                    <a:lnTo>
                      <a:pt x="13" y="1371"/>
                    </a:lnTo>
                    <a:lnTo>
                      <a:pt x="443" y="1002"/>
                    </a:lnTo>
                    <a:lnTo>
                      <a:pt x="441" y="999"/>
                    </a:lnTo>
                    <a:lnTo>
                      <a:pt x="440" y="989"/>
                    </a:lnTo>
                    <a:lnTo>
                      <a:pt x="440" y="973"/>
                    </a:lnTo>
                    <a:lnTo>
                      <a:pt x="445" y="953"/>
                    </a:lnTo>
                    <a:lnTo>
                      <a:pt x="453" y="928"/>
                    </a:lnTo>
                    <a:lnTo>
                      <a:pt x="471" y="902"/>
                    </a:lnTo>
                    <a:lnTo>
                      <a:pt x="497" y="874"/>
                    </a:lnTo>
                    <a:lnTo>
                      <a:pt x="534" y="845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64" name="Freeform 203"/>
              <p:cNvSpPr>
                <a:spLocks/>
              </p:cNvSpPr>
              <p:nvPr/>
            </p:nvSpPr>
            <p:spPr bwMode="auto">
              <a:xfrm>
                <a:off x="8279" y="4656"/>
                <a:ext cx="311" cy="233"/>
              </a:xfrm>
              <a:custGeom>
                <a:avLst/>
                <a:gdLst>
                  <a:gd name="T0" fmla="*/ 0 w 1244"/>
                  <a:gd name="T1" fmla="*/ 0 h 930"/>
                  <a:gd name="T2" fmla="*/ 0 w 1244"/>
                  <a:gd name="T3" fmla="*/ 0 h 930"/>
                  <a:gd name="T4" fmla="*/ 0 w 1244"/>
                  <a:gd name="T5" fmla="*/ 0 h 930"/>
                  <a:gd name="T6" fmla="*/ 0 w 1244"/>
                  <a:gd name="T7" fmla="*/ 0 h 930"/>
                  <a:gd name="T8" fmla="*/ 0 w 1244"/>
                  <a:gd name="T9" fmla="*/ 0 h 9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44" h="930">
                    <a:moveTo>
                      <a:pt x="164" y="0"/>
                    </a:moveTo>
                    <a:lnTo>
                      <a:pt x="1244" y="214"/>
                    </a:lnTo>
                    <a:lnTo>
                      <a:pt x="1067" y="930"/>
                    </a:lnTo>
                    <a:lnTo>
                      <a:pt x="0" y="68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65" name="Freeform 204"/>
              <p:cNvSpPr>
                <a:spLocks/>
              </p:cNvSpPr>
              <p:nvPr/>
            </p:nvSpPr>
            <p:spPr bwMode="auto">
              <a:xfrm>
                <a:off x="8300" y="4672"/>
                <a:ext cx="237" cy="91"/>
              </a:xfrm>
              <a:custGeom>
                <a:avLst/>
                <a:gdLst>
                  <a:gd name="T0" fmla="*/ 0 w 952"/>
                  <a:gd name="T1" fmla="*/ 0 h 366"/>
                  <a:gd name="T2" fmla="*/ 0 w 952"/>
                  <a:gd name="T3" fmla="*/ 0 h 366"/>
                  <a:gd name="T4" fmla="*/ 0 w 952"/>
                  <a:gd name="T5" fmla="*/ 0 h 366"/>
                  <a:gd name="T6" fmla="*/ 0 w 952"/>
                  <a:gd name="T7" fmla="*/ 0 h 366"/>
                  <a:gd name="T8" fmla="*/ 0 w 952"/>
                  <a:gd name="T9" fmla="*/ 0 h 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2" h="366">
                    <a:moveTo>
                      <a:pt x="112" y="0"/>
                    </a:moveTo>
                    <a:lnTo>
                      <a:pt x="952" y="153"/>
                    </a:lnTo>
                    <a:lnTo>
                      <a:pt x="200" y="108"/>
                    </a:lnTo>
                    <a:lnTo>
                      <a:pt x="0" y="366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66" name="Freeform 205"/>
              <p:cNvSpPr>
                <a:spLocks/>
              </p:cNvSpPr>
              <p:nvPr/>
            </p:nvSpPr>
            <p:spPr bwMode="auto">
              <a:xfrm>
                <a:off x="8222" y="4885"/>
                <a:ext cx="315" cy="84"/>
              </a:xfrm>
              <a:custGeom>
                <a:avLst/>
                <a:gdLst>
                  <a:gd name="T0" fmla="*/ 0 w 1259"/>
                  <a:gd name="T1" fmla="*/ 0 h 337"/>
                  <a:gd name="T2" fmla="*/ 0 w 1259"/>
                  <a:gd name="T3" fmla="*/ 0 h 337"/>
                  <a:gd name="T4" fmla="*/ 0 w 1259"/>
                  <a:gd name="T5" fmla="*/ 0 h 337"/>
                  <a:gd name="T6" fmla="*/ 0 w 1259"/>
                  <a:gd name="T7" fmla="*/ 0 h 337"/>
                  <a:gd name="T8" fmla="*/ 0 w 1259"/>
                  <a:gd name="T9" fmla="*/ 0 h 3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59" h="337">
                    <a:moveTo>
                      <a:pt x="40" y="0"/>
                    </a:moveTo>
                    <a:lnTo>
                      <a:pt x="1259" y="288"/>
                    </a:lnTo>
                    <a:lnTo>
                      <a:pt x="1226" y="337"/>
                    </a:lnTo>
                    <a:lnTo>
                      <a:pt x="0" y="3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67" name="Freeform 206"/>
              <p:cNvSpPr>
                <a:spLocks/>
              </p:cNvSpPr>
              <p:nvPr/>
            </p:nvSpPr>
            <p:spPr bwMode="auto">
              <a:xfrm>
                <a:off x="8193" y="4910"/>
                <a:ext cx="316" cy="86"/>
              </a:xfrm>
              <a:custGeom>
                <a:avLst/>
                <a:gdLst>
                  <a:gd name="T0" fmla="*/ 0 w 1265"/>
                  <a:gd name="T1" fmla="*/ 0 h 342"/>
                  <a:gd name="T2" fmla="*/ 0 w 1265"/>
                  <a:gd name="T3" fmla="*/ 0 h 342"/>
                  <a:gd name="T4" fmla="*/ 0 w 1265"/>
                  <a:gd name="T5" fmla="*/ 0 h 342"/>
                  <a:gd name="T6" fmla="*/ 0 w 1265"/>
                  <a:gd name="T7" fmla="*/ 0 h 342"/>
                  <a:gd name="T8" fmla="*/ 0 w 1265"/>
                  <a:gd name="T9" fmla="*/ 0 h 3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5" h="342">
                    <a:moveTo>
                      <a:pt x="46" y="0"/>
                    </a:moveTo>
                    <a:lnTo>
                      <a:pt x="1265" y="286"/>
                    </a:lnTo>
                    <a:lnTo>
                      <a:pt x="1226" y="342"/>
                    </a:lnTo>
                    <a:lnTo>
                      <a:pt x="0" y="3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68" name="Freeform 207"/>
              <p:cNvSpPr>
                <a:spLocks/>
              </p:cNvSpPr>
              <p:nvPr/>
            </p:nvSpPr>
            <p:spPr bwMode="auto">
              <a:xfrm>
                <a:off x="8165" y="4936"/>
                <a:ext cx="316" cy="86"/>
              </a:xfrm>
              <a:custGeom>
                <a:avLst/>
                <a:gdLst>
                  <a:gd name="T0" fmla="*/ 0 w 1264"/>
                  <a:gd name="T1" fmla="*/ 0 h 344"/>
                  <a:gd name="T2" fmla="*/ 0 w 1264"/>
                  <a:gd name="T3" fmla="*/ 0 h 344"/>
                  <a:gd name="T4" fmla="*/ 0 w 1264"/>
                  <a:gd name="T5" fmla="*/ 0 h 344"/>
                  <a:gd name="T6" fmla="*/ 0 w 1264"/>
                  <a:gd name="T7" fmla="*/ 0 h 344"/>
                  <a:gd name="T8" fmla="*/ 0 w 1264"/>
                  <a:gd name="T9" fmla="*/ 0 h 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4" h="344">
                    <a:moveTo>
                      <a:pt x="45" y="0"/>
                    </a:moveTo>
                    <a:lnTo>
                      <a:pt x="1264" y="287"/>
                    </a:lnTo>
                    <a:lnTo>
                      <a:pt x="1224" y="344"/>
                    </a:lnTo>
                    <a:lnTo>
                      <a:pt x="0" y="3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69" name="Freeform 208"/>
              <p:cNvSpPr>
                <a:spLocks/>
              </p:cNvSpPr>
              <p:nvPr/>
            </p:nvSpPr>
            <p:spPr bwMode="auto">
              <a:xfrm>
                <a:off x="8243" y="4989"/>
                <a:ext cx="48" cy="19"/>
              </a:xfrm>
              <a:custGeom>
                <a:avLst/>
                <a:gdLst>
                  <a:gd name="T0" fmla="*/ 0 w 190"/>
                  <a:gd name="T1" fmla="*/ 0 h 79"/>
                  <a:gd name="T2" fmla="*/ 0 w 190"/>
                  <a:gd name="T3" fmla="*/ 0 h 79"/>
                  <a:gd name="T4" fmla="*/ 0 w 190"/>
                  <a:gd name="T5" fmla="*/ 0 h 79"/>
                  <a:gd name="T6" fmla="*/ 0 w 190"/>
                  <a:gd name="T7" fmla="*/ 0 h 79"/>
                  <a:gd name="T8" fmla="*/ 0 w 190"/>
                  <a:gd name="T9" fmla="*/ 0 h 79"/>
                  <a:gd name="T10" fmla="*/ 0 w 190"/>
                  <a:gd name="T11" fmla="*/ 0 h 79"/>
                  <a:gd name="T12" fmla="*/ 0 w 190"/>
                  <a:gd name="T13" fmla="*/ 0 h 79"/>
                  <a:gd name="T14" fmla="*/ 0 w 190"/>
                  <a:gd name="T15" fmla="*/ 0 h 79"/>
                  <a:gd name="T16" fmla="*/ 0 w 190"/>
                  <a:gd name="T17" fmla="*/ 0 h 79"/>
                  <a:gd name="T18" fmla="*/ 0 w 190"/>
                  <a:gd name="T19" fmla="*/ 0 h 79"/>
                  <a:gd name="T20" fmla="*/ 0 w 190"/>
                  <a:gd name="T21" fmla="*/ 0 h 79"/>
                  <a:gd name="T22" fmla="*/ 0 w 190"/>
                  <a:gd name="T23" fmla="*/ 0 h 79"/>
                  <a:gd name="T24" fmla="*/ 0 w 190"/>
                  <a:gd name="T25" fmla="*/ 0 h 79"/>
                  <a:gd name="T26" fmla="*/ 0 w 190"/>
                  <a:gd name="T27" fmla="*/ 0 h 79"/>
                  <a:gd name="T28" fmla="*/ 0 w 190"/>
                  <a:gd name="T29" fmla="*/ 0 h 79"/>
                  <a:gd name="T30" fmla="*/ 0 w 190"/>
                  <a:gd name="T31" fmla="*/ 0 h 79"/>
                  <a:gd name="T32" fmla="*/ 0 w 190"/>
                  <a:gd name="T33" fmla="*/ 0 h 79"/>
                  <a:gd name="T34" fmla="*/ 0 w 190"/>
                  <a:gd name="T35" fmla="*/ 0 h 79"/>
                  <a:gd name="T36" fmla="*/ 0 w 190"/>
                  <a:gd name="T37" fmla="*/ 0 h 79"/>
                  <a:gd name="T38" fmla="*/ 0 w 190"/>
                  <a:gd name="T39" fmla="*/ 0 h 79"/>
                  <a:gd name="T40" fmla="*/ 0 w 190"/>
                  <a:gd name="T41" fmla="*/ 0 h 79"/>
                  <a:gd name="T42" fmla="*/ 0 w 190"/>
                  <a:gd name="T43" fmla="*/ 0 h 79"/>
                  <a:gd name="T44" fmla="*/ 0 w 190"/>
                  <a:gd name="T45" fmla="*/ 0 h 79"/>
                  <a:gd name="T46" fmla="*/ 0 w 190"/>
                  <a:gd name="T47" fmla="*/ 0 h 79"/>
                  <a:gd name="T48" fmla="*/ 0 w 190"/>
                  <a:gd name="T49" fmla="*/ 0 h 79"/>
                  <a:gd name="T50" fmla="*/ 0 w 190"/>
                  <a:gd name="T51" fmla="*/ 0 h 79"/>
                  <a:gd name="T52" fmla="*/ 0 w 190"/>
                  <a:gd name="T53" fmla="*/ 0 h 79"/>
                  <a:gd name="T54" fmla="*/ 0 w 190"/>
                  <a:gd name="T55" fmla="*/ 0 h 79"/>
                  <a:gd name="T56" fmla="*/ 0 w 190"/>
                  <a:gd name="T57" fmla="*/ 0 h 79"/>
                  <a:gd name="T58" fmla="*/ 0 w 190"/>
                  <a:gd name="T59" fmla="*/ 0 h 79"/>
                  <a:gd name="T60" fmla="*/ 0 w 190"/>
                  <a:gd name="T61" fmla="*/ 0 h 79"/>
                  <a:gd name="T62" fmla="*/ 0 w 190"/>
                  <a:gd name="T63" fmla="*/ 0 h 79"/>
                  <a:gd name="T64" fmla="*/ 0 w 190"/>
                  <a:gd name="T65" fmla="*/ 0 h 7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90" h="79">
                    <a:moveTo>
                      <a:pt x="18" y="1"/>
                    </a:moveTo>
                    <a:lnTo>
                      <a:pt x="23" y="1"/>
                    </a:lnTo>
                    <a:lnTo>
                      <a:pt x="40" y="0"/>
                    </a:lnTo>
                    <a:lnTo>
                      <a:pt x="62" y="0"/>
                    </a:lnTo>
                    <a:lnTo>
                      <a:pt x="90" y="3"/>
                    </a:lnTo>
                    <a:lnTo>
                      <a:pt x="120" y="8"/>
                    </a:lnTo>
                    <a:lnTo>
                      <a:pt x="148" y="18"/>
                    </a:lnTo>
                    <a:lnTo>
                      <a:pt x="173" y="34"/>
                    </a:lnTo>
                    <a:lnTo>
                      <a:pt x="190" y="57"/>
                    </a:lnTo>
                    <a:lnTo>
                      <a:pt x="190" y="58"/>
                    </a:lnTo>
                    <a:lnTo>
                      <a:pt x="190" y="62"/>
                    </a:lnTo>
                    <a:lnTo>
                      <a:pt x="189" y="68"/>
                    </a:lnTo>
                    <a:lnTo>
                      <a:pt x="187" y="74"/>
                    </a:lnTo>
                    <a:lnTo>
                      <a:pt x="181" y="78"/>
                    </a:lnTo>
                    <a:lnTo>
                      <a:pt x="173" y="79"/>
                    </a:lnTo>
                    <a:lnTo>
                      <a:pt x="160" y="78"/>
                    </a:lnTo>
                    <a:lnTo>
                      <a:pt x="143" y="71"/>
                    </a:lnTo>
                    <a:lnTo>
                      <a:pt x="143" y="69"/>
                    </a:lnTo>
                    <a:lnTo>
                      <a:pt x="142" y="65"/>
                    </a:lnTo>
                    <a:lnTo>
                      <a:pt x="139" y="58"/>
                    </a:lnTo>
                    <a:lnTo>
                      <a:pt x="130" y="50"/>
                    </a:lnTo>
                    <a:lnTo>
                      <a:pt x="116" y="42"/>
                    </a:lnTo>
                    <a:lnTo>
                      <a:pt x="94" y="35"/>
                    </a:lnTo>
                    <a:lnTo>
                      <a:pt x="63" y="32"/>
                    </a:lnTo>
                    <a:lnTo>
                      <a:pt x="22" y="32"/>
                    </a:lnTo>
                    <a:lnTo>
                      <a:pt x="20" y="32"/>
                    </a:lnTo>
                    <a:lnTo>
                      <a:pt x="15" y="30"/>
                    </a:lnTo>
                    <a:lnTo>
                      <a:pt x="9" y="27"/>
                    </a:lnTo>
                    <a:lnTo>
                      <a:pt x="5" y="24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6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70" name="Freeform 209"/>
              <p:cNvSpPr>
                <a:spLocks/>
              </p:cNvSpPr>
              <p:nvPr/>
            </p:nvSpPr>
            <p:spPr bwMode="auto">
              <a:xfrm>
                <a:off x="8246" y="5003"/>
                <a:ext cx="27" cy="15"/>
              </a:xfrm>
              <a:custGeom>
                <a:avLst/>
                <a:gdLst>
                  <a:gd name="T0" fmla="*/ 0 w 107"/>
                  <a:gd name="T1" fmla="*/ 0 h 63"/>
                  <a:gd name="T2" fmla="*/ 0 w 107"/>
                  <a:gd name="T3" fmla="*/ 0 h 63"/>
                  <a:gd name="T4" fmla="*/ 0 w 107"/>
                  <a:gd name="T5" fmla="*/ 0 h 63"/>
                  <a:gd name="T6" fmla="*/ 0 w 107"/>
                  <a:gd name="T7" fmla="*/ 0 h 63"/>
                  <a:gd name="T8" fmla="*/ 0 w 107"/>
                  <a:gd name="T9" fmla="*/ 0 h 63"/>
                  <a:gd name="T10" fmla="*/ 0 w 107"/>
                  <a:gd name="T11" fmla="*/ 0 h 63"/>
                  <a:gd name="T12" fmla="*/ 0 w 107"/>
                  <a:gd name="T13" fmla="*/ 0 h 63"/>
                  <a:gd name="T14" fmla="*/ 0 w 107"/>
                  <a:gd name="T15" fmla="*/ 0 h 63"/>
                  <a:gd name="T16" fmla="*/ 0 w 107"/>
                  <a:gd name="T17" fmla="*/ 0 h 63"/>
                  <a:gd name="T18" fmla="*/ 0 w 107"/>
                  <a:gd name="T19" fmla="*/ 0 h 63"/>
                  <a:gd name="T20" fmla="*/ 0 w 107"/>
                  <a:gd name="T21" fmla="*/ 0 h 63"/>
                  <a:gd name="T22" fmla="*/ 0 w 107"/>
                  <a:gd name="T23" fmla="*/ 0 h 63"/>
                  <a:gd name="T24" fmla="*/ 0 w 107"/>
                  <a:gd name="T25" fmla="*/ 0 h 63"/>
                  <a:gd name="T26" fmla="*/ 0 w 107"/>
                  <a:gd name="T27" fmla="*/ 0 h 63"/>
                  <a:gd name="T28" fmla="*/ 0 w 107"/>
                  <a:gd name="T29" fmla="*/ 0 h 63"/>
                  <a:gd name="T30" fmla="*/ 0 w 107"/>
                  <a:gd name="T31" fmla="*/ 0 h 63"/>
                  <a:gd name="T32" fmla="*/ 0 w 107"/>
                  <a:gd name="T33" fmla="*/ 0 h 63"/>
                  <a:gd name="T34" fmla="*/ 0 w 107"/>
                  <a:gd name="T35" fmla="*/ 0 h 63"/>
                  <a:gd name="T36" fmla="*/ 0 w 107"/>
                  <a:gd name="T37" fmla="*/ 0 h 63"/>
                  <a:gd name="T38" fmla="*/ 0 w 107"/>
                  <a:gd name="T39" fmla="*/ 0 h 63"/>
                  <a:gd name="T40" fmla="*/ 0 w 107"/>
                  <a:gd name="T41" fmla="*/ 0 h 63"/>
                  <a:gd name="T42" fmla="*/ 0 w 107"/>
                  <a:gd name="T43" fmla="*/ 0 h 63"/>
                  <a:gd name="T44" fmla="*/ 0 w 107"/>
                  <a:gd name="T45" fmla="*/ 0 h 63"/>
                  <a:gd name="T46" fmla="*/ 0 w 107"/>
                  <a:gd name="T47" fmla="*/ 0 h 63"/>
                  <a:gd name="T48" fmla="*/ 0 w 107"/>
                  <a:gd name="T49" fmla="*/ 0 h 63"/>
                  <a:gd name="T50" fmla="*/ 0 w 107"/>
                  <a:gd name="T51" fmla="*/ 0 h 63"/>
                  <a:gd name="T52" fmla="*/ 0 w 107"/>
                  <a:gd name="T53" fmla="*/ 0 h 63"/>
                  <a:gd name="T54" fmla="*/ 0 w 107"/>
                  <a:gd name="T55" fmla="*/ 0 h 63"/>
                  <a:gd name="T56" fmla="*/ 0 w 107"/>
                  <a:gd name="T57" fmla="*/ 0 h 63"/>
                  <a:gd name="T58" fmla="*/ 0 w 107"/>
                  <a:gd name="T59" fmla="*/ 0 h 63"/>
                  <a:gd name="T60" fmla="*/ 0 w 107"/>
                  <a:gd name="T61" fmla="*/ 0 h 63"/>
                  <a:gd name="T62" fmla="*/ 0 w 107"/>
                  <a:gd name="T63" fmla="*/ 0 h 63"/>
                  <a:gd name="T64" fmla="*/ 0 w 107"/>
                  <a:gd name="T65" fmla="*/ 0 h 6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07" h="63">
                    <a:moveTo>
                      <a:pt x="43" y="58"/>
                    </a:moveTo>
                    <a:lnTo>
                      <a:pt x="54" y="61"/>
                    </a:lnTo>
                    <a:lnTo>
                      <a:pt x="64" y="63"/>
                    </a:lnTo>
                    <a:lnTo>
                      <a:pt x="74" y="63"/>
                    </a:lnTo>
                    <a:lnTo>
                      <a:pt x="83" y="63"/>
                    </a:lnTo>
                    <a:lnTo>
                      <a:pt x="91" y="61"/>
                    </a:lnTo>
                    <a:lnTo>
                      <a:pt x="97" y="57"/>
                    </a:lnTo>
                    <a:lnTo>
                      <a:pt x="102" y="54"/>
                    </a:lnTo>
                    <a:lnTo>
                      <a:pt x="106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2" y="30"/>
                    </a:lnTo>
                    <a:lnTo>
                      <a:pt x="97" y="24"/>
                    </a:lnTo>
                    <a:lnTo>
                      <a:pt x="90" y="19"/>
                    </a:lnTo>
                    <a:lnTo>
                      <a:pt x="82" y="13"/>
                    </a:lnTo>
                    <a:lnTo>
                      <a:pt x="74" y="9"/>
                    </a:lnTo>
                    <a:lnTo>
                      <a:pt x="63" y="4"/>
                    </a:lnTo>
                    <a:lnTo>
                      <a:pt x="53" y="2"/>
                    </a:lnTo>
                    <a:lnTo>
                      <a:pt x="42" y="0"/>
                    </a:lnTo>
                    <a:lnTo>
                      <a:pt x="32" y="0"/>
                    </a:lnTo>
                    <a:lnTo>
                      <a:pt x="23" y="1"/>
                    </a:lnTo>
                    <a:lnTo>
                      <a:pt x="15" y="2"/>
                    </a:lnTo>
                    <a:lnTo>
                      <a:pt x="8" y="5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20"/>
                    </a:lnTo>
                    <a:lnTo>
                      <a:pt x="1" y="26"/>
                    </a:lnTo>
                    <a:lnTo>
                      <a:pt x="5" y="32"/>
                    </a:lnTo>
                    <a:lnTo>
                      <a:pt x="9" y="38"/>
                    </a:lnTo>
                    <a:lnTo>
                      <a:pt x="16" y="44"/>
                    </a:lnTo>
                    <a:lnTo>
                      <a:pt x="25" y="49"/>
                    </a:lnTo>
                    <a:lnTo>
                      <a:pt x="33" y="54"/>
                    </a:lnTo>
                    <a:lnTo>
                      <a:pt x="43" y="5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71" name="Freeform 210"/>
              <p:cNvSpPr>
                <a:spLocks/>
              </p:cNvSpPr>
              <p:nvPr/>
            </p:nvSpPr>
            <p:spPr bwMode="auto">
              <a:xfrm>
                <a:off x="8113" y="4974"/>
                <a:ext cx="367" cy="131"/>
              </a:xfrm>
              <a:custGeom>
                <a:avLst/>
                <a:gdLst>
                  <a:gd name="T0" fmla="*/ 0 w 1469"/>
                  <a:gd name="T1" fmla="*/ 0 h 525"/>
                  <a:gd name="T2" fmla="*/ 0 w 1469"/>
                  <a:gd name="T3" fmla="*/ 0 h 525"/>
                  <a:gd name="T4" fmla="*/ 0 w 1469"/>
                  <a:gd name="T5" fmla="*/ 0 h 525"/>
                  <a:gd name="T6" fmla="*/ 0 w 1469"/>
                  <a:gd name="T7" fmla="*/ 0 h 525"/>
                  <a:gd name="T8" fmla="*/ 0 w 1469"/>
                  <a:gd name="T9" fmla="*/ 0 h 525"/>
                  <a:gd name="T10" fmla="*/ 0 w 1469"/>
                  <a:gd name="T11" fmla="*/ 0 h 525"/>
                  <a:gd name="T12" fmla="*/ 0 w 1469"/>
                  <a:gd name="T13" fmla="*/ 0 h 525"/>
                  <a:gd name="T14" fmla="*/ 0 w 1469"/>
                  <a:gd name="T15" fmla="*/ 0 h 525"/>
                  <a:gd name="T16" fmla="*/ 0 w 1469"/>
                  <a:gd name="T17" fmla="*/ 0 h 525"/>
                  <a:gd name="T18" fmla="*/ 0 w 1469"/>
                  <a:gd name="T19" fmla="*/ 0 h 525"/>
                  <a:gd name="T20" fmla="*/ 0 w 1469"/>
                  <a:gd name="T21" fmla="*/ 0 h 525"/>
                  <a:gd name="T22" fmla="*/ 0 w 1469"/>
                  <a:gd name="T23" fmla="*/ 0 h 525"/>
                  <a:gd name="T24" fmla="*/ 0 w 1469"/>
                  <a:gd name="T25" fmla="*/ 0 h 525"/>
                  <a:gd name="T26" fmla="*/ 0 w 1469"/>
                  <a:gd name="T27" fmla="*/ 0 h 525"/>
                  <a:gd name="T28" fmla="*/ 0 w 1469"/>
                  <a:gd name="T29" fmla="*/ 0 h 525"/>
                  <a:gd name="T30" fmla="*/ 0 w 1469"/>
                  <a:gd name="T31" fmla="*/ 0 h 525"/>
                  <a:gd name="T32" fmla="*/ 0 w 1469"/>
                  <a:gd name="T33" fmla="*/ 0 h 525"/>
                  <a:gd name="T34" fmla="*/ 0 w 1469"/>
                  <a:gd name="T35" fmla="*/ 0 h 525"/>
                  <a:gd name="T36" fmla="*/ 0 w 1469"/>
                  <a:gd name="T37" fmla="*/ 0 h 525"/>
                  <a:gd name="T38" fmla="*/ 0 w 1469"/>
                  <a:gd name="T39" fmla="*/ 0 h 525"/>
                  <a:gd name="T40" fmla="*/ 0 w 1469"/>
                  <a:gd name="T41" fmla="*/ 0 h 525"/>
                  <a:gd name="T42" fmla="*/ 0 w 1469"/>
                  <a:gd name="T43" fmla="*/ 0 h 525"/>
                  <a:gd name="T44" fmla="*/ 0 w 1469"/>
                  <a:gd name="T45" fmla="*/ 0 h 525"/>
                  <a:gd name="T46" fmla="*/ 0 w 1469"/>
                  <a:gd name="T47" fmla="*/ 0 h 525"/>
                  <a:gd name="T48" fmla="*/ 0 w 1469"/>
                  <a:gd name="T49" fmla="*/ 0 h 525"/>
                  <a:gd name="T50" fmla="*/ 0 w 1469"/>
                  <a:gd name="T51" fmla="*/ 0 h 525"/>
                  <a:gd name="T52" fmla="*/ 0 w 1469"/>
                  <a:gd name="T53" fmla="*/ 0 h 525"/>
                  <a:gd name="T54" fmla="*/ 0 w 1469"/>
                  <a:gd name="T55" fmla="*/ 0 h 525"/>
                  <a:gd name="T56" fmla="*/ 0 w 1469"/>
                  <a:gd name="T57" fmla="*/ 0 h 525"/>
                  <a:gd name="T58" fmla="*/ 0 w 1469"/>
                  <a:gd name="T59" fmla="*/ 0 h 525"/>
                  <a:gd name="T60" fmla="*/ 0 w 1469"/>
                  <a:gd name="T61" fmla="*/ 0 h 525"/>
                  <a:gd name="T62" fmla="*/ 0 w 1469"/>
                  <a:gd name="T63" fmla="*/ 0 h 525"/>
                  <a:gd name="T64" fmla="*/ 0 w 1469"/>
                  <a:gd name="T65" fmla="*/ 0 h 525"/>
                  <a:gd name="T66" fmla="*/ 0 w 1469"/>
                  <a:gd name="T67" fmla="*/ 0 h 525"/>
                  <a:gd name="T68" fmla="*/ 0 w 1469"/>
                  <a:gd name="T69" fmla="*/ 0 h 525"/>
                  <a:gd name="T70" fmla="*/ 0 w 1469"/>
                  <a:gd name="T71" fmla="*/ 0 h 525"/>
                  <a:gd name="T72" fmla="*/ 0 w 1469"/>
                  <a:gd name="T73" fmla="*/ 0 h 525"/>
                  <a:gd name="T74" fmla="*/ 0 w 1469"/>
                  <a:gd name="T75" fmla="*/ 0 h 525"/>
                  <a:gd name="T76" fmla="*/ 0 w 1469"/>
                  <a:gd name="T77" fmla="*/ 0 h 525"/>
                  <a:gd name="T78" fmla="*/ 0 w 1469"/>
                  <a:gd name="T79" fmla="*/ 0 h 52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469" h="525">
                    <a:moveTo>
                      <a:pt x="1468" y="407"/>
                    </a:moveTo>
                    <a:lnTo>
                      <a:pt x="1466" y="407"/>
                    </a:lnTo>
                    <a:lnTo>
                      <a:pt x="1458" y="406"/>
                    </a:lnTo>
                    <a:lnTo>
                      <a:pt x="1446" y="405"/>
                    </a:lnTo>
                    <a:lnTo>
                      <a:pt x="1429" y="402"/>
                    </a:lnTo>
                    <a:lnTo>
                      <a:pt x="1408" y="400"/>
                    </a:lnTo>
                    <a:lnTo>
                      <a:pt x="1382" y="397"/>
                    </a:lnTo>
                    <a:lnTo>
                      <a:pt x="1353" y="393"/>
                    </a:lnTo>
                    <a:lnTo>
                      <a:pt x="1321" y="389"/>
                    </a:lnTo>
                    <a:lnTo>
                      <a:pt x="1285" y="383"/>
                    </a:lnTo>
                    <a:lnTo>
                      <a:pt x="1245" y="376"/>
                    </a:lnTo>
                    <a:lnTo>
                      <a:pt x="1203" y="370"/>
                    </a:lnTo>
                    <a:lnTo>
                      <a:pt x="1158" y="363"/>
                    </a:lnTo>
                    <a:lnTo>
                      <a:pt x="1110" y="354"/>
                    </a:lnTo>
                    <a:lnTo>
                      <a:pt x="1060" y="345"/>
                    </a:lnTo>
                    <a:lnTo>
                      <a:pt x="1008" y="335"/>
                    </a:lnTo>
                    <a:lnTo>
                      <a:pt x="954" y="323"/>
                    </a:lnTo>
                    <a:lnTo>
                      <a:pt x="898" y="311"/>
                    </a:lnTo>
                    <a:lnTo>
                      <a:pt x="841" y="299"/>
                    </a:lnTo>
                    <a:lnTo>
                      <a:pt x="782" y="284"/>
                    </a:lnTo>
                    <a:lnTo>
                      <a:pt x="723" y="269"/>
                    </a:lnTo>
                    <a:lnTo>
                      <a:pt x="663" y="253"/>
                    </a:lnTo>
                    <a:lnTo>
                      <a:pt x="602" y="236"/>
                    </a:lnTo>
                    <a:lnTo>
                      <a:pt x="541" y="217"/>
                    </a:lnTo>
                    <a:lnTo>
                      <a:pt x="480" y="198"/>
                    </a:lnTo>
                    <a:lnTo>
                      <a:pt x="417" y="178"/>
                    </a:lnTo>
                    <a:lnTo>
                      <a:pt x="356" y="156"/>
                    </a:lnTo>
                    <a:lnTo>
                      <a:pt x="296" y="133"/>
                    </a:lnTo>
                    <a:lnTo>
                      <a:pt x="236" y="109"/>
                    </a:lnTo>
                    <a:lnTo>
                      <a:pt x="178" y="84"/>
                    </a:lnTo>
                    <a:lnTo>
                      <a:pt x="120" y="57"/>
                    </a:lnTo>
                    <a:lnTo>
                      <a:pt x="64" y="29"/>
                    </a:lnTo>
                    <a:lnTo>
                      <a:pt x="9" y="0"/>
                    </a:lnTo>
                    <a:lnTo>
                      <a:pt x="7" y="4"/>
                    </a:lnTo>
                    <a:lnTo>
                      <a:pt x="5" y="15"/>
                    </a:lnTo>
                    <a:lnTo>
                      <a:pt x="3" y="33"/>
                    </a:lnTo>
                    <a:lnTo>
                      <a:pt x="0" y="55"/>
                    </a:lnTo>
                    <a:lnTo>
                      <a:pt x="0" y="79"/>
                    </a:lnTo>
                    <a:lnTo>
                      <a:pt x="3" y="102"/>
                    </a:lnTo>
                    <a:lnTo>
                      <a:pt x="10" y="125"/>
                    </a:lnTo>
                    <a:lnTo>
                      <a:pt x="22" y="143"/>
                    </a:lnTo>
                    <a:lnTo>
                      <a:pt x="23" y="144"/>
                    </a:lnTo>
                    <a:lnTo>
                      <a:pt x="26" y="146"/>
                    </a:lnTo>
                    <a:lnTo>
                      <a:pt x="33" y="150"/>
                    </a:lnTo>
                    <a:lnTo>
                      <a:pt x="43" y="154"/>
                    </a:lnTo>
                    <a:lnTo>
                      <a:pt x="54" y="161"/>
                    </a:lnTo>
                    <a:lnTo>
                      <a:pt x="69" y="169"/>
                    </a:lnTo>
                    <a:lnTo>
                      <a:pt x="86" y="177"/>
                    </a:lnTo>
                    <a:lnTo>
                      <a:pt x="106" y="187"/>
                    </a:lnTo>
                    <a:lnTo>
                      <a:pt x="128" y="197"/>
                    </a:lnTo>
                    <a:lnTo>
                      <a:pt x="154" y="208"/>
                    </a:lnTo>
                    <a:lnTo>
                      <a:pt x="182" y="221"/>
                    </a:lnTo>
                    <a:lnTo>
                      <a:pt x="213" y="234"/>
                    </a:lnTo>
                    <a:lnTo>
                      <a:pt x="247" y="248"/>
                    </a:lnTo>
                    <a:lnTo>
                      <a:pt x="283" y="262"/>
                    </a:lnTo>
                    <a:lnTo>
                      <a:pt x="322" y="277"/>
                    </a:lnTo>
                    <a:lnTo>
                      <a:pt x="364" y="292"/>
                    </a:lnTo>
                    <a:lnTo>
                      <a:pt x="410" y="308"/>
                    </a:lnTo>
                    <a:lnTo>
                      <a:pt x="457" y="323"/>
                    </a:lnTo>
                    <a:lnTo>
                      <a:pt x="508" y="339"/>
                    </a:lnTo>
                    <a:lnTo>
                      <a:pt x="562" y="355"/>
                    </a:lnTo>
                    <a:lnTo>
                      <a:pt x="618" y="371"/>
                    </a:lnTo>
                    <a:lnTo>
                      <a:pt x="678" y="387"/>
                    </a:lnTo>
                    <a:lnTo>
                      <a:pt x="740" y="402"/>
                    </a:lnTo>
                    <a:lnTo>
                      <a:pt x="805" y="418"/>
                    </a:lnTo>
                    <a:lnTo>
                      <a:pt x="874" y="433"/>
                    </a:lnTo>
                    <a:lnTo>
                      <a:pt x="945" y="449"/>
                    </a:lnTo>
                    <a:lnTo>
                      <a:pt x="1018" y="462"/>
                    </a:lnTo>
                    <a:lnTo>
                      <a:pt x="1096" y="477"/>
                    </a:lnTo>
                    <a:lnTo>
                      <a:pt x="1176" y="490"/>
                    </a:lnTo>
                    <a:lnTo>
                      <a:pt x="1259" y="503"/>
                    </a:lnTo>
                    <a:lnTo>
                      <a:pt x="1346" y="514"/>
                    </a:lnTo>
                    <a:lnTo>
                      <a:pt x="1435" y="525"/>
                    </a:lnTo>
                    <a:lnTo>
                      <a:pt x="1436" y="523"/>
                    </a:lnTo>
                    <a:lnTo>
                      <a:pt x="1441" y="516"/>
                    </a:lnTo>
                    <a:lnTo>
                      <a:pt x="1447" y="506"/>
                    </a:lnTo>
                    <a:lnTo>
                      <a:pt x="1454" y="491"/>
                    </a:lnTo>
                    <a:lnTo>
                      <a:pt x="1461" y="474"/>
                    </a:lnTo>
                    <a:lnTo>
                      <a:pt x="1466" y="454"/>
                    </a:lnTo>
                    <a:lnTo>
                      <a:pt x="1469" y="432"/>
                    </a:lnTo>
                    <a:lnTo>
                      <a:pt x="1468" y="407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72" name="Freeform 211"/>
              <p:cNvSpPr>
                <a:spLocks/>
              </p:cNvSpPr>
              <p:nvPr/>
            </p:nvSpPr>
            <p:spPr bwMode="auto">
              <a:xfrm>
                <a:off x="8253" y="4846"/>
                <a:ext cx="42" cy="29"/>
              </a:xfrm>
              <a:custGeom>
                <a:avLst/>
                <a:gdLst>
                  <a:gd name="T0" fmla="*/ 0 w 170"/>
                  <a:gd name="T1" fmla="*/ 0 h 120"/>
                  <a:gd name="T2" fmla="*/ 0 w 170"/>
                  <a:gd name="T3" fmla="*/ 0 h 120"/>
                  <a:gd name="T4" fmla="*/ 0 w 170"/>
                  <a:gd name="T5" fmla="*/ 0 h 120"/>
                  <a:gd name="T6" fmla="*/ 0 w 170"/>
                  <a:gd name="T7" fmla="*/ 0 h 120"/>
                  <a:gd name="T8" fmla="*/ 0 w 170"/>
                  <a:gd name="T9" fmla="*/ 0 h 120"/>
                  <a:gd name="T10" fmla="*/ 0 w 170"/>
                  <a:gd name="T11" fmla="*/ 0 h 120"/>
                  <a:gd name="T12" fmla="*/ 0 w 170"/>
                  <a:gd name="T13" fmla="*/ 0 h 120"/>
                  <a:gd name="T14" fmla="*/ 0 w 170"/>
                  <a:gd name="T15" fmla="*/ 0 h 120"/>
                  <a:gd name="T16" fmla="*/ 0 w 170"/>
                  <a:gd name="T17" fmla="*/ 0 h 120"/>
                  <a:gd name="T18" fmla="*/ 0 w 170"/>
                  <a:gd name="T19" fmla="*/ 0 h 120"/>
                  <a:gd name="T20" fmla="*/ 0 w 170"/>
                  <a:gd name="T21" fmla="*/ 0 h 120"/>
                  <a:gd name="T22" fmla="*/ 0 w 170"/>
                  <a:gd name="T23" fmla="*/ 0 h 120"/>
                  <a:gd name="T24" fmla="*/ 0 w 170"/>
                  <a:gd name="T25" fmla="*/ 0 h 120"/>
                  <a:gd name="T26" fmla="*/ 0 w 170"/>
                  <a:gd name="T27" fmla="*/ 0 h 120"/>
                  <a:gd name="T28" fmla="*/ 0 w 170"/>
                  <a:gd name="T29" fmla="*/ 0 h 120"/>
                  <a:gd name="T30" fmla="*/ 0 w 170"/>
                  <a:gd name="T31" fmla="*/ 0 h 120"/>
                  <a:gd name="T32" fmla="*/ 0 w 170"/>
                  <a:gd name="T33" fmla="*/ 0 h 120"/>
                  <a:gd name="T34" fmla="*/ 0 w 170"/>
                  <a:gd name="T35" fmla="*/ 0 h 120"/>
                  <a:gd name="T36" fmla="*/ 0 w 170"/>
                  <a:gd name="T37" fmla="*/ 0 h 12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2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30" y="7"/>
                    </a:lnTo>
                    <a:lnTo>
                      <a:pt x="17" y="15"/>
                    </a:lnTo>
                    <a:lnTo>
                      <a:pt x="7" y="26"/>
                    </a:lnTo>
                    <a:lnTo>
                      <a:pt x="1" y="43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8" y="120"/>
                    </a:lnTo>
                    <a:lnTo>
                      <a:pt x="97" y="114"/>
                    </a:lnTo>
                    <a:lnTo>
                      <a:pt x="97" y="102"/>
                    </a:lnTo>
                    <a:lnTo>
                      <a:pt x="97" y="84"/>
                    </a:lnTo>
                    <a:lnTo>
                      <a:pt x="101" y="64"/>
                    </a:lnTo>
                    <a:lnTo>
                      <a:pt x="108" y="44"/>
                    </a:lnTo>
                    <a:lnTo>
                      <a:pt x="121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73" name="Freeform 212"/>
              <p:cNvSpPr>
                <a:spLocks/>
              </p:cNvSpPr>
              <p:nvPr/>
            </p:nvSpPr>
            <p:spPr bwMode="auto">
              <a:xfrm>
                <a:off x="8494" y="4901"/>
                <a:ext cx="43" cy="29"/>
              </a:xfrm>
              <a:custGeom>
                <a:avLst/>
                <a:gdLst>
                  <a:gd name="T0" fmla="*/ 0 w 170"/>
                  <a:gd name="T1" fmla="*/ 0 h 119"/>
                  <a:gd name="T2" fmla="*/ 0 w 170"/>
                  <a:gd name="T3" fmla="*/ 0 h 119"/>
                  <a:gd name="T4" fmla="*/ 0 w 170"/>
                  <a:gd name="T5" fmla="*/ 0 h 119"/>
                  <a:gd name="T6" fmla="*/ 0 w 170"/>
                  <a:gd name="T7" fmla="*/ 0 h 119"/>
                  <a:gd name="T8" fmla="*/ 0 w 170"/>
                  <a:gd name="T9" fmla="*/ 0 h 119"/>
                  <a:gd name="T10" fmla="*/ 0 w 170"/>
                  <a:gd name="T11" fmla="*/ 0 h 119"/>
                  <a:gd name="T12" fmla="*/ 0 w 170"/>
                  <a:gd name="T13" fmla="*/ 0 h 119"/>
                  <a:gd name="T14" fmla="*/ 0 w 170"/>
                  <a:gd name="T15" fmla="*/ 0 h 119"/>
                  <a:gd name="T16" fmla="*/ 0 w 170"/>
                  <a:gd name="T17" fmla="*/ 0 h 119"/>
                  <a:gd name="T18" fmla="*/ 0 w 170"/>
                  <a:gd name="T19" fmla="*/ 0 h 119"/>
                  <a:gd name="T20" fmla="*/ 0 w 170"/>
                  <a:gd name="T21" fmla="*/ 0 h 119"/>
                  <a:gd name="T22" fmla="*/ 0 w 170"/>
                  <a:gd name="T23" fmla="*/ 0 h 119"/>
                  <a:gd name="T24" fmla="*/ 0 w 170"/>
                  <a:gd name="T25" fmla="*/ 0 h 119"/>
                  <a:gd name="T26" fmla="*/ 0 w 170"/>
                  <a:gd name="T27" fmla="*/ 0 h 119"/>
                  <a:gd name="T28" fmla="*/ 0 w 170"/>
                  <a:gd name="T29" fmla="*/ 0 h 119"/>
                  <a:gd name="T30" fmla="*/ 0 w 170"/>
                  <a:gd name="T31" fmla="*/ 0 h 119"/>
                  <a:gd name="T32" fmla="*/ 0 w 170"/>
                  <a:gd name="T33" fmla="*/ 0 h 119"/>
                  <a:gd name="T34" fmla="*/ 0 w 170"/>
                  <a:gd name="T35" fmla="*/ 0 h 119"/>
                  <a:gd name="T36" fmla="*/ 0 w 170"/>
                  <a:gd name="T37" fmla="*/ 0 h 11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19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29" y="7"/>
                    </a:lnTo>
                    <a:lnTo>
                      <a:pt x="18" y="14"/>
                    </a:lnTo>
                    <a:lnTo>
                      <a:pt x="7" y="25"/>
                    </a:lnTo>
                    <a:lnTo>
                      <a:pt x="0" y="42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7" y="119"/>
                    </a:lnTo>
                    <a:lnTo>
                      <a:pt x="96" y="114"/>
                    </a:lnTo>
                    <a:lnTo>
                      <a:pt x="96" y="101"/>
                    </a:lnTo>
                    <a:lnTo>
                      <a:pt x="96" y="83"/>
                    </a:lnTo>
                    <a:lnTo>
                      <a:pt x="100" y="62"/>
                    </a:lnTo>
                    <a:lnTo>
                      <a:pt x="107" y="44"/>
                    </a:lnTo>
                    <a:lnTo>
                      <a:pt x="120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74" name="Freeform 213"/>
              <p:cNvSpPr>
                <a:spLocks/>
              </p:cNvSpPr>
              <p:nvPr/>
            </p:nvSpPr>
            <p:spPr bwMode="auto">
              <a:xfrm>
                <a:off x="8299" y="4855"/>
                <a:ext cx="182" cy="50"/>
              </a:xfrm>
              <a:custGeom>
                <a:avLst/>
                <a:gdLst>
                  <a:gd name="T0" fmla="*/ 0 w 730"/>
                  <a:gd name="T1" fmla="*/ 0 h 200"/>
                  <a:gd name="T2" fmla="*/ 0 w 730"/>
                  <a:gd name="T3" fmla="*/ 0 h 200"/>
                  <a:gd name="T4" fmla="*/ 0 w 730"/>
                  <a:gd name="T5" fmla="*/ 0 h 200"/>
                  <a:gd name="T6" fmla="*/ 0 w 730"/>
                  <a:gd name="T7" fmla="*/ 0 h 200"/>
                  <a:gd name="T8" fmla="*/ 0 w 730"/>
                  <a:gd name="T9" fmla="*/ 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30" h="200">
                    <a:moveTo>
                      <a:pt x="0" y="44"/>
                    </a:moveTo>
                    <a:lnTo>
                      <a:pt x="697" y="200"/>
                    </a:lnTo>
                    <a:lnTo>
                      <a:pt x="730" y="156"/>
                    </a:lnTo>
                    <a:lnTo>
                      <a:pt x="33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75" name="Freeform 214"/>
              <p:cNvSpPr>
                <a:spLocks/>
              </p:cNvSpPr>
              <p:nvPr/>
            </p:nvSpPr>
            <p:spPr bwMode="auto">
              <a:xfrm>
                <a:off x="8297" y="4875"/>
                <a:ext cx="176" cy="47"/>
              </a:xfrm>
              <a:custGeom>
                <a:avLst/>
                <a:gdLst>
                  <a:gd name="T0" fmla="*/ 0 w 703"/>
                  <a:gd name="T1" fmla="*/ 0 h 187"/>
                  <a:gd name="T2" fmla="*/ 0 w 703"/>
                  <a:gd name="T3" fmla="*/ 0 h 187"/>
                  <a:gd name="T4" fmla="*/ 0 w 703"/>
                  <a:gd name="T5" fmla="*/ 0 h 187"/>
                  <a:gd name="T6" fmla="*/ 0 w 703"/>
                  <a:gd name="T7" fmla="*/ 0 h 187"/>
                  <a:gd name="T8" fmla="*/ 0 w 703"/>
                  <a:gd name="T9" fmla="*/ 0 h 1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3" h="187">
                    <a:moveTo>
                      <a:pt x="0" y="30"/>
                    </a:moveTo>
                    <a:lnTo>
                      <a:pt x="696" y="187"/>
                    </a:lnTo>
                    <a:lnTo>
                      <a:pt x="703" y="157"/>
                    </a:lnTo>
                    <a:lnTo>
                      <a:pt x="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76" name="Freeform 215"/>
              <p:cNvSpPr>
                <a:spLocks/>
              </p:cNvSpPr>
              <p:nvPr/>
            </p:nvSpPr>
            <p:spPr bwMode="auto">
              <a:xfrm>
                <a:off x="8486" y="4969"/>
                <a:ext cx="106" cy="127"/>
              </a:xfrm>
              <a:custGeom>
                <a:avLst/>
                <a:gdLst>
                  <a:gd name="T0" fmla="*/ 0 w 424"/>
                  <a:gd name="T1" fmla="*/ 0 h 508"/>
                  <a:gd name="T2" fmla="*/ 0 w 424"/>
                  <a:gd name="T3" fmla="*/ 0 h 508"/>
                  <a:gd name="T4" fmla="*/ 0 w 424"/>
                  <a:gd name="T5" fmla="*/ 0 h 508"/>
                  <a:gd name="T6" fmla="*/ 0 w 424"/>
                  <a:gd name="T7" fmla="*/ 0 h 508"/>
                  <a:gd name="T8" fmla="*/ 0 w 424"/>
                  <a:gd name="T9" fmla="*/ 0 h 508"/>
                  <a:gd name="T10" fmla="*/ 0 w 424"/>
                  <a:gd name="T11" fmla="*/ 0 h 508"/>
                  <a:gd name="T12" fmla="*/ 0 w 424"/>
                  <a:gd name="T13" fmla="*/ 0 h 508"/>
                  <a:gd name="T14" fmla="*/ 0 w 424"/>
                  <a:gd name="T15" fmla="*/ 0 h 5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24" h="508">
                    <a:moveTo>
                      <a:pt x="0" y="508"/>
                    </a:moveTo>
                    <a:lnTo>
                      <a:pt x="86" y="388"/>
                    </a:lnTo>
                    <a:lnTo>
                      <a:pt x="124" y="388"/>
                    </a:lnTo>
                    <a:lnTo>
                      <a:pt x="424" y="0"/>
                    </a:lnTo>
                    <a:lnTo>
                      <a:pt x="130" y="282"/>
                    </a:lnTo>
                    <a:lnTo>
                      <a:pt x="66" y="289"/>
                    </a:lnTo>
                    <a:lnTo>
                      <a:pt x="0" y="358"/>
                    </a:lnTo>
                    <a:lnTo>
                      <a:pt x="0" y="508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77" name="Freeform 216"/>
              <p:cNvSpPr>
                <a:spLocks/>
              </p:cNvSpPr>
              <p:nvPr/>
            </p:nvSpPr>
            <p:spPr bwMode="auto">
              <a:xfrm>
                <a:off x="8312" y="4637"/>
                <a:ext cx="296" cy="61"/>
              </a:xfrm>
              <a:custGeom>
                <a:avLst/>
                <a:gdLst>
                  <a:gd name="T0" fmla="*/ 0 w 1186"/>
                  <a:gd name="T1" fmla="*/ 0 h 245"/>
                  <a:gd name="T2" fmla="*/ 0 w 1186"/>
                  <a:gd name="T3" fmla="*/ 0 h 245"/>
                  <a:gd name="T4" fmla="*/ 0 w 1186"/>
                  <a:gd name="T5" fmla="*/ 0 h 245"/>
                  <a:gd name="T6" fmla="*/ 0 w 1186"/>
                  <a:gd name="T7" fmla="*/ 0 h 245"/>
                  <a:gd name="T8" fmla="*/ 0 w 1186"/>
                  <a:gd name="T9" fmla="*/ 0 h 245"/>
                  <a:gd name="T10" fmla="*/ 0 w 1186"/>
                  <a:gd name="T11" fmla="*/ 0 h 245"/>
                  <a:gd name="T12" fmla="*/ 0 w 1186"/>
                  <a:gd name="T13" fmla="*/ 0 h 245"/>
                  <a:gd name="T14" fmla="*/ 0 w 1186"/>
                  <a:gd name="T15" fmla="*/ 0 h 245"/>
                  <a:gd name="T16" fmla="*/ 0 w 1186"/>
                  <a:gd name="T17" fmla="*/ 0 h 245"/>
                  <a:gd name="T18" fmla="*/ 0 w 1186"/>
                  <a:gd name="T19" fmla="*/ 0 h 245"/>
                  <a:gd name="T20" fmla="*/ 0 w 1186"/>
                  <a:gd name="T21" fmla="*/ 0 h 245"/>
                  <a:gd name="T22" fmla="*/ 0 w 1186"/>
                  <a:gd name="T23" fmla="*/ 0 h 245"/>
                  <a:gd name="T24" fmla="*/ 0 w 1186"/>
                  <a:gd name="T25" fmla="*/ 0 h 245"/>
                  <a:gd name="T26" fmla="*/ 0 w 1186"/>
                  <a:gd name="T27" fmla="*/ 0 h 245"/>
                  <a:gd name="T28" fmla="*/ 0 w 1186"/>
                  <a:gd name="T29" fmla="*/ 0 h 245"/>
                  <a:gd name="T30" fmla="*/ 0 w 1186"/>
                  <a:gd name="T31" fmla="*/ 0 h 245"/>
                  <a:gd name="T32" fmla="*/ 0 w 1186"/>
                  <a:gd name="T33" fmla="*/ 0 h 245"/>
                  <a:gd name="T34" fmla="*/ 0 w 1186"/>
                  <a:gd name="T35" fmla="*/ 0 h 245"/>
                  <a:gd name="T36" fmla="*/ 0 w 1186"/>
                  <a:gd name="T37" fmla="*/ 0 h 245"/>
                  <a:gd name="T38" fmla="*/ 0 w 1186"/>
                  <a:gd name="T39" fmla="*/ 0 h 245"/>
                  <a:gd name="T40" fmla="*/ 0 w 1186"/>
                  <a:gd name="T41" fmla="*/ 0 h 245"/>
                  <a:gd name="T42" fmla="*/ 0 w 1186"/>
                  <a:gd name="T43" fmla="*/ 0 h 245"/>
                  <a:gd name="T44" fmla="*/ 0 w 1186"/>
                  <a:gd name="T45" fmla="*/ 0 h 245"/>
                  <a:gd name="T46" fmla="*/ 0 w 1186"/>
                  <a:gd name="T47" fmla="*/ 0 h 245"/>
                  <a:gd name="T48" fmla="*/ 0 w 1186"/>
                  <a:gd name="T49" fmla="*/ 0 h 245"/>
                  <a:gd name="T50" fmla="*/ 0 w 1186"/>
                  <a:gd name="T51" fmla="*/ 0 h 245"/>
                  <a:gd name="T52" fmla="*/ 0 w 1186"/>
                  <a:gd name="T53" fmla="*/ 0 h 245"/>
                  <a:gd name="T54" fmla="*/ 0 w 1186"/>
                  <a:gd name="T55" fmla="*/ 0 h 245"/>
                  <a:gd name="T56" fmla="*/ 0 w 1186"/>
                  <a:gd name="T57" fmla="*/ 0 h 245"/>
                  <a:gd name="T58" fmla="*/ 0 w 1186"/>
                  <a:gd name="T59" fmla="*/ 0 h 245"/>
                  <a:gd name="T60" fmla="*/ 0 w 1186"/>
                  <a:gd name="T61" fmla="*/ 0 h 245"/>
                  <a:gd name="T62" fmla="*/ 0 w 1186"/>
                  <a:gd name="T63" fmla="*/ 0 h 245"/>
                  <a:gd name="T64" fmla="*/ 0 w 1186"/>
                  <a:gd name="T65" fmla="*/ 0 h 245"/>
                  <a:gd name="T66" fmla="*/ 0 w 1186"/>
                  <a:gd name="T67" fmla="*/ 0 h 24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186" h="245">
                    <a:moveTo>
                      <a:pt x="0" y="0"/>
                    </a:moveTo>
                    <a:lnTo>
                      <a:pt x="1186" y="245"/>
                    </a:lnTo>
                    <a:lnTo>
                      <a:pt x="1184" y="244"/>
                    </a:lnTo>
                    <a:lnTo>
                      <a:pt x="1180" y="242"/>
                    </a:lnTo>
                    <a:lnTo>
                      <a:pt x="1172" y="239"/>
                    </a:lnTo>
                    <a:lnTo>
                      <a:pt x="1161" y="233"/>
                    </a:lnTo>
                    <a:lnTo>
                      <a:pt x="1147" y="228"/>
                    </a:lnTo>
                    <a:lnTo>
                      <a:pt x="1130" y="222"/>
                    </a:lnTo>
                    <a:lnTo>
                      <a:pt x="1112" y="214"/>
                    </a:lnTo>
                    <a:lnTo>
                      <a:pt x="1091" y="205"/>
                    </a:lnTo>
                    <a:lnTo>
                      <a:pt x="1066" y="196"/>
                    </a:lnTo>
                    <a:lnTo>
                      <a:pt x="1039" y="187"/>
                    </a:lnTo>
                    <a:lnTo>
                      <a:pt x="1010" y="177"/>
                    </a:lnTo>
                    <a:lnTo>
                      <a:pt x="979" y="166"/>
                    </a:lnTo>
                    <a:lnTo>
                      <a:pt x="945" y="154"/>
                    </a:lnTo>
                    <a:lnTo>
                      <a:pt x="910" y="143"/>
                    </a:lnTo>
                    <a:lnTo>
                      <a:pt x="871" y="132"/>
                    </a:lnTo>
                    <a:lnTo>
                      <a:pt x="832" y="121"/>
                    </a:lnTo>
                    <a:lnTo>
                      <a:pt x="790" y="108"/>
                    </a:lnTo>
                    <a:lnTo>
                      <a:pt x="747" y="97"/>
                    </a:lnTo>
                    <a:lnTo>
                      <a:pt x="702" y="86"/>
                    </a:lnTo>
                    <a:lnTo>
                      <a:pt x="655" y="74"/>
                    </a:lnTo>
                    <a:lnTo>
                      <a:pt x="607" y="64"/>
                    </a:lnTo>
                    <a:lnTo>
                      <a:pt x="557" y="54"/>
                    </a:lnTo>
                    <a:lnTo>
                      <a:pt x="506" y="45"/>
                    </a:lnTo>
                    <a:lnTo>
                      <a:pt x="454" y="36"/>
                    </a:lnTo>
                    <a:lnTo>
                      <a:pt x="400" y="28"/>
                    </a:lnTo>
                    <a:lnTo>
                      <a:pt x="346" y="20"/>
                    </a:lnTo>
                    <a:lnTo>
                      <a:pt x="290" y="15"/>
                    </a:lnTo>
                    <a:lnTo>
                      <a:pt x="233" y="9"/>
                    </a:lnTo>
                    <a:lnTo>
                      <a:pt x="176" y="4"/>
                    </a:lnTo>
                    <a:lnTo>
                      <a:pt x="118" y="2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678" name="Freeform 217"/>
              <p:cNvSpPr>
                <a:spLocks/>
              </p:cNvSpPr>
              <p:nvPr/>
            </p:nvSpPr>
            <p:spPr bwMode="auto">
              <a:xfrm>
                <a:off x="8250" y="4639"/>
                <a:ext cx="60" cy="185"/>
              </a:xfrm>
              <a:custGeom>
                <a:avLst/>
                <a:gdLst>
                  <a:gd name="T0" fmla="*/ 0 w 241"/>
                  <a:gd name="T1" fmla="*/ 0 h 738"/>
                  <a:gd name="T2" fmla="*/ 0 w 241"/>
                  <a:gd name="T3" fmla="*/ 0 h 738"/>
                  <a:gd name="T4" fmla="*/ 0 w 241"/>
                  <a:gd name="T5" fmla="*/ 0 h 738"/>
                  <a:gd name="T6" fmla="*/ 0 w 241"/>
                  <a:gd name="T7" fmla="*/ 0 h 738"/>
                  <a:gd name="T8" fmla="*/ 0 w 241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1" h="738">
                    <a:moveTo>
                      <a:pt x="241" y="0"/>
                    </a:moveTo>
                    <a:lnTo>
                      <a:pt x="52" y="738"/>
                    </a:lnTo>
                    <a:lnTo>
                      <a:pt x="0" y="726"/>
                    </a:lnTo>
                    <a:lnTo>
                      <a:pt x="169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108561" name="Group 218"/>
          <p:cNvGrpSpPr>
            <a:grpSpLocks/>
          </p:cNvGrpSpPr>
          <p:nvPr/>
        </p:nvGrpSpPr>
        <p:grpSpPr bwMode="auto">
          <a:xfrm>
            <a:off x="7267575" y="3506788"/>
            <a:ext cx="203200" cy="330200"/>
            <a:chOff x="4544" y="808"/>
            <a:chExt cx="128" cy="208"/>
          </a:xfrm>
        </p:grpSpPr>
        <p:sp>
          <p:nvSpPr>
            <p:cNvPr id="108606" name="Line 219"/>
            <p:cNvSpPr>
              <a:spLocks noChangeShapeType="1"/>
            </p:cNvSpPr>
            <p:nvPr/>
          </p:nvSpPr>
          <p:spPr bwMode="auto">
            <a:xfrm flipH="1" flipV="1">
              <a:off x="4624" y="808"/>
              <a:ext cx="48" cy="1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607" name="Line 220"/>
            <p:cNvSpPr>
              <a:spLocks noChangeShapeType="1"/>
            </p:cNvSpPr>
            <p:nvPr/>
          </p:nvSpPr>
          <p:spPr bwMode="auto">
            <a:xfrm flipH="1" flipV="1">
              <a:off x="4584" y="848"/>
              <a:ext cx="48" cy="1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608" name="Line 221"/>
            <p:cNvSpPr>
              <a:spLocks noChangeShapeType="1"/>
            </p:cNvSpPr>
            <p:nvPr/>
          </p:nvSpPr>
          <p:spPr bwMode="auto">
            <a:xfrm flipH="1" flipV="1">
              <a:off x="4544" y="888"/>
              <a:ext cx="48" cy="1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8562" name="Line 222"/>
          <p:cNvSpPr>
            <a:spLocks noChangeShapeType="1"/>
          </p:cNvSpPr>
          <p:nvPr/>
        </p:nvSpPr>
        <p:spPr bwMode="auto">
          <a:xfrm>
            <a:off x="7546975" y="4027488"/>
            <a:ext cx="317500" cy="6731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08563" name="Group 223"/>
          <p:cNvGrpSpPr>
            <a:grpSpLocks/>
          </p:cNvGrpSpPr>
          <p:nvPr/>
        </p:nvGrpSpPr>
        <p:grpSpPr bwMode="auto">
          <a:xfrm>
            <a:off x="7718425" y="4152901"/>
            <a:ext cx="357188" cy="366713"/>
            <a:chOff x="618" y="3500"/>
            <a:chExt cx="202" cy="231"/>
          </a:xfrm>
        </p:grpSpPr>
        <p:sp>
          <p:nvSpPr>
            <p:cNvPr id="108604" name="Oval 224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ko-KR"/>
            </a:p>
          </p:txBody>
        </p:sp>
        <p:sp>
          <p:nvSpPr>
            <p:cNvPr id="108605" name="Text Box 225"/>
            <p:cNvSpPr txBox="1">
              <a:spLocks noChangeArrowheads="1"/>
            </p:cNvSpPr>
            <p:nvPr/>
          </p:nvSpPr>
          <p:spPr bwMode="auto">
            <a:xfrm>
              <a:off x="628" y="3500"/>
              <a:ext cx="18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solidFill>
                    <a:srgbClr val="FF0000"/>
                  </a:solidFill>
                  <a:latin typeface="Comic Sans MS" panose="030F0702030302020204" pitchFamily="66" charset="0"/>
                </a:rPr>
                <a:t>2</a:t>
              </a:r>
            </a:p>
          </p:txBody>
        </p:sp>
      </p:grpSp>
      <p:grpSp>
        <p:nvGrpSpPr>
          <p:cNvPr id="108564" name="Group 227"/>
          <p:cNvGrpSpPr>
            <a:grpSpLocks/>
          </p:cNvGrpSpPr>
          <p:nvPr/>
        </p:nvGrpSpPr>
        <p:grpSpPr bwMode="auto">
          <a:xfrm>
            <a:off x="6502401" y="4565651"/>
            <a:ext cx="339725" cy="366713"/>
            <a:chOff x="618" y="3500"/>
            <a:chExt cx="214" cy="231"/>
          </a:xfrm>
        </p:grpSpPr>
        <p:sp>
          <p:nvSpPr>
            <p:cNvPr id="108602" name="Oval 228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ko-KR"/>
            </a:p>
          </p:txBody>
        </p:sp>
        <p:sp>
          <p:nvSpPr>
            <p:cNvPr id="108603" name="Text Box 229"/>
            <p:cNvSpPr txBox="1">
              <a:spLocks noChangeArrowheads="1"/>
            </p:cNvSpPr>
            <p:nvPr/>
          </p:nvSpPr>
          <p:spPr bwMode="auto">
            <a:xfrm>
              <a:off x="628" y="350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solidFill>
                    <a:srgbClr val="FF0000"/>
                  </a:solidFill>
                  <a:latin typeface="Comic Sans MS" panose="030F0702030302020204" pitchFamily="66" charset="0"/>
                </a:rPr>
                <a:t>4</a:t>
              </a:r>
            </a:p>
          </p:txBody>
        </p:sp>
      </p:grpSp>
      <p:sp>
        <p:nvSpPr>
          <p:cNvPr id="108565" name="Text Box 230"/>
          <p:cNvSpPr txBox="1">
            <a:spLocks noChangeArrowheads="1"/>
          </p:cNvSpPr>
          <p:nvPr/>
        </p:nvSpPr>
        <p:spPr bwMode="auto">
          <a:xfrm>
            <a:off x="6559550" y="5686425"/>
            <a:ext cx="15700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Arial" panose="020B0604020202020204" pitchFamily="34" charset="0"/>
              </a:rPr>
              <a:t>new foreign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Arial" panose="020B0604020202020204" pitchFamily="34" charset="0"/>
              </a:rPr>
              <a:t>agent</a:t>
            </a:r>
          </a:p>
        </p:txBody>
      </p:sp>
      <p:sp>
        <p:nvSpPr>
          <p:cNvPr id="108566" name="Freeform 231"/>
          <p:cNvSpPr>
            <a:spLocks/>
          </p:cNvSpPr>
          <p:nvPr/>
        </p:nvSpPr>
        <p:spPr bwMode="auto">
          <a:xfrm flipH="1">
            <a:off x="7292975" y="4929188"/>
            <a:ext cx="546100" cy="419100"/>
          </a:xfrm>
          <a:custGeom>
            <a:avLst/>
            <a:gdLst>
              <a:gd name="T0" fmla="*/ 2147483646 w 376"/>
              <a:gd name="T1" fmla="*/ 2147483646 h 664"/>
              <a:gd name="T2" fmla="*/ 0 w 376"/>
              <a:gd name="T3" fmla="*/ 0 h 66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76" h="664">
                <a:moveTo>
                  <a:pt x="376" y="664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grpSp>
        <p:nvGrpSpPr>
          <p:cNvPr id="108567" name="Group 232"/>
          <p:cNvGrpSpPr>
            <a:grpSpLocks/>
          </p:cNvGrpSpPr>
          <p:nvPr/>
        </p:nvGrpSpPr>
        <p:grpSpPr bwMode="auto">
          <a:xfrm>
            <a:off x="7391401" y="4938713"/>
            <a:ext cx="339725" cy="366712"/>
            <a:chOff x="618" y="3500"/>
            <a:chExt cx="214" cy="231"/>
          </a:xfrm>
        </p:grpSpPr>
        <p:sp>
          <p:nvSpPr>
            <p:cNvPr id="108600" name="Oval 233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ko-KR"/>
            </a:p>
          </p:txBody>
        </p:sp>
        <p:sp>
          <p:nvSpPr>
            <p:cNvPr id="108601" name="Text Box 234"/>
            <p:cNvSpPr txBox="1">
              <a:spLocks noChangeArrowheads="1"/>
            </p:cNvSpPr>
            <p:nvPr/>
          </p:nvSpPr>
          <p:spPr bwMode="auto">
            <a:xfrm>
              <a:off x="628" y="350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solidFill>
                    <a:srgbClr val="FF0000"/>
                  </a:solidFill>
                  <a:latin typeface="Comic Sans MS" panose="030F0702030302020204" pitchFamily="66" charset="0"/>
                </a:rPr>
                <a:t>3</a:t>
              </a:r>
            </a:p>
          </p:txBody>
        </p:sp>
      </p:grpSp>
      <p:grpSp>
        <p:nvGrpSpPr>
          <p:cNvPr id="108568" name="Group 238"/>
          <p:cNvGrpSpPr>
            <a:grpSpLocks/>
          </p:cNvGrpSpPr>
          <p:nvPr/>
        </p:nvGrpSpPr>
        <p:grpSpPr bwMode="auto">
          <a:xfrm>
            <a:off x="3751263" y="5605463"/>
            <a:ext cx="501650" cy="233362"/>
            <a:chOff x="3600" y="219"/>
            <a:chExt cx="360" cy="175"/>
          </a:xfrm>
        </p:grpSpPr>
        <p:sp>
          <p:nvSpPr>
            <p:cNvPr id="108587" name="Oval 23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800">
                <a:latin typeface="Comic Sans MS" panose="030F0702030302020204" pitchFamily="66" charset="0"/>
              </a:endParaRPr>
            </a:p>
          </p:txBody>
        </p:sp>
        <p:sp>
          <p:nvSpPr>
            <p:cNvPr id="108588" name="Line 24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589" name="Line 24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8590" name="Rectangle 242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800">
                <a:latin typeface="Comic Sans MS" panose="030F0702030302020204" pitchFamily="66" charset="0"/>
              </a:endParaRPr>
            </a:p>
          </p:txBody>
        </p:sp>
        <p:sp>
          <p:nvSpPr>
            <p:cNvPr id="108591" name="Oval 24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800">
                <a:latin typeface="Comic Sans MS" panose="030F0702030302020204" pitchFamily="66" charset="0"/>
              </a:endParaRPr>
            </a:p>
          </p:txBody>
        </p:sp>
        <p:grpSp>
          <p:nvGrpSpPr>
            <p:cNvPr id="108592" name="Group 24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08597" name="Line 2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598" name="Line 2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599" name="Line 2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08593" name="Group 24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08594" name="Line 24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595" name="Line 25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596" name="Line 25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08569" name="Text Box 252"/>
          <p:cNvSpPr txBox="1">
            <a:spLocks noChangeArrowheads="1"/>
          </p:cNvSpPr>
          <p:nvPr/>
        </p:nvSpPr>
        <p:spPr bwMode="auto">
          <a:xfrm>
            <a:off x="4210050" y="5572125"/>
            <a:ext cx="14303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Arial" panose="020B0604020202020204" pitchFamily="34" charset="0"/>
              </a:rPr>
              <a:t>correspondent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Arial" panose="020B0604020202020204" pitchFamily="34" charset="0"/>
              </a:rPr>
              <a:t>agent</a:t>
            </a:r>
          </a:p>
        </p:txBody>
      </p:sp>
      <p:sp>
        <p:nvSpPr>
          <p:cNvPr id="108570" name="Text Box 253"/>
          <p:cNvSpPr txBox="1">
            <a:spLocks noChangeArrowheads="1"/>
          </p:cNvSpPr>
          <p:nvPr/>
        </p:nvSpPr>
        <p:spPr bwMode="auto">
          <a:xfrm>
            <a:off x="2686050" y="5978525"/>
            <a:ext cx="14303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Arial" panose="020B0604020202020204" pitchFamily="34" charset="0"/>
              </a:rPr>
              <a:t>correspondent</a:t>
            </a:r>
          </a:p>
        </p:txBody>
      </p:sp>
      <p:sp>
        <p:nvSpPr>
          <p:cNvPr id="108571" name="Text Box 254"/>
          <p:cNvSpPr txBox="1">
            <a:spLocks noChangeArrowheads="1"/>
          </p:cNvSpPr>
          <p:nvPr/>
        </p:nvSpPr>
        <p:spPr bwMode="auto">
          <a:xfrm>
            <a:off x="7905750" y="5356225"/>
            <a:ext cx="90963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Arial" panose="020B0604020202020204" pitchFamily="34" charset="0"/>
              </a:rPr>
              <a:t>new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Arial" panose="020B0604020202020204" pitchFamily="34" charset="0"/>
              </a:rPr>
              <a:t>foreign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>
                <a:latin typeface="Arial" panose="020B0604020202020204" pitchFamily="34" charset="0"/>
              </a:rPr>
              <a:t>network</a:t>
            </a:r>
          </a:p>
        </p:txBody>
      </p:sp>
      <p:sp>
        <p:nvSpPr>
          <p:cNvPr id="108572" name="Rectangle 256"/>
          <p:cNvSpPr>
            <a:spLocks noGrp="1" noChangeArrowheads="1"/>
          </p:cNvSpPr>
          <p:nvPr>
            <p:ph type="title"/>
          </p:nvPr>
        </p:nvSpPr>
        <p:spPr>
          <a:xfrm>
            <a:off x="584931" y="378461"/>
            <a:ext cx="8596313" cy="1143000"/>
          </a:xfrm>
        </p:spPr>
        <p:txBody>
          <a:bodyPr/>
          <a:lstStyle/>
          <a:p>
            <a:r>
              <a:rPr lang="en-US" altLang="ko-KR" sz="3200" dirty="0">
                <a:latin typeface="Gill Sans MT" charset="0"/>
              </a:rPr>
              <a:t>Accommodating mobility with direct routing</a:t>
            </a:r>
          </a:p>
        </p:txBody>
      </p:sp>
      <p:sp>
        <p:nvSpPr>
          <p:cNvPr id="108573" name="Rectangle 257"/>
          <p:cNvSpPr>
            <a:spLocks noGrp="1" noChangeArrowheads="1"/>
          </p:cNvSpPr>
          <p:nvPr>
            <p:ph type="body" idx="1"/>
          </p:nvPr>
        </p:nvSpPr>
        <p:spPr>
          <a:xfrm>
            <a:off x="755608" y="1275558"/>
            <a:ext cx="10598191" cy="164623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dirty="0">
                <a:latin typeface="Gill Sans MT" charset="0"/>
              </a:rPr>
              <a:t>anchor foreign agent: FA in first visited network</a:t>
            </a:r>
          </a:p>
          <a:p>
            <a:pPr>
              <a:lnSpc>
                <a:spcPct val="90000"/>
              </a:lnSpc>
            </a:pPr>
            <a:r>
              <a:rPr lang="en-US" altLang="ko-KR" sz="2400" dirty="0">
                <a:latin typeface="Gill Sans MT" charset="0"/>
              </a:rPr>
              <a:t>data always routed first to anchor FA</a:t>
            </a:r>
          </a:p>
          <a:p>
            <a:pPr>
              <a:lnSpc>
                <a:spcPct val="90000"/>
              </a:lnSpc>
            </a:pPr>
            <a:r>
              <a:rPr lang="en-US" altLang="ko-KR" sz="2400" dirty="0">
                <a:latin typeface="Gill Sans MT" charset="0"/>
              </a:rPr>
              <a:t>when mobile moves: new FA arranges to have data forwarded from old FA</a:t>
            </a:r>
          </a:p>
        </p:txBody>
      </p:sp>
      <p:pic>
        <p:nvPicPr>
          <p:cNvPr id="108574" name="Picture 1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475" y="5454651"/>
            <a:ext cx="78105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75" name="Picture 1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114" y="4081464"/>
            <a:ext cx="682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76" name="Picture 1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50" y="5413375"/>
            <a:ext cx="5715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77" name="Freeform 226"/>
          <p:cNvSpPr>
            <a:spLocks/>
          </p:cNvSpPr>
          <p:nvPr/>
        </p:nvSpPr>
        <p:spPr bwMode="auto">
          <a:xfrm>
            <a:off x="6111875" y="4408489"/>
            <a:ext cx="1828800" cy="1392237"/>
          </a:xfrm>
          <a:custGeom>
            <a:avLst/>
            <a:gdLst>
              <a:gd name="T0" fmla="*/ 0 w 1152"/>
              <a:gd name="T1" fmla="*/ 0 h 877"/>
              <a:gd name="T2" fmla="*/ 2147483646 w 1152"/>
              <a:gd name="T3" fmla="*/ 2147483646 h 877"/>
              <a:gd name="T4" fmla="*/ 2147483646 w 1152"/>
              <a:gd name="T5" fmla="*/ 2147483646 h 877"/>
              <a:gd name="T6" fmla="*/ 2147483646 w 1152"/>
              <a:gd name="T7" fmla="*/ 2147483646 h 87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52" h="877">
                <a:moveTo>
                  <a:pt x="0" y="0"/>
                </a:moveTo>
                <a:cubicBezTo>
                  <a:pt x="75" y="129"/>
                  <a:pt x="291" y="675"/>
                  <a:pt x="448" y="776"/>
                </a:cubicBezTo>
                <a:cubicBezTo>
                  <a:pt x="605" y="877"/>
                  <a:pt x="840" y="665"/>
                  <a:pt x="944" y="608"/>
                </a:cubicBezTo>
                <a:lnTo>
                  <a:pt x="1152" y="456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08578" name="Group 169"/>
          <p:cNvGrpSpPr>
            <a:grpSpLocks/>
          </p:cNvGrpSpPr>
          <p:nvPr/>
        </p:nvGrpSpPr>
        <p:grpSpPr bwMode="auto">
          <a:xfrm>
            <a:off x="7508875" y="4473575"/>
            <a:ext cx="1174750" cy="776288"/>
            <a:chOff x="4089854" y="1363889"/>
            <a:chExt cx="1091746" cy="791482"/>
          </a:xfrm>
        </p:grpSpPr>
        <p:sp>
          <p:nvSpPr>
            <p:cNvPr id="108583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8584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0858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58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08579" name="Group 235"/>
          <p:cNvGrpSpPr>
            <a:grpSpLocks/>
          </p:cNvGrpSpPr>
          <p:nvPr/>
        </p:nvGrpSpPr>
        <p:grpSpPr bwMode="auto">
          <a:xfrm>
            <a:off x="6375401" y="5073651"/>
            <a:ext cx="339725" cy="366713"/>
            <a:chOff x="618" y="3500"/>
            <a:chExt cx="214" cy="231"/>
          </a:xfrm>
        </p:grpSpPr>
        <p:sp>
          <p:nvSpPr>
            <p:cNvPr id="108581" name="Oval 236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ko-KR"/>
            </a:p>
          </p:txBody>
        </p:sp>
        <p:sp>
          <p:nvSpPr>
            <p:cNvPr id="108582" name="Text Box 237"/>
            <p:cNvSpPr txBox="1">
              <a:spLocks noChangeArrowheads="1"/>
            </p:cNvSpPr>
            <p:nvPr/>
          </p:nvSpPr>
          <p:spPr bwMode="auto">
            <a:xfrm>
              <a:off x="628" y="350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>
                  <a:solidFill>
                    <a:srgbClr val="FF0000"/>
                  </a:solidFill>
                  <a:latin typeface="Comic Sans MS" panose="030F0702030302020204" pitchFamily="66" charset="0"/>
                </a:rPr>
                <a:t>5</a:t>
              </a:r>
            </a:p>
          </p:txBody>
        </p:sp>
      </p:grpSp>
      <p:pic>
        <p:nvPicPr>
          <p:cNvPr id="108580" name="Picture 6" descr="underline_bas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68" y="1140461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113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FDA61C-621F-478C-9540-B70BBC4D258F}" type="slidenum">
              <a:rPr lang="en-US" altLang="ko-KR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ko-KR" sz="1200" dirty="0">
              <a:latin typeface="Arial" panose="020B0604020202020204" pitchFamily="34" charset="0"/>
            </a:endParaRPr>
          </a:p>
        </p:txBody>
      </p:sp>
      <p:sp>
        <p:nvSpPr>
          <p:cNvPr id="106500" name="Rectangle 2"/>
          <p:cNvSpPr>
            <a:spLocks noGrp="1" noChangeArrowheads="1"/>
          </p:cNvSpPr>
          <p:nvPr>
            <p:ph type="title"/>
          </p:nvPr>
        </p:nvSpPr>
        <p:spPr>
          <a:xfrm>
            <a:off x="727933" y="350121"/>
            <a:ext cx="8383588" cy="1143000"/>
          </a:xfrm>
        </p:spPr>
        <p:txBody>
          <a:bodyPr/>
          <a:lstStyle/>
          <a:p>
            <a:r>
              <a:rPr lang="en-US" altLang="ko-KR" sz="3600" dirty="0">
                <a:latin typeface="Gill Sans MT" charset="0"/>
              </a:rPr>
              <a:t>Binding cache</a:t>
            </a:r>
          </a:p>
        </p:txBody>
      </p:sp>
      <p:pic>
        <p:nvPicPr>
          <p:cNvPr id="106503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22" y="1137522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6280" y="3143905"/>
            <a:ext cx="6562725" cy="27717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2995" y="1204912"/>
            <a:ext cx="99600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sz="1600" dirty="0"/>
              <a:t>바인딩 요청 </a:t>
            </a:r>
            <a:r>
              <a:rPr lang="en-US" altLang="ko-KR" sz="1600" dirty="0"/>
              <a:t>: </a:t>
            </a:r>
            <a:r>
              <a:rPr lang="ko-KR" altLang="en-US" sz="1600" dirty="0"/>
              <a:t> </a:t>
            </a:r>
            <a:r>
              <a:rPr lang="en-US" altLang="ko-KR" sz="1600" dirty="0"/>
              <a:t>CN</a:t>
            </a:r>
            <a:r>
              <a:rPr lang="ko-KR" altLang="en-US" sz="1600" dirty="0"/>
              <a:t>은 </a:t>
            </a:r>
            <a:r>
              <a:rPr lang="en-US" altLang="ko-KR" sz="1600" dirty="0"/>
              <a:t>MN</a:t>
            </a:r>
            <a:r>
              <a:rPr lang="ko-KR" altLang="en-US" sz="1600" dirty="0"/>
              <a:t>의 위치를 알기 위해 </a:t>
            </a:r>
            <a:r>
              <a:rPr lang="en-US" altLang="ko-KR" sz="1600" dirty="0"/>
              <a:t>HA</a:t>
            </a:r>
            <a:r>
              <a:rPr lang="ko-KR" altLang="en-US" sz="1600" dirty="0"/>
              <a:t>에게  바인딩 요청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sz="1600" dirty="0"/>
              <a:t>바인딩 업데이트 </a:t>
            </a:r>
            <a:r>
              <a:rPr lang="en-US" altLang="ko-KR" sz="1600" dirty="0" smtClean="0"/>
              <a:t>: HA</a:t>
            </a:r>
            <a:r>
              <a:rPr lang="ko-KR" altLang="en-US" sz="1600" dirty="0" smtClean="0"/>
              <a:t>는</a:t>
            </a:r>
            <a:r>
              <a:rPr lang="en-US" altLang="ko-KR" sz="1600" dirty="0" smtClean="0"/>
              <a:t> MN</a:t>
            </a:r>
            <a:r>
              <a:rPr lang="ko-KR" altLang="en-US" sz="1600" dirty="0" smtClean="0"/>
              <a:t>의 현 </a:t>
            </a:r>
            <a:r>
              <a:rPr lang="ko-KR" altLang="en-US" sz="1600" dirty="0"/>
              <a:t>위치를 알려줌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sz="1600" dirty="0"/>
              <a:t>바인딩 확인응답 </a:t>
            </a:r>
            <a:r>
              <a:rPr lang="en-US" altLang="ko-KR" sz="1600" dirty="0"/>
              <a:t>: </a:t>
            </a:r>
            <a:r>
              <a:rPr lang="ko-KR" altLang="en-US" sz="1600" dirty="0"/>
              <a:t>바인딩 업데이트 메시지를 수신한 후 응답 함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sz="1600" dirty="0"/>
              <a:t>바인딩 경고 </a:t>
            </a:r>
            <a:r>
              <a:rPr lang="en-US" altLang="ko-KR" sz="1600" dirty="0"/>
              <a:t>: MN</a:t>
            </a:r>
            <a:r>
              <a:rPr lang="ko-KR" altLang="en-US" sz="1600" dirty="0"/>
              <a:t>에 대한 현재의 </a:t>
            </a:r>
            <a:r>
              <a:rPr lang="en-US" altLang="ko-KR" sz="1600" dirty="0"/>
              <a:t>FA</a:t>
            </a:r>
            <a:r>
              <a:rPr lang="ko-KR" altLang="en-US" sz="1600" dirty="0"/>
              <a:t>가 아니라면 바인딩 경고를 송신하여 </a:t>
            </a:r>
            <a:r>
              <a:rPr lang="en-US" altLang="ko-KR" sz="1600" dirty="0"/>
              <a:t>MN</a:t>
            </a:r>
            <a:r>
              <a:rPr lang="ko-KR" altLang="en-US" sz="1600" dirty="0"/>
              <a:t>의 </a:t>
            </a:r>
            <a:r>
              <a:rPr lang="en-US" altLang="ko-KR" sz="1600" dirty="0"/>
              <a:t>	          </a:t>
            </a:r>
            <a:r>
              <a:rPr lang="ko-KR" altLang="en-US" sz="1600" dirty="0"/>
              <a:t>위치가 변경되었음을 알리고 새롭게 바인딩 요청을 시작</a:t>
            </a:r>
            <a:endParaRPr lang="en-US" altLang="ko-KR" sz="1600" dirty="0"/>
          </a:p>
        </p:txBody>
      </p:sp>
      <p:sp>
        <p:nvSpPr>
          <p:cNvPr id="5" name="직사각형 4"/>
          <p:cNvSpPr/>
          <p:nvPr/>
        </p:nvSpPr>
        <p:spPr bwMode="auto">
          <a:xfrm rot="157677">
            <a:off x="3392941" y="4729986"/>
            <a:ext cx="4880184" cy="409302"/>
          </a:xfrm>
          <a:prstGeom prst="rect">
            <a:avLst/>
          </a:prstGeom>
          <a:solidFill>
            <a:srgbClr val="FF0000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4573" y="5983070"/>
            <a:ext cx="973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이전 </a:t>
            </a:r>
            <a:r>
              <a:rPr lang="en-US" altLang="ko-KR" dirty="0"/>
              <a:t>FA</a:t>
            </a:r>
            <a:r>
              <a:rPr lang="ko-KR" altLang="en-US" dirty="0"/>
              <a:t>와 새로운 </a:t>
            </a:r>
            <a:r>
              <a:rPr lang="en-US" altLang="ko-KR" dirty="0"/>
              <a:t>FA </a:t>
            </a:r>
            <a:r>
              <a:rPr lang="ko-KR" altLang="en-US" dirty="0"/>
              <a:t>모두에게서 데이터를 전달받을 수 있도록 </a:t>
            </a:r>
            <a:r>
              <a:rPr lang="ko-KR" altLang="en-US" dirty="0" smtClean="0"/>
              <a:t>하여 </a:t>
            </a:r>
            <a:r>
              <a:rPr lang="en-US" altLang="ko-KR" dirty="0" smtClean="0"/>
              <a:t>Data </a:t>
            </a:r>
            <a:r>
              <a:rPr lang="ko-KR" altLang="en-US" dirty="0"/>
              <a:t>손실을 </a:t>
            </a:r>
            <a:r>
              <a:rPr lang="ko-KR" altLang="en-US" dirty="0" smtClean="0"/>
              <a:t>줄임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 bwMode="auto">
          <a:xfrm flipV="1">
            <a:off x="5667488" y="5120641"/>
            <a:ext cx="0" cy="8042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9853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9589" y="174626"/>
            <a:ext cx="7772400" cy="903287"/>
          </a:xfrm>
        </p:spPr>
        <p:txBody>
          <a:bodyPr/>
          <a:lstStyle/>
          <a:p>
            <a:pPr eaLnBrk="1" hangingPunct="1"/>
            <a:r>
              <a:rPr lang="en-US" altLang="ko-KR" sz="4000" dirty="0" smtClean="0"/>
              <a:t>P2P</a:t>
            </a:r>
            <a:r>
              <a:rPr lang="ko-KR" altLang="en-US" sz="4000" dirty="0" smtClean="0"/>
              <a:t>의 정보검색</a:t>
            </a:r>
            <a:endParaRPr lang="en-US" altLang="ko-KR" sz="4000" dirty="0"/>
          </a:p>
        </p:txBody>
      </p:sp>
      <p:sp>
        <p:nvSpPr>
          <p:cNvPr id="1290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FECF7B-FDF0-4D5C-BEB4-8CE57AA623AC}" type="slidenum">
              <a:rPr lang="en-US" altLang="ko-KR" sz="1200" smtClean="0">
                <a:latin typeface="Tahoma" panose="020B0604030504040204" pitchFamily="34" charset="0"/>
              </a:rPr>
              <a:pPr/>
              <a:t>54</a:t>
            </a:fld>
            <a:endParaRPr lang="en-US" altLang="ko-KR" sz="1200" dirty="0">
              <a:latin typeface="Tahoma" panose="020B0604030504040204" pitchFamily="34" charset="0"/>
            </a:endParaRPr>
          </a:p>
        </p:txBody>
      </p:sp>
      <p:pic>
        <p:nvPicPr>
          <p:cNvPr id="160" name="Picture 20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83" y="8921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3081" y="1371600"/>
            <a:ext cx="11541211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5000"/>
              <a:buFont typeface="Wingdings" panose="05000000000000000000" pitchFamily="2" charset="2"/>
              <a:buChar char="v"/>
            </a:pPr>
            <a:r>
              <a:rPr lang="ko-KR" altLang="en-US" sz="2400" dirty="0" smtClean="0">
                <a:latin typeface="+mn-ea"/>
              </a:rPr>
              <a:t> 분산 해시 테이블</a:t>
            </a:r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(DHT, Distributed Hash Table)</a:t>
            </a:r>
          </a:p>
          <a:p>
            <a:pPr lvl="1">
              <a:buSzPct val="75000"/>
              <a:buFont typeface="Wingdings" panose="05000000000000000000" pitchFamily="2" charset="2"/>
              <a:buChar char="v"/>
            </a:pPr>
            <a:r>
              <a:rPr lang="ko-KR" altLang="en-US" sz="1600" dirty="0" smtClean="0">
                <a:latin typeface="+mn-ea"/>
              </a:rPr>
              <a:t>시스템 내의 각 </a:t>
            </a:r>
            <a:r>
              <a:rPr lang="ko-KR" altLang="en-US" sz="1600" dirty="0" err="1" smtClean="0">
                <a:latin typeface="+mn-ea"/>
              </a:rPr>
              <a:t>노드</a:t>
            </a:r>
            <a:r>
              <a:rPr lang="en-US" altLang="ko-KR" sz="1600" dirty="0" smtClean="0">
                <a:latin typeface="+mn-ea"/>
              </a:rPr>
              <a:t>(node)</a:t>
            </a:r>
            <a:r>
              <a:rPr lang="ko-KR" altLang="en-US" sz="1600" dirty="0" smtClean="0">
                <a:latin typeface="+mn-ea"/>
              </a:rPr>
              <a:t>들이 키 셋을 가지고 있는 분산 시스템 </a:t>
            </a:r>
            <a:endParaRPr lang="en-US" altLang="ko-KR" sz="1600" dirty="0" smtClean="0">
              <a:latin typeface="+mn-ea"/>
            </a:endParaRPr>
          </a:p>
          <a:p>
            <a:pPr lvl="1">
              <a:buSzPct val="75000"/>
              <a:buFont typeface="Wingdings" panose="05000000000000000000" pitchFamily="2" charset="2"/>
              <a:buChar char="v"/>
            </a:pPr>
            <a:r>
              <a:rPr lang="ko-KR" altLang="en-US" sz="1600" dirty="0" smtClean="0">
                <a:latin typeface="+mn-ea"/>
              </a:rPr>
              <a:t>부하가 집중되지 않고 분산</a:t>
            </a:r>
            <a:endParaRPr lang="en-US" altLang="ko-KR" sz="1600" dirty="0" smtClean="0">
              <a:latin typeface="+mn-ea"/>
            </a:endParaRPr>
          </a:p>
          <a:p>
            <a:pPr lvl="1">
              <a:buSzPct val="75000"/>
              <a:buFont typeface="Wingdings" panose="05000000000000000000" pitchFamily="2" charset="2"/>
              <a:buChar char="v"/>
            </a:pPr>
            <a:r>
              <a:rPr lang="ko-KR" altLang="en-US" sz="1600" dirty="0" smtClean="0">
                <a:latin typeface="+mn-ea"/>
              </a:rPr>
              <a:t>큰 규모의 </a:t>
            </a:r>
            <a:r>
              <a:rPr lang="ko-KR" altLang="en-US" sz="1600" dirty="0" err="1" smtClean="0">
                <a:latin typeface="+mn-ea"/>
              </a:rPr>
              <a:t>노드</a:t>
            </a:r>
            <a:r>
              <a:rPr lang="ko-KR" altLang="en-US" sz="1600" dirty="0" smtClean="0">
                <a:latin typeface="+mn-ea"/>
              </a:rPr>
              <a:t> 관리 </a:t>
            </a:r>
            <a:endParaRPr lang="en-US" altLang="ko-KR" sz="1600" dirty="0" smtClean="0">
              <a:latin typeface="+mn-ea"/>
            </a:endParaRPr>
          </a:p>
          <a:p>
            <a:pPr>
              <a:buSzPct val="75000"/>
              <a:buFont typeface="Wingdings" panose="05000000000000000000" pitchFamily="2" charset="2"/>
              <a:buChar char="v"/>
            </a:pP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해시 테이블</a:t>
            </a:r>
            <a:endParaRPr lang="en-US" altLang="ko-KR" sz="2400" dirty="0" smtClean="0">
              <a:latin typeface="+mn-ea"/>
            </a:endParaRP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+mn-ea"/>
              </a:rPr>
              <a:t>Key = hash(original key)</a:t>
            </a:r>
          </a:p>
          <a:p>
            <a:pPr lvl="1">
              <a:buSzPct val="75000"/>
              <a:buFont typeface="Wingdings" panose="05000000000000000000" pitchFamily="2" charset="2"/>
              <a:buChar char="v"/>
            </a:pPr>
            <a:endParaRPr lang="en-US" altLang="ko-KR" sz="1600" dirty="0" smtClean="0"/>
          </a:p>
          <a:p>
            <a:pPr lvl="1">
              <a:buSzPct val="75000"/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FF0000"/>
              </a:solidFill>
            </a:endParaRP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2">
              <a:buSzPct val="75000"/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  <p:graphicFrame>
        <p:nvGraphicFramePr>
          <p:cNvPr id="9" name="Content Placeholder 5"/>
          <p:cNvGraphicFramePr>
            <a:graphicFrameLocks/>
          </p:cNvGraphicFramePr>
          <p:nvPr>
            <p:extLst/>
          </p:nvPr>
        </p:nvGraphicFramePr>
        <p:xfrm>
          <a:off x="3913880" y="4303814"/>
          <a:ext cx="5438640" cy="2438256"/>
        </p:xfrm>
        <a:graphic>
          <a:graphicData uri="http://schemas.openxmlformats.org/drawingml/2006/table">
            <a:tbl>
              <a:tblPr/>
              <a:tblGrid>
                <a:gridCol w="1812880">
                  <a:extLst>
                    <a:ext uri="{9D8B030D-6E8A-4147-A177-3AD203B41FA5}">
                      <a16:colId xmlns="" xmlns:a16="http://schemas.microsoft.com/office/drawing/2014/main" val="368860969"/>
                    </a:ext>
                  </a:extLst>
                </a:gridCol>
                <a:gridCol w="1812880">
                  <a:extLst>
                    <a:ext uri="{9D8B030D-6E8A-4147-A177-3AD203B41FA5}">
                      <a16:colId xmlns="" xmlns:a16="http://schemas.microsoft.com/office/drawing/2014/main" val="3171990866"/>
                    </a:ext>
                  </a:extLst>
                </a:gridCol>
                <a:gridCol w="1812880">
                  <a:extLst>
                    <a:ext uri="{9D8B030D-6E8A-4147-A177-3AD203B41FA5}">
                      <a16:colId xmlns="" xmlns:a16="http://schemas.microsoft.com/office/drawing/2014/main" val="3725521743"/>
                    </a:ext>
                  </a:extLst>
                </a:gridCol>
              </a:tblGrid>
              <a:tr h="253576">
                <a:tc>
                  <a:txBody>
                    <a:bodyPr/>
                    <a:lstStyle>
                      <a:lvl1pPr>
                        <a:lnSpc>
                          <a:spcPct val="85000"/>
                        </a:lnSpc>
                        <a:buClr>
                          <a:srgbClr val="000099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buClr>
                          <a:srgbClr val="0000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anose="030F0702030302020204" pitchFamily="66" charset="0"/>
                          <a:ea typeface="ＭＳ Ｐゴシック" pitchFamily="1" charset="-128"/>
                        </a:rPr>
                        <a:t>Original Key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5000"/>
                        </a:lnSpc>
                        <a:buClr>
                          <a:srgbClr val="000099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buClr>
                          <a:srgbClr val="0000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anose="030F0702030302020204" pitchFamily="66" charset="0"/>
                          <a:ea typeface="ＭＳ Ｐゴシック" pitchFamily="1" charset="-128"/>
                        </a:rPr>
                        <a:t>Key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5000"/>
                        </a:lnSpc>
                        <a:buClr>
                          <a:srgbClr val="000099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buClr>
                          <a:srgbClr val="0000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anose="030F0702030302020204" pitchFamily="66" charset="0"/>
                          <a:ea typeface="ＭＳ Ｐゴシック" pitchFamily="1" charset="-128"/>
                        </a:rPr>
                        <a:t>Value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16006076"/>
                  </a:ext>
                </a:extLst>
              </a:tr>
              <a:tr h="253576">
                <a:tc>
                  <a:txBody>
                    <a:bodyPr/>
                    <a:lstStyle>
                      <a:lvl1pPr>
                        <a:lnSpc>
                          <a:spcPct val="85000"/>
                        </a:lnSpc>
                        <a:buClr>
                          <a:srgbClr val="000099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buClr>
                          <a:srgbClr val="0000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ＭＳ Ｐゴシック" pitchFamily="1" charset="-128"/>
                        </a:rPr>
                        <a:t>John Washington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5000"/>
                        </a:lnSpc>
                        <a:buClr>
                          <a:srgbClr val="000099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buClr>
                          <a:srgbClr val="0000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ＭＳ Ｐゴシック" pitchFamily="1" charset="-128"/>
                        </a:rPr>
                        <a:t>8962458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5000"/>
                        </a:lnSpc>
                        <a:buClr>
                          <a:srgbClr val="000099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buClr>
                          <a:srgbClr val="0000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ＭＳ Ｐゴシック" pitchFamily="1" charset="-128"/>
                        </a:rPr>
                        <a:t>132-54-3570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39450188"/>
                  </a:ext>
                </a:extLst>
              </a:tr>
              <a:tr h="253576">
                <a:tc>
                  <a:txBody>
                    <a:bodyPr/>
                    <a:lstStyle>
                      <a:lvl1pPr>
                        <a:lnSpc>
                          <a:spcPct val="85000"/>
                        </a:lnSpc>
                        <a:buClr>
                          <a:srgbClr val="000099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buClr>
                          <a:srgbClr val="0000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ＭＳ Ｐゴシック" pitchFamily="1" charset="-128"/>
                        </a:rPr>
                        <a:t>Diana Louise Jones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5000"/>
                        </a:lnSpc>
                        <a:buClr>
                          <a:srgbClr val="000099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buClr>
                          <a:srgbClr val="0000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ＭＳ Ｐゴシック" pitchFamily="1" charset="-128"/>
                        </a:rPr>
                        <a:t>7800356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5000"/>
                        </a:lnSpc>
                        <a:buClr>
                          <a:srgbClr val="000099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buClr>
                          <a:srgbClr val="0000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ＭＳ Ｐゴシック" pitchFamily="1" charset="-128"/>
                        </a:rPr>
                        <a:t>761-55-3791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70130400"/>
                  </a:ext>
                </a:extLst>
              </a:tr>
              <a:tr h="253576">
                <a:tc>
                  <a:txBody>
                    <a:bodyPr/>
                    <a:lstStyle>
                      <a:lvl1pPr>
                        <a:lnSpc>
                          <a:spcPct val="85000"/>
                        </a:lnSpc>
                        <a:buClr>
                          <a:srgbClr val="000099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buClr>
                          <a:srgbClr val="0000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ＭＳ Ｐゴシック" pitchFamily="1" charset="-128"/>
                        </a:rPr>
                        <a:t>Xiaoming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ＭＳ Ｐゴシック" pitchFamily="1" charset="-128"/>
                        </a:rPr>
                        <a:t> Liu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5000"/>
                        </a:lnSpc>
                        <a:buClr>
                          <a:srgbClr val="000099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buClr>
                          <a:srgbClr val="0000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ＭＳ Ｐゴシック" pitchFamily="1" charset="-128"/>
                        </a:rPr>
                        <a:t>1567109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5000"/>
                        </a:lnSpc>
                        <a:buClr>
                          <a:srgbClr val="000099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buClr>
                          <a:srgbClr val="0000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ＭＳ Ｐゴシック" pitchFamily="1" charset="-128"/>
                        </a:rPr>
                        <a:t>385-41-0902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13105240"/>
                  </a:ext>
                </a:extLst>
              </a:tr>
              <a:tr h="253576">
                <a:tc>
                  <a:txBody>
                    <a:bodyPr/>
                    <a:lstStyle>
                      <a:lvl1pPr>
                        <a:lnSpc>
                          <a:spcPct val="85000"/>
                        </a:lnSpc>
                        <a:buClr>
                          <a:srgbClr val="000099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buClr>
                          <a:srgbClr val="0000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ＭＳ Ｐゴシック" pitchFamily="1" charset="-128"/>
                        </a:rPr>
                        <a:t>Rakesh Gopal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5000"/>
                        </a:lnSpc>
                        <a:buClr>
                          <a:srgbClr val="000099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buClr>
                          <a:srgbClr val="0000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ＭＳ Ｐゴシック" pitchFamily="1" charset="-128"/>
                        </a:rPr>
                        <a:t>2360012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5000"/>
                        </a:lnSpc>
                        <a:buClr>
                          <a:srgbClr val="000099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buClr>
                          <a:srgbClr val="0000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ＭＳ Ｐゴシック" pitchFamily="1" charset="-128"/>
                        </a:rPr>
                        <a:t>441-89-1956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21348451"/>
                  </a:ext>
                </a:extLst>
              </a:tr>
              <a:tr h="253576">
                <a:tc>
                  <a:txBody>
                    <a:bodyPr/>
                    <a:lstStyle>
                      <a:lvl1pPr>
                        <a:lnSpc>
                          <a:spcPct val="85000"/>
                        </a:lnSpc>
                        <a:buClr>
                          <a:srgbClr val="000099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buClr>
                          <a:srgbClr val="0000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ＭＳ Ｐゴシック" pitchFamily="1" charset="-128"/>
                        </a:rPr>
                        <a:t>Linda Cohen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5000"/>
                        </a:lnSpc>
                        <a:buClr>
                          <a:srgbClr val="000099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buClr>
                          <a:srgbClr val="0000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ＭＳ Ｐゴシック" pitchFamily="1" charset="-128"/>
                        </a:rPr>
                        <a:t>5430938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5000"/>
                        </a:lnSpc>
                        <a:buClr>
                          <a:srgbClr val="000099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buClr>
                          <a:srgbClr val="0000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ＭＳ Ｐゴシック" pitchFamily="1" charset="-128"/>
                        </a:rPr>
                        <a:t>217-66-5609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22980578"/>
                  </a:ext>
                </a:extLst>
              </a:tr>
              <a:tr h="253576">
                <a:tc>
                  <a:txBody>
                    <a:bodyPr/>
                    <a:lstStyle>
                      <a:lvl1pPr>
                        <a:lnSpc>
                          <a:spcPct val="85000"/>
                        </a:lnSpc>
                        <a:buClr>
                          <a:srgbClr val="000099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buClr>
                          <a:srgbClr val="0000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ＭＳ Ｐゴシック" pitchFamily="1" charset="-128"/>
                        </a:rPr>
                        <a:t>…….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5000"/>
                        </a:lnSpc>
                        <a:buClr>
                          <a:srgbClr val="000099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buClr>
                          <a:srgbClr val="0000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ＭＳ Ｐゴシック" pitchFamily="1" charset="-128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5000"/>
                        </a:lnSpc>
                        <a:buClr>
                          <a:srgbClr val="000099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buClr>
                          <a:srgbClr val="0000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ＭＳ Ｐゴシック" pitchFamily="1" charset="-128"/>
                        </a:rPr>
                        <a:t>………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94215631"/>
                  </a:ext>
                </a:extLst>
              </a:tr>
              <a:tr h="253576">
                <a:tc>
                  <a:txBody>
                    <a:bodyPr/>
                    <a:lstStyle>
                      <a:lvl1pPr>
                        <a:lnSpc>
                          <a:spcPct val="85000"/>
                        </a:lnSpc>
                        <a:buClr>
                          <a:srgbClr val="000099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buClr>
                          <a:srgbClr val="0000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ＭＳ Ｐゴシック" pitchFamily="1" charset="-128"/>
                        </a:rPr>
                        <a:t>Lisa Kobayashi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5000"/>
                        </a:lnSpc>
                        <a:buClr>
                          <a:srgbClr val="000099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buClr>
                          <a:srgbClr val="0000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ＭＳ Ｐゴシック" pitchFamily="1" charset="-128"/>
                        </a:rPr>
                        <a:t>9290124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5000"/>
                        </a:lnSpc>
                        <a:buClr>
                          <a:srgbClr val="000099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buClr>
                          <a:srgbClr val="0000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itchFamily="1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ＭＳ Ｐゴシック" pitchFamily="1" charset="-128"/>
                        </a:rPr>
                        <a:t>177-23-0199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3778402"/>
                  </a:ext>
                </a:extLst>
              </a:tr>
            </a:tbl>
          </a:graphicData>
        </a:graphic>
      </p:graphicFrame>
      <p:sp>
        <p:nvSpPr>
          <p:cNvPr id="11" name="직사각형 12"/>
          <p:cNvSpPr>
            <a:spLocks noChangeArrowheads="1"/>
          </p:cNvSpPr>
          <p:nvPr/>
        </p:nvSpPr>
        <p:spPr bwMode="auto">
          <a:xfrm>
            <a:off x="5348687" y="3671056"/>
            <a:ext cx="788307" cy="58914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 type="none" w="sm" len="sm"/>
                <a:tailEnd type="triangl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latinLnBrk="0">
              <a:buFontTx/>
              <a:buNone/>
            </a:pPr>
            <a:r>
              <a:rPr lang="en-US" altLang="ko-KR" sz="1600" b="0" i="0" dirty="0">
                <a:latin typeface="Tahoma" panose="020B060403050404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Hash</a:t>
            </a:r>
          </a:p>
          <a:p>
            <a:pPr algn="ctr" latinLnBrk="0">
              <a:buFontTx/>
              <a:buNone/>
            </a:pPr>
            <a:r>
              <a:rPr lang="en-US" altLang="ko-KR" sz="1600" b="0" i="0" dirty="0">
                <a:latin typeface="Tahoma" panose="020B060403050404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function</a:t>
            </a:r>
            <a:endParaRPr lang="ko-KR" altLang="en-US" sz="1600" b="0" i="0" dirty="0">
              <a:latin typeface="Tahoma" panose="020B060403050404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13"/>
          <p:cNvSpPr>
            <a:spLocks noChangeArrowheads="1"/>
          </p:cNvSpPr>
          <p:nvPr/>
        </p:nvSpPr>
        <p:spPr bwMode="auto">
          <a:xfrm>
            <a:off x="6266137" y="3816402"/>
            <a:ext cx="1003300" cy="294570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 type="none" w="sm" len="sm"/>
                <a:tailEnd type="triangl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latinLnBrk="0">
              <a:buFontTx/>
              <a:buNone/>
            </a:pPr>
            <a:r>
              <a:rPr lang="en-US" altLang="ko-KR" sz="1600" b="0" i="0" dirty="0" smtClean="0">
                <a:latin typeface="Tahoma" panose="020B060403050404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Key</a:t>
            </a:r>
            <a:endParaRPr lang="ko-KR" altLang="en-US" sz="1600" b="0" i="0" dirty="0">
              <a:latin typeface="Tahoma" panose="020B060403050404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3385731" y="3767040"/>
            <a:ext cx="1599669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0" lang="en-US" altLang="ko-KR" sz="2000" i="0" dirty="0" smtClean="0">
                <a:latin typeface="Baby Kruffy"/>
                <a:ea typeface="휴먼엑스포" panose="02030504000101010101" pitchFamily="18" charset="-127"/>
                <a:cs typeface="Arial" panose="020B0604020202020204" pitchFamily="34" charset="0"/>
              </a:rPr>
              <a:t>Original Key</a:t>
            </a:r>
            <a:endParaRPr kumimoji="0" lang="ko-KR" altLang="en-US" sz="2000" i="0" dirty="0">
              <a:latin typeface="Baby Kruffy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cxnSp>
        <p:nvCxnSpPr>
          <p:cNvPr id="5" name="직선 화살표 연결선 4"/>
          <p:cNvCxnSpPr>
            <a:stCxn id="13" idx="3"/>
            <a:endCxn id="11" idx="1"/>
          </p:cNvCxnSpPr>
          <p:nvPr/>
        </p:nvCxnSpPr>
        <p:spPr>
          <a:xfrm flipV="1">
            <a:off x="4985400" y="3965626"/>
            <a:ext cx="363287" cy="1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1" idx="3"/>
            <a:endCxn id="12" idx="1"/>
          </p:cNvCxnSpPr>
          <p:nvPr/>
        </p:nvCxnSpPr>
        <p:spPr>
          <a:xfrm flipV="1">
            <a:off x="6136994" y="3963687"/>
            <a:ext cx="129143" cy="1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69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9589" y="174626"/>
            <a:ext cx="7772400" cy="903287"/>
          </a:xfrm>
        </p:spPr>
        <p:txBody>
          <a:bodyPr/>
          <a:lstStyle/>
          <a:p>
            <a:pPr eaLnBrk="1" hangingPunct="1"/>
            <a:r>
              <a:rPr lang="ko-KR" altLang="en-US" sz="4000" dirty="0" smtClean="0"/>
              <a:t>분산 해시 테이블</a:t>
            </a:r>
            <a:r>
              <a:rPr lang="en-US" altLang="ko-KR" sz="4000" dirty="0" smtClean="0"/>
              <a:t>: detail</a:t>
            </a:r>
            <a:endParaRPr lang="en-US" altLang="ko-KR" sz="4000" dirty="0"/>
          </a:p>
        </p:txBody>
      </p:sp>
      <p:sp>
        <p:nvSpPr>
          <p:cNvPr id="1290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FECF7B-FDF0-4D5C-BEB4-8CE57AA623AC}" type="slidenum">
              <a:rPr lang="en-US" altLang="ko-KR" sz="1200" smtClean="0">
                <a:latin typeface="Tahoma" panose="020B0604030504040204" pitchFamily="34" charset="0"/>
              </a:rPr>
              <a:pPr/>
              <a:t>55</a:t>
            </a:fld>
            <a:endParaRPr lang="en-US" altLang="ko-KR" sz="1200" dirty="0">
              <a:latin typeface="Tahoma" panose="020B0604030504040204" pitchFamily="34" charset="0"/>
            </a:endParaRPr>
          </a:p>
        </p:txBody>
      </p:sp>
      <p:pic>
        <p:nvPicPr>
          <p:cNvPr id="160" name="Picture 20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83" y="8921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3081" y="1371600"/>
            <a:ext cx="11541211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5000"/>
              <a:buFont typeface="Wingdings" panose="05000000000000000000" pitchFamily="2" charset="2"/>
              <a:buChar char="v"/>
            </a:pPr>
            <a:r>
              <a:rPr lang="ko-KR" altLang="en-US" sz="2400" dirty="0" smtClean="0"/>
              <a:t> </a:t>
            </a:r>
            <a:r>
              <a:rPr lang="en-US" altLang="ko-KR" sz="2400" dirty="0" smtClean="0"/>
              <a:t>DHT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altLang="ko-KR" sz="2000" dirty="0" err="1" smtClean="0"/>
              <a:t>Keyspace</a:t>
            </a:r>
            <a:r>
              <a:rPr lang="en-US" altLang="ko-KR" sz="2000" dirty="0" smtClean="0"/>
              <a:t> partitioning</a:t>
            </a:r>
          </a:p>
          <a:p>
            <a:pPr lvl="2">
              <a:buSzPct val="75000"/>
            </a:pPr>
            <a:r>
              <a:rPr lang="ko-KR" altLang="en-US" sz="1800" dirty="0" smtClean="0"/>
              <a:t>분산된 </a:t>
            </a:r>
            <a:r>
              <a:rPr lang="en-US" altLang="ko-KR" sz="1800" dirty="0" smtClean="0"/>
              <a:t>peer</a:t>
            </a:r>
            <a:r>
              <a:rPr lang="ko-KR" altLang="en-US" sz="1800" dirty="0" smtClean="0"/>
              <a:t>들에게 키를 어떻게 배치시킬 것인가</a:t>
            </a:r>
            <a:endParaRPr lang="en-US" altLang="ko-KR" sz="1800" dirty="0" smtClean="0"/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altLang="ko-KR" sz="2000" dirty="0" err="1" smtClean="0"/>
              <a:t>Overlaynetwork</a:t>
            </a:r>
            <a:endParaRPr lang="en-US" altLang="ko-KR" sz="2000" dirty="0" smtClean="0"/>
          </a:p>
          <a:p>
            <a:pPr lvl="2">
              <a:buSzPct val="75000"/>
            </a:pPr>
            <a:r>
              <a:rPr lang="ko-KR" altLang="en-US" sz="1800" dirty="0" smtClean="0"/>
              <a:t>물리적 연결과 상관없이 완전하게 분산된 형태로 </a:t>
            </a:r>
            <a:r>
              <a:rPr lang="en-US" altLang="ko-KR" sz="1800" dirty="0" smtClean="0"/>
              <a:t>key</a:t>
            </a:r>
            <a:r>
              <a:rPr lang="ko-KR" altLang="en-US" sz="1800" dirty="0" smtClean="0"/>
              <a:t>의 위치를 찾아갈 수 있는 알고리즘을 제공</a:t>
            </a:r>
            <a:endParaRPr lang="en-US" altLang="ko-KR" sz="1800" dirty="0" smtClean="0"/>
          </a:p>
          <a:p>
            <a:pPr>
              <a:buSzPct val="75000"/>
            </a:pPr>
            <a:endParaRPr lang="en-US" altLang="ko-KR" sz="2600" dirty="0"/>
          </a:p>
          <a:p>
            <a:pPr>
              <a:buSzPct val="75000"/>
            </a:pPr>
            <a:r>
              <a:rPr lang="ko-KR" altLang="en-US" sz="2600" dirty="0" smtClean="0"/>
              <a:t>각 </a:t>
            </a:r>
            <a:r>
              <a:rPr lang="ko-KR" altLang="en-US" sz="2600" dirty="0" err="1" smtClean="0"/>
              <a:t>피어들은</a:t>
            </a:r>
            <a:r>
              <a:rPr lang="ko-KR" altLang="en-US" sz="2600" dirty="0" smtClean="0"/>
              <a:t> </a:t>
            </a:r>
            <a:r>
              <a:rPr lang="en-US" altLang="ko-KR" sz="2600" dirty="0" smtClean="0"/>
              <a:t>key </a:t>
            </a:r>
            <a:r>
              <a:rPr lang="ko-KR" altLang="en-US" sz="2600" dirty="0" smtClean="0"/>
              <a:t>값을 통해 데이터베이스에 쿼리</a:t>
            </a:r>
            <a:r>
              <a:rPr lang="en-US" altLang="ko-KR" sz="2600" dirty="0" smtClean="0"/>
              <a:t>(query)</a:t>
            </a:r>
          </a:p>
          <a:p>
            <a:pPr lvl="1">
              <a:buSzPct val="75000"/>
            </a:pPr>
            <a:r>
              <a:rPr lang="ko-KR" altLang="en-US" sz="2200" dirty="0" smtClean="0"/>
              <a:t>데이터베이스는 키에 해당 하는 값 </a:t>
            </a:r>
            <a:r>
              <a:rPr lang="en-US" altLang="ko-KR" sz="2200" dirty="0" smtClean="0"/>
              <a:t>(value)</a:t>
            </a:r>
            <a:r>
              <a:rPr lang="ko-KR" altLang="en-US" sz="2200" dirty="0" smtClean="0"/>
              <a:t>를 리턴</a:t>
            </a:r>
            <a:endParaRPr lang="en-US" altLang="ko-KR" sz="2200" dirty="0" smtClean="0"/>
          </a:p>
          <a:p>
            <a:pPr lvl="1">
              <a:buSzPct val="75000"/>
            </a:pPr>
            <a:r>
              <a:rPr lang="ko-KR" altLang="en-US" sz="2200" dirty="0" smtClean="0"/>
              <a:t>쿼리에 해당 하는 값을 찾기 위해 적은 수의 메시지만 피어들 사이에 전송되어야 함</a:t>
            </a:r>
            <a:endParaRPr lang="en-US" altLang="ko-KR" sz="2200" dirty="0"/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ko-KR" altLang="en-US" dirty="0" smtClean="0"/>
              <a:t>각 몇몇의 </a:t>
            </a:r>
            <a:r>
              <a:rPr lang="ko-KR" altLang="en-US" dirty="0" err="1" smtClean="0"/>
              <a:t>피어에</a:t>
            </a:r>
            <a:r>
              <a:rPr lang="ko-KR" altLang="en-US" dirty="0" smtClean="0"/>
              <a:t> 대한 정보를 가지고 있음</a:t>
            </a:r>
            <a:endParaRPr lang="en-US" altLang="ko-KR" dirty="0" smtClean="0"/>
          </a:p>
          <a:p>
            <a:pPr lvl="1">
              <a:buSzPct val="75000"/>
              <a:buFont typeface="Wingdings" panose="05000000000000000000" pitchFamily="2" charset="2"/>
              <a:buChar char="v"/>
            </a:pPr>
            <a:endParaRPr lang="en-US" altLang="ko-KR" sz="1600" dirty="0" smtClean="0"/>
          </a:p>
          <a:p>
            <a:pPr lvl="1">
              <a:buSzPct val="75000"/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FF0000"/>
              </a:solidFill>
            </a:endParaRP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2">
              <a:buSzPct val="75000"/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394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9589" y="174626"/>
            <a:ext cx="7772400" cy="903287"/>
          </a:xfrm>
        </p:spPr>
        <p:txBody>
          <a:bodyPr/>
          <a:lstStyle/>
          <a:p>
            <a:pPr eaLnBrk="1" hangingPunct="1"/>
            <a:r>
              <a:rPr lang="en-US" altLang="ko-KR" sz="4000" dirty="0" smtClean="0"/>
              <a:t>Assign key-value pairs to peers</a:t>
            </a:r>
            <a:endParaRPr lang="en-US" altLang="ko-KR" sz="4000" dirty="0"/>
          </a:p>
        </p:txBody>
      </p:sp>
      <p:sp>
        <p:nvSpPr>
          <p:cNvPr id="1290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FECF7B-FDF0-4D5C-BEB4-8CE57AA623AC}" type="slidenum">
              <a:rPr lang="en-US" altLang="ko-KR" sz="1200" smtClean="0">
                <a:latin typeface="Tahoma" panose="020B0604030504040204" pitchFamily="34" charset="0"/>
              </a:rPr>
              <a:pPr/>
              <a:t>56</a:t>
            </a:fld>
            <a:endParaRPr lang="en-US" altLang="ko-KR" sz="1200" dirty="0">
              <a:latin typeface="Tahoma" panose="020B0604030504040204" pitchFamily="34" charset="0"/>
            </a:endParaRPr>
          </a:p>
        </p:txBody>
      </p:sp>
      <p:pic>
        <p:nvPicPr>
          <p:cNvPr id="160" name="Picture 20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83" y="8921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3081" y="1371600"/>
            <a:ext cx="11541211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5000"/>
              <a:buFont typeface="Wingdings" panose="05000000000000000000" pitchFamily="2" charset="2"/>
              <a:buChar char="v"/>
            </a:pPr>
            <a:r>
              <a:rPr lang="ko-KR" altLang="en-US" sz="2400" dirty="0" smtClean="0"/>
              <a:t> </a:t>
            </a:r>
            <a:r>
              <a:rPr lang="en-US" altLang="ko-KR" sz="2400" dirty="0" smtClean="0"/>
              <a:t>Rule</a:t>
            </a: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Key-value </a:t>
            </a:r>
            <a:r>
              <a:rPr lang="ko-KR" altLang="en-US" sz="2000" dirty="0" smtClean="0"/>
              <a:t>쌍은 가장 가까운 </a:t>
            </a:r>
            <a:r>
              <a:rPr lang="en-US" altLang="ko-KR" sz="2000" dirty="0" smtClean="0"/>
              <a:t>ID</a:t>
            </a:r>
            <a:r>
              <a:rPr lang="ko-KR" altLang="en-US" sz="2000" dirty="0" smtClean="0"/>
              <a:t>를 가지는 </a:t>
            </a:r>
            <a:r>
              <a:rPr lang="en-US" altLang="ko-KR" sz="2000" dirty="0" smtClean="0"/>
              <a:t>peer</a:t>
            </a:r>
            <a:r>
              <a:rPr lang="ko-KR" altLang="en-US" sz="2000" dirty="0" smtClean="0"/>
              <a:t>에 할당</a:t>
            </a:r>
            <a:endParaRPr lang="en-US" altLang="ko-KR" sz="2000" dirty="0" smtClean="0"/>
          </a:p>
          <a:p>
            <a:pPr lvl="1">
              <a:buSzPct val="75000"/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가장 가까운 </a:t>
            </a:r>
            <a:r>
              <a:rPr lang="en-US" altLang="ko-KR" sz="2000" dirty="0" smtClean="0"/>
              <a:t>ID</a:t>
            </a:r>
            <a:r>
              <a:rPr lang="ko-KR" altLang="en-US" sz="2000" dirty="0" smtClean="0"/>
              <a:t>를 가지는 </a:t>
            </a:r>
            <a:r>
              <a:rPr lang="ko-KR" altLang="en-US" sz="2000" dirty="0" err="1" smtClean="0"/>
              <a:t>노드를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“</a:t>
            </a:r>
            <a:r>
              <a:rPr lang="ko-KR" altLang="en-US" sz="2000" dirty="0" smtClean="0"/>
              <a:t>다음 </a:t>
            </a:r>
            <a:r>
              <a:rPr lang="ko-KR" altLang="en-US" sz="2000" dirty="0" err="1" smtClean="0"/>
              <a:t>노드</a:t>
            </a:r>
            <a:r>
              <a:rPr lang="en-US" altLang="ko-KR" sz="2000" dirty="0" smtClean="0"/>
              <a:t>(successor)”</a:t>
            </a:r>
            <a:r>
              <a:rPr lang="ko-KR" altLang="en-US" sz="2000" dirty="0" smtClean="0"/>
              <a:t>라고 부름</a:t>
            </a:r>
            <a:endParaRPr lang="en-US" altLang="ko-KR" sz="2000" dirty="0" smtClean="0"/>
          </a:p>
          <a:p>
            <a:pPr lvl="1">
              <a:buSzPct val="75000"/>
              <a:buFont typeface="Wingdings" panose="05000000000000000000" pitchFamily="2" charset="2"/>
              <a:buChar char="v"/>
            </a:pPr>
            <a:endParaRPr lang="en-US" altLang="ko-KR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>
                <a:ea typeface="ＭＳ Ｐゴシック" pitchFamily="1" charset="-128"/>
              </a:rPr>
              <a:t>e.g., ID space {0,1,2,3,…,63}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>
                <a:ea typeface="ＭＳ Ｐゴシック" pitchFamily="1" charset="-128"/>
              </a:rPr>
              <a:t>suppose 8 peers: 1,12,13,25,32,40,48,60</a:t>
            </a:r>
          </a:p>
          <a:p>
            <a:pPr lvl="1"/>
            <a:r>
              <a:rPr lang="en-US" altLang="ko-KR" sz="2000" dirty="0">
                <a:ea typeface="ＭＳ Ｐゴシック" pitchFamily="1" charset="-128"/>
              </a:rPr>
              <a:t>If key = 51, then assigned to peer 60</a:t>
            </a:r>
          </a:p>
          <a:p>
            <a:pPr lvl="1"/>
            <a:r>
              <a:rPr lang="en-US" altLang="ko-KR" sz="2000" dirty="0">
                <a:ea typeface="ＭＳ Ｐゴシック" pitchFamily="1" charset="-128"/>
              </a:rPr>
              <a:t>If key = 60, then assigned to peer 60</a:t>
            </a:r>
          </a:p>
          <a:p>
            <a:pPr lvl="1"/>
            <a:r>
              <a:rPr lang="en-US" altLang="ko-KR" sz="2000" dirty="0">
                <a:ea typeface="ＭＳ Ｐゴシック" pitchFamily="1" charset="-128"/>
              </a:rPr>
              <a:t>If key = 61, then assigned to peer 1</a:t>
            </a:r>
          </a:p>
          <a:p>
            <a:pPr>
              <a:buSzPct val="75000"/>
            </a:pPr>
            <a:endParaRPr lang="en-US" altLang="ko-KR" sz="2600" dirty="0"/>
          </a:p>
          <a:p>
            <a:pPr lvl="1">
              <a:buSzPct val="75000"/>
              <a:buFont typeface="Wingdings" panose="05000000000000000000" pitchFamily="2" charset="2"/>
              <a:buChar char="v"/>
            </a:pPr>
            <a:endParaRPr lang="en-US" altLang="ko-KR" sz="1600" dirty="0" smtClean="0"/>
          </a:p>
          <a:p>
            <a:pPr lvl="1">
              <a:buSzPct val="75000"/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rgbClr val="FF0000"/>
              </a:solidFill>
            </a:endParaRPr>
          </a:p>
          <a:p>
            <a:pPr lvl="1">
              <a:buSzPct val="75000"/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lvl="2">
              <a:buSzPct val="75000"/>
              <a:buFont typeface="Wingdings" panose="05000000000000000000" pitchFamily="2" charset="2"/>
              <a:buChar char="§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0467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9589" y="174626"/>
            <a:ext cx="7772400" cy="903287"/>
          </a:xfrm>
        </p:spPr>
        <p:txBody>
          <a:bodyPr/>
          <a:lstStyle/>
          <a:p>
            <a:pPr eaLnBrk="1" hangingPunct="1"/>
            <a:r>
              <a:rPr lang="en-US" altLang="ko-KR" sz="4000" dirty="0" smtClean="0"/>
              <a:t>Circular DHT</a:t>
            </a:r>
            <a:endParaRPr lang="en-US" altLang="ko-KR" sz="4000" dirty="0"/>
          </a:p>
        </p:txBody>
      </p:sp>
      <p:sp>
        <p:nvSpPr>
          <p:cNvPr id="1290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FECF7B-FDF0-4D5C-BEB4-8CE57AA623AC}" type="slidenum">
              <a:rPr lang="en-US" altLang="ko-KR" sz="1200" smtClean="0">
                <a:latin typeface="Tahoma" panose="020B0604030504040204" pitchFamily="34" charset="0"/>
              </a:rPr>
              <a:pPr/>
              <a:t>57</a:t>
            </a:fld>
            <a:endParaRPr lang="en-US" altLang="ko-KR" sz="1200" dirty="0">
              <a:latin typeface="Tahoma" panose="020B0604030504040204" pitchFamily="34" charset="0"/>
            </a:endParaRPr>
          </a:p>
        </p:txBody>
      </p:sp>
      <p:pic>
        <p:nvPicPr>
          <p:cNvPr id="160" name="Picture 20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83" y="8921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1824036" y="2812899"/>
            <a:ext cx="3890963" cy="3662363"/>
            <a:chOff x="946990" y="1676400"/>
            <a:chExt cx="3892193" cy="3662018"/>
          </a:xfrm>
        </p:grpSpPr>
        <p:sp>
          <p:nvSpPr>
            <p:cNvPr id="8" name="Oval 3"/>
            <p:cNvSpPr>
              <a:spLocks noChangeArrowheads="1"/>
            </p:cNvSpPr>
            <p:nvPr/>
          </p:nvSpPr>
          <p:spPr bwMode="auto">
            <a:xfrm>
              <a:off x="2794354" y="4791480"/>
              <a:ext cx="96564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9pPr>
            </a:lstStyle>
            <a:p>
              <a:pPr>
                <a:buClr>
                  <a:srgbClr val="3333CC"/>
                </a:buClr>
              </a:pPr>
              <a:endParaRPr lang="ko-KR" altLang="ko-KR" sz="24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1435115" y="2890435"/>
              <a:ext cx="96564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9pPr>
            </a:lstStyle>
            <a:p>
              <a:pPr>
                <a:buClr>
                  <a:srgbClr val="3333CC"/>
                </a:buClr>
              </a:pPr>
              <a:endParaRPr lang="ko-KR" altLang="ko-KR" sz="24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1459562" y="3978242"/>
              <a:ext cx="96564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9pPr>
            </a:lstStyle>
            <a:p>
              <a:pPr>
                <a:buClr>
                  <a:srgbClr val="3333CC"/>
                </a:buClr>
              </a:pPr>
              <a:endParaRPr lang="ko-KR" altLang="ko-KR" sz="24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3989799" y="2585616"/>
              <a:ext cx="96564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9pPr>
            </a:lstStyle>
            <a:p>
              <a:pPr>
                <a:buClr>
                  <a:srgbClr val="3333CC"/>
                </a:buClr>
              </a:pPr>
              <a:endParaRPr lang="ko-KR" altLang="ko-KR" sz="24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4283160" y="3457025"/>
              <a:ext cx="96564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9pPr>
            </a:lstStyle>
            <a:p>
              <a:pPr>
                <a:buClr>
                  <a:srgbClr val="3333CC"/>
                </a:buClr>
              </a:pPr>
              <a:endParaRPr lang="ko-KR" altLang="ko-KR" sz="24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4004467" y="4192313"/>
              <a:ext cx="96564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9pPr>
            </a:lstStyle>
            <a:p>
              <a:pPr>
                <a:buClr>
                  <a:srgbClr val="3333CC"/>
                </a:buClr>
              </a:pPr>
              <a:endParaRPr lang="ko-KR" altLang="ko-KR" sz="24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1991278" y="4548323"/>
              <a:ext cx="96565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9pPr>
            </a:lstStyle>
            <a:p>
              <a:pPr>
                <a:buClr>
                  <a:srgbClr val="3333CC"/>
                </a:buClr>
              </a:pPr>
              <a:endParaRPr lang="ko-KR" altLang="ko-KR" sz="24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1376443" y="2050438"/>
              <a:ext cx="2927496" cy="27933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9pPr>
            </a:lstStyle>
            <a:p>
              <a:pPr>
                <a:buClr>
                  <a:srgbClr val="3333CC"/>
                </a:buClr>
              </a:pPr>
              <a:endParaRPr lang="ko-KR" altLang="ko-KR" sz="24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2895600" y="16764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9pPr>
            </a:lstStyle>
            <a:p>
              <a:pPr>
                <a:buClr>
                  <a:srgbClr val="3333CC"/>
                </a:buClr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4114800" y="2514600"/>
              <a:ext cx="495783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9pPr>
            </a:lstStyle>
            <a:p>
              <a:pPr>
                <a:buClr>
                  <a:srgbClr val="3333CC"/>
                </a:buClr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</a:rPr>
                <a:t>12</a:t>
              </a: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4343400" y="3352800"/>
              <a:ext cx="495783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9pPr>
            </a:lstStyle>
            <a:p>
              <a:pPr>
                <a:buClr>
                  <a:srgbClr val="3333CC"/>
                </a:buClr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</a:rPr>
                <a:t>13</a:t>
              </a: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4114800" y="4114800"/>
              <a:ext cx="495783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9pPr>
            </a:lstStyle>
            <a:p>
              <a:pPr>
                <a:buClr>
                  <a:srgbClr val="3333CC"/>
                </a:buClr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</a:rPr>
                <a:t>25</a:t>
              </a: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2743200" y="4876800"/>
              <a:ext cx="495783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9pPr>
            </a:lstStyle>
            <a:p>
              <a:pPr>
                <a:buClr>
                  <a:srgbClr val="3333CC"/>
                </a:buClr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</a:rPr>
                <a:t>32</a:t>
              </a: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1676400" y="4648200"/>
              <a:ext cx="495783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9pPr>
            </a:lstStyle>
            <a:p>
              <a:pPr>
                <a:buClr>
                  <a:srgbClr val="3333CC"/>
                </a:buClr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</a:rPr>
                <a:t>40</a:t>
              </a: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1018876" y="3886200"/>
              <a:ext cx="495783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9pPr>
            </a:lstStyle>
            <a:p>
              <a:pPr>
                <a:buClr>
                  <a:srgbClr val="3333CC"/>
                </a:buClr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</a:rPr>
                <a:t>48</a:t>
              </a: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946990" y="2667000"/>
              <a:ext cx="495783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9pPr>
            </a:lstStyle>
            <a:p>
              <a:pPr>
                <a:buClr>
                  <a:srgbClr val="3333CC"/>
                </a:buClr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</a:rPr>
                <a:t>60</a:t>
              </a:r>
            </a:p>
          </p:txBody>
        </p:sp>
        <p:sp>
          <p:nvSpPr>
            <p:cNvPr id="24" name="Oval 28"/>
            <p:cNvSpPr>
              <a:spLocks noChangeArrowheads="1"/>
            </p:cNvSpPr>
            <p:nvPr/>
          </p:nvSpPr>
          <p:spPr bwMode="auto">
            <a:xfrm>
              <a:off x="2912920" y="2010882"/>
              <a:ext cx="96565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9pPr>
            </a:lstStyle>
            <a:p>
              <a:pPr>
                <a:buClr>
                  <a:srgbClr val="3333CC"/>
                </a:buClr>
              </a:pPr>
              <a:endParaRPr lang="ko-KR" altLang="ko-KR" sz="24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5" name="Content Placeholder 68"/>
          <p:cNvSpPr txBox="1">
            <a:spLocks/>
          </p:cNvSpPr>
          <p:nvPr/>
        </p:nvSpPr>
        <p:spPr>
          <a:xfrm>
            <a:off x="304800" y="1371600"/>
            <a:ext cx="8229600" cy="2362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ea typeface="ＭＳ Ｐゴシック" pitchFamily="1" charset="-128"/>
              </a:rPr>
              <a:t>each peer </a:t>
            </a:r>
            <a:r>
              <a:rPr lang="en-US" altLang="ko-KR" i="1" dirty="0" smtClean="0">
                <a:ea typeface="ＭＳ Ｐゴシック" pitchFamily="1" charset="-128"/>
              </a:rPr>
              <a:t>only</a:t>
            </a:r>
            <a:r>
              <a:rPr lang="en-US" altLang="ko-KR" dirty="0" smtClean="0">
                <a:ea typeface="ＭＳ Ｐゴシック" pitchFamily="1" charset="-128"/>
              </a:rPr>
              <a:t> aware of immediate</a:t>
            </a:r>
          </a:p>
          <a:p>
            <a:pPr marL="0" indent="0">
              <a:buNone/>
            </a:pPr>
            <a:r>
              <a:rPr lang="en-US" altLang="ko-KR" dirty="0" smtClean="0">
                <a:ea typeface="ＭＳ Ｐゴシック" pitchFamily="1" charset="-128"/>
              </a:rPr>
              <a:t> successor and </a:t>
            </a:r>
            <a:r>
              <a:rPr lang="ko-KR" altLang="en-US" dirty="0" err="1" smtClean="0">
                <a:ea typeface="ＭＳ Ｐゴシック" pitchFamily="1" charset="-128"/>
              </a:rPr>
              <a:t>이전노드</a:t>
            </a:r>
            <a:r>
              <a:rPr lang="en-US" altLang="ko-KR" dirty="0" smtClean="0">
                <a:ea typeface="ＭＳ Ｐゴシック" pitchFamily="1" charset="-128"/>
              </a:rPr>
              <a:t>(predecessor).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dirty="0">
              <a:ea typeface="ＭＳ Ｐゴシック" pitchFamily="1" charset="-128"/>
            </a:endParaRPr>
          </a:p>
        </p:txBody>
      </p:sp>
      <p:grpSp>
        <p:nvGrpSpPr>
          <p:cNvPr id="26" name="Group 392"/>
          <p:cNvGrpSpPr>
            <a:grpSpLocks/>
          </p:cNvGrpSpPr>
          <p:nvPr/>
        </p:nvGrpSpPr>
        <p:grpSpPr bwMode="auto">
          <a:xfrm>
            <a:off x="7329618" y="736679"/>
            <a:ext cx="3551238" cy="5842000"/>
            <a:chOff x="5410200" y="685800"/>
            <a:chExt cx="3551237" cy="5842575"/>
          </a:xfrm>
        </p:grpSpPr>
        <p:grpSp>
          <p:nvGrpSpPr>
            <p:cNvPr id="27" name="Group 390"/>
            <p:cNvGrpSpPr>
              <a:grpSpLocks/>
            </p:cNvGrpSpPr>
            <p:nvPr/>
          </p:nvGrpSpPr>
          <p:grpSpPr bwMode="auto">
            <a:xfrm>
              <a:off x="5410200" y="685800"/>
              <a:ext cx="3551237" cy="5223563"/>
              <a:chOff x="5592763" y="457200"/>
              <a:chExt cx="3551237" cy="5223563"/>
            </a:xfrm>
          </p:grpSpPr>
          <p:grpSp>
            <p:nvGrpSpPr>
              <p:cNvPr id="29" name="Group 389"/>
              <p:cNvGrpSpPr>
                <a:grpSpLocks/>
              </p:cNvGrpSpPr>
              <p:nvPr/>
            </p:nvGrpSpPr>
            <p:grpSpPr bwMode="auto">
              <a:xfrm>
                <a:off x="5592763" y="457200"/>
                <a:ext cx="3551237" cy="5223563"/>
                <a:chOff x="5257800" y="1264550"/>
                <a:chExt cx="3551237" cy="5223563"/>
              </a:xfrm>
            </p:grpSpPr>
            <p:grpSp>
              <p:nvGrpSpPr>
                <p:cNvPr id="31" name="Group 1"/>
                <p:cNvGrpSpPr>
                  <a:grpSpLocks/>
                </p:cNvGrpSpPr>
                <p:nvPr/>
              </p:nvGrpSpPr>
              <p:grpSpPr bwMode="auto">
                <a:xfrm>
                  <a:off x="5257800" y="1990725"/>
                  <a:ext cx="3551237" cy="4497388"/>
                  <a:chOff x="5202238" y="1546225"/>
                  <a:chExt cx="3551237" cy="4497388"/>
                </a:xfrm>
              </p:grpSpPr>
              <p:sp>
                <p:nvSpPr>
                  <p:cNvPr id="36" name="Freeform 415"/>
                  <p:cNvSpPr>
                    <a:spLocks/>
                  </p:cNvSpPr>
                  <p:nvPr/>
                </p:nvSpPr>
                <p:spPr bwMode="auto">
                  <a:xfrm>
                    <a:off x="7004050" y="3527425"/>
                    <a:ext cx="1314450" cy="674688"/>
                  </a:xfrm>
                  <a:custGeom>
                    <a:avLst/>
                    <a:gdLst>
                      <a:gd name="T0" fmla="*/ 2147483647 w 828"/>
                      <a:gd name="T1" fmla="*/ 2147483647 h 425"/>
                      <a:gd name="T2" fmla="*/ 2147483647 w 828"/>
                      <a:gd name="T3" fmla="*/ 2147483647 h 425"/>
                      <a:gd name="T4" fmla="*/ 2147483647 w 828"/>
                      <a:gd name="T5" fmla="*/ 2147483647 h 425"/>
                      <a:gd name="T6" fmla="*/ 2147483647 w 828"/>
                      <a:gd name="T7" fmla="*/ 2147483647 h 425"/>
                      <a:gd name="T8" fmla="*/ 2147483647 w 828"/>
                      <a:gd name="T9" fmla="*/ 2147483647 h 425"/>
                      <a:gd name="T10" fmla="*/ 2147483647 w 828"/>
                      <a:gd name="T11" fmla="*/ 2147483647 h 425"/>
                      <a:gd name="T12" fmla="*/ 2147483647 w 828"/>
                      <a:gd name="T13" fmla="*/ 2147483647 h 425"/>
                      <a:gd name="T14" fmla="*/ 2147483647 w 828"/>
                      <a:gd name="T15" fmla="*/ 2147483647 h 425"/>
                      <a:gd name="T16" fmla="*/ 2147483647 w 828"/>
                      <a:gd name="T17" fmla="*/ 2147483647 h 425"/>
                      <a:gd name="T18" fmla="*/ 2147483647 w 828"/>
                      <a:gd name="T19" fmla="*/ 2147483647 h 425"/>
                      <a:gd name="T20" fmla="*/ 2147483647 w 828"/>
                      <a:gd name="T21" fmla="*/ 2147483647 h 425"/>
                      <a:gd name="T22" fmla="*/ 2147483647 w 828"/>
                      <a:gd name="T23" fmla="*/ 2147483647 h 42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828"/>
                      <a:gd name="T37" fmla="*/ 0 h 425"/>
                      <a:gd name="T38" fmla="*/ 828 w 828"/>
                      <a:gd name="T39" fmla="*/ 425 h 425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828" h="425">
                        <a:moveTo>
                          <a:pt x="382" y="30"/>
                        </a:moveTo>
                        <a:cubicBezTo>
                          <a:pt x="350" y="29"/>
                          <a:pt x="413" y="30"/>
                          <a:pt x="370" y="30"/>
                        </a:cubicBezTo>
                        <a:cubicBezTo>
                          <a:pt x="327" y="30"/>
                          <a:pt x="187" y="16"/>
                          <a:pt x="126" y="32"/>
                        </a:cubicBezTo>
                        <a:cubicBezTo>
                          <a:pt x="65" y="48"/>
                          <a:pt x="12" y="86"/>
                          <a:pt x="6" y="126"/>
                        </a:cubicBezTo>
                        <a:cubicBezTo>
                          <a:pt x="0" y="166"/>
                          <a:pt x="44" y="231"/>
                          <a:pt x="92" y="274"/>
                        </a:cubicBezTo>
                        <a:cubicBezTo>
                          <a:pt x="140" y="317"/>
                          <a:pt x="217" y="360"/>
                          <a:pt x="292" y="384"/>
                        </a:cubicBezTo>
                        <a:cubicBezTo>
                          <a:pt x="367" y="408"/>
                          <a:pt x="472" y="425"/>
                          <a:pt x="540" y="416"/>
                        </a:cubicBezTo>
                        <a:cubicBezTo>
                          <a:pt x="608" y="407"/>
                          <a:pt x="659" y="371"/>
                          <a:pt x="698" y="330"/>
                        </a:cubicBezTo>
                        <a:cubicBezTo>
                          <a:pt x="737" y="289"/>
                          <a:pt x="760" y="221"/>
                          <a:pt x="776" y="170"/>
                        </a:cubicBezTo>
                        <a:cubicBezTo>
                          <a:pt x="792" y="119"/>
                          <a:pt x="828" y="44"/>
                          <a:pt x="792" y="22"/>
                        </a:cubicBezTo>
                        <a:cubicBezTo>
                          <a:pt x="756" y="0"/>
                          <a:pt x="630" y="37"/>
                          <a:pt x="560" y="38"/>
                        </a:cubicBezTo>
                        <a:cubicBezTo>
                          <a:pt x="490" y="39"/>
                          <a:pt x="414" y="31"/>
                          <a:pt x="382" y="30"/>
                        </a:cubicBezTo>
                        <a:close/>
                      </a:path>
                    </a:pathLst>
                  </a:custGeom>
                  <a:solidFill>
                    <a:srgbClr val="00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37" name="Freeform 416"/>
                  <p:cNvSpPr>
                    <a:spLocks/>
                  </p:cNvSpPr>
                  <p:nvPr/>
                </p:nvSpPr>
                <p:spPr bwMode="auto">
                  <a:xfrm>
                    <a:off x="7023100" y="2001838"/>
                    <a:ext cx="1730375" cy="1125538"/>
                  </a:xfrm>
                  <a:custGeom>
                    <a:avLst/>
                    <a:gdLst>
                      <a:gd name="T0" fmla="*/ 2147483647 w 765"/>
                      <a:gd name="T1" fmla="*/ 2147483647 h 459"/>
                      <a:gd name="T2" fmla="*/ 2147483647 w 765"/>
                      <a:gd name="T3" fmla="*/ 2147483647 h 459"/>
                      <a:gd name="T4" fmla="*/ 2147483647 w 765"/>
                      <a:gd name="T5" fmla="*/ 2147483647 h 459"/>
                      <a:gd name="T6" fmla="*/ 2147483647 w 765"/>
                      <a:gd name="T7" fmla="*/ 2147483647 h 459"/>
                      <a:gd name="T8" fmla="*/ 2147483647 w 765"/>
                      <a:gd name="T9" fmla="*/ 2147483647 h 459"/>
                      <a:gd name="T10" fmla="*/ 2147483647 w 765"/>
                      <a:gd name="T11" fmla="*/ 2147483647 h 459"/>
                      <a:gd name="T12" fmla="*/ 2147483647 w 765"/>
                      <a:gd name="T13" fmla="*/ 2147483647 h 459"/>
                      <a:gd name="T14" fmla="*/ 2147483647 w 765"/>
                      <a:gd name="T15" fmla="*/ 2147483647 h 459"/>
                      <a:gd name="T16" fmla="*/ 2147483647 w 765"/>
                      <a:gd name="T17" fmla="*/ 2147483647 h 459"/>
                      <a:gd name="T18" fmla="*/ 2147483647 w 765"/>
                      <a:gd name="T19" fmla="*/ 2147483647 h 459"/>
                      <a:gd name="T20" fmla="*/ 2147483647 w 765"/>
                      <a:gd name="T21" fmla="*/ 2147483647 h 459"/>
                      <a:gd name="T22" fmla="*/ 2147483647 w 765"/>
                      <a:gd name="T23" fmla="*/ 2147483647 h 459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765"/>
                      <a:gd name="T37" fmla="*/ 0 h 459"/>
                      <a:gd name="T38" fmla="*/ 765 w 765"/>
                      <a:gd name="T39" fmla="*/ 459 h 459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765" h="459">
                        <a:moveTo>
                          <a:pt x="424" y="10"/>
                        </a:moveTo>
                        <a:cubicBezTo>
                          <a:pt x="362" y="16"/>
                          <a:pt x="343" y="55"/>
                          <a:pt x="288" y="70"/>
                        </a:cubicBezTo>
                        <a:cubicBezTo>
                          <a:pt x="233" y="85"/>
                          <a:pt x="142" y="56"/>
                          <a:pt x="96" y="100"/>
                        </a:cubicBezTo>
                        <a:cubicBezTo>
                          <a:pt x="50" y="144"/>
                          <a:pt x="0" y="279"/>
                          <a:pt x="14" y="336"/>
                        </a:cubicBezTo>
                        <a:cubicBezTo>
                          <a:pt x="28" y="393"/>
                          <a:pt x="125" y="429"/>
                          <a:pt x="180" y="444"/>
                        </a:cubicBezTo>
                        <a:cubicBezTo>
                          <a:pt x="235" y="459"/>
                          <a:pt x="279" y="426"/>
                          <a:pt x="346" y="426"/>
                        </a:cubicBezTo>
                        <a:cubicBezTo>
                          <a:pt x="413" y="426"/>
                          <a:pt x="525" y="443"/>
                          <a:pt x="584" y="444"/>
                        </a:cubicBezTo>
                        <a:cubicBezTo>
                          <a:pt x="643" y="445"/>
                          <a:pt x="670" y="446"/>
                          <a:pt x="698" y="434"/>
                        </a:cubicBezTo>
                        <a:cubicBezTo>
                          <a:pt x="726" y="422"/>
                          <a:pt x="743" y="418"/>
                          <a:pt x="752" y="372"/>
                        </a:cubicBezTo>
                        <a:cubicBezTo>
                          <a:pt x="761" y="326"/>
                          <a:pt x="765" y="214"/>
                          <a:pt x="750" y="158"/>
                        </a:cubicBezTo>
                        <a:cubicBezTo>
                          <a:pt x="735" y="102"/>
                          <a:pt x="716" y="58"/>
                          <a:pt x="662" y="34"/>
                        </a:cubicBezTo>
                        <a:cubicBezTo>
                          <a:pt x="608" y="10"/>
                          <a:pt x="505" y="0"/>
                          <a:pt x="424" y="1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CCFF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38" name="Freeform 417"/>
                  <p:cNvSpPr>
                    <a:spLocks/>
                  </p:cNvSpPr>
                  <p:nvPr/>
                </p:nvSpPr>
                <p:spPr bwMode="auto">
                  <a:xfrm>
                    <a:off x="5202238" y="1709738"/>
                    <a:ext cx="1736725" cy="1071563"/>
                  </a:xfrm>
                  <a:custGeom>
                    <a:avLst/>
                    <a:gdLst>
                      <a:gd name="T0" fmla="*/ 2147483647 w 1036"/>
                      <a:gd name="T1" fmla="*/ 2147483647 h 675"/>
                      <a:gd name="T2" fmla="*/ 2147483647 w 1036"/>
                      <a:gd name="T3" fmla="*/ 2147483647 h 675"/>
                      <a:gd name="T4" fmla="*/ 2147483647 w 1036"/>
                      <a:gd name="T5" fmla="*/ 2147483647 h 675"/>
                      <a:gd name="T6" fmla="*/ 2147483647 w 1036"/>
                      <a:gd name="T7" fmla="*/ 2147483647 h 675"/>
                      <a:gd name="T8" fmla="*/ 2147483647 w 1036"/>
                      <a:gd name="T9" fmla="*/ 2147483647 h 675"/>
                      <a:gd name="T10" fmla="*/ 2147483647 w 1036"/>
                      <a:gd name="T11" fmla="*/ 2147483647 h 675"/>
                      <a:gd name="T12" fmla="*/ 2147483647 w 1036"/>
                      <a:gd name="T13" fmla="*/ 2147483647 h 675"/>
                      <a:gd name="T14" fmla="*/ 2147483647 w 1036"/>
                      <a:gd name="T15" fmla="*/ 2147483647 h 675"/>
                      <a:gd name="T16" fmla="*/ 2147483647 w 1036"/>
                      <a:gd name="T17" fmla="*/ 2147483647 h 675"/>
                      <a:gd name="T18" fmla="*/ 2147483647 w 1036"/>
                      <a:gd name="T19" fmla="*/ 2147483647 h 675"/>
                      <a:gd name="T20" fmla="*/ 2147483647 w 1036"/>
                      <a:gd name="T21" fmla="*/ 2147483647 h 675"/>
                      <a:gd name="T22" fmla="*/ 2147483647 w 1036"/>
                      <a:gd name="T23" fmla="*/ 2147483647 h 675"/>
                      <a:gd name="T24" fmla="*/ 2147483647 w 1036"/>
                      <a:gd name="T25" fmla="*/ 2147483647 h 675"/>
                      <a:gd name="T26" fmla="*/ 2147483647 w 1036"/>
                      <a:gd name="T27" fmla="*/ 2147483647 h 675"/>
                      <a:gd name="T28" fmla="*/ 2147483647 w 1036"/>
                      <a:gd name="T29" fmla="*/ 2147483647 h 675"/>
                      <a:gd name="T30" fmla="*/ 2147483647 w 1036"/>
                      <a:gd name="T31" fmla="*/ 2147483647 h 675"/>
                      <a:gd name="T32" fmla="*/ 2147483647 w 1036"/>
                      <a:gd name="T33" fmla="*/ 2147483647 h 675"/>
                      <a:gd name="T34" fmla="*/ 2147483647 w 1036"/>
                      <a:gd name="T35" fmla="*/ 2147483647 h 675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036"/>
                      <a:gd name="T55" fmla="*/ 0 h 675"/>
                      <a:gd name="T56" fmla="*/ 1036 w 1036"/>
                      <a:gd name="T57" fmla="*/ 675 h 675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036" h="675">
                        <a:moveTo>
                          <a:pt x="648" y="11"/>
                        </a:moveTo>
                        <a:cubicBezTo>
                          <a:pt x="584" y="19"/>
                          <a:pt x="464" y="33"/>
                          <a:pt x="390" y="53"/>
                        </a:cubicBezTo>
                        <a:cubicBezTo>
                          <a:pt x="316" y="73"/>
                          <a:pt x="246" y="100"/>
                          <a:pt x="206" y="129"/>
                        </a:cubicBezTo>
                        <a:cubicBezTo>
                          <a:pt x="166" y="158"/>
                          <a:pt x="183" y="201"/>
                          <a:pt x="152" y="229"/>
                        </a:cubicBezTo>
                        <a:cubicBezTo>
                          <a:pt x="121" y="257"/>
                          <a:pt x="44" y="259"/>
                          <a:pt x="22" y="297"/>
                        </a:cubicBezTo>
                        <a:cubicBezTo>
                          <a:pt x="0" y="335"/>
                          <a:pt x="0" y="427"/>
                          <a:pt x="18" y="459"/>
                        </a:cubicBezTo>
                        <a:cubicBezTo>
                          <a:pt x="36" y="491"/>
                          <a:pt x="59" y="484"/>
                          <a:pt x="132" y="489"/>
                        </a:cubicBezTo>
                        <a:cubicBezTo>
                          <a:pt x="205" y="494"/>
                          <a:pt x="380" y="478"/>
                          <a:pt x="458" y="489"/>
                        </a:cubicBezTo>
                        <a:cubicBezTo>
                          <a:pt x="536" y="500"/>
                          <a:pt x="549" y="527"/>
                          <a:pt x="598" y="555"/>
                        </a:cubicBezTo>
                        <a:cubicBezTo>
                          <a:pt x="647" y="583"/>
                          <a:pt x="707" y="639"/>
                          <a:pt x="752" y="657"/>
                        </a:cubicBezTo>
                        <a:cubicBezTo>
                          <a:pt x="797" y="675"/>
                          <a:pt x="837" y="670"/>
                          <a:pt x="870" y="661"/>
                        </a:cubicBezTo>
                        <a:cubicBezTo>
                          <a:pt x="903" y="652"/>
                          <a:pt x="932" y="639"/>
                          <a:pt x="952" y="603"/>
                        </a:cubicBezTo>
                        <a:cubicBezTo>
                          <a:pt x="972" y="567"/>
                          <a:pt x="981" y="497"/>
                          <a:pt x="992" y="445"/>
                        </a:cubicBezTo>
                        <a:cubicBezTo>
                          <a:pt x="1003" y="393"/>
                          <a:pt x="1013" y="347"/>
                          <a:pt x="1018" y="291"/>
                        </a:cubicBezTo>
                        <a:cubicBezTo>
                          <a:pt x="1023" y="235"/>
                          <a:pt x="1036" y="153"/>
                          <a:pt x="1022" y="107"/>
                        </a:cubicBezTo>
                        <a:cubicBezTo>
                          <a:pt x="1008" y="61"/>
                          <a:pt x="975" y="34"/>
                          <a:pt x="934" y="17"/>
                        </a:cubicBezTo>
                        <a:cubicBezTo>
                          <a:pt x="893" y="0"/>
                          <a:pt x="824" y="4"/>
                          <a:pt x="776" y="3"/>
                        </a:cubicBezTo>
                        <a:cubicBezTo>
                          <a:pt x="728" y="2"/>
                          <a:pt x="712" y="3"/>
                          <a:pt x="648" y="11"/>
                        </a:cubicBezTo>
                        <a:close/>
                      </a:path>
                    </a:pathLst>
                  </a:custGeom>
                  <a:solidFill>
                    <a:srgbClr val="00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39" name="Group 418"/>
                  <p:cNvGrpSpPr>
                    <a:grpSpLocks/>
                  </p:cNvGrpSpPr>
                  <p:nvPr/>
                </p:nvGrpSpPr>
                <p:grpSpPr bwMode="auto">
                  <a:xfrm>
                    <a:off x="5278438" y="2974975"/>
                    <a:ext cx="1458912" cy="933450"/>
                    <a:chOff x="2889" y="1631"/>
                    <a:chExt cx="980" cy="743"/>
                  </a:xfrm>
                </p:grpSpPr>
                <p:sp>
                  <p:nvSpPr>
                    <p:cNvPr id="385" name="Rectangle 4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46" y="1841"/>
                      <a:ext cx="663" cy="533"/>
                    </a:xfrm>
                    <a:prstGeom prst="rect">
                      <a:avLst/>
                    </a:prstGeom>
                    <a:solidFill>
                      <a:srgbClr val="00CC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sp>
                  <p:nvSpPr>
                    <p:cNvPr id="386" name="AutoShape 4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9" y="1631"/>
                      <a:ext cx="980" cy="253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00CC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pPr algn="ctr"/>
                      <a:endParaRPr lang="ko-KR" altLang="ko-KR">
                        <a:solidFill>
                          <a:srgbClr val="00CCFF"/>
                        </a:solidFill>
                      </a:endParaRPr>
                    </a:p>
                  </p:txBody>
                </p:sp>
              </p:grpSp>
              <p:sp>
                <p:nvSpPr>
                  <p:cNvPr id="40" name="Line 421"/>
                  <p:cNvSpPr>
                    <a:spLocks noChangeShapeType="1"/>
                  </p:cNvSpPr>
                  <p:nvPr/>
                </p:nvSpPr>
                <p:spPr bwMode="auto">
                  <a:xfrm>
                    <a:off x="7396163" y="3813175"/>
                    <a:ext cx="163512" cy="12065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1" name="Line 422"/>
                  <p:cNvSpPr>
                    <a:spLocks noChangeShapeType="1"/>
                  </p:cNvSpPr>
                  <p:nvPr/>
                </p:nvSpPr>
                <p:spPr bwMode="auto">
                  <a:xfrm>
                    <a:off x="7493000" y="3733800"/>
                    <a:ext cx="27940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2" name="Line 4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729538" y="3819525"/>
                    <a:ext cx="134937" cy="1047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3" name="Line 424"/>
                  <p:cNvSpPr>
                    <a:spLocks noChangeShapeType="1"/>
                  </p:cNvSpPr>
                  <p:nvPr/>
                </p:nvSpPr>
                <p:spPr bwMode="auto">
                  <a:xfrm>
                    <a:off x="6427788" y="3740150"/>
                    <a:ext cx="67945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" name="Line 425"/>
                  <p:cNvSpPr>
                    <a:spLocks noChangeShapeType="1"/>
                  </p:cNvSpPr>
                  <p:nvPr/>
                </p:nvSpPr>
                <p:spPr bwMode="auto">
                  <a:xfrm>
                    <a:off x="6723063" y="2587625"/>
                    <a:ext cx="509587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" name="Line 426"/>
                  <p:cNvSpPr>
                    <a:spLocks noChangeShapeType="1"/>
                  </p:cNvSpPr>
                  <p:nvPr/>
                </p:nvSpPr>
                <p:spPr bwMode="auto">
                  <a:xfrm>
                    <a:off x="6289675" y="2403475"/>
                    <a:ext cx="152400" cy="9525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6" name="Freeform 427"/>
                  <p:cNvSpPr>
                    <a:spLocks/>
                  </p:cNvSpPr>
                  <p:nvPr/>
                </p:nvSpPr>
                <p:spPr bwMode="auto">
                  <a:xfrm>
                    <a:off x="5497513" y="4378325"/>
                    <a:ext cx="3079750" cy="1665288"/>
                  </a:xfrm>
                  <a:custGeom>
                    <a:avLst/>
                    <a:gdLst>
                      <a:gd name="T0" fmla="*/ 2147483647 w 1940"/>
                      <a:gd name="T1" fmla="*/ 2147483647 h 1049"/>
                      <a:gd name="T2" fmla="*/ 2147483647 w 1940"/>
                      <a:gd name="T3" fmla="*/ 2147483647 h 1049"/>
                      <a:gd name="T4" fmla="*/ 2147483647 w 1940"/>
                      <a:gd name="T5" fmla="*/ 2147483647 h 1049"/>
                      <a:gd name="T6" fmla="*/ 2147483647 w 1940"/>
                      <a:gd name="T7" fmla="*/ 2147483647 h 1049"/>
                      <a:gd name="T8" fmla="*/ 2147483647 w 1940"/>
                      <a:gd name="T9" fmla="*/ 2147483647 h 1049"/>
                      <a:gd name="T10" fmla="*/ 2147483647 w 1940"/>
                      <a:gd name="T11" fmla="*/ 2147483647 h 1049"/>
                      <a:gd name="T12" fmla="*/ 2147483647 w 1940"/>
                      <a:gd name="T13" fmla="*/ 2147483647 h 1049"/>
                      <a:gd name="T14" fmla="*/ 2147483647 w 1940"/>
                      <a:gd name="T15" fmla="*/ 2147483647 h 1049"/>
                      <a:gd name="T16" fmla="*/ 2147483647 w 1940"/>
                      <a:gd name="T17" fmla="*/ 2147483647 h 1049"/>
                      <a:gd name="T18" fmla="*/ 2147483647 w 1940"/>
                      <a:gd name="T19" fmla="*/ 2147483647 h 1049"/>
                      <a:gd name="T20" fmla="*/ 2147483647 w 1940"/>
                      <a:gd name="T21" fmla="*/ 2147483647 h 1049"/>
                      <a:gd name="T22" fmla="*/ 2147483647 w 1940"/>
                      <a:gd name="T23" fmla="*/ 2147483647 h 1049"/>
                      <a:gd name="T24" fmla="*/ 2147483647 w 1940"/>
                      <a:gd name="T25" fmla="*/ 2147483647 h 1049"/>
                      <a:gd name="T26" fmla="*/ 2147483647 w 1940"/>
                      <a:gd name="T27" fmla="*/ 2147483647 h 1049"/>
                      <a:gd name="T28" fmla="*/ 2147483647 w 1940"/>
                      <a:gd name="T29" fmla="*/ 2147483647 h 1049"/>
                      <a:gd name="T30" fmla="*/ 2147483647 w 1940"/>
                      <a:gd name="T31" fmla="*/ 2147483647 h 1049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940"/>
                      <a:gd name="T49" fmla="*/ 0 h 1049"/>
                      <a:gd name="T50" fmla="*/ 1940 w 1940"/>
                      <a:gd name="T51" fmla="*/ 1049 h 1049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940" h="1049">
                        <a:moveTo>
                          <a:pt x="952" y="26"/>
                        </a:moveTo>
                        <a:cubicBezTo>
                          <a:pt x="867" y="45"/>
                          <a:pt x="832" y="118"/>
                          <a:pt x="755" y="125"/>
                        </a:cubicBezTo>
                        <a:cubicBezTo>
                          <a:pt x="678" y="132"/>
                          <a:pt x="587" y="72"/>
                          <a:pt x="488" y="68"/>
                        </a:cubicBezTo>
                        <a:cubicBezTo>
                          <a:pt x="389" y="64"/>
                          <a:pt x="237" y="48"/>
                          <a:pt x="158" y="101"/>
                        </a:cubicBezTo>
                        <a:cubicBezTo>
                          <a:pt x="79" y="154"/>
                          <a:pt x="28" y="298"/>
                          <a:pt x="14" y="389"/>
                        </a:cubicBezTo>
                        <a:cubicBezTo>
                          <a:pt x="0" y="480"/>
                          <a:pt x="25" y="595"/>
                          <a:pt x="71" y="648"/>
                        </a:cubicBezTo>
                        <a:cubicBezTo>
                          <a:pt x="117" y="701"/>
                          <a:pt x="205" y="665"/>
                          <a:pt x="288" y="706"/>
                        </a:cubicBezTo>
                        <a:cubicBezTo>
                          <a:pt x="371" y="747"/>
                          <a:pt x="450" y="842"/>
                          <a:pt x="568" y="893"/>
                        </a:cubicBezTo>
                        <a:cubicBezTo>
                          <a:pt x="686" y="944"/>
                          <a:pt x="852" y="991"/>
                          <a:pt x="996" y="1014"/>
                        </a:cubicBezTo>
                        <a:cubicBezTo>
                          <a:pt x="1140" y="1036"/>
                          <a:pt x="1309" y="1049"/>
                          <a:pt x="1433" y="1031"/>
                        </a:cubicBezTo>
                        <a:cubicBezTo>
                          <a:pt x="1557" y="1012"/>
                          <a:pt x="1657" y="960"/>
                          <a:pt x="1739" y="907"/>
                        </a:cubicBezTo>
                        <a:cubicBezTo>
                          <a:pt x="1821" y="855"/>
                          <a:pt x="1906" y="824"/>
                          <a:pt x="1923" y="714"/>
                        </a:cubicBezTo>
                        <a:cubicBezTo>
                          <a:pt x="1940" y="604"/>
                          <a:pt x="1898" y="350"/>
                          <a:pt x="1839" y="251"/>
                        </a:cubicBezTo>
                        <a:cubicBezTo>
                          <a:pt x="1780" y="151"/>
                          <a:pt x="1662" y="153"/>
                          <a:pt x="1566" y="114"/>
                        </a:cubicBezTo>
                        <a:cubicBezTo>
                          <a:pt x="1470" y="76"/>
                          <a:pt x="1365" y="30"/>
                          <a:pt x="1263" y="15"/>
                        </a:cubicBezTo>
                        <a:cubicBezTo>
                          <a:pt x="1161" y="0"/>
                          <a:pt x="1037" y="8"/>
                          <a:pt x="952" y="26"/>
                        </a:cubicBezTo>
                        <a:close/>
                      </a:path>
                    </a:pathLst>
                  </a:custGeom>
                  <a:solidFill>
                    <a:srgbClr val="00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7" name="Line 42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7845425" y="5159376"/>
                    <a:ext cx="523875" cy="13970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8" name="Line 429"/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7991475" y="5440363"/>
                    <a:ext cx="3175" cy="85725"/>
                  </a:xfrm>
                  <a:prstGeom prst="line">
                    <a:avLst/>
                  </a:prstGeom>
                  <a:noFill/>
                  <a:ln w="12700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9" name="Line 430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8177213" y="5116513"/>
                    <a:ext cx="0" cy="11430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0" name="Line 431"/>
                  <p:cNvSpPr>
                    <a:spLocks noChangeShapeType="1"/>
                  </p:cNvSpPr>
                  <p:nvPr/>
                </p:nvSpPr>
                <p:spPr bwMode="auto">
                  <a:xfrm>
                    <a:off x="7358063" y="4697413"/>
                    <a:ext cx="390525" cy="18415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51" name="Line 4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737350" y="4684713"/>
                    <a:ext cx="322263" cy="1984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52" name="Line 4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780213" y="4976813"/>
                    <a:ext cx="97155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53" name="Line 435"/>
                  <p:cNvSpPr>
                    <a:spLocks noChangeShapeType="1"/>
                  </p:cNvSpPr>
                  <p:nvPr/>
                </p:nvSpPr>
                <p:spPr bwMode="auto">
                  <a:xfrm>
                    <a:off x="6100763" y="4773613"/>
                    <a:ext cx="263525" cy="857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54" name="Line 4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842000" y="4983163"/>
                    <a:ext cx="41275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55" name="Line 43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267450" y="5070475"/>
                    <a:ext cx="142875" cy="1984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" name="Line 44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6588125" y="5097463"/>
                    <a:ext cx="74613" cy="1730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57" name="Line 441"/>
                  <p:cNvSpPr>
                    <a:spLocks noChangeShapeType="1"/>
                  </p:cNvSpPr>
                  <p:nvPr/>
                </p:nvSpPr>
                <p:spPr bwMode="auto">
                  <a:xfrm>
                    <a:off x="6743700" y="5053013"/>
                    <a:ext cx="503238" cy="2698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58" name="Line 443"/>
                  <p:cNvSpPr>
                    <a:spLocks noChangeShapeType="1"/>
                  </p:cNvSpPr>
                  <p:nvPr/>
                </p:nvSpPr>
                <p:spPr bwMode="auto">
                  <a:xfrm>
                    <a:off x="6281738" y="3522663"/>
                    <a:ext cx="0" cy="1317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59" name="Line 4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577138" y="2492375"/>
                    <a:ext cx="123825" cy="8731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60" name="Line 445"/>
                  <p:cNvSpPr>
                    <a:spLocks noChangeShapeType="1"/>
                  </p:cNvSpPr>
                  <p:nvPr/>
                </p:nvSpPr>
                <p:spPr bwMode="auto">
                  <a:xfrm>
                    <a:off x="7405688" y="2665413"/>
                    <a:ext cx="0" cy="8255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61" name="Line 44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577138" y="2562225"/>
                    <a:ext cx="263525" cy="2889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62" name="Line 447"/>
                  <p:cNvSpPr>
                    <a:spLocks noChangeShapeType="1"/>
                  </p:cNvSpPr>
                  <p:nvPr/>
                </p:nvSpPr>
                <p:spPr bwMode="auto">
                  <a:xfrm>
                    <a:off x="7942263" y="2560638"/>
                    <a:ext cx="0" cy="19685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63" name="Line 448"/>
                  <p:cNvSpPr>
                    <a:spLocks noChangeShapeType="1"/>
                  </p:cNvSpPr>
                  <p:nvPr/>
                </p:nvSpPr>
                <p:spPr bwMode="auto">
                  <a:xfrm>
                    <a:off x="7596188" y="2867025"/>
                    <a:ext cx="18891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64" name="Line 4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891213" y="3733800"/>
                    <a:ext cx="168275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65" name="Line 450"/>
                  <p:cNvSpPr>
                    <a:spLocks noChangeShapeType="1"/>
                  </p:cNvSpPr>
                  <p:nvPr/>
                </p:nvSpPr>
                <p:spPr bwMode="auto">
                  <a:xfrm>
                    <a:off x="8150225" y="2857500"/>
                    <a:ext cx="17780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66" name="Line 4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296150" y="2933700"/>
                    <a:ext cx="98425" cy="70485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67" name="Line 45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888288" y="2933700"/>
                    <a:ext cx="111125" cy="7270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68" name="Line 5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272338" y="4075113"/>
                    <a:ext cx="227012" cy="4365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69" name="Group 590"/>
                  <p:cNvGrpSpPr>
                    <a:grpSpLocks/>
                  </p:cNvGrpSpPr>
                  <p:nvPr/>
                </p:nvGrpSpPr>
                <p:grpSpPr bwMode="auto">
                  <a:xfrm flipH="1">
                    <a:off x="5775325" y="4533900"/>
                    <a:ext cx="414337" cy="373063"/>
                    <a:chOff x="2839" y="3501"/>
                    <a:chExt cx="755" cy="803"/>
                  </a:xfrm>
                </p:grpSpPr>
                <p:pic>
                  <p:nvPicPr>
                    <p:cNvPr id="383" name="Picture 591" descr="desktop_computer_stylized_medium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39" y="3501"/>
                      <a:ext cx="755" cy="8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384" name="Freeform 592"/>
                    <p:cNvSpPr>
                      <a:spLocks/>
                    </p:cNvSpPr>
                    <p:nvPr/>
                  </p:nvSpPr>
                  <p:spPr bwMode="auto">
                    <a:xfrm>
                      <a:off x="2916" y="3578"/>
                      <a:ext cx="356" cy="368"/>
                    </a:xfrm>
                    <a:custGeom>
                      <a:avLst/>
                      <a:gdLst>
                        <a:gd name="T0" fmla="*/ 0 w 356"/>
                        <a:gd name="T1" fmla="*/ 0 h 368"/>
                        <a:gd name="T2" fmla="*/ 300 w 356"/>
                        <a:gd name="T3" fmla="*/ 14 h 368"/>
                        <a:gd name="T4" fmla="*/ 356 w 356"/>
                        <a:gd name="T5" fmla="*/ 294 h 368"/>
                        <a:gd name="T6" fmla="*/ 78 w 356"/>
                        <a:gd name="T7" fmla="*/ 368 h 368"/>
                        <a:gd name="T8" fmla="*/ 0 w 356"/>
                        <a:gd name="T9" fmla="*/ 0 h 3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56"/>
                        <a:gd name="T16" fmla="*/ 0 h 368"/>
                        <a:gd name="T17" fmla="*/ 356 w 356"/>
                        <a:gd name="T18" fmla="*/ 368 h 3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56" h="368">
                          <a:moveTo>
                            <a:pt x="0" y="0"/>
                          </a:moveTo>
                          <a:lnTo>
                            <a:pt x="300" y="14"/>
                          </a:lnTo>
                          <a:lnTo>
                            <a:pt x="356" y="294"/>
                          </a:lnTo>
                          <a:lnTo>
                            <a:pt x="78" y="36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000099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70" name="Group 593"/>
                  <p:cNvGrpSpPr>
                    <a:grpSpLocks/>
                  </p:cNvGrpSpPr>
                  <p:nvPr/>
                </p:nvGrpSpPr>
                <p:grpSpPr bwMode="auto">
                  <a:xfrm flipH="1">
                    <a:off x="5457825" y="4954588"/>
                    <a:ext cx="482600" cy="406400"/>
                    <a:chOff x="2839" y="3501"/>
                    <a:chExt cx="755" cy="803"/>
                  </a:xfrm>
                </p:grpSpPr>
                <p:pic>
                  <p:nvPicPr>
                    <p:cNvPr id="381" name="Picture 594" descr="desktop_computer_stylized_medium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39" y="3501"/>
                      <a:ext cx="755" cy="8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382" name="Freeform 595"/>
                    <p:cNvSpPr>
                      <a:spLocks/>
                    </p:cNvSpPr>
                    <p:nvPr/>
                  </p:nvSpPr>
                  <p:spPr bwMode="auto">
                    <a:xfrm>
                      <a:off x="2916" y="3578"/>
                      <a:ext cx="356" cy="368"/>
                    </a:xfrm>
                    <a:custGeom>
                      <a:avLst/>
                      <a:gdLst>
                        <a:gd name="T0" fmla="*/ 0 w 356"/>
                        <a:gd name="T1" fmla="*/ 0 h 368"/>
                        <a:gd name="T2" fmla="*/ 300 w 356"/>
                        <a:gd name="T3" fmla="*/ 14 h 368"/>
                        <a:gd name="T4" fmla="*/ 356 w 356"/>
                        <a:gd name="T5" fmla="*/ 294 h 368"/>
                        <a:gd name="T6" fmla="*/ 78 w 356"/>
                        <a:gd name="T7" fmla="*/ 368 h 368"/>
                        <a:gd name="T8" fmla="*/ 0 w 356"/>
                        <a:gd name="T9" fmla="*/ 0 h 3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56"/>
                        <a:gd name="T16" fmla="*/ 0 h 368"/>
                        <a:gd name="T17" fmla="*/ 356 w 356"/>
                        <a:gd name="T18" fmla="*/ 368 h 3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56" h="368">
                          <a:moveTo>
                            <a:pt x="0" y="0"/>
                          </a:moveTo>
                          <a:lnTo>
                            <a:pt x="300" y="14"/>
                          </a:lnTo>
                          <a:lnTo>
                            <a:pt x="356" y="294"/>
                          </a:lnTo>
                          <a:lnTo>
                            <a:pt x="78" y="36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000099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71" name="Group 596"/>
                  <p:cNvGrpSpPr>
                    <a:grpSpLocks/>
                  </p:cNvGrpSpPr>
                  <p:nvPr/>
                </p:nvGrpSpPr>
                <p:grpSpPr bwMode="auto">
                  <a:xfrm flipH="1">
                    <a:off x="5935663" y="5256213"/>
                    <a:ext cx="427037" cy="349250"/>
                    <a:chOff x="2839" y="3501"/>
                    <a:chExt cx="755" cy="803"/>
                  </a:xfrm>
                </p:grpSpPr>
                <p:pic>
                  <p:nvPicPr>
                    <p:cNvPr id="379" name="Picture 597" descr="desktop_computer_stylized_medium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39" y="3501"/>
                      <a:ext cx="755" cy="8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380" name="Freeform 598"/>
                    <p:cNvSpPr>
                      <a:spLocks/>
                    </p:cNvSpPr>
                    <p:nvPr/>
                  </p:nvSpPr>
                  <p:spPr bwMode="auto">
                    <a:xfrm>
                      <a:off x="2916" y="3578"/>
                      <a:ext cx="356" cy="368"/>
                    </a:xfrm>
                    <a:custGeom>
                      <a:avLst/>
                      <a:gdLst>
                        <a:gd name="T0" fmla="*/ 0 w 356"/>
                        <a:gd name="T1" fmla="*/ 0 h 368"/>
                        <a:gd name="T2" fmla="*/ 300 w 356"/>
                        <a:gd name="T3" fmla="*/ 14 h 368"/>
                        <a:gd name="T4" fmla="*/ 356 w 356"/>
                        <a:gd name="T5" fmla="*/ 294 h 368"/>
                        <a:gd name="T6" fmla="*/ 78 w 356"/>
                        <a:gd name="T7" fmla="*/ 368 h 368"/>
                        <a:gd name="T8" fmla="*/ 0 w 356"/>
                        <a:gd name="T9" fmla="*/ 0 h 3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56"/>
                        <a:gd name="T16" fmla="*/ 0 h 368"/>
                        <a:gd name="T17" fmla="*/ 356 w 356"/>
                        <a:gd name="T18" fmla="*/ 368 h 3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56" h="368">
                          <a:moveTo>
                            <a:pt x="0" y="0"/>
                          </a:moveTo>
                          <a:lnTo>
                            <a:pt x="300" y="14"/>
                          </a:lnTo>
                          <a:lnTo>
                            <a:pt x="356" y="294"/>
                          </a:lnTo>
                          <a:lnTo>
                            <a:pt x="78" y="36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000099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72" name="Group 599"/>
                  <p:cNvGrpSpPr>
                    <a:grpSpLocks/>
                  </p:cNvGrpSpPr>
                  <p:nvPr/>
                </p:nvGrpSpPr>
                <p:grpSpPr bwMode="auto">
                  <a:xfrm>
                    <a:off x="6550025" y="5238750"/>
                    <a:ext cx="427037" cy="350838"/>
                    <a:chOff x="2839" y="3501"/>
                    <a:chExt cx="755" cy="803"/>
                  </a:xfrm>
                </p:grpSpPr>
                <p:pic>
                  <p:nvPicPr>
                    <p:cNvPr id="377" name="Picture 600" descr="desktop_computer_stylized_medium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39" y="3501"/>
                      <a:ext cx="755" cy="8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378" name="Freeform 601"/>
                    <p:cNvSpPr>
                      <a:spLocks/>
                    </p:cNvSpPr>
                    <p:nvPr/>
                  </p:nvSpPr>
                  <p:spPr bwMode="auto">
                    <a:xfrm>
                      <a:off x="2916" y="3578"/>
                      <a:ext cx="356" cy="368"/>
                    </a:xfrm>
                    <a:custGeom>
                      <a:avLst/>
                      <a:gdLst>
                        <a:gd name="T0" fmla="*/ 0 w 356"/>
                        <a:gd name="T1" fmla="*/ 0 h 368"/>
                        <a:gd name="T2" fmla="*/ 300 w 356"/>
                        <a:gd name="T3" fmla="*/ 14 h 368"/>
                        <a:gd name="T4" fmla="*/ 356 w 356"/>
                        <a:gd name="T5" fmla="*/ 294 h 368"/>
                        <a:gd name="T6" fmla="*/ 78 w 356"/>
                        <a:gd name="T7" fmla="*/ 368 h 368"/>
                        <a:gd name="T8" fmla="*/ 0 w 356"/>
                        <a:gd name="T9" fmla="*/ 0 h 3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56"/>
                        <a:gd name="T16" fmla="*/ 0 h 368"/>
                        <a:gd name="T17" fmla="*/ 356 w 356"/>
                        <a:gd name="T18" fmla="*/ 368 h 3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56" h="368">
                          <a:moveTo>
                            <a:pt x="0" y="0"/>
                          </a:moveTo>
                          <a:lnTo>
                            <a:pt x="300" y="14"/>
                          </a:lnTo>
                          <a:lnTo>
                            <a:pt x="356" y="294"/>
                          </a:lnTo>
                          <a:lnTo>
                            <a:pt x="78" y="36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000099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/>
                    <a:lstStyle/>
                    <a:p>
                      <a:endParaRPr lang="ko-KR" altLang="en-US"/>
                    </a:p>
                  </p:txBody>
                </p:sp>
              </p:grpSp>
              <p:pic>
                <p:nvPicPr>
                  <p:cNvPr id="73" name="Picture 603" descr="car_icon_small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42063" y="1720850"/>
                    <a:ext cx="849312" cy="1682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74" name="Group 652"/>
                  <p:cNvGrpSpPr>
                    <a:grpSpLocks/>
                  </p:cNvGrpSpPr>
                  <p:nvPr/>
                </p:nvGrpSpPr>
                <p:grpSpPr bwMode="auto">
                  <a:xfrm>
                    <a:off x="5613400" y="1546225"/>
                    <a:ext cx="415925" cy="385763"/>
                    <a:chOff x="2751" y="1851"/>
                    <a:chExt cx="462" cy="478"/>
                  </a:xfrm>
                </p:grpSpPr>
                <p:pic>
                  <p:nvPicPr>
                    <p:cNvPr id="375" name="Picture 653" descr="iphone_stylized_small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928" y="1922"/>
                      <a:ext cx="152" cy="40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376" name="Picture 654" descr="antenna_radiation_stylized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751" y="1851"/>
                      <a:ext cx="462" cy="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75" name="Group 665"/>
                  <p:cNvGrpSpPr>
                    <a:grpSpLocks/>
                  </p:cNvGrpSpPr>
                  <p:nvPr/>
                </p:nvGrpSpPr>
                <p:grpSpPr bwMode="auto">
                  <a:xfrm>
                    <a:off x="7689850" y="2395538"/>
                    <a:ext cx="390525" cy="169863"/>
                    <a:chOff x="4650" y="1129"/>
                    <a:chExt cx="246" cy="95"/>
                  </a:xfrm>
                </p:grpSpPr>
                <p:sp>
                  <p:nvSpPr>
                    <p:cNvPr id="367" name="Oval 4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1" y="1171"/>
                      <a:ext cx="244" cy="53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rgbClr val="FFFFFF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endParaRPr lang="ko-KR" altLang="ko-KR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68" name="Rectangle 4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1" y="1165"/>
                      <a:ext cx="245" cy="33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rgbClr val="FFFF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pPr algn="ctr"/>
                      <a:endParaRPr lang="ko-KR" altLang="ko-KR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69" name="Oval 4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0" y="1129"/>
                      <a:ext cx="244" cy="62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rgbClr val="FFFFFF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endParaRPr lang="ko-KR" altLang="ko-KR">
                        <a:latin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370" name="Group 6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99" y="1145"/>
                      <a:ext cx="138" cy="29"/>
                      <a:chOff x="2468" y="1332"/>
                      <a:chExt cx="310" cy="60"/>
                    </a:xfrm>
                  </p:grpSpPr>
                  <p:sp>
                    <p:nvSpPr>
                      <p:cNvPr id="373" name="Freeform 66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68" y="1332"/>
                        <a:ext cx="310" cy="60"/>
                      </a:xfrm>
                      <a:custGeom>
                        <a:avLst/>
                        <a:gdLst>
                          <a:gd name="T0" fmla="*/ 0 w 310"/>
                          <a:gd name="T1" fmla="*/ 60 h 60"/>
                          <a:gd name="T2" fmla="*/ 96 w 310"/>
                          <a:gd name="T3" fmla="*/ 60 h 60"/>
                          <a:gd name="T4" fmla="*/ 192 w 310"/>
                          <a:gd name="T5" fmla="*/ 0 h 60"/>
                          <a:gd name="T6" fmla="*/ 310 w 310"/>
                          <a:gd name="T7" fmla="*/ 0 h 6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310"/>
                          <a:gd name="T13" fmla="*/ 0 h 60"/>
                          <a:gd name="T14" fmla="*/ 310 w 310"/>
                          <a:gd name="T15" fmla="*/ 60 h 60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310" h="60">
                            <a:moveTo>
                              <a:pt x="0" y="60"/>
                            </a:moveTo>
                            <a:lnTo>
                              <a:pt x="96" y="60"/>
                            </a:lnTo>
                            <a:lnTo>
                              <a:pt x="192" y="0"/>
                            </a:lnTo>
                            <a:lnTo>
                              <a:pt x="310" y="0"/>
                            </a:lnTo>
                          </a:path>
                        </a:pathLst>
                      </a:custGeom>
                      <a:noFill/>
                      <a:ln w="12700" cmpd="sng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374" name="Freeform 66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82" y="1332"/>
                        <a:ext cx="282" cy="60"/>
                      </a:xfrm>
                      <a:custGeom>
                        <a:avLst/>
                        <a:gdLst>
                          <a:gd name="T0" fmla="*/ 0 w 282"/>
                          <a:gd name="T1" fmla="*/ 0 h 60"/>
                          <a:gd name="T2" fmla="*/ 96 w 282"/>
                          <a:gd name="T3" fmla="*/ 0 h 60"/>
                          <a:gd name="T4" fmla="*/ 192 w 282"/>
                          <a:gd name="T5" fmla="*/ 60 h 60"/>
                          <a:gd name="T6" fmla="*/ 282 w 282"/>
                          <a:gd name="T7" fmla="*/ 60 h 6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282"/>
                          <a:gd name="T13" fmla="*/ 0 h 60"/>
                          <a:gd name="T14" fmla="*/ 282 w 282"/>
                          <a:gd name="T15" fmla="*/ 60 h 60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282" h="60">
                            <a:moveTo>
                              <a:pt x="0" y="0"/>
                            </a:moveTo>
                            <a:lnTo>
                              <a:pt x="96" y="0"/>
                            </a:lnTo>
                            <a:lnTo>
                              <a:pt x="192" y="60"/>
                            </a:lnTo>
                            <a:lnTo>
                              <a:pt x="282" y="60"/>
                            </a:lnTo>
                          </a:path>
                        </a:pathLst>
                      </a:custGeom>
                      <a:noFill/>
                      <a:ln w="12700" cmpd="sng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</p:grpSp>
                <p:sp>
                  <p:nvSpPr>
                    <p:cNvPr id="371" name="Line 6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51" y="1158"/>
                      <a:ext cx="0" cy="4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72" name="Line 6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94" y="1160"/>
                      <a:ext cx="0" cy="4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76" name="Group 666"/>
                  <p:cNvGrpSpPr>
                    <a:grpSpLocks/>
                  </p:cNvGrpSpPr>
                  <p:nvPr/>
                </p:nvGrpSpPr>
                <p:grpSpPr bwMode="auto">
                  <a:xfrm>
                    <a:off x="7762875" y="2757488"/>
                    <a:ext cx="390525" cy="176213"/>
                    <a:chOff x="4650" y="1129"/>
                    <a:chExt cx="246" cy="95"/>
                  </a:xfrm>
                </p:grpSpPr>
                <p:sp>
                  <p:nvSpPr>
                    <p:cNvPr id="359" name="Oval 4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1" y="1171"/>
                      <a:ext cx="244" cy="53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rgbClr val="FFFFFF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endParaRPr lang="ko-KR" altLang="ko-KR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60" name="Rectangle 4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1" y="1165"/>
                      <a:ext cx="245" cy="33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rgbClr val="FFFF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pPr algn="ctr"/>
                      <a:endParaRPr lang="ko-KR" altLang="ko-KR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61" name="Oval 4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0" y="1129"/>
                      <a:ext cx="244" cy="62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rgbClr val="FFFFFF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endParaRPr lang="ko-KR" altLang="ko-KR">
                        <a:latin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362" name="Group 6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99" y="1145"/>
                      <a:ext cx="138" cy="29"/>
                      <a:chOff x="2468" y="1332"/>
                      <a:chExt cx="310" cy="60"/>
                    </a:xfrm>
                  </p:grpSpPr>
                  <p:sp>
                    <p:nvSpPr>
                      <p:cNvPr id="365" name="Freeform 67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68" y="1332"/>
                        <a:ext cx="310" cy="60"/>
                      </a:xfrm>
                      <a:custGeom>
                        <a:avLst/>
                        <a:gdLst>
                          <a:gd name="T0" fmla="*/ 0 w 310"/>
                          <a:gd name="T1" fmla="*/ 60 h 60"/>
                          <a:gd name="T2" fmla="*/ 96 w 310"/>
                          <a:gd name="T3" fmla="*/ 60 h 60"/>
                          <a:gd name="T4" fmla="*/ 192 w 310"/>
                          <a:gd name="T5" fmla="*/ 0 h 60"/>
                          <a:gd name="T6" fmla="*/ 310 w 310"/>
                          <a:gd name="T7" fmla="*/ 0 h 6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310"/>
                          <a:gd name="T13" fmla="*/ 0 h 60"/>
                          <a:gd name="T14" fmla="*/ 310 w 310"/>
                          <a:gd name="T15" fmla="*/ 60 h 60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310" h="60">
                            <a:moveTo>
                              <a:pt x="0" y="60"/>
                            </a:moveTo>
                            <a:lnTo>
                              <a:pt x="96" y="60"/>
                            </a:lnTo>
                            <a:lnTo>
                              <a:pt x="192" y="0"/>
                            </a:lnTo>
                            <a:lnTo>
                              <a:pt x="310" y="0"/>
                            </a:lnTo>
                          </a:path>
                        </a:pathLst>
                      </a:custGeom>
                      <a:noFill/>
                      <a:ln w="12700" cmpd="sng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366" name="Freeform 67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82" y="1332"/>
                        <a:ext cx="282" cy="60"/>
                      </a:xfrm>
                      <a:custGeom>
                        <a:avLst/>
                        <a:gdLst>
                          <a:gd name="T0" fmla="*/ 0 w 282"/>
                          <a:gd name="T1" fmla="*/ 0 h 60"/>
                          <a:gd name="T2" fmla="*/ 96 w 282"/>
                          <a:gd name="T3" fmla="*/ 0 h 60"/>
                          <a:gd name="T4" fmla="*/ 192 w 282"/>
                          <a:gd name="T5" fmla="*/ 60 h 60"/>
                          <a:gd name="T6" fmla="*/ 282 w 282"/>
                          <a:gd name="T7" fmla="*/ 60 h 6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282"/>
                          <a:gd name="T13" fmla="*/ 0 h 60"/>
                          <a:gd name="T14" fmla="*/ 282 w 282"/>
                          <a:gd name="T15" fmla="*/ 60 h 60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282" h="60">
                            <a:moveTo>
                              <a:pt x="0" y="0"/>
                            </a:moveTo>
                            <a:lnTo>
                              <a:pt x="96" y="0"/>
                            </a:lnTo>
                            <a:lnTo>
                              <a:pt x="192" y="60"/>
                            </a:lnTo>
                            <a:lnTo>
                              <a:pt x="282" y="60"/>
                            </a:lnTo>
                          </a:path>
                        </a:pathLst>
                      </a:custGeom>
                      <a:noFill/>
                      <a:ln w="12700" cmpd="sng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</p:grpSp>
                <p:sp>
                  <p:nvSpPr>
                    <p:cNvPr id="363" name="Line 6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51" y="1158"/>
                      <a:ext cx="0" cy="4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64" name="Line 6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94" y="1160"/>
                      <a:ext cx="0" cy="4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77" name="Group 675"/>
                  <p:cNvGrpSpPr>
                    <a:grpSpLocks/>
                  </p:cNvGrpSpPr>
                  <p:nvPr/>
                </p:nvGrpSpPr>
                <p:grpSpPr bwMode="auto">
                  <a:xfrm>
                    <a:off x="7204075" y="2493963"/>
                    <a:ext cx="390525" cy="169863"/>
                    <a:chOff x="4650" y="1129"/>
                    <a:chExt cx="246" cy="95"/>
                  </a:xfrm>
                </p:grpSpPr>
                <p:sp>
                  <p:nvSpPr>
                    <p:cNvPr id="351" name="Oval 4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1" y="1171"/>
                      <a:ext cx="244" cy="53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rgbClr val="FFFFFF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endParaRPr lang="ko-KR" altLang="ko-KR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52" name="Rectangle 4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1" y="1165"/>
                      <a:ext cx="245" cy="33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rgbClr val="FFFF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pPr algn="ctr"/>
                      <a:endParaRPr lang="ko-KR" altLang="ko-KR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53" name="Oval 4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0" y="1129"/>
                      <a:ext cx="244" cy="62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rgbClr val="FFFFFF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endParaRPr lang="ko-KR" altLang="ko-KR">
                        <a:latin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354" name="Group 6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99" y="1145"/>
                      <a:ext cx="138" cy="29"/>
                      <a:chOff x="2468" y="1332"/>
                      <a:chExt cx="310" cy="60"/>
                    </a:xfrm>
                  </p:grpSpPr>
                  <p:sp>
                    <p:nvSpPr>
                      <p:cNvPr id="357" name="Freeform 68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68" y="1332"/>
                        <a:ext cx="310" cy="60"/>
                      </a:xfrm>
                      <a:custGeom>
                        <a:avLst/>
                        <a:gdLst>
                          <a:gd name="T0" fmla="*/ 0 w 310"/>
                          <a:gd name="T1" fmla="*/ 60 h 60"/>
                          <a:gd name="T2" fmla="*/ 96 w 310"/>
                          <a:gd name="T3" fmla="*/ 60 h 60"/>
                          <a:gd name="T4" fmla="*/ 192 w 310"/>
                          <a:gd name="T5" fmla="*/ 0 h 60"/>
                          <a:gd name="T6" fmla="*/ 310 w 310"/>
                          <a:gd name="T7" fmla="*/ 0 h 6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310"/>
                          <a:gd name="T13" fmla="*/ 0 h 60"/>
                          <a:gd name="T14" fmla="*/ 310 w 310"/>
                          <a:gd name="T15" fmla="*/ 60 h 60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310" h="60">
                            <a:moveTo>
                              <a:pt x="0" y="60"/>
                            </a:moveTo>
                            <a:lnTo>
                              <a:pt x="96" y="60"/>
                            </a:lnTo>
                            <a:lnTo>
                              <a:pt x="192" y="0"/>
                            </a:lnTo>
                            <a:lnTo>
                              <a:pt x="310" y="0"/>
                            </a:lnTo>
                          </a:path>
                        </a:pathLst>
                      </a:custGeom>
                      <a:noFill/>
                      <a:ln w="12700" cmpd="sng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358" name="Freeform 68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82" y="1332"/>
                        <a:ext cx="282" cy="60"/>
                      </a:xfrm>
                      <a:custGeom>
                        <a:avLst/>
                        <a:gdLst>
                          <a:gd name="T0" fmla="*/ 0 w 282"/>
                          <a:gd name="T1" fmla="*/ 0 h 60"/>
                          <a:gd name="T2" fmla="*/ 96 w 282"/>
                          <a:gd name="T3" fmla="*/ 0 h 60"/>
                          <a:gd name="T4" fmla="*/ 192 w 282"/>
                          <a:gd name="T5" fmla="*/ 60 h 60"/>
                          <a:gd name="T6" fmla="*/ 282 w 282"/>
                          <a:gd name="T7" fmla="*/ 60 h 6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282"/>
                          <a:gd name="T13" fmla="*/ 0 h 60"/>
                          <a:gd name="T14" fmla="*/ 282 w 282"/>
                          <a:gd name="T15" fmla="*/ 60 h 60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282" h="60">
                            <a:moveTo>
                              <a:pt x="0" y="0"/>
                            </a:moveTo>
                            <a:lnTo>
                              <a:pt x="96" y="0"/>
                            </a:lnTo>
                            <a:lnTo>
                              <a:pt x="192" y="60"/>
                            </a:lnTo>
                            <a:lnTo>
                              <a:pt x="282" y="60"/>
                            </a:lnTo>
                          </a:path>
                        </a:pathLst>
                      </a:custGeom>
                      <a:noFill/>
                      <a:ln w="12700" cmpd="sng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</p:grpSp>
                <p:sp>
                  <p:nvSpPr>
                    <p:cNvPr id="355" name="Line 6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51" y="1158"/>
                      <a:ext cx="0" cy="4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56" name="Line 6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94" y="1160"/>
                      <a:ext cx="0" cy="4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78" name="Group 684"/>
                  <p:cNvGrpSpPr>
                    <a:grpSpLocks/>
                  </p:cNvGrpSpPr>
                  <p:nvPr/>
                </p:nvGrpSpPr>
                <p:grpSpPr bwMode="auto">
                  <a:xfrm>
                    <a:off x="7215188" y="2757488"/>
                    <a:ext cx="390525" cy="169863"/>
                    <a:chOff x="4650" y="1129"/>
                    <a:chExt cx="246" cy="95"/>
                  </a:xfrm>
                </p:grpSpPr>
                <p:sp>
                  <p:nvSpPr>
                    <p:cNvPr id="343" name="Oval 4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1" y="1171"/>
                      <a:ext cx="244" cy="53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rgbClr val="FFFFFF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endParaRPr lang="ko-KR" altLang="ko-KR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44" name="Rectangle 4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1" y="1165"/>
                      <a:ext cx="245" cy="33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rgbClr val="FFFF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pPr algn="ctr"/>
                      <a:endParaRPr lang="ko-KR" altLang="ko-KR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45" name="Oval 4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0" y="1129"/>
                      <a:ext cx="244" cy="62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rgbClr val="FFFFFF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endParaRPr lang="ko-KR" altLang="ko-KR">
                        <a:latin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346" name="Group 68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99" y="1145"/>
                      <a:ext cx="138" cy="29"/>
                      <a:chOff x="2468" y="1332"/>
                      <a:chExt cx="310" cy="60"/>
                    </a:xfrm>
                  </p:grpSpPr>
                  <p:sp>
                    <p:nvSpPr>
                      <p:cNvPr id="349" name="Freeform 68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68" y="1332"/>
                        <a:ext cx="310" cy="60"/>
                      </a:xfrm>
                      <a:custGeom>
                        <a:avLst/>
                        <a:gdLst>
                          <a:gd name="T0" fmla="*/ 0 w 310"/>
                          <a:gd name="T1" fmla="*/ 60 h 60"/>
                          <a:gd name="T2" fmla="*/ 96 w 310"/>
                          <a:gd name="T3" fmla="*/ 60 h 60"/>
                          <a:gd name="T4" fmla="*/ 192 w 310"/>
                          <a:gd name="T5" fmla="*/ 0 h 60"/>
                          <a:gd name="T6" fmla="*/ 310 w 310"/>
                          <a:gd name="T7" fmla="*/ 0 h 6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310"/>
                          <a:gd name="T13" fmla="*/ 0 h 60"/>
                          <a:gd name="T14" fmla="*/ 310 w 310"/>
                          <a:gd name="T15" fmla="*/ 60 h 60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310" h="60">
                            <a:moveTo>
                              <a:pt x="0" y="60"/>
                            </a:moveTo>
                            <a:lnTo>
                              <a:pt x="96" y="60"/>
                            </a:lnTo>
                            <a:lnTo>
                              <a:pt x="192" y="0"/>
                            </a:lnTo>
                            <a:lnTo>
                              <a:pt x="310" y="0"/>
                            </a:lnTo>
                          </a:path>
                        </a:pathLst>
                      </a:custGeom>
                      <a:noFill/>
                      <a:ln w="12700" cmpd="sng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350" name="Freeform 69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82" y="1332"/>
                        <a:ext cx="282" cy="60"/>
                      </a:xfrm>
                      <a:custGeom>
                        <a:avLst/>
                        <a:gdLst>
                          <a:gd name="T0" fmla="*/ 0 w 282"/>
                          <a:gd name="T1" fmla="*/ 0 h 60"/>
                          <a:gd name="T2" fmla="*/ 96 w 282"/>
                          <a:gd name="T3" fmla="*/ 0 h 60"/>
                          <a:gd name="T4" fmla="*/ 192 w 282"/>
                          <a:gd name="T5" fmla="*/ 60 h 60"/>
                          <a:gd name="T6" fmla="*/ 282 w 282"/>
                          <a:gd name="T7" fmla="*/ 60 h 6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282"/>
                          <a:gd name="T13" fmla="*/ 0 h 60"/>
                          <a:gd name="T14" fmla="*/ 282 w 282"/>
                          <a:gd name="T15" fmla="*/ 60 h 60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282" h="60">
                            <a:moveTo>
                              <a:pt x="0" y="0"/>
                            </a:moveTo>
                            <a:lnTo>
                              <a:pt x="96" y="0"/>
                            </a:lnTo>
                            <a:lnTo>
                              <a:pt x="192" y="60"/>
                            </a:lnTo>
                            <a:lnTo>
                              <a:pt x="282" y="60"/>
                            </a:lnTo>
                          </a:path>
                        </a:pathLst>
                      </a:custGeom>
                      <a:noFill/>
                      <a:ln w="12700" cmpd="sng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</p:grpSp>
                <p:sp>
                  <p:nvSpPr>
                    <p:cNvPr id="347" name="Line 6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51" y="1158"/>
                      <a:ext cx="0" cy="4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48" name="Line 6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94" y="1160"/>
                      <a:ext cx="0" cy="4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79" name="Line 693"/>
                  <p:cNvSpPr>
                    <a:spLocks noChangeShapeType="1"/>
                  </p:cNvSpPr>
                  <p:nvPr/>
                </p:nvSpPr>
                <p:spPr bwMode="auto">
                  <a:xfrm>
                    <a:off x="8345488" y="2855913"/>
                    <a:ext cx="17780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bg2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80" name="Group 694"/>
                  <p:cNvGrpSpPr>
                    <a:grpSpLocks/>
                  </p:cNvGrpSpPr>
                  <p:nvPr/>
                </p:nvGrpSpPr>
                <p:grpSpPr bwMode="auto">
                  <a:xfrm>
                    <a:off x="7400925" y="3911600"/>
                    <a:ext cx="485775" cy="203200"/>
                    <a:chOff x="4650" y="1129"/>
                    <a:chExt cx="246" cy="95"/>
                  </a:xfrm>
                </p:grpSpPr>
                <p:sp>
                  <p:nvSpPr>
                    <p:cNvPr id="335" name="Oval 4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1" y="1171"/>
                      <a:ext cx="244" cy="53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rgbClr val="FFFFFF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endParaRPr lang="ko-KR" altLang="ko-KR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36" name="Rectangle 4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1" y="1165"/>
                      <a:ext cx="245" cy="33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rgbClr val="FFFF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pPr algn="ctr"/>
                      <a:endParaRPr lang="ko-KR" altLang="ko-KR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37" name="Oval 4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0" y="1129"/>
                      <a:ext cx="244" cy="62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rgbClr val="FFFFFF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endParaRPr lang="ko-KR" altLang="ko-KR">
                        <a:latin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338" name="Group 69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99" y="1145"/>
                      <a:ext cx="138" cy="29"/>
                      <a:chOff x="2468" y="1332"/>
                      <a:chExt cx="310" cy="60"/>
                    </a:xfrm>
                  </p:grpSpPr>
                  <p:sp>
                    <p:nvSpPr>
                      <p:cNvPr id="341" name="Freeform 69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68" y="1332"/>
                        <a:ext cx="310" cy="60"/>
                      </a:xfrm>
                      <a:custGeom>
                        <a:avLst/>
                        <a:gdLst>
                          <a:gd name="T0" fmla="*/ 0 w 310"/>
                          <a:gd name="T1" fmla="*/ 60 h 60"/>
                          <a:gd name="T2" fmla="*/ 96 w 310"/>
                          <a:gd name="T3" fmla="*/ 60 h 60"/>
                          <a:gd name="T4" fmla="*/ 192 w 310"/>
                          <a:gd name="T5" fmla="*/ 0 h 60"/>
                          <a:gd name="T6" fmla="*/ 310 w 310"/>
                          <a:gd name="T7" fmla="*/ 0 h 6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310"/>
                          <a:gd name="T13" fmla="*/ 0 h 60"/>
                          <a:gd name="T14" fmla="*/ 310 w 310"/>
                          <a:gd name="T15" fmla="*/ 60 h 60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310" h="60">
                            <a:moveTo>
                              <a:pt x="0" y="60"/>
                            </a:moveTo>
                            <a:lnTo>
                              <a:pt x="96" y="60"/>
                            </a:lnTo>
                            <a:lnTo>
                              <a:pt x="192" y="0"/>
                            </a:lnTo>
                            <a:lnTo>
                              <a:pt x="310" y="0"/>
                            </a:lnTo>
                          </a:path>
                        </a:pathLst>
                      </a:custGeom>
                      <a:noFill/>
                      <a:ln w="12700" cmpd="sng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342" name="Freeform 70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82" y="1332"/>
                        <a:ext cx="282" cy="60"/>
                      </a:xfrm>
                      <a:custGeom>
                        <a:avLst/>
                        <a:gdLst>
                          <a:gd name="T0" fmla="*/ 0 w 282"/>
                          <a:gd name="T1" fmla="*/ 0 h 60"/>
                          <a:gd name="T2" fmla="*/ 96 w 282"/>
                          <a:gd name="T3" fmla="*/ 0 h 60"/>
                          <a:gd name="T4" fmla="*/ 192 w 282"/>
                          <a:gd name="T5" fmla="*/ 60 h 60"/>
                          <a:gd name="T6" fmla="*/ 282 w 282"/>
                          <a:gd name="T7" fmla="*/ 60 h 6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282"/>
                          <a:gd name="T13" fmla="*/ 0 h 60"/>
                          <a:gd name="T14" fmla="*/ 282 w 282"/>
                          <a:gd name="T15" fmla="*/ 60 h 60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282" h="60">
                            <a:moveTo>
                              <a:pt x="0" y="0"/>
                            </a:moveTo>
                            <a:lnTo>
                              <a:pt x="96" y="0"/>
                            </a:lnTo>
                            <a:lnTo>
                              <a:pt x="192" y="60"/>
                            </a:lnTo>
                            <a:lnTo>
                              <a:pt x="282" y="60"/>
                            </a:lnTo>
                          </a:path>
                        </a:pathLst>
                      </a:custGeom>
                      <a:noFill/>
                      <a:ln w="12700" cmpd="sng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</p:grpSp>
                <p:sp>
                  <p:nvSpPr>
                    <p:cNvPr id="339" name="Line 70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51" y="1158"/>
                      <a:ext cx="0" cy="4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40" name="Line 7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94" y="1160"/>
                      <a:ext cx="0" cy="4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81" name="Group 712"/>
                  <p:cNvGrpSpPr>
                    <a:grpSpLocks/>
                  </p:cNvGrpSpPr>
                  <p:nvPr/>
                </p:nvGrpSpPr>
                <p:grpSpPr bwMode="auto">
                  <a:xfrm>
                    <a:off x="7081838" y="3630613"/>
                    <a:ext cx="485775" cy="203200"/>
                    <a:chOff x="4650" y="1129"/>
                    <a:chExt cx="246" cy="95"/>
                  </a:xfrm>
                </p:grpSpPr>
                <p:sp>
                  <p:nvSpPr>
                    <p:cNvPr id="327" name="Oval 4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1" y="1171"/>
                      <a:ext cx="244" cy="53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rgbClr val="FFFFFF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endParaRPr lang="ko-KR" altLang="ko-KR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28" name="Rectangle 4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1" y="1165"/>
                      <a:ext cx="245" cy="33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rgbClr val="FFFF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pPr algn="ctr"/>
                      <a:endParaRPr lang="ko-KR" altLang="ko-KR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29" name="Oval 4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0" y="1129"/>
                      <a:ext cx="244" cy="62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rgbClr val="FFFFFF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endParaRPr lang="ko-KR" altLang="ko-KR">
                        <a:latin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330" name="Group 7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99" y="1145"/>
                      <a:ext cx="138" cy="29"/>
                      <a:chOff x="2468" y="1332"/>
                      <a:chExt cx="310" cy="60"/>
                    </a:xfrm>
                  </p:grpSpPr>
                  <p:sp>
                    <p:nvSpPr>
                      <p:cNvPr id="333" name="Freeform 71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68" y="1332"/>
                        <a:ext cx="310" cy="60"/>
                      </a:xfrm>
                      <a:custGeom>
                        <a:avLst/>
                        <a:gdLst>
                          <a:gd name="T0" fmla="*/ 0 w 310"/>
                          <a:gd name="T1" fmla="*/ 60 h 60"/>
                          <a:gd name="T2" fmla="*/ 96 w 310"/>
                          <a:gd name="T3" fmla="*/ 60 h 60"/>
                          <a:gd name="T4" fmla="*/ 192 w 310"/>
                          <a:gd name="T5" fmla="*/ 0 h 60"/>
                          <a:gd name="T6" fmla="*/ 310 w 310"/>
                          <a:gd name="T7" fmla="*/ 0 h 6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310"/>
                          <a:gd name="T13" fmla="*/ 0 h 60"/>
                          <a:gd name="T14" fmla="*/ 310 w 310"/>
                          <a:gd name="T15" fmla="*/ 60 h 60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310" h="60">
                            <a:moveTo>
                              <a:pt x="0" y="60"/>
                            </a:moveTo>
                            <a:lnTo>
                              <a:pt x="96" y="60"/>
                            </a:lnTo>
                            <a:lnTo>
                              <a:pt x="192" y="0"/>
                            </a:lnTo>
                            <a:lnTo>
                              <a:pt x="310" y="0"/>
                            </a:lnTo>
                          </a:path>
                        </a:pathLst>
                      </a:custGeom>
                      <a:noFill/>
                      <a:ln w="12700" cmpd="sng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334" name="Freeform 71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82" y="1332"/>
                        <a:ext cx="282" cy="60"/>
                      </a:xfrm>
                      <a:custGeom>
                        <a:avLst/>
                        <a:gdLst>
                          <a:gd name="T0" fmla="*/ 0 w 282"/>
                          <a:gd name="T1" fmla="*/ 0 h 60"/>
                          <a:gd name="T2" fmla="*/ 96 w 282"/>
                          <a:gd name="T3" fmla="*/ 0 h 60"/>
                          <a:gd name="T4" fmla="*/ 192 w 282"/>
                          <a:gd name="T5" fmla="*/ 60 h 60"/>
                          <a:gd name="T6" fmla="*/ 282 w 282"/>
                          <a:gd name="T7" fmla="*/ 60 h 6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282"/>
                          <a:gd name="T13" fmla="*/ 0 h 60"/>
                          <a:gd name="T14" fmla="*/ 282 w 282"/>
                          <a:gd name="T15" fmla="*/ 60 h 60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282" h="60">
                            <a:moveTo>
                              <a:pt x="0" y="0"/>
                            </a:moveTo>
                            <a:lnTo>
                              <a:pt x="96" y="0"/>
                            </a:lnTo>
                            <a:lnTo>
                              <a:pt x="192" y="60"/>
                            </a:lnTo>
                            <a:lnTo>
                              <a:pt x="282" y="60"/>
                            </a:lnTo>
                          </a:path>
                        </a:pathLst>
                      </a:custGeom>
                      <a:noFill/>
                      <a:ln w="12700" cmpd="sng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</p:grpSp>
                <p:sp>
                  <p:nvSpPr>
                    <p:cNvPr id="331" name="Line 7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51" y="1158"/>
                      <a:ext cx="0" cy="4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32" name="Line 7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94" y="1160"/>
                      <a:ext cx="0" cy="4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82" name="Group 721"/>
                  <p:cNvGrpSpPr>
                    <a:grpSpLocks/>
                  </p:cNvGrpSpPr>
                  <p:nvPr/>
                </p:nvGrpSpPr>
                <p:grpSpPr bwMode="auto">
                  <a:xfrm>
                    <a:off x="7743825" y="3643313"/>
                    <a:ext cx="485775" cy="203200"/>
                    <a:chOff x="4650" y="1129"/>
                    <a:chExt cx="246" cy="95"/>
                  </a:xfrm>
                </p:grpSpPr>
                <p:sp>
                  <p:nvSpPr>
                    <p:cNvPr id="319" name="Oval 4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1" y="1171"/>
                      <a:ext cx="244" cy="53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rgbClr val="FFFFFF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endParaRPr lang="ko-KR" altLang="ko-KR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20" name="Rectangle 4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1" y="1165"/>
                      <a:ext cx="245" cy="33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rgbClr val="FFFF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pPr algn="ctr"/>
                      <a:endParaRPr lang="ko-KR" altLang="ko-KR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21" name="Oval 4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0" y="1129"/>
                      <a:ext cx="244" cy="62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rgbClr val="FFFFFF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endParaRPr lang="ko-KR" altLang="ko-KR">
                        <a:latin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322" name="Group 72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99" y="1145"/>
                      <a:ext cx="138" cy="29"/>
                      <a:chOff x="2468" y="1332"/>
                      <a:chExt cx="310" cy="60"/>
                    </a:xfrm>
                  </p:grpSpPr>
                  <p:sp>
                    <p:nvSpPr>
                      <p:cNvPr id="325" name="Freeform 72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68" y="1332"/>
                        <a:ext cx="310" cy="60"/>
                      </a:xfrm>
                      <a:custGeom>
                        <a:avLst/>
                        <a:gdLst>
                          <a:gd name="T0" fmla="*/ 0 w 310"/>
                          <a:gd name="T1" fmla="*/ 60 h 60"/>
                          <a:gd name="T2" fmla="*/ 96 w 310"/>
                          <a:gd name="T3" fmla="*/ 60 h 60"/>
                          <a:gd name="T4" fmla="*/ 192 w 310"/>
                          <a:gd name="T5" fmla="*/ 0 h 60"/>
                          <a:gd name="T6" fmla="*/ 310 w 310"/>
                          <a:gd name="T7" fmla="*/ 0 h 6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310"/>
                          <a:gd name="T13" fmla="*/ 0 h 60"/>
                          <a:gd name="T14" fmla="*/ 310 w 310"/>
                          <a:gd name="T15" fmla="*/ 60 h 60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310" h="60">
                            <a:moveTo>
                              <a:pt x="0" y="60"/>
                            </a:moveTo>
                            <a:lnTo>
                              <a:pt x="96" y="60"/>
                            </a:lnTo>
                            <a:lnTo>
                              <a:pt x="192" y="0"/>
                            </a:lnTo>
                            <a:lnTo>
                              <a:pt x="310" y="0"/>
                            </a:lnTo>
                          </a:path>
                        </a:pathLst>
                      </a:custGeom>
                      <a:noFill/>
                      <a:ln w="12700" cmpd="sng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326" name="Freeform 72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82" y="1332"/>
                        <a:ext cx="282" cy="60"/>
                      </a:xfrm>
                      <a:custGeom>
                        <a:avLst/>
                        <a:gdLst>
                          <a:gd name="T0" fmla="*/ 0 w 282"/>
                          <a:gd name="T1" fmla="*/ 0 h 60"/>
                          <a:gd name="T2" fmla="*/ 96 w 282"/>
                          <a:gd name="T3" fmla="*/ 0 h 60"/>
                          <a:gd name="T4" fmla="*/ 192 w 282"/>
                          <a:gd name="T5" fmla="*/ 60 h 60"/>
                          <a:gd name="T6" fmla="*/ 282 w 282"/>
                          <a:gd name="T7" fmla="*/ 60 h 6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282"/>
                          <a:gd name="T13" fmla="*/ 0 h 60"/>
                          <a:gd name="T14" fmla="*/ 282 w 282"/>
                          <a:gd name="T15" fmla="*/ 60 h 60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282" h="60">
                            <a:moveTo>
                              <a:pt x="0" y="0"/>
                            </a:moveTo>
                            <a:lnTo>
                              <a:pt x="96" y="0"/>
                            </a:lnTo>
                            <a:lnTo>
                              <a:pt x="192" y="60"/>
                            </a:lnTo>
                            <a:lnTo>
                              <a:pt x="282" y="60"/>
                            </a:lnTo>
                          </a:path>
                        </a:pathLst>
                      </a:custGeom>
                      <a:noFill/>
                      <a:ln w="12700" cmpd="sng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</p:grpSp>
                <p:sp>
                  <p:nvSpPr>
                    <p:cNvPr id="323" name="Line 7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51" y="1158"/>
                      <a:ext cx="0" cy="4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24" name="Line 7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94" y="1160"/>
                      <a:ext cx="0" cy="4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83" name="Group 730"/>
                  <p:cNvGrpSpPr>
                    <a:grpSpLocks/>
                  </p:cNvGrpSpPr>
                  <p:nvPr/>
                </p:nvGrpSpPr>
                <p:grpSpPr bwMode="auto">
                  <a:xfrm>
                    <a:off x="6962775" y="4505325"/>
                    <a:ext cx="619125" cy="242888"/>
                    <a:chOff x="4650" y="1129"/>
                    <a:chExt cx="246" cy="95"/>
                  </a:xfrm>
                </p:grpSpPr>
                <p:sp>
                  <p:nvSpPr>
                    <p:cNvPr id="311" name="Oval 4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1" y="1171"/>
                      <a:ext cx="244" cy="53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rgbClr val="FFFFFF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endParaRPr lang="ko-KR" altLang="ko-KR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12" name="Rectangle 4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1" y="1165"/>
                      <a:ext cx="245" cy="33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rgbClr val="FFFF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pPr algn="ctr"/>
                      <a:endParaRPr lang="ko-KR" altLang="ko-KR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13" name="Oval 4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0" y="1129"/>
                      <a:ext cx="244" cy="62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rgbClr val="FFFFFF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endParaRPr lang="ko-KR" altLang="ko-KR">
                        <a:latin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314" name="Group 7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99" y="1145"/>
                      <a:ext cx="138" cy="29"/>
                      <a:chOff x="2468" y="1332"/>
                      <a:chExt cx="310" cy="60"/>
                    </a:xfrm>
                  </p:grpSpPr>
                  <p:sp>
                    <p:nvSpPr>
                      <p:cNvPr id="317" name="Freeform 73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68" y="1332"/>
                        <a:ext cx="310" cy="60"/>
                      </a:xfrm>
                      <a:custGeom>
                        <a:avLst/>
                        <a:gdLst>
                          <a:gd name="T0" fmla="*/ 0 w 310"/>
                          <a:gd name="T1" fmla="*/ 60 h 60"/>
                          <a:gd name="T2" fmla="*/ 96 w 310"/>
                          <a:gd name="T3" fmla="*/ 60 h 60"/>
                          <a:gd name="T4" fmla="*/ 192 w 310"/>
                          <a:gd name="T5" fmla="*/ 0 h 60"/>
                          <a:gd name="T6" fmla="*/ 310 w 310"/>
                          <a:gd name="T7" fmla="*/ 0 h 6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310"/>
                          <a:gd name="T13" fmla="*/ 0 h 60"/>
                          <a:gd name="T14" fmla="*/ 310 w 310"/>
                          <a:gd name="T15" fmla="*/ 60 h 60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310" h="60">
                            <a:moveTo>
                              <a:pt x="0" y="60"/>
                            </a:moveTo>
                            <a:lnTo>
                              <a:pt x="96" y="60"/>
                            </a:lnTo>
                            <a:lnTo>
                              <a:pt x="192" y="0"/>
                            </a:lnTo>
                            <a:lnTo>
                              <a:pt x="310" y="0"/>
                            </a:lnTo>
                          </a:path>
                        </a:pathLst>
                      </a:custGeom>
                      <a:noFill/>
                      <a:ln w="12700" cmpd="sng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318" name="Freeform 73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82" y="1332"/>
                        <a:ext cx="282" cy="60"/>
                      </a:xfrm>
                      <a:custGeom>
                        <a:avLst/>
                        <a:gdLst>
                          <a:gd name="T0" fmla="*/ 0 w 282"/>
                          <a:gd name="T1" fmla="*/ 0 h 60"/>
                          <a:gd name="T2" fmla="*/ 96 w 282"/>
                          <a:gd name="T3" fmla="*/ 0 h 60"/>
                          <a:gd name="T4" fmla="*/ 192 w 282"/>
                          <a:gd name="T5" fmla="*/ 60 h 60"/>
                          <a:gd name="T6" fmla="*/ 282 w 282"/>
                          <a:gd name="T7" fmla="*/ 60 h 6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282"/>
                          <a:gd name="T13" fmla="*/ 0 h 60"/>
                          <a:gd name="T14" fmla="*/ 282 w 282"/>
                          <a:gd name="T15" fmla="*/ 60 h 60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282" h="60">
                            <a:moveTo>
                              <a:pt x="0" y="0"/>
                            </a:moveTo>
                            <a:lnTo>
                              <a:pt x="96" y="0"/>
                            </a:lnTo>
                            <a:lnTo>
                              <a:pt x="192" y="60"/>
                            </a:lnTo>
                            <a:lnTo>
                              <a:pt x="282" y="60"/>
                            </a:lnTo>
                          </a:path>
                        </a:pathLst>
                      </a:custGeom>
                      <a:noFill/>
                      <a:ln w="12700" cmpd="sng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</p:grpSp>
                <p:sp>
                  <p:nvSpPr>
                    <p:cNvPr id="315" name="Line 7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51" y="1158"/>
                      <a:ext cx="0" cy="4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16" name="Line 7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94" y="1160"/>
                      <a:ext cx="0" cy="4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84" name="Group 739"/>
                  <p:cNvGrpSpPr>
                    <a:grpSpLocks/>
                  </p:cNvGrpSpPr>
                  <p:nvPr/>
                </p:nvGrpSpPr>
                <p:grpSpPr bwMode="auto">
                  <a:xfrm>
                    <a:off x="7596188" y="4803775"/>
                    <a:ext cx="619125" cy="242888"/>
                    <a:chOff x="4650" y="1129"/>
                    <a:chExt cx="246" cy="95"/>
                  </a:xfrm>
                </p:grpSpPr>
                <p:sp>
                  <p:nvSpPr>
                    <p:cNvPr id="303" name="Oval 4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1" y="1171"/>
                      <a:ext cx="244" cy="53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rgbClr val="FFFFFF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endParaRPr lang="ko-KR" altLang="ko-KR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04" name="Rectangle 4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1" y="1165"/>
                      <a:ext cx="245" cy="33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rgbClr val="FFFF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pPr algn="ctr"/>
                      <a:endParaRPr lang="ko-KR" altLang="ko-KR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05" name="Oval 4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0" y="1129"/>
                      <a:ext cx="244" cy="62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rgbClr val="FFFFFF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endParaRPr lang="ko-KR" altLang="ko-KR">
                        <a:latin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306" name="Group 7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99" y="1145"/>
                      <a:ext cx="138" cy="29"/>
                      <a:chOff x="2468" y="1332"/>
                      <a:chExt cx="310" cy="60"/>
                    </a:xfrm>
                  </p:grpSpPr>
                  <p:sp>
                    <p:nvSpPr>
                      <p:cNvPr id="309" name="Freeform 74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68" y="1332"/>
                        <a:ext cx="310" cy="60"/>
                      </a:xfrm>
                      <a:custGeom>
                        <a:avLst/>
                        <a:gdLst>
                          <a:gd name="T0" fmla="*/ 0 w 310"/>
                          <a:gd name="T1" fmla="*/ 60 h 60"/>
                          <a:gd name="T2" fmla="*/ 96 w 310"/>
                          <a:gd name="T3" fmla="*/ 60 h 60"/>
                          <a:gd name="T4" fmla="*/ 192 w 310"/>
                          <a:gd name="T5" fmla="*/ 0 h 60"/>
                          <a:gd name="T6" fmla="*/ 310 w 310"/>
                          <a:gd name="T7" fmla="*/ 0 h 6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310"/>
                          <a:gd name="T13" fmla="*/ 0 h 60"/>
                          <a:gd name="T14" fmla="*/ 310 w 310"/>
                          <a:gd name="T15" fmla="*/ 60 h 60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310" h="60">
                            <a:moveTo>
                              <a:pt x="0" y="60"/>
                            </a:moveTo>
                            <a:lnTo>
                              <a:pt x="96" y="60"/>
                            </a:lnTo>
                            <a:lnTo>
                              <a:pt x="192" y="0"/>
                            </a:lnTo>
                            <a:lnTo>
                              <a:pt x="310" y="0"/>
                            </a:lnTo>
                          </a:path>
                        </a:pathLst>
                      </a:custGeom>
                      <a:noFill/>
                      <a:ln w="12700" cmpd="sng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310" name="Freeform 74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82" y="1332"/>
                        <a:ext cx="282" cy="60"/>
                      </a:xfrm>
                      <a:custGeom>
                        <a:avLst/>
                        <a:gdLst>
                          <a:gd name="T0" fmla="*/ 0 w 282"/>
                          <a:gd name="T1" fmla="*/ 0 h 60"/>
                          <a:gd name="T2" fmla="*/ 96 w 282"/>
                          <a:gd name="T3" fmla="*/ 0 h 60"/>
                          <a:gd name="T4" fmla="*/ 192 w 282"/>
                          <a:gd name="T5" fmla="*/ 60 h 60"/>
                          <a:gd name="T6" fmla="*/ 282 w 282"/>
                          <a:gd name="T7" fmla="*/ 60 h 6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282"/>
                          <a:gd name="T13" fmla="*/ 0 h 60"/>
                          <a:gd name="T14" fmla="*/ 282 w 282"/>
                          <a:gd name="T15" fmla="*/ 60 h 60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282" h="60">
                            <a:moveTo>
                              <a:pt x="0" y="0"/>
                            </a:moveTo>
                            <a:lnTo>
                              <a:pt x="96" y="0"/>
                            </a:lnTo>
                            <a:lnTo>
                              <a:pt x="192" y="60"/>
                            </a:lnTo>
                            <a:lnTo>
                              <a:pt x="282" y="60"/>
                            </a:lnTo>
                          </a:path>
                        </a:pathLst>
                      </a:custGeom>
                      <a:noFill/>
                      <a:ln w="12700" cmpd="sng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</p:grpSp>
                <p:sp>
                  <p:nvSpPr>
                    <p:cNvPr id="307" name="Line 7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51" y="1158"/>
                      <a:ext cx="0" cy="4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08" name="Line 7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94" y="1160"/>
                      <a:ext cx="0" cy="4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85" name="Group 748"/>
                  <p:cNvGrpSpPr>
                    <a:grpSpLocks/>
                  </p:cNvGrpSpPr>
                  <p:nvPr/>
                </p:nvGrpSpPr>
                <p:grpSpPr bwMode="auto">
                  <a:xfrm>
                    <a:off x="6246813" y="4848225"/>
                    <a:ext cx="619125" cy="242888"/>
                    <a:chOff x="4650" y="1129"/>
                    <a:chExt cx="246" cy="95"/>
                  </a:xfrm>
                </p:grpSpPr>
                <p:sp>
                  <p:nvSpPr>
                    <p:cNvPr id="295" name="Oval 4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1" y="1171"/>
                      <a:ext cx="244" cy="53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rgbClr val="FFFFFF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endParaRPr lang="ko-KR" altLang="ko-KR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" name="Rectangle 4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1" y="1165"/>
                      <a:ext cx="245" cy="33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rgbClr val="FFFF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pPr algn="ctr"/>
                      <a:endParaRPr lang="ko-KR" altLang="ko-KR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7" name="Oval 4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0" y="1129"/>
                      <a:ext cx="244" cy="62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rgbClr val="FFFFFF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endParaRPr lang="ko-KR" altLang="ko-KR">
                        <a:latin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298" name="Group 7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99" y="1145"/>
                      <a:ext cx="138" cy="29"/>
                      <a:chOff x="2468" y="1332"/>
                      <a:chExt cx="310" cy="60"/>
                    </a:xfrm>
                  </p:grpSpPr>
                  <p:sp>
                    <p:nvSpPr>
                      <p:cNvPr id="301" name="Freeform 75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68" y="1332"/>
                        <a:ext cx="310" cy="60"/>
                      </a:xfrm>
                      <a:custGeom>
                        <a:avLst/>
                        <a:gdLst>
                          <a:gd name="T0" fmla="*/ 0 w 310"/>
                          <a:gd name="T1" fmla="*/ 60 h 60"/>
                          <a:gd name="T2" fmla="*/ 96 w 310"/>
                          <a:gd name="T3" fmla="*/ 60 h 60"/>
                          <a:gd name="T4" fmla="*/ 192 w 310"/>
                          <a:gd name="T5" fmla="*/ 0 h 60"/>
                          <a:gd name="T6" fmla="*/ 310 w 310"/>
                          <a:gd name="T7" fmla="*/ 0 h 6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310"/>
                          <a:gd name="T13" fmla="*/ 0 h 60"/>
                          <a:gd name="T14" fmla="*/ 310 w 310"/>
                          <a:gd name="T15" fmla="*/ 60 h 60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310" h="60">
                            <a:moveTo>
                              <a:pt x="0" y="60"/>
                            </a:moveTo>
                            <a:lnTo>
                              <a:pt x="96" y="60"/>
                            </a:lnTo>
                            <a:lnTo>
                              <a:pt x="192" y="0"/>
                            </a:lnTo>
                            <a:lnTo>
                              <a:pt x="310" y="0"/>
                            </a:lnTo>
                          </a:path>
                        </a:pathLst>
                      </a:custGeom>
                      <a:noFill/>
                      <a:ln w="12700" cmpd="sng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302" name="Freeform 75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82" y="1332"/>
                        <a:ext cx="282" cy="60"/>
                      </a:xfrm>
                      <a:custGeom>
                        <a:avLst/>
                        <a:gdLst>
                          <a:gd name="T0" fmla="*/ 0 w 282"/>
                          <a:gd name="T1" fmla="*/ 0 h 60"/>
                          <a:gd name="T2" fmla="*/ 96 w 282"/>
                          <a:gd name="T3" fmla="*/ 0 h 60"/>
                          <a:gd name="T4" fmla="*/ 192 w 282"/>
                          <a:gd name="T5" fmla="*/ 60 h 60"/>
                          <a:gd name="T6" fmla="*/ 282 w 282"/>
                          <a:gd name="T7" fmla="*/ 60 h 6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282"/>
                          <a:gd name="T13" fmla="*/ 0 h 60"/>
                          <a:gd name="T14" fmla="*/ 282 w 282"/>
                          <a:gd name="T15" fmla="*/ 60 h 60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282" h="60">
                            <a:moveTo>
                              <a:pt x="0" y="0"/>
                            </a:moveTo>
                            <a:lnTo>
                              <a:pt x="96" y="0"/>
                            </a:lnTo>
                            <a:lnTo>
                              <a:pt x="192" y="60"/>
                            </a:lnTo>
                            <a:lnTo>
                              <a:pt x="282" y="60"/>
                            </a:lnTo>
                          </a:path>
                        </a:pathLst>
                      </a:custGeom>
                      <a:noFill/>
                      <a:ln w="12700" cmpd="sng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</p:grpSp>
                <p:sp>
                  <p:nvSpPr>
                    <p:cNvPr id="299" name="Line 7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51" y="1158"/>
                      <a:ext cx="0" cy="4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00" name="Line 7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94" y="1160"/>
                      <a:ext cx="0" cy="4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86" name="Group 757"/>
                  <p:cNvGrpSpPr>
                    <a:grpSpLocks/>
                  </p:cNvGrpSpPr>
                  <p:nvPr/>
                </p:nvGrpSpPr>
                <p:grpSpPr bwMode="auto">
                  <a:xfrm>
                    <a:off x="6053138" y="3640138"/>
                    <a:ext cx="390525" cy="169863"/>
                    <a:chOff x="4650" y="1129"/>
                    <a:chExt cx="246" cy="95"/>
                  </a:xfrm>
                </p:grpSpPr>
                <p:sp>
                  <p:nvSpPr>
                    <p:cNvPr id="287" name="Oval 4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1" y="1171"/>
                      <a:ext cx="244" cy="53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rgbClr val="FFFFFF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endParaRPr lang="ko-KR" altLang="ko-KR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88" name="Rectangle 4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1" y="1165"/>
                      <a:ext cx="245" cy="33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rgbClr val="FFFF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pPr algn="ctr"/>
                      <a:endParaRPr lang="ko-KR" altLang="ko-KR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89" name="Oval 4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0" y="1129"/>
                      <a:ext cx="244" cy="62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rgbClr val="FFFFFF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endParaRPr lang="ko-KR" altLang="ko-KR">
                        <a:latin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290" name="Group 76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99" y="1145"/>
                      <a:ext cx="138" cy="29"/>
                      <a:chOff x="2468" y="1332"/>
                      <a:chExt cx="310" cy="60"/>
                    </a:xfrm>
                  </p:grpSpPr>
                  <p:sp>
                    <p:nvSpPr>
                      <p:cNvPr id="293" name="Freeform 76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68" y="1332"/>
                        <a:ext cx="310" cy="60"/>
                      </a:xfrm>
                      <a:custGeom>
                        <a:avLst/>
                        <a:gdLst>
                          <a:gd name="T0" fmla="*/ 0 w 310"/>
                          <a:gd name="T1" fmla="*/ 60 h 60"/>
                          <a:gd name="T2" fmla="*/ 96 w 310"/>
                          <a:gd name="T3" fmla="*/ 60 h 60"/>
                          <a:gd name="T4" fmla="*/ 192 w 310"/>
                          <a:gd name="T5" fmla="*/ 0 h 60"/>
                          <a:gd name="T6" fmla="*/ 310 w 310"/>
                          <a:gd name="T7" fmla="*/ 0 h 6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310"/>
                          <a:gd name="T13" fmla="*/ 0 h 60"/>
                          <a:gd name="T14" fmla="*/ 310 w 310"/>
                          <a:gd name="T15" fmla="*/ 60 h 60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310" h="60">
                            <a:moveTo>
                              <a:pt x="0" y="60"/>
                            </a:moveTo>
                            <a:lnTo>
                              <a:pt x="96" y="60"/>
                            </a:lnTo>
                            <a:lnTo>
                              <a:pt x="192" y="0"/>
                            </a:lnTo>
                            <a:lnTo>
                              <a:pt x="310" y="0"/>
                            </a:lnTo>
                          </a:path>
                        </a:pathLst>
                      </a:custGeom>
                      <a:noFill/>
                      <a:ln w="12700" cmpd="sng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94" name="Freeform 76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82" y="1332"/>
                        <a:ext cx="282" cy="60"/>
                      </a:xfrm>
                      <a:custGeom>
                        <a:avLst/>
                        <a:gdLst>
                          <a:gd name="T0" fmla="*/ 0 w 282"/>
                          <a:gd name="T1" fmla="*/ 0 h 60"/>
                          <a:gd name="T2" fmla="*/ 96 w 282"/>
                          <a:gd name="T3" fmla="*/ 0 h 60"/>
                          <a:gd name="T4" fmla="*/ 192 w 282"/>
                          <a:gd name="T5" fmla="*/ 60 h 60"/>
                          <a:gd name="T6" fmla="*/ 282 w 282"/>
                          <a:gd name="T7" fmla="*/ 60 h 6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282"/>
                          <a:gd name="T13" fmla="*/ 0 h 60"/>
                          <a:gd name="T14" fmla="*/ 282 w 282"/>
                          <a:gd name="T15" fmla="*/ 60 h 60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282" h="60">
                            <a:moveTo>
                              <a:pt x="0" y="0"/>
                            </a:moveTo>
                            <a:lnTo>
                              <a:pt x="96" y="0"/>
                            </a:lnTo>
                            <a:lnTo>
                              <a:pt x="192" y="60"/>
                            </a:lnTo>
                            <a:lnTo>
                              <a:pt x="282" y="60"/>
                            </a:lnTo>
                          </a:path>
                        </a:pathLst>
                      </a:custGeom>
                      <a:noFill/>
                      <a:ln w="12700" cmpd="sng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</p:grpSp>
                <p:sp>
                  <p:nvSpPr>
                    <p:cNvPr id="291" name="Line 7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51" y="1158"/>
                      <a:ext cx="0" cy="4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92" name="Line 7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94" y="1160"/>
                      <a:ext cx="0" cy="4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87" name="Group 767"/>
                  <p:cNvGrpSpPr>
                    <a:grpSpLocks/>
                  </p:cNvGrpSpPr>
                  <p:nvPr/>
                </p:nvGrpSpPr>
                <p:grpSpPr bwMode="auto">
                  <a:xfrm>
                    <a:off x="6353175" y="2487613"/>
                    <a:ext cx="390525" cy="169863"/>
                    <a:chOff x="4650" y="1129"/>
                    <a:chExt cx="246" cy="95"/>
                  </a:xfrm>
                </p:grpSpPr>
                <p:sp>
                  <p:nvSpPr>
                    <p:cNvPr id="279" name="Oval 4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1" y="1171"/>
                      <a:ext cx="244" cy="53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rgbClr val="FFFFFF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endParaRPr lang="ko-KR" altLang="ko-KR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80" name="Rectangle 4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1" y="1165"/>
                      <a:ext cx="245" cy="33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rgbClr val="FFFF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pPr algn="ctr"/>
                      <a:endParaRPr lang="ko-KR" altLang="ko-KR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81" name="Oval 4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0" y="1129"/>
                      <a:ext cx="244" cy="62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rgbClr val="FFFFFF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endParaRPr lang="ko-KR" altLang="ko-KR">
                        <a:latin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282" name="Group 77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99" y="1145"/>
                      <a:ext cx="138" cy="29"/>
                      <a:chOff x="2468" y="1332"/>
                      <a:chExt cx="310" cy="60"/>
                    </a:xfrm>
                  </p:grpSpPr>
                  <p:sp>
                    <p:nvSpPr>
                      <p:cNvPr id="285" name="Freeform 77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68" y="1332"/>
                        <a:ext cx="310" cy="60"/>
                      </a:xfrm>
                      <a:custGeom>
                        <a:avLst/>
                        <a:gdLst>
                          <a:gd name="T0" fmla="*/ 0 w 310"/>
                          <a:gd name="T1" fmla="*/ 60 h 60"/>
                          <a:gd name="T2" fmla="*/ 96 w 310"/>
                          <a:gd name="T3" fmla="*/ 60 h 60"/>
                          <a:gd name="T4" fmla="*/ 192 w 310"/>
                          <a:gd name="T5" fmla="*/ 0 h 60"/>
                          <a:gd name="T6" fmla="*/ 310 w 310"/>
                          <a:gd name="T7" fmla="*/ 0 h 6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310"/>
                          <a:gd name="T13" fmla="*/ 0 h 60"/>
                          <a:gd name="T14" fmla="*/ 310 w 310"/>
                          <a:gd name="T15" fmla="*/ 60 h 60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310" h="60">
                            <a:moveTo>
                              <a:pt x="0" y="60"/>
                            </a:moveTo>
                            <a:lnTo>
                              <a:pt x="96" y="60"/>
                            </a:lnTo>
                            <a:lnTo>
                              <a:pt x="192" y="0"/>
                            </a:lnTo>
                            <a:lnTo>
                              <a:pt x="310" y="0"/>
                            </a:lnTo>
                          </a:path>
                        </a:pathLst>
                      </a:custGeom>
                      <a:noFill/>
                      <a:ln w="12700" cmpd="sng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86" name="Freeform 77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82" y="1332"/>
                        <a:ext cx="282" cy="60"/>
                      </a:xfrm>
                      <a:custGeom>
                        <a:avLst/>
                        <a:gdLst>
                          <a:gd name="T0" fmla="*/ 0 w 282"/>
                          <a:gd name="T1" fmla="*/ 0 h 60"/>
                          <a:gd name="T2" fmla="*/ 96 w 282"/>
                          <a:gd name="T3" fmla="*/ 0 h 60"/>
                          <a:gd name="T4" fmla="*/ 192 w 282"/>
                          <a:gd name="T5" fmla="*/ 60 h 60"/>
                          <a:gd name="T6" fmla="*/ 282 w 282"/>
                          <a:gd name="T7" fmla="*/ 60 h 6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282"/>
                          <a:gd name="T13" fmla="*/ 0 h 60"/>
                          <a:gd name="T14" fmla="*/ 282 w 282"/>
                          <a:gd name="T15" fmla="*/ 60 h 60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282" h="60">
                            <a:moveTo>
                              <a:pt x="0" y="0"/>
                            </a:moveTo>
                            <a:lnTo>
                              <a:pt x="96" y="0"/>
                            </a:lnTo>
                            <a:lnTo>
                              <a:pt x="192" y="60"/>
                            </a:lnTo>
                            <a:lnTo>
                              <a:pt x="282" y="60"/>
                            </a:lnTo>
                          </a:path>
                        </a:pathLst>
                      </a:custGeom>
                      <a:noFill/>
                      <a:ln w="12700" cmpd="sng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</p:grpSp>
                <p:sp>
                  <p:nvSpPr>
                    <p:cNvPr id="283" name="Line 7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51" y="1158"/>
                      <a:ext cx="0" cy="4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84" name="Line 7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94" y="1160"/>
                      <a:ext cx="0" cy="4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88" name="Group 776"/>
                  <p:cNvGrpSpPr>
                    <a:grpSpLocks/>
                  </p:cNvGrpSpPr>
                  <p:nvPr/>
                </p:nvGrpSpPr>
                <p:grpSpPr bwMode="auto">
                  <a:xfrm>
                    <a:off x="5611813" y="3500438"/>
                    <a:ext cx="506412" cy="352425"/>
                    <a:chOff x="2967" y="478"/>
                    <a:chExt cx="788" cy="625"/>
                  </a:xfrm>
                </p:grpSpPr>
                <p:pic>
                  <p:nvPicPr>
                    <p:cNvPr id="277" name="Picture 777" descr="access_point_stylized_small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012" y="559"/>
                      <a:ext cx="576" cy="5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278" name="Picture 778" descr="antenna_radiation_stylized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967" y="478"/>
                      <a:ext cx="788" cy="1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89" name="Group 779"/>
                  <p:cNvGrpSpPr>
                    <a:grpSpLocks/>
                  </p:cNvGrpSpPr>
                  <p:nvPr/>
                </p:nvGrpSpPr>
                <p:grpSpPr bwMode="auto">
                  <a:xfrm>
                    <a:off x="7132638" y="5003800"/>
                    <a:ext cx="563562" cy="420688"/>
                    <a:chOff x="2967" y="478"/>
                    <a:chExt cx="788" cy="625"/>
                  </a:xfrm>
                </p:grpSpPr>
                <p:pic>
                  <p:nvPicPr>
                    <p:cNvPr id="275" name="Picture 780" descr="access_point_stylized_small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012" y="559"/>
                      <a:ext cx="576" cy="5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276" name="Picture 781" descr="antenna_radiation_stylized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967" y="478"/>
                      <a:ext cx="788" cy="1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90" name="Group 782"/>
                  <p:cNvGrpSpPr>
                    <a:grpSpLocks/>
                  </p:cNvGrpSpPr>
                  <p:nvPr/>
                </p:nvGrpSpPr>
                <p:grpSpPr bwMode="auto">
                  <a:xfrm>
                    <a:off x="6061075" y="1844675"/>
                    <a:ext cx="457200" cy="631825"/>
                    <a:chOff x="742" y="2409"/>
                    <a:chExt cx="576" cy="881"/>
                  </a:xfrm>
                </p:grpSpPr>
                <p:grpSp>
                  <p:nvGrpSpPr>
                    <p:cNvPr id="257" name="Group 78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2" y="2643"/>
                      <a:ext cx="376" cy="647"/>
                      <a:chOff x="3130" y="3288"/>
                      <a:chExt cx="410" cy="742"/>
                    </a:xfrm>
                  </p:grpSpPr>
                  <p:sp>
                    <p:nvSpPr>
                      <p:cNvPr id="260" name="Line 27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130" y="3288"/>
                        <a:ext cx="205" cy="672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61" name="Line 2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335" y="3288"/>
                        <a:ext cx="205" cy="669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62" name="Line 27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30" y="3957"/>
                        <a:ext cx="205" cy="73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63" name="Line 27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335" y="3957"/>
                        <a:ext cx="205" cy="73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64" name="Line 27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335" y="3303"/>
                        <a:ext cx="0" cy="7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65" name="Line 27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130" y="3888"/>
                        <a:ext cx="205" cy="72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66" name="Line 276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335" y="3888"/>
                        <a:ext cx="205" cy="69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67" name="Line 27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17" y="3668"/>
                        <a:ext cx="118" cy="55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68" name="Line 27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335" y="3668"/>
                        <a:ext cx="124" cy="55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69" name="Line 27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78" y="3766"/>
                        <a:ext cx="152" cy="75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70" name="Line 28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335" y="3781"/>
                        <a:ext cx="153" cy="66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71" name="Line 28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335" y="3567"/>
                        <a:ext cx="78" cy="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72" name="Line 28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335" y="3428"/>
                        <a:ext cx="49" cy="21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73" name="Line 28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47" y="3558"/>
                        <a:ext cx="95" cy="36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74" name="Line 28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89" y="3422"/>
                        <a:ext cx="55" cy="36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ko-KR" altLang="en-US"/>
                      </a:p>
                    </p:txBody>
                  </p:sp>
                </p:grpSp>
                <p:pic>
                  <p:nvPicPr>
                    <p:cNvPr id="258" name="Picture 799" descr="cell_tower_radiation copy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42" y="2409"/>
                      <a:ext cx="576" cy="46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259" name="Oval 8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" y="2597"/>
                      <a:ext cx="66" cy="6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</p:grpSp>
              <p:grpSp>
                <p:nvGrpSpPr>
                  <p:cNvPr id="91" name="Group 950"/>
                  <p:cNvGrpSpPr>
                    <a:grpSpLocks/>
                  </p:cNvGrpSpPr>
                  <p:nvPr/>
                </p:nvGrpSpPr>
                <p:grpSpPr bwMode="auto">
                  <a:xfrm>
                    <a:off x="8240713" y="5002213"/>
                    <a:ext cx="227012" cy="481013"/>
                    <a:chOff x="4140" y="429"/>
                    <a:chExt cx="1425" cy="2396"/>
                  </a:xfrm>
                </p:grpSpPr>
                <p:sp>
                  <p:nvSpPr>
                    <p:cNvPr id="225" name="Freeform 951"/>
                    <p:cNvSpPr>
                      <a:spLocks/>
                    </p:cNvSpPr>
                    <p:nvPr/>
                  </p:nvSpPr>
                  <p:spPr bwMode="auto">
                    <a:xfrm>
                      <a:off x="5268" y="433"/>
                      <a:ext cx="283" cy="2286"/>
                    </a:xfrm>
                    <a:custGeom>
                      <a:avLst/>
                      <a:gdLst>
                        <a:gd name="T0" fmla="*/ 3 w 354"/>
                        <a:gd name="T1" fmla="*/ 0 h 2742"/>
                        <a:gd name="T2" fmla="*/ 15 w 354"/>
                        <a:gd name="T3" fmla="*/ 27 h 2742"/>
                        <a:gd name="T4" fmla="*/ 15 w 354"/>
                        <a:gd name="T5" fmla="*/ 205 h 2742"/>
                        <a:gd name="T6" fmla="*/ 0 w 354"/>
                        <a:gd name="T7" fmla="*/ 215 h 2742"/>
                        <a:gd name="T8" fmla="*/ 3 w 354"/>
                        <a:gd name="T9" fmla="*/ 0 h 274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54"/>
                        <a:gd name="T16" fmla="*/ 0 h 2742"/>
                        <a:gd name="T17" fmla="*/ 354 w 354"/>
                        <a:gd name="T18" fmla="*/ 2742 h 274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54" h="2742">
                          <a:moveTo>
                            <a:pt x="63" y="0"/>
                          </a:moveTo>
                          <a:lnTo>
                            <a:pt x="354" y="339"/>
                          </a:lnTo>
                          <a:lnTo>
                            <a:pt x="346" y="2624"/>
                          </a:lnTo>
                          <a:lnTo>
                            <a:pt x="0" y="2742"/>
                          </a:lnTo>
                          <a:lnTo>
                            <a:pt x="63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333333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26" name="Rectangle 9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0" y="429"/>
                      <a:ext cx="1046" cy="228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sp>
                  <p:nvSpPr>
                    <p:cNvPr id="227" name="Freeform 953"/>
                    <p:cNvSpPr>
                      <a:spLocks/>
                    </p:cNvSpPr>
                    <p:nvPr/>
                  </p:nvSpPr>
                  <p:spPr bwMode="auto">
                    <a:xfrm>
                      <a:off x="5321" y="570"/>
                      <a:ext cx="169" cy="2115"/>
                    </a:xfrm>
                    <a:custGeom>
                      <a:avLst/>
                      <a:gdLst>
                        <a:gd name="T0" fmla="*/ 2 w 211"/>
                        <a:gd name="T1" fmla="*/ 0 h 2537"/>
                        <a:gd name="T2" fmla="*/ 9 w 211"/>
                        <a:gd name="T3" fmla="*/ 18 h 2537"/>
                        <a:gd name="T4" fmla="*/ 2 w 211"/>
                        <a:gd name="T5" fmla="*/ 196 h 2537"/>
                        <a:gd name="T6" fmla="*/ 2 w 211"/>
                        <a:gd name="T7" fmla="*/ 0 h 253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11"/>
                        <a:gd name="T13" fmla="*/ 0 h 2537"/>
                        <a:gd name="T14" fmla="*/ 211 w 211"/>
                        <a:gd name="T15" fmla="*/ 2537 h 253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1" h="2537">
                          <a:moveTo>
                            <a:pt x="7" y="0"/>
                          </a:moveTo>
                          <a:cubicBezTo>
                            <a:pt x="7" y="0"/>
                            <a:pt x="57" y="28"/>
                            <a:pt x="211" y="218"/>
                          </a:cubicBezTo>
                          <a:cubicBezTo>
                            <a:pt x="0" y="1229"/>
                            <a:pt x="41" y="2537"/>
                            <a:pt x="7" y="2501"/>
                          </a:cubicBezTo>
                          <a:lnTo>
                            <a:pt x="7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808080"/>
                        </a:gs>
                        <a:gs pos="100000">
                          <a:srgbClr val="F8F8F8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28" name="Freeform 954"/>
                    <p:cNvSpPr>
                      <a:spLocks/>
                    </p:cNvSpPr>
                    <p:nvPr/>
                  </p:nvSpPr>
                  <p:spPr bwMode="auto">
                    <a:xfrm>
                      <a:off x="5284" y="1640"/>
                      <a:ext cx="263" cy="189"/>
                    </a:xfrm>
                    <a:custGeom>
                      <a:avLst/>
                      <a:gdLst>
                        <a:gd name="T0" fmla="*/ 2 w 328"/>
                        <a:gd name="T1" fmla="*/ 0 h 226"/>
                        <a:gd name="T2" fmla="*/ 14 w 328"/>
                        <a:gd name="T3" fmla="*/ 11 h 226"/>
                        <a:gd name="T4" fmla="*/ 14 w 328"/>
                        <a:gd name="T5" fmla="*/ 19 h 226"/>
                        <a:gd name="T6" fmla="*/ 0 w 328"/>
                        <a:gd name="T7" fmla="*/ 8 h 226"/>
                        <a:gd name="T8" fmla="*/ 2 w 328"/>
                        <a:gd name="T9" fmla="*/ 0 h 22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28"/>
                        <a:gd name="T16" fmla="*/ 0 h 226"/>
                        <a:gd name="T17" fmla="*/ 328 w 328"/>
                        <a:gd name="T18" fmla="*/ 226 h 22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28" h="226">
                          <a:moveTo>
                            <a:pt x="4" y="0"/>
                          </a:moveTo>
                          <a:cubicBezTo>
                            <a:pt x="60" y="10"/>
                            <a:pt x="182" y="74"/>
                            <a:pt x="328" y="128"/>
                          </a:cubicBezTo>
                          <a:cubicBezTo>
                            <a:pt x="326" y="162"/>
                            <a:pt x="326" y="158"/>
                            <a:pt x="326" y="226"/>
                          </a:cubicBezTo>
                          <a:cubicBezTo>
                            <a:pt x="326" y="226"/>
                            <a:pt x="169" y="155"/>
                            <a:pt x="0" y="100"/>
                          </a:cubicBezTo>
                          <a:cubicBezTo>
                            <a:pt x="0" y="48"/>
                            <a:pt x="4" y="17"/>
                            <a:pt x="4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29" name="Rectangle 9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0" y="690"/>
                      <a:ext cx="598" cy="4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grpSp>
                  <p:nvGrpSpPr>
                    <p:cNvPr id="230" name="Group 95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49" y="668"/>
                      <a:ext cx="581" cy="145"/>
                      <a:chOff x="614" y="2568"/>
                      <a:chExt cx="725" cy="139"/>
                    </a:xfrm>
                  </p:grpSpPr>
                  <p:sp>
                    <p:nvSpPr>
                      <p:cNvPr id="255" name="AutoShape 95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3" y="2566"/>
                        <a:ext cx="721" cy="14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1pPr>
                        <a:lvl2pPr marL="742950" indent="-28575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2pPr>
                        <a:lvl3pPr marL="1143000" indent="-22860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3pPr>
                        <a:lvl4pPr marL="1600200" indent="-22860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4pPr>
                        <a:lvl5pPr marL="2057400" indent="-22860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9pPr>
                      </a:lstStyle>
                      <a:p>
                        <a:endParaRPr lang="ko-KR" altLang="ko-KR"/>
                      </a:p>
                    </p:txBody>
                  </p:sp>
                  <p:sp>
                    <p:nvSpPr>
                      <p:cNvPr id="256" name="AutoShape 95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5" y="2581"/>
                        <a:ext cx="696" cy="11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1pPr>
                        <a:lvl2pPr marL="742950" indent="-28575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2pPr>
                        <a:lvl3pPr marL="1143000" indent="-22860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3pPr>
                        <a:lvl4pPr marL="1600200" indent="-22860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4pPr>
                        <a:lvl5pPr marL="2057400" indent="-22860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9pPr>
                      </a:lstStyle>
                      <a:p>
                        <a:endParaRPr lang="ko-KR" altLang="ko-KR"/>
                      </a:p>
                    </p:txBody>
                  </p:sp>
                </p:grpSp>
                <p:sp>
                  <p:nvSpPr>
                    <p:cNvPr id="231" name="Rectangle 9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0" y="1022"/>
                      <a:ext cx="598" cy="4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grpSp>
                  <p:nvGrpSpPr>
                    <p:cNvPr id="232" name="Group 96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47" y="994"/>
                      <a:ext cx="581" cy="134"/>
                      <a:chOff x="614" y="2568"/>
                      <a:chExt cx="725" cy="139"/>
                    </a:xfrm>
                  </p:grpSpPr>
                  <p:sp>
                    <p:nvSpPr>
                      <p:cNvPr id="253" name="AutoShape 96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5" y="2564"/>
                        <a:ext cx="721" cy="139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1pPr>
                        <a:lvl2pPr marL="742950" indent="-28575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2pPr>
                        <a:lvl3pPr marL="1143000" indent="-22860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3pPr>
                        <a:lvl4pPr marL="1600200" indent="-22860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4pPr>
                        <a:lvl5pPr marL="2057400" indent="-22860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9pPr>
                      </a:lstStyle>
                      <a:p>
                        <a:endParaRPr lang="ko-KR" altLang="ko-KR"/>
                      </a:p>
                    </p:txBody>
                  </p:sp>
                  <p:sp>
                    <p:nvSpPr>
                      <p:cNvPr id="254" name="AutoShape 96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8" y="2581"/>
                        <a:ext cx="696" cy="10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1pPr>
                        <a:lvl2pPr marL="742950" indent="-28575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2pPr>
                        <a:lvl3pPr marL="1143000" indent="-22860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3pPr>
                        <a:lvl4pPr marL="1600200" indent="-22860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4pPr>
                        <a:lvl5pPr marL="2057400" indent="-22860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9pPr>
                      </a:lstStyle>
                      <a:p>
                        <a:endParaRPr lang="ko-KR" altLang="ko-KR"/>
                      </a:p>
                    </p:txBody>
                  </p:sp>
                </p:grpSp>
                <p:sp>
                  <p:nvSpPr>
                    <p:cNvPr id="233" name="Rectangle 9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0" y="1354"/>
                      <a:ext cx="598" cy="4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sp>
                  <p:nvSpPr>
                    <p:cNvPr id="234" name="Rectangle 9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30" y="1655"/>
                      <a:ext cx="598" cy="4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grpSp>
                  <p:nvGrpSpPr>
                    <p:cNvPr id="235" name="Group 96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35" y="1627"/>
                      <a:ext cx="582" cy="151"/>
                      <a:chOff x="614" y="2568"/>
                      <a:chExt cx="725" cy="139"/>
                    </a:xfrm>
                  </p:grpSpPr>
                  <p:sp>
                    <p:nvSpPr>
                      <p:cNvPr id="251" name="AutoShape 96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8" y="2586"/>
                        <a:ext cx="720" cy="12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1pPr>
                        <a:lvl2pPr marL="742950" indent="-28575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2pPr>
                        <a:lvl3pPr marL="1143000" indent="-22860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3pPr>
                        <a:lvl4pPr marL="1600200" indent="-22860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4pPr>
                        <a:lvl5pPr marL="2057400" indent="-22860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9pPr>
                      </a:lstStyle>
                      <a:p>
                        <a:endParaRPr lang="ko-KR" altLang="ko-KR"/>
                      </a:p>
                    </p:txBody>
                  </p:sp>
                  <p:sp>
                    <p:nvSpPr>
                      <p:cNvPr id="252" name="AutoShape 96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30" y="2586"/>
                        <a:ext cx="695" cy="109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1pPr>
                        <a:lvl2pPr marL="742950" indent="-28575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2pPr>
                        <a:lvl3pPr marL="1143000" indent="-22860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3pPr>
                        <a:lvl4pPr marL="1600200" indent="-22860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4pPr>
                        <a:lvl5pPr marL="2057400" indent="-22860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9pPr>
                      </a:lstStyle>
                      <a:p>
                        <a:endParaRPr lang="ko-KR" altLang="ko-KR"/>
                      </a:p>
                    </p:txBody>
                  </p:sp>
                </p:grpSp>
                <p:sp>
                  <p:nvSpPr>
                    <p:cNvPr id="236" name="Freeform 968"/>
                    <p:cNvSpPr>
                      <a:spLocks/>
                    </p:cNvSpPr>
                    <p:nvPr/>
                  </p:nvSpPr>
                  <p:spPr bwMode="auto">
                    <a:xfrm>
                      <a:off x="5288" y="1354"/>
                      <a:ext cx="263" cy="188"/>
                    </a:xfrm>
                    <a:custGeom>
                      <a:avLst/>
                      <a:gdLst>
                        <a:gd name="T0" fmla="*/ 2 w 328"/>
                        <a:gd name="T1" fmla="*/ 0 h 226"/>
                        <a:gd name="T2" fmla="*/ 14 w 328"/>
                        <a:gd name="T3" fmla="*/ 10 h 226"/>
                        <a:gd name="T4" fmla="*/ 14 w 328"/>
                        <a:gd name="T5" fmla="*/ 17 h 226"/>
                        <a:gd name="T6" fmla="*/ 0 w 328"/>
                        <a:gd name="T7" fmla="*/ 7 h 226"/>
                        <a:gd name="T8" fmla="*/ 2 w 328"/>
                        <a:gd name="T9" fmla="*/ 0 h 22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28"/>
                        <a:gd name="T16" fmla="*/ 0 h 226"/>
                        <a:gd name="T17" fmla="*/ 328 w 328"/>
                        <a:gd name="T18" fmla="*/ 226 h 22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28" h="226">
                          <a:moveTo>
                            <a:pt x="4" y="0"/>
                          </a:moveTo>
                          <a:cubicBezTo>
                            <a:pt x="60" y="10"/>
                            <a:pt x="182" y="74"/>
                            <a:pt x="328" y="128"/>
                          </a:cubicBezTo>
                          <a:cubicBezTo>
                            <a:pt x="326" y="162"/>
                            <a:pt x="326" y="158"/>
                            <a:pt x="326" y="226"/>
                          </a:cubicBezTo>
                          <a:cubicBezTo>
                            <a:pt x="326" y="226"/>
                            <a:pt x="169" y="155"/>
                            <a:pt x="0" y="100"/>
                          </a:cubicBezTo>
                          <a:cubicBezTo>
                            <a:pt x="0" y="48"/>
                            <a:pt x="4" y="17"/>
                            <a:pt x="4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grpSp>
                  <p:nvGrpSpPr>
                    <p:cNvPr id="237" name="Group 9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39" y="1327"/>
                      <a:ext cx="582" cy="139"/>
                      <a:chOff x="614" y="2568"/>
                      <a:chExt cx="725" cy="139"/>
                    </a:xfrm>
                  </p:grpSpPr>
                  <p:sp>
                    <p:nvSpPr>
                      <p:cNvPr id="249" name="AutoShape 97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3" y="2571"/>
                        <a:ext cx="732" cy="13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1pPr>
                        <a:lvl2pPr marL="742950" indent="-28575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2pPr>
                        <a:lvl3pPr marL="1143000" indent="-22860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3pPr>
                        <a:lvl4pPr marL="1600200" indent="-22860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4pPr>
                        <a:lvl5pPr marL="2057400" indent="-22860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9pPr>
                      </a:lstStyle>
                      <a:p>
                        <a:endParaRPr lang="ko-KR" altLang="ko-KR"/>
                      </a:p>
                    </p:txBody>
                  </p:sp>
                  <p:sp>
                    <p:nvSpPr>
                      <p:cNvPr id="250" name="AutoShape 97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5" y="2587"/>
                        <a:ext cx="720" cy="103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1pPr>
                        <a:lvl2pPr marL="742950" indent="-28575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2pPr>
                        <a:lvl3pPr marL="1143000" indent="-22860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3pPr>
                        <a:lvl4pPr marL="1600200" indent="-22860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4pPr>
                        <a:lvl5pPr marL="2057400" indent="-22860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9pPr>
                      </a:lstStyle>
                      <a:p>
                        <a:endParaRPr lang="ko-KR" altLang="ko-KR"/>
                      </a:p>
                    </p:txBody>
                  </p:sp>
                </p:grpSp>
                <p:sp>
                  <p:nvSpPr>
                    <p:cNvPr id="238" name="Rectangle 9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46" y="429"/>
                      <a:ext cx="70" cy="228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33"/>
                        </a:gs>
                        <a:gs pos="50000">
                          <a:srgbClr val="DDDDDD"/>
                        </a:gs>
                        <a:gs pos="100000">
                          <a:srgbClr val="333333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sp>
                  <p:nvSpPr>
                    <p:cNvPr id="239" name="Freeform 973"/>
                    <p:cNvSpPr>
                      <a:spLocks/>
                    </p:cNvSpPr>
                    <p:nvPr/>
                  </p:nvSpPr>
                  <p:spPr bwMode="auto">
                    <a:xfrm>
                      <a:off x="5312" y="1007"/>
                      <a:ext cx="237" cy="213"/>
                    </a:xfrm>
                    <a:custGeom>
                      <a:avLst/>
                      <a:gdLst>
                        <a:gd name="T0" fmla="*/ 2 w 296"/>
                        <a:gd name="T1" fmla="*/ 0 h 256"/>
                        <a:gd name="T2" fmla="*/ 14 w 296"/>
                        <a:gd name="T3" fmla="*/ 10 h 256"/>
                        <a:gd name="T4" fmla="*/ 14 w 296"/>
                        <a:gd name="T5" fmla="*/ 19 h 256"/>
                        <a:gd name="T6" fmla="*/ 0 w 296"/>
                        <a:gd name="T7" fmla="*/ 7 h 256"/>
                        <a:gd name="T8" fmla="*/ 2 w 296"/>
                        <a:gd name="T9" fmla="*/ 0 h 25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96"/>
                        <a:gd name="T16" fmla="*/ 0 h 256"/>
                        <a:gd name="T17" fmla="*/ 296 w 296"/>
                        <a:gd name="T18" fmla="*/ 256 h 25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96" h="256">
                          <a:moveTo>
                            <a:pt x="4" y="0"/>
                          </a:moveTo>
                          <a:cubicBezTo>
                            <a:pt x="55" y="10"/>
                            <a:pt x="144" y="68"/>
                            <a:pt x="292" y="144"/>
                          </a:cubicBezTo>
                          <a:cubicBezTo>
                            <a:pt x="290" y="178"/>
                            <a:pt x="296" y="188"/>
                            <a:pt x="296" y="256"/>
                          </a:cubicBezTo>
                          <a:cubicBezTo>
                            <a:pt x="296" y="256"/>
                            <a:pt x="160" y="176"/>
                            <a:pt x="0" y="100"/>
                          </a:cubicBezTo>
                          <a:cubicBezTo>
                            <a:pt x="0" y="48"/>
                            <a:pt x="4" y="17"/>
                            <a:pt x="4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40" name="Freeform 974"/>
                    <p:cNvSpPr>
                      <a:spLocks/>
                    </p:cNvSpPr>
                    <p:nvPr/>
                  </p:nvSpPr>
                  <p:spPr bwMode="auto">
                    <a:xfrm>
                      <a:off x="5315" y="680"/>
                      <a:ext cx="244" cy="240"/>
                    </a:xfrm>
                    <a:custGeom>
                      <a:avLst/>
                      <a:gdLst>
                        <a:gd name="T0" fmla="*/ 0 w 304"/>
                        <a:gd name="T1" fmla="*/ 0 h 288"/>
                        <a:gd name="T2" fmla="*/ 14 w 304"/>
                        <a:gd name="T3" fmla="*/ 13 h 288"/>
                        <a:gd name="T4" fmla="*/ 13 w 304"/>
                        <a:gd name="T5" fmla="*/ 23 h 288"/>
                        <a:gd name="T6" fmla="*/ 2 w 304"/>
                        <a:gd name="T7" fmla="*/ 10 h 288"/>
                        <a:gd name="T8" fmla="*/ 0 w 304"/>
                        <a:gd name="T9" fmla="*/ 0 h 28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04"/>
                        <a:gd name="T16" fmla="*/ 0 h 288"/>
                        <a:gd name="T17" fmla="*/ 304 w 304"/>
                        <a:gd name="T18" fmla="*/ 288 h 28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04" h="288">
                          <a:moveTo>
                            <a:pt x="0" y="0"/>
                          </a:moveTo>
                          <a:cubicBezTo>
                            <a:pt x="51" y="10"/>
                            <a:pt x="148" y="76"/>
                            <a:pt x="304" y="164"/>
                          </a:cubicBezTo>
                          <a:cubicBezTo>
                            <a:pt x="302" y="198"/>
                            <a:pt x="284" y="220"/>
                            <a:pt x="284" y="288"/>
                          </a:cubicBezTo>
                          <a:cubicBezTo>
                            <a:pt x="284" y="288"/>
                            <a:pt x="163" y="179"/>
                            <a:pt x="8" y="124"/>
                          </a:cubicBezTo>
                          <a:cubicBezTo>
                            <a:pt x="8" y="72"/>
                            <a:pt x="0" y="17"/>
                            <a:pt x="0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41" name="Oval 9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15" y="2611"/>
                      <a:ext cx="50" cy="95"/>
                    </a:xfrm>
                    <a:prstGeom prst="ellipse">
                      <a:avLst/>
                    </a:prstGeom>
                    <a:solidFill>
                      <a:srgbClr val="3333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sp>
                  <p:nvSpPr>
                    <p:cNvPr id="242" name="Freeform 976"/>
                    <p:cNvSpPr>
                      <a:spLocks/>
                    </p:cNvSpPr>
                    <p:nvPr/>
                  </p:nvSpPr>
                  <p:spPr bwMode="auto">
                    <a:xfrm>
                      <a:off x="5302" y="2614"/>
                      <a:ext cx="245" cy="200"/>
                    </a:xfrm>
                    <a:custGeom>
                      <a:avLst/>
                      <a:gdLst>
                        <a:gd name="T0" fmla="*/ 0 w 306"/>
                        <a:gd name="T1" fmla="*/ 9 h 240"/>
                        <a:gd name="T2" fmla="*/ 2 w 306"/>
                        <a:gd name="T3" fmla="*/ 19 h 240"/>
                        <a:gd name="T4" fmla="*/ 14 w 306"/>
                        <a:gd name="T5" fmla="*/ 9 h 240"/>
                        <a:gd name="T6" fmla="*/ 14 w 306"/>
                        <a:gd name="T7" fmla="*/ 0 h 240"/>
                        <a:gd name="T8" fmla="*/ 0 w 306"/>
                        <a:gd name="T9" fmla="*/ 9 h 24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06"/>
                        <a:gd name="T16" fmla="*/ 0 h 240"/>
                        <a:gd name="T17" fmla="*/ 306 w 306"/>
                        <a:gd name="T18" fmla="*/ 240 h 24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06" h="240">
                          <a:moveTo>
                            <a:pt x="0" y="106"/>
                          </a:moveTo>
                          <a:lnTo>
                            <a:pt x="2" y="240"/>
                          </a:lnTo>
                          <a:lnTo>
                            <a:pt x="306" y="110"/>
                          </a:lnTo>
                          <a:lnTo>
                            <a:pt x="300" y="0"/>
                          </a:lnTo>
                          <a:lnTo>
                            <a:pt x="0" y="106"/>
                          </a:lnTo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43" name="AutoShape 9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40" y="2675"/>
                      <a:ext cx="1196" cy="15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DDDDD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sp>
                  <p:nvSpPr>
                    <p:cNvPr id="244" name="AutoShape 9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0" y="2714"/>
                      <a:ext cx="1066" cy="7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chemeClr val="tx2"/>
                        </a:gs>
                        <a:gs pos="100000">
                          <a:schemeClr val="bg2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sp>
                  <p:nvSpPr>
                    <p:cNvPr id="245" name="Oval 9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9" y="2382"/>
                      <a:ext cx="159" cy="142"/>
                    </a:xfrm>
                    <a:prstGeom prst="ellipse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sp>
                  <p:nvSpPr>
                    <p:cNvPr id="246" name="Oval 9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89" y="2382"/>
                      <a:ext cx="159" cy="142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pPr algn="ctr" eaLnBrk="1" hangingPunct="1"/>
                      <a:endParaRPr lang="ko-KR" altLang="ko-KR" sz="180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47" name="Oval 9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8" y="2382"/>
                      <a:ext cx="159" cy="142"/>
                    </a:xfrm>
                    <a:prstGeom prst="ellipse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sp>
                  <p:nvSpPr>
                    <p:cNvPr id="248" name="Rectangle 9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67" y="1837"/>
                      <a:ext cx="80" cy="759"/>
                    </a:xfrm>
                    <a:prstGeom prst="rect">
                      <a:avLst/>
                    </a:prstGeom>
                    <a:solidFill>
                      <a:srgbClr val="29292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</p:grpSp>
              <p:grpSp>
                <p:nvGrpSpPr>
                  <p:cNvPr id="92" name="Group 983"/>
                  <p:cNvGrpSpPr>
                    <a:grpSpLocks/>
                  </p:cNvGrpSpPr>
                  <p:nvPr/>
                </p:nvGrpSpPr>
                <p:grpSpPr bwMode="auto">
                  <a:xfrm>
                    <a:off x="7924800" y="5303838"/>
                    <a:ext cx="227012" cy="481013"/>
                    <a:chOff x="4140" y="429"/>
                    <a:chExt cx="1425" cy="2396"/>
                  </a:xfrm>
                </p:grpSpPr>
                <p:sp>
                  <p:nvSpPr>
                    <p:cNvPr id="193" name="Freeform 984"/>
                    <p:cNvSpPr>
                      <a:spLocks/>
                    </p:cNvSpPr>
                    <p:nvPr/>
                  </p:nvSpPr>
                  <p:spPr bwMode="auto">
                    <a:xfrm>
                      <a:off x="5268" y="433"/>
                      <a:ext cx="283" cy="2286"/>
                    </a:xfrm>
                    <a:custGeom>
                      <a:avLst/>
                      <a:gdLst>
                        <a:gd name="T0" fmla="*/ 3 w 354"/>
                        <a:gd name="T1" fmla="*/ 0 h 2742"/>
                        <a:gd name="T2" fmla="*/ 15 w 354"/>
                        <a:gd name="T3" fmla="*/ 27 h 2742"/>
                        <a:gd name="T4" fmla="*/ 15 w 354"/>
                        <a:gd name="T5" fmla="*/ 205 h 2742"/>
                        <a:gd name="T6" fmla="*/ 0 w 354"/>
                        <a:gd name="T7" fmla="*/ 215 h 2742"/>
                        <a:gd name="T8" fmla="*/ 3 w 354"/>
                        <a:gd name="T9" fmla="*/ 0 h 274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54"/>
                        <a:gd name="T16" fmla="*/ 0 h 2742"/>
                        <a:gd name="T17" fmla="*/ 354 w 354"/>
                        <a:gd name="T18" fmla="*/ 2742 h 274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54" h="2742">
                          <a:moveTo>
                            <a:pt x="63" y="0"/>
                          </a:moveTo>
                          <a:lnTo>
                            <a:pt x="354" y="339"/>
                          </a:lnTo>
                          <a:lnTo>
                            <a:pt x="346" y="2624"/>
                          </a:lnTo>
                          <a:lnTo>
                            <a:pt x="0" y="2742"/>
                          </a:lnTo>
                          <a:lnTo>
                            <a:pt x="63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333333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94" name="Rectangle 9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0" y="429"/>
                      <a:ext cx="1046" cy="228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sp>
                  <p:nvSpPr>
                    <p:cNvPr id="195" name="Freeform 986"/>
                    <p:cNvSpPr>
                      <a:spLocks/>
                    </p:cNvSpPr>
                    <p:nvPr/>
                  </p:nvSpPr>
                  <p:spPr bwMode="auto">
                    <a:xfrm>
                      <a:off x="5321" y="570"/>
                      <a:ext cx="169" cy="2115"/>
                    </a:xfrm>
                    <a:custGeom>
                      <a:avLst/>
                      <a:gdLst>
                        <a:gd name="T0" fmla="*/ 2 w 211"/>
                        <a:gd name="T1" fmla="*/ 0 h 2537"/>
                        <a:gd name="T2" fmla="*/ 9 w 211"/>
                        <a:gd name="T3" fmla="*/ 18 h 2537"/>
                        <a:gd name="T4" fmla="*/ 2 w 211"/>
                        <a:gd name="T5" fmla="*/ 196 h 2537"/>
                        <a:gd name="T6" fmla="*/ 2 w 211"/>
                        <a:gd name="T7" fmla="*/ 0 h 253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11"/>
                        <a:gd name="T13" fmla="*/ 0 h 2537"/>
                        <a:gd name="T14" fmla="*/ 211 w 211"/>
                        <a:gd name="T15" fmla="*/ 2537 h 253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1" h="2537">
                          <a:moveTo>
                            <a:pt x="7" y="0"/>
                          </a:moveTo>
                          <a:cubicBezTo>
                            <a:pt x="7" y="0"/>
                            <a:pt x="57" y="28"/>
                            <a:pt x="211" y="218"/>
                          </a:cubicBezTo>
                          <a:cubicBezTo>
                            <a:pt x="0" y="1229"/>
                            <a:pt x="41" y="2537"/>
                            <a:pt x="7" y="2501"/>
                          </a:cubicBezTo>
                          <a:lnTo>
                            <a:pt x="7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808080"/>
                        </a:gs>
                        <a:gs pos="100000">
                          <a:srgbClr val="F8F8F8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96" name="Freeform 987"/>
                    <p:cNvSpPr>
                      <a:spLocks/>
                    </p:cNvSpPr>
                    <p:nvPr/>
                  </p:nvSpPr>
                  <p:spPr bwMode="auto">
                    <a:xfrm>
                      <a:off x="5284" y="1640"/>
                      <a:ext cx="263" cy="189"/>
                    </a:xfrm>
                    <a:custGeom>
                      <a:avLst/>
                      <a:gdLst>
                        <a:gd name="T0" fmla="*/ 2 w 328"/>
                        <a:gd name="T1" fmla="*/ 0 h 226"/>
                        <a:gd name="T2" fmla="*/ 14 w 328"/>
                        <a:gd name="T3" fmla="*/ 11 h 226"/>
                        <a:gd name="T4" fmla="*/ 14 w 328"/>
                        <a:gd name="T5" fmla="*/ 19 h 226"/>
                        <a:gd name="T6" fmla="*/ 0 w 328"/>
                        <a:gd name="T7" fmla="*/ 8 h 226"/>
                        <a:gd name="T8" fmla="*/ 2 w 328"/>
                        <a:gd name="T9" fmla="*/ 0 h 22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28"/>
                        <a:gd name="T16" fmla="*/ 0 h 226"/>
                        <a:gd name="T17" fmla="*/ 328 w 328"/>
                        <a:gd name="T18" fmla="*/ 226 h 22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28" h="226">
                          <a:moveTo>
                            <a:pt x="4" y="0"/>
                          </a:moveTo>
                          <a:cubicBezTo>
                            <a:pt x="60" y="10"/>
                            <a:pt x="182" y="74"/>
                            <a:pt x="328" y="128"/>
                          </a:cubicBezTo>
                          <a:cubicBezTo>
                            <a:pt x="326" y="162"/>
                            <a:pt x="326" y="158"/>
                            <a:pt x="326" y="226"/>
                          </a:cubicBezTo>
                          <a:cubicBezTo>
                            <a:pt x="326" y="226"/>
                            <a:pt x="169" y="155"/>
                            <a:pt x="0" y="100"/>
                          </a:cubicBezTo>
                          <a:cubicBezTo>
                            <a:pt x="0" y="48"/>
                            <a:pt x="4" y="17"/>
                            <a:pt x="4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97" name="Rectangle 9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0" y="690"/>
                      <a:ext cx="598" cy="4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grpSp>
                  <p:nvGrpSpPr>
                    <p:cNvPr id="198" name="Group 98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49" y="668"/>
                      <a:ext cx="581" cy="145"/>
                      <a:chOff x="614" y="2568"/>
                      <a:chExt cx="725" cy="139"/>
                    </a:xfrm>
                  </p:grpSpPr>
                  <p:sp>
                    <p:nvSpPr>
                      <p:cNvPr id="223" name="AutoShape 99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3" y="2566"/>
                        <a:ext cx="721" cy="14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1pPr>
                        <a:lvl2pPr marL="742950" indent="-28575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2pPr>
                        <a:lvl3pPr marL="1143000" indent="-22860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3pPr>
                        <a:lvl4pPr marL="1600200" indent="-22860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4pPr>
                        <a:lvl5pPr marL="2057400" indent="-22860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9pPr>
                      </a:lstStyle>
                      <a:p>
                        <a:endParaRPr lang="ko-KR" altLang="ko-KR"/>
                      </a:p>
                    </p:txBody>
                  </p:sp>
                  <p:sp>
                    <p:nvSpPr>
                      <p:cNvPr id="224" name="AutoShape 99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5" y="2581"/>
                        <a:ext cx="696" cy="11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1pPr>
                        <a:lvl2pPr marL="742950" indent="-28575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2pPr>
                        <a:lvl3pPr marL="1143000" indent="-22860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3pPr>
                        <a:lvl4pPr marL="1600200" indent="-22860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4pPr>
                        <a:lvl5pPr marL="2057400" indent="-22860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9pPr>
                      </a:lstStyle>
                      <a:p>
                        <a:endParaRPr lang="ko-KR" altLang="ko-KR"/>
                      </a:p>
                    </p:txBody>
                  </p:sp>
                </p:grpSp>
                <p:sp>
                  <p:nvSpPr>
                    <p:cNvPr id="199" name="Rectangle 9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0" y="1022"/>
                      <a:ext cx="598" cy="4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grpSp>
                  <p:nvGrpSpPr>
                    <p:cNvPr id="200" name="Group 99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47" y="994"/>
                      <a:ext cx="581" cy="134"/>
                      <a:chOff x="614" y="2568"/>
                      <a:chExt cx="725" cy="139"/>
                    </a:xfrm>
                  </p:grpSpPr>
                  <p:sp>
                    <p:nvSpPr>
                      <p:cNvPr id="221" name="AutoShape 99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5" y="2564"/>
                        <a:ext cx="721" cy="139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1pPr>
                        <a:lvl2pPr marL="742950" indent="-28575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2pPr>
                        <a:lvl3pPr marL="1143000" indent="-22860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3pPr>
                        <a:lvl4pPr marL="1600200" indent="-22860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4pPr>
                        <a:lvl5pPr marL="2057400" indent="-22860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9pPr>
                      </a:lstStyle>
                      <a:p>
                        <a:endParaRPr lang="ko-KR" altLang="ko-KR"/>
                      </a:p>
                    </p:txBody>
                  </p:sp>
                  <p:sp>
                    <p:nvSpPr>
                      <p:cNvPr id="222" name="AutoShape 99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8" y="2581"/>
                        <a:ext cx="696" cy="10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1pPr>
                        <a:lvl2pPr marL="742950" indent="-28575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2pPr>
                        <a:lvl3pPr marL="1143000" indent="-22860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3pPr>
                        <a:lvl4pPr marL="1600200" indent="-22860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4pPr>
                        <a:lvl5pPr marL="2057400" indent="-22860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9pPr>
                      </a:lstStyle>
                      <a:p>
                        <a:endParaRPr lang="ko-KR" altLang="ko-KR"/>
                      </a:p>
                    </p:txBody>
                  </p:sp>
                </p:grpSp>
                <p:sp>
                  <p:nvSpPr>
                    <p:cNvPr id="201" name="Rectangle 9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0" y="1354"/>
                      <a:ext cx="598" cy="4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sp>
                  <p:nvSpPr>
                    <p:cNvPr id="202" name="Rectangle 9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30" y="1655"/>
                      <a:ext cx="598" cy="4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grpSp>
                  <p:nvGrpSpPr>
                    <p:cNvPr id="203" name="Group 99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35" y="1627"/>
                      <a:ext cx="582" cy="151"/>
                      <a:chOff x="614" y="2568"/>
                      <a:chExt cx="725" cy="139"/>
                    </a:xfrm>
                  </p:grpSpPr>
                  <p:sp>
                    <p:nvSpPr>
                      <p:cNvPr id="219" name="AutoShape 99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8" y="2586"/>
                        <a:ext cx="720" cy="12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1pPr>
                        <a:lvl2pPr marL="742950" indent="-28575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2pPr>
                        <a:lvl3pPr marL="1143000" indent="-22860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3pPr>
                        <a:lvl4pPr marL="1600200" indent="-22860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4pPr>
                        <a:lvl5pPr marL="2057400" indent="-22860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9pPr>
                      </a:lstStyle>
                      <a:p>
                        <a:endParaRPr lang="ko-KR" altLang="ko-KR"/>
                      </a:p>
                    </p:txBody>
                  </p:sp>
                  <p:sp>
                    <p:nvSpPr>
                      <p:cNvPr id="220" name="AutoShape 100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30" y="2586"/>
                        <a:ext cx="695" cy="109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1pPr>
                        <a:lvl2pPr marL="742950" indent="-28575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2pPr>
                        <a:lvl3pPr marL="1143000" indent="-22860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3pPr>
                        <a:lvl4pPr marL="1600200" indent="-22860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4pPr>
                        <a:lvl5pPr marL="2057400" indent="-22860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9pPr>
                      </a:lstStyle>
                      <a:p>
                        <a:endParaRPr lang="ko-KR" altLang="ko-KR"/>
                      </a:p>
                    </p:txBody>
                  </p:sp>
                </p:grpSp>
                <p:sp>
                  <p:nvSpPr>
                    <p:cNvPr id="204" name="Freeform 1001"/>
                    <p:cNvSpPr>
                      <a:spLocks/>
                    </p:cNvSpPr>
                    <p:nvPr/>
                  </p:nvSpPr>
                  <p:spPr bwMode="auto">
                    <a:xfrm>
                      <a:off x="5288" y="1354"/>
                      <a:ext cx="263" cy="188"/>
                    </a:xfrm>
                    <a:custGeom>
                      <a:avLst/>
                      <a:gdLst>
                        <a:gd name="T0" fmla="*/ 2 w 328"/>
                        <a:gd name="T1" fmla="*/ 0 h 226"/>
                        <a:gd name="T2" fmla="*/ 14 w 328"/>
                        <a:gd name="T3" fmla="*/ 10 h 226"/>
                        <a:gd name="T4" fmla="*/ 14 w 328"/>
                        <a:gd name="T5" fmla="*/ 17 h 226"/>
                        <a:gd name="T6" fmla="*/ 0 w 328"/>
                        <a:gd name="T7" fmla="*/ 7 h 226"/>
                        <a:gd name="T8" fmla="*/ 2 w 328"/>
                        <a:gd name="T9" fmla="*/ 0 h 22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28"/>
                        <a:gd name="T16" fmla="*/ 0 h 226"/>
                        <a:gd name="T17" fmla="*/ 328 w 328"/>
                        <a:gd name="T18" fmla="*/ 226 h 22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28" h="226">
                          <a:moveTo>
                            <a:pt x="4" y="0"/>
                          </a:moveTo>
                          <a:cubicBezTo>
                            <a:pt x="60" y="10"/>
                            <a:pt x="182" y="74"/>
                            <a:pt x="328" y="128"/>
                          </a:cubicBezTo>
                          <a:cubicBezTo>
                            <a:pt x="326" y="162"/>
                            <a:pt x="326" y="158"/>
                            <a:pt x="326" y="226"/>
                          </a:cubicBezTo>
                          <a:cubicBezTo>
                            <a:pt x="326" y="226"/>
                            <a:pt x="169" y="155"/>
                            <a:pt x="0" y="100"/>
                          </a:cubicBezTo>
                          <a:cubicBezTo>
                            <a:pt x="0" y="48"/>
                            <a:pt x="4" y="17"/>
                            <a:pt x="4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grpSp>
                  <p:nvGrpSpPr>
                    <p:cNvPr id="205" name="Group 100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39" y="1327"/>
                      <a:ext cx="582" cy="139"/>
                      <a:chOff x="614" y="2568"/>
                      <a:chExt cx="725" cy="139"/>
                    </a:xfrm>
                  </p:grpSpPr>
                  <p:sp>
                    <p:nvSpPr>
                      <p:cNvPr id="217" name="AutoShape 100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3" y="2571"/>
                        <a:ext cx="732" cy="13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1pPr>
                        <a:lvl2pPr marL="742950" indent="-28575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2pPr>
                        <a:lvl3pPr marL="1143000" indent="-22860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3pPr>
                        <a:lvl4pPr marL="1600200" indent="-22860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4pPr>
                        <a:lvl5pPr marL="2057400" indent="-22860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9pPr>
                      </a:lstStyle>
                      <a:p>
                        <a:endParaRPr lang="ko-KR" altLang="ko-KR"/>
                      </a:p>
                    </p:txBody>
                  </p:sp>
                  <p:sp>
                    <p:nvSpPr>
                      <p:cNvPr id="218" name="AutoShape 100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5" y="2587"/>
                        <a:ext cx="720" cy="103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1pPr>
                        <a:lvl2pPr marL="742950" indent="-28575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2pPr>
                        <a:lvl3pPr marL="1143000" indent="-22860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3pPr>
                        <a:lvl4pPr marL="1600200" indent="-22860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4pPr>
                        <a:lvl5pPr marL="2057400" indent="-228600"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85000"/>
                          <a:buFont typeface="ZapfDingbats" pitchFamily="82" charset="2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itchFamily="1" charset="-128"/>
                          </a:defRPr>
                        </a:lvl9pPr>
                      </a:lstStyle>
                      <a:p>
                        <a:endParaRPr lang="ko-KR" altLang="ko-KR"/>
                      </a:p>
                    </p:txBody>
                  </p:sp>
                </p:grpSp>
                <p:sp>
                  <p:nvSpPr>
                    <p:cNvPr id="206" name="Rectangle 10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46" y="429"/>
                      <a:ext cx="70" cy="228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33"/>
                        </a:gs>
                        <a:gs pos="50000">
                          <a:srgbClr val="DDDDDD"/>
                        </a:gs>
                        <a:gs pos="100000">
                          <a:srgbClr val="333333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sp>
                  <p:nvSpPr>
                    <p:cNvPr id="207" name="Freeform 1006"/>
                    <p:cNvSpPr>
                      <a:spLocks/>
                    </p:cNvSpPr>
                    <p:nvPr/>
                  </p:nvSpPr>
                  <p:spPr bwMode="auto">
                    <a:xfrm>
                      <a:off x="5312" y="1007"/>
                      <a:ext cx="237" cy="213"/>
                    </a:xfrm>
                    <a:custGeom>
                      <a:avLst/>
                      <a:gdLst>
                        <a:gd name="T0" fmla="*/ 2 w 296"/>
                        <a:gd name="T1" fmla="*/ 0 h 256"/>
                        <a:gd name="T2" fmla="*/ 14 w 296"/>
                        <a:gd name="T3" fmla="*/ 10 h 256"/>
                        <a:gd name="T4" fmla="*/ 14 w 296"/>
                        <a:gd name="T5" fmla="*/ 19 h 256"/>
                        <a:gd name="T6" fmla="*/ 0 w 296"/>
                        <a:gd name="T7" fmla="*/ 7 h 256"/>
                        <a:gd name="T8" fmla="*/ 2 w 296"/>
                        <a:gd name="T9" fmla="*/ 0 h 25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96"/>
                        <a:gd name="T16" fmla="*/ 0 h 256"/>
                        <a:gd name="T17" fmla="*/ 296 w 296"/>
                        <a:gd name="T18" fmla="*/ 256 h 25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96" h="256">
                          <a:moveTo>
                            <a:pt x="4" y="0"/>
                          </a:moveTo>
                          <a:cubicBezTo>
                            <a:pt x="55" y="10"/>
                            <a:pt x="144" y="68"/>
                            <a:pt x="292" y="144"/>
                          </a:cubicBezTo>
                          <a:cubicBezTo>
                            <a:pt x="290" y="178"/>
                            <a:pt x="296" y="188"/>
                            <a:pt x="296" y="256"/>
                          </a:cubicBezTo>
                          <a:cubicBezTo>
                            <a:pt x="296" y="256"/>
                            <a:pt x="160" y="176"/>
                            <a:pt x="0" y="100"/>
                          </a:cubicBezTo>
                          <a:cubicBezTo>
                            <a:pt x="0" y="48"/>
                            <a:pt x="4" y="17"/>
                            <a:pt x="4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8" name="Freeform 1007"/>
                    <p:cNvSpPr>
                      <a:spLocks/>
                    </p:cNvSpPr>
                    <p:nvPr/>
                  </p:nvSpPr>
                  <p:spPr bwMode="auto">
                    <a:xfrm>
                      <a:off x="5315" y="680"/>
                      <a:ext cx="244" cy="240"/>
                    </a:xfrm>
                    <a:custGeom>
                      <a:avLst/>
                      <a:gdLst>
                        <a:gd name="T0" fmla="*/ 0 w 304"/>
                        <a:gd name="T1" fmla="*/ 0 h 288"/>
                        <a:gd name="T2" fmla="*/ 14 w 304"/>
                        <a:gd name="T3" fmla="*/ 13 h 288"/>
                        <a:gd name="T4" fmla="*/ 13 w 304"/>
                        <a:gd name="T5" fmla="*/ 23 h 288"/>
                        <a:gd name="T6" fmla="*/ 2 w 304"/>
                        <a:gd name="T7" fmla="*/ 10 h 288"/>
                        <a:gd name="T8" fmla="*/ 0 w 304"/>
                        <a:gd name="T9" fmla="*/ 0 h 28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04"/>
                        <a:gd name="T16" fmla="*/ 0 h 288"/>
                        <a:gd name="T17" fmla="*/ 304 w 304"/>
                        <a:gd name="T18" fmla="*/ 288 h 28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04" h="288">
                          <a:moveTo>
                            <a:pt x="0" y="0"/>
                          </a:moveTo>
                          <a:cubicBezTo>
                            <a:pt x="51" y="10"/>
                            <a:pt x="148" y="76"/>
                            <a:pt x="304" y="164"/>
                          </a:cubicBezTo>
                          <a:cubicBezTo>
                            <a:pt x="302" y="198"/>
                            <a:pt x="284" y="220"/>
                            <a:pt x="284" y="288"/>
                          </a:cubicBezTo>
                          <a:cubicBezTo>
                            <a:pt x="284" y="288"/>
                            <a:pt x="163" y="179"/>
                            <a:pt x="8" y="124"/>
                          </a:cubicBezTo>
                          <a:cubicBezTo>
                            <a:pt x="8" y="72"/>
                            <a:pt x="0" y="17"/>
                            <a:pt x="0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9" name="Oval 10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15" y="2611"/>
                      <a:ext cx="50" cy="95"/>
                    </a:xfrm>
                    <a:prstGeom prst="ellipse">
                      <a:avLst/>
                    </a:prstGeom>
                    <a:solidFill>
                      <a:srgbClr val="3333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sp>
                  <p:nvSpPr>
                    <p:cNvPr id="210" name="Freeform 1009"/>
                    <p:cNvSpPr>
                      <a:spLocks/>
                    </p:cNvSpPr>
                    <p:nvPr/>
                  </p:nvSpPr>
                  <p:spPr bwMode="auto">
                    <a:xfrm>
                      <a:off x="5302" y="2614"/>
                      <a:ext cx="245" cy="200"/>
                    </a:xfrm>
                    <a:custGeom>
                      <a:avLst/>
                      <a:gdLst>
                        <a:gd name="T0" fmla="*/ 0 w 306"/>
                        <a:gd name="T1" fmla="*/ 9 h 240"/>
                        <a:gd name="T2" fmla="*/ 2 w 306"/>
                        <a:gd name="T3" fmla="*/ 19 h 240"/>
                        <a:gd name="T4" fmla="*/ 14 w 306"/>
                        <a:gd name="T5" fmla="*/ 9 h 240"/>
                        <a:gd name="T6" fmla="*/ 14 w 306"/>
                        <a:gd name="T7" fmla="*/ 0 h 240"/>
                        <a:gd name="T8" fmla="*/ 0 w 306"/>
                        <a:gd name="T9" fmla="*/ 9 h 24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06"/>
                        <a:gd name="T16" fmla="*/ 0 h 240"/>
                        <a:gd name="T17" fmla="*/ 306 w 306"/>
                        <a:gd name="T18" fmla="*/ 240 h 24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06" h="240">
                          <a:moveTo>
                            <a:pt x="0" y="106"/>
                          </a:moveTo>
                          <a:lnTo>
                            <a:pt x="2" y="240"/>
                          </a:lnTo>
                          <a:lnTo>
                            <a:pt x="306" y="110"/>
                          </a:lnTo>
                          <a:lnTo>
                            <a:pt x="300" y="0"/>
                          </a:lnTo>
                          <a:lnTo>
                            <a:pt x="0" y="106"/>
                          </a:lnTo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11" name="AutoShape 10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40" y="2675"/>
                      <a:ext cx="1196" cy="15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DDDDD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sp>
                  <p:nvSpPr>
                    <p:cNvPr id="212" name="AutoShape 10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0" y="2714"/>
                      <a:ext cx="1066" cy="7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chemeClr val="tx2"/>
                        </a:gs>
                        <a:gs pos="100000">
                          <a:schemeClr val="bg2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sp>
                  <p:nvSpPr>
                    <p:cNvPr id="213" name="Oval 10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9" y="2382"/>
                      <a:ext cx="159" cy="142"/>
                    </a:xfrm>
                    <a:prstGeom prst="ellipse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sp>
                  <p:nvSpPr>
                    <p:cNvPr id="214" name="Oval 10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89" y="2382"/>
                      <a:ext cx="159" cy="142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pPr algn="ctr" eaLnBrk="1" hangingPunct="1"/>
                      <a:endParaRPr lang="ko-KR" altLang="ko-KR" sz="180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15" name="Oval 10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8" y="2382"/>
                      <a:ext cx="159" cy="142"/>
                    </a:xfrm>
                    <a:prstGeom prst="ellipse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sp>
                  <p:nvSpPr>
                    <p:cNvPr id="216" name="Rectangle 10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67" y="1837"/>
                      <a:ext cx="80" cy="759"/>
                    </a:xfrm>
                    <a:prstGeom prst="rect">
                      <a:avLst/>
                    </a:prstGeom>
                    <a:solidFill>
                      <a:srgbClr val="29292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</p:grpSp>
              <p:grpSp>
                <p:nvGrpSpPr>
                  <p:cNvPr id="93" name="Group 1016"/>
                  <p:cNvGrpSpPr>
                    <a:grpSpLocks/>
                  </p:cNvGrpSpPr>
                  <p:nvPr/>
                </p:nvGrpSpPr>
                <p:grpSpPr bwMode="auto">
                  <a:xfrm>
                    <a:off x="5302250" y="2043113"/>
                    <a:ext cx="534987" cy="407988"/>
                    <a:chOff x="877" y="1008"/>
                    <a:chExt cx="2747" cy="2591"/>
                  </a:xfrm>
                </p:grpSpPr>
                <p:pic>
                  <p:nvPicPr>
                    <p:cNvPr id="170" name="Picture 1017" descr="antenna_stylized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77" y="1008"/>
                      <a:ext cx="2725" cy="14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171" name="Picture 1018" descr="laptop_keyboard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rot="109064" flipH="1">
                      <a:off x="1009" y="2586"/>
                      <a:ext cx="2245" cy="101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172" name="Freeform 1019"/>
                    <p:cNvSpPr>
                      <a:spLocks/>
                    </p:cNvSpPr>
                    <p:nvPr/>
                  </p:nvSpPr>
                  <p:spPr bwMode="auto">
                    <a:xfrm>
                      <a:off x="1753" y="1603"/>
                      <a:ext cx="1807" cy="1322"/>
                    </a:xfrm>
                    <a:custGeom>
                      <a:avLst/>
                      <a:gdLst>
                        <a:gd name="T0" fmla="*/ 1 w 2982"/>
                        <a:gd name="T1" fmla="*/ 0 h 2442"/>
                        <a:gd name="T2" fmla="*/ 0 w 2982"/>
                        <a:gd name="T3" fmla="*/ 1 h 2442"/>
                        <a:gd name="T4" fmla="*/ 2 w 2982"/>
                        <a:gd name="T5" fmla="*/ 1 h 2442"/>
                        <a:gd name="T6" fmla="*/ 2 w 2982"/>
                        <a:gd name="T7" fmla="*/ 1 h 2442"/>
                        <a:gd name="T8" fmla="*/ 1 w 2982"/>
                        <a:gd name="T9" fmla="*/ 0 h 244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982"/>
                        <a:gd name="T16" fmla="*/ 0 h 2442"/>
                        <a:gd name="T17" fmla="*/ 2982 w 2982"/>
                        <a:gd name="T18" fmla="*/ 2442 h 244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982" h="2442">
                          <a:moveTo>
                            <a:pt x="540" y="0"/>
                          </a:moveTo>
                          <a:lnTo>
                            <a:pt x="0" y="1734"/>
                          </a:lnTo>
                          <a:lnTo>
                            <a:pt x="2394" y="2442"/>
                          </a:lnTo>
                          <a:lnTo>
                            <a:pt x="2982" y="318"/>
                          </a:lnTo>
                          <a:lnTo>
                            <a:pt x="540" y="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pic>
                  <p:nvPicPr>
                    <p:cNvPr id="173" name="Picture 1020" descr="screen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842" y="1637"/>
                      <a:ext cx="1642" cy="12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174" name="Freeform 1021"/>
                    <p:cNvSpPr>
                      <a:spLocks/>
                    </p:cNvSpPr>
                    <p:nvPr/>
                  </p:nvSpPr>
                  <p:spPr bwMode="auto">
                    <a:xfrm>
                      <a:off x="2082" y="1564"/>
                      <a:ext cx="1531" cy="246"/>
                    </a:xfrm>
                    <a:custGeom>
                      <a:avLst/>
                      <a:gdLst>
                        <a:gd name="T0" fmla="*/ 1 w 2528"/>
                        <a:gd name="T1" fmla="*/ 0 h 455"/>
                        <a:gd name="T2" fmla="*/ 2 w 2528"/>
                        <a:gd name="T3" fmla="*/ 1 h 455"/>
                        <a:gd name="T4" fmla="*/ 2 w 2528"/>
                        <a:gd name="T5" fmla="*/ 1 h 455"/>
                        <a:gd name="T6" fmla="*/ 0 w 2528"/>
                        <a:gd name="T7" fmla="*/ 1 h 455"/>
                        <a:gd name="T8" fmla="*/ 1 w 2528"/>
                        <a:gd name="T9" fmla="*/ 0 h 45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28"/>
                        <a:gd name="T16" fmla="*/ 0 h 455"/>
                        <a:gd name="T17" fmla="*/ 2528 w 2528"/>
                        <a:gd name="T18" fmla="*/ 455 h 45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28" h="455">
                          <a:moveTo>
                            <a:pt x="14" y="0"/>
                          </a:moveTo>
                          <a:lnTo>
                            <a:pt x="2528" y="341"/>
                          </a:lnTo>
                          <a:lnTo>
                            <a:pt x="2480" y="455"/>
                          </a:lnTo>
                          <a:lnTo>
                            <a:pt x="0" y="86"/>
                          </a:lnTo>
                          <a:lnTo>
                            <a:pt x="14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000099"/>
                        </a:gs>
                        <a:gs pos="100000">
                          <a:srgbClr val="EAEAEA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5" name="Freeform 1022"/>
                    <p:cNvSpPr>
                      <a:spLocks/>
                    </p:cNvSpPr>
                    <p:nvPr/>
                  </p:nvSpPr>
                  <p:spPr bwMode="auto">
                    <a:xfrm>
                      <a:off x="1737" y="1562"/>
                      <a:ext cx="425" cy="1024"/>
                    </a:xfrm>
                    <a:custGeom>
                      <a:avLst/>
                      <a:gdLst>
                        <a:gd name="T0" fmla="*/ 1 w 702"/>
                        <a:gd name="T1" fmla="*/ 0 h 1893"/>
                        <a:gd name="T2" fmla="*/ 0 w 702"/>
                        <a:gd name="T3" fmla="*/ 1 h 1893"/>
                        <a:gd name="T4" fmla="*/ 1 w 702"/>
                        <a:gd name="T5" fmla="*/ 1 h 1893"/>
                        <a:gd name="T6" fmla="*/ 1 w 702"/>
                        <a:gd name="T7" fmla="*/ 1 h 1893"/>
                        <a:gd name="T8" fmla="*/ 1 w 702"/>
                        <a:gd name="T9" fmla="*/ 0 h 189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02"/>
                        <a:gd name="T16" fmla="*/ 0 h 1893"/>
                        <a:gd name="T17" fmla="*/ 702 w 702"/>
                        <a:gd name="T18" fmla="*/ 1893 h 189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02" h="1893">
                          <a:moveTo>
                            <a:pt x="579" y="0"/>
                          </a:moveTo>
                          <a:lnTo>
                            <a:pt x="0" y="1869"/>
                          </a:lnTo>
                          <a:lnTo>
                            <a:pt x="114" y="1893"/>
                          </a:lnTo>
                          <a:lnTo>
                            <a:pt x="702" y="51"/>
                          </a:lnTo>
                          <a:lnTo>
                            <a:pt x="579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6" name="Freeform 1023"/>
                    <p:cNvSpPr>
                      <a:spLocks/>
                    </p:cNvSpPr>
                    <p:nvPr/>
                  </p:nvSpPr>
                  <p:spPr bwMode="auto">
                    <a:xfrm>
                      <a:off x="3144" y="1745"/>
                      <a:ext cx="458" cy="1182"/>
                    </a:xfrm>
                    <a:custGeom>
                      <a:avLst/>
                      <a:gdLst>
                        <a:gd name="T0" fmla="*/ 1 w 756"/>
                        <a:gd name="T1" fmla="*/ 0 h 2184"/>
                        <a:gd name="T2" fmla="*/ 1 w 756"/>
                        <a:gd name="T3" fmla="*/ 1 h 2184"/>
                        <a:gd name="T4" fmla="*/ 0 w 756"/>
                        <a:gd name="T5" fmla="*/ 1 h 2184"/>
                        <a:gd name="T6" fmla="*/ 1 w 756"/>
                        <a:gd name="T7" fmla="*/ 1 h 2184"/>
                        <a:gd name="T8" fmla="*/ 1 w 756"/>
                        <a:gd name="T9" fmla="*/ 0 h 218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56"/>
                        <a:gd name="T16" fmla="*/ 0 h 2184"/>
                        <a:gd name="T17" fmla="*/ 756 w 756"/>
                        <a:gd name="T18" fmla="*/ 2184 h 218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56" h="2184">
                          <a:moveTo>
                            <a:pt x="756" y="0"/>
                          </a:moveTo>
                          <a:lnTo>
                            <a:pt x="138" y="2184"/>
                          </a:lnTo>
                          <a:lnTo>
                            <a:pt x="0" y="2148"/>
                          </a:lnTo>
                          <a:lnTo>
                            <a:pt x="606" y="78"/>
                          </a:lnTo>
                          <a:lnTo>
                            <a:pt x="756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7" name="Freeform 1024"/>
                    <p:cNvSpPr>
                      <a:spLocks/>
                    </p:cNvSpPr>
                    <p:nvPr/>
                  </p:nvSpPr>
                  <p:spPr bwMode="auto">
                    <a:xfrm>
                      <a:off x="1732" y="2534"/>
                      <a:ext cx="1680" cy="399"/>
                    </a:xfrm>
                    <a:custGeom>
                      <a:avLst/>
                      <a:gdLst>
                        <a:gd name="T0" fmla="*/ 1 w 2773"/>
                        <a:gd name="T1" fmla="*/ 0 h 738"/>
                        <a:gd name="T2" fmla="*/ 0 w 2773"/>
                        <a:gd name="T3" fmla="*/ 1 h 738"/>
                        <a:gd name="T4" fmla="*/ 2 w 2773"/>
                        <a:gd name="T5" fmla="*/ 1 h 738"/>
                        <a:gd name="T6" fmla="*/ 2 w 2773"/>
                        <a:gd name="T7" fmla="*/ 1 h 738"/>
                        <a:gd name="T8" fmla="*/ 1 w 2773"/>
                        <a:gd name="T9" fmla="*/ 0 h 73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773"/>
                        <a:gd name="T16" fmla="*/ 0 h 738"/>
                        <a:gd name="T17" fmla="*/ 2773 w 2773"/>
                        <a:gd name="T18" fmla="*/ 738 h 73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773" h="738">
                          <a:moveTo>
                            <a:pt x="33" y="0"/>
                          </a:moveTo>
                          <a:lnTo>
                            <a:pt x="0" y="99"/>
                          </a:lnTo>
                          <a:lnTo>
                            <a:pt x="2436" y="738"/>
                          </a:lnTo>
                          <a:cubicBezTo>
                            <a:pt x="2499" y="501"/>
                            <a:pt x="2773" y="727"/>
                            <a:pt x="2373" y="603"/>
                          </a:cubicBezTo>
                          <a:lnTo>
                            <a:pt x="33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0000CC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8" name="Freeform 1025"/>
                    <p:cNvSpPr>
                      <a:spLocks/>
                    </p:cNvSpPr>
                    <p:nvPr/>
                  </p:nvSpPr>
                  <p:spPr bwMode="auto">
                    <a:xfrm>
                      <a:off x="3195" y="1755"/>
                      <a:ext cx="429" cy="1187"/>
                    </a:xfrm>
                    <a:custGeom>
                      <a:avLst/>
                      <a:gdLst>
                        <a:gd name="T0" fmla="*/ 2 w 637"/>
                        <a:gd name="T1" fmla="*/ 0 h 1659"/>
                        <a:gd name="T2" fmla="*/ 2 w 637"/>
                        <a:gd name="T3" fmla="*/ 0 h 1659"/>
                        <a:gd name="T4" fmla="*/ 1 w 637"/>
                        <a:gd name="T5" fmla="*/ 15 h 1659"/>
                        <a:gd name="T6" fmla="*/ 0 w 637"/>
                        <a:gd name="T7" fmla="*/ 15 h 1659"/>
                        <a:gd name="T8" fmla="*/ 2 w 637"/>
                        <a:gd name="T9" fmla="*/ 0 h 165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37"/>
                        <a:gd name="T16" fmla="*/ 0 h 1659"/>
                        <a:gd name="T17" fmla="*/ 637 w 637"/>
                        <a:gd name="T18" fmla="*/ 1659 h 165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37" h="1659">
                          <a:moveTo>
                            <a:pt x="615" y="0"/>
                          </a:moveTo>
                          <a:lnTo>
                            <a:pt x="637" y="0"/>
                          </a:lnTo>
                          <a:lnTo>
                            <a:pt x="68" y="1659"/>
                          </a:lnTo>
                          <a:lnTo>
                            <a:pt x="0" y="1647"/>
                          </a:lnTo>
                          <a:lnTo>
                            <a:pt x="615" y="0"/>
                          </a:lnTo>
                          <a:close/>
                        </a:path>
                      </a:pathLst>
                    </a:custGeom>
                    <a:solidFill>
                      <a:srgbClr val="4D4D4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9" name="Freeform 1026"/>
                    <p:cNvSpPr>
                      <a:spLocks/>
                    </p:cNvSpPr>
                    <p:nvPr/>
                  </p:nvSpPr>
                  <p:spPr bwMode="auto">
                    <a:xfrm>
                      <a:off x="1734" y="2587"/>
                      <a:ext cx="1494" cy="394"/>
                    </a:xfrm>
                    <a:custGeom>
                      <a:avLst/>
                      <a:gdLst>
                        <a:gd name="T0" fmla="*/ 0 w 2216"/>
                        <a:gd name="T1" fmla="*/ 0 h 550"/>
                        <a:gd name="T2" fmla="*/ 1 w 2216"/>
                        <a:gd name="T3" fmla="*/ 1 h 550"/>
                        <a:gd name="T4" fmla="*/ 9 w 2216"/>
                        <a:gd name="T5" fmla="*/ 5 h 550"/>
                        <a:gd name="T6" fmla="*/ 9 w 2216"/>
                        <a:gd name="T7" fmla="*/ 4 h 550"/>
                        <a:gd name="T8" fmla="*/ 0 w 2216"/>
                        <a:gd name="T9" fmla="*/ 0 h 55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216"/>
                        <a:gd name="T16" fmla="*/ 0 h 550"/>
                        <a:gd name="T17" fmla="*/ 2216 w 2216"/>
                        <a:gd name="T18" fmla="*/ 550 h 55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216" h="550">
                          <a:moveTo>
                            <a:pt x="0" y="0"/>
                          </a:moveTo>
                          <a:lnTo>
                            <a:pt x="9" y="57"/>
                          </a:lnTo>
                          <a:lnTo>
                            <a:pt x="2164" y="550"/>
                          </a:lnTo>
                          <a:lnTo>
                            <a:pt x="2216" y="49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00009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grpSp>
                  <p:nvGrpSpPr>
                    <p:cNvPr id="180" name="Group 10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09" y="3008"/>
                      <a:ext cx="507" cy="234"/>
                      <a:chOff x="1740" y="2642"/>
                      <a:chExt cx="752" cy="327"/>
                    </a:xfrm>
                  </p:grpSpPr>
                  <p:sp>
                    <p:nvSpPr>
                      <p:cNvPr id="187" name="Freeform 102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40" y="2642"/>
                        <a:ext cx="752" cy="327"/>
                      </a:xfrm>
                      <a:custGeom>
                        <a:avLst/>
                        <a:gdLst>
                          <a:gd name="T0" fmla="*/ 293 w 752"/>
                          <a:gd name="T1" fmla="*/ 0 h 327"/>
                          <a:gd name="T2" fmla="*/ 752 w 752"/>
                          <a:gd name="T3" fmla="*/ 124 h 327"/>
                          <a:gd name="T4" fmla="*/ 470 w 752"/>
                          <a:gd name="T5" fmla="*/ 327 h 327"/>
                          <a:gd name="T6" fmla="*/ 0 w 752"/>
                          <a:gd name="T7" fmla="*/ 183 h 327"/>
                          <a:gd name="T8" fmla="*/ 293 w 752"/>
                          <a:gd name="T9" fmla="*/ 0 h 327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752"/>
                          <a:gd name="T16" fmla="*/ 0 h 327"/>
                          <a:gd name="T17" fmla="*/ 752 w 752"/>
                          <a:gd name="T18" fmla="*/ 327 h 327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752" h="327">
                            <a:moveTo>
                              <a:pt x="293" y="0"/>
                            </a:moveTo>
                            <a:lnTo>
                              <a:pt x="752" y="124"/>
                            </a:lnTo>
                            <a:lnTo>
                              <a:pt x="470" y="327"/>
                            </a:lnTo>
                            <a:lnTo>
                              <a:pt x="0" y="183"/>
                            </a:lnTo>
                            <a:lnTo>
                              <a:pt x="293" y="0"/>
                            </a:lnTo>
                            <a:close/>
                          </a:path>
                        </a:pathLst>
                      </a:custGeom>
                      <a:solidFill>
                        <a:srgbClr val="0000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88" name="Freeform 102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54" y="2649"/>
                        <a:ext cx="726" cy="311"/>
                      </a:xfrm>
                      <a:custGeom>
                        <a:avLst/>
                        <a:gdLst>
                          <a:gd name="T0" fmla="*/ 282 w 726"/>
                          <a:gd name="T1" fmla="*/ 0 h 311"/>
                          <a:gd name="T2" fmla="*/ 726 w 726"/>
                          <a:gd name="T3" fmla="*/ 119 h 311"/>
                          <a:gd name="T4" fmla="*/ 457 w 726"/>
                          <a:gd name="T5" fmla="*/ 311 h 311"/>
                          <a:gd name="T6" fmla="*/ 0 w 726"/>
                          <a:gd name="T7" fmla="*/ 173 h 311"/>
                          <a:gd name="T8" fmla="*/ 282 w 726"/>
                          <a:gd name="T9" fmla="*/ 0 h 311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726"/>
                          <a:gd name="T16" fmla="*/ 0 h 311"/>
                          <a:gd name="T17" fmla="*/ 726 w 726"/>
                          <a:gd name="T18" fmla="*/ 311 h 311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726" h="311">
                            <a:moveTo>
                              <a:pt x="282" y="0"/>
                            </a:moveTo>
                            <a:lnTo>
                              <a:pt x="726" y="119"/>
                            </a:lnTo>
                            <a:lnTo>
                              <a:pt x="457" y="311"/>
                            </a:lnTo>
                            <a:lnTo>
                              <a:pt x="0" y="173"/>
                            </a:lnTo>
                            <a:lnTo>
                              <a:pt x="282" y="0"/>
                            </a:lnTo>
                            <a:close/>
                          </a:path>
                        </a:pathLst>
                      </a:custGeom>
                      <a:gradFill rotWithShape="1">
                        <a:gsLst>
                          <a:gs pos="0">
                            <a:srgbClr val="4D4D4D"/>
                          </a:gs>
                          <a:gs pos="100000">
                            <a:srgbClr val="DDDDDD"/>
                          </a:gs>
                        </a:gsLst>
                        <a:lin ang="189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89" name="Freeform 103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808" y="2770"/>
                        <a:ext cx="258" cy="100"/>
                      </a:xfrm>
                      <a:custGeom>
                        <a:avLst/>
                        <a:gdLst>
                          <a:gd name="T0" fmla="*/ 0 w 258"/>
                          <a:gd name="T1" fmla="*/ 44 h 100"/>
                          <a:gd name="T2" fmla="*/ 75 w 258"/>
                          <a:gd name="T3" fmla="*/ 0 h 100"/>
                          <a:gd name="T4" fmla="*/ 258 w 258"/>
                          <a:gd name="T5" fmla="*/ 50 h 100"/>
                          <a:gd name="T6" fmla="*/ 183 w 258"/>
                          <a:gd name="T7" fmla="*/ 100 h 100"/>
                          <a:gd name="T8" fmla="*/ 0 w 258"/>
                          <a:gd name="T9" fmla="*/ 44 h 10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58"/>
                          <a:gd name="T16" fmla="*/ 0 h 100"/>
                          <a:gd name="T17" fmla="*/ 258 w 258"/>
                          <a:gd name="T18" fmla="*/ 100 h 10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58" h="100">
                            <a:moveTo>
                              <a:pt x="0" y="44"/>
                            </a:moveTo>
                            <a:lnTo>
                              <a:pt x="75" y="0"/>
                            </a:lnTo>
                            <a:lnTo>
                              <a:pt x="258" y="50"/>
                            </a:lnTo>
                            <a:lnTo>
                              <a:pt x="183" y="100"/>
                            </a:lnTo>
                            <a:lnTo>
                              <a:pt x="0" y="44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90" name="Freeform 103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99" y="2816"/>
                        <a:ext cx="194" cy="63"/>
                      </a:xfrm>
                      <a:custGeom>
                        <a:avLst/>
                        <a:gdLst>
                          <a:gd name="T0" fmla="*/ 12 w 194"/>
                          <a:gd name="T1" fmla="*/ 0 h 63"/>
                          <a:gd name="T2" fmla="*/ 194 w 194"/>
                          <a:gd name="T3" fmla="*/ 53 h 63"/>
                          <a:gd name="T4" fmla="*/ 180 w 194"/>
                          <a:gd name="T5" fmla="*/ 63 h 63"/>
                          <a:gd name="T6" fmla="*/ 0 w 194"/>
                          <a:gd name="T7" fmla="*/ 9 h 63"/>
                          <a:gd name="T8" fmla="*/ 12 w 194"/>
                          <a:gd name="T9" fmla="*/ 0 h 6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94"/>
                          <a:gd name="T16" fmla="*/ 0 h 63"/>
                          <a:gd name="T17" fmla="*/ 194 w 194"/>
                          <a:gd name="T18" fmla="*/ 63 h 63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94" h="63">
                            <a:moveTo>
                              <a:pt x="12" y="0"/>
                            </a:moveTo>
                            <a:lnTo>
                              <a:pt x="194" y="53"/>
                            </a:lnTo>
                            <a:lnTo>
                              <a:pt x="180" y="63"/>
                            </a:lnTo>
                            <a:lnTo>
                              <a:pt x="0" y="9"/>
                            </a:lnTo>
                            <a:lnTo>
                              <a:pt x="12" y="0"/>
                            </a:lnTo>
                            <a:close/>
                          </a:path>
                        </a:pathLst>
                      </a:custGeom>
                      <a:solidFill>
                        <a:srgbClr val="0000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91" name="Freeform 103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20" y="2834"/>
                        <a:ext cx="258" cy="102"/>
                      </a:xfrm>
                      <a:custGeom>
                        <a:avLst/>
                        <a:gdLst>
                          <a:gd name="T0" fmla="*/ 0 w 258"/>
                          <a:gd name="T1" fmla="*/ 46 h 102"/>
                          <a:gd name="T2" fmla="*/ 71 w 258"/>
                          <a:gd name="T3" fmla="*/ 0 h 102"/>
                          <a:gd name="T4" fmla="*/ 258 w 258"/>
                          <a:gd name="T5" fmla="*/ 52 h 102"/>
                          <a:gd name="T6" fmla="*/ 183 w 258"/>
                          <a:gd name="T7" fmla="*/ 102 h 102"/>
                          <a:gd name="T8" fmla="*/ 0 w 258"/>
                          <a:gd name="T9" fmla="*/ 46 h 102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58"/>
                          <a:gd name="T16" fmla="*/ 0 h 102"/>
                          <a:gd name="T17" fmla="*/ 258 w 258"/>
                          <a:gd name="T18" fmla="*/ 102 h 102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58" h="102">
                            <a:moveTo>
                              <a:pt x="0" y="46"/>
                            </a:moveTo>
                            <a:lnTo>
                              <a:pt x="71" y="0"/>
                            </a:lnTo>
                            <a:lnTo>
                              <a:pt x="258" y="52"/>
                            </a:lnTo>
                            <a:lnTo>
                              <a:pt x="183" y="102"/>
                            </a:lnTo>
                            <a:lnTo>
                              <a:pt x="0" y="46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92" name="Freeform 103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11" y="2882"/>
                        <a:ext cx="194" cy="63"/>
                      </a:xfrm>
                      <a:custGeom>
                        <a:avLst/>
                        <a:gdLst>
                          <a:gd name="T0" fmla="*/ 12 w 194"/>
                          <a:gd name="T1" fmla="*/ 0 h 63"/>
                          <a:gd name="T2" fmla="*/ 194 w 194"/>
                          <a:gd name="T3" fmla="*/ 53 h 63"/>
                          <a:gd name="T4" fmla="*/ 180 w 194"/>
                          <a:gd name="T5" fmla="*/ 63 h 63"/>
                          <a:gd name="T6" fmla="*/ 0 w 194"/>
                          <a:gd name="T7" fmla="*/ 9 h 63"/>
                          <a:gd name="T8" fmla="*/ 12 w 194"/>
                          <a:gd name="T9" fmla="*/ 0 h 6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94"/>
                          <a:gd name="T16" fmla="*/ 0 h 63"/>
                          <a:gd name="T17" fmla="*/ 194 w 194"/>
                          <a:gd name="T18" fmla="*/ 63 h 63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94" h="63">
                            <a:moveTo>
                              <a:pt x="12" y="0"/>
                            </a:moveTo>
                            <a:lnTo>
                              <a:pt x="194" y="53"/>
                            </a:lnTo>
                            <a:lnTo>
                              <a:pt x="180" y="63"/>
                            </a:lnTo>
                            <a:lnTo>
                              <a:pt x="0" y="9"/>
                            </a:lnTo>
                            <a:lnTo>
                              <a:pt x="12" y="0"/>
                            </a:lnTo>
                            <a:close/>
                          </a:path>
                        </a:pathLst>
                      </a:custGeom>
                      <a:solidFill>
                        <a:srgbClr val="0000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</p:grpSp>
                <p:sp>
                  <p:nvSpPr>
                    <p:cNvPr id="181" name="Freeform 1034"/>
                    <p:cNvSpPr>
                      <a:spLocks/>
                    </p:cNvSpPr>
                    <p:nvPr/>
                  </p:nvSpPr>
                  <p:spPr bwMode="auto">
                    <a:xfrm>
                      <a:off x="2577" y="3043"/>
                      <a:ext cx="614" cy="514"/>
                    </a:xfrm>
                    <a:custGeom>
                      <a:avLst/>
                      <a:gdLst>
                        <a:gd name="T0" fmla="*/ 1 w 990"/>
                        <a:gd name="T1" fmla="*/ 2 h 792"/>
                        <a:gd name="T2" fmla="*/ 1 w 990"/>
                        <a:gd name="T3" fmla="*/ 0 h 792"/>
                        <a:gd name="T4" fmla="*/ 1 w 990"/>
                        <a:gd name="T5" fmla="*/ 1 h 792"/>
                        <a:gd name="T6" fmla="*/ 0 w 990"/>
                        <a:gd name="T7" fmla="*/ 2 h 792"/>
                        <a:gd name="T8" fmla="*/ 1 w 990"/>
                        <a:gd name="T9" fmla="*/ 2 h 79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990"/>
                        <a:gd name="T16" fmla="*/ 0 h 792"/>
                        <a:gd name="T17" fmla="*/ 990 w 990"/>
                        <a:gd name="T18" fmla="*/ 792 h 79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990" h="792">
                          <a:moveTo>
                            <a:pt x="3" y="738"/>
                          </a:moveTo>
                          <a:lnTo>
                            <a:pt x="990" y="0"/>
                          </a:lnTo>
                          <a:lnTo>
                            <a:pt x="987" y="60"/>
                          </a:lnTo>
                          <a:lnTo>
                            <a:pt x="0" y="792"/>
                          </a:lnTo>
                          <a:lnTo>
                            <a:pt x="3" y="738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82" name="Freeform 1035"/>
                    <p:cNvSpPr>
                      <a:spLocks/>
                    </p:cNvSpPr>
                    <p:nvPr/>
                  </p:nvSpPr>
                  <p:spPr bwMode="auto">
                    <a:xfrm>
                      <a:off x="1010" y="3084"/>
                      <a:ext cx="1571" cy="469"/>
                    </a:xfrm>
                    <a:custGeom>
                      <a:avLst/>
                      <a:gdLst>
                        <a:gd name="T0" fmla="*/ 1 w 2532"/>
                        <a:gd name="T1" fmla="*/ 0 h 723"/>
                        <a:gd name="T2" fmla="*/ 1 w 2532"/>
                        <a:gd name="T3" fmla="*/ 0 h 723"/>
                        <a:gd name="T4" fmla="*/ 4 w 2532"/>
                        <a:gd name="T5" fmla="*/ 2 h 723"/>
                        <a:gd name="T6" fmla="*/ 4 w 2532"/>
                        <a:gd name="T7" fmla="*/ 2 h 723"/>
                        <a:gd name="T8" fmla="*/ 0 w 2532"/>
                        <a:gd name="T9" fmla="*/ 1 h 723"/>
                        <a:gd name="T10" fmla="*/ 1 w 2532"/>
                        <a:gd name="T11" fmla="*/ 0 h 7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532"/>
                        <a:gd name="T19" fmla="*/ 0 h 723"/>
                        <a:gd name="T20" fmla="*/ 2532 w 2532"/>
                        <a:gd name="T21" fmla="*/ 723 h 72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532" h="723">
                          <a:moveTo>
                            <a:pt x="6" y="0"/>
                          </a:moveTo>
                          <a:cubicBezTo>
                            <a:pt x="16" y="0"/>
                            <a:pt x="26" y="0"/>
                            <a:pt x="36" y="0"/>
                          </a:cubicBezTo>
                          <a:lnTo>
                            <a:pt x="2532" y="678"/>
                          </a:lnTo>
                          <a:lnTo>
                            <a:pt x="2529" y="723"/>
                          </a:lnTo>
                          <a:lnTo>
                            <a:pt x="0" y="24"/>
                          </a:lnTo>
                          <a:lnTo>
                            <a:pt x="6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83" name="Freeform 1036"/>
                    <p:cNvSpPr>
                      <a:spLocks/>
                    </p:cNvSpPr>
                    <p:nvPr/>
                  </p:nvSpPr>
                  <p:spPr bwMode="auto">
                    <a:xfrm>
                      <a:off x="1011" y="2998"/>
                      <a:ext cx="17" cy="95"/>
                    </a:xfrm>
                    <a:custGeom>
                      <a:avLst/>
                      <a:gdLst>
                        <a:gd name="T0" fmla="*/ 1 w 26"/>
                        <a:gd name="T1" fmla="*/ 1 h 147"/>
                        <a:gd name="T2" fmla="*/ 1 w 26"/>
                        <a:gd name="T3" fmla="*/ 1 h 147"/>
                        <a:gd name="T4" fmla="*/ 0 w 26"/>
                        <a:gd name="T5" fmla="*/ 1 h 147"/>
                        <a:gd name="T6" fmla="*/ 1 w 26"/>
                        <a:gd name="T7" fmla="*/ 0 h 147"/>
                        <a:gd name="T8" fmla="*/ 1 w 26"/>
                        <a:gd name="T9" fmla="*/ 1 h 14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6"/>
                        <a:gd name="T16" fmla="*/ 0 h 147"/>
                        <a:gd name="T17" fmla="*/ 26 w 26"/>
                        <a:gd name="T18" fmla="*/ 147 h 14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6" h="147">
                          <a:moveTo>
                            <a:pt x="26" y="10"/>
                          </a:moveTo>
                          <a:lnTo>
                            <a:pt x="23" y="147"/>
                          </a:lnTo>
                          <a:lnTo>
                            <a:pt x="0" y="144"/>
                          </a:lnTo>
                          <a:lnTo>
                            <a:pt x="3" y="0"/>
                          </a:lnTo>
                          <a:lnTo>
                            <a:pt x="26" y="1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84" name="Freeform 1037"/>
                    <p:cNvSpPr>
                      <a:spLocks/>
                    </p:cNvSpPr>
                    <p:nvPr/>
                  </p:nvSpPr>
                  <p:spPr bwMode="auto">
                    <a:xfrm>
                      <a:off x="1012" y="2611"/>
                      <a:ext cx="730" cy="393"/>
                    </a:xfrm>
                    <a:custGeom>
                      <a:avLst/>
                      <a:gdLst>
                        <a:gd name="T0" fmla="*/ 1 w 1176"/>
                        <a:gd name="T1" fmla="*/ 0 h 606"/>
                        <a:gd name="T2" fmla="*/ 0 w 1176"/>
                        <a:gd name="T3" fmla="*/ 1 h 606"/>
                        <a:gd name="T4" fmla="*/ 1 w 1176"/>
                        <a:gd name="T5" fmla="*/ 1 h 606"/>
                        <a:gd name="T6" fmla="*/ 1 w 1176"/>
                        <a:gd name="T7" fmla="*/ 1 h 606"/>
                        <a:gd name="T8" fmla="*/ 1 w 1176"/>
                        <a:gd name="T9" fmla="*/ 0 h 60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176"/>
                        <a:gd name="T16" fmla="*/ 0 h 606"/>
                        <a:gd name="T17" fmla="*/ 1176 w 1176"/>
                        <a:gd name="T18" fmla="*/ 606 h 60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176" h="606">
                          <a:moveTo>
                            <a:pt x="1170" y="0"/>
                          </a:moveTo>
                          <a:lnTo>
                            <a:pt x="0" y="597"/>
                          </a:lnTo>
                          <a:lnTo>
                            <a:pt x="30" y="606"/>
                          </a:lnTo>
                          <a:lnTo>
                            <a:pt x="1176" y="18"/>
                          </a:lnTo>
                          <a:lnTo>
                            <a:pt x="1170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85" name="Freeform 1038"/>
                    <p:cNvSpPr>
                      <a:spLocks/>
                    </p:cNvSpPr>
                    <p:nvPr/>
                  </p:nvSpPr>
                  <p:spPr bwMode="auto">
                    <a:xfrm>
                      <a:off x="1061" y="3018"/>
                      <a:ext cx="1490" cy="451"/>
                    </a:xfrm>
                    <a:custGeom>
                      <a:avLst/>
                      <a:gdLst>
                        <a:gd name="T0" fmla="*/ 1 w 2532"/>
                        <a:gd name="T1" fmla="*/ 0 h 723"/>
                        <a:gd name="T2" fmla="*/ 1 w 2532"/>
                        <a:gd name="T3" fmla="*/ 0 h 723"/>
                        <a:gd name="T4" fmla="*/ 1 w 2532"/>
                        <a:gd name="T5" fmla="*/ 1 h 723"/>
                        <a:gd name="T6" fmla="*/ 1 w 2532"/>
                        <a:gd name="T7" fmla="*/ 1 h 723"/>
                        <a:gd name="T8" fmla="*/ 0 w 2532"/>
                        <a:gd name="T9" fmla="*/ 1 h 723"/>
                        <a:gd name="T10" fmla="*/ 1 w 2532"/>
                        <a:gd name="T11" fmla="*/ 0 h 7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532"/>
                        <a:gd name="T19" fmla="*/ 0 h 723"/>
                        <a:gd name="T20" fmla="*/ 2532 w 2532"/>
                        <a:gd name="T21" fmla="*/ 723 h 72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532" h="723">
                          <a:moveTo>
                            <a:pt x="6" y="0"/>
                          </a:moveTo>
                          <a:cubicBezTo>
                            <a:pt x="16" y="0"/>
                            <a:pt x="26" y="0"/>
                            <a:pt x="36" y="0"/>
                          </a:cubicBezTo>
                          <a:lnTo>
                            <a:pt x="2532" y="678"/>
                          </a:lnTo>
                          <a:lnTo>
                            <a:pt x="2529" y="723"/>
                          </a:lnTo>
                          <a:lnTo>
                            <a:pt x="0" y="24"/>
                          </a:lnTo>
                          <a:lnTo>
                            <a:pt x="6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86" name="Freeform 1039"/>
                    <p:cNvSpPr>
                      <a:spLocks/>
                    </p:cNvSpPr>
                    <p:nvPr/>
                  </p:nvSpPr>
                  <p:spPr bwMode="auto">
                    <a:xfrm flipV="1">
                      <a:off x="2549" y="2986"/>
                      <a:ext cx="608" cy="467"/>
                    </a:xfrm>
                    <a:custGeom>
                      <a:avLst/>
                      <a:gdLst>
                        <a:gd name="T0" fmla="*/ 0 w 2532"/>
                        <a:gd name="T1" fmla="*/ 0 h 723"/>
                        <a:gd name="T2" fmla="*/ 0 w 2532"/>
                        <a:gd name="T3" fmla="*/ 0 h 723"/>
                        <a:gd name="T4" fmla="*/ 0 w 2532"/>
                        <a:gd name="T5" fmla="*/ 2 h 723"/>
                        <a:gd name="T6" fmla="*/ 0 w 2532"/>
                        <a:gd name="T7" fmla="*/ 2 h 723"/>
                        <a:gd name="T8" fmla="*/ 0 w 2532"/>
                        <a:gd name="T9" fmla="*/ 1 h 723"/>
                        <a:gd name="T10" fmla="*/ 0 w 2532"/>
                        <a:gd name="T11" fmla="*/ 0 h 7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532"/>
                        <a:gd name="T19" fmla="*/ 0 h 723"/>
                        <a:gd name="T20" fmla="*/ 2532 w 2532"/>
                        <a:gd name="T21" fmla="*/ 723 h 72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532" h="723">
                          <a:moveTo>
                            <a:pt x="6" y="0"/>
                          </a:moveTo>
                          <a:cubicBezTo>
                            <a:pt x="16" y="0"/>
                            <a:pt x="26" y="0"/>
                            <a:pt x="36" y="0"/>
                          </a:cubicBezTo>
                          <a:lnTo>
                            <a:pt x="2532" y="678"/>
                          </a:lnTo>
                          <a:lnTo>
                            <a:pt x="2529" y="723"/>
                          </a:lnTo>
                          <a:lnTo>
                            <a:pt x="0" y="24"/>
                          </a:lnTo>
                          <a:lnTo>
                            <a:pt x="6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94" name="Group 1064"/>
                  <p:cNvGrpSpPr>
                    <a:grpSpLocks/>
                  </p:cNvGrpSpPr>
                  <p:nvPr/>
                </p:nvGrpSpPr>
                <p:grpSpPr bwMode="auto">
                  <a:xfrm>
                    <a:off x="6872288" y="5486400"/>
                    <a:ext cx="474662" cy="407988"/>
                    <a:chOff x="877" y="1008"/>
                    <a:chExt cx="2747" cy="2591"/>
                  </a:xfrm>
                </p:grpSpPr>
                <p:pic>
                  <p:nvPicPr>
                    <p:cNvPr id="146" name="Picture 1065" descr="antenna_stylized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77" y="1008"/>
                      <a:ext cx="2725" cy="14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147" name="Picture 1066" descr="laptop_keyboard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rot="109064" flipH="1">
                      <a:off x="1009" y="2586"/>
                      <a:ext cx="2245" cy="101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148" name="Freeform 1067"/>
                    <p:cNvSpPr>
                      <a:spLocks/>
                    </p:cNvSpPr>
                    <p:nvPr/>
                  </p:nvSpPr>
                  <p:spPr bwMode="auto">
                    <a:xfrm>
                      <a:off x="1753" y="1603"/>
                      <a:ext cx="1807" cy="1322"/>
                    </a:xfrm>
                    <a:custGeom>
                      <a:avLst/>
                      <a:gdLst>
                        <a:gd name="T0" fmla="*/ 1 w 2982"/>
                        <a:gd name="T1" fmla="*/ 0 h 2442"/>
                        <a:gd name="T2" fmla="*/ 0 w 2982"/>
                        <a:gd name="T3" fmla="*/ 1 h 2442"/>
                        <a:gd name="T4" fmla="*/ 2 w 2982"/>
                        <a:gd name="T5" fmla="*/ 1 h 2442"/>
                        <a:gd name="T6" fmla="*/ 2 w 2982"/>
                        <a:gd name="T7" fmla="*/ 1 h 2442"/>
                        <a:gd name="T8" fmla="*/ 1 w 2982"/>
                        <a:gd name="T9" fmla="*/ 0 h 244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982"/>
                        <a:gd name="T16" fmla="*/ 0 h 2442"/>
                        <a:gd name="T17" fmla="*/ 2982 w 2982"/>
                        <a:gd name="T18" fmla="*/ 2442 h 244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982" h="2442">
                          <a:moveTo>
                            <a:pt x="540" y="0"/>
                          </a:moveTo>
                          <a:lnTo>
                            <a:pt x="0" y="1734"/>
                          </a:lnTo>
                          <a:lnTo>
                            <a:pt x="2394" y="2442"/>
                          </a:lnTo>
                          <a:lnTo>
                            <a:pt x="2982" y="318"/>
                          </a:lnTo>
                          <a:lnTo>
                            <a:pt x="540" y="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pic>
                  <p:nvPicPr>
                    <p:cNvPr id="149" name="Picture 1068" descr="screen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842" y="1637"/>
                      <a:ext cx="1642" cy="12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150" name="Freeform 1069"/>
                    <p:cNvSpPr>
                      <a:spLocks/>
                    </p:cNvSpPr>
                    <p:nvPr/>
                  </p:nvSpPr>
                  <p:spPr bwMode="auto">
                    <a:xfrm>
                      <a:off x="2082" y="1564"/>
                      <a:ext cx="1531" cy="246"/>
                    </a:xfrm>
                    <a:custGeom>
                      <a:avLst/>
                      <a:gdLst>
                        <a:gd name="T0" fmla="*/ 1 w 2528"/>
                        <a:gd name="T1" fmla="*/ 0 h 455"/>
                        <a:gd name="T2" fmla="*/ 2 w 2528"/>
                        <a:gd name="T3" fmla="*/ 1 h 455"/>
                        <a:gd name="T4" fmla="*/ 2 w 2528"/>
                        <a:gd name="T5" fmla="*/ 1 h 455"/>
                        <a:gd name="T6" fmla="*/ 0 w 2528"/>
                        <a:gd name="T7" fmla="*/ 1 h 455"/>
                        <a:gd name="T8" fmla="*/ 1 w 2528"/>
                        <a:gd name="T9" fmla="*/ 0 h 45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28"/>
                        <a:gd name="T16" fmla="*/ 0 h 455"/>
                        <a:gd name="T17" fmla="*/ 2528 w 2528"/>
                        <a:gd name="T18" fmla="*/ 455 h 45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28" h="455">
                          <a:moveTo>
                            <a:pt x="14" y="0"/>
                          </a:moveTo>
                          <a:lnTo>
                            <a:pt x="2528" y="341"/>
                          </a:lnTo>
                          <a:lnTo>
                            <a:pt x="2480" y="455"/>
                          </a:lnTo>
                          <a:lnTo>
                            <a:pt x="0" y="86"/>
                          </a:lnTo>
                          <a:lnTo>
                            <a:pt x="14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000099"/>
                        </a:gs>
                        <a:gs pos="100000">
                          <a:srgbClr val="EAEAEA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1" name="Freeform 1070"/>
                    <p:cNvSpPr>
                      <a:spLocks/>
                    </p:cNvSpPr>
                    <p:nvPr/>
                  </p:nvSpPr>
                  <p:spPr bwMode="auto">
                    <a:xfrm>
                      <a:off x="1737" y="1562"/>
                      <a:ext cx="425" cy="1024"/>
                    </a:xfrm>
                    <a:custGeom>
                      <a:avLst/>
                      <a:gdLst>
                        <a:gd name="T0" fmla="*/ 1 w 702"/>
                        <a:gd name="T1" fmla="*/ 0 h 1893"/>
                        <a:gd name="T2" fmla="*/ 0 w 702"/>
                        <a:gd name="T3" fmla="*/ 1 h 1893"/>
                        <a:gd name="T4" fmla="*/ 1 w 702"/>
                        <a:gd name="T5" fmla="*/ 1 h 1893"/>
                        <a:gd name="T6" fmla="*/ 1 w 702"/>
                        <a:gd name="T7" fmla="*/ 1 h 1893"/>
                        <a:gd name="T8" fmla="*/ 1 w 702"/>
                        <a:gd name="T9" fmla="*/ 0 h 189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02"/>
                        <a:gd name="T16" fmla="*/ 0 h 1893"/>
                        <a:gd name="T17" fmla="*/ 702 w 702"/>
                        <a:gd name="T18" fmla="*/ 1893 h 189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02" h="1893">
                          <a:moveTo>
                            <a:pt x="579" y="0"/>
                          </a:moveTo>
                          <a:lnTo>
                            <a:pt x="0" y="1869"/>
                          </a:lnTo>
                          <a:lnTo>
                            <a:pt x="114" y="1893"/>
                          </a:lnTo>
                          <a:lnTo>
                            <a:pt x="702" y="51"/>
                          </a:lnTo>
                          <a:lnTo>
                            <a:pt x="579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2" name="Freeform 1071"/>
                    <p:cNvSpPr>
                      <a:spLocks/>
                    </p:cNvSpPr>
                    <p:nvPr/>
                  </p:nvSpPr>
                  <p:spPr bwMode="auto">
                    <a:xfrm>
                      <a:off x="3144" y="1745"/>
                      <a:ext cx="458" cy="1182"/>
                    </a:xfrm>
                    <a:custGeom>
                      <a:avLst/>
                      <a:gdLst>
                        <a:gd name="T0" fmla="*/ 1 w 756"/>
                        <a:gd name="T1" fmla="*/ 0 h 2184"/>
                        <a:gd name="T2" fmla="*/ 1 w 756"/>
                        <a:gd name="T3" fmla="*/ 1 h 2184"/>
                        <a:gd name="T4" fmla="*/ 0 w 756"/>
                        <a:gd name="T5" fmla="*/ 1 h 2184"/>
                        <a:gd name="T6" fmla="*/ 1 w 756"/>
                        <a:gd name="T7" fmla="*/ 1 h 2184"/>
                        <a:gd name="T8" fmla="*/ 1 w 756"/>
                        <a:gd name="T9" fmla="*/ 0 h 218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56"/>
                        <a:gd name="T16" fmla="*/ 0 h 2184"/>
                        <a:gd name="T17" fmla="*/ 756 w 756"/>
                        <a:gd name="T18" fmla="*/ 2184 h 218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56" h="2184">
                          <a:moveTo>
                            <a:pt x="756" y="0"/>
                          </a:moveTo>
                          <a:lnTo>
                            <a:pt x="138" y="2184"/>
                          </a:lnTo>
                          <a:lnTo>
                            <a:pt x="0" y="2148"/>
                          </a:lnTo>
                          <a:lnTo>
                            <a:pt x="606" y="78"/>
                          </a:lnTo>
                          <a:lnTo>
                            <a:pt x="756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3" name="Freeform 1072"/>
                    <p:cNvSpPr>
                      <a:spLocks/>
                    </p:cNvSpPr>
                    <p:nvPr/>
                  </p:nvSpPr>
                  <p:spPr bwMode="auto">
                    <a:xfrm>
                      <a:off x="1732" y="2534"/>
                      <a:ext cx="1680" cy="399"/>
                    </a:xfrm>
                    <a:custGeom>
                      <a:avLst/>
                      <a:gdLst>
                        <a:gd name="T0" fmla="*/ 1 w 2773"/>
                        <a:gd name="T1" fmla="*/ 0 h 738"/>
                        <a:gd name="T2" fmla="*/ 0 w 2773"/>
                        <a:gd name="T3" fmla="*/ 1 h 738"/>
                        <a:gd name="T4" fmla="*/ 2 w 2773"/>
                        <a:gd name="T5" fmla="*/ 1 h 738"/>
                        <a:gd name="T6" fmla="*/ 2 w 2773"/>
                        <a:gd name="T7" fmla="*/ 1 h 738"/>
                        <a:gd name="T8" fmla="*/ 1 w 2773"/>
                        <a:gd name="T9" fmla="*/ 0 h 73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773"/>
                        <a:gd name="T16" fmla="*/ 0 h 738"/>
                        <a:gd name="T17" fmla="*/ 2773 w 2773"/>
                        <a:gd name="T18" fmla="*/ 738 h 73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773" h="738">
                          <a:moveTo>
                            <a:pt x="33" y="0"/>
                          </a:moveTo>
                          <a:lnTo>
                            <a:pt x="0" y="99"/>
                          </a:lnTo>
                          <a:lnTo>
                            <a:pt x="2436" y="738"/>
                          </a:lnTo>
                          <a:cubicBezTo>
                            <a:pt x="2499" y="501"/>
                            <a:pt x="2773" y="727"/>
                            <a:pt x="2373" y="603"/>
                          </a:cubicBezTo>
                          <a:lnTo>
                            <a:pt x="33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0000CC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4" name="Freeform 1073"/>
                    <p:cNvSpPr>
                      <a:spLocks/>
                    </p:cNvSpPr>
                    <p:nvPr/>
                  </p:nvSpPr>
                  <p:spPr bwMode="auto">
                    <a:xfrm>
                      <a:off x="3195" y="1755"/>
                      <a:ext cx="429" cy="1187"/>
                    </a:xfrm>
                    <a:custGeom>
                      <a:avLst/>
                      <a:gdLst>
                        <a:gd name="T0" fmla="*/ 2 w 637"/>
                        <a:gd name="T1" fmla="*/ 0 h 1659"/>
                        <a:gd name="T2" fmla="*/ 2 w 637"/>
                        <a:gd name="T3" fmla="*/ 0 h 1659"/>
                        <a:gd name="T4" fmla="*/ 1 w 637"/>
                        <a:gd name="T5" fmla="*/ 15 h 1659"/>
                        <a:gd name="T6" fmla="*/ 0 w 637"/>
                        <a:gd name="T7" fmla="*/ 15 h 1659"/>
                        <a:gd name="T8" fmla="*/ 2 w 637"/>
                        <a:gd name="T9" fmla="*/ 0 h 165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37"/>
                        <a:gd name="T16" fmla="*/ 0 h 1659"/>
                        <a:gd name="T17" fmla="*/ 637 w 637"/>
                        <a:gd name="T18" fmla="*/ 1659 h 165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37" h="1659">
                          <a:moveTo>
                            <a:pt x="615" y="0"/>
                          </a:moveTo>
                          <a:lnTo>
                            <a:pt x="637" y="0"/>
                          </a:lnTo>
                          <a:lnTo>
                            <a:pt x="68" y="1659"/>
                          </a:lnTo>
                          <a:lnTo>
                            <a:pt x="0" y="1647"/>
                          </a:lnTo>
                          <a:lnTo>
                            <a:pt x="615" y="0"/>
                          </a:lnTo>
                          <a:close/>
                        </a:path>
                      </a:pathLst>
                    </a:custGeom>
                    <a:solidFill>
                      <a:srgbClr val="4D4D4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5" name="Freeform 1074"/>
                    <p:cNvSpPr>
                      <a:spLocks/>
                    </p:cNvSpPr>
                    <p:nvPr/>
                  </p:nvSpPr>
                  <p:spPr bwMode="auto">
                    <a:xfrm>
                      <a:off x="1734" y="2587"/>
                      <a:ext cx="1494" cy="394"/>
                    </a:xfrm>
                    <a:custGeom>
                      <a:avLst/>
                      <a:gdLst>
                        <a:gd name="T0" fmla="*/ 0 w 2216"/>
                        <a:gd name="T1" fmla="*/ 0 h 550"/>
                        <a:gd name="T2" fmla="*/ 1 w 2216"/>
                        <a:gd name="T3" fmla="*/ 1 h 550"/>
                        <a:gd name="T4" fmla="*/ 9 w 2216"/>
                        <a:gd name="T5" fmla="*/ 5 h 550"/>
                        <a:gd name="T6" fmla="*/ 9 w 2216"/>
                        <a:gd name="T7" fmla="*/ 4 h 550"/>
                        <a:gd name="T8" fmla="*/ 0 w 2216"/>
                        <a:gd name="T9" fmla="*/ 0 h 55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216"/>
                        <a:gd name="T16" fmla="*/ 0 h 550"/>
                        <a:gd name="T17" fmla="*/ 2216 w 2216"/>
                        <a:gd name="T18" fmla="*/ 550 h 55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216" h="550">
                          <a:moveTo>
                            <a:pt x="0" y="0"/>
                          </a:moveTo>
                          <a:lnTo>
                            <a:pt x="9" y="57"/>
                          </a:lnTo>
                          <a:lnTo>
                            <a:pt x="2164" y="550"/>
                          </a:lnTo>
                          <a:lnTo>
                            <a:pt x="2216" y="49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00009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grpSp>
                  <p:nvGrpSpPr>
                    <p:cNvPr id="156" name="Group 107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09" y="3008"/>
                      <a:ext cx="507" cy="234"/>
                      <a:chOff x="1740" y="2642"/>
                      <a:chExt cx="752" cy="327"/>
                    </a:xfrm>
                  </p:grpSpPr>
                  <p:sp>
                    <p:nvSpPr>
                      <p:cNvPr id="164" name="Freeform 107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40" y="2642"/>
                        <a:ext cx="752" cy="327"/>
                      </a:xfrm>
                      <a:custGeom>
                        <a:avLst/>
                        <a:gdLst>
                          <a:gd name="T0" fmla="*/ 293 w 752"/>
                          <a:gd name="T1" fmla="*/ 0 h 327"/>
                          <a:gd name="T2" fmla="*/ 752 w 752"/>
                          <a:gd name="T3" fmla="*/ 124 h 327"/>
                          <a:gd name="T4" fmla="*/ 470 w 752"/>
                          <a:gd name="T5" fmla="*/ 327 h 327"/>
                          <a:gd name="T6" fmla="*/ 0 w 752"/>
                          <a:gd name="T7" fmla="*/ 183 h 327"/>
                          <a:gd name="T8" fmla="*/ 293 w 752"/>
                          <a:gd name="T9" fmla="*/ 0 h 327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752"/>
                          <a:gd name="T16" fmla="*/ 0 h 327"/>
                          <a:gd name="T17" fmla="*/ 752 w 752"/>
                          <a:gd name="T18" fmla="*/ 327 h 327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752" h="327">
                            <a:moveTo>
                              <a:pt x="293" y="0"/>
                            </a:moveTo>
                            <a:lnTo>
                              <a:pt x="752" y="124"/>
                            </a:lnTo>
                            <a:lnTo>
                              <a:pt x="470" y="327"/>
                            </a:lnTo>
                            <a:lnTo>
                              <a:pt x="0" y="183"/>
                            </a:lnTo>
                            <a:lnTo>
                              <a:pt x="293" y="0"/>
                            </a:lnTo>
                            <a:close/>
                          </a:path>
                        </a:pathLst>
                      </a:custGeom>
                      <a:solidFill>
                        <a:srgbClr val="0000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65" name="Freeform 107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54" y="2649"/>
                        <a:ext cx="726" cy="311"/>
                      </a:xfrm>
                      <a:custGeom>
                        <a:avLst/>
                        <a:gdLst>
                          <a:gd name="T0" fmla="*/ 282 w 726"/>
                          <a:gd name="T1" fmla="*/ 0 h 311"/>
                          <a:gd name="T2" fmla="*/ 726 w 726"/>
                          <a:gd name="T3" fmla="*/ 119 h 311"/>
                          <a:gd name="T4" fmla="*/ 457 w 726"/>
                          <a:gd name="T5" fmla="*/ 311 h 311"/>
                          <a:gd name="T6" fmla="*/ 0 w 726"/>
                          <a:gd name="T7" fmla="*/ 173 h 311"/>
                          <a:gd name="T8" fmla="*/ 282 w 726"/>
                          <a:gd name="T9" fmla="*/ 0 h 311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726"/>
                          <a:gd name="T16" fmla="*/ 0 h 311"/>
                          <a:gd name="T17" fmla="*/ 726 w 726"/>
                          <a:gd name="T18" fmla="*/ 311 h 311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726" h="311">
                            <a:moveTo>
                              <a:pt x="282" y="0"/>
                            </a:moveTo>
                            <a:lnTo>
                              <a:pt x="726" y="119"/>
                            </a:lnTo>
                            <a:lnTo>
                              <a:pt x="457" y="311"/>
                            </a:lnTo>
                            <a:lnTo>
                              <a:pt x="0" y="173"/>
                            </a:lnTo>
                            <a:lnTo>
                              <a:pt x="282" y="0"/>
                            </a:lnTo>
                            <a:close/>
                          </a:path>
                        </a:pathLst>
                      </a:custGeom>
                      <a:gradFill rotWithShape="1">
                        <a:gsLst>
                          <a:gs pos="0">
                            <a:srgbClr val="4D4D4D"/>
                          </a:gs>
                          <a:gs pos="100000">
                            <a:srgbClr val="DDDDDD"/>
                          </a:gs>
                        </a:gsLst>
                        <a:lin ang="189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66" name="Freeform 107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808" y="2770"/>
                        <a:ext cx="258" cy="100"/>
                      </a:xfrm>
                      <a:custGeom>
                        <a:avLst/>
                        <a:gdLst>
                          <a:gd name="T0" fmla="*/ 0 w 258"/>
                          <a:gd name="T1" fmla="*/ 44 h 100"/>
                          <a:gd name="T2" fmla="*/ 75 w 258"/>
                          <a:gd name="T3" fmla="*/ 0 h 100"/>
                          <a:gd name="T4" fmla="*/ 258 w 258"/>
                          <a:gd name="T5" fmla="*/ 50 h 100"/>
                          <a:gd name="T6" fmla="*/ 183 w 258"/>
                          <a:gd name="T7" fmla="*/ 100 h 100"/>
                          <a:gd name="T8" fmla="*/ 0 w 258"/>
                          <a:gd name="T9" fmla="*/ 44 h 10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58"/>
                          <a:gd name="T16" fmla="*/ 0 h 100"/>
                          <a:gd name="T17" fmla="*/ 258 w 258"/>
                          <a:gd name="T18" fmla="*/ 100 h 10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58" h="100">
                            <a:moveTo>
                              <a:pt x="0" y="44"/>
                            </a:moveTo>
                            <a:lnTo>
                              <a:pt x="75" y="0"/>
                            </a:lnTo>
                            <a:lnTo>
                              <a:pt x="258" y="50"/>
                            </a:lnTo>
                            <a:lnTo>
                              <a:pt x="183" y="100"/>
                            </a:lnTo>
                            <a:lnTo>
                              <a:pt x="0" y="44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67" name="Freeform 107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99" y="2816"/>
                        <a:ext cx="194" cy="63"/>
                      </a:xfrm>
                      <a:custGeom>
                        <a:avLst/>
                        <a:gdLst>
                          <a:gd name="T0" fmla="*/ 12 w 194"/>
                          <a:gd name="T1" fmla="*/ 0 h 63"/>
                          <a:gd name="T2" fmla="*/ 194 w 194"/>
                          <a:gd name="T3" fmla="*/ 53 h 63"/>
                          <a:gd name="T4" fmla="*/ 180 w 194"/>
                          <a:gd name="T5" fmla="*/ 63 h 63"/>
                          <a:gd name="T6" fmla="*/ 0 w 194"/>
                          <a:gd name="T7" fmla="*/ 9 h 63"/>
                          <a:gd name="T8" fmla="*/ 12 w 194"/>
                          <a:gd name="T9" fmla="*/ 0 h 6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94"/>
                          <a:gd name="T16" fmla="*/ 0 h 63"/>
                          <a:gd name="T17" fmla="*/ 194 w 194"/>
                          <a:gd name="T18" fmla="*/ 63 h 63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94" h="63">
                            <a:moveTo>
                              <a:pt x="12" y="0"/>
                            </a:moveTo>
                            <a:lnTo>
                              <a:pt x="194" y="53"/>
                            </a:lnTo>
                            <a:lnTo>
                              <a:pt x="180" y="63"/>
                            </a:lnTo>
                            <a:lnTo>
                              <a:pt x="0" y="9"/>
                            </a:lnTo>
                            <a:lnTo>
                              <a:pt x="12" y="0"/>
                            </a:lnTo>
                            <a:close/>
                          </a:path>
                        </a:pathLst>
                      </a:custGeom>
                      <a:solidFill>
                        <a:srgbClr val="0000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68" name="Freeform 108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20" y="2834"/>
                        <a:ext cx="258" cy="102"/>
                      </a:xfrm>
                      <a:custGeom>
                        <a:avLst/>
                        <a:gdLst>
                          <a:gd name="T0" fmla="*/ 0 w 258"/>
                          <a:gd name="T1" fmla="*/ 46 h 102"/>
                          <a:gd name="T2" fmla="*/ 71 w 258"/>
                          <a:gd name="T3" fmla="*/ 0 h 102"/>
                          <a:gd name="T4" fmla="*/ 258 w 258"/>
                          <a:gd name="T5" fmla="*/ 52 h 102"/>
                          <a:gd name="T6" fmla="*/ 183 w 258"/>
                          <a:gd name="T7" fmla="*/ 102 h 102"/>
                          <a:gd name="T8" fmla="*/ 0 w 258"/>
                          <a:gd name="T9" fmla="*/ 46 h 102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58"/>
                          <a:gd name="T16" fmla="*/ 0 h 102"/>
                          <a:gd name="T17" fmla="*/ 258 w 258"/>
                          <a:gd name="T18" fmla="*/ 102 h 102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58" h="102">
                            <a:moveTo>
                              <a:pt x="0" y="46"/>
                            </a:moveTo>
                            <a:lnTo>
                              <a:pt x="71" y="0"/>
                            </a:lnTo>
                            <a:lnTo>
                              <a:pt x="258" y="52"/>
                            </a:lnTo>
                            <a:lnTo>
                              <a:pt x="183" y="102"/>
                            </a:lnTo>
                            <a:lnTo>
                              <a:pt x="0" y="46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69" name="Freeform 108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11" y="2882"/>
                        <a:ext cx="194" cy="63"/>
                      </a:xfrm>
                      <a:custGeom>
                        <a:avLst/>
                        <a:gdLst>
                          <a:gd name="T0" fmla="*/ 12 w 194"/>
                          <a:gd name="T1" fmla="*/ 0 h 63"/>
                          <a:gd name="T2" fmla="*/ 194 w 194"/>
                          <a:gd name="T3" fmla="*/ 53 h 63"/>
                          <a:gd name="T4" fmla="*/ 180 w 194"/>
                          <a:gd name="T5" fmla="*/ 63 h 63"/>
                          <a:gd name="T6" fmla="*/ 0 w 194"/>
                          <a:gd name="T7" fmla="*/ 9 h 63"/>
                          <a:gd name="T8" fmla="*/ 12 w 194"/>
                          <a:gd name="T9" fmla="*/ 0 h 6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94"/>
                          <a:gd name="T16" fmla="*/ 0 h 63"/>
                          <a:gd name="T17" fmla="*/ 194 w 194"/>
                          <a:gd name="T18" fmla="*/ 63 h 63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94" h="63">
                            <a:moveTo>
                              <a:pt x="12" y="0"/>
                            </a:moveTo>
                            <a:lnTo>
                              <a:pt x="194" y="53"/>
                            </a:lnTo>
                            <a:lnTo>
                              <a:pt x="180" y="63"/>
                            </a:lnTo>
                            <a:lnTo>
                              <a:pt x="0" y="9"/>
                            </a:lnTo>
                            <a:lnTo>
                              <a:pt x="12" y="0"/>
                            </a:lnTo>
                            <a:close/>
                          </a:path>
                        </a:pathLst>
                      </a:custGeom>
                      <a:solidFill>
                        <a:srgbClr val="0000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</p:grpSp>
                <p:sp>
                  <p:nvSpPr>
                    <p:cNvPr id="157" name="Freeform 1082"/>
                    <p:cNvSpPr>
                      <a:spLocks/>
                    </p:cNvSpPr>
                    <p:nvPr/>
                  </p:nvSpPr>
                  <p:spPr bwMode="auto">
                    <a:xfrm>
                      <a:off x="2577" y="3043"/>
                      <a:ext cx="614" cy="514"/>
                    </a:xfrm>
                    <a:custGeom>
                      <a:avLst/>
                      <a:gdLst>
                        <a:gd name="T0" fmla="*/ 1 w 990"/>
                        <a:gd name="T1" fmla="*/ 2 h 792"/>
                        <a:gd name="T2" fmla="*/ 1 w 990"/>
                        <a:gd name="T3" fmla="*/ 0 h 792"/>
                        <a:gd name="T4" fmla="*/ 1 w 990"/>
                        <a:gd name="T5" fmla="*/ 1 h 792"/>
                        <a:gd name="T6" fmla="*/ 0 w 990"/>
                        <a:gd name="T7" fmla="*/ 2 h 792"/>
                        <a:gd name="T8" fmla="*/ 1 w 990"/>
                        <a:gd name="T9" fmla="*/ 2 h 79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990"/>
                        <a:gd name="T16" fmla="*/ 0 h 792"/>
                        <a:gd name="T17" fmla="*/ 990 w 990"/>
                        <a:gd name="T18" fmla="*/ 792 h 79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990" h="792">
                          <a:moveTo>
                            <a:pt x="3" y="738"/>
                          </a:moveTo>
                          <a:lnTo>
                            <a:pt x="990" y="0"/>
                          </a:lnTo>
                          <a:lnTo>
                            <a:pt x="987" y="60"/>
                          </a:lnTo>
                          <a:lnTo>
                            <a:pt x="0" y="792"/>
                          </a:lnTo>
                          <a:lnTo>
                            <a:pt x="3" y="738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8" name="Freeform 1083"/>
                    <p:cNvSpPr>
                      <a:spLocks/>
                    </p:cNvSpPr>
                    <p:nvPr/>
                  </p:nvSpPr>
                  <p:spPr bwMode="auto">
                    <a:xfrm>
                      <a:off x="1010" y="3084"/>
                      <a:ext cx="1571" cy="469"/>
                    </a:xfrm>
                    <a:custGeom>
                      <a:avLst/>
                      <a:gdLst>
                        <a:gd name="T0" fmla="*/ 1 w 2532"/>
                        <a:gd name="T1" fmla="*/ 0 h 723"/>
                        <a:gd name="T2" fmla="*/ 1 w 2532"/>
                        <a:gd name="T3" fmla="*/ 0 h 723"/>
                        <a:gd name="T4" fmla="*/ 4 w 2532"/>
                        <a:gd name="T5" fmla="*/ 2 h 723"/>
                        <a:gd name="T6" fmla="*/ 4 w 2532"/>
                        <a:gd name="T7" fmla="*/ 2 h 723"/>
                        <a:gd name="T8" fmla="*/ 0 w 2532"/>
                        <a:gd name="T9" fmla="*/ 1 h 723"/>
                        <a:gd name="T10" fmla="*/ 1 w 2532"/>
                        <a:gd name="T11" fmla="*/ 0 h 7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532"/>
                        <a:gd name="T19" fmla="*/ 0 h 723"/>
                        <a:gd name="T20" fmla="*/ 2532 w 2532"/>
                        <a:gd name="T21" fmla="*/ 723 h 72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532" h="723">
                          <a:moveTo>
                            <a:pt x="6" y="0"/>
                          </a:moveTo>
                          <a:cubicBezTo>
                            <a:pt x="16" y="0"/>
                            <a:pt x="26" y="0"/>
                            <a:pt x="36" y="0"/>
                          </a:cubicBezTo>
                          <a:lnTo>
                            <a:pt x="2532" y="678"/>
                          </a:lnTo>
                          <a:lnTo>
                            <a:pt x="2529" y="723"/>
                          </a:lnTo>
                          <a:lnTo>
                            <a:pt x="0" y="24"/>
                          </a:lnTo>
                          <a:lnTo>
                            <a:pt x="6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9" name="Freeform 1084"/>
                    <p:cNvSpPr>
                      <a:spLocks/>
                    </p:cNvSpPr>
                    <p:nvPr/>
                  </p:nvSpPr>
                  <p:spPr bwMode="auto">
                    <a:xfrm>
                      <a:off x="1011" y="2998"/>
                      <a:ext cx="17" cy="95"/>
                    </a:xfrm>
                    <a:custGeom>
                      <a:avLst/>
                      <a:gdLst>
                        <a:gd name="T0" fmla="*/ 1 w 26"/>
                        <a:gd name="T1" fmla="*/ 1 h 147"/>
                        <a:gd name="T2" fmla="*/ 1 w 26"/>
                        <a:gd name="T3" fmla="*/ 1 h 147"/>
                        <a:gd name="T4" fmla="*/ 0 w 26"/>
                        <a:gd name="T5" fmla="*/ 1 h 147"/>
                        <a:gd name="T6" fmla="*/ 1 w 26"/>
                        <a:gd name="T7" fmla="*/ 0 h 147"/>
                        <a:gd name="T8" fmla="*/ 1 w 26"/>
                        <a:gd name="T9" fmla="*/ 1 h 14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6"/>
                        <a:gd name="T16" fmla="*/ 0 h 147"/>
                        <a:gd name="T17" fmla="*/ 26 w 26"/>
                        <a:gd name="T18" fmla="*/ 147 h 14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6" h="147">
                          <a:moveTo>
                            <a:pt x="26" y="10"/>
                          </a:moveTo>
                          <a:lnTo>
                            <a:pt x="23" y="147"/>
                          </a:lnTo>
                          <a:lnTo>
                            <a:pt x="0" y="144"/>
                          </a:lnTo>
                          <a:lnTo>
                            <a:pt x="3" y="0"/>
                          </a:lnTo>
                          <a:lnTo>
                            <a:pt x="26" y="1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1" name="Freeform 1085"/>
                    <p:cNvSpPr>
                      <a:spLocks/>
                    </p:cNvSpPr>
                    <p:nvPr/>
                  </p:nvSpPr>
                  <p:spPr bwMode="auto">
                    <a:xfrm>
                      <a:off x="1012" y="2611"/>
                      <a:ext cx="730" cy="393"/>
                    </a:xfrm>
                    <a:custGeom>
                      <a:avLst/>
                      <a:gdLst>
                        <a:gd name="T0" fmla="*/ 1 w 1176"/>
                        <a:gd name="T1" fmla="*/ 0 h 606"/>
                        <a:gd name="T2" fmla="*/ 0 w 1176"/>
                        <a:gd name="T3" fmla="*/ 1 h 606"/>
                        <a:gd name="T4" fmla="*/ 1 w 1176"/>
                        <a:gd name="T5" fmla="*/ 1 h 606"/>
                        <a:gd name="T6" fmla="*/ 1 w 1176"/>
                        <a:gd name="T7" fmla="*/ 1 h 606"/>
                        <a:gd name="T8" fmla="*/ 1 w 1176"/>
                        <a:gd name="T9" fmla="*/ 0 h 60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176"/>
                        <a:gd name="T16" fmla="*/ 0 h 606"/>
                        <a:gd name="T17" fmla="*/ 1176 w 1176"/>
                        <a:gd name="T18" fmla="*/ 606 h 60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176" h="606">
                          <a:moveTo>
                            <a:pt x="1170" y="0"/>
                          </a:moveTo>
                          <a:lnTo>
                            <a:pt x="0" y="597"/>
                          </a:lnTo>
                          <a:lnTo>
                            <a:pt x="30" y="606"/>
                          </a:lnTo>
                          <a:lnTo>
                            <a:pt x="1176" y="18"/>
                          </a:lnTo>
                          <a:lnTo>
                            <a:pt x="1170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2" name="Freeform 1086"/>
                    <p:cNvSpPr>
                      <a:spLocks/>
                    </p:cNvSpPr>
                    <p:nvPr/>
                  </p:nvSpPr>
                  <p:spPr bwMode="auto">
                    <a:xfrm>
                      <a:off x="1061" y="3018"/>
                      <a:ext cx="1490" cy="451"/>
                    </a:xfrm>
                    <a:custGeom>
                      <a:avLst/>
                      <a:gdLst>
                        <a:gd name="T0" fmla="*/ 1 w 2532"/>
                        <a:gd name="T1" fmla="*/ 0 h 723"/>
                        <a:gd name="T2" fmla="*/ 1 w 2532"/>
                        <a:gd name="T3" fmla="*/ 0 h 723"/>
                        <a:gd name="T4" fmla="*/ 1 w 2532"/>
                        <a:gd name="T5" fmla="*/ 1 h 723"/>
                        <a:gd name="T6" fmla="*/ 1 w 2532"/>
                        <a:gd name="T7" fmla="*/ 1 h 723"/>
                        <a:gd name="T8" fmla="*/ 0 w 2532"/>
                        <a:gd name="T9" fmla="*/ 1 h 723"/>
                        <a:gd name="T10" fmla="*/ 1 w 2532"/>
                        <a:gd name="T11" fmla="*/ 0 h 7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532"/>
                        <a:gd name="T19" fmla="*/ 0 h 723"/>
                        <a:gd name="T20" fmla="*/ 2532 w 2532"/>
                        <a:gd name="T21" fmla="*/ 723 h 72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532" h="723">
                          <a:moveTo>
                            <a:pt x="6" y="0"/>
                          </a:moveTo>
                          <a:cubicBezTo>
                            <a:pt x="16" y="0"/>
                            <a:pt x="26" y="0"/>
                            <a:pt x="36" y="0"/>
                          </a:cubicBezTo>
                          <a:lnTo>
                            <a:pt x="2532" y="678"/>
                          </a:lnTo>
                          <a:lnTo>
                            <a:pt x="2529" y="723"/>
                          </a:lnTo>
                          <a:lnTo>
                            <a:pt x="0" y="24"/>
                          </a:lnTo>
                          <a:lnTo>
                            <a:pt x="6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3" name="Freeform 1087"/>
                    <p:cNvSpPr>
                      <a:spLocks/>
                    </p:cNvSpPr>
                    <p:nvPr/>
                  </p:nvSpPr>
                  <p:spPr bwMode="auto">
                    <a:xfrm flipV="1">
                      <a:off x="2549" y="2986"/>
                      <a:ext cx="608" cy="467"/>
                    </a:xfrm>
                    <a:custGeom>
                      <a:avLst/>
                      <a:gdLst>
                        <a:gd name="T0" fmla="*/ 0 w 2532"/>
                        <a:gd name="T1" fmla="*/ 0 h 723"/>
                        <a:gd name="T2" fmla="*/ 0 w 2532"/>
                        <a:gd name="T3" fmla="*/ 0 h 723"/>
                        <a:gd name="T4" fmla="*/ 0 w 2532"/>
                        <a:gd name="T5" fmla="*/ 2 h 723"/>
                        <a:gd name="T6" fmla="*/ 0 w 2532"/>
                        <a:gd name="T7" fmla="*/ 2 h 723"/>
                        <a:gd name="T8" fmla="*/ 0 w 2532"/>
                        <a:gd name="T9" fmla="*/ 1 h 723"/>
                        <a:gd name="T10" fmla="*/ 0 w 2532"/>
                        <a:gd name="T11" fmla="*/ 0 h 7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532"/>
                        <a:gd name="T19" fmla="*/ 0 h 723"/>
                        <a:gd name="T20" fmla="*/ 2532 w 2532"/>
                        <a:gd name="T21" fmla="*/ 723 h 72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532" h="723">
                          <a:moveTo>
                            <a:pt x="6" y="0"/>
                          </a:moveTo>
                          <a:cubicBezTo>
                            <a:pt x="16" y="0"/>
                            <a:pt x="26" y="0"/>
                            <a:pt x="36" y="0"/>
                          </a:cubicBezTo>
                          <a:lnTo>
                            <a:pt x="2532" y="678"/>
                          </a:lnTo>
                          <a:lnTo>
                            <a:pt x="2529" y="723"/>
                          </a:lnTo>
                          <a:lnTo>
                            <a:pt x="0" y="24"/>
                          </a:lnTo>
                          <a:lnTo>
                            <a:pt x="6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95" name="Group 1114"/>
                  <p:cNvGrpSpPr>
                    <a:grpSpLocks/>
                  </p:cNvGrpSpPr>
                  <p:nvPr/>
                </p:nvGrpSpPr>
                <p:grpSpPr bwMode="auto">
                  <a:xfrm>
                    <a:off x="5561013" y="3041650"/>
                    <a:ext cx="444500" cy="407988"/>
                    <a:chOff x="877" y="1008"/>
                    <a:chExt cx="2747" cy="2591"/>
                  </a:xfrm>
                </p:grpSpPr>
                <p:pic>
                  <p:nvPicPr>
                    <p:cNvPr id="123" name="Picture 1115" descr="antenna_stylized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77" y="1008"/>
                      <a:ext cx="2725" cy="14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124" name="Picture 1116" descr="laptop_keyboard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rot="109064" flipH="1">
                      <a:off x="1009" y="2586"/>
                      <a:ext cx="2245" cy="101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125" name="Freeform 1117"/>
                    <p:cNvSpPr>
                      <a:spLocks/>
                    </p:cNvSpPr>
                    <p:nvPr/>
                  </p:nvSpPr>
                  <p:spPr bwMode="auto">
                    <a:xfrm>
                      <a:off x="1753" y="1603"/>
                      <a:ext cx="1807" cy="1322"/>
                    </a:xfrm>
                    <a:custGeom>
                      <a:avLst/>
                      <a:gdLst>
                        <a:gd name="T0" fmla="*/ 1 w 2982"/>
                        <a:gd name="T1" fmla="*/ 0 h 2442"/>
                        <a:gd name="T2" fmla="*/ 0 w 2982"/>
                        <a:gd name="T3" fmla="*/ 1 h 2442"/>
                        <a:gd name="T4" fmla="*/ 2 w 2982"/>
                        <a:gd name="T5" fmla="*/ 1 h 2442"/>
                        <a:gd name="T6" fmla="*/ 2 w 2982"/>
                        <a:gd name="T7" fmla="*/ 1 h 2442"/>
                        <a:gd name="T8" fmla="*/ 1 w 2982"/>
                        <a:gd name="T9" fmla="*/ 0 h 244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982"/>
                        <a:gd name="T16" fmla="*/ 0 h 2442"/>
                        <a:gd name="T17" fmla="*/ 2982 w 2982"/>
                        <a:gd name="T18" fmla="*/ 2442 h 244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982" h="2442">
                          <a:moveTo>
                            <a:pt x="540" y="0"/>
                          </a:moveTo>
                          <a:lnTo>
                            <a:pt x="0" y="1734"/>
                          </a:lnTo>
                          <a:lnTo>
                            <a:pt x="2394" y="2442"/>
                          </a:lnTo>
                          <a:lnTo>
                            <a:pt x="2982" y="318"/>
                          </a:lnTo>
                          <a:lnTo>
                            <a:pt x="540" y="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pic>
                  <p:nvPicPr>
                    <p:cNvPr id="126" name="Picture 1118" descr="screen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1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842" y="1637"/>
                      <a:ext cx="1642" cy="12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127" name="Freeform 1119"/>
                    <p:cNvSpPr>
                      <a:spLocks/>
                    </p:cNvSpPr>
                    <p:nvPr/>
                  </p:nvSpPr>
                  <p:spPr bwMode="auto">
                    <a:xfrm>
                      <a:off x="2082" y="1564"/>
                      <a:ext cx="1531" cy="246"/>
                    </a:xfrm>
                    <a:custGeom>
                      <a:avLst/>
                      <a:gdLst>
                        <a:gd name="T0" fmla="*/ 1 w 2528"/>
                        <a:gd name="T1" fmla="*/ 0 h 455"/>
                        <a:gd name="T2" fmla="*/ 2 w 2528"/>
                        <a:gd name="T3" fmla="*/ 1 h 455"/>
                        <a:gd name="T4" fmla="*/ 2 w 2528"/>
                        <a:gd name="T5" fmla="*/ 1 h 455"/>
                        <a:gd name="T6" fmla="*/ 0 w 2528"/>
                        <a:gd name="T7" fmla="*/ 1 h 455"/>
                        <a:gd name="T8" fmla="*/ 1 w 2528"/>
                        <a:gd name="T9" fmla="*/ 0 h 45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28"/>
                        <a:gd name="T16" fmla="*/ 0 h 455"/>
                        <a:gd name="T17" fmla="*/ 2528 w 2528"/>
                        <a:gd name="T18" fmla="*/ 455 h 45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28" h="455">
                          <a:moveTo>
                            <a:pt x="14" y="0"/>
                          </a:moveTo>
                          <a:lnTo>
                            <a:pt x="2528" y="341"/>
                          </a:lnTo>
                          <a:lnTo>
                            <a:pt x="2480" y="455"/>
                          </a:lnTo>
                          <a:lnTo>
                            <a:pt x="0" y="86"/>
                          </a:lnTo>
                          <a:lnTo>
                            <a:pt x="14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000099"/>
                        </a:gs>
                        <a:gs pos="100000">
                          <a:srgbClr val="EAEAEA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8" name="Freeform 1120"/>
                    <p:cNvSpPr>
                      <a:spLocks/>
                    </p:cNvSpPr>
                    <p:nvPr/>
                  </p:nvSpPr>
                  <p:spPr bwMode="auto">
                    <a:xfrm>
                      <a:off x="1737" y="1562"/>
                      <a:ext cx="425" cy="1024"/>
                    </a:xfrm>
                    <a:custGeom>
                      <a:avLst/>
                      <a:gdLst>
                        <a:gd name="T0" fmla="*/ 1 w 702"/>
                        <a:gd name="T1" fmla="*/ 0 h 1893"/>
                        <a:gd name="T2" fmla="*/ 0 w 702"/>
                        <a:gd name="T3" fmla="*/ 1 h 1893"/>
                        <a:gd name="T4" fmla="*/ 1 w 702"/>
                        <a:gd name="T5" fmla="*/ 1 h 1893"/>
                        <a:gd name="T6" fmla="*/ 1 w 702"/>
                        <a:gd name="T7" fmla="*/ 1 h 1893"/>
                        <a:gd name="T8" fmla="*/ 1 w 702"/>
                        <a:gd name="T9" fmla="*/ 0 h 189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02"/>
                        <a:gd name="T16" fmla="*/ 0 h 1893"/>
                        <a:gd name="T17" fmla="*/ 702 w 702"/>
                        <a:gd name="T18" fmla="*/ 1893 h 189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02" h="1893">
                          <a:moveTo>
                            <a:pt x="579" y="0"/>
                          </a:moveTo>
                          <a:lnTo>
                            <a:pt x="0" y="1869"/>
                          </a:lnTo>
                          <a:lnTo>
                            <a:pt x="114" y="1893"/>
                          </a:lnTo>
                          <a:lnTo>
                            <a:pt x="702" y="51"/>
                          </a:lnTo>
                          <a:lnTo>
                            <a:pt x="579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9" name="Freeform 1121"/>
                    <p:cNvSpPr>
                      <a:spLocks/>
                    </p:cNvSpPr>
                    <p:nvPr/>
                  </p:nvSpPr>
                  <p:spPr bwMode="auto">
                    <a:xfrm>
                      <a:off x="3144" y="1745"/>
                      <a:ext cx="458" cy="1182"/>
                    </a:xfrm>
                    <a:custGeom>
                      <a:avLst/>
                      <a:gdLst>
                        <a:gd name="T0" fmla="*/ 1 w 756"/>
                        <a:gd name="T1" fmla="*/ 0 h 2184"/>
                        <a:gd name="T2" fmla="*/ 1 w 756"/>
                        <a:gd name="T3" fmla="*/ 1 h 2184"/>
                        <a:gd name="T4" fmla="*/ 0 w 756"/>
                        <a:gd name="T5" fmla="*/ 1 h 2184"/>
                        <a:gd name="T6" fmla="*/ 1 w 756"/>
                        <a:gd name="T7" fmla="*/ 1 h 2184"/>
                        <a:gd name="T8" fmla="*/ 1 w 756"/>
                        <a:gd name="T9" fmla="*/ 0 h 218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56"/>
                        <a:gd name="T16" fmla="*/ 0 h 2184"/>
                        <a:gd name="T17" fmla="*/ 756 w 756"/>
                        <a:gd name="T18" fmla="*/ 2184 h 218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56" h="2184">
                          <a:moveTo>
                            <a:pt x="756" y="0"/>
                          </a:moveTo>
                          <a:lnTo>
                            <a:pt x="138" y="2184"/>
                          </a:lnTo>
                          <a:lnTo>
                            <a:pt x="0" y="2148"/>
                          </a:lnTo>
                          <a:lnTo>
                            <a:pt x="606" y="78"/>
                          </a:lnTo>
                          <a:lnTo>
                            <a:pt x="756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30" name="Freeform 1122"/>
                    <p:cNvSpPr>
                      <a:spLocks/>
                    </p:cNvSpPr>
                    <p:nvPr/>
                  </p:nvSpPr>
                  <p:spPr bwMode="auto">
                    <a:xfrm>
                      <a:off x="1732" y="2534"/>
                      <a:ext cx="1680" cy="399"/>
                    </a:xfrm>
                    <a:custGeom>
                      <a:avLst/>
                      <a:gdLst>
                        <a:gd name="T0" fmla="*/ 1 w 2773"/>
                        <a:gd name="T1" fmla="*/ 0 h 738"/>
                        <a:gd name="T2" fmla="*/ 0 w 2773"/>
                        <a:gd name="T3" fmla="*/ 1 h 738"/>
                        <a:gd name="T4" fmla="*/ 2 w 2773"/>
                        <a:gd name="T5" fmla="*/ 1 h 738"/>
                        <a:gd name="T6" fmla="*/ 2 w 2773"/>
                        <a:gd name="T7" fmla="*/ 1 h 738"/>
                        <a:gd name="T8" fmla="*/ 1 w 2773"/>
                        <a:gd name="T9" fmla="*/ 0 h 73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773"/>
                        <a:gd name="T16" fmla="*/ 0 h 738"/>
                        <a:gd name="T17" fmla="*/ 2773 w 2773"/>
                        <a:gd name="T18" fmla="*/ 738 h 73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773" h="738">
                          <a:moveTo>
                            <a:pt x="33" y="0"/>
                          </a:moveTo>
                          <a:lnTo>
                            <a:pt x="0" y="99"/>
                          </a:lnTo>
                          <a:lnTo>
                            <a:pt x="2436" y="738"/>
                          </a:lnTo>
                          <a:cubicBezTo>
                            <a:pt x="2499" y="501"/>
                            <a:pt x="2773" y="727"/>
                            <a:pt x="2373" y="603"/>
                          </a:cubicBezTo>
                          <a:lnTo>
                            <a:pt x="33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0000CC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31" name="Freeform 1123"/>
                    <p:cNvSpPr>
                      <a:spLocks/>
                    </p:cNvSpPr>
                    <p:nvPr/>
                  </p:nvSpPr>
                  <p:spPr bwMode="auto">
                    <a:xfrm>
                      <a:off x="3195" y="1755"/>
                      <a:ext cx="429" cy="1187"/>
                    </a:xfrm>
                    <a:custGeom>
                      <a:avLst/>
                      <a:gdLst>
                        <a:gd name="T0" fmla="*/ 2 w 637"/>
                        <a:gd name="T1" fmla="*/ 0 h 1659"/>
                        <a:gd name="T2" fmla="*/ 2 w 637"/>
                        <a:gd name="T3" fmla="*/ 0 h 1659"/>
                        <a:gd name="T4" fmla="*/ 1 w 637"/>
                        <a:gd name="T5" fmla="*/ 15 h 1659"/>
                        <a:gd name="T6" fmla="*/ 0 w 637"/>
                        <a:gd name="T7" fmla="*/ 15 h 1659"/>
                        <a:gd name="T8" fmla="*/ 2 w 637"/>
                        <a:gd name="T9" fmla="*/ 0 h 165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37"/>
                        <a:gd name="T16" fmla="*/ 0 h 1659"/>
                        <a:gd name="T17" fmla="*/ 637 w 637"/>
                        <a:gd name="T18" fmla="*/ 1659 h 165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37" h="1659">
                          <a:moveTo>
                            <a:pt x="615" y="0"/>
                          </a:moveTo>
                          <a:lnTo>
                            <a:pt x="637" y="0"/>
                          </a:lnTo>
                          <a:lnTo>
                            <a:pt x="68" y="1659"/>
                          </a:lnTo>
                          <a:lnTo>
                            <a:pt x="0" y="1647"/>
                          </a:lnTo>
                          <a:lnTo>
                            <a:pt x="615" y="0"/>
                          </a:lnTo>
                          <a:close/>
                        </a:path>
                      </a:pathLst>
                    </a:custGeom>
                    <a:solidFill>
                      <a:srgbClr val="4D4D4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32" name="Freeform 1124"/>
                    <p:cNvSpPr>
                      <a:spLocks/>
                    </p:cNvSpPr>
                    <p:nvPr/>
                  </p:nvSpPr>
                  <p:spPr bwMode="auto">
                    <a:xfrm>
                      <a:off x="1734" y="2587"/>
                      <a:ext cx="1494" cy="394"/>
                    </a:xfrm>
                    <a:custGeom>
                      <a:avLst/>
                      <a:gdLst>
                        <a:gd name="T0" fmla="*/ 0 w 2216"/>
                        <a:gd name="T1" fmla="*/ 0 h 550"/>
                        <a:gd name="T2" fmla="*/ 1 w 2216"/>
                        <a:gd name="T3" fmla="*/ 1 h 550"/>
                        <a:gd name="T4" fmla="*/ 9 w 2216"/>
                        <a:gd name="T5" fmla="*/ 5 h 550"/>
                        <a:gd name="T6" fmla="*/ 9 w 2216"/>
                        <a:gd name="T7" fmla="*/ 4 h 550"/>
                        <a:gd name="T8" fmla="*/ 0 w 2216"/>
                        <a:gd name="T9" fmla="*/ 0 h 55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216"/>
                        <a:gd name="T16" fmla="*/ 0 h 550"/>
                        <a:gd name="T17" fmla="*/ 2216 w 2216"/>
                        <a:gd name="T18" fmla="*/ 550 h 55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216" h="550">
                          <a:moveTo>
                            <a:pt x="0" y="0"/>
                          </a:moveTo>
                          <a:lnTo>
                            <a:pt x="9" y="57"/>
                          </a:lnTo>
                          <a:lnTo>
                            <a:pt x="2164" y="550"/>
                          </a:lnTo>
                          <a:lnTo>
                            <a:pt x="2216" y="49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00009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grpSp>
                  <p:nvGrpSpPr>
                    <p:cNvPr id="133" name="Group 112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09" y="3008"/>
                      <a:ext cx="507" cy="234"/>
                      <a:chOff x="1740" y="2642"/>
                      <a:chExt cx="752" cy="327"/>
                    </a:xfrm>
                  </p:grpSpPr>
                  <p:sp>
                    <p:nvSpPr>
                      <p:cNvPr id="140" name="Freeform 112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40" y="2642"/>
                        <a:ext cx="752" cy="327"/>
                      </a:xfrm>
                      <a:custGeom>
                        <a:avLst/>
                        <a:gdLst>
                          <a:gd name="T0" fmla="*/ 293 w 752"/>
                          <a:gd name="T1" fmla="*/ 0 h 327"/>
                          <a:gd name="T2" fmla="*/ 752 w 752"/>
                          <a:gd name="T3" fmla="*/ 124 h 327"/>
                          <a:gd name="T4" fmla="*/ 470 w 752"/>
                          <a:gd name="T5" fmla="*/ 327 h 327"/>
                          <a:gd name="T6" fmla="*/ 0 w 752"/>
                          <a:gd name="T7" fmla="*/ 183 h 327"/>
                          <a:gd name="T8" fmla="*/ 293 w 752"/>
                          <a:gd name="T9" fmla="*/ 0 h 327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752"/>
                          <a:gd name="T16" fmla="*/ 0 h 327"/>
                          <a:gd name="T17" fmla="*/ 752 w 752"/>
                          <a:gd name="T18" fmla="*/ 327 h 327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752" h="327">
                            <a:moveTo>
                              <a:pt x="293" y="0"/>
                            </a:moveTo>
                            <a:lnTo>
                              <a:pt x="752" y="124"/>
                            </a:lnTo>
                            <a:lnTo>
                              <a:pt x="470" y="327"/>
                            </a:lnTo>
                            <a:lnTo>
                              <a:pt x="0" y="183"/>
                            </a:lnTo>
                            <a:lnTo>
                              <a:pt x="293" y="0"/>
                            </a:lnTo>
                            <a:close/>
                          </a:path>
                        </a:pathLst>
                      </a:custGeom>
                      <a:solidFill>
                        <a:srgbClr val="0000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41" name="Freeform 112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54" y="2649"/>
                        <a:ext cx="726" cy="311"/>
                      </a:xfrm>
                      <a:custGeom>
                        <a:avLst/>
                        <a:gdLst>
                          <a:gd name="T0" fmla="*/ 282 w 726"/>
                          <a:gd name="T1" fmla="*/ 0 h 311"/>
                          <a:gd name="T2" fmla="*/ 726 w 726"/>
                          <a:gd name="T3" fmla="*/ 119 h 311"/>
                          <a:gd name="T4" fmla="*/ 457 w 726"/>
                          <a:gd name="T5" fmla="*/ 311 h 311"/>
                          <a:gd name="T6" fmla="*/ 0 w 726"/>
                          <a:gd name="T7" fmla="*/ 173 h 311"/>
                          <a:gd name="T8" fmla="*/ 282 w 726"/>
                          <a:gd name="T9" fmla="*/ 0 h 311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726"/>
                          <a:gd name="T16" fmla="*/ 0 h 311"/>
                          <a:gd name="T17" fmla="*/ 726 w 726"/>
                          <a:gd name="T18" fmla="*/ 311 h 311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726" h="311">
                            <a:moveTo>
                              <a:pt x="282" y="0"/>
                            </a:moveTo>
                            <a:lnTo>
                              <a:pt x="726" y="119"/>
                            </a:lnTo>
                            <a:lnTo>
                              <a:pt x="457" y="311"/>
                            </a:lnTo>
                            <a:lnTo>
                              <a:pt x="0" y="173"/>
                            </a:lnTo>
                            <a:lnTo>
                              <a:pt x="282" y="0"/>
                            </a:lnTo>
                            <a:close/>
                          </a:path>
                        </a:pathLst>
                      </a:custGeom>
                      <a:gradFill rotWithShape="1">
                        <a:gsLst>
                          <a:gs pos="0">
                            <a:srgbClr val="4D4D4D"/>
                          </a:gs>
                          <a:gs pos="100000">
                            <a:srgbClr val="DDDDDD"/>
                          </a:gs>
                        </a:gsLst>
                        <a:lin ang="189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42" name="Freeform 112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808" y="2770"/>
                        <a:ext cx="258" cy="100"/>
                      </a:xfrm>
                      <a:custGeom>
                        <a:avLst/>
                        <a:gdLst>
                          <a:gd name="T0" fmla="*/ 0 w 258"/>
                          <a:gd name="T1" fmla="*/ 44 h 100"/>
                          <a:gd name="T2" fmla="*/ 75 w 258"/>
                          <a:gd name="T3" fmla="*/ 0 h 100"/>
                          <a:gd name="T4" fmla="*/ 258 w 258"/>
                          <a:gd name="T5" fmla="*/ 50 h 100"/>
                          <a:gd name="T6" fmla="*/ 183 w 258"/>
                          <a:gd name="T7" fmla="*/ 100 h 100"/>
                          <a:gd name="T8" fmla="*/ 0 w 258"/>
                          <a:gd name="T9" fmla="*/ 44 h 10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58"/>
                          <a:gd name="T16" fmla="*/ 0 h 100"/>
                          <a:gd name="T17" fmla="*/ 258 w 258"/>
                          <a:gd name="T18" fmla="*/ 100 h 10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58" h="100">
                            <a:moveTo>
                              <a:pt x="0" y="44"/>
                            </a:moveTo>
                            <a:lnTo>
                              <a:pt x="75" y="0"/>
                            </a:lnTo>
                            <a:lnTo>
                              <a:pt x="258" y="50"/>
                            </a:lnTo>
                            <a:lnTo>
                              <a:pt x="183" y="100"/>
                            </a:lnTo>
                            <a:lnTo>
                              <a:pt x="0" y="44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43" name="Freeform 112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99" y="2816"/>
                        <a:ext cx="194" cy="63"/>
                      </a:xfrm>
                      <a:custGeom>
                        <a:avLst/>
                        <a:gdLst>
                          <a:gd name="T0" fmla="*/ 12 w 194"/>
                          <a:gd name="T1" fmla="*/ 0 h 63"/>
                          <a:gd name="T2" fmla="*/ 194 w 194"/>
                          <a:gd name="T3" fmla="*/ 53 h 63"/>
                          <a:gd name="T4" fmla="*/ 180 w 194"/>
                          <a:gd name="T5" fmla="*/ 63 h 63"/>
                          <a:gd name="T6" fmla="*/ 0 w 194"/>
                          <a:gd name="T7" fmla="*/ 9 h 63"/>
                          <a:gd name="T8" fmla="*/ 12 w 194"/>
                          <a:gd name="T9" fmla="*/ 0 h 6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94"/>
                          <a:gd name="T16" fmla="*/ 0 h 63"/>
                          <a:gd name="T17" fmla="*/ 194 w 194"/>
                          <a:gd name="T18" fmla="*/ 63 h 63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94" h="63">
                            <a:moveTo>
                              <a:pt x="12" y="0"/>
                            </a:moveTo>
                            <a:lnTo>
                              <a:pt x="194" y="53"/>
                            </a:lnTo>
                            <a:lnTo>
                              <a:pt x="180" y="63"/>
                            </a:lnTo>
                            <a:lnTo>
                              <a:pt x="0" y="9"/>
                            </a:lnTo>
                            <a:lnTo>
                              <a:pt x="12" y="0"/>
                            </a:lnTo>
                            <a:close/>
                          </a:path>
                        </a:pathLst>
                      </a:custGeom>
                      <a:solidFill>
                        <a:srgbClr val="0000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44" name="Freeform 113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20" y="2834"/>
                        <a:ext cx="258" cy="102"/>
                      </a:xfrm>
                      <a:custGeom>
                        <a:avLst/>
                        <a:gdLst>
                          <a:gd name="T0" fmla="*/ 0 w 258"/>
                          <a:gd name="T1" fmla="*/ 46 h 102"/>
                          <a:gd name="T2" fmla="*/ 71 w 258"/>
                          <a:gd name="T3" fmla="*/ 0 h 102"/>
                          <a:gd name="T4" fmla="*/ 258 w 258"/>
                          <a:gd name="T5" fmla="*/ 52 h 102"/>
                          <a:gd name="T6" fmla="*/ 183 w 258"/>
                          <a:gd name="T7" fmla="*/ 102 h 102"/>
                          <a:gd name="T8" fmla="*/ 0 w 258"/>
                          <a:gd name="T9" fmla="*/ 46 h 102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58"/>
                          <a:gd name="T16" fmla="*/ 0 h 102"/>
                          <a:gd name="T17" fmla="*/ 258 w 258"/>
                          <a:gd name="T18" fmla="*/ 102 h 102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58" h="102">
                            <a:moveTo>
                              <a:pt x="0" y="46"/>
                            </a:moveTo>
                            <a:lnTo>
                              <a:pt x="71" y="0"/>
                            </a:lnTo>
                            <a:lnTo>
                              <a:pt x="258" y="52"/>
                            </a:lnTo>
                            <a:lnTo>
                              <a:pt x="183" y="102"/>
                            </a:lnTo>
                            <a:lnTo>
                              <a:pt x="0" y="46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45" name="Freeform 113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11" y="2882"/>
                        <a:ext cx="194" cy="63"/>
                      </a:xfrm>
                      <a:custGeom>
                        <a:avLst/>
                        <a:gdLst>
                          <a:gd name="T0" fmla="*/ 12 w 194"/>
                          <a:gd name="T1" fmla="*/ 0 h 63"/>
                          <a:gd name="T2" fmla="*/ 194 w 194"/>
                          <a:gd name="T3" fmla="*/ 53 h 63"/>
                          <a:gd name="T4" fmla="*/ 180 w 194"/>
                          <a:gd name="T5" fmla="*/ 63 h 63"/>
                          <a:gd name="T6" fmla="*/ 0 w 194"/>
                          <a:gd name="T7" fmla="*/ 9 h 63"/>
                          <a:gd name="T8" fmla="*/ 12 w 194"/>
                          <a:gd name="T9" fmla="*/ 0 h 6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94"/>
                          <a:gd name="T16" fmla="*/ 0 h 63"/>
                          <a:gd name="T17" fmla="*/ 194 w 194"/>
                          <a:gd name="T18" fmla="*/ 63 h 63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94" h="63">
                            <a:moveTo>
                              <a:pt x="12" y="0"/>
                            </a:moveTo>
                            <a:lnTo>
                              <a:pt x="194" y="53"/>
                            </a:lnTo>
                            <a:lnTo>
                              <a:pt x="180" y="63"/>
                            </a:lnTo>
                            <a:lnTo>
                              <a:pt x="0" y="9"/>
                            </a:lnTo>
                            <a:lnTo>
                              <a:pt x="12" y="0"/>
                            </a:lnTo>
                            <a:close/>
                          </a:path>
                        </a:pathLst>
                      </a:custGeom>
                      <a:solidFill>
                        <a:srgbClr val="0000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</p:grpSp>
                <p:sp>
                  <p:nvSpPr>
                    <p:cNvPr id="134" name="Freeform 1132"/>
                    <p:cNvSpPr>
                      <a:spLocks/>
                    </p:cNvSpPr>
                    <p:nvPr/>
                  </p:nvSpPr>
                  <p:spPr bwMode="auto">
                    <a:xfrm>
                      <a:off x="2577" y="3043"/>
                      <a:ext cx="614" cy="514"/>
                    </a:xfrm>
                    <a:custGeom>
                      <a:avLst/>
                      <a:gdLst>
                        <a:gd name="T0" fmla="*/ 1 w 990"/>
                        <a:gd name="T1" fmla="*/ 2 h 792"/>
                        <a:gd name="T2" fmla="*/ 1 w 990"/>
                        <a:gd name="T3" fmla="*/ 0 h 792"/>
                        <a:gd name="T4" fmla="*/ 1 w 990"/>
                        <a:gd name="T5" fmla="*/ 1 h 792"/>
                        <a:gd name="T6" fmla="*/ 0 w 990"/>
                        <a:gd name="T7" fmla="*/ 2 h 792"/>
                        <a:gd name="T8" fmla="*/ 1 w 990"/>
                        <a:gd name="T9" fmla="*/ 2 h 79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990"/>
                        <a:gd name="T16" fmla="*/ 0 h 792"/>
                        <a:gd name="T17" fmla="*/ 990 w 990"/>
                        <a:gd name="T18" fmla="*/ 792 h 79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990" h="792">
                          <a:moveTo>
                            <a:pt x="3" y="738"/>
                          </a:moveTo>
                          <a:lnTo>
                            <a:pt x="990" y="0"/>
                          </a:lnTo>
                          <a:lnTo>
                            <a:pt x="987" y="60"/>
                          </a:lnTo>
                          <a:lnTo>
                            <a:pt x="0" y="792"/>
                          </a:lnTo>
                          <a:lnTo>
                            <a:pt x="3" y="738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35" name="Freeform 1133"/>
                    <p:cNvSpPr>
                      <a:spLocks/>
                    </p:cNvSpPr>
                    <p:nvPr/>
                  </p:nvSpPr>
                  <p:spPr bwMode="auto">
                    <a:xfrm>
                      <a:off x="1010" y="3084"/>
                      <a:ext cx="1571" cy="469"/>
                    </a:xfrm>
                    <a:custGeom>
                      <a:avLst/>
                      <a:gdLst>
                        <a:gd name="T0" fmla="*/ 1 w 2532"/>
                        <a:gd name="T1" fmla="*/ 0 h 723"/>
                        <a:gd name="T2" fmla="*/ 1 w 2532"/>
                        <a:gd name="T3" fmla="*/ 0 h 723"/>
                        <a:gd name="T4" fmla="*/ 4 w 2532"/>
                        <a:gd name="T5" fmla="*/ 2 h 723"/>
                        <a:gd name="T6" fmla="*/ 4 w 2532"/>
                        <a:gd name="T7" fmla="*/ 2 h 723"/>
                        <a:gd name="T8" fmla="*/ 0 w 2532"/>
                        <a:gd name="T9" fmla="*/ 1 h 723"/>
                        <a:gd name="T10" fmla="*/ 1 w 2532"/>
                        <a:gd name="T11" fmla="*/ 0 h 7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532"/>
                        <a:gd name="T19" fmla="*/ 0 h 723"/>
                        <a:gd name="T20" fmla="*/ 2532 w 2532"/>
                        <a:gd name="T21" fmla="*/ 723 h 72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532" h="723">
                          <a:moveTo>
                            <a:pt x="6" y="0"/>
                          </a:moveTo>
                          <a:cubicBezTo>
                            <a:pt x="16" y="0"/>
                            <a:pt x="26" y="0"/>
                            <a:pt x="36" y="0"/>
                          </a:cubicBezTo>
                          <a:lnTo>
                            <a:pt x="2532" y="678"/>
                          </a:lnTo>
                          <a:lnTo>
                            <a:pt x="2529" y="723"/>
                          </a:lnTo>
                          <a:lnTo>
                            <a:pt x="0" y="24"/>
                          </a:lnTo>
                          <a:lnTo>
                            <a:pt x="6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36" name="Freeform 1134"/>
                    <p:cNvSpPr>
                      <a:spLocks/>
                    </p:cNvSpPr>
                    <p:nvPr/>
                  </p:nvSpPr>
                  <p:spPr bwMode="auto">
                    <a:xfrm>
                      <a:off x="1011" y="2998"/>
                      <a:ext cx="17" cy="95"/>
                    </a:xfrm>
                    <a:custGeom>
                      <a:avLst/>
                      <a:gdLst>
                        <a:gd name="T0" fmla="*/ 1 w 26"/>
                        <a:gd name="T1" fmla="*/ 1 h 147"/>
                        <a:gd name="T2" fmla="*/ 1 w 26"/>
                        <a:gd name="T3" fmla="*/ 1 h 147"/>
                        <a:gd name="T4" fmla="*/ 0 w 26"/>
                        <a:gd name="T5" fmla="*/ 1 h 147"/>
                        <a:gd name="T6" fmla="*/ 1 w 26"/>
                        <a:gd name="T7" fmla="*/ 0 h 147"/>
                        <a:gd name="T8" fmla="*/ 1 w 26"/>
                        <a:gd name="T9" fmla="*/ 1 h 14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6"/>
                        <a:gd name="T16" fmla="*/ 0 h 147"/>
                        <a:gd name="T17" fmla="*/ 26 w 26"/>
                        <a:gd name="T18" fmla="*/ 147 h 14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6" h="147">
                          <a:moveTo>
                            <a:pt x="26" y="10"/>
                          </a:moveTo>
                          <a:lnTo>
                            <a:pt x="23" y="147"/>
                          </a:lnTo>
                          <a:lnTo>
                            <a:pt x="0" y="144"/>
                          </a:lnTo>
                          <a:lnTo>
                            <a:pt x="3" y="0"/>
                          </a:lnTo>
                          <a:lnTo>
                            <a:pt x="26" y="1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37" name="Freeform 1135"/>
                    <p:cNvSpPr>
                      <a:spLocks/>
                    </p:cNvSpPr>
                    <p:nvPr/>
                  </p:nvSpPr>
                  <p:spPr bwMode="auto">
                    <a:xfrm>
                      <a:off x="1012" y="2611"/>
                      <a:ext cx="730" cy="393"/>
                    </a:xfrm>
                    <a:custGeom>
                      <a:avLst/>
                      <a:gdLst>
                        <a:gd name="T0" fmla="*/ 1 w 1176"/>
                        <a:gd name="T1" fmla="*/ 0 h 606"/>
                        <a:gd name="T2" fmla="*/ 0 w 1176"/>
                        <a:gd name="T3" fmla="*/ 1 h 606"/>
                        <a:gd name="T4" fmla="*/ 1 w 1176"/>
                        <a:gd name="T5" fmla="*/ 1 h 606"/>
                        <a:gd name="T6" fmla="*/ 1 w 1176"/>
                        <a:gd name="T7" fmla="*/ 1 h 606"/>
                        <a:gd name="T8" fmla="*/ 1 w 1176"/>
                        <a:gd name="T9" fmla="*/ 0 h 60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176"/>
                        <a:gd name="T16" fmla="*/ 0 h 606"/>
                        <a:gd name="T17" fmla="*/ 1176 w 1176"/>
                        <a:gd name="T18" fmla="*/ 606 h 60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176" h="606">
                          <a:moveTo>
                            <a:pt x="1170" y="0"/>
                          </a:moveTo>
                          <a:lnTo>
                            <a:pt x="0" y="597"/>
                          </a:lnTo>
                          <a:lnTo>
                            <a:pt x="30" y="606"/>
                          </a:lnTo>
                          <a:lnTo>
                            <a:pt x="1176" y="18"/>
                          </a:lnTo>
                          <a:lnTo>
                            <a:pt x="1170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38" name="Freeform 1136"/>
                    <p:cNvSpPr>
                      <a:spLocks/>
                    </p:cNvSpPr>
                    <p:nvPr/>
                  </p:nvSpPr>
                  <p:spPr bwMode="auto">
                    <a:xfrm>
                      <a:off x="1061" y="3018"/>
                      <a:ext cx="1490" cy="451"/>
                    </a:xfrm>
                    <a:custGeom>
                      <a:avLst/>
                      <a:gdLst>
                        <a:gd name="T0" fmla="*/ 1 w 2532"/>
                        <a:gd name="T1" fmla="*/ 0 h 723"/>
                        <a:gd name="T2" fmla="*/ 1 w 2532"/>
                        <a:gd name="T3" fmla="*/ 0 h 723"/>
                        <a:gd name="T4" fmla="*/ 1 w 2532"/>
                        <a:gd name="T5" fmla="*/ 1 h 723"/>
                        <a:gd name="T6" fmla="*/ 1 w 2532"/>
                        <a:gd name="T7" fmla="*/ 1 h 723"/>
                        <a:gd name="T8" fmla="*/ 0 w 2532"/>
                        <a:gd name="T9" fmla="*/ 1 h 723"/>
                        <a:gd name="T10" fmla="*/ 1 w 2532"/>
                        <a:gd name="T11" fmla="*/ 0 h 7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532"/>
                        <a:gd name="T19" fmla="*/ 0 h 723"/>
                        <a:gd name="T20" fmla="*/ 2532 w 2532"/>
                        <a:gd name="T21" fmla="*/ 723 h 72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532" h="723">
                          <a:moveTo>
                            <a:pt x="6" y="0"/>
                          </a:moveTo>
                          <a:cubicBezTo>
                            <a:pt x="16" y="0"/>
                            <a:pt x="26" y="0"/>
                            <a:pt x="36" y="0"/>
                          </a:cubicBezTo>
                          <a:lnTo>
                            <a:pt x="2532" y="678"/>
                          </a:lnTo>
                          <a:lnTo>
                            <a:pt x="2529" y="723"/>
                          </a:lnTo>
                          <a:lnTo>
                            <a:pt x="0" y="24"/>
                          </a:lnTo>
                          <a:lnTo>
                            <a:pt x="6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39" name="Freeform 1137"/>
                    <p:cNvSpPr>
                      <a:spLocks/>
                    </p:cNvSpPr>
                    <p:nvPr/>
                  </p:nvSpPr>
                  <p:spPr bwMode="auto">
                    <a:xfrm flipV="1">
                      <a:off x="2549" y="2986"/>
                      <a:ext cx="608" cy="467"/>
                    </a:xfrm>
                    <a:custGeom>
                      <a:avLst/>
                      <a:gdLst>
                        <a:gd name="T0" fmla="*/ 0 w 2532"/>
                        <a:gd name="T1" fmla="*/ 0 h 723"/>
                        <a:gd name="T2" fmla="*/ 0 w 2532"/>
                        <a:gd name="T3" fmla="*/ 0 h 723"/>
                        <a:gd name="T4" fmla="*/ 0 w 2532"/>
                        <a:gd name="T5" fmla="*/ 2 h 723"/>
                        <a:gd name="T6" fmla="*/ 0 w 2532"/>
                        <a:gd name="T7" fmla="*/ 2 h 723"/>
                        <a:gd name="T8" fmla="*/ 0 w 2532"/>
                        <a:gd name="T9" fmla="*/ 1 h 723"/>
                        <a:gd name="T10" fmla="*/ 0 w 2532"/>
                        <a:gd name="T11" fmla="*/ 0 h 7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532"/>
                        <a:gd name="T19" fmla="*/ 0 h 723"/>
                        <a:gd name="T20" fmla="*/ 2532 w 2532"/>
                        <a:gd name="T21" fmla="*/ 723 h 72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532" h="723">
                          <a:moveTo>
                            <a:pt x="6" y="0"/>
                          </a:moveTo>
                          <a:cubicBezTo>
                            <a:pt x="16" y="0"/>
                            <a:pt x="26" y="0"/>
                            <a:pt x="36" y="0"/>
                          </a:cubicBezTo>
                          <a:lnTo>
                            <a:pt x="2532" y="678"/>
                          </a:lnTo>
                          <a:lnTo>
                            <a:pt x="2529" y="723"/>
                          </a:lnTo>
                          <a:lnTo>
                            <a:pt x="0" y="24"/>
                          </a:lnTo>
                          <a:lnTo>
                            <a:pt x="6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96" name="Group 1139"/>
                  <p:cNvGrpSpPr>
                    <a:grpSpLocks/>
                  </p:cNvGrpSpPr>
                  <p:nvPr/>
                </p:nvGrpSpPr>
                <p:grpSpPr bwMode="auto">
                  <a:xfrm flipH="1">
                    <a:off x="5940425" y="3222625"/>
                    <a:ext cx="414337" cy="373063"/>
                    <a:chOff x="2839" y="3501"/>
                    <a:chExt cx="755" cy="803"/>
                  </a:xfrm>
                </p:grpSpPr>
                <p:pic>
                  <p:nvPicPr>
                    <p:cNvPr id="121" name="Picture 1140" descr="desktop_computer_stylized_medium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39" y="3501"/>
                      <a:ext cx="755" cy="8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122" name="Freeform 1141"/>
                    <p:cNvSpPr>
                      <a:spLocks/>
                    </p:cNvSpPr>
                    <p:nvPr/>
                  </p:nvSpPr>
                  <p:spPr bwMode="auto">
                    <a:xfrm>
                      <a:off x="2916" y="3578"/>
                      <a:ext cx="356" cy="368"/>
                    </a:xfrm>
                    <a:custGeom>
                      <a:avLst/>
                      <a:gdLst>
                        <a:gd name="T0" fmla="*/ 0 w 356"/>
                        <a:gd name="T1" fmla="*/ 0 h 368"/>
                        <a:gd name="T2" fmla="*/ 300 w 356"/>
                        <a:gd name="T3" fmla="*/ 14 h 368"/>
                        <a:gd name="T4" fmla="*/ 356 w 356"/>
                        <a:gd name="T5" fmla="*/ 294 h 368"/>
                        <a:gd name="T6" fmla="*/ 78 w 356"/>
                        <a:gd name="T7" fmla="*/ 368 h 368"/>
                        <a:gd name="T8" fmla="*/ 0 w 356"/>
                        <a:gd name="T9" fmla="*/ 0 h 3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56"/>
                        <a:gd name="T16" fmla="*/ 0 h 368"/>
                        <a:gd name="T17" fmla="*/ 356 w 356"/>
                        <a:gd name="T18" fmla="*/ 368 h 3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56" h="368">
                          <a:moveTo>
                            <a:pt x="0" y="0"/>
                          </a:moveTo>
                          <a:lnTo>
                            <a:pt x="300" y="14"/>
                          </a:lnTo>
                          <a:lnTo>
                            <a:pt x="356" y="294"/>
                          </a:lnTo>
                          <a:lnTo>
                            <a:pt x="78" y="36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000099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97" name="Group 1142"/>
                  <p:cNvGrpSpPr>
                    <a:grpSpLocks/>
                  </p:cNvGrpSpPr>
                  <p:nvPr/>
                </p:nvGrpSpPr>
                <p:grpSpPr bwMode="auto">
                  <a:xfrm>
                    <a:off x="7307263" y="5422900"/>
                    <a:ext cx="474662" cy="407988"/>
                    <a:chOff x="877" y="1008"/>
                    <a:chExt cx="2747" cy="2591"/>
                  </a:xfrm>
                </p:grpSpPr>
                <p:pic>
                  <p:nvPicPr>
                    <p:cNvPr id="98" name="Picture 1143" descr="antenna_stylized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77" y="1008"/>
                      <a:ext cx="2725" cy="14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99" name="Picture 1144" descr="laptop_keyboard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rot="109064" flipH="1">
                      <a:off x="1009" y="2586"/>
                      <a:ext cx="2245" cy="101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100" name="Freeform 1145"/>
                    <p:cNvSpPr>
                      <a:spLocks/>
                    </p:cNvSpPr>
                    <p:nvPr/>
                  </p:nvSpPr>
                  <p:spPr bwMode="auto">
                    <a:xfrm>
                      <a:off x="1753" y="1603"/>
                      <a:ext cx="1807" cy="1322"/>
                    </a:xfrm>
                    <a:custGeom>
                      <a:avLst/>
                      <a:gdLst>
                        <a:gd name="T0" fmla="*/ 1 w 2982"/>
                        <a:gd name="T1" fmla="*/ 0 h 2442"/>
                        <a:gd name="T2" fmla="*/ 0 w 2982"/>
                        <a:gd name="T3" fmla="*/ 1 h 2442"/>
                        <a:gd name="T4" fmla="*/ 2 w 2982"/>
                        <a:gd name="T5" fmla="*/ 1 h 2442"/>
                        <a:gd name="T6" fmla="*/ 2 w 2982"/>
                        <a:gd name="T7" fmla="*/ 1 h 2442"/>
                        <a:gd name="T8" fmla="*/ 1 w 2982"/>
                        <a:gd name="T9" fmla="*/ 0 h 244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982"/>
                        <a:gd name="T16" fmla="*/ 0 h 2442"/>
                        <a:gd name="T17" fmla="*/ 2982 w 2982"/>
                        <a:gd name="T18" fmla="*/ 2442 h 244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982" h="2442">
                          <a:moveTo>
                            <a:pt x="540" y="0"/>
                          </a:moveTo>
                          <a:lnTo>
                            <a:pt x="0" y="1734"/>
                          </a:lnTo>
                          <a:lnTo>
                            <a:pt x="2394" y="2442"/>
                          </a:lnTo>
                          <a:lnTo>
                            <a:pt x="2982" y="318"/>
                          </a:lnTo>
                          <a:lnTo>
                            <a:pt x="540" y="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pic>
                  <p:nvPicPr>
                    <p:cNvPr id="101" name="Picture 1146" descr="screen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842" y="1637"/>
                      <a:ext cx="1642" cy="12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102" name="Freeform 1147"/>
                    <p:cNvSpPr>
                      <a:spLocks/>
                    </p:cNvSpPr>
                    <p:nvPr/>
                  </p:nvSpPr>
                  <p:spPr bwMode="auto">
                    <a:xfrm>
                      <a:off x="2082" y="1564"/>
                      <a:ext cx="1531" cy="246"/>
                    </a:xfrm>
                    <a:custGeom>
                      <a:avLst/>
                      <a:gdLst>
                        <a:gd name="T0" fmla="*/ 1 w 2528"/>
                        <a:gd name="T1" fmla="*/ 0 h 455"/>
                        <a:gd name="T2" fmla="*/ 2 w 2528"/>
                        <a:gd name="T3" fmla="*/ 1 h 455"/>
                        <a:gd name="T4" fmla="*/ 2 w 2528"/>
                        <a:gd name="T5" fmla="*/ 1 h 455"/>
                        <a:gd name="T6" fmla="*/ 0 w 2528"/>
                        <a:gd name="T7" fmla="*/ 1 h 455"/>
                        <a:gd name="T8" fmla="*/ 1 w 2528"/>
                        <a:gd name="T9" fmla="*/ 0 h 45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28"/>
                        <a:gd name="T16" fmla="*/ 0 h 455"/>
                        <a:gd name="T17" fmla="*/ 2528 w 2528"/>
                        <a:gd name="T18" fmla="*/ 455 h 45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28" h="455">
                          <a:moveTo>
                            <a:pt x="14" y="0"/>
                          </a:moveTo>
                          <a:lnTo>
                            <a:pt x="2528" y="341"/>
                          </a:lnTo>
                          <a:lnTo>
                            <a:pt x="2480" y="455"/>
                          </a:lnTo>
                          <a:lnTo>
                            <a:pt x="0" y="86"/>
                          </a:lnTo>
                          <a:lnTo>
                            <a:pt x="14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000099"/>
                        </a:gs>
                        <a:gs pos="100000">
                          <a:srgbClr val="EAEAEA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3" name="Freeform 1148"/>
                    <p:cNvSpPr>
                      <a:spLocks/>
                    </p:cNvSpPr>
                    <p:nvPr/>
                  </p:nvSpPr>
                  <p:spPr bwMode="auto">
                    <a:xfrm>
                      <a:off x="1737" y="1562"/>
                      <a:ext cx="425" cy="1024"/>
                    </a:xfrm>
                    <a:custGeom>
                      <a:avLst/>
                      <a:gdLst>
                        <a:gd name="T0" fmla="*/ 1 w 702"/>
                        <a:gd name="T1" fmla="*/ 0 h 1893"/>
                        <a:gd name="T2" fmla="*/ 0 w 702"/>
                        <a:gd name="T3" fmla="*/ 1 h 1893"/>
                        <a:gd name="T4" fmla="*/ 1 w 702"/>
                        <a:gd name="T5" fmla="*/ 1 h 1893"/>
                        <a:gd name="T6" fmla="*/ 1 w 702"/>
                        <a:gd name="T7" fmla="*/ 1 h 1893"/>
                        <a:gd name="T8" fmla="*/ 1 w 702"/>
                        <a:gd name="T9" fmla="*/ 0 h 189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02"/>
                        <a:gd name="T16" fmla="*/ 0 h 1893"/>
                        <a:gd name="T17" fmla="*/ 702 w 702"/>
                        <a:gd name="T18" fmla="*/ 1893 h 189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02" h="1893">
                          <a:moveTo>
                            <a:pt x="579" y="0"/>
                          </a:moveTo>
                          <a:lnTo>
                            <a:pt x="0" y="1869"/>
                          </a:lnTo>
                          <a:lnTo>
                            <a:pt x="114" y="1893"/>
                          </a:lnTo>
                          <a:lnTo>
                            <a:pt x="702" y="51"/>
                          </a:lnTo>
                          <a:lnTo>
                            <a:pt x="579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4" name="Freeform 1149"/>
                    <p:cNvSpPr>
                      <a:spLocks/>
                    </p:cNvSpPr>
                    <p:nvPr/>
                  </p:nvSpPr>
                  <p:spPr bwMode="auto">
                    <a:xfrm>
                      <a:off x="3144" y="1745"/>
                      <a:ext cx="458" cy="1182"/>
                    </a:xfrm>
                    <a:custGeom>
                      <a:avLst/>
                      <a:gdLst>
                        <a:gd name="T0" fmla="*/ 1 w 756"/>
                        <a:gd name="T1" fmla="*/ 0 h 2184"/>
                        <a:gd name="T2" fmla="*/ 1 w 756"/>
                        <a:gd name="T3" fmla="*/ 1 h 2184"/>
                        <a:gd name="T4" fmla="*/ 0 w 756"/>
                        <a:gd name="T5" fmla="*/ 1 h 2184"/>
                        <a:gd name="T6" fmla="*/ 1 w 756"/>
                        <a:gd name="T7" fmla="*/ 1 h 2184"/>
                        <a:gd name="T8" fmla="*/ 1 w 756"/>
                        <a:gd name="T9" fmla="*/ 0 h 218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56"/>
                        <a:gd name="T16" fmla="*/ 0 h 2184"/>
                        <a:gd name="T17" fmla="*/ 756 w 756"/>
                        <a:gd name="T18" fmla="*/ 2184 h 218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56" h="2184">
                          <a:moveTo>
                            <a:pt x="756" y="0"/>
                          </a:moveTo>
                          <a:lnTo>
                            <a:pt x="138" y="2184"/>
                          </a:lnTo>
                          <a:lnTo>
                            <a:pt x="0" y="2148"/>
                          </a:lnTo>
                          <a:lnTo>
                            <a:pt x="606" y="78"/>
                          </a:lnTo>
                          <a:lnTo>
                            <a:pt x="756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5" name="Freeform 1150"/>
                    <p:cNvSpPr>
                      <a:spLocks/>
                    </p:cNvSpPr>
                    <p:nvPr/>
                  </p:nvSpPr>
                  <p:spPr bwMode="auto">
                    <a:xfrm>
                      <a:off x="1732" y="2534"/>
                      <a:ext cx="1680" cy="399"/>
                    </a:xfrm>
                    <a:custGeom>
                      <a:avLst/>
                      <a:gdLst>
                        <a:gd name="T0" fmla="*/ 1 w 2773"/>
                        <a:gd name="T1" fmla="*/ 0 h 738"/>
                        <a:gd name="T2" fmla="*/ 0 w 2773"/>
                        <a:gd name="T3" fmla="*/ 1 h 738"/>
                        <a:gd name="T4" fmla="*/ 2 w 2773"/>
                        <a:gd name="T5" fmla="*/ 1 h 738"/>
                        <a:gd name="T6" fmla="*/ 2 w 2773"/>
                        <a:gd name="T7" fmla="*/ 1 h 738"/>
                        <a:gd name="T8" fmla="*/ 1 w 2773"/>
                        <a:gd name="T9" fmla="*/ 0 h 73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773"/>
                        <a:gd name="T16" fmla="*/ 0 h 738"/>
                        <a:gd name="T17" fmla="*/ 2773 w 2773"/>
                        <a:gd name="T18" fmla="*/ 738 h 73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773" h="738">
                          <a:moveTo>
                            <a:pt x="33" y="0"/>
                          </a:moveTo>
                          <a:lnTo>
                            <a:pt x="0" y="99"/>
                          </a:lnTo>
                          <a:lnTo>
                            <a:pt x="2436" y="738"/>
                          </a:lnTo>
                          <a:cubicBezTo>
                            <a:pt x="2499" y="501"/>
                            <a:pt x="2773" y="727"/>
                            <a:pt x="2373" y="603"/>
                          </a:cubicBezTo>
                          <a:lnTo>
                            <a:pt x="33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0000CC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6" name="Freeform 1151"/>
                    <p:cNvSpPr>
                      <a:spLocks/>
                    </p:cNvSpPr>
                    <p:nvPr/>
                  </p:nvSpPr>
                  <p:spPr bwMode="auto">
                    <a:xfrm>
                      <a:off x="3195" y="1755"/>
                      <a:ext cx="429" cy="1187"/>
                    </a:xfrm>
                    <a:custGeom>
                      <a:avLst/>
                      <a:gdLst>
                        <a:gd name="T0" fmla="*/ 2 w 637"/>
                        <a:gd name="T1" fmla="*/ 0 h 1659"/>
                        <a:gd name="T2" fmla="*/ 2 w 637"/>
                        <a:gd name="T3" fmla="*/ 0 h 1659"/>
                        <a:gd name="T4" fmla="*/ 1 w 637"/>
                        <a:gd name="T5" fmla="*/ 15 h 1659"/>
                        <a:gd name="T6" fmla="*/ 0 w 637"/>
                        <a:gd name="T7" fmla="*/ 15 h 1659"/>
                        <a:gd name="T8" fmla="*/ 2 w 637"/>
                        <a:gd name="T9" fmla="*/ 0 h 165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37"/>
                        <a:gd name="T16" fmla="*/ 0 h 1659"/>
                        <a:gd name="T17" fmla="*/ 637 w 637"/>
                        <a:gd name="T18" fmla="*/ 1659 h 165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37" h="1659">
                          <a:moveTo>
                            <a:pt x="615" y="0"/>
                          </a:moveTo>
                          <a:lnTo>
                            <a:pt x="637" y="0"/>
                          </a:lnTo>
                          <a:lnTo>
                            <a:pt x="68" y="1659"/>
                          </a:lnTo>
                          <a:lnTo>
                            <a:pt x="0" y="1647"/>
                          </a:lnTo>
                          <a:lnTo>
                            <a:pt x="615" y="0"/>
                          </a:lnTo>
                          <a:close/>
                        </a:path>
                      </a:pathLst>
                    </a:custGeom>
                    <a:solidFill>
                      <a:srgbClr val="4D4D4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7" name="Freeform 1152"/>
                    <p:cNvSpPr>
                      <a:spLocks/>
                    </p:cNvSpPr>
                    <p:nvPr/>
                  </p:nvSpPr>
                  <p:spPr bwMode="auto">
                    <a:xfrm>
                      <a:off x="1734" y="2587"/>
                      <a:ext cx="1494" cy="394"/>
                    </a:xfrm>
                    <a:custGeom>
                      <a:avLst/>
                      <a:gdLst>
                        <a:gd name="T0" fmla="*/ 0 w 2216"/>
                        <a:gd name="T1" fmla="*/ 0 h 550"/>
                        <a:gd name="T2" fmla="*/ 1 w 2216"/>
                        <a:gd name="T3" fmla="*/ 1 h 550"/>
                        <a:gd name="T4" fmla="*/ 9 w 2216"/>
                        <a:gd name="T5" fmla="*/ 5 h 550"/>
                        <a:gd name="T6" fmla="*/ 9 w 2216"/>
                        <a:gd name="T7" fmla="*/ 4 h 550"/>
                        <a:gd name="T8" fmla="*/ 0 w 2216"/>
                        <a:gd name="T9" fmla="*/ 0 h 55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216"/>
                        <a:gd name="T16" fmla="*/ 0 h 550"/>
                        <a:gd name="T17" fmla="*/ 2216 w 2216"/>
                        <a:gd name="T18" fmla="*/ 550 h 55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216" h="550">
                          <a:moveTo>
                            <a:pt x="0" y="0"/>
                          </a:moveTo>
                          <a:lnTo>
                            <a:pt x="9" y="57"/>
                          </a:lnTo>
                          <a:lnTo>
                            <a:pt x="2164" y="550"/>
                          </a:lnTo>
                          <a:lnTo>
                            <a:pt x="2216" y="49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00009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grpSp>
                  <p:nvGrpSpPr>
                    <p:cNvPr id="108" name="Group 115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09" y="3008"/>
                      <a:ext cx="507" cy="234"/>
                      <a:chOff x="1740" y="2642"/>
                      <a:chExt cx="752" cy="327"/>
                    </a:xfrm>
                  </p:grpSpPr>
                  <p:sp>
                    <p:nvSpPr>
                      <p:cNvPr id="115" name="Freeform 115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40" y="2642"/>
                        <a:ext cx="752" cy="327"/>
                      </a:xfrm>
                      <a:custGeom>
                        <a:avLst/>
                        <a:gdLst>
                          <a:gd name="T0" fmla="*/ 293 w 752"/>
                          <a:gd name="T1" fmla="*/ 0 h 327"/>
                          <a:gd name="T2" fmla="*/ 752 w 752"/>
                          <a:gd name="T3" fmla="*/ 124 h 327"/>
                          <a:gd name="T4" fmla="*/ 470 w 752"/>
                          <a:gd name="T5" fmla="*/ 327 h 327"/>
                          <a:gd name="T6" fmla="*/ 0 w 752"/>
                          <a:gd name="T7" fmla="*/ 183 h 327"/>
                          <a:gd name="T8" fmla="*/ 293 w 752"/>
                          <a:gd name="T9" fmla="*/ 0 h 327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752"/>
                          <a:gd name="T16" fmla="*/ 0 h 327"/>
                          <a:gd name="T17" fmla="*/ 752 w 752"/>
                          <a:gd name="T18" fmla="*/ 327 h 327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752" h="327">
                            <a:moveTo>
                              <a:pt x="293" y="0"/>
                            </a:moveTo>
                            <a:lnTo>
                              <a:pt x="752" y="124"/>
                            </a:lnTo>
                            <a:lnTo>
                              <a:pt x="470" y="327"/>
                            </a:lnTo>
                            <a:lnTo>
                              <a:pt x="0" y="183"/>
                            </a:lnTo>
                            <a:lnTo>
                              <a:pt x="293" y="0"/>
                            </a:lnTo>
                            <a:close/>
                          </a:path>
                        </a:pathLst>
                      </a:custGeom>
                      <a:solidFill>
                        <a:srgbClr val="0000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16" name="Freeform 115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54" y="2649"/>
                        <a:ext cx="726" cy="311"/>
                      </a:xfrm>
                      <a:custGeom>
                        <a:avLst/>
                        <a:gdLst>
                          <a:gd name="T0" fmla="*/ 282 w 726"/>
                          <a:gd name="T1" fmla="*/ 0 h 311"/>
                          <a:gd name="T2" fmla="*/ 726 w 726"/>
                          <a:gd name="T3" fmla="*/ 119 h 311"/>
                          <a:gd name="T4" fmla="*/ 457 w 726"/>
                          <a:gd name="T5" fmla="*/ 311 h 311"/>
                          <a:gd name="T6" fmla="*/ 0 w 726"/>
                          <a:gd name="T7" fmla="*/ 173 h 311"/>
                          <a:gd name="T8" fmla="*/ 282 w 726"/>
                          <a:gd name="T9" fmla="*/ 0 h 311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726"/>
                          <a:gd name="T16" fmla="*/ 0 h 311"/>
                          <a:gd name="T17" fmla="*/ 726 w 726"/>
                          <a:gd name="T18" fmla="*/ 311 h 311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726" h="311">
                            <a:moveTo>
                              <a:pt x="282" y="0"/>
                            </a:moveTo>
                            <a:lnTo>
                              <a:pt x="726" y="119"/>
                            </a:lnTo>
                            <a:lnTo>
                              <a:pt x="457" y="311"/>
                            </a:lnTo>
                            <a:lnTo>
                              <a:pt x="0" y="173"/>
                            </a:lnTo>
                            <a:lnTo>
                              <a:pt x="282" y="0"/>
                            </a:lnTo>
                            <a:close/>
                          </a:path>
                        </a:pathLst>
                      </a:custGeom>
                      <a:gradFill rotWithShape="1">
                        <a:gsLst>
                          <a:gs pos="0">
                            <a:srgbClr val="4D4D4D"/>
                          </a:gs>
                          <a:gs pos="100000">
                            <a:srgbClr val="DDDDDD"/>
                          </a:gs>
                        </a:gsLst>
                        <a:lin ang="189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17" name="Freeform 115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808" y="2770"/>
                        <a:ext cx="258" cy="100"/>
                      </a:xfrm>
                      <a:custGeom>
                        <a:avLst/>
                        <a:gdLst>
                          <a:gd name="T0" fmla="*/ 0 w 258"/>
                          <a:gd name="T1" fmla="*/ 44 h 100"/>
                          <a:gd name="T2" fmla="*/ 75 w 258"/>
                          <a:gd name="T3" fmla="*/ 0 h 100"/>
                          <a:gd name="T4" fmla="*/ 258 w 258"/>
                          <a:gd name="T5" fmla="*/ 50 h 100"/>
                          <a:gd name="T6" fmla="*/ 183 w 258"/>
                          <a:gd name="T7" fmla="*/ 100 h 100"/>
                          <a:gd name="T8" fmla="*/ 0 w 258"/>
                          <a:gd name="T9" fmla="*/ 44 h 10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58"/>
                          <a:gd name="T16" fmla="*/ 0 h 100"/>
                          <a:gd name="T17" fmla="*/ 258 w 258"/>
                          <a:gd name="T18" fmla="*/ 100 h 10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58" h="100">
                            <a:moveTo>
                              <a:pt x="0" y="44"/>
                            </a:moveTo>
                            <a:lnTo>
                              <a:pt x="75" y="0"/>
                            </a:lnTo>
                            <a:lnTo>
                              <a:pt x="258" y="50"/>
                            </a:lnTo>
                            <a:lnTo>
                              <a:pt x="183" y="100"/>
                            </a:lnTo>
                            <a:lnTo>
                              <a:pt x="0" y="44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18" name="Freeform 115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99" y="2816"/>
                        <a:ext cx="194" cy="63"/>
                      </a:xfrm>
                      <a:custGeom>
                        <a:avLst/>
                        <a:gdLst>
                          <a:gd name="T0" fmla="*/ 12 w 194"/>
                          <a:gd name="T1" fmla="*/ 0 h 63"/>
                          <a:gd name="T2" fmla="*/ 194 w 194"/>
                          <a:gd name="T3" fmla="*/ 53 h 63"/>
                          <a:gd name="T4" fmla="*/ 180 w 194"/>
                          <a:gd name="T5" fmla="*/ 63 h 63"/>
                          <a:gd name="T6" fmla="*/ 0 w 194"/>
                          <a:gd name="T7" fmla="*/ 9 h 63"/>
                          <a:gd name="T8" fmla="*/ 12 w 194"/>
                          <a:gd name="T9" fmla="*/ 0 h 6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94"/>
                          <a:gd name="T16" fmla="*/ 0 h 63"/>
                          <a:gd name="T17" fmla="*/ 194 w 194"/>
                          <a:gd name="T18" fmla="*/ 63 h 63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94" h="63">
                            <a:moveTo>
                              <a:pt x="12" y="0"/>
                            </a:moveTo>
                            <a:lnTo>
                              <a:pt x="194" y="53"/>
                            </a:lnTo>
                            <a:lnTo>
                              <a:pt x="180" y="63"/>
                            </a:lnTo>
                            <a:lnTo>
                              <a:pt x="0" y="9"/>
                            </a:lnTo>
                            <a:lnTo>
                              <a:pt x="12" y="0"/>
                            </a:lnTo>
                            <a:close/>
                          </a:path>
                        </a:pathLst>
                      </a:custGeom>
                      <a:solidFill>
                        <a:srgbClr val="0000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19" name="Freeform 115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20" y="2834"/>
                        <a:ext cx="258" cy="102"/>
                      </a:xfrm>
                      <a:custGeom>
                        <a:avLst/>
                        <a:gdLst>
                          <a:gd name="T0" fmla="*/ 0 w 258"/>
                          <a:gd name="T1" fmla="*/ 46 h 102"/>
                          <a:gd name="T2" fmla="*/ 71 w 258"/>
                          <a:gd name="T3" fmla="*/ 0 h 102"/>
                          <a:gd name="T4" fmla="*/ 258 w 258"/>
                          <a:gd name="T5" fmla="*/ 52 h 102"/>
                          <a:gd name="T6" fmla="*/ 183 w 258"/>
                          <a:gd name="T7" fmla="*/ 102 h 102"/>
                          <a:gd name="T8" fmla="*/ 0 w 258"/>
                          <a:gd name="T9" fmla="*/ 46 h 102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58"/>
                          <a:gd name="T16" fmla="*/ 0 h 102"/>
                          <a:gd name="T17" fmla="*/ 258 w 258"/>
                          <a:gd name="T18" fmla="*/ 102 h 102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58" h="102">
                            <a:moveTo>
                              <a:pt x="0" y="46"/>
                            </a:moveTo>
                            <a:lnTo>
                              <a:pt x="71" y="0"/>
                            </a:lnTo>
                            <a:lnTo>
                              <a:pt x="258" y="52"/>
                            </a:lnTo>
                            <a:lnTo>
                              <a:pt x="183" y="102"/>
                            </a:lnTo>
                            <a:lnTo>
                              <a:pt x="0" y="46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20" name="Freeform 115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11" y="2882"/>
                        <a:ext cx="194" cy="63"/>
                      </a:xfrm>
                      <a:custGeom>
                        <a:avLst/>
                        <a:gdLst>
                          <a:gd name="T0" fmla="*/ 12 w 194"/>
                          <a:gd name="T1" fmla="*/ 0 h 63"/>
                          <a:gd name="T2" fmla="*/ 194 w 194"/>
                          <a:gd name="T3" fmla="*/ 53 h 63"/>
                          <a:gd name="T4" fmla="*/ 180 w 194"/>
                          <a:gd name="T5" fmla="*/ 63 h 63"/>
                          <a:gd name="T6" fmla="*/ 0 w 194"/>
                          <a:gd name="T7" fmla="*/ 9 h 63"/>
                          <a:gd name="T8" fmla="*/ 12 w 194"/>
                          <a:gd name="T9" fmla="*/ 0 h 6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94"/>
                          <a:gd name="T16" fmla="*/ 0 h 63"/>
                          <a:gd name="T17" fmla="*/ 194 w 194"/>
                          <a:gd name="T18" fmla="*/ 63 h 63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94" h="63">
                            <a:moveTo>
                              <a:pt x="12" y="0"/>
                            </a:moveTo>
                            <a:lnTo>
                              <a:pt x="194" y="53"/>
                            </a:lnTo>
                            <a:lnTo>
                              <a:pt x="180" y="63"/>
                            </a:lnTo>
                            <a:lnTo>
                              <a:pt x="0" y="9"/>
                            </a:lnTo>
                            <a:lnTo>
                              <a:pt x="12" y="0"/>
                            </a:lnTo>
                            <a:close/>
                          </a:path>
                        </a:pathLst>
                      </a:custGeom>
                      <a:solidFill>
                        <a:srgbClr val="0000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</p:grpSp>
                <p:sp>
                  <p:nvSpPr>
                    <p:cNvPr id="109" name="Freeform 1160"/>
                    <p:cNvSpPr>
                      <a:spLocks/>
                    </p:cNvSpPr>
                    <p:nvPr/>
                  </p:nvSpPr>
                  <p:spPr bwMode="auto">
                    <a:xfrm>
                      <a:off x="2577" y="3043"/>
                      <a:ext cx="614" cy="514"/>
                    </a:xfrm>
                    <a:custGeom>
                      <a:avLst/>
                      <a:gdLst>
                        <a:gd name="T0" fmla="*/ 1 w 990"/>
                        <a:gd name="T1" fmla="*/ 2 h 792"/>
                        <a:gd name="T2" fmla="*/ 1 w 990"/>
                        <a:gd name="T3" fmla="*/ 0 h 792"/>
                        <a:gd name="T4" fmla="*/ 1 w 990"/>
                        <a:gd name="T5" fmla="*/ 1 h 792"/>
                        <a:gd name="T6" fmla="*/ 0 w 990"/>
                        <a:gd name="T7" fmla="*/ 2 h 792"/>
                        <a:gd name="T8" fmla="*/ 1 w 990"/>
                        <a:gd name="T9" fmla="*/ 2 h 79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990"/>
                        <a:gd name="T16" fmla="*/ 0 h 792"/>
                        <a:gd name="T17" fmla="*/ 990 w 990"/>
                        <a:gd name="T18" fmla="*/ 792 h 79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990" h="792">
                          <a:moveTo>
                            <a:pt x="3" y="738"/>
                          </a:moveTo>
                          <a:lnTo>
                            <a:pt x="990" y="0"/>
                          </a:lnTo>
                          <a:lnTo>
                            <a:pt x="987" y="60"/>
                          </a:lnTo>
                          <a:lnTo>
                            <a:pt x="0" y="792"/>
                          </a:lnTo>
                          <a:lnTo>
                            <a:pt x="3" y="738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0" name="Freeform 1161"/>
                    <p:cNvSpPr>
                      <a:spLocks/>
                    </p:cNvSpPr>
                    <p:nvPr/>
                  </p:nvSpPr>
                  <p:spPr bwMode="auto">
                    <a:xfrm>
                      <a:off x="1010" y="3084"/>
                      <a:ext cx="1571" cy="469"/>
                    </a:xfrm>
                    <a:custGeom>
                      <a:avLst/>
                      <a:gdLst>
                        <a:gd name="T0" fmla="*/ 1 w 2532"/>
                        <a:gd name="T1" fmla="*/ 0 h 723"/>
                        <a:gd name="T2" fmla="*/ 1 w 2532"/>
                        <a:gd name="T3" fmla="*/ 0 h 723"/>
                        <a:gd name="T4" fmla="*/ 4 w 2532"/>
                        <a:gd name="T5" fmla="*/ 2 h 723"/>
                        <a:gd name="T6" fmla="*/ 4 w 2532"/>
                        <a:gd name="T7" fmla="*/ 2 h 723"/>
                        <a:gd name="T8" fmla="*/ 0 w 2532"/>
                        <a:gd name="T9" fmla="*/ 1 h 723"/>
                        <a:gd name="T10" fmla="*/ 1 w 2532"/>
                        <a:gd name="T11" fmla="*/ 0 h 7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532"/>
                        <a:gd name="T19" fmla="*/ 0 h 723"/>
                        <a:gd name="T20" fmla="*/ 2532 w 2532"/>
                        <a:gd name="T21" fmla="*/ 723 h 72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532" h="723">
                          <a:moveTo>
                            <a:pt x="6" y="0"/>
                          </a:moveTo>
                          <a:cubicBezTo>
                            <a:pt x="16" y="0"/>
                            <a:pt x="26" y="0"/>
                            <a:pt x="36" y="0"/>
                          </a:cubicBezTo>
                          <a:lnTo>
                            <a:pt x="2532" y="678"/>
                          </a:lnTo>
                          <a:lnTo>
                            <a:pt x="2529" y="723"/>
                          </a:lnTo>
                          <a:lnTo>
                            <a:pt x="0" y="24"/>
                          </a:lnTo>
                          <a:lnTo>
                            <a:pt x="6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1" name="Freeform 1162"/>
                    <p:cNvSpPr>
                      <a:spLocks/>
                    </p:cNvSpPr>
                    <p:nvPr/>
                  </p:nvSpPr>
                  <p:spPr bwMode="auto">
                    <a:xfrm>
                      <a:off x="1011" y="2998"/>
                      <a:ext cx="17" cy="95"/>
                    </a:xfrm>
                    <a:custGeom>
                      <a:avLst/>
                      <a:gdLst>
                        <a:gd name="T0" fmla="*/ 1 w 26"/>
                        <a:gd name="T1" fmla="*/ 1 h 147"/>
                        <a:gd name="T2" fmla="*/ 1 w 26"/>
                        <a:gd name="T3" fmla="*/ 1 h 147"/>
                        <a:gd name="T4" fmla="*/ 0 w 26"/>
                        <a:gd name="T5" fmla="*/ 1 h 147"/>
                        <a:gd name="T6" fmla="*/ 1 w 26"/>
                        <a:gd name="T7" fmla="*/ 0 h 147"/>
                        <a:gd name="T8" fmla="*/ 1 w 26"/>
                        <a:gd name="T9" fmla="*/ 1 h 14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6"/>
                        <a:gd name="T16" fmla="*/ 0 h 147"/>
                        <a:gd name="T17" fmla="*/ 26 w 26"/>
                        <a:gd name="T18" fmla="*/ 147 h 14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6" h="147">
                          <a:moveTo>
                            <a:pt x="26" y="10"/>
                          </a:moveTo>
                          <a:lnTo>
                            <a:pt x="23" y="147"/>
                          </a:lnTo>
                          <a:lnTo>
                            <a:pt x="0" y="144"/>
                          </a:lnTo>
                          <a:lnTo>
                            <a:pt x="3" y="0"/>
                          </a:lnTo>
                          <a:lnTo>
                            <a:pt x="26" y="1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2" name="Freeform 1163"/>
                    <p:cNvSpPr>
                      <a:spLocks/>
                    </p:cNvSpPr>
                    <p:nvPr/>
                  </p:nvSpPr>
                  <p:spPr bwMode="auto">
                    <a:xfrm>
                      <a:off x="1012" y="2611"/>
                      <a:ext cx="730" cy="393"/>
                    </a:xfrm>
                    <a:custGeom>
                      <a:avLst/>
                      <a:gdLst>
                        <a:gd name="T0" fmla="*/ 1 w 1176"/>
                        <a:gd name="T1" fmla="*/ 0 h 606"/>
                        <a:gd name="T2" fmla="*/ 0 w 1176"/>
                        <a:gd name="T3" fmla="*/ 1 h 606"/>
                        <a:gd name="T4" fmla="*/ 1 w 1176"/>
                        <a:gd name="T5" fmla="*/ 1 h 606"/>
                        <a:gd name="T6" fmla="*/ 1 w 1176"/>
                        <a:gd name="T7" fmla="*/ 1 h 606"/>
                        <a:gd name="T8" fmla="*/ 1 w 1176"/>
                        <a:gd name="T9" fmla="*/ 0 h 60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176"/>
                        <a:gd name="T16" fmla="*/ 0 h 606"/>
                        <a:gd name="T17" fmla="*/ 1176 w 1176"/>
                        <a:gd name="T18" fmla="*/ 606 h 60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176" h="606">
                          <a:moveTo>
                            <a:pt x="1170" y="0"/>
                          </a:moveTo>
                          <a:lnTo>
                            <a:pt x="0" y="597"/>
                          </a:lnTo>
                          <a:lnTo>
                            <a:pt x="30" y="606"/>
                          </a:lnTo>
                          <a:lnTo>
                            <a:pt x="1176" y="18"/>
                          </a:lnTo>
                          <a:lnTo>
                            <a:pt x="1170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3" name="Freeform 1164"/>
                    <p:cNvSpPr>
                      <a:spLocks/>
                    </p:cNvSpPr>
                    <p:nvPr/>
                  </p:nvSpPr>
                  <p:spPr bwMode="auto">
                    <a:xfrm>
                      <a:off x="1061" y="3018"/>
                      <a:ext cx="1490" cy="451"/>
                    </a:xfrm>
                    <a:custGeom>
                      <a:avLst/>
                      <a:gdLst>
                        <a:gd name="T0" fmla="*/ 1 w 2532"/>
                        <a:gd name="T1" fmla="*/ 0 h 723"/>
                        <a:gd name="T2" fmla="*/ 1 w 2532"/>
                        <a:gd name="T3" fmla="*/ 0 h 723"/>
                        <a:gd name="T4" fmla="*/ 1 w 2532"/>
                        <a:gd name="T5" fmla="*/ 1 h 723"/>
                        <a:gd name="T6" fmla="*/ 1 w 2532"/>
                        <a:gd name="T7" fmla="*/ 1 h 723"/>
                        <a:gd name="T8" fmla="*/ 0 w 2532"/>
                        <a:gd name="T9" fmla="*/ 1 h 723"/>
                        <a:gd name="T10" fmla="*/ 1 w 2532"/>
                        <a:gd name="T11" fmla="*/ 0 h 7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532"/>
                        <a:gd name="T19" fmla="*/ 0 h 723"/>
                        <a:gd name="T20" fmla="*/ 2532 w 2532"/>
                        <a:gd name="T21" fmla="*/ 723 h 72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532" h="723">
                          <a:moveTo>
                            <a:pt x="6" y="0"/>
                          </a:moveTo>
                          <a:cubicBezTo>
                            <a:pt x="16" y="0"/>
                            <a:pt x="26" y="0"/>
                            <a:pt x="36" y="0"/>
                          </a:cubicBezTo>
                          <a:lnTo>
                            <a:pt x="2532" y="678"/>
                          </a:lnTo>
                          <a:lnTo>
                            <a:pt x="2529" y="723"/>
                          </a:lnTo>
                          <a:lnTo>
                            <a:pt x="0" y="24"/>
                          </a:lnTo>
                          <a:lnTo>
                            <a:pt x="6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4" name="Freeform 1165"/>
                    <p:cNvSpPr>
                      <a:spLocks/>
                    </p:cNvSpPr>
                    <p:nvPr/>
                  </p:nvSpPr>
                  <p:spPr bwMode="auto">
                    <a:xfrm flipV="1">
                      <a:off x="2549" y="2986"/>
                      <a:ext cx="608" cy="467"/>
                    </a:xfrm>
                    <a:custGeom>
                      <a:avLst/>
                      <a:gdLst>
                        <a:gd name="T0" fmla="*/ 0 w 2532"/>
                        <a:gd name="T1" fmla="*/ 0 h 723"/>
                        <a:gd name="T2" fmla="*/ 0 w 2532"/>
                        <a:gd name="T3" fmla="*/ 0 h 723"/>
                        <a:gd name="T4" fmla="*/ 0 w 2532"/>
                        <a:gd name="T5" fmla="*/ 2 h 723"/>
                        <a:gd name="T6" fmla="*/ 0 w 2532"/>
                        <a:gd name="T7" fmla="*/ 2 h 723"/>
                        <a:gd name="T8" fmla="*/ 0 w 2532"/>
                        <a:gd name="T9" fmla="*/ 1 h 723"/>
                        <a:gd name="T10" fmla="*/ 0 w 2532"/>
                        <a:gd name="T11" fmla="*/ 0 h 7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532"/>
                        <a:gd name="T19" fmla="*/ 0 h 723"/>
                        <a:gd name="T20" fmla="*/ 2532 w 2532"/>
                        <a:gd name="T21" fmla="*/ 723 h 72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532" h="723">
                          <a:moveTo>
                            <a:pt x="6" y="0"/>
                          </a:moveTo>
                          <a:cubicBezTo>
                            <a:pt x="16" y="0"/>
                            <a:pt x="26" y="0"/>
                            <a:pt x="36" y="0"/>
                          </a:cubicBezTo>
                          <a:lnTo>
                            <a:pt x="2532" y="678"/>
                          </a:lnTo>
                          <a:lnTo>
                            <a:pt x="2529" y="723"/>
                          </a:lnTo>
                          <a:lnTo>
                            <a:pt x="0" y="24"/>
                          </a:lnTo>
                          <a:lnTo>
                            <a:pt x="6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</p:grpSp>
            <p:sp>
              <p:nvSpPr>
                <p:cNvPr id="32" name="Arc 379"/>
                <p:cNvSpPr/>
                <p:nvPr/>
              </p:nvSpPr>
              <p:spPr>
                <a:xfrm flipH="1">
                  <a:off x="5638800" y="2209206"/>
                  <a:ext cx="304800" cy="685867"/>
                </a:xfrm>
                <a:prstGeom prst="arc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3" name="Arc 380"/>
                <p:cNvSpPr/>
                <p:nvPr/>
              </p:nvSpPr>
              <p:spPr>
                <a:xfrm rot="20303859" flipH="1">
                  <a:off x="5770563" y="2818866"/>
                  <a:ext cx="304800" cy="1600357"/>
                </a:xfrm>
                <a:prstGeom prst="arc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4" name="Straight Connector 384"/>
                <p:cNvCxnSpPr>
                  <a:stCxn id="134" idx="0"/>
                </p:cNvCxnSpPr>
                <p:nvPr/>
              </p:nvCxnSpPr>
              <p:spPr>
                <a:xfrm flipH="1">
                  <a:off x="5867400" y="3807975"/>
                  <a:ext cx="23813" cy="1678153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Arc 388"/>
                <p:cNvSpPr/>
                <p:nvPr/>
              </p:nvSpPr>
              <p:spPr>
                <a:xfrm rot="10232661" flipH="1">
                  <a:off x="5943600" y="1264550"/>
                  <a:ext cx="1984374" cy="4769319"/>
                </a:xfrm>
                <a:prstGeom prst="arc">
                  <a:avLst>
                    <a:gd name="adj1" fmla="val 16244888"/>
                    <a:gd name="adj2" fmla="val 6964520"/>
                  </a:avLst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30" name="Arc 386"/>
              <p:cNvSpPr/>
              <p:nvPr/>
            </p:nvSpPr>
            <p:spPr>
              <a:xfrm rot="20181212" flipH="1" flipV="1">
                <a:off x="6267451" y="4002437"/>
                <a:ext cx="1670050" cy="1582893"/>
              </a:xfrm>
              <a:prstGeom prst="arc">
                <a:avLst>
                  <a:gd name="adj1" fmla="val 16200000"/>
                  <a:gd name="adj2" fmla="val 794785"/>
                </a:avLst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28" name="TextBox 391"/>
            <p:cNvSpPr txBox="1">
              <a:spLocks noChangeArrowheads="1"/>
            </p:cNvSpPr>
            <p:nvPr/>
          </p:nvSpPr>
          <p:spPr bwMode="auto">
            <a:xfrm>
              <a:off x="5562600" y="5943600"/>
              <a:ext cx="333617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9pPr>
            </a:lstStyle>
            <a:p>
              <a:r>
                <a:rPr lang="ja-JP" altLang="en-US" sz="3200"/>
                <a:t>“</a:t>
              </a:r>
              <a:r>
                <a:rPr lang="en-US" altLang="ja-JP" sz="3200"/>
                <a:t>overlay network</a:t>
              </a:r>
              <a:r>
                <a:rPr lang="ja-JP" altLang="en-US" sz="3200"/>
                <a:t>”</a:t>
              </a:r>
              <a:endParaRPr lang="en-US" altLang="ko-KR" sz="3200"/>
            </a:p>
          </p:txBody>
        </p:sp>
      </p:grpSp>
    </p:spTree>
    <p:extLst>
      <p:ext uri="{BB962C8B-B14F-4D97-AF65-F5344CB8AC3E}">
        <p14:creationId xmlns:p14="http://schemas.microsoft.com/office/powerpoint/2010/main" val="220170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83729" y="481013"/>
            <a:ext cx="7772400" cy="903287"/>
          </a:xfrm>
        </p:spPr>
        <p:txBody>
          <a:bodyPr/>
          <a:lstStyle/>
          <a:p>
            <a:pPr eaLnBrk="1" hangingPunct="1"/>
            <a:r>
              <a:rPr lang="en-US" altLang="ko-KR" sz="4000" dirty="0" smtClean="0"/>
              <a:t>Resolving a query</a:t>
            </a:r>
            <a:endParaRPr lang="en-US" altLang="ko-KR" sz="4000" dirty="0"/>
          </a:p>
        </p:txBody>
      </p:sp>
      <p:sp>
        <p:nvSpPr>
          <p:cNvPr id="1290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FECF7B-FDF0-4D5C-BEB4-8CE57AA623AC}" type="slidenum">
              <a:rPr lang="en-US" altLang="ko-KR" sz="1200" smtClean="0">
                <a:latin typeface="Tahoma" panose="020B0604030504040204" pitchFamily="34" charset="0"/>
              </a:rPr>
              <a:pPr/>
              <a:t>58</a:t>
            </a:fld>
            <a:endParaRPr lang="en-US" altLang="ko-KR" sz="1200" dirty="0">
              <a:latin typeface="Tahoma" panose="020B0604030504040204" pitchFamily="34" charset="0"/>
            </a:endParaRPr>
          </a:p>
        </p:txBody>
      </p:sp>
      <p:pic>
        <p:nvPicPr>
          <p:cNvPr id="160" name="Picture 20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23" y="1198562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6724179" y="5843588"/>
            <a:ext cx="125412" cy="1349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>
              <a:buClr>
                <a:srgbClr val="3333CC"/>
              </a:buClr>
            </a:pPr>
            <a:endParaRPr lang="ko-KR" altLang="ko-KR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4958879" y="3249613"/>
            <a:ext cx="125412" cy="1349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>
              <a:buClr>
                <a:srgbClr val="3333CC"/>
              </a:buClr>
            </a:pPr>
            <a:endParaRPr lang="ko-KR" altLang="ko-KR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4990629" y="4733925"/>
            <a:ext cx="125412" cy="1349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>
              <a:buClr>
                <a:srgbClr val="3333CC"/>
              </a:buClr>
            </a:pPr>
            <a:endParaRPr lang="ko-KR" altLang="ko-KR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8276754" y="2833688"/>
            <a:ext cx="125412" cy="1349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>
              <a:buClr>
                <a:srgbClr val="3333CC"/>
              </a:buClr>
            </a:pPr>
            <a:endParaRPr lang="ko-KR" altLang="ko-KR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8657754" y="4022725"/>
            <a:ext cx="125412" cy="1349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>
              <a:buClr>
                <a:srgbClr val="3333CC"/>
              </a:buClr>
            </a:pPr>
            <a:endParaRPr lang="ko-KR" altLang="ko-KR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8295804" y="5026025"/>
            <a:ext cx="125412" cy="1349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>
              <a:buClr>
                <a:srgbClr val="3333CC"/>
              </a:buClr>
            </a:pPr>
            <a:endParaRPr lang="ko-KR" altLang="ko-KR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5681191" y="5511800"/>
            <a:ext cx="125413" cy="1349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>
              <a:buClr>
                <a:srgbClr val="3333CC"/>
              </a:buClr>
            </a:pPr>
            <a:endParaRPr lang="ko-KR" altLang="ko-KR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4882679" y="2103438"/>
            <a:ext cx="3802062" cy="38115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>
              <a:buClr>
                <a:srgbClr val="3333CC"/>
              </a:buClr>
            </a:pPr>
            <a:endParaRPr lang="ko-KR" altLang="ko-KR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6638454" y="1697038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>
              <a:buClr>
                <a:srgbClr val="3333CC"/>
              </a:buClr>
            </a:pP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8129116" y="2406650"/>
            <a:ext cx="49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>
              <a:buClr>
                <a:srgbClr val="3333CC"/>
              </a:buClr>
            </a:pP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8821266" y="3935413"/>
            <a:ext cx="495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>
              <a:buClr>
                <a:srgbClr val="3333CC"/>
              </a:buClr>
            </a:pP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</a:rPr>
              <a:t>13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8527579" y="4940300"/>
            <a:ext cx="49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>
              <a:buClr>
                <a:srgbClr val="3333CC"/>
              </a:buClr>
            </a:pP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</a:rPr>
              <a:t>25</a:t>
            </a: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6900391" y="5894388"/>
            <a:ext cx="495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>
              <a:buClr>
                <a:srgbClr val="3333CC"/>
              </a:buClr>
            </a:pP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</a:rPr>
              <a:t>32</a:t>
            </a: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5385916" y="5683250"/>
            <a:ext cx="49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>
              <a:buClr>
                <a:srgbClr val="3333CC"/>
              </a:buClr>
            </a:pP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</a:rPr>
              <a:t>40</a:t>
            </a: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4471516" y="4540250"/>
            <a:ext cx="49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>
              <a:buClr>
                <a:srgbClr val="3333CC"/>
              </a:buClr>
            </a:pP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</a:rPr>
              <a:t>48</a:t>
            </a: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4471516" y="3016250"/>
            <a:ext cx="49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>
              <a:buClr>
                <a:srgbClr val="3333CC"/>
              </a:buClr>
            </a:pP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</a:rPr>
              <a:t>60</a:t>
            </a:r>
          </a:p>
        </p:txBody>
      </p:sp>
      <p:grpSp>
        <p:nvGrpSpPr>
          <p:cNvPr id="23" name="Group 19"/>
          <p:cNvGrpSpPr>
            <a:grpSpLocks/>
          </p:cNvGrpSpPr>
          <p:nvPr/>
        </p:nvGrpSpPr>
        <p:grpSpPr bwMode="auto">
          <a:xfrm>
            <a:off x="8643466" y="1492250"/>
            <a:ext cx="2533650" cy="1222375"/>
            <a:chOff x="4309" y="1273"/>
            <a:chExt cx="763" cy="609"/>
          </a:xfrm>
        </p:grpSpPr>
        <p:sp>
          <p:nvSpPr>
            <p:cNvPr id="24" name="AutoShape 20"/>
            <p:cNvSpPr>
              <a:spLocks noChangeArrowheads="1"/>
            </p:cNvSpPr>
            <p:nvPr/>
          </p:nvSpPr>
          <p:spPr bwMode="auto">
            <a:xfrm>
              <a:off x="4311" y="1273"/>
              <a:ext cx="709" cy="609"/>
            </a:xfrm>
            <a:prstGeom prst="wedgeRoundRectCallout">
              <a:avLst>
                <a:gd name="adj1" fmla="val -59593"/>
                <a:gd name="adj2" fmla="val 68556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9pPr>
            </a:lstStyle>
            <a:p>
              <a:pPr algn="ctr">
                <a:buClr>
                  <a:srgbClr val="3333CC"/>
                </a:buClr>
              </a:pPr>
              <a:endParaRPr lang="ko-KR" altLang="ko-KR" sz="16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4309" y="1399"/>
              <a:ext cx="763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9pPr>
            </a:lstStyle>
            <a:p>
              <a:pPr>
                <a:lnSpc>
                  <a:spcPts val="2000"/>
                </a:lnSpc>
                <a:buClr>
                  <a:srgbClr val="3333CC"/>
                </a:buClr>
              </a:pPr>
              <a:r>
                <a:rPr lang="en-US" altLang="ko-KR">
                  <a:solidFill>
                    <a:srgbClr val="CC0000"/>
                  </a:solidFill>
                  <a:latin typeface="Calibri" panose="020F0502020204030204" pitchFamily="34" charset="0"/>
                </a:rPr>
                <a:t>What is the value</a:t>
              </a:r>
              <a:br>
                <a:rPr lang="en-US" altLang="ko-KR">
                  <a:solidFill>
                    <a:srgbClr val="CC0000"/>
                  </a:solidFill>
                  <a:latin typeface="Calibri" panose="020F0502020204030204" pitchFamily="34" charset="0"/>
                </a:rPr>
              </a:br>
              <a:r>
                <a:rPr lang="en-US" altLang="ko-KR">
                  <a:solidFill>
                    <a:srgbClr val="CC0000"/>
                  </a:solidFill>
                  <a:latin typeface="Calibri" panose="020F0502020204030204" pitchFamily="34" charset="0"/>
                </a:rPr>
                <a:t>associated with key 53 ?</a:t>
              </a:r>
            </a:p>
          </p:txBody>
        </p:sp>
      </p:grp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8356129" y="3048000"/>
            <a:ext cx="288925" cy="952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 flipH="1">
            <a:off x="8337079" y="4208463"/>
            <a:ext cx="301625" cy="7953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 flipH="1">
            <a:off x="6897216" y="5145088"/>
            <a:ext cx="1282700" cy="6699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flipH="1" flipV="1">
            <a:off x="5889154" y="5565775"/>
            <a:ext cx="812800" cy="2651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 flipV="1">
            <a:off x="5143029" y="4838700"/>
            <a:ext cx="552450" cy="6207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 flipH="1" flipV="1">
            <a:off x="4993804" y="3467100"/>
            <a:ext cx="52387" cy="11985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" name="Oval 28"/>
          <p:cNvSpPr>
            <a:spLocks noChangeArrowheads="1"/>
          </p:cNvSpPr>
          <p:nvPr/>
        </p:nvSpPr>
        <p:spPr bwMode="auto">
          <a:xfrm>
            <a:off x="6878166" y="2049463"/>
            <a:ext cx="125413" cy="1349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>
              <a:buClr>
                <a:srgbClr val="3333CC"/>
              </a:buClr>
            </a:pPr>
            <a:endParaRPr lang="ko-KR" altLang="ko-KR" sz="2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33" name="Group 29"/>
          <p:cNvGrpSpPr>
            <a:grpSpLocks/>
          </p:cNvGrpSpPr>
          <p:nvPr/>
        </p:nvGrpSpPr>
        <p:grpSpPr bwMode="auto">
          <a:xfrm>
            <a:off x="5001741" y="2297113"/>
            <a:ext cx="3049588" cy="933450"/>
            <a:chOff x="1870" y="1419"/>
            <a:chExt cx="1921" cy="588"/>
          </a:xfrm>
        </p:grpSpPr>
        <p:grpSp>
          <p:nvGrpSpPr>
            <p:cNvPr id="34" name="Group 30"/>
            <p:cNvGrpSpPr>
              <a:grpSpLocks/>
            </p:cNvGrpSpPr>
            <p:nvPr/>
          </p:nvGrpSpPr>
          <p:grpSpPr bwMode="auto">
            <a:xfrm>
              <a:off x="1870" y="1419"/>
              <a:ext cx="1921" cy="588"/>
              <a:chOff x="1870" y="1419"/>
              <a:chExt cx="1921" cy="588"/>
            </a:xfrm>
          </p:grpSpPr>
          <p:sp>
            <p:nvSpPr>
              <p:cNvPr id="36" name="Line 31"/>
              <p:cNvSpPr>
                <a:spLocks noChangeShapeType="1"/>
              </p:cNvSpPr>
              <p:nvPr/>
            </p:nvSpPr>
            <p:spPr bwMode="auto">
              <a:xfrm flipV="1">
                <a:off x="1941" y="1813"/>
                <a:ext cx="1850" cy="19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" name="AutoShape 32"/>
              <p:cNvSpPr>
                <a:spLocks noChangeArrowheads="1"/>
              </p:cNvSpPr>
              <p:nvPr/>
            </p:nvSpPr>
            <p:spPr bwMode="auto">
              <a:xfrm>
                <a:off x="1870" y="1419"/>
                <a:ext cx="691" cy="384"/>
              </a:xfrm>
              <a:prstGeom prst="wedgeRoundRectCallout">
                <a:avLst>
                  <a:gd name="adj1" fmla="val 17440"/>
                  <a:gd name="adj2" fmla="val 87759"/>
                  <a:gd name="adj3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 algn="ctr">
                  <a:buClr>
                    <a:srgbClr val="3333CC"/>
                  </a:buClr>
                </a:pPr>
                <a:endParaRPr lang="ko-KR" altLang="ko-KR" sz="240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1908" y="1431"/>
              <a:ext cx="81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9pPr>
            </a:lstStyle>
            <a:p>
              <a:pPr>
                <a:buClr>
                  <a:srgbClr val="3333CC"/>
                </a:buClr>
              </a:pPr>
              <a:r>
                <a:rPr lang="en-US" altLang="ko-KR" sz="2400">
                  <a:solidFill>
                    <a:srgbClr val="CC0000"/>
                  </a:solidFill>
                  <a:latin typeface="Calibri" panose="020F0502020204030204" pitchFamily="34" charset="0"/>
                </a:rPr>
                <a:t>value</a:t>
              </a:r>
            </a:p>
          </p:txBody>
        </p:sp>
      </p:grp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735222" y="4925218"/>
            <a:ext cx="373629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>
              <a:lnSpc>
                <a:spcPts val="2375"/>
              </a:lnSpc>
              <a:buClr>
                <a:srgbClr val="3333CC"/>
              </a:buClr>
            </a:pPr>
            <a:r>
              <a:rPr lang="en-US" altLang="ko-KR" sz="2400" i="1" dirty="0">
                <a:solidFill>
                  <a:srgbClr val="FF0000"/>
                </a:solidFill>
                <a:latin typeface="Gill Sans MT" panose="020B0502020104020203" pitchFamily="34" charset="0"/>
              </a:rPr>
              <a:t>O(N) </a:t>
            </a:r>
            <a:r>
              <a:rPr lang="en-US" altLang="ko-KR" sz="2400" dirty="0">
                <a:solidFill>
                  <a:srgbClr val="FF0000"/>
                </a:solidFill>
                <a:latin typeface="Gill Sans MT" panose="020B0502020104020203" pitchFamily="34" charset="0"/>
              </a:rPr>
              <a:t>messages</a:t>
            </a:r>
          </a:p>
          <a:p>
            <a:pPr>
              <a:lnSpc>
                <a:spcPts val="2375"/>
              </a:lnSpc>
              <a:buClr>
                <a:srgbClr val="3333CC"/>
              </a:buClr>
            </a:pPr>
            <a:r>
              <a:rPr lang="en-US" altLang="ko-KR" sz="2400" dirty="0">
                <a:solidFill>
                  <a:srgbClr val="FF0000"/>
                </a:solidFill>
                <a:latin typeface="Gill Sans MT" panose="020B0502020104020203" pitchFamily="34" charset="0"/>
              </a:rPr>
              <a:t>on </a:t>
            </a:r>
            <a:r>
              <a:rPr lang="en-US" altLang="ko-KR" sz="2400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average </a:t>
            </a:r>
            <a:r>
              <a:rPr lang="en-US" altLang="ko-KR" sz="2400" dirty="0">
                <a:solidFill>
                  <a:srgbClr val="FF0000"/>
                </a:solidFill>
                <a:latin typeface="Gill Sans MT" panose="020B0502020104020203" pitchFamily="34" charset="0"/>
              </a:rPr>
              <a:t>to resolve</a:t>
            </a:r>
          </a:p>
          <a:p>
            <a:pPr>
              <a:lnSpc>
                <a:spcPts val="2375"/>
              </a:lnSpc>
              <a:buClr>
                <a:srgbClr val="3333CC"/>
              </a:buClr>
            </a:pPr>
            <a:r>
              <a:rPr lang="en-US" altLang="ko-KR" sz="2400" dirty="0">
                <a:solidFill>
                  <a:srgbClr val="FF0000"/>
                </a:solidFill>
                <a:latin typeface="Gill Sans MT" panose="020B0502020104020203" pitchFamily="34" charset="0"/>
              </a:rPr>
              <a:t>query, when there</a:t>
            </a:r>
          </a:p>
          <a:p>
            <a:pPr>
              <a:lnSpc>
                <a:spcPts val="2375"/>
              </a:lnSpc>
              <a:buClr>
                <a:srgbClr val="3333CC"/>
              </a:buClr>
            </a:pPr>
            <a:r>
              <a:rPr lang="en-US" altLang="ko-KR" sz="2400" dirty="0">
                <a:solidFill>
                  <a:srgbClr val="FF0000"/>
                </a:solidFill>
                <a:latin typeface="Gill Sans MT" panose="020B0502020104020203" pitchFamily="34" charset="0"/>
              </a:rPr>
              <a:t>are </a:t>
            </a:r>
            <a:r>
              <a:rPr lang="en-US" altLang="ko-KR" sz="2400" i="1" dirty="0">
                <a:solidFill>
                  <a:srgbClr val="FF0000"/>
                </a:solidFill>
                <a:latin typeface="Gill Sans MT" panose="020B0502020104020203" pitchFamily="34" charset="0"/>
              </a:rPr>
              <a:t>N</a:t>
            </a:r>
            <a:r>
              <a:rPr lang="en-US" altLang="ko-KR" sz="2400" dirty="0">
                <a:solidFill>
                  <a:srgbClr val="FF0000"/>
                </a:solidFill>
                <a:latin typeface="Gill Sans MT" panose="020B0502020104020203" pitchFamily="34" charset="0"/>
              </a:rPr>
              <a:t> peers</a:t>
            </a:r>
          </a:p>
        </p:txBody>
      </p:sp>
    </p:spTree>
    <p:extLst>
      <p:ext uri="{BB962C8B-B14F-4D97-AF65-F5344CB8AC3E}">
        <p14:creationId xmlns:p14="http://schemas.microsoft.com/office/powerpoint/2010/main" val="144856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83729" y="481013"/>
            <a:ext cx="7772400" cy="903287"/>
          </a:xfrm>
        </p:spPr>
        <p:txBody>
          <a:bodyPr/>
          <a:lstStyle/>
          <a:p>
            <a:pPr eaLnBrk="1" hangingPunct="1"/>
            <a:r>
              <a:rPr lang="en-US" altLang="ko-KR" sz="4000" dirty="0" smtClean="0"/>
              <a:t>Circular DHT with shortcuts</a:t>
            </a:r>
            <a:endParaRPr lang="en-US" altLang="ko-KR" sz="4000" dirty="0"/>
          </a:p>
        </p:txBody>
      </p:sp>
      <p:sp>
        <p:nvSpPr>
          <p:cNvPr id="1290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FECF7B-FDF0-4D5C-BEB4-8CE57AA623AC}" type="slidenum">
              <a:rPr lang="en-US" altLang="ko-KR" sz="1200" smtClean="0">
                <a:latin typeface="Tahoma" panose="020B0604030504040204" pitchFamily="34" charset="0"/>
              </a:rPr>
              <a:pPr/>
              <a:t>59</a:t>
            </a:fld>
            <a:endParaRPr lang="en-US" altLang="ko-KR" sz="1200" dirty="0">
              <a:latin typeface="Tahoma" panose="020B0604030504040204" pitchFamily="34" charset="0"/>
            </a:endParaRPr>
          </a:p>
        </p:txBody>
      </p:sp>
      <p:pic>
        <p:nvPicPr>
          <p:cNvPr id="160" name="Picture 20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23" y="1198562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Content Placeholder 37"/>
          <p:cNvSpPr txBox="1">
            <a:spLocks/>
          </p:cNvSpPr>
          <p:nvPr/>
        </p:nvSpPr>
        <p:spPr>
          <a:xfrm>
            <a:off x="912877" y="5181600"/>
            <a:ext cx="9528089" cy="16764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2400" dirty="0" smtClean="0">
                <a:ea typeface="ＭＳ Ｐゴシック" pitchFamily="34" charset="-128"/>
              </a:rPr>
              <a:t>each peer keeps track of IP addresses of predecessor, successor, short cuts.</a:t>
            </a:r>
          </a:p>
          <a:p>
            <a:pPr>
              <a:lnSpc>
                <a:spcPct val="80000"/>
              </a:lnSpc>
              <a:defRPr/>
            </a:pPr>
            <a:r>
              <a:rPr lang="en-US" sz="2400" dirty="0" smtClean="0">
                <a:ea typeface="ＭＳ Ｐゴシック" pitchFamily="34" charset="-128"/>
              </a:rPr>
              <a:t>reduced from 6 to 3 messages.</a:t>
            </a:r>
          </a:p>
        </p:txBody>
      </p:sp>
      <p:grpSp>
        <p:nvGrpSpPr>
          <p:cNvPr id="40" name="Group 66"/>
          <p:cNvGrpSpPr>
            <a:grpSpLocks/>
          </p:cNvGrpSpPr>
          <p:nvPr/>
        </p:nvGrpSpPr>
        <p:grpSpPr bwMode="auto">
          <a:xfrm>
            <a:off x="3223441" y="1428750"/>
            <a:ext cx="3890962" cy="3662363"/>
            <a:chOff x="4833190" y="1676400"/>
            <a:chExt cx="3892193" cy="3662018"/>
          </a:xfrm>
        </p:grpSpPr>
        <p:grpSp>
          <p:nvGrpSpPr>
            <p:cNvPr id="41" name="Group 43"/>
            <p:cNvGrpSpPr>
              <a:grpSpLocks/>
            </p:cNvGrpSpPr>
            <p:nvPr/>
          </p:nvGrpSpPr>
          <p:grpSpPr bwMode="auto">
            <a:xfrm>
              <a:off x="4833190" y="1676400"/>
              <a:ext cx="3892193" cy="3662018"/>
              <a:chOff x="946990" y="1676400"/>
              <a:chExt cx="3892193" cy="3662018"/>
            </a:xfrm>
          </p:grpSpPr>
          <p:sp>
            <p:nvSpPr>
              <p:cNvPr id="50" name="Oval 3"/>
              <p:cNvSpPr>
                <a:spLocks noChangeArrowheads="1"/>
              </p:cNvSpPr>
              <p:nvPr/>
            </p:nvSpPr>
            <p:spPr bwMode="auto">
              <a:xfrm>
                <a:off x="2794354" y="4791480"/>
                <a:ext cx="96564" cy="988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>
                  <a:buClr>
                    <a:srgbClr val="3333CC"/>
                  </a:buClr>
                </a:pPr>
                <a:endParaRPr lang="ko-KR" altLang="ko-KR" sz="240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51" name="Oval 4"/>
              <p:cNvSpPr>
                <a:spLocks noChangeArrowheads="1"/>
              </p:cNvSpPr>
              <p:nvPr/>
            </p:nvSpPr>
            <p:spPr bwMode="auto">
              <a:xfrm>
                <a:off x="1435115" y="2890435"/>
                <a:ext cx="96564" cy="988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>
                  <a:buClr>
                    <a:srgbClr val="3333CC"/>
                  </a:buClr>
                </a:pPr>
                <a:endParaRPr lang="ko-KR" altLang="ko-KR" sz="240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52" name="Oval 5"/>
              <p:cNvSpPr>
                <a:spLocks noChangeArrowheads="1"/>
              </p:cNvSpPr>
              <p:nvPr/>
            </p:nvSpPr>
            <p:spPr bwMode="auto">
              <a:xfrm>
                <a:off x="1459562" y="3978242"/>
                <a:ext cx="96564" cy="988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>
                  <a:buClr>
                    <a:srgbClr val="3333CC"/>
                  </a:buClr>
                </a:pPr>
                <a:endParaRPr lang="ko-KR" altLang="ko-KR" sz="240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53" name="Oval 6"/>
              <p:cNvSpPr>
                <a:spLocks noChangeArrowheads="1"/>
              </p:cNvSpPr>
              <p:nvPr/>
            </p:nvSpPr>
            <p:spPr bwMode="auto">
              <a:xfrm>
                <a:off x="3989799" y="2585616"/>
                <a:ext cx="96564" cy="988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>
                  <a:buClr>
                    <a:srgbClr val="3333CC"/>
                  </a:buClr>
                </a:pPr>
                <a:endParaRPr lang="ko-KR" altLang="ko-KR" sz="240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54" name="Oval 7"/>
              <p:cNvSpPr>
                <a:spLocks noChangeArrowheads="1"/>
              </p:cNvSpPr>
              <p:nvPr/>
            </p:nvSpPr>
            <p:spPr bwMode="auto">
              <a:xfrm>
                <a:off x="4283160" y="3457025"/>
                <a:ext cx="96564" cy="988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>
                  <a:buClr>
                    <a:srgbClr val="3333CC"/>
                  </a:buClr>
                </a:pPr>
                <a:endParaRPr lang="ko-KR" altLang="ko-KR" sz="240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55" name="Oval 8"/>
              <p:cNvSpPr>
                <a:spLocks noChangeArrowheads="1"/>
              </p:cNvSpPr>
              <p:nvPr/>
            </p:nvSpPr>
            <p:spPr bwMode="auto">
              <a:xfrm>
                <a:off x="4004467" y="4192313"/>
                <a:ext cx="96564" cy="988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>
                  <a:buClr>
                    <a:srgbClr val="3333CC"/>
                  </a:buClr>
                </a:pPr>
                <a:endParaRPr lang="ko-KR" altLang="ko-KR" sz="240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56" name="Oval 9"/>
              <p:cNvSpPr>
                <a:spLocks noChangeArrowheads="1"/>
              </p:cNvSpPr>
              <p:nvPr/>
            </p:nvSpPr>
            <p:spPr bwMode="auto">
              <a:xfrm>
                <a:off x="1991278" y="4548323"/>
                <a:ext cx="96565" cy="988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>
                  <a:buClr>
                    <a:srgbClr val="3333CC"/>
                  </a:buClr>
                </a:pPr>
                <a:endParaRPr lang="ko-KR" altLang="ko-KR" sz="240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57" name="Oval 10"/>
              <p:cNvSpPr>
                <a:spLocks noChangeArrowheads="1"/>
              </p:cNvSpPr>
              <p:nvPr/>
            </p:nvSpPr>
            <p:spPr bwMode="auto">
              <a:xfrm>
                <a:off x="1376443" y="2050438"/>
                <a:ext cx="2927496" cy="27933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>
                  <a:buClr>
                    <a:srgbClr val="3333CC"/>
                  </a:buClr>
                </a:pPr>
                <a:endParaRPr lang="ko-KR" altLang="ko-KR" sz="240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58" name="Text Box 11"/>
              <p:cNvSpPr txBox="1">
                <a:spLocks noChangeArrowheads="1"/>
              </p:cNvSpPr>
              <p:nvPr/>
            </p:nvSpPr>
            <p:spPr bwMode="auto">
              <a:xfrm>
                <a:off x="2895600" y="1676400"/>
                <a:ext cx="355866" cy="4615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>
                  <a:buClr>
                    <a:srgbClr val="3333CC"/>
                  </a:buClr>
                </a:pPr>
                <a:r>
                  <a:rPr lang="en-US" altLang="ko-KR" sz="240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59" name="Rectangle 12"/>
              <p:cNvSpPr>
                <a:spLocks noChangeArrowheads="1"/>
              </p:cNvSpPr>
              <p:nvPr/>
            </p:nvSpPr>
            <p:spPr bwMode="auto">
              <a:xfrm>
                <a:off x="4022305" y="2286000"/>
                <a:ext cx="495783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>
                  <a:buClr>
                    <a:srgbClr val="3333CC"/>
                  </a:buClr>
                </a:pPr>
                <a:r>
                  <a:rPr lang="en-US" altLang="ko-KR" sz="240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12</a:t>
                </a:r>
              </a:p>
            </p:txBody>
          </p:sp>
          <p:sp>
            <p:nvSpPr>
              <p:cNvPr id="60" name="Rectangle 13"/>
              <p:cNvSpPr>
                <a:spLocks noChangeArrowheads="1"/>
              </p:cNvSpPr>
              <p:nvPr/>
            </p:nvSpPr>
            <p:spPr bwMode="auto">
              <a:xfrm>
                <a:off x="4343400" y="3352800"/>
                <a:ext cx="495783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>
                  <a:buClr>
                    <a:srgbClr val="3333CC"/>
                  </a:buClr>
                </a:pPr>
                <a:r>
                  <a:rPr lang="en-US" altLang="ko-KR" sz="240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13</a:t>
                </a:r>
              </a:p>
            </p:txBody>
          </p:sp>
          <p:sp>
            <p:nvSpPr>
              <p:cNvPr id="61" name="Rectangle 14"/>
              <p:cNvSpPr>
                <a:spLocks noChangeArrowheads="1"/>
              </p:cNvSpPr>
              <p:nvPr/>
            </p:nvSpPr>
            <p:spPr bwMode="auto">
              <a:xfrm>
                <a:off x="4114800" y="4114800"/>
                <a:ext cx="495783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>
                  <a:buClr>
                    <a:srgbClr val="3333CC"/>
                  </a:buClr>
                </a:pPr>
                <a:r>
                  <a:rPr lang="en-US" altLang="ko-KR" sz="240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25</a:t>
                </a:r>
              </a:p>
            </p:txBody>
          </p:sp>
          <p:sp>
            <p:nvSpPr>
              <p:cNvPr id="62" name="Rectangle 15"/>
              <p:cNvSpPr>
                <a:spLocks noChangeArrowheads="1"/>
              </p:cNvSpPr>
              <p:nvPr/>
            </p:nvSpPr>
            <p:spPr bwMode="auto">
              <a:xfrm>
                <a:off x="2743200" y="4876800"/>
                <a:ext cx="495783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>
                  <a:buClr>
                    <a:srgbClr val="3333CC"/>
                  </a:buClr>
                </a:pPr>
                <a:r>
                  <a:rPr lang="en-US" altLang="ko-KR" sz="240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32</a:t>
                </a:r>
              </a:p>
            </p:txBody>
          </p:sp>
          <p:sp>
            <p:nvSpPr>
              <p:cNvPr id="63" name="Rectangle 16"/>
              <p:cNvSpPr>
                <a:spLocks noChangeArrowheads="1"/>
              </p:cNvSpPr>
              <p:nvPr/>
            </p:nvSpPr>
            <p:spPr bwMode="auto">
              <a:xfrm>
                <a:off x="1676400" y="4648200"/>
                <a:ext cx="495783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>
                  <a:buClr>
                    <a:srgbClr val="3333CC"/>
                  </a:buClr>
                </a:pPr>
                <a:r>
                  <a:rPr lang="en-US" altLang="ko-KR" sz="240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40</a:t>
                </a:r>
              </a:p>
            </p:txBody>
          </p:sp>
          <p:sp>
            <p:nvSpPr>
              <p:cNvPr id="64" name="Rectangle 17"/>
              <p:cNvSpPr>
                <a:spLocks noChangeArrowheads="1"/>
              </p:cNvSpPr>
              <p:nvPr/>
            </p:nvSpPr>
            <p:spPr bwMode="auto">
              <a:xfrm>
                <a:off x="982933" y="3886200"/>
                <a:ext cx="495783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>
                  <a:buClr>
                    <a:srgbClr val="3333CC"/>
                  </a:buClr>
                </a:pPr>
                <a:r>
                  <a:rPr lang="en-US" altLang="ko-KR" sz="240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48</a:t>
                </a:r>
              </a:p>
            </p:txBody>
          </p:sp>
          <p:sp>
            <p:nvSpPr>
              <p:cNvPr id="65" name="Rectangle 18"/>
              <p:cNvSpPr>
                <a:spLocks noChangeArrowheads="1"/>
              </p:cNvSpPr>
              <p:nvPr/>
            </p:nvSpPr>
            <p:spPr bwMode="auto">
              <a:xfrm>
                <a:off x="946990" y="2667000"/>
                <a:ext cx="495783" cy="461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>
                  <a:buClr>
                    <a:srgbClr val="3333CC"/>
                  </a:buClr>
                </a:pPr>
                <a:r>
                  <a:rPr lang="en-US" altLang="ko-KR" sz="240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60</a:t>
                </a:r>
              </a:p>
            </p:txBody>
          </p:sp>
          <p:sp>
            <p:nvSpPr>
              <p:cNvPr id="66" name="Oval 28"/>
              <p:cNvSpPr>
                <a:spLocks noChangeArrowheads="1"/>
              </p:cNvSpPr>
              <p:nvPr/>
            </p:nvSpPr>
            <p:spPr bwMode="auto">
              <a:xfrm>
                <a:off x="2912920" y="2010882"/>
                <a:ext cx="96565" cy="988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1" charset="-128"/>
                  </a:defRPr>
                </a:lvl9pPr>
              </a:lstStyle>
              <a:p>
                <a:pPr>
                  <a:buClr>
                    <a:srgbClr val="3333CC"/>
                  </a:buClr>
                </a:pPr>
                <a:endParaRPr lang="ko-KR" altLang="ko-KR" sz="240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42" name="Straight Arrow Connector 79"/>
            <p:cNvCxnSpPr>
              <a:endCxn id="56" idx="7"/>
            </p:cNvCxnSpPr>
            <p:nvPr/>
          </p:nvCxnSpPr>
          <p:spPr>
            <a:xfrm rot="10800000" flipV="1">
              <a:off x="5959083" y="3505028"/>
              <a:ext cx="2254963" cy="10571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86"/>
            <p:cNvCxnSpPr>
              <a:stCxn id="55" idx="1"/>
              <a:endCxn id="52" idx="6"/>
            </p:cNvCxnSpPr>
            <p:nvPr/>
          </p:nvCxnSpPr>
          <p:spPr>
            <a:xfrm rot="16200000" flipV="1">
              <a:off x="6583205" y="2885456"/>
              <a:ext cx="179370" cy="246299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89"/>
            <p:cNvCxnSpPr>
              <a:stCxn id="50" idx="0"/>
              <a:endCxn id="52" idx="6"/>
            </p:cNvCxnSpPr>
            <p:nvPr/>
          </p:nvCxnSpPr>
          <p:spPr>
            <a:xfrm flipH="1" flipV="1">
              <a:off x="5442983" y="4027267"/>
              <a:ext cx="1286282" cy="76351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92"/>
            <p:cNvCxnSpPr/>
            <p:nvPr/>
          </p:nvCxnSpPr>
          <p:spPr>
            <a:xfrm rot="5400000" flipH="1" flipV="1">
              <a:off x="5160822" y="2839745"/>
              <a:ext cx="2452457" cy="88769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95"/>
            <p:cNvCxnSpPr>
              <a:stCxn id="52" idx="7"/>
            </p:cNvCxnSpPr>
            <p:nvPr/>
          </p:nvCxnSpPr>
          <p:spPr>
            <a:xfrm rot="5400000" flipH="1" flipV="1">
              <a:off x="6013347" y="2080662"/>
              <a:ext cx="1325438" cy="249792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100"/>
            <p:cNvCxnSpPr>
              <a:endCxn id="57" idx="6"/>
            </p:cNvCxnSpPr>
            <p:nvPr/>
          </p:nvCxnSpPr>
          <p:spPr>
            <a:xfrm>
              <a:off x="5409634" y="2939931"/>
              <a:ext cx="2780592" cy="50795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103"/>
            <p:cNvCxnSpPr>
              <a:stCxn id="66" idx="5"/>
            </p:cNvCxnSpPr>
            <p:nvPr/>
          </p:nvCxnSpPr>
          <p:spPr>
            <a:xfrm rot="16200000" flipH="1">
              <a:off x="6355721" y="2621453"/>
              <a:ext cx="2095303" cy="10433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107"/>
            <p:cNvCxnSpPr/>
            <p:nvPr/>
          </p:nvCxnSpPr>
          <p:spPr>
            <a:xfrm rot="5400000">
              <a:off x="6292217" y="3156357"/>
              <a:ext cx="2177845" cy="119894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Arrow Connector 33"/>
          <p:cNvCxnSpPr>
            <a:endCxn id="57" idx="4"/>
          </p:cNvCxnSpPr>
          <p:nvPr/>
        </p:nvCxnSpPr>
        <p:spPr>
          <a:xfrm flipH="1">
            <a:off x="5115741" y="2419350"/>
            <a:ext cx="1122362" cy="2176463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35"/>
          <p:cNvCxnSpPr>
            <a:stCxn id="57" idx="4"/>
          </p:cNvCxnSpPr>
          <p:nvPr/>
        </p:nvCxnSpPr>
        <p:spPr>
          <a:xfrm flipH="1" flipV="1">
            <a:off x="3799703" y="3790950"/>
            <a:ext cx="1316038" cy="804863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19"/>
          <p:cNvGrpSpPr>
            <a:grpSpLocks/>
          </p:cNvGrpSpPr>
          <p:nvPr/>
        </p:nvGrpSpPr>
        <p:grpSpPr bwMode="auto">
          <a:xfrm>
            <a:off x="6674666" y="1544638"/>
            <a:ext cx="2487612" cy="860425"/>
            <a:chOff x="4311" y="1273"/>
            <a:chExt cx="737" cy="609"/>
          </a:xfrm>
        </p:grpSpPr>
        <p:sp>
          <p:nvSpPr>
            <p:cNvPr id="70" name="AutoShape 20"/>
            <p:cNvSpPr>
              <a:spLocks noChangeArrowheads="1"/>
            </p:cNvSpPr>
            <p:nvPr/>
          </p:nvSpPr>
          <p:spPr bwMode="auto">
            <a:xfrm>
              <a:off x="4311" y="1273"/>
              <a:ext cx="709" cy="609"/>
            </a:xfrm>
            <a:prstGeom prst="wedgeRoundRectCallout">
              <a:avLst>
                <a:gd name="adj1" fmla="val -59593"/>
                <a:gd name="adj2" fmla="val 68556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9pPr>
            </a:lstStyle>
            <a:p>
              <a:pPr algn="ctr">
                <a:buClr>
                  <a:srgbClr val="3333CC"/>
                </a:buClr>
              </a:pPr>
              <a:endParaRPr lang="ko-KR" altLang="ko-KR" sz="1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" name="Text Box 21"/>
            <p:cNvSpPr txBox="1">
              <a:spLocks noChangeArrowheads="1"/>
            </p:cNvSpPr>
            <p:nvPr/>
          </p:nvSpPr>
          <p:spPr bwMode="auto">
            <a:xfrm>
              <a:off x="4344" y="1326"/>
              <a:ext cx="704" cy="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1" charset="-128"/>
                </a:defRPr>
              </a:lvl9pPr>
            </a:lstStyle>
            <a:p>
              <a:pPr>
                <a:lnSpc>
                  <a:spcPts val="2000"/>
                </a:lnSpc>
                <a:buClr>
                  <a:srgbClr val="3333CC"/>
                </a:buClr>
              </a:pPr>
              <a:r>
                <a:rPr lang="en-US" altLang="ko-KR">
                  <a:solidFill>
                    <a:srgbClr val="CC0000"/>
                  </a:solidFill>
                  <a:latin typeface="Calibri" panose="020F0502020204030204" pitchFamily="34" charset="0"/>
                </a:rPr>
                <a:t>What is the value for</a:t>
              </a:r>
            </a:p>
            <a:p>
              <a:pPr>
                <a:lnSpc>
                  <a:spcPts val="2000"/>
                </a:lnSpc>
                <a:buClr>
                  <a:srgbClr val="3333CC"/>
                </a:buClr>
              </a:pPr>
              <a:r>
                <a:rPr lang="en-US" altLang="ko-KR">
                  <a:solidFill>
                    <a:srgbClr val="CC0000"/>
                  </a:solidFill>
                  <a:latin typeface="Calibri" panose="020F0502020204030204" pitchFamily="34" charset="0"/>
                </a:rPr>
                <a:t>key 53</a:t>
              </a:r>
            </a:p>
          </p:txBody>
        </p:sp>
      </p:grpSp>
      <p:sp>
        <p:nvSpPr>
          <p:cNvPr id="72" name="AutoShape 32"/>
          <p:cNvSpPr>
            <a:spLocks noChangeArrowheads="1"/>
          </p:cNvSpPr>
          <p:nvPr/>
        </p:nvSpPr>
        <p:spPr bwMode="auto">
          <a:xfrm>
            <a:off x="4180703" y="1657350"/>
            <a:ext cx="1096963" cy="609600"/>
          </a:xfrm>
          <a:prstGeom prst="wedgeRoundRectCallout">
            <a:avLst>
              <a:gd name="adj1" fmla="val 17440"/>
              <a:gd name="adj2" fmla="val 8775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 algn="ctr">
              <a:buClr>
                <a:srgbClr val="3333CC"/>
              </a:buClr>
            </a:pP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</a:rPr>
              <a:t>value</a:t>
            </a:r>
          </a:p>
        </p:txBody>
      </p:sp>
      <p:cxnSp>
        <p:nvCxnSpPr>
          <p:cNvPr id="73" name="Straight Arrow Connector 40"/>
          <p:cNvCxnSpPr/>
          <p:nvPr/>
        </p:nvCxnSpPr>
        <p:spPr>
          <a:xfrm flipV="1">
            <a:off x="3952103" y="2419350"/>
            <a:ext cx="2133600" cy="3048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45"/>
          <p:cNvCxnSpPr/>
          <p:nvPr/>
        </p:nvCxnSpPr>
        <p:spPr>
          <a:xfrm flipV="1">
            <a:off x="3799703" y="2800350"/>
            <a:ext cx="0" cy="8382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82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val 5"/>
          <p:cNvSpPr>
            <a:spLocks noChangeArrowheads="1"/>
          </p:cNvSpPr>
          <p:nvPr/>
        </p:nvSpPr>
        <p:spPr bwMode="auto">
          <a:xfrm>
            <a:off x="6340475" y="4378326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20" name="Oval 11"/>
          <p:cNvSpPr>
            <a:spLocks noChangeArrowheads="1"/>
          </p:cNvSpPr>
          <p:nvPr/>
        </p:nvSpPr>
        <p:spPr bwMode="auto">
          <a:xfrm>
            <a:off x="2174876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21" name="Line 22"/>
          <p:cNvSpPr>
            <a:spLocks noChangeShapeType="1"/>
          </p:cNvSpPr>
          <p:nvPr/>
        </p:nvSpPr>
        <p:spPr bwMode="auto">
          <a:xfrm>
            <a:off x="3322639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22" name="Oval 23"/>
          <p:cNvSpPr>
            <a:spLocks noChangeArrowheads="1"/>
          </p:cNvSpPr>
          <p:nvPr/>
        </p:nvSpPr>
        <p:spPr bwMode="auto">
          <a:xfrm>
            <a:off x="3048001" y="4033839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23" name="Line 34"/>
          <p:cNvSpPr>
            <a:spLocks noChangeShapeType="1"/>
          </p:cNvSpPr>
          <p:nvPr/>
        </p:nvSpPr>
        <p:spPr bwMode="auto">
          <a:xfrm flipV="1">
            <a:off x="3721100" y="3636964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24" name="Oval 38"/>
          <p:cNvSpPr>
            <a:spLocks noChangeArrowheads="1"/>
          </p:cNvSpPr>
          <p:nvPr/>
        </p:nvSpPr>
        <p:spPr bwMode="auto">
          <a:xfrm>
            <a:off x="4632326" y="4440239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25" name="Line 59"/>
          <p:cNvSpPr>
            <a:spLocks noChangeShapeType="1"/>
          </p:cNvSpPr>
          <p:nvPr/>
        </p:nvSpPr>
        <p:spPr bwMode="auto">
          <a:xfrm>
            <a:off x="6884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26" name="Line 60"/>
          <p:cNvSpPr>
            <a:spLocks noChangeShapeType="1"/>
          </p:cNvSpPr>
          <p:nvPr/>
        </p:nvSpPr>
        <p:spPr bwMode="auto">
          <a:xfrm flipH="1">
            <a:off x="6397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27" name="Line 61"/>
          <p:cNvSpPr>
            <a:spLocks noChangeShapeType="1"/>
          </p:cNvSpPr>
          <p:nvPr/>
        </p:nvSpPr>
        <p:spPr bwMode="auto">
          <a:xfrm flipH="1">
            <a:off x="6411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28" name="Line 62"/>
          <p:cNvSpPr>
            <a:spLocks noChangeShapeType="1"/>
          </p:cNvSpPr>
          <p:nvPr/>
        </p:nvSpPr>
        <p:spPr bwMode="auto">
          <a:xfrm flipH="1">
            <a:off x="6354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29" name="Line 63"/>
          <p:cNvSpPr>
            <a:spLocks noChangeShapeType="1"/>
          </p:cNvSpPr>
          <p:nvPr/>
        </p:nvSpPr>
        <p:spPr bwMode="auto">
          <a:xfrm flipH="1" flipV="1">
            <a:off x="6391276" y="4105276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230" name="Line 64"/>
          <p:cNvSpPr>
            <a:spLocks noChangeShapeType="1"/>
          </p:cNvSpPr>
          <p:nvPr/>
        </p:nvSpPr>
        <p:spPr bwMode="auto">
          <a:xfrm flipV="1">
            <a:off x="5832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31757" name="Group 356"/>
          <p:cNvGrpSpPr>
            <a:grpSpLocks/>
          </p:cNvGrpSpPr>
          <p:nvPr/>
        </p:nvGrpSpPr>
        <p:grpSpPr bwMode="auto">
          <a:xfrm>
            <a:off x="7966075" y="4867275"/>
            <a:ext cx="331788" cy="368300"/>
            <a:chOff x="313" y="1497"/>
            <a:chExt cx="1152" cy="1014"/>
          </a:xfrm>
        </p:grpSpPr>
        <p:pic>
          <p:nvPicPr>
            <p:cNvPr id="31874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75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58" name="Group 361"/>
          <p:cNvGrpSpPr>
            <a:grpSpLocks/>
          </p:cNvGrpSpPr>
          <p:nvPr/>
        </p:nvGrpSpPr>
        <p:grpSpPr bwMode="auto">
          <a:xfrm>
            <a:off x="3595689" y="4195764"/>
            <a:ext cx="396875" cy="388937"/>
            <a:chOff x="2967" y="478"/>
            <a:chExt cx="788" cy="625"/>
          </a:xfrm>
        </p:grpSpPr>
        <p:pic>
          <p:nvPicPr>
            <p:cNvPr id="31872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73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59" name="Group 92"/>
          <p:cNvGrpSpPr>
            <a:grpSpLocks/>
          </p:cNvGrpSpPr>
          <p:nvPr/>
        </p:nvGrpSpPr>
        <p:grpSpPr bwMode="auto">
          <a:xfrm>
            <a:off x="7192964" y="4957763"/>
            <a:ext cx="458787" cy="620712"/>
            <a:chOff x="5955030" y="3031808"/>
            <a:chExt cx="914400" cy="1398587"/>
          </a:xfrm>
        </p:grpSpPr>
        <p:grpSp>
          <p:nvGrpSpPr>
            <p:cNvPr id="31855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31857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1858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1859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1860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1861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1862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1863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1864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1865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1866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1867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186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186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187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187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  <p:pic>
          <p:nvPicPr>
            <p:cNvPr id="31856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0" name="Group 403"/>
          <p:cNvGrpSpPr>
            <a:grpSpLocks/>
          </p:cNvGrpSpPr>
          <p:nvPr/>
        </p:nvGrpSpPr>
        <p:grpSpPr bwMode="auto">
          <a:xfrm>
            <a:off x="4927600" y="5354638"/>
            <a:ext cx="527050" cy="392112"/>
            <a:chOff x="2751" y="1851"/>
            <a:chExt cx="462" cy="478"/>
          </a:xfrm>
        </p:grpSpPr>
        <p:pic>
          <p:nvPicPr>
            <p:cNvPr id="31853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5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1" name="Group 113"/>
          <p:cNvGrpSpPr>
            <a:grpSpLocks/>
          </p:cNvGrpSpPr>
          <p:nvPr/>
        </p:nvGrpSpPr>
        <p:grpSpPr bwMode="auto">
          <a:xfrm>
            <a:off x="5618164" y="4987926"/>
            <a:ext cx="458787" cy="620713"/>
            <a:chOff x="5955030" y="3031808"/>
            <a:chExt cx="914400" cy="1398587"/>
          </a:xfrm>
        </p:grpSpPr>
        <p:grpSp>
          <p:nvGrpSpPr>
            <p:cNvPr id="31836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31838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1839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1840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1841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1842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1843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1844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1845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1846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1847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1848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1849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1850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1851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1852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  <p:pic>
          <p:nvPicPr>
            <p:cNvPr id="31837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2" name="Group 356"/>
          <p:cNvGrpSpPr>
            <a:grpSpLocks/>
          </p:cNvGrpSpPr>
          <p:nvPr/>
        </p:nvGrpSpPr>
        <p:grpSpPr bwMode="auto">
          <a:xfrm>
            <a:off x="7305675" y="5791200"/>
            <a:ext cx="361950" cy="338138"/>
            <a:chOff x="313" y="1497"/>
            <a:chExt cx="1152" cy="1014"/>
          </a:xfrm>
        </p:grpSpPr>
        <p:pic>
          <p:nvPicPr>
            <p:cNvPr id="31834" name="Picture 354" descr="laptop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35" name="Picture 355" descr="antenna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3" name="Group 356"/>
          <p:cNvGrpSpPr>
            <a:grpSpLocks/>
          </p:cNvGrpSpPr>
          <p:nvPr/>
        </p:nvGrpSpPr>
        <p:grpSpPr bwMode="auto">
          <a:xfrm>
            <a:off x="6075364" y="5811838"/>
            <a:ext cx="376237" cy="347662"/>
            <a:chOff x="313" y="1497"/>
            <a:chExt cx="1152" cy="1014"/>
          </a:xfrm>
        </p:grpSpPr>
        <p:pic>
          <p:nvPicPr>
            <p:cNvPr id="31832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33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4" name="Group 356"/>
          <p:cNvGrpSpPr>
            <a:grpSpLocks/>
          </p:cNvGrpSpPr>
          <p:nvPr/>
        </p:nvGrpSpPr>
        <p:grpSpPr bwMode="auto">
          <a:xfrm>
            <a:off x="5354639" y="5832476"/>
            <a:ext cx="382587" cy="436563"/>
            <a:chOff x="313" y="1497"/>
            <a:chExt cx="1152" cy="1014"/>
          </a:xfrm>
        </p:grpSpPr>
        <p:pic>
          <p:nvPicPr>
            <p:cNvPr id="31830" name="Picture 354" descr="laptop_stylized_small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31" name="Picture 355" descr="antenna_stylize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5" name="Group 403"/>
          <p:cNvGrpSpPr>
            <a:grpSpLocks/>
          </p:cNvGrpSpPr>
          <p:nvPr/>
        </p:nvGrpSpPr>
        <p:grpSpPr bwMode="auto">
          <a:xfrm>
            <a:off x="5253039" y="4673601"/>
            <a:ext cx="485775" cy="403225"/>
            <a:chOff x="2751" y="1851"/>
            <a:chExt cx="462" cy="478"/>
          </a:xfrm>
        </p:grpSpPr>
        <p:pic>
          <p:nvPicPr>
            <p:cNvPr id="31828" name="Picture 364" descr="iphone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6" name="Group 403"/>
          <p:cNvGrpSpPr>
            <a:grpSpLocks/>
          </p:cNvGrpSpPr>
          <p:nvPr/>
        </p:nvGrpSpPr>
        <p:grpSpPr bwMode="auto">
          <a:xfrm>
            <a:off x="7813676" y="5334001"/>
            <a:ext cx="525463" cy="392113"/>
            <a:chOff x="2751" y="1851"/>
            <a:chExt cx="462" cy="478"/>
          </a:xfrm>
        </p:grpSpPr>
        <p:pic>
          <p:nvPicPr>
            <p:cNvPr id="31826" name="Picture 364" descr="iphone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7" name="Group 356"/>
          <p:cNvGrpSpPr>
            <a:grpSpLocks/>
          </p:cNvGrpSpPr>
          <p:nvPr/>
        </p:nvGrpSpPr>
        <p:grpSpPr bwMode="auto">
          <a:xfrm>
            <a:off x="6511925" y="5191125"/>
            <a:ext cx="376238" cy="349250"/>
            <a:chOff x="313" y="1497"/>
            <a:chExt cx="1152" cy="1014"/>
          </a:xfrm>
        </p:grpSpPr>
        <p:pic>
          <p:nvPicPr>
            <p:cNvPr id="31824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5" name="Picture 355" descr="antenna_stylize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8" name="Group 356"/>
          <p:cNvGrpSpPr>
            <a:grpSpLocks/>
          </p:cNvGrpSpPr>
          <p:nvPr/>
        </p:nvGrpSpPr>
        <p:grpSpPr bwMode="auto">
          <a:xfrm>
            <a:off x="3433764" y="4643439"/>
            <a:ext cx="282575" cy="344487"/>
            <a:chOff x="313" y="1497"/>
            <a:chExt cx="1152" cy="1014"/>
          </a:xfrm>
        </p:grpSpPr>
        <p:pic>
          <p:nvPicPr>
            <p:cNvPr id="31822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3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9" name="Group 403"/>
          <p:cNvGrpSpPr>
            <a:grpSpLocks/>
          </p:cNvGrpSpPr>
          <p:nvPr/>
        </p:nvGrpSpPr>
        <p:grpSpPr bwMode="auto">
          <a:xfrm>
            <a:off x="3140075" y="4308475"/>
            <a:ext cx="444500" cy="381000"/>
            <a:chOff x="2751" y="1851"/>
            <a:chExt cx="462" cy="478"/>
          </a:xfrm>
        </p:grpSpPr>
        <p:pic>
          <p:nvPicPr>
            <p:cNvPr id="31820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1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0" name="Group 155"/>
          <p:cNvGrpSpPr>
            <a:grpSpLocks/>
          </p:cNvGrpSpPr>
          <p:nvPr/>
        </p:nvGrpSpPr>
        <p:grpSpPr bwMode="auto">
          <a:xfrm>
            <a:off x="3098800" y="1971676"/>
            <a:ext cx="458788" cy="619125"/>
            <a:chOff x="5955030" y="3031808"/>
            <a:chExt cx="914400" cy="1398587"/>
          </a:xfrm>
        </p:grpSpPr>
        <p:grpSp>
          <p:nvGrpSpPr>
            <p:cNvPr id="31803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3180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180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180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180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180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181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181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181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181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181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181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181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181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181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3181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  <p:pic>
          <p:nvPicPr>
            <p:cNvPr id="31804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1" name="Group 356"/>
          <p:cNvGrpSpPr>
            <a:grpSpLocks/>
          </p:cNvGrpSpPr>
          <p:nvPr/>
        </p:nvGrpSpPr>
        <p:grpSpPr bwMode="auto">
          <a:xfrm>
            <a:off x="3636964" y="2103438"/>
            <a:ext cx="465137" cy="481012"/>
            <a:chOff x="313" y="1497"/>
            <a:chExt cx="1152" cy="1014"/>
          </a:xfrm>
        </p:grpSpPr>
        <p:pic>
          <p:nvPicPr>
            <p:cNvPr id="31801" name="Picture 354" descr="laptop_stylized_small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02" name="Picture 355" descr="antenna_stylize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2" name="Group 356"/>
          <p:cNvGrpSpPr>
            <a:grpSpLocks/>
          </p:cNvGrpSpPr>
          <p:nvPr/>
        </p:nvGrpSpPr>
        <p:grpSpPr bwMode="auto">
          <a:xfrm>
            <a:off x="3529014" y="2901950"/>
            <a:ext cx="333375" cy="368300"/>
            <a:chOff x="313" y="1497"/>
            <a:chExt cx="1152" cy="1014"/>
          </a:xfrm>
        </p:grpSpPr>
        <p:pic>
          <p:nvPicPr>
            <p:cNvPr id="31799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00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3" name="Group 356"/>
          <p:cNvGrpSpPr>
            <a:grpSpLocks/>
          </p:cNvGrpSpPr>
          <p:nvPr/>
        </p:nvGrpSpPr>
        <p:grpSpPr bwMode="auto">
          <a:xfrm>
            <a:off x="3006726" y="2987675"/>
            <a:ext cx="282575" cy="344488"/>
            <a:chOff x="313" y="1497"/>
            <a:chExt cx="1152" cy="1014"/>
          </a:xfrm>
        </p:grpSpPr>
        <p:pic>
          <p:nvPicPr>
            <p:cNvPr id="31797" name="Picture 354" descr="laptop_stylized_small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8" name="Picture 355" descr="antenna_stylize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4" name="Group 403"/>
          <p:cNvGrpSpPr>
            <a:grpSpLocks/>
          </p:cNvGrpSpPr>
          <p:nvPr/>
        </p:nvGrpSpPr>
        <p:grpSpPr bwMode="auto">
          <a:xfrm>
            <a:off x="2713038" y="2651125"/>
            <a:ext cx="444500" cy="382588"/>
            <a:chOff x="2751" y="1851"/>
            <a:chExt cx="462" cy="478"/>
          </a:xfrm>
        </p:grpSpPr>
        <p:pic>
          <p:nvPicPr>
            <p:cNvPr id="31795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6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5" name="Group 356"/>
          <p:cNvGrpSpPr>
            <a:grpSpLocks/>
          </p:cNvGrpSpPr>
          <p:nvPr/>
        </p:nvGrpSpPr>
        <p:grpSpPr bwMode="auto">
          <a:xfrm>
            <a:off x="3089275" y="1401763"/>
            <a:ext cx="446088" cy="385762"/>
            <a:chOff x="313" y="1497"/>
            <a:chExt cx="1152" cy="1014"/>
          </a:xfrm>
        </p:grpSpPr>
        <p:pic>
          <p:nvPicPr>
            <p:cNvPr id="31793" name="Picture 354" descr="laptop_stylized_small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4" name="Picture 355" descr="antenna_stylized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6" name="Group 403"/>
          <p:cNvGrpSpPr>
            <a:grpSpLocks/>
          </p:cNvGrpSpPr>
          <p:nvPr/>
        </p:nvGrpSpPr>
        <p:grpSpPr bwMode="auto">
          <a:xfrm>
            <a:off x="2286000" y="2530475"/>
            <a:ext cx="446088" cy="381000"/>
            <a:chOff x="2751" y="1851"/>
            <a:chExt cx="462" cy="478"/>
          </a:xfrm>
        </p:grpSpPr>
        <p:pic>
          <p:nvPicPr>
            <p:cNvPr id="31791" name="Picture 364" descr="iphone_stylized_small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2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2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C8B2249F-20F8-4853-BBC0-894C2793A919}" type="slidenum">
              <a:rPr lang="en-US" altLang="ko-KR" sz="1200" smtClean="0">
                <a:latin typeface="Arial" panose="020B0604020202020204" pitchFamily="34" charset="0"/>
              </a:rPr>
              <a:pPr/>
              <a:t>6</a:t>
            </a:fld>
            <a:endParaRPr lang="en-US" altLang="ko-KR" sz="1200" dirty="0">
              <a:latin typeface="Arial" panose="020B0604020202020204" pitchFamily="34" charset="0"/>
            </a:endParaRPr>
          </a:p>
        </p:txBody>
      </p:sp>
      <p:grpSp>
        <p:nvGrpSpPr>
          <p:cNvPr id="31779" name="Group 87"/>
          <p:cNvGrpSpPr>
            <a:grpSpLocks/>
          </p:cNvGrpSpPr>
          <p:nvPr/>
        </p:nvGrpSpPr>
        <p:grpSpPr bwMode="auto">
          <a:xfrm>
            <a:off x="6121401" y="1362075"/>
            <a:ext cx="5232401" cy="4064000"/>
            <a:chOff x="2896" y="858"/>
            <a:chExt cx="3296" cy="2560"/>
          </a:xfrm>
        </p:grpSpPr>
        <p:sp>
          <p:nvSpPr>
            <p:cNvPr id="9256" name="Rectangle 63"/>
            <p:cNvSpPr>
              <a:spLocks noChangeArrowheads="1"/>
            </p:cNvSpPr>
            <p:nvPr/>
          </p:nvSpPr>
          <p:spPr bwMode="auto">
            <a:xfrm>
              <a:off x="3455" y="981"/>
              <a:ext cx="2737" cy="1464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57" name="Rectangle 64"/>
            <p:cNvSpPr>
              <a:spLocks noChangeArrowheads="1"/>
            </p:cNvSpPr>
            <p:nvPr/>
          </p:nvSpPr>
          <p:spPr bwMode="auto">
            <a:xfrm>
              <a:off x="3489" y="884"/>
              <a:ext cx="1719" cy="1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58" name="Rectangle 65"/>
            <p:cNvSpPr>
              <a:spLocks noChangeArrowheads="1"/>
            </p:cNvSpPr>
            <p:nvPr/>
          </p:nvSpPr>
          <p:spPr bwMode="auto">
            <a:xfrm>
              <a:off x="3488" y="858"/>
              <a:ext cx="2635" cy="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defRPr/>
              </a:pPr>
              <a:r>
                <a:rPr lang="en-US" sz="2000" dirty="0">
                  <a:latin typeface="Comic Sans MS" charset="0"/>
                  <a:ea typeface="ＭＳ Ｐゴシック" charset="0"/>
                </a:rPr>
                <a:t> </a:t>
              </a:r>
              <a:r>
                <a:rPr lang="en-US" sz="2000" dirty="0">
                  <a:latin typeface="Gill Sans MT" charset="0"/>
                  <a:ea typeface="ＭＳ Ｐゴシック" charset="0"/>
                </a:rPr>
                <a:t>infrastructure mode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dirty="0">
                  <a:latin typeface="Gill Sans MT" charset="0"/>
                  <a:ea typeface="ＭＳ Ｐゴシック" charset="0"/>
                </a:rPr>
                <a:t>base station connects mobiles into wired network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dirty="0">
                  <a:latin typeface="Gill Sans MT" charset="0"/>
                  <a:ea typeface="ＭＳ Ｐゴシック" charset="0"/>
                </a:rPr>
                <a:t>handoff: mobile changes base station providing connection into wired network</a:t>
              </a:r>
            </a:p>
          </p:txBody>
        </p:sp>
        <p:sp>
          <p:nvSpPr>
            <p:cNvPr id="9259" name="Line 84"/>
            <p:cNvSpPr>
              <a:spLocks noChangeShapeType="1"/>
            </p:cNvSpPr>
            <p:nvPr/>
          </p:nvSpPr>
          <p:spPr bwMode="auto">
            <a:xfrm flipH="1">
              <a:off x="3314" y="2446"/>
              <a:ext cx="1072" cy="88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60" name="Line 85"/>
            <p:cNvSpPr>
              <a:spLocks noChangeShapeType="1"/>
            </p:cNvSpPr>
            <p:nvPr/>
          </p:nvSpPr>
          <p:spPr bwMode="auto">
            <a:xfrm flipH="1">
              <a:off x="3747" y="2445"/>
              <a:ext cx="637" cy="90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9261" name="Line 86"/>
            <p:cNvSpPr>
              <a:spLocks noChangeShapeType="1"/>
            </p:cNvSpPr>
            <p:nvPr/>
          </p:nvSpPr>
          <p:spPr bwMode="auto">
            <a:xfrm flipH="1">
              <a:off x="2896" y="2453"/>
              <a:ext cx="1470" cy="9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9254" name="Rectangle 4"/>
          <p:cNvSpPr>
            <a:spLocks noGrp="1" noChangeArrowheads="1"/>
          </p:cNvSpPr>
          <p:nvPr>
            <p:ph type="title"/>
          </p:nvPr>
        </p:nvSpPr>
        <p:spPr>
          <a:xfrm>
            <a:off x="612478" y="481014"/>
            <a:ext cx="7772400" cy="9540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latin typeface="Gill Sans MT" charset="0"/>
                <a:ea typeface="ＭＳ Ｐゴシック" charset="0"/>
              </a:rPr>
              <a:t>Elements of a wireless network</a:t>
            </a:r>
          </a:p>
        </p:txBody>
      </p:sp>
      <p:pic>
        <p:nvPicPr>
          <p:cNvPr id="31781" name="Picture 16" descr="underline_base"/>
          <p:cNvPicPr>
            <a:picLocks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78" y="116840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782" name="Group 6"/>
          <p:cNvGrpSpPr>
            <a:grpSpLocks/>
          </p:cNvGrpSpPr>
          <p:nvPr/>
        </p:nvGrpSpPr>
        <p:grpSpPr bwMode="auto">
          <a:xfrm>
            <a:off x="4562475" y="2557464"/>
            <a:ext cx="2362200" cy="1762125"/>
            <a:chOff x="3839" y="1737"/>
            <a:chExt cx="1488" cy="1110"/>
          </a:xfrm>
        </p:grpSpPr>
        <p:sp>
          <p:nvSpPr>
            <p:cNvPr id="31783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348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300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83729" y="481013"/>
            <a:ext cx="7772400" cy="903287"/>
          </a:xfrm>
        </p:spPr>
        <p:txBody>
          <a:bodyPr/>
          <a:lstStyle/>
          <a:p>
            <a:pPr eaLnBrk="1" hangingPunct="1"/>
            <a:r>
              <a:rPr lang="en-US" altLang="ko-KR" sz="4000" dirty="0" smtClean="0"/>
              <a:t>Peer churn</a:t>
            </a:r>
            <a:endParaRPr lang="en-US" altLang="ko-KR" sz="4000" dirty="0"/>
          </a:p>
        </p:txBody>
      </p:sp>
      <p:sp>
        <p:nvSpPr>
          <p:cNvPr id="1290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FECF7B-FDF0-4D5C-BEB4-8CE57AA623AC}" type="slidenum">
              <a:rPr lang="en-US" altLang="ko-KR" sz="1200" smtClean="0">
                <a:latin typeface="Tahoma" panose="020B0604030504040204" pitchFamily="34" charset="0"/>
              </a:rPr>
              <a:pPr/>
              <a:t>60</a:t>
            </a:fld>
            <a:endParaRPr lang="en-US" altLang="ko-KR" sz="1200" dirty="0">
              <a:latin typeface="Tahoma" panose="020B0604030504040204" pitchFamily="34" charset="0"/>
            </a:endParaRPr>
          </a:p>
        </p:txBody>
      </p:sp>
      <p:pic>
        <p:nvPicPr>
          <p:cNvPr id="160" name="Picture 20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23" y="1198562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28"/>
          <p:cNvSpPr txBox="1">
            <a:spLocks noChangeArrowheads="1"/>
          </p:cNvSpPr>
          <p:nvPr/>
        </p:nvSpPr>
        <p:spPr bwMode="auto">
          <a:xfrm>
            <a:off x="5657507" y="1429543"/>
            <a:ext cx="5924893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" charset="-128"/>
              </a:defRPr>
            </a:lvl9pPr>
          </a:lstStyle>
          <a:p>
            <a:pPr>
              <a:buClr>
                <a:srgbClr val="000099"/>
              </a:buClr>
              <a:buSzPct val="75000"/>
            </a:pPr>
            <a:r>
              <a:rPr lang="en-US" altLang="ko-KR" sz="2400" dirty="0">
                <a:solidFill>
                  <a:srgbClr val="CC0000"/>
                </a:solidFill>
                <a:latin typeface="Gill Sans MT" panose="020B0502020104020203" pitchFamily="34" charset="0"/>
              </a:rPr>
              <a:t>handling peer churn:</a:t>
            </a:r>
          </a:p>
          <a:p>
            <a:pPr>
              <a:lnSpc>
                <a:spcPts val="2600"/>
              </a:lnSpc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rgbClr val="000000"/>
                </a:solidFill>
                <a:latin typeface="Gill Sans MT" panose="020B0502020104020203" pitchFamily="34" charset="0"/>
              </a:rPr>
              <a:t>peers may come and go (churn)</a:t>
            </a:r>
          </a:p>
          <a:p>
            <a:pPr>
              <a:lnSpc>
                <a:spcPts val="2600"/>
              </a:lnSpc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rgbClr val="000000"/>
                </a:solidFill>
                <a:latin typeface="Gill Sans MT" panose="020B0502020104020203" pitchFamily="34" charset="0"/>
              </a:rPr>
              <a:t>each peer knows address of its two successors </a:t>
            </a:r>
          </a:p>
          <a:p>
            <a:pPr>
              <a:lnSpc>
                <a:spcPts val="2600"/>
              </a:lnSpc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rgbClr val="000000"/>
                </a:solidFill>
                <a:latin typeface="Gill Sans MT" panose="020B0502020104020203" pitchFamily="34" charset="0"/>
              </a:rPr>
              <a:t>each peer periodically pings its </a:t>
            </a:r>
            <a:br>
              <a:rPr lang="en-US" altLang="ko-KR" dirty="0">
                <a:solidFill>
                  <a:srgbClr val="000000"/>
                </a:solidFill>
                <a:latin typeface="Gill Sans MT" panose="020B0502020104020203" pitchFamily="34" charset="0"/>
              </a:rPr>
            </a:br>
            <a:r>
              <a:rPr lang="en-US" altLang="ko-KR" dirty="0">
                <a:solidFill>
                  <a:srgbClr val="000000"/>
                </a:solidFill>
                <a:latin typeface="Gill Sans MT" panose="020B0502020104020203" pitchFamily="34" charset="0"/>
              </a:rPr>
              <a:t>two successors to check aliveness</a:t>
            </a:r>
          </a:p>
          <a:p>
            <a:pPr>
              <a:lnSpc>
                <a:spcPts val="2600"/>
              </a:lnSpc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rgbClr val="000000"/>
                </a:solidFill>
                <a:latin typeface="Gill Sans MT" panose="020B0502020104020203" pitchFamily="34" charset="0"/>
              </a:rPr>
              <a:t>if immediate successor leaves, choose next successor as new immediate successor</a:t>
            </a:r>
          </a:p>
          <a:p>
            <a:pPr>
              <a:buClr>
                <a:srgbClr val="3333CC"/>
              </a:buClr>
            </a:pPr>
            <a:endParaRPr lang="en-US" altLang="ko-KR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94" name="Content Placeholder 68"/>
          <p:cNvSpPr txBox="1">
            <a:spLocks/>
          </p:cNvSpPr>
          <p:nvPr/>
        </p:nvSpPr>
        <p:spPr>
          <a:xfrm>
            <a:off x="735222" y="4965699"/>
            <a:ext cx="9520885" cy="2133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2000" i="1" dirty="0" smtClean="0">
                <a:solidFill>
                  <a:srgbClr val="CC0000"/>
                </a:solidFill>
                <a:ea typeface="ＭＳ Ｐゴシック" pitchFamily="1" charset="-128"/>
              </a:rPr>
              <a:t>example: peer 5 abruptly leaves</a:t>
            </a:r>
          </a:p>
          <a:p>
            <a:pPr marL="0" indent="0"/>
            <a:r>
              <a:rPr lang="en-US" altLang="ko-KR" sz="2000" dirty="0" smtClean="0">
                <a:ea typeface="ＭＳ Ｐゴシック" pitchFamily="1" charset="-128"/>
              </a:rPr>
              <a:t> peer 4 detects peer 5</a:t>
            </a:r>
            <a:r>
              <a:rPr lang="ja-JP" altLang="en-US" sz="2000" dirty="0" smtClean="0">
                <a:ea typeface="ＭＳ Ｐゴシック" pitchFamily="1" charset="-128"/>
              </a:rPr>
              <a:t>’</a:t>
            </a:r>
            <a:r>
              <a:rPr lang="en-US" altLang="ja-JP" sz="2000" dirty="0" smtClean="0">
                <a:ea typeface="ＭＳ Ｐゴシック" pitchFamily="1" charset="-128"/>
              </a:rPr>
              <a:t>s departure; makes 8 its immediate successor</a:t>
            </a:r>
          </a:p>
          <a:p>
            <a:pPr marL="0" indent="0"/>
            <a:r>
              <a:rPr lang="en-US" altLang="ko-KR" sz="2000" dirty="0" smtClean="0">
                <a:ea typeface="ＭＳ Ｐゴシック" pitchFamily="1" charset="-128"/>
              </a:rPr>
              <a:t> 4 asks 8 who its immediate successor is; makes 8</a:t>
            </a:r>
            <a:r>
              <a:rPr lang="ja-JP" altLang="en-US" sz="2000" dirty="0" smtClean="0">
                <a:ea typeface="ＭＳ Ｐゴシック" pitchFamily="1" charset="-128"/>
              </a:rPr>
              <a:t>’</a:t>
            </a:r>
            <a:r>
              <a:rPr lang="en-US" altLang="ja-JP" sz="2000" dirty="0" smtClean="0">
                <a:ea typeface="ＭＳ Ｐゴシック" pitchFamily="1" charset="-128"/>
              </a:rPr>
              <a:t>s immediate successor its second successor.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2000" dirty="0">
              <a:ea typeface="ＭＳ Ｐゴシック" pitchFamily="1" charset="-128"/>
            </a:endParaRPr>
          </a:p>
        </p:txBody>
      </p:sp>
      <p:grpSp>
        <p:nvGrpSpPr>
          <p:cNvPr id="112" name="Group 42"/>
          <p:cNvGrpSpPr>
            <a:grpSpLocks/>
          </p:cNvGrpSpPr>
          <p:nvPr/>
        </p:nvGrpSpPr>
        <p:grpSpPr bwMode="auto">
          <a:xfrm>
            <a:off x="794223" y="1198562"/>
            <a:ext cx="3751262" cy="3662362"/>
            <a:chOff x="946990" y="1676400"/>
            <a:chExt cx="3752276" cy="3661993"/>
          </a:xfrm>
        </p:grpSpPr>
        <p:sp>
          <p:nvSpPr>
            <p:cNvPr id="113" name="Oval 3"/>
            <p:cNvSpPr>
              <a:spLocks noChangeArrowheads="1"/>
            </p:cNvSpPr>
            <p:nvPr/>
          </p:nvSpPr>
          <p:spPr bwMode="auto">
            <a:xfrm>
              <a:off x="2794354" y="4791480"/>
              <a:ext cx="96564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ko-KR" altLang="ko-KR" sz="24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4" name="Oval 4"/>
            <p:cNvSpPr>
              <a:spLocks noChangeArrowheads="1"/>
            </p:cNvSpPr>
            <p:nvPr/>
          </p:nvSpPr>
          <p:spPr bwMode="auto">
            <a:xfrm>
              <a:off x="1435115" y="2890435"/>
              <a:ext cx="96564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ko-KR" altLang="ko-KR" sz="24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5" name="Oval 5"/>
            <p:cNvSpPr>
              <a:spLocks noChangeArrowheads="1"/>
            </p:cNvSpPr>
            <p:nvPr/>
          </p:nvSpPr>
          <p:spPr bwMode="auto">
            <a:xfrm>
              <a:off x="1459562" y="3978242"/>
              <a:ext cx="96564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ko-KR" altLang="ko-KR" sz="24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6" name="Oval 6"/>
            <p:cNvSpPr>
              <a:spLocks noChangeArrowheads="1"/>
            </p:cNvSpPr>
            <p:nvPr/>
          </p:nvSpPr>
          <p:spPr bwMode="auto">
            <a:xfrm>
              <a:off x="3989799" y="2585616"/>
              <a:ext cx="96564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ko-KR" altLang="ko-KR" sz="24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7" name="Oval 7"/>
            <p:cNvSpPr>
              <a:spLocks noChangeArrowheads="1"/>
            </p:cNvSpPr>
            <p:nvPr/>
          </p:nvSpPr>
          <p:spPr bwMode="auto">
            <a:xfrm>
              <a:off x="4283160" y="3457025"/>
              <a:ext cx="96564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ko-KR" altLang="ko-KR" sz="24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8" name="Oval 8"/>
            <p:cNvSpPr>
              <a:spLocks noChangeArrowheads="1"/>
            </p:cNvSpPr>
            <p:nvPr/>
          </p:nvSpPr>
          <p:spPr bwMode="auto">
            <a:xfrm>
              <a:off x="4004467" y="4192313"/>
              <a:ext cx="96564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ko-KR" altLang="ko-KR" sz="24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9" name="Oval 9"/>
            <p:cNvSpPr>
              <a:spLocks noChangeArrowheads="1"/>
            </p:cNvSpPr>
            <p:nvPr/>
          </p:nvSpPr>
          <p:spPr bwMode="auto">
            <a:xfrm>
              <a:off x="1991278" y="4548323"/>
              <a:ext cx="96565" cy="988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ko-KR" altLang="ko-KR" sz="24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0" name="Oval 10"/>
            <p:cNvSpPr>
              <a:spLocks noChangeArrowheads="1"/>
            </p:cNvSpPr>
            <p:nvPr/>
          </p:nvSpPr>
          <p:spPr bwMode="auto">
            <a:xfrm>
              <a:off x="1376443" y="2050438"/>
              <a:ext cx="2927496" cy="27933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ko-KR" altLang="ko-KR" sz="24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1" name="Text Box 11"/>
            <p:cNvSpPr txBox="1">
              <a:spLocks noChangeArrowheads="1"/>
            </p:cNvSpPr>
            <p:nvPr/>
          </p:nvSpPr>
          <p:spPr bwMode="auto">
            <a:xfrm>
              <a:off x="2895600" y="16764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122" name="Rectangle 12"/>
            <p:cNvSpPr>
              <a:spLocks noChangeArrowheads="1"/>
            </p:cNvSpPr>
            <p:nvPr/>
          </p:nvSpPr>
          <p:spPr bwMode="auto">
            <a:xfrm>
              <a:off x="4114800" y="25146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123" name="Rectangle 13"/>
            <p:cNvSpPr>
              <a:spLocks noChangeArrowheads="1"/>
            </p:cNvSpPr>
            <p:nvPr/>
          </p:nvSpPr>
          <p:spPr bwMode="auto">
            <a:xfrm>
              <a:off x="4343400" y="33528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124" name="Rectangle 14"/>
            <p:cNvSpPr>
              <a:spLocks noChangeArrowheads="1"/>
            </p:cNvSpPr>
            <p:nvPr/>
          </p:nvSpPr>
          <p:spPr bwMode="auto">
            <a:xfrm>
              <a:off x="4114800" y="41148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ko-KR" sz="2400" dirty="0">
                  <a:solidFill>
                    <a:srgbClr val="000000"/>
                  </a:solidFill>
                  <a:latin typeface="Calibri" panose="020F0502020204030204" pitchFamily="34" charset="0"/>
                </a:rPr>
                <a:t>5</a:t>
              </a:r>
            </a:p>
          </p:txBody>
        </p:sp>
        <p:sp>
          <p:nvSpPr>
            <p:cNvPr id="125" name="Rectangle 15"/>
            <p:cNvSpPr>
              <a:spLocks noChangeArrowheads="1"/>
            </p:cNvSpPr>
            <p:nvPr/>
          </p:nvSpPr>
          <p:spPr bwMode="auto">
            <a:xfrm>
              <a:off x="2743200" y="4876800"/>
              <a:ext cx="355866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</a:rPr>
                <a:t>8</a:t>
              </a:r>
            </a:p>
          </p:txBody>
        </p:sp>
        <p:sp>
          <p:nvSpPr>
            <p:cNvPr id="126" name="Rectangle 16"/>
            <p:cNvSpPr>
              <a:spLocks noChangeArrowheads="1"/>
            </p:cNvSpPr>
            <p:nvPr/>
          </p:nvSpPr>
          <p:spPr bwMode="auto">
            <a:xfrm>
              <a:off x="1676400" y="4648200"/>
              <a:ext cx="527050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</a:rPr>
                <a:t>10</a:t>
              </a:r>
            </a:p>
          </p:txBody>
        </p:sp>
        <p:sp>
          <p:nvSpPr>
            <p:cNvPr id="127" name="Rectangle 17"/>
            <p:cNvSpPr>
              <a:spLocks noChangeArrowheads="1"/>
            </p:cNvSpPr>
            <p:nvPr/>
          </p:nvSpPr>
          <p:spPr bwMode="auto">
            <a:xfrm>
              <a:off x="970952" y="3886200"/>
              <a:ext cx="527050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</a:rPr>
                <a:t>12</a:t>
              </a:r>
            </a:p>
          </p:txBody>
        </p:sp>
        <p:sp>
          <p:nvSpPr>
            <p:cNvPr id="128" name="Rectangle 18"/>
            <p:cNvSpPr>
              <a:spLocks noChangeArrowheads="1"/>
            </p:cNvSpPr>
            <p:nvPr/>
          </p:nvSpPr>
          <p:spPr bwMode="auto">
            <a:xfrm>
              <a:off x="946990" y="2667000"/>
              <a:ext cx="527050" cy="46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</a:rPr>
                <a:t>15</a:t>
              </a:r>
            </a:p>
          </p:txBody>
        </p:sp>
        <p:sp>
          <p:nvSpPr>
            <p:cNvPr id="129" name="Oval 28"/>
            <p:cNvSpPr>
              <a:spLocks noChangeArrowheads="1"/>
            </p:cNvSpPr>
            <p:nvPr/>
          </p:nvSpPr>
          <p:spPr bwMode="auto">
            <a:xfrm>
              <a:off x="2912920" y="2010882"/>
              <a:ext cx="96565" cy="988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ko-KR" altLang="ko-KR" sz="24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130" name="Straight Connector 24"/>
          <p:cNvCxnSpPr/>
          <p:nvPr/>
        </p:nvCxnSpPr>
        <p:spPr>
          <a:xfrm>
            <a:off x="3789027" y="3637208"/>
            <a:ext cx="228600" cy="18415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26"/>
          <p:cNvCxnSpPr/>
          <p:nvPr/>
        </p:nvCxnSpPr>
        <p:spPr>
          <a:xfrm flipH="1">
            <a:off x="3712827" y="3637208"/>
            <a:ext cx="406400" cy="2286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7C275A83-CD1F-43EC-8F5A-97AF79B9F458}" type="slidenum">
              <a:rPr lang="en-US" altLang="ko-KR" sz="1200" smtClean="0">
                <a:latin typeface="Arial" panose="020B0604020202020204" pitchFamily="34" charset="0"/>
              </a:rPr>
              <a:pPr/>
              <a:t>7</a:t>
            </a:fld>
            <a:endParaRPr lang="en-US" altLang="ko-KR" sz="1200" dirty="0">
              <a:latin typeface="Arial" panose="020B0604020202020204" pitchFamily="34" charset="0"/>
            </a:endParaRPr>
          </a:p>
        </p:txBody>
      </p:sp>
      <p:sp>
        <p:nvSpPr>
          <p:cNvPr id="10244" name="Rectangle 64"/>
          <p:cNvSpPr>
            <a:spLocks noChangeArrowheads="1"/>
          </p:cNvSpPr>
          <p:nvPr/>
        </p:nvSpPr>
        <p:spPr bwMode="auto">
          <a:xfrm>
            <a:off x="6012030" y="1557339"/>
            <a:ext cx="5341769" cy="2513011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0245" name="Rectangle 240"/>
          <p:cNvSpPr>
            <a:spLocks noChangeArrowheads="1"/>
          </p:cNvSpPr>
          <p:nvPr/>
        </p:nvSpPr>
        <p:spPr bwMode="auto">
          <a:xfrm>
            <a:off x="6089818" y="1384300"/>
            <a:ext cx="1752600" cy="317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400592" name="Group 208"/>
          <p:cNvGrpSpPr>
            <a:grpSpLocks/>
          </p:cNvGrpSpPr>
          <p:nvPr/>
        </p:nvGrpSpPr>
        <p:grpSpPr bwMode="auto">
          <a:xfrm>
            <a:off x="1403519" y="1717675"/>
            <a:ext cx="1755775" cy="1625600"/>
            <a:chOff x="1824" y="1076"/>
            <a:chExt cx="1106" cy="1024"/>
          </a:xfrm>
        </p:grpSpPr>
        <p:sp>
          <p:nvSpPr>
            <p:cNvPr id="10291" name="Oval 209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33843" name="Group 210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44" name="Object 21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6" name="Clip" r:id="rId4" imgW="826829" imgH="840406" progId="MS_ClipArt_Gallery.2">
                      <p:embed/>
                    </p:oleObj>
                  </mc:Choice>
                  <mc:Fallback>
                    <p:oleObj name="Clip" r:id="rId4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45" name="Object 21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7" name="Clip" r:id="rId6" imgW="1268295" imgH="1199426" progId="MS_ClipArt_Gallery.2">
                      <p:embed/>
                    </p:oleObj>
                  </mc:Choice>
                  <mc:Fallback>
                    <p:oleObj name="Clip" r:id="rId6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247" name="Rectangle 66"/>
          <p:cNvSpPr>
            <a:spLocks noChangeArrowheads="1"/>
          </p:cNvSpPr>
          <p:nvPr/>
        </p:nvSpPr>
        <p:spPr bwMode="auto">
          <a:xfrm>
            <a:off x="6064417" y="1362075"/>
            <a:ext cx="4974285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defRPr/>
            </a:pPr>
            <a:r>
              <a:rPr lang="en-US" sz="2000" dirty="0">
                <a:latin typeface="Gill Sans MT" charset="0"/>
                <a:ea typeface="ＭＳ Ｐゴシック" charset="0"/>
              </a:rPr>
              <a:t>ad hoc mode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sz="2000" dirty="0">
                <a:latin typeface="Gill Sans MT" charset="0"/>
                <a:ea typeface="ＭＳ Ｐゴシック" charset="0"/>
              </a:rPr>
              <a:t>no base stations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sz="2000" dirty="0">
                <a:latin typeface="Gill Sans MT" charset="0"/>
                <a:ea typeface="ＭＳ Ｐゴシック" charset="0"/>
              </a:rPr>
              <a:t>nodes can only transmit to other nodes within link coverage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sz="2000" dirty="0">
                <a:latin typeface="Gill Sans MT" charset="0"/>
                <a:ea typeface="ＭＳ Ｐゴシック" charset="0"/>
              </a:rPr>
              <a:t>nodes organize themselves into a network: route among themselves</a:t>
            </a:r>
          </a:p>
        </p:txBody>
      </p:sp>
      <p:grpSp>
        <p:nvGrpSpPr>
          <p:cNvPr id="400521" name="Group 137"/>
          <p:cNvGrpSpPr>
            <a:grpSpLocks/>
          </p:cNvGrpSpPr>
          <p:nvPr/>
        </p:nvGrpSpPr>
        <p:grpSpPr bwMode="auto">
          <a:xfrm>
            <a:off x="2708444" y="3041650"/>
            <a:ext cx="1755775" cy="1625600"/>
            <a:chOff x="1824" y="1076"/>
            <a:chExt cx="1106" cy="1024"/>
          </a:xfrm>
        </p:grpSpPr>
        <p:sp>
          <p:nvSpPr>
            <p:cNvPr id="10287" name="Oval 138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33839" name="Group 139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40" name="Object 14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8" name="Clip" r:id="rId8" imgW="826829" imgH="840406" progId="MS_ClipArt_Gallery.2">
                      <p:embed/>
                    </p:oleObj>
                  </mc:Choice>
                  <mc:Fallback>
                    <p:oleObj name="Clip" r:id="rId8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41" name="Object 14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9" name="Clip" r:id="rId9" imgW="1268295" imgH="1199426" progId="MS_ClipArt_Gallery.2">
                      <p:embed/>
                    </p:oleObj>
                  </mc:Choice>
                  <mc:Fallback>
                    <p:oleObj name="Clip" r:id="rId9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0582" name="Group 198"/>
          <p:cNvGrpSpPr>
            <a:grpSpLocks/>
          </p:cNvGrpSpPr>
          <p:nvPr/>
        </p:nvGrpSpPr>
        <p:grpSpPr bwMode="auto">
          <a:xfrm>
            <a:off x="2460794" y="4765675"/>
            <a:ext cx="1755775" cy="1625600"/>
            <a:chOff x="1824" y="1076"/>
            <a:chExt cx="1106" cy="1024"/>
          </a:xfrm>
        </p:grpSpPr>
        <p:sp>
          <p:nvSpPr>
            <p:cNvPr id="10283" name="Oval 199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33835" name="Group 200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36" name="Object 20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50" name="Clip" r:id="rId10" imgW="826829" imgH="840406" progId="MS_ClipArt_Gallery.2">
                      <p:embed/>
                    </p:oleObj>
                  </mc:Choice>
                  <mc:Fallback>
                    <p:oleObj name="Clip" r:id="rId10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37" name="Object 20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51" name="Clip" r:id="rId11" imgW="1268295" imgH="1199426" progId="MS_ClipArt_Gallery.2">
                      <p:embed/>
                    </p:oleObj>
                  </mc:Choice>
                  <mc:Fallback>
                    <p:oleObj name="Clip" r:id="rId11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0587" name="Group 203"/>
          <p:cNvGrpSpPr>
            <a:grpSpLocks/>
          </p:cNvGrpSpPr>
          <p:nvPr/>
        </p:nvGrpSpPr>
        <p:grpSpPr bwMode="auto">
          <a:xfrm>
            <a:off x="1574969" y="2317750"/>
            <a:ext cx="1755775" cy="1625600"/>
            <a:chOff x="1824" y="1076"/>
            <a:chExt cx="1106" cy="1024"/>
          </a:xfrm>
        </p:grpSpPr>
        <p:sp>
          <p:nvSpPr>
            <p:cNvPr id="10279" name="Oval 204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33831" name="Group 205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32" name="Object 20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52" name="Clip" r:id="rId12" imgW="826829" imgH="840406" progId="MS_ClipArt_Gallery.2">
                      <p:embed/>
                    </p:oleObj>
                  </mc:Choice>
                  <mc:Fallback>
                    <p:oleObj name="Clip" r:id="rId12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33" name="Object 20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53" name="Clip" r:id="rId13" imgW="1268295" imgH="1199426" progId="MS_ClipArt_Gallery.2">
                      <p:embed/>
                    </p:oleObj>
                  </mc:Choice>
                  <mc:Fallback>
                    <p:oleObj name="Clip" r:id="rId13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0496" name="Group 112"/>
          <p:cNvGrpSpPr>
            <a:grpSpLocks/>
          </p:cNvGrpSpPr>
          <p:nvPr/>
        </p:nvGrpSpPr>
        <p:grpSpPr bwMode="auto">
          <a:xfrm>
            <a:off x="2148057" y="2741613"/>
            <a:ext cx="1755775" cy="1625600"/>
            <a:chOff x="1824" y="1076"/>
            <a:chExt cx="1106" cy="1024"/>
          </a:xfrm>
        </p:grpSpPr>
        <p:sp>
          <p:nvSpPr>
            <p:cNvPr id="10275" name="Oval 113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33827" name="Group 114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28" name="Object 11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54" name="Clip" r:id="rId14" imgW="826829" imgH="840406" progId="MS_ClipArt_Gallery.2">
                      <p:embed/>
                    </p:oleObj>
                  </mc:Choice>
                  <mc:Fallback>
                    <p:oleObj name="Clip" r:id="rId14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29" name="Object 11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55" name="Clip" r:id="rId15" imgW="1268295" imgH="1199426" progId="MS_ClipArt_Gallery.2">
                      <p:embed/>
                    </p:oleObj>
                  </mc:Choice>
                  <mc:Fallback>
                    <p:oleObj name="Clip" r:id="rId15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252" name="Rectangle 65"/>
          <p:cNvSpPr>
            <a:spLocks noChangeArrowheads="1"/>
          </p:cNvSpPr>
          <p:nvPr/>
        </p:nvSpPr>
        <p:spPr bwMode="auto">
          <a:xfrm>
            <a:off x="3221207" y="1468439"/>
            <a:ext cx="1728787" cy="238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0253" name="Oval 214"/>
          <p:cNvSpPr>
            <a:spLocks noChangeArrowheads="1"/>
          </p:cNvSpPr>
          <p:nvPr/>
        </p:nvSpPr>
        <p:spPr bwMode="auto">
          <a:xfrm>
            <a:off x="1406694" y="1730375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0254" name="Oval 219"/>
          <p:cNvSpPr>
            <a:spLocks noChangeArrowheads="1"/>
          </p:cNvSpPr>
          <p:nvPr/>
        </p:nvSpPr>
        <p:spPr bwMode="auto">
          <a:xfrm>
            <a:off x="2711619" y="3054350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0255" name="Oval 229"/>
          <p:cNvSpPr>
            <a:spLocks noChangeArrowheads="1"/>
          </p:cNvSpPr>
          <p:nvPr/>
        </p:nvSpPr>
        <p:spPr bwMode="auto">
          <a:xfrm>
            <a:off x="1578144" y="2330450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0256" name="Oval 234"/>
          <p:cNvSpPr>
            <a:spLocks noChangeArrowheads="1"/>
          </p:cNvSpPr>
          <p:nvPr/>
        </p:nvSpPr>
        <p:spPr bwMode="auto">
          <a:xfrm>
            <a:off x="2151232" y="2754313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0257" name="Oval 224"/>
          <p:cNvSpPr>
            <a:spLocks noChangeArrowheads="1"/>
          </p:cNvSpPr>
          <p:nvPr/>
        </p:nvSpPr>
        <p:spPr bwMode="auto">
          <a:xfrm>
            <a:off x="2463969" y="4778375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33809" name="Group 356"/>
          <p:cNvGrpSpPr>
            <a:grpSpLocks/>
          </p:cNvGrpSpPr>
          <p:nvPr/>
        </p:nvGrpSpPr>
        <p:grpSpPr bwMode="auto">
          <a:xfrm>
            <a:off x="2081382" y="2184401"/>
            <a:ext cx="465137" cy="481013"/>
            <a:chOff x="313" y="1497"/>
            <a:chExt cx="1152" cy="1014"/>
          </a:xfrm>
        </p:grpSpPr>
        <p:pic>
          <p:nvPicPr>
            <p:cNvPr id="33824" name="Picture 354" descr="laptop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25" name="Picture 355" descr="antenna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0" name="Group 356"/>
          <p:cNvGrpSpPr>
            <a:grpSpLocks/>
          </p:cNvGrpSpPr>
          <p:nvPr/>
        </p:nvGrpSpPr>
        <p:grpSpPr bwMode="auto">
          <a:xfrm>
            <a:off x="3057693" y="5273676"/>
            <a:ext cx="463550" cy="479425"/>
            <a:chOff x="313" y="1497"/>
            <a:chExt cx="1152" cy="1014"/>
          </a:xfrm>
        </p:grpSpPr>
        <p:pic>
          <p:nvPicPr>
            <p:cNvPr id="33822" name="Picture 354" descr="laptop_stylized_small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23" name="Picture 355" descr="antenna_stylized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1" name="Group 356"/>
          <p:cNvGrpSpPr>
            <a:grpSpLocks/>
          </p:cNvGrpSpPr>
          <p:nvPr/>
        </p:nvGrpSpPr>
        <p:grpSpPr bwMode="auto">
          <a:xfrm>
            <a:off x="3341857" y="3576638"/>
            <a:ext cx="465137" cy="481012"/>
            <a:chOff x="313" y="1497"/>
            <a:chExt cx="1152" cy="1014"/>
          </a:xfrm>
        </p:grpSpPr>
        <p:pic>
          <p:nvPicPr>
            <p:cNvPr id="33820" name="Picture 354" descr="laptop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21" name="Picture 355" descr="antenna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2" name="Group 356"/>
          <p:cNvGrpSpPr>
            <a:grpSpLocks/>
          </p:cNvGrpSpPr>
          <p:nvPr/>
        </p:nvGrpSpPr>
        <p:grpSpPr bwMode="auto">
          <a:xfrm>
            <a:off x="2182982" y="2936876"/>
            <a:ext cx="465137" cy="479425"/>
            <a:chOff x="313" y="1497"/>
            <a:chExt cx="1152" cy="1014"/>
          </a:xfrm>
        </p:grpSpPr>
        <p:pic>
          <p:nvPicPr>
            <p:cNvPr id="33818" name="Picture 354" descr="laptop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19" name="Picture 355" descr="antenna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3" name="Group 356"/>
          <p:cNvGrpSpPr>
            <a:grpSpLocks/>
          </p:cNvGrpSpPr>
          <p:nvPr/>
        </p:nvGrpSpPr>
        <p:grpSpPr bwMode="auto">
          <a:xfrm>
            <a:off x="2822743" y="3260726"/>
            <a:ext cx="465138" cy="481013"/>
            <a:chOff x="313" y="1497"/>
            <a:chExt cx="1152" cy="1014"/>
          </a:xfrm>
        </p:grpSpPr>
        <p:pic>
          <p:nvPicPr>
            <p:cNvPr id="33816" name="Picture 354" descr="laptop_stylized_small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17" name="Picture 355" descr="antenna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63" name="Rectangle 4"/>
          <p:cNvSpPr>
            <a:spLocks noGrp="1" noChangeArrowheads="1"/>
          </p:cNvSpPr>
          <p:nvPr>
            <p:ph type="title"/>
          </p:nvPr>
        </p:nvSpPr>
        <p:spPr>
          <a:xfrm>
            <a:off x="578019" y="225425"/>
            <a:ext cx="7772400" cy="9540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Gill Sans MT" charset="0"/>
                <a:ea typeface="ＭＳ Ｐゴシック" charset="0"/>
              </a:rPr>
              <a:t>Elements of a wireless network</a:t>
            </a:r>
          </a:p>
        </p:txBody>
      </p:sp>
      <p:pic>
        <p:nvPicPr>
          <p:cNvPr id="33815" name="Picture 16" descr="underline_base"/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081" y="881064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652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00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0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FA8E411E-766A-412A-85F4-F90908383E2C}" type="slidenum">
              <a:rPr lang="en-US" altLang="ko-KR" sz="1200" smtClean="0">
                <a:latin typeface="Arial" panose="020B0604020202020204" pitchFamily="34" charset="0"/>
              </a:rPr>
              <a:pPr/>
              <a:t>8</a:t>
            </a:fld>
            <a:endParaRPr lang="en-US" altLang="ko-KR" sz="1200" dirty="0">
              <a:latin typeface="Arial" panose="020B0604020202020204" pitchFamily="34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ea typeface="ＭＳ Ｐゴシック" charset="0"/>
              </a:rPr>
              <a:t>Wireless network taxonomy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3016251" y="2129296"/>
            <a:ext cx="16802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>
                <a:solidFill>
                  <a:srgbClr val="000099"/>
                </a:solidFill>
                <a:latin typeface="Gill Sans MT" charset="0"/>
              </a:rPr>
              <a:t>single hop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7460484" y="2148377"/>
            <a:ext cx="21098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</a:rPr>
              <a:t>multiple hops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725568" y="2970671"/>
            <a:ext cx="192071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200">
                <a:solidFill>
                  <a:srgbClr val="000099"/>
                </a:solidFill>
                <a:latin typeface="Gill Sans MT" charset="0"/>
              </a:rPr>
              <a:t>infrastructure</a:t>
            </a:r>
          </a:p>
          <a:p>
            <a:pPr algn="ctr">
              <a:defRPr/>
            </a:pPr>
            <a:r>
              <a:rPr lang="en-US" sz="2200">
                <a:solidFill>
                  <a:srgbClr val="000099"/>
                </a:solidFill>
                <a:latin typeface="Gill Sans MT" charset="0"/>
              </a:rPr>
              <a:t>(e.g., APs)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773193" y="4666121"/>
            <a:ext cx="192071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200">
                <a:solidFill>
                  <a:srgbClr val="000099"/>
                </a:solidFill>
                <a:latin typeface="Gill Sans MT" charset="0"/>
              </a:rPr>
              <a:t>no</a:t>
            </a:r>
          </a:p>
          <a:p>
            <a:pPr algn="ctr">
              <a:defRPr/>
            </a:pPr>
            <a:r>
              <a:rPr lang="en-US" sz="2200">
                <a:solidFill>
                  <a:srgbClr val="000099"/>
                </a:solidFill>
                <a:latin typeface="Gill Sans MT" charset="0"/>
              </a:rPr>
              <a:t>infrastructure</a:t>
            </a:r>
          </a:p>
        </p:txBody>
      </p:sp>
      <p:sp>
        <p:nvSpPr>
          <p:cNvPr id="11273" name="Text Box 14"/>
          <p:cNvSpPr txBox="1">
            <a:spLocks noChangeArrowheads="1"/>
          </p:cNvSpPr>
          <p:nvPr/>
        </p:nvSpPr>
        <p:spPr bwMode="auto">
          <a:xfrm>
            <a:off x="2788531" y="2724608"/>
            <a:ext cx="224773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>
                <a:latin typeface="Gill Sans MT" charset="0"/>
              </a:rPr>
              <a:t>host connects to </a:t>
            </a:r>
          </a:p>
          <a:p>
            <a:pPr algn="ctr">
              <a:defRPr/>
            </a:pPr>
            <a:r>
              <a:rPr lang="en-US">
                <a:latin typeface="Gill Sans MT" charset="0"/>
              </a:rPr>
              <a:t>base station (WiFi,</a:t>
            </a:r>
          </a:p>
          <a:p>
            <a:pPr algn="ctr">
              <a:defRPr/>
            </a:pPr>
            <a:r>
              <a:rPr lang="en-US">
                <a:latin typeface="Gill Sans MT" charset="0"/>
              </a:rPr>
              <a:t>WiMAX, cellular) </a:t>
            </a:r>
          </a:p>
          <a:p>
            <a:pPr algn="ctr">
              <a:defRPr/>
            </a:pPr>
            <a:r>
              <a:rPr lang="en-US">
                <a:latin typeface="Gill Sans MT" charset="0"/>
              </a:rPr>
              <a:t>which connects to </a:t>
            </a:r>
          </a:p>
          <a:p>
            <a:pPr algn="ctr">
              <a:defRPr/>
            </a:pPr>
            <a:r>
              <a:rPr lang="en-US">
                <a:latin typeface="Gill Sans MT" charset="0"/>
              </a:rPr>
              <a:t>larger Internet</a:t>
            </a:r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2720131" y="4666121"/>
            <a:ext cx="244009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>
                <a:latin typeface="Gill Sans MT" charset="0"/>
              </a:rPr>
              <a:t>no base station, no</a:t>
            </a:r>
          </a:p>
          <a:p>
            <a:pPr algn="ctr">
              <a:defRPr/>
            </a:pPr>
            <a:r>
              <a:rPr lang="en-US">
                <a:latin typeface="Gill Sans MT" charset="0"/>
              </a:rPr>
              <a:t>connection to larger </a:t>
            </a:r>
          </a:p>
          <a:p>
            <a:pPr algn="ctr">
              <a:defRPr/>
            </a:pPr>
            <a:r>
              <a:rPr lang="en-US">
                <a:latin typeface="Gill Sans MT" charset="0"/>
              </a:rPr>
              <a:t>Internet (Bluetooth, </a:t>
            </a:r>
          </a:p>
          <a:p>
            <a:pPr algn="ctr">
              <a:defRPr/>
            </a:pPr>
            <a:r>
              <a:rPr lang="en-US">
                <a:latin typeface="Gill Sans MT" charset="0"/>
              </a:rPr>
              <a:t>ad hoc nets)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6425168" y="2663438"/>
            <a:ext cx="386338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Gill Sans MT" charset="0"/>
              </a:rPr>
              <a:t>host may have to</a:t>
            </a:r>
          </a:p>
          <a:p>
            <a:pPr algn="ctr">
              <a:defRPr/>
            </a:pPr>
            <a:r>
              <a:rPr lang="en-US" dirty="0">
                <a:latin typeface="Gill Sans MT" charset="0"/>
              </a:rPr>
              <a:t>relay through several</a:t>
            </a:r>
          </a:p>
          <a:p>
            <a:pPr algn="ctr">
              <a:defRPr/>
            </a:pPr>
            <a:r>
              <a:rPr lang="en-US" dirty="0">
                <a:latin typeface="Gill Sans MT" charset="0"/>
              </a:rPr>
              <a:t>wireless nodes to </a:t>
            </a:r>
          </a:p>
          <a:p>
            <a:pPr algn="ctr">
              <a:defRPr/>
            </a:pPr>
            <a:r>
              <a:rPr lang="en-US" dirty="0">
                <a:latin typeface="Gill Sans MT" charset="0"/>
              </a:rPr>
              <a:t>connect to larger </a:t>
            </a:r>
          </a:p>
          <a:p>
            <a:pPr algn="ctr">
              <a:defRPr/>
            </a:pPr>
            <a:r>
              <a:rPr lang="en-US" dirty="0">
                <a:latin typeface="Gill Sans MT" charset="0"/>
              </a:rPr>
              <a:t>Internet: </a:t>
            </a:r>
            <a:r>
              <a:rPr lang="en-US" i="1" dirty="0">
                <a:latin typeface="Gill Sans MT" charset="0"/>
              </a:rPr>
              <a:t>mesh net</a:t>
            </a:r>
          </a:p>
        </p:txBody>
      </p:sp>
      <p:sp>
        <p:nvSpPr>
          <p:cNvPr id="11276" name="Text Box 17"/>
          <p:cNvSpPr txBox="1">
            <a:spLocks noChangeArrowheads="1"/>
          </p:cNvSpPr>
          <p:nvPr/>
        </p:nvSpPr>
        <p:spPr bwMode="auto">
          <a:xfrm>
            <a:off x="6396448" y="4219895"/>
            <a:ext cx="435647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Gill Sans MT" charset="0"/>
              </a:rPr>
              <a:t>no base station, no</a:t>
            </a:r>
          </a:p>
          <a:p>
            <a:pPr algn="ctr">
              <a:defRPr/>
            </a:pPr>
            <a:r>
              <a:rPr lang="en-US" dirty="0">
                <a:latin typeface="Gill Sans MT" charset="0"/>
              </a:rPr>
              <a:t>connection to larger </a:t>
            </a:r>
          </a:p>
          <a:p>
            <a:pPr algn="ctr">
              <a:defRPr/>
            </a:pPr>
            <a:r>
              <a:rPr lang="en-US" dirty="0">
                <a:latin typeface="Gill Sans MT" charset="0"/>
              </a:rPr>
              <a:t>Internet. May have to</a:t>
            </a:r>
          </a:p>
          <a:p>
            <a:pPr algn="ctr">
              <a:defRPr/>
            </a:pPr>
            <a:r>
              <a:rPr lang="en-US" dirty="0">
                <a:latin typeface="Gill Sans MT" charset="0"/>
              </a:rPr>
              <a:t>relay to reach other </a:t>
            </a:r>
          </a:p>
          <a:p>
            <a:pPr algn="ctr">
              <a:defRPr/>
            </a:pPr>
            <a:r>
              <a:rPr lang="en-US" dirty="0">
                <a:latin typeface="Gill Sans MT" charset="0"/>
              </a:rPr>
              <a:t>a given wireless node</a:t>
            </a:r>
          </a:p>
          <a:p>
            <a:pPr algn="ctr">
              <a:defRPr/>
            </a:pPr>
            <a:r>
              <a:rPr lang="en-US" dirty="0">
                <a:latin typeface="Gill Sans MT" charset="0"/>
              </a:rPr>
              <a:t>MANET, VANET</a:t>
            </a:r>
            <a:endParaRPr lang="en-US" i="1" dirty="0">
              <a:latin typeface="Gill Sans MT" charset="0"/>
            </a:endParaRPr>
          </a:p>
        </p:txBody>
      </p:sp>
      <p:sp>
        <p:nvSpPr>
          <p:cNvPr id="11277" name="Rectangle 19"/>
          <p:cNvSpPr>
            <a:spLocks noChangeArrowheads="1"/>
          </p:cNvSpPr>
          <p:nvPr/>
        </p:nvSpPr>
        <p:spPr bwMode="auto">
          <a:xfrm>
            <a:off x="838200" y="2151520"/>
            <a:ext cx="9801569" cy="3849688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Gill Sans MT" charset="0"/>
              <a:ea typeface="ＭＳ Ｐゴシック" charset="0"/>
            </a:endParaRPr>
          </a:p>
        </p:txBody>
      </p:sp>
      <p:sp>
        <p:nvSpPr>
          <p:cNvPr id="11278" name="Line 20"/>
          <p:cNvSpPr>
            <a:spLocks noChangeShapeType="1"/>
          </p:cNvSpPr>
          <p:nvPr/>
        </p:nvSpPr>
        <p:spPr bwMode="auto">
          <a:xfrm>
            <a:off x="838201" y="2597608"/>
            <a:ext cx="97212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1279" name="Line 21"/>
          <p:cNvSpPr>
            <a:spLocks noChangeShapeType="1"/>
          </p:cNvSpPr>
          <p:nvPr/>
        </p:nvSpPr>
        <p:spPr bwMode="auto">
          <a:xfrm>
            <a:off x="2562226" y="2149934"/>
            <a:ext cx="0" cy="385127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1280" name="Line 22"/>
          <p:cNvSpPr>
            <a:spLocks noChangeShapeType="1"/>
          </p:cNvSpPr>
          <p:nvPr/>
        </p:nvSpPr>
        <p:spPr bwMode="auto">
          <a:xfrm>
            <a:off x="5560843" y="2122946"/>
            <a:ext cx="0" cy="385127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pic>
        <p:nvPicPr>
          <p:cNvPr id="35856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56699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93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8515FF0C-5BAD-4585-85DF-7B9921FD084B}" type="slidenum">
              <a:rPr lang="en-US" altLang="ko-KR" sz="1200" smtClean="0">
                <a:latin typeface="Arial" panose="020B0604020202020204" pitchFamily="34" charset="0"/>
              </a:rPr>
              <a:pPr/>
              <a:t>9</a:t>
            </a:fld>
            <a:endParaRPr lang="en-US" altLang="ko-KR" sz="1200" dirty="0">
              <a:latin typeface="Arial" panose="020B0604020202020204" pitchFamily="34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71451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ea typeface="ＭＳ Ｐゴシック" charset="0"/>
              </a:rPr>
              <a:t>Wireless Link Characteristics (1)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8984" y="1314451"/>
            <a:ext cx="10972799" cy="51974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i="1" dirty="0" smtClean="0">
                <a:solidFill>
                  <a:srgbClr val="C00000"/>
                </a:solidFill>
                <a:latin typeface="Gill Sans MT" charset="0"/>
              </a:rPr>
              <a:t>important </a:t>
            </a:r>
            <a:r>
              <a:rPr lang="en-US" altLang="ko-KR" dirty="0" smtClean="0">
                <a:latin typeface="Gill Sans MT" charset="0"/>
              </a:rPr>
              <a:t>differences from wired link ….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ko-KR" sz="2400" dirty="0">
              <a:latin typeface="Gill Sans MT" charset="0"/>
            </a:endParaRPr>
          </a:p>
          <a:p>
            <a:pPr lvl="1">
              <a:lnSpc>
                <a:spcPct val="80000"/>
              </a:lnSpc>
            </a:pPr>
            <a:r>
              <a:rPr lang="en-US" altLang="ko-KR" sz="2600" i="1" dirty="0" smtClean="0">
                <a:solidFill>
                  <a:srgbClr val="C00000"/>
                </a:solidFill>
                <a:latin typeface="Gill Sans MT" charset="0"/>
              </a:rPr>
              <a:t>decreased </a:t>
            </a:r>
            <a:r>
              <a:rPr lang="en-US" altLang="ko-KR" sz="2600" i="1" dirty="0">
                <a:solidFill>
                  <a:srgbClr val="C00000"/>
                </a:solidFill>
                <a:latin typeface="Gill Sans MT" charset="0"/>
              </a:rPr>
              <a:t>signal </a:t>
            </a:r>
            <a:r>
              <a:rPr lang="en-US" altLang="ko-KR" sz="2600" i="1" dirty="0" smtClean="0">
                <a:solidFill>
                  <a:srgbClr val="C00000"/>
                </a:solidFill>
                <a:latin typeface="Gill Sans MT" charset="0"/>
              </a:rPr>
              <a:t>strength: </a:t>
            </a:r>
            <a:r>
              <a:rPr lang="ko-KR" altLang="en-US" sz="2600" dirty="0" smtClean="0">
                <a:latin typeface="Gill Sans MT" charset="0"/>
              </a:rPr>
              <a:t>무선 전파는 신호의 세기가 거리에 따라 급격하게 감소</a:t>
            </a:r>
            <a:endParaRPr lang="en-US" altLang="ko-KR" sz="2600" dirty="0" smtClean="0">
              <a:latin typeface="Gill Sans MT" charset="0"/>
            </a:endParaRPr>
          </a:p>
          <a:p>
            <a:pPr lvl="1">
              <a:lnSpc>
                <a:spcPct val="80000"/>
              </a:lnSpc>
            </a:pPr>
            <a:endParaRPr lang="en-US" altLang="ko-KR" sz="2600" dirty="0" smtClean="0">
              <a:latin typeface="Gill Sans MT" charset="0"/>
            </a:endParaRPr>
          </a:p>
          <a:p>
            <a:pPr lvl="1">
              <a:lnSpc>
                <a:spcPct val="80000"/>
              </a:lnSpc>
            </a:pPr>
            <a:r>
              <a:rPr lang="en-US" altLang="ko-KR" sz="2600" i="1" dirty="0" smtClean="0">
                <a:solidFill>
                  <a:srgbClr val="C00000"/>
                </a:solidFill>
                <a:latin typeface="Gill Sans MT" charset="0"/>
              </a:rPr>
              <a:t>interference from other sources: </a:t>
            </a:r>
            <a:r>
              <a:rPr lang="ko-KR" altLang="en-US" sz="2600" dirty="0" smtClean="0">
                <a:latin typeface="Gill Sans MT" charset="0"/>
              </a:rPr>
              <a:t>같은 주파수 대역을 공유하는 기술들끼리는 서로 간섭 현상을 일으킴</a:t>
            </a:r>
            <a:endParaRPr lang="en-US" altLang="ko-KR" sz="2600" dirty="0" smtClean="0">
              <a:latin typeface="Gill Sans MT" charset="0"/>
            </a:endParaRPr>
          </a:p>
          <a:p>
            <a:pPr lvl="1">
              <a:lnSpc>
                <a:spcPct val="80000"/>
              </a:lnSpc>
            </a:pPr>
            <a:endParaRPr lang="en-US" altLang="ko-KR" sz="2600" dirty="0" smtClean="0">
              <a:latin typeface="Gill Sans MT" charset="0"/>
            </a:endParaRPr>
          </a:p>
          <a:p>
            <a:pPr lvl="1">
              <a:lnSpc>
                <a:spcPct val="80000"/>
              </a:lnSpc>
            </a:pPr>
            <a:r>
              <a:rPr lang="ko-KR" altLang="en-US" sz="2600" i="1" dirty="0" smtClean="0">
                <a:solidFill>
                  <a:srgbClr val="C00000"/>
                </a:solidFill>
                <a:latin typeface="Gill Sans MT" charset="0"/>
              </a:rPr>
              <a:t>다중경로전파</a:t>
            </a:r>
            <a:r>
              <a:rPr lang="en-US" altLang="ko-KR" sz="2600" i="1" dirty="0" smtClean="0">
                <a:solidFill>
                  <a:srgbClr val="C00000"/>
                </a:solidFill>
                <a:latin typeface="Gill Sans MT" charset="0"/>
              </a:rPr>
              <a:t>(multipath propagation): </a:t>
            </a:r>
            <a:r>
              <a:rPr lang="ko-KR" altLang="en-US" sz="2600" dirty="0" smtClean="0">
                <a:latin typeface="Gill Sans MT" charset="0"/>
              </a:rPr>
              <a:t>무선 신호는 신호를 반사하는 어떤 물체</a:t>
            </a:r>
            <a:r>
              <a:rPr lang="en-US" altLang="ko-KR" sz="2600" dirty="0" smtClean="0">
                <a:latin typeface="Gill Sans MT" charset="0"/>
              </a:rPr>
              <a:t>(</a:t>
            </a:r>
            <a:r>
              <a:rPr lang="ko-KR" altLang="en-US" sz="2600" dirty="0" smtClean="0">
                <a:latin typeface="Gill Sans MT" charset="0"/>
              </a:rPr>
              <a:t>유리 등</a:t>
            </a:r>
            <a:r>
              <a:rPr lang="en-US" altLang="ko-KR" sz="2600" dirty="0" smtClean="0">
                <a:latin typeface="Gill Sans MT" charset="0"/>
              </a:rPr>
              <a:t>)</a:t>
            </a:r>
            <a:r>
              <a:rPr lang="ko-KR" altLang="en-US" sz="2600" dirty="0" smtClean="0">
                <a:latin typeface="Gill Sans MT" charset="0"/>
              </a:rPr>
              <a:t>를 만나면 반사되어 다중 경로로 전파될 수 있음</a:t>
            </a:r>
            <a:endParaRPr lang="en-US" altLang="ko-KR" sz="2600" dirty="0">
              <a:latin typeface="Gill Sans MT" charset="0"/>
            </a:endParaRPr>
          </a:p>
        </p:txBody>
      </p:sp>
      <p:pic>
        <p:nvPicPr>
          <p:cNvPr id="39941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930276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27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25042</TotalTime>
  <Words>3594</Words>
  <Application>Microsoft Office PowerPoint</Application>
  <PresentationFormat>와이드스크린</PresentationFormat>
  <Paragraphs>967</Paragraphs>
  <Slides>60</Slides>
  <Notes>48</Notes>
  <HiddenSlides>0</HiddenSlides>
  <MMClips>0</MMClips>
  <ScaleCrop>false</ScaleCrop>
  <HeadingPairs>
    <vt:vector size="8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60</vt:i4>
      </vt:variant>
    </vt:vector>
  </HeadingPairs>
  <TitlesOfParts>
    <vt:vector size="80" baseType="lpstr">
      <vt:lpstr>ÇlÇr ñæí©</vt:lpstr>
      <vt:lpstr>MS PGothic</vt:lpstr>
      <vt:lpstr>MS PGothic</vt:lpstr>
      <vt:lpstr>굴림</vt:lpstr>
      <vt:lpstr>맑은 고딕</vt:lpstr>
      <vt:lpstr>휴먼엑스포</vt:lpstr>
      <vt:lpstr>Arial</vt:lpstr>
      <vt:lpstr>Baby Kruffy</vt:lpstr>
      <vt:lpstr>Calibri</vt:lpstr>
      <vt:lpstr>Cambria Math</vt:lpstr>
      <vt:lpstr>Comic Sans MS</vt:lpstr>
      <vt:lpstr>Gill Sans MT</vt:lpstr>
      <vt:lpstr>Symbol</vt:lpstr>
      <vt:lpstr>Tahoma</vt:lpstr>
      <vt:lpstr>Times New Roman</vt:lpstr>
      <vt:lpstr>Wingdings</vt:lpstr>
      <vt:lpstr>ZapfDingbats</vt:lpstr>
      <vt:lpstr>Office 테마</vt:lpstr>
      <vt:lpstr>Clip</vt:lpstr>
      <vt:lpstr>Picture</vt:lpstr>
      <vt:lpstr>Wireless and Mobile Network</vt:lpstr>
      <vt:lpstr>Wireless and Mobile network</vt:lpstr>
      <vt:lpstr>Elements of a wireless network</vt:lpstr>
      <vt:lpstr>Elements of a wireless network</vt:lpstr>
      <vt:lpstr>Elements of a wireless network</vt:lpstr>
      <vt:lpstr>Elements of a wireless network</vt:lpstr>
      <vt:lpstr>Elements of a wireless network</vt:lpstr>
      <vt:lpstr>Wireless network taxonomy</vt:lpstr>
      <vt:lpstr>Wireless Link Characteristics (1)</vt:lpstr>
      <vt:lpstr>Wireless network characteristics (2)</vt:lpstr>
      <vt:lpstr>IEEE 802.11 Wireless LAN</vt:lpstr>
      <vt:lpstr>802.11 LAN architecture</vt:lpstr>
      <vt:lpstr>802.11 LAN architecture</vt:lpstr>
      <vt:lpstr>802.11: passive/active scanning</vt:lpstr>
      <vt:lpstr>802.11: Channels, association</vt:lpstr>
      <vt:lpstr>802.11: Channels, association</vt:lpstr>
      <vt:lpstr>802.11: Handoff procedure</vt:lpstr>
      <vt:lpstr>802.11: Reassociation</vt:lpstr>
      <vt:lpstr>Super frame architecture</vt:lpstr>
      <vt:lpstr>Super frame architecture</vt:lpstr>
      <vt:lpstr>IEEE 802.11: multiple access</vt:lpstr>
      <vt:lpstr>IEEE 802.11 MAC Protocol: CSMA/CA</vt:lpstr>
      <vt:lpstr>Avoiding collisions (more)</vt:lpstr>
      <vt:lpstr>Collision Avoidance: RTS-CTS exchange</vt:lpstr>
      <vt:lpstr>DCF</vt:lpstr>
      <vt:lpstr>Priority Access</vt:lpstr>
      <vt:lpstr>BackOff procedure for DCF</vt:lpstr>
      <vt:lpstr>Point Coordination Function</vt:lpstr>
      <vt:lpstr>PowerPoint 프레젠테이션</vt:lpstr>
      <vt:lpstr>Power Save Mode</vt:lpstr>
      <vt:lpstr>PowerPoint 프레젠테이션</vt:lpstr>
      <vt:lpstr>What is mobility?</vt:lpstr>
      <vt:lpstr>Background of mobile IP </vt:lpstr>
      <vt:lpstr>Addressing</vt:lpstr>
      <vt:lpstr>Components of mobile IP </vt:lpstr>
      <vt:lpstr>Mobility: vocabulary</vt:lpstr>
      <vt:lpstr>Mobility: more vocabulary</vt:lpstr>
      <vt:lpstr>Mobility: approaches</vt:lpstr>
      <vt:lpstr>3 phase for communications</vt:lpstr>
      <vt:lpstr>Phase 1: Agent Discovery</vt:lpstr>
      <vt:lpstr>Phase 1: Agent Discovery</vt:lpstr>
      <vt:lpstr>Phase 2: Registration</vt:lpstr>
      <vt:lpstr>Phase 2: Registration</vt:lpstr>
      <vt:lpstr>registration example 1</vt:lpstr>
      <vt:lpstr>registration example 2</vt:lpstr>
      <vt:lpstr>Data transfer via indirect routing</vt:lpstr>
      <vt:lpstr>Mobile IP: indirect routing</vt:lpstr>
      <vt:lpstr>Indirect Routing: problems</vt:lpstr>
      <vt:lpstr>Indirect Routing: problems</vt:lpstr>
      <vt:lpstr>Mobility via direct routing</vt:lpstr>
      <vt:lpstr>Mobility via direct routing: comments</vt:lpstr>
      <vt:lpstr>Accommodating mobility with direct routing</vt:lpstr>
      <vt:lpstr>Binding cache</vt:lpstr>
      <vt:lpstr>P2P의 정보검색</vt:lpstr>
      <vt:lpstr>분산 해시 테이블: detail</vt:lpstr>
      <vt:lpstr>Assign key-value pairs to peers</vt:lpstr>
      <vt:lpstr>Circular DHT</vt:lpstr>
      <vt:lpstr>Resolving a query</vt:lpstr>
      <vt:lpstr>Circular DHT with shortcuts</vt:lpstr>
      <vt:lpstr>Peer churn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Gisu Park</dc:creator>
  <cp:lastModifiedBy>Gisu Park</cp:lastModifiedBy>
  <cp:revision>230</cp:revision>
  <dcterms:created xsi:type="dcterms:W3CDTF">2019-03-28T10:53:19Z</dcterms:created>
  <dcterms:modified xsi:type="dcterms:W3CDTF">2019-06-24T23:15:55Z</dcterms:modified>
</cp:coreProperties>
</file>