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6" r:id="rId3"/>
    <p:sldId id="257" r:id="rId4"/>
    <p:sldId id="260" r:id="rId5"/>
    <p:sldId id="282" r:id="rId6"/>
    <p:sldId id="261" r:id="rId7"/>
    <p:sldId id="262" r:id="rId8"/>
    <p:sldId id="263" r:id="rId9"/>
    <p:sldId id="264" r:id="rId10"/>
    <p:sldId id="280" r:id="rId11"/>
    <p:sldId id="265" r:id="rId12"/>
    <p:sldId id="281" r:id="rId13"/>
    <p:sldId id="266" r:id="rId14"/>
    <p:sldId id="267" r:id="rId15"/>
    <p:sldId id="283" r:id="rId16"/>
    <p:sldId id="284" r:id="rId17"/>
    <p:sldId id="285" r:id="rId18"/>
    <p:sldId id="268" r:id="rId19"/>
    <p:sldId id="271" r:id="rId20"/>
    <p:sldId id="272" r:id="rId21"/>
    <p:sldId id="273" r:id="rId22"/>
    <p:sldId id="274" r:id="rId23"/>
    <p:sldId id="275" r:id="rId24"/>
    <p:sldId id="276" r:id="rId25"/>
    <p:sldId id="277" r:id="rId26"/>
    <p:sldId id="278" r:id="rId27"/>
    <p:sldId id="279" r:id="rId28"/>
    <p:sldId id="288" r:id="rId29"/>
    <p:sldId id="287" r:id="rId30"/>
    <p:sldId id="289" r:id="rId31"/>
    <p:sldId id="290" r:id="rId32"/>
    <p:sldId id="269" r:id="rId33"/>
    <p:sldId id="270" r:id="rId34"/>
    <p:sldId id="291" r:id="rId35"/>
    <p:sldId id="292" r:id="rId36"/>
    <p:sldId id="293"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31" autoAdjust="0"/>
    <p:restoredTop sz="94660"/>
  </p:normalViewPr>
  <p:slideViewPr>
    <p:cSldViewPr snapToGrid="0">
      <p:cViewPr varScale="1">
        <p:scale>
          <a:sx n="117" d="100"/>
          <a:sy n="117" d="100"/>
        </p:scale>
        <p:origin x="10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2440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202272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E6C89-EF4B-41E1-BD02-F347F8E505A2}" type="slidenum">
              <a:rPr lang="ru-RU" smtClean="0"/>
              <a:t>‹#›</a:t>
            </a:fld>
            <a:endParaRPr lang="ru-R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624791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35310588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E6C89-EF4B-41E1-BD02-F347F8E505A2}" type="slidenum">
              <a:rPr lang="ru-RU" smtClean="0"/>
              <a:t>‹#›</a:t>
            </a:fld>
            <a:endParaRPr lang="ru-R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56243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393884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2440118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3786217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265952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CB483BE-0FB0-40CE-9347-079857F3B307}" type="datetimeFigureOut">
              <a:rPr lang="ru-RU" smtClean="0"/>
              <a:t>06.12.2022</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72068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636532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CB483BE-0FB0-40CE-9347-079857F3B307}" type="datetimeFigureOut">
              <a:rPr lang="ru-RU" smtClean="0"/>
              <a:t>06.12.2022</a:t>
            </a:fld>
            <a:endParaRPr lang="ru-RU"/>
          </a:p>
        </p:txBody>
      </p:sp>
      <p:sp>
        <p:nvSpPr>
          <p:cNvPr id="8" name="Footer Placeholder 7"/>
          <p:cNvSpPr>
            <a:spLocks noGrp="1"/>
          </p:cNvSpPr>
          <p:nvPr>
            <p:ph type="ftr" sz="quarter" idx="11"/>
          </p:nvPr>
        </p:nvSpPr>
        <p:spPr/>
        <p:txBody>
          <a:bodyPr/>
          <a:lstStyle/>
          <a:p>
            <a:endParaRPr lang="ru-R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1255830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CB483BE-0FB0-40CE-9347-079857F3B307}" type="datetimeFigureOut">
              <a:rPr lang="ru-RU" smtClean="0"/>
              <a:t>06.12.2022</a:t>
            </a:fld>
            <a:endParaRPr lang="ru-RU"/>
          </a:p>
        </p:txBody>
      </p:sp>
      <p:sp>
        <p:nvSpPr>
          <p:cNvPr id="4" name="Footer Placeholder 3"/>
          <p:cNvSpPr>
            <a:spLocks noGrp="1"/>
          </p:cNvSpPr>
          <p:nvPr>
            <p:ph type="ftr" sz="quarter" idx="11"/>
          </p:nvPr>
        </p:nvSpPr>
        <p:spPr/>
        <p:txBody>
          <a:bodyPr/>
          <a:lstStyle/>
          <a:p>
            <a:endParaRPr lang="ru-R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3069519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B483BE-0FB0-40CE-9347-079857F3B307}" type="datetimeFigureOut">
              <a:rPr lang="ru-RU" smtClean="0"/>
              <a:t>06.12.2022</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146394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104333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9CB483BE-0FB0-40CE-9347-079857F3B307}" type="datetimeFigureOut">
              <a:rPr lang="ru-RU" smtClean="0"/>
              <a:t>06.12.2022</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C7E6C89-EF4B-41E1-BD02-F347F8E505A2}" type="slidenum">
              <a:rPr lang="ru-RU" smtClean="0"/>
              <a:t>‹#›</a:t>
            </a:fld>
            <a:endParaRPr lang="ru-RU"/>
          </a:p>
        </p:txBody>
      </p:sp>
    </p:spTree>
    <p:extLst>
      <p:ext uri="{BB962C8B-B14F-4D97-AF65-F5344CB8AC3E}">
        <p14:creationId xmlns:p14="http://schemas.microsoft.com/office/powerpoint/2010/main" val="3082691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CB483BE-0FB0-40CE-9347-079857F3B307}" type="datetimeFigureOut">
              <a:rPr lang="ru-RU" smtClean="0"/>
              <a:t>06.12.2022</a:t>
            </a:fld>
            <a:endParaRPr lang="ru-R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C7E6C89-EF4B-41E1-BD02-F347F8E505A2}" type="slidenum">
              <a:rPr lang="ru-RU" smtClean="0"/>
              <a:t>‹#›</a:t>
            </a:fld>
            <a:endParaRPr lang="ru-RU"/>
          </a:p>
        </p:txBody>
      </p:sp>
    </p:spTree>
    <p:extLst>
      <p:ext uri="{BB962C8B-B14F-4D97-AF65-F5344CB8AC3E}">
        <p14:creationId xmlns:p14="http://schemas.microsoft.com/office/powerpoint/2010/main" val="347264599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3B099D-6E56-4213-98EF-160D98B955B1}"/>
              </a:ext>
            </a:extLst>
          </p:cNvPr>
          <p:cNvSpPr>
            <a:spLocks noGrp="1"/>
          </p:cNvSpPr>
          <p:nvPr>
            <p:ph type="ctrTitle"/>
          </p:nvPr>
        </p:nvSpPr>
        <p:spPr/>
        <p:txBody>
          <a:bodyPr/>
          <a:lstStyle/>
          <a:p>
            <a:r>
              <a:rPr lang="en-US" dirty="0"/>
              <a:t>D</a:t>
            </a:r>
            <a:r>
              <a:rPr lang="ru-RU" dirty="0"/>
              <a:t>Н</a:t>
            </a:r>
            <a:r>
              <a:rPr lang="en-US" dirty="0"/>
              <a:t>CP</a:t>
            </a:r>
            <a:br>
              <a:rPr lang="ru-RU" dirty="0"/>
            </a:br>
            <a:r>
              <a:rPr lang="en-US" dirty="0"/>
              <a:t>(</a:t>
            </a:r>
            <a:r>
              <a:rPr lang="en-US" dirty="0" err="1"/>
              <a:t>Options,Relay</a:t>
            </a:r>
            <a:r>
              <a:rPr lang="en-US" dirty="0"/>
              <a:t>)</a:t>
            </a:r>
            <a:endParaRPr lang="ru-RU" dirty="0"/>
          </a:p>
        </p:txBody>
      </p:sp>
      <p:sp>
        <p:nvSpPr>
          <p:cNvPr id="3" name="Подзаголовок 2">
            <a:extLst>
              <a:ext uri="{FF2B5EF4-FFF2-40B4-BE49-F238E27FC236}">
                <a16:creationId xmlns:a16="http://schemas.microsoft.com/office/drawing/2014/main" id="{E3B25F8F-7030-405B-B0A3-F754190DAFF8}"/>
              </a:ext>
            </a:extLst>
          </p:cNvPr>
          <p:cNvSpPr>
            <a:spLocks noGrp="1"/>
          </p:cNvSpPr>
          <p:nvPr>
            <p:ph type="subTitle" idx="1"/>
          </p:nvPr>
        </p:nvSpPr>
        <p:spPr>
          <a:xfrm>
            <a:off x="1524000" y="4193058"/>
            <a:ext cx="9144000" cy="1064741"/>
          </a:xfrm>
        </p:spPr>
        <p:txBody>
          <a:bodyPr>
            <a:normAutofit/>
          </a:bodyPr>
          <a:lstStyle/>
          <a:p>
            <a:pPr algn="r"/>
            <a:r>
              <a:rPr lang="ru-RU" sz="1400" kern="700" spc="20" dirty="0">
                <a:latin typeface="Times New Roman" panose="02020603050405020304" pitchFamily="18" charset="0"/>
                <a:cs typeface="Times New Roman" panose="02020603050405020304" pitchFamily="18" charset="0"/>
              </a:rPr>
              <a:t>Подготовила</a:t>
            </a:r>
          </a:p>
          <a:p>
            <a:pPr algn="r"/>
            <a:r>
              <a:rPr lang="ru-RU" sz="1400" kern="700" spc="20" dirty="0">
                <a:latin typeface="Times New Roman" panose="02020603050405020304" pitchFamily="18" charset="0"/>
                <a:cs typeface="Times New Roman" panose="02020603050405020304" pitchFamily="18" charset="0"/>
              </a:rPr>
              <a:t>ст. гр. 961401</a:t>
            </a:r>
          </a:p>
          <a:p>
            <a:pPr algn="r"/>
            <a:r>
              <a:rPr lang="ru-RU" sz="1400" kern="700" spc="20" dirty="0">
                <a:latin typeface="Times New Roman" panose="02020603050405020304" pitchFamily="18" charset="0"/>
                <a:cs typeface="Times New Roman" panose="02020603050405020304" pitchFamily="18" charset="0"/>
              </a:rPr>
              <a:t>Савченко Екатерина</a:t>
            </a:r>
          </a:p>
        </p:txBody>
      </p:sp>
    </p:spTree>
    <p:extLst>
      <p:ext uri="{BB962C8B-B14F-4D97-AF65-F5344CB8AC3E}">
        <p14:creationId xmlns:p14="http://schemas.microsoft.com/office/powerpoint/2010/main" val="3340273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613DB939-0684-4158-98C1-0A4D420EFDB6}"/>
              </a:ext>
            </a:extLst>
          </p:cNvPr>
          <p:cNvPicPr>
            <a:picLocks noChangeAspect="1"/>
          </p:cNvPicPr>
          <p:nvPr/>
        </p:nvPicPr>
        <p:blipFill>
          <a:blip r:embed="rId2"/>
          <a:stretch>
            <a:fillRect/>
          </a:stretch>
        </p:blipFill>
        <p:spPr>
          <a:xfrm>
            <a:off x="2398395" y="1224643"/>
            <a:ext cx="9077108" cy="4180114"/>
          </a:xfrm>
          <a:prstGeom prst="rect">
            <a:avLst/>
          </a:prstGeom>
        </p:spPr>
      </p:pic>
    </p:spTree>
    <p:extLst>
      <p:ext uri="{BB962C8B-B14F-4D97-AF65-F5344CB8AC3E}">
        <p14:creationId xmlns:p14="http://schemas.microsoft.com/office/powerpoint/2010/main" val="188681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C28E96-2D6F-4181-A5F4-7DE69DF04E6C}"/>
              </a:ext>
            </a:extLst>
          </p:cNvPr>
          <p:cNvSpPr>
            <a:spLocks noGrp="1"/>
          </p:cNvSpPr>
          <p:nvPr>
            <p:ph type="title"/>
          </p:nvPr>
        </p:nvSpPr>
        <p:spPr/>
        <p:txBody>
          <a:bodyPr/>
          <a:lstStyle/>
          <a:p>
            <a:r>
              <a:rPr lang="ru-RU" dirty="0"/>
              <a:t>Срок аренды</a:t>
            </a:r>
          </a:p>
        </p:txBody>
      </p:sp>
      <p:sp>
        <p:nvSpPr>
          <p:cNvPr id="3" name="Объект 2">
            <a:extLst>
              <a:ext uri="{FF2B5EF4-FFF2-40B4-BE49-F238E27FC236}">
                <a16:creationId xmlns:a16="http://schemas.microsoft.com/office/drawing/2014/main" id="{E2CBFB56-EA5A-4941-AEAC-782825C43A39}"/>
              </a:ext>
            </a:extLst>
          </p:cNvPr>
          <p:cNvSpPr>
            <a:spLocks noGrp="1"/>
          </p:cNvSpPr>
          <p:nvPr>
            <p:ph idx="1"/>
          </p:nvPr>
        </p:nvSpPr>
        <p:spPr>
          <a:xfrm>
            <a:off x="838200" y="1631092"/>
            <a:ext cx="10035746" cy="4545871"/>
          </a:xfrm>
        </p:spPr>
        <p:txBody>
          <a:bodyPr>
            <a:normAutofit fontScale="77500" lnSpcReduction="20000"/>
          </a:bodyPr>
          <a:lstStyle/>
          <a:p>
            <a:pPr fontAlgn="base"/>
            <a:r>
              <a:rPr lang="ru-RU" dirty="0"/>
              <a:t>Когда DHCP-сервер выделяет IP из области, он оставляет запись о том, что этот адрес зарезервирован за клиентом с указанием срока действия IP. Этот срок действия называется срок аренды (</a:t>
            </a:r>
            <a:r>
              <a:rPr lang="ru-RU" dirty="0" err="1"/>
              <a:t>lease</a:t>
            </a:r>
            <a:r>
              <a:rPr lang="ru-RU" dirty="0"/>
              <a:t> </a:t>
            </a:r>
            <a:r>
              <a:rPr lang="ru-RU" dirty="0" err="1"/>
              <a:t>time</a:t>
            </a:r>
            <a:r>
              <a:rPr lang="ru-RU" dirty="0"/>
              <a:t>). Срок аренды может составлять от 24 часов до нескольких дней, недель или даже месяцев, он задается в настройках самого сервера.</a:t>
            </a:r>
          </a:p>
          <a:p>
            <a:pPr fontAlgn="base"/>
            <a:r>
              <a:rPr lang="ru-RU" dirty="0"/>
              <a:t>Предоставление адреса в аренду, а не на постоянной основе необходимо по нескольким причинам. Во-первых, это разумное использование IP-адресов — отключенные или вышедшие из строя клиенты не резервируют за собой адрес. Во-вторых, это гарантия того, что новые клиенты при необходимости смогут получить уникальный адрес.</a:t>
            </a:r>
          </a:p>
          <a:p>
            <a:pPr fontAlgn="base"/>
            <a:r>
              <a:rPr lang="ru-RU" dirty="0"/>
              <a:t>После получения адреса из области, клиент берет его в аренду на время, называемое T. Клиент переходит в связанное (BOUND) состояние и продолжает нормальную работу, пока не наступит время половины срока аренды — T1.</a:t>
            </a:r>
          </a:p>
          <a:p>
            <a:pPr fontAlgn="base"/>
            <a:r>
              <a:rPr lang="ru-RU" dirty="0"/>
              <a:t>По наступлении T1 клиент инициализирует процедуру получения нового IP или обновления адреса — состояние RENEWING. Процесс повторного получения происходит по упрощенной схеме: клиент прямым сообщением запрашивает (DHCPREQUEST), а сервер подтверждает (DHCPACK) запрос. Время аренды начинает отсчитываться заново.</a:t>
            </a:r>
          </a:p>
          <a:p>
            <a:pPr fontAlgn="base"/>
            <a:r>
              <a:rPr lang="ru-RU" dirty="0"/>
              <a:t>Если подтверждение (DHCPACK) от сервера не поступает, клиент снова запрашивает адрес, но только когда истекает половина T1. Если запрос адреса остается без ответа второй раз, клиент отправляет еще одно сообщение, когда истекает половина от T1/2 (25% от полного срока аренды). Следующий запрос будет отправлен после истечения еще половины оставшегося времени, потом еще половины. И так далее, пока не наступит T2, которое равняется 87,5%, или 7/8 от всего времени аренды. После T2 все попытки продлить аренду IP будут широковещательными. Это значит, что, если первый сервер по какой-то причине недоступен, на запрос адреса сможет ответить любой другой, и работа не будет прервана.</a:t>
            </a:r>
          </a:p>
        </p:txBody>
      </p:sp>
    </p:spTree>
    <p:extLst>
      <p:ext uri="{BB962C8B-B14F-4D97-AF65-F5344CB8AC3E}">
        <p14:creationId xmlns:p14="http://schemas.microsoft.com/office/powerpoint/2010/main" val="3280641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C3D6C9-3912-47CD-BB0C-F24764D7A6C1}"/>
              </a:ext>
            </a:extLst>
          </p:cNvPr>
          <p:cNvSpPr>
            <a:spLocks noGrp="1"/>
          </p:cNvSpPr>
          <p:nvPr>
            <p:ph type="title"/>
          </p:nvPr>
        </p:nvSpPr>
        <p:spPr/>
        <p:txBody>
          <a:bodyPr/>
          <a:lstStyle/>
          <a:p>
            <a:r>
              <a:rPr lang="ru-RU" dirty="0"/>
              <a:t>Продление аренды адреса</a:t>
            </a:r>
          </a:p>
        </p:txBody>
      </p:sp>
      <p:sp>
        <p:nvSpPr>
          <p:cNvPr id="3" name="Прямоугольник 2">
            <a:extLst>
              <a:ext uri="{FF2B5EF4-FFF2-40B4-BE49-F238E27FC236}">
                <a16:creationId xmlns:a16="http://schemas.microsoft.com/office/drawing/2014/main" id="{B9E7AD65-1D9B-4E39-B220-016238B3CBF1}"/>
              </a:ext>
            </a:extLst>
          </p:cNvPr>
          <p:cNvSpPr/>
          <p:nvPr/>
        </p:nvSpPr>
        <p:spPr>
          <a:xfrm>
            <a:off x="2592924" y="1567543"/>
            <a:ext cx="7130740" cy="2862322"/>
          </a:xfrm>
          <a:prstGeom prst="rect">
            <a:avLst/>
          </a:prstGeom>
        </p:spPr>
        <p:txBody>
          <a:bodyPr wrap="square">
            <a:spAutoFit/>
          </a:bodyPr>
          <a:lstStyle/>
          <a:p>
            <a:pPr fontAlgn="base">
              <a:buFont typeface="+mj-lt"/>
              <a:buAutoNum type="arabicPeriod"/>
            </a:pPr>
            <a:r>
              <a:rPr lang="ru-RU" dirty="0">
                <a:solidFill>
                  <a:srgbClr val="646464"/>
                </a:solidFill>
                <a:latin typeface="Segoe UI" panose="020B0502040204020203" pitchFamily="34" charset="0"/>
              </a:rPr>
              <a:t> Когда срок аренды истек, клиент отправляет сообщение </a:t>
            </a:r>
            <a:r>
              <a:rPr lang="ru-RU" b="1" dirty="0">
                <a:solidFill>
                  <a:srgbClr val="3C3B3B"/>
                </a:solidFill>
                <a:latin typeface="inherit"/>
              </a:rPr>
              <a:t>DHCPREQUEST</a:t>
            </a:r>
            <a:r>
              <a:rPr lang="ru-RU" dirty="0">
                <a:solidFill>
                  <a:srgbClr val="646464"/>
                </a:solidFill>
                <a:latin typeface="Segoe UI" panose="020B0502040204020203" pitchFamily="34" charset="0"/>
              </a:rPr>
              <a:t> непосредственно DHCP серверу, который первоначально предлагал адрес. Если </a:t>
            </a:r>
            <a:r>
              <a:rPr lang="ru-RU" b="1" dirty="0">
                <a:solidFill>
                  <a:srgbClr val="3C3B3B"/>
                </a:solidFill>
                <a:latin typeface="inherit"/>
              </a:rPr>
              <a:t>DHCPACK</a:t>
            </a:r>
            <a:r>
              <a:rPr lang="ru-RU" dirty="0">
                <a:solidFill>
                  <a:srgbClr val="646464"/>
                </a:solidFill>
                <a:latin typeface="Segoe UI" panose="020B0502040204020203" pitchFamily="34" charset="0"/>
              </a:rPr>
              <a:t> не получен в течение определенного периода времени, то клиент передает другой </a:t>
            </a:r>
            <a:r>
              <a:rPr lang="ru-RU" b="1" dirty="0">
                <a:solidFill>
                  <a:srgbClr val="3C3B3B"/>
                </a:solidFill>
                <a:latin typeface="inherit"/>
              </a:rPr>
              <a:t>DHCPREQUEST</a:t>
            </a:r>
            <a:r>
              <a:rPr lang="ru-RU" dirty="0">
                <a:solidFill>
                  <a:srgbClr val="646464"/>
                </a:solidFill>
                <a:latin typeface="Segoe UI" panose="020B0502040204020203" pitchFamily="34" charset="0"/>
              </a:rPr>
              <a:t>, чтобы один из других доступных серверов DHCPv4 мог продлить аренду.</a:t>
            </a:r>
          </a:p>
          <a:p>
            <a:pPr fontAlgn="base">
              <a:buFont typeface="+mj-lt"/>
              <a:buAutoNum type="arabicPeriod"/>
            </a:pPr>
            <a:r>
              <a:rPr lang="ru-RU" dirty="0">
                <a:solidFill>
                  <a:srgbClr val="646464"/>
                </a:solidFill>
                <a:latin typeface="Segoe UI" panose="020B0502040204020203" pitchFamily="34" charset="0"/>
              </a:rPr>
              <a:t> При получении сообщения </a:t>
            </a:r>
            <a:r>
              <a:rPr lang="ru-RU" b="1" dirty="0">
                <a:solidFill>
                  <a:srgbClr val="3C3B3B"/>
                </a:solidFill>
                <a:latin typeface="inherit"/>
              </a:rPr>
              <a:t>DHCPREQUEST</a:t>
            </a:r>
            <a:r>
              <a:rPr lang="ru-RU" dirty="0">
                <a:solidFill>
                  <a:srgbClr val="646464"/>
                </a:solidFill>
                <a:latin typeface="Segoe UI" panose="020B0502040204020203" pitchFamily="34" charset="0"/>
              </a:rPr>
              <a:t> сервер проверяет информацию об аренде, возвращая </a:t>
            </a:r>
            <a:r>
              <a:rPr lang="ru-RU" b="1" dirty="0">
                <a:solidFill>
                  <a:srgbClr val="3C3B3B"/>
                </a:solidFill>
                <a:latin typeface="inherit"/>
              </a:rPr>
              <a:t>DHCPACK</a:t>
            </a:r>
            <a:endParaRPr lang="ru-RU" dirty="0">
              <a:solidFill>
                <a:srgbClr val="646464"/>
              </a:solidFill>
              <a:latin typeface="Segoe UI" panose="020B0502040204020203" pitchFamily="34" charset="0"/>
            </a:endParaRPr>
          </a:p>
          <a:p>
            <a:br>
              <a:rPr lang="ru-RU" dirty="0"/>
            </a:br>
            <a:endParaRPr lang="ru-RU" dirty="0"/>
          </a:p>
        </p:txBody>
      </p:sp>
      <p:pic>
        <p:nvPicPr>
          <p:cNvPr id="4" name="Рисунок 3">
            <a:extLst>
              <a:ext uri="{FF2B5EF4-FFF2-40B4-BE49-F238E27FC236}">
                <a16:creationId xmlns:a16="http://schemas.microsoft.com/office/drawing/2014/main" id="{F9E85E31-51B4-4E37-BABC-661FE9145685}"/>
              </a:ext>
            </a:extLst>
          </p:cNvPr>
          <p:cNvPicPr>
            <a:picLocks noChangeAspect="1"/>
          </p:cNvPicPr>
          <p:nvPr/>
        </p:nvPicPr>
        <p:blipFill>
          <a:blip r:embed="rId2"/>
          <a:stretch>
            <a:fillRect/>
          </a:stretch>
        </p:blipFill>
        <p:spPr>
          <a:xfrm>
            <a:off x="2235223" y="4001695"/>
            <a:ext cx="7363853" cy="2381582"/>
          </a:xfrm>
          <a:prstGeom prst="rect">
            <a:avLst/>
          </a:prstGeom>
        </p:spPr>
      </p:pic>
    </p:spTree>
    <p:extLst>
      <p:ext uri="{BB962C8B-B14F-4D97-AF65-F5344CB8AC3E}">
        <p14:creationId xmlns:p14="http://schemas.microsoft.com/office/powerpoint/2010/main" val="3171070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12F19-4DB0-41C4-9C6E-30BABF26C374}"/>
              </a:ext>
            </a:extLst>
          </p:cNvPr>
          <p:cNvSpPr>
            <a:spLocks noGrp="1"/>
          </p:cNvSpPr>
          <p:nvPr>
            <p:ph type="title"/>
          </p:nvPr>
        </p:nvSpPr>
        <p:spPr>
          <a:xfrm>
            <a:off x="1673678" y="555171"/>
            <a:ext cx="9680121" cy="894687"/>
          </a:xfrm>
        </p:spPr>
        <p:txBody>
          <a:bodyPr>
            <a:normAutofit fontScale="90000"/>
          </a:bodyPr>
          <a:lstStyle/>
          <a:p>
            <a:r>
              <a:rPr lang="ru-RU" dirty="0"/>
              <a:t>Три подхода к распределению адресов</a:t>
            </a:r>
            <a:br>
              <a:rPr lang="ru-RU" dirty="0"/>
            </a:br>
            <a:endParaRPr lang="ru-RU" dirty="0"/>
          </a:p>
        </p:txBody>
      </p:sp>
      <p:sp>
        <p:nvSpPr>
          <p:cNvPr id="3" name="Объект 2">
            <a:extLst>
              <a:ext uri="{FF2B5EF4-FFF2-40B4-BE49-F238E27FC236}">
                <a16:creationId xmlns:a16="http://schemas.microsoft.com/office/drawing/2014/main" id="{83502B8E-B71D-48F1-9D71-C49E4D72087A}"/>
              </a:ext>
            </a:extLst>
          </p:cNvPr>
          <p:cNvSpPr>
            <a:spLocks noGrp="1"/>
          </p:cNvSpPr>
          <p:nvPr>
            <p:ph idx="1"/>
          </p:nvPr>
        </p:nvSpPr>
        <p:spPr>
          <a:xfrm>
            <a:off x="838200" y="1449859"/>
            <a:ext cx="10515600" cy="4727104"/>
          </a:xfrm>
        </p:spPr>
        <p:txBody>
          <a:bodyPr>
            <a:normAutofit/>
          </a:bodyPr>
          <a:lstStyle/>
          <a:p>
            <a:pPr marL="0" indent="0" fontAlgn="base">
              <a:buNone/>
            </a:pPr>
            <a:r>
              <a:rPr lang="ru-RU" dirty="0"/>
              <a:t>Сервер назначает IP одним из трех основных способов.</a:t>
            </a:r>
          </a:p>
          <a:p>
            <a:pPr fontAlgn="base"/>
            <a:r>
              <a:rPr lang="ru-RU" b="1" dirty="0"/>
              <a:t>Статическое распределение (</a:t>
            </a:r>
            <a:r>
              <a:rPr lang="ru-RU" b="1" dirty="0" err="1"/>
              <a:t>static</a:t>
            </a:r>
            <a:r>
              <a:rPr lang="ru-RU" b="1" dirty="0"/>
              <a:t> </a:t>
            </a:r>
            <a:r>
              <a:rPr lang="ru-RU" b="1" dirty="0" err="1"/>
              <a:t>allocation</a:t>
            </a:r>
            <a:r>
              <a:rPr lang="ru-RU" b="1" dirty="0"/>
              <a:t>).</a:t>
            </a:r>
            <a:r>
              <a:rPr lang="ru-RU" dirty="0"/>
              <a:t> Почти как ввод адреса на каждом компьютере вручную. Отличие в том, что системный администратор задает нужные соответствия IP для MAC-адресов клиентов на самом DHCP-сервере. IP останется за клиентом, даже если тот выйдет из сети, отключится, перейдет в новую сеть и т.п.</a:t>
            </a:r>
          </a:p>
          <a:p>
            <a:pPr fontAlgn="base"/>
            <a:r>
              <a:rPr lang="ru-RU" b="1" dirty="0"/>
              <a:t>Автоматическое распределение (</a:t>
            </a:r>
            <a:r>
              <a:rPr lang="ru-RU" b="1" dirty="0" err="1"/>
              <a:t>automatic</a:t>
            </a:r>
            <a:r>
              <a:rPr lang="ru-RU" b="1" dirty="0"/>
              <a:t> </a:t>
            </a:r>
            <a:r>
              <a:rPr lang="ru-RU" b="1" dirty="0" err="1"/>
              <a:t>allocation</a:t>
            </a:r>
            <a:r>
              <a:rPr lang="ru-RU" b="1" dirty="0"/>
              <a:t>)</a:t>
            </a:r>
            <a:r>
              <a:rPr lang="ru-RU" dirty="0"/>
              <a:t>. Сервер закрепляет IP из области за каждым клиентом навсегда. Срок аренды не ограничен.</a:t>
            </a:r>
          </a:p>
          <a:p>
            <a:pPr fontAlgn="base"/>
            <a:r>
              <a:rPr lang="ru-RU" b="1" dirty="0"/>
              <a:t>Динамическое распределение (</a:t>
            </a:r>
            <a:r>
              <a:rPr lang="ru-RU" b="1" dirty="0" err="1"/>
              <a:t>dynamic</a:t>
            </a:r>
            <a:r>
              <a:rPr lang="ru-RU" b="1" dirty="0"/>
              <a:t> </a:t>
            </a:r>
            <a:r>
              <a:rPr lang="ru-RU" b="1" dirty="0" err="1"/>
              <a:t>allocation</a:t>
            </a:r>
            <a:r>
              <a:rPr lang="ru-RU" b="1" dirty="0"/>
              <a:t>)</a:t>
            </a:r>
            <a:r>
              <a:rPr lang="ru-RU" dirty="0"/>
              <a:t>. DHCP-сервер назначает адрес из области на определенное время, называемое сроком аренды. Такой подход полезен, если число доступных IP ограничено. IP назначается каждому клиенту при подключении к сети и возвращается в область, как только клиент его освобождает. В таком случае IP может отличаться при каждом подключении, но обычно назначается прежний.</a:t>
            </a:r>
          </a:p>
          <a:p>
            <a:endParaRPr lang="ru-RU" dirty="0"/>
          </a:p>
        </p:txBody>
      </p:sp>
    </p:spTree>
    <p:extLst>
      <p:ext uri="{BB962C8B-B14F-4D97-AF65-F5344CB8AC3E}">
        <p14:creationId xmlns:p14="http://schemas.microsoft.com/office/powerpoint/2010/main" val="3076564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64EF2D-5587-4D28-86B6-BC9908938F43}"/>
              </a:ext>
            </a:extLst>
          </p:cNvPr>
          <p:cNvSpPr>
            <a:spLocks noGrp="1"/>
          </p:cNvSpPr>
          <p:nvPr>
            <p:ph type="title"/>
          </p:nvPr>
        </p:nvSpPr>
        <p:spPr/>
        <p:txBody>
          <a:bodyPr>
            <a:normAutofit/>
          </a:bodyPr>
          <a:lstStyle/>
          <a:p>
            <a:r>
              <a:rPr lang="ru-RU" dirty="0"/>
              <a:t>Особые </a:t>
            </a:r>
            <a:r>
              <a:rPr lang="en-US" dirty="0"/>
              <a:t>DHCP </a:t>
            </a:r>
            <a:r>
              <a:rPr lang="ru-RU" dirty="0"/>
              <a:t>сообщения</a:t>
            </a:r>
            <a:br>
              <a:rPr lang="ru-RU" dirty="0"/>
            </a:br>
            <a:endParaRPr lang="ru-RU" dirty="0"/>
          </a:p>
        </p:txBody>
      </p:sp>
      <p:sp>
        <p:nvSpPr>
          <p:cNvPr id="3" name="Объект 2">
            <a:extLst>
              <a:ext uri="{FF2B5EF4-FFF2-40B4-BE49-F238E27FC236}">
                <a16:creationId xmlns:a16="http://schemas.microsoft.com/office/drawing/2014/main" id="{73A6EF65-8F58-4CD0-9535-ECA61AD3771B}"/>
              </a:ext>
            </a:extLst>
          </p:cNvPr>
          <p:cNvSpPr>
            <a:spLocks noGrp="1"/>
          </p:cNvSpPr>
          <p:nvPr>
            <p:ph idx="1"/>
          </p:nvPr>
        </p:nvSpPr>
        <p:spPr>
          <a:xfrm>
            <a:off x="838200" y="1474573"/>
            <a:ext cx="10515600" cy="4702390"/>
          </a:xfrm>
        </p:spPr>
        <p:txBody>
          <a:bodyPr>
            <a:normAutofit/>
          </a:bodyPr>
          <a:lstStyle/>
          <a:p>
            <a:pPr marL="0" indent="0" fontAlgn="base">
              <a:buNone/>
            </a:pPr>
            <a:r>
              <a:rPr lang="ru-RU" dirty="0"/>
              <a:t>Кроме DORA — четырех сообщений для получения адреса — DHCP использует и другие. Давайте рассмотрим каждое.</a:t>
            </a:r>
          </a:p>
          <a:p>
            <a:pPr fontAlgn="base"/>
            <a:r>
              <a:rPr lang="ru-RU" b="1" dirty="0"/>
              <a:t>DHCPNAK.</a:t>
            </a:r>
            <a:r>
              <a:rPr lang="ru-RU" dirty="0"/>
              <a:t> Нередко в источниках можно встретить написание DHCPNACK, что является неправильным, так как RFC 2131 регламентирует именно NAK. DHCPNAK отправляется сервером вместо окончательного подтверждения. Такой отказ может быть отправлен клиенту, если аренда запрашиваемого IP истекла или клиент перешел в новую подсеть.</a:t>
            </a:r>
          </a:p>
          <a:p>
            <a:pPr fontAlgn="base"/>
            <a:r>
              <a:rPr lang="ru-RU" b="1" dirty="0"/>
              <a:t>DHCPRELEASE.</a:t>
            </a:r>
            <a:r>
              <a:rPr lang="ru-RU" dirty="0"/>
              <a:t> Клиент отправляет это сообщение, чтобы уведомить сервер об освобождении занимаемого IP. Иными словами, это досрочное окончание аренды.</a:t>
            </a:r>
          </a:p>
          <a:p>
            <a:pPr fontAlgn="base"/>
            <a:r>
              <a:rPr lang="ru-RU" b="1" dirty="0"/>
              <a:t>DHCPINFORM.</a:t>
            </a:r>
            <a:r>
              <a:rPr lang="ru-RU" dirty="0"/>
              <a:t> Этим сообщением клиент запрашивает у сервера локальные настройки. Отправляется, когда клиент уже получил IP, но для правильной работы ему требуется конфигурация сети. Сервер информирует клиента ответным сообщением с указанием всех запрошенных опций.</a:t>
            </a:r>
          </a:p>
          <a:p>
            <a:endParaRPr lang="ru-RU" dirty="0"/>
          </a:p>
        </p:txBody>
      </p:sp>
    </p:spTree>
    <p:extLst>
      <p:ext uri="{BB962C8B-B14F-4D97-AF65-F5344CB8AC3E}">
        <p14:creationId xmlns:p14="http://schemas.microsoft.com/office/powerpoint/2010/main" val="326060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7D1789-CCC0-4133-A3AB-7598CBC122E2}"/>
              </a:ext>
            </a:extLst>
          </p:cNvPr>
          <p:cNvSpPr>
            <a:spLocks noGrp="1"/>
          </p:cNvSpPr>
          <p:nvPr>
            <p:ph type="title"/>
          </p:nvPr>
        </p:nvSpPr>
        <p:spPr/>
        <p:txBody>
          <a:bodyPr/>
          <a:lstStyle/>
          <a:p>
            <a:r>
              <a:rPr lang="ru-RU" dirty="0"/>
              <a:t>Формат </a:t>
            </a:r>
            <a:r>
              <a:rPr lang="en-US" dirty="0"/>
              <a:t>DHCP-</a:t>
            </a:r>
            <a:r>
              <a:rPr lang="ru-RU" dirty="0"/>
              <a:t>пакета</a:t>
            </a:r>
          </a:p>
        </p:txBody>
      </p:sp>
      <p:pic>
        <p:nvPicPr>
          <p:cNvPr id="3" name="Рисунок 2">
            <a:extLst>
              <a:ext uri="{FF2B5EF4-FFF2-40B4-BE49-F238E27FC236}">
                <a16:creationId xmlns:a16="http://schemas.microsoft.com/office/drawing/2014/main" id="{B34FD268-E845-4E61-BECF-3814F9504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467" y="2496787"/>
            <a:ext cx="5226034" cy="3659085"/>
          </a:xfrm>
          <a:prstGeom prst="rect">
            <a:avLst/>
          </a:prstGeom>
        </p:spPr>
      </p:pic>
      <p:sp>
        <p:nvSpPr>
          <p:cNvPr id="4" name="Прямоугольник 3">
            <a:extLst>
              <a:ext uri="{FF2B5EF4-FFF2-40B4-BE49-F238E27FC236}">
                <a16:creationId xmlns:a16="http://schemas.microsoft.com/office/drawing/2014/main" id="{49BD6C5A-BA34-4483-9FD7-2FF3F0865C76}"/>
              </a:ext>
            </a:extLst>
          </p:cNvPr>
          <p:cNvSpPr/>
          <p:nvPr/>
        </p:nvSpPr>
        <p:spPr>
          <a:xfrm>
            <a:off x="1314451" y="1714500"/>
            <a:ext cx="7829550" cy="646331"/>
          </a:xfrm>
          <a:prstGeom prst="rect">
            <a:avLst/>
          </a:prstGeom>
        </p:spPr>
        <p:txBody>
          <a:bodyPr wrap="square">
            <a:spAutoFit/>
          </a:bodyPr>
          <a:lstStyle/>
          <a:p>
            <a:r>
              <a:rPr lang="ru-RU" dirty="0">
                <a:solidFill>
                  <a:srgbClr val="333333"/>
                </a:solidFill>
                <a:latin typeface="Helvetica Neue"/>
              </a:rPr>
              <a:t>Сообщение протокола DHCP разбивается на поля, каждое из которых</a:t>
            </a:r>
            <a:r>
              <a:rPr lang="en-US" dirty="0">
                <a:solidFill>
                  <a:srgbClr val="333333"/>
                </a:solidFill>
                <a:latin typeface="Helvetica Neue"/>
              </a:rPr>
              <a:t> </a:t>
            </a:r>
            <a:r>
              <a:rPr lang="ru-RU" dirty="0">
                <a:solidFill>
                  <a:srgbClr val="333333"/>
                </a:solidFill>
                <a:latin typeface="Helvetica Neue"/>
              </a:rPr>
              <a:t>содержит определённую информацию.</a:t>
            </a:r>
            <a:endParaRPr lang="ru-RU" dirty="0"/>
          </a:p>
        </p:txBody>
      </p:sp>
    </p:spTree>
    <p:extLst>
      <p:ext uri="{BB962C8B-B14F-4D97-AF65-F5344CB8AC3E}">
        <p14:creationId xmlns:p14="http://schemas.microsoft.com/office/powerpoint/2010/main" val="2881498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09BAD8-6D0B-464C-8449-66A7CDBA90A4}"/>
              </a:ext>
            </a:extLst>
          </p:cNvPr>
          <p:cNvSpPr>
            <a:spLocks noGrp="1"/>
          </p:cNvSpPr>
          <p:nvPr>
            <p:ph type="title"/>
          </p:nvPr>
        </p:nvSpPr>
        <p:spPr>
          <a:xfrm>
            <a:off x="2589212" y="609600"/>
            <a:ext cx="8915399" cy="704850"/>
          </a:xfrm>
        </p:spPr>
        <p:txBody>
          <a:bodyPr>
            <a:normAutofit fontScale="90000"/>
          </a:bodyPr>
          <a:lstStyle/>
          <a:p>
            <a:r>
              <a:rPr lang="ru-RU" dirty="0"/>
              <a:t>Поле </a:t>
            </a:r>
            <a:r>
              <a:rPr lang="en-US" dirty="0"/>
              <a:t>Options</a:t>
            </a:r>
            <a:endParaRPr lang="ru-RU" dirty="0"/>
          </a:p>
        </p:txBody>
      </p:sp>
      <p:sp>
        <p:nvSpPr>
          <p:cNvPr id="3" name="Текст 2">
            <a:extLst>
              <a:ext uri="{FF2B5EF4-FFF2-40B4-BE49-F238E27FC236}">
                <a16:creationId xmlns:a16="http://schemas.microsoft.com/office/drawing/2014/main" id="{1CD2C52C-BBAF-45A2-9EDF-1B4F8E9954A1}"/>
              </a:ext>
            </a:extLst>
          </p:cNvPr>
          <p:cNvSpPr>
            <a:spLocks noGrp="1"/>
          </p:cNvSpPr>
          <p:nvPr>
            <p:ph type="body" idx="1"/>
          </p:nvPr>
        </p:nvSpPr>
        <p:spPr>
          <a:xfrm>
            <a:off x="2589212" y="1787978"/>
            <a:ext cx="8915399" cy="4460421"/>
          </a:xfrm>
        </p:spPr>
        <p:txBody>
          <a:bodyPr>
            <a:normAutofit fontScale="85000" lnSpcReduction="20000"/>
          </a:bodyPr>
          <a:lstStyle/>
          <a:p>
            <a:pPr fontAlgn="base"/>
            <a:r>
              <a:rPr lang="ru-RU" b="1" dirty="0"/>
              <a:t>Для передачи опций между клиентом и сервером в DHCP пакете есть специальное поле переменной длинны</a:t>
            </a:r>
            <a:r>
              <a:rPr lang="ru-RU" dirty="0"/>
              <a:t>, которое так и называется – </a:t>
            </a:r>
            <a:r>
              <a:rPr lang="ru-RU" dirty="0" err="1"/>
              <a:t>options</a:t>
            </a:r>
            <a:r>
              <a:rPr lang="ru-RU" dirty="0"/>
              <a:t>. Это поле имеет переменную длину, но при этом все остальные поля DHCP сообщения фиксированные. Если учесть, что и DHCP-клиент, и DHCP-сервер должны уметь обработать пакет размером 576 байт (576 байт взято не с потолка, а из ограничений некоторых старых протоколов), а также знать размер других полей в пакете, то нетрудно будет посчитать, что поле </a:t>
            </a:r>
            <a:r>
              <a:rPr lang="ru-RU" dirty="0" err="1"/>
              <a:t>options</a:t>
            </a:r>
            <a:r>
              <a:rPr lang="ru-RU" dirty="0"/>
              <a:t> имеет минимальную длину 340 байт. При этом самое поле </a:t>
            </a:r>
            <a:r>
              <a:rPr lang="ru-RU" dirty="0" err="1"/>
              <a:t>options</a:t>
            </a:r>
            <a:r>
              <a:rPr lang="ru-RU" dirty="0"/>
              <a:t> начинается с фиксированной последовательности </a:t>
            </a:r>
            <a:r>
              <a:rPr lang="ru-RU" dirty="0" err="1"/>
              <a:t>Magic</a:t>
            </a:r>
            <a:r>
              <a:rPr lang="ru-RU" dirty="0"/>
              <a:t> </a:t>
            </a:r>
            <a:r>
              <a:rPr lang="ru-RU" dirty="0" err="1"/>
              <a:t>Cookie</a:t>
            </a:r>
            <a:r>
              <a:rPr lang="ru-RU" dirty="0"/>
              <a:t>, которая выглядит так: 0×63825363. Можно сказать и по-другому, </a:t>
            </a:r>
            <a:r>
              <a:rPr lang="ru-RU" dirty="0" err="1"/>
              <a:t>Magic</a:t>
            </a:r>
            <a:r>
              <a:rPr lang="ru-RU" dirty="0"/>
              <a:t> </a:t>
            </a:r>
            <a:r>
              <a:rPr lang="ru-RU" dirty="0" err="1"/>
              <a:t>Cookie</a:t>
            </a:r>
            <a:r>
              <a:rPr lang="ru-RU" dirty="0"/>
              <a:t> – это четыре байта со значениями 99, 130, 83, 99. Как это не назови, но </a:t>
            </a:r>
            <a:r>
              <a:rPr lang="ru-RU" b="1" dirty="0"/>
              <a:t>по этой последовательности устройство понимает, что фиксированная часть пакета закончилась и начались DHCP опции</a:t>
            </a:r>
            <a:r>
              <a:rPr lang="ru-RU" dirty="0"/>
              <a:t>.</a:t>
            </a:r>
          </a:p>
          <a:p>
            <a:pPr fontAlgn="base"/>
            <a:r>
              <a:rPr lang="ru-RU" dirty="0"/>
              <a:t>Кстати говоря, в DHCP пакете есть еще два необязательных поля, то есть в пакете есть пространство, вместо которого можно передавать опции – это поля </a:t>
            </a:r>
            <a:r>
              <a:rPr lang="ru-RU" dirty="0" err="1"/>
              <a:t>file</a:t>
            </a:r>
            <a:r>
              <a:rPr lang="ru-RU" dirty="0"/>
              <a:t> (64 байта) и </a:t>
            </a:r>
            <a:r>
              <a:rPr lang="ru-RU" dirty="0" err="1"/>
              <a:t>snmae</a:t>
            </a:r>
            <a:r>
              <a:rPr lang="ru-RU" dirty="0"/>
              <a:t> (128 байт). </a:t>
            </a:r>
            <a:endParaRPr lang="en-US" dirty="0"/>
          </a:p>
          <a:p>
            <a:pPr fontAlgn="base"/>
            <a:r>
              <a:rPr lang="ru-RU" dirty="0"/>
              <a:t>Каждая стандартная опция имеет уникальный номер от 0 до 255, вернее правильнее будет говорить код, а не номер. У каждой опции есть размер, при этом у некоторых опций определен не строго фиксированный размер, а какие-то границы, в которых опция может плавать.</a:t>
            </a:r>
          </a:p>
          <a:p>
            <a:pPr fontAlgn="base"/>
            <a:r>
              <a:rPr lang="ru-RU" dirty="0"/>
              <a:t>Осталось лишь сказать, что </a:t>
            </a:r>
            <a:r>
              <a:rPr lang="ru-RU" b="1" dirty="0"/>
              <a:t>поле опций в DHCP пакете всегда должно заканчиваться опцией с кодом 255</a:t>
            </a:r>
            <a:r>
              <a:rPr lang="ru-RU" dirty="0"/>
              <a:t>, по этой опции устройства понимают, что это конец, больше опций не будет, да и сам DHCP пакет на этом закончился.</a:t>
            </a:r>
          </a:p>
          <a:p>
            <a:endParaRPr lang="ru-RU" dirty="0"/>
          </a:p>
        </p:txBody>
      </p:sp>
    </p:spTree>
    <p:extLst>
      <p:ext uri="{BB962C8B-B14F-4D97-AF65-F5344CB8AC3E}">
        <p14:creationId xmlns:p14="http://schemas.microsoft.com/office/powerpoint/2010/main" val="3688048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8494CD-BECE-40F9-874E-E99A7AF3BCC6}"/>
              </a:ext>
            </a:extLst>
          </p:cNvPr>
          <p:cNvSpPr>
            <a:spLocks noGrp="1"/>
          </p:cNvSpPr>
          <p:nvPr>
            <p:ph type="title"/>
          </p:nvPr>
        </p:nvSpPr>
        <p:spPr>
          <a:xfrm>
            <a:off x="3747407" y="293915"/>
            <a:ext cx="4996543" cy="800099"/>
          </a:xfrm>
        </p:spPr>
        <p:txBody>
          <a:bodyPr>
            <a:normAutofit/>
          </a:bodyPr>
          <a:lstStyle/>
          <a:p>
            <a:r>
              <a:rPr lang="ru-RU" dirty="0"/>
              <a:t>Поля опций </a:t>
            </a:r>
            <a:r>
              <a:rPr lang="en-US" dirty="0"/>
              <a:t>DHCP</a:t>
            </a:r>
            <a:endParaRPr lang="ru-RU" dirty="0"/>
          </a:p>
        </p:txBody>
      </p:sp>
      <p:pic>
        <p:nvPicPr>
          <p:cNvPr id="4" name="Рисунок 3">
            <a:extLst>
              <a:ext uri="{FF2B5EF4-FFF2-40B4-BE49-F238E27FC236}">
                <a16:creationId xmlns:a16="http://schemas.microsoft.com/office/drawing/2014/main" id="{15CE5318-CE62-431F-9A44-FEDD0D556F8D}"/>
              </a:ext>
            </a:extLst>
          </p:cNvPr>
          <p:cNvPicPr>
            <a:picLocks noChangeAspect="1"/>
          </p:cNvPicPr>
          <p:nvPr/>
        </p:nvPicPr>
        <p:blipFill>
          <a:blip r:embed="rId2"/>
          <a:stretch>
            <a:fillRect/>
          </a:stretch>
        </p:blipFill>
        <p:spPr>
          <a:xfrm>
            <a:off x="3314700" y="1278590"/>
            <a:ext cx="6669440" cy="4783598"/>
          </a:xfrm>
          <a:prstGeom prst="rect">
            <a:avLst/>
          </a:prstGeom>
        </p:spPr>
      </p:pic>
      <p:sp>
        <p:nvSpPr>
          <p:cNvPr id="3" name="Текст 2">
            <a:extLst>
              <a:ext uri="{FF2B5EF4-FFF2-40B4-BE49-F238E27FC236}">
                <a16:creationId xmlns:a16="http://schemas.microsoft.com/office/drawing/2014/main" id="{1D8599A4-565B-4353-90B1-0399F228F158}"/>
              </a:ext>
            </a:extLst>
          </p:cNvPr>
          <p:cNvSpPr>
            <a:spLocks noGrp="1"/>
          </p:cNvSpPr>
          <p:nvPr>
            <p:ph type="body" idx="1"/>
          </p:nvPr>
        </p:nvSpPr>
        <p:spPr>
          <a:xfrm>
            <a:off x="2294164" y="5976671"/>
            <a:ext cx="9210448" cy="122049"/>
          </a:xfrm>
        </p:spPr>
        <p:txBody>
          <a:bodyPr>
            <a:normAutofit fontScale="25000" lnSpcReduction="20000"/>
          </a:bodyPr>
          <a:lstStyle/>
          <a:p>
            <a:endParaRPr lang="ru-RU" dirty="0"/>
          </a:p>
        </p:txBody>
      </p:sp>
    </p:spTree>
    <p:extLst>
      <p:ext uri="{BB962C8B-B14F-4D97-AF65-F5344CB8AC3E}">
        <p14:creationId xmlns:p14="http://schemas.microsoft.com/office/powerpoint/2010/main" val="601757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0D45A6-3294-443F-94F6-8F387AD2A510}"/>
              </a:ext>
            </a:extLst>
          </p:cNvPr>
          <p:cNvSpPr>
            <a:spLocks noGrp="1"/>
          </p:cNvSpPr>
          <p:nvPr>
            <p:ph type="title"/>
          </p:nvPr>
        </p:nvSpPr>
        <p:spPr/>
        <p:txBody>
          <a:bodyPr>
            <a:normAutofit/>
          </a:bodyPr>
          <a:lstStyle/>
          <a:p>
            <a:r>
              <a:rPr lang="ru-RU" dirty="0"/>
              <a:t>Опции </a:t>
            </a:r>
            <a:r>
              <a:rPr lang="en-US" dirty="0"/>
              <a:t>DHCP</a:t>
            </a:r>
            <a:br>
              <a:rPr lang="en-US" dirty="0"/>
            </a:br>
            <a:endParaRPr lang="ru-RU" dirty="0"/>
          </a:p>
        </p:txBody>
      </p:sp>
      <p:sp>
        <p:nvSpPr>
          <p:cNvPr id="3" name="Объект 2">
            <a:extLst>
              <a:ext uri="{FF2B5EF4-FFF2-40B4-BE49-F238E27FC236}">
                <a16:creationId xmlns:a16="http://schemas.microsoft.com/office/drawing/2014/main" id="{E07E7225-C1BB-43AA-AC34-D30E7871C5BB}"/>
              </a:ext>
            </a:extLst>
          </p:cNvPr>
          <p:cNvSpPr>
            <a:spLocks noGrp="1"/>
          </p:cNvSpPr>
          <p:nvPr>
            <p:ph idx="1"/>
          </p:nvPr>
        </p:nvSpPr>
        <p:spPr>
          <a:xfrm>
            <a:off x="1967593" y="1673679"/>
            <a:ext cx="9537019" cy="4237543"/>
          </a:xfrm>
        </p:spPr>
        <p:txBody>
          <a:bodyPr>
            <a:normAutofit fontScale="92500" lnSpcReduction="10000"/>
          </a:bodyPr>
          <a:lstStyle/>
          <a:p>
            <a:pPr fontAlgn="base"/>
            <a:r>
              <a:rPr lang="ru-RU" dirty="0"/>
              <a:t>Для работы в сети клиенту требуется не только IP, но и другие параметры DHCP — например, маска подсети, шлюз по умолчанию и адрес сервера. Опции представляют собой пронумерованные пункты, строки данных, которые содержат необходимые клиенту сервера параметры конфигурации. Дадим описания некоторым опциям:</a:t>
            </a:r>
          </a:p>
          <a:p>
            <a:pPr marL="0" indent="0" fontAlgn="base">
              <a:buNone/>
            </a:pPr>
            <a:r>
              <a:rPr lang="ru-RU" dirty="0"/>
              <a:t>	</a:t>
            </a:r>
            <a:r>
              <a:rPr lang="ru-RU" dirty="0" err="1"/>
              <a:t>Option</a:t>
            </a:r>
            <a:r>
              <a:rPr lang="ru-RU" dirty="0"/>
              <a:t> 1 — маска подсети IP;</a:t>
            </a:r>
          </a:p>
          <a:p>
            <a:pPr marL="0" indent="0" fontAlgn="base">
              <a:buNone/>
            </a:pPr>
            <a:r>
              <a:rPr lang="ru-RU" dirty="0"/>
              <a:t>	</a:t>
            </a:r>
            <a:r>
              <a:rPr lang="ru-RU" dirty="0" err="1"/>
              <a:t>Option</a:t>
            </a:r>
            <a:r>
              <a:rPr lang="ru-RU" dirty="0"/>
              <a:t> 3 — основной шлюз;</a:t>
            </a:r>
          </a:p>
          <a:p>
            <a:pPr marL="0" indent="0" fontAlgn="base">
              <a:buNone/>
            </a:pPr>
            <a:r>
              <a:rPr lang="ru-RU" dirty="0"/>
              <a:t>	</a:t>
            </a:r>
            <a:r>
              <a:rPr lang="ru-RU" dirty="0" err="1"/>
              <a:t>Option</a:t>
            </a:r>
            <a:r>
              <a:rPr lang="ru-RU" dirty="0"/>
              <a:t> 6 — адрес сервера DNS (основной и резервный);</a:t>
            </a:r>
          </a:p>
          <a:p>
            <a:pPr marL="0" indent="0" fontAlgn="base">
              <a:buNone/>
            </a:pPr>
            <a:r>
              <a:rPr lang="ru-RU" dirty="0"/>
              <a:t>	</a:t>
            </a:r>
            <a:r>
              <a:rPr lang="ru-RU" dirty="0" err="1"/>
              <a:t>Option</a:t>
            </a:r>
            <a:r>
              <a:rPr lang="ru-RU" dirty="0"/>
              <a:t> 51 определяет, на какой срок IP-адрес предоставляется в аренду 		клиенту;</a:t>
            </a:r>
          </a:p>
          <a:p>
            <a:pPr marL="0" indent="0" fontAlgn="base">
              <a:buNone/>
            </a:pPr>
            <a:r>
              <a:rPr lang="ru-RU" dirty="0"/>
              <a:t>	</a:t>
            </a:r>
            <a:r>
              <a:rPr lang="ru-RU" dirty="0" err="1"/>
              <a:t>Option</a:t>
            </a:r>
            <a:r>
              <a:rPr lang="ru-RU" dirty="0"/>
              <a:t> 55 — список запрашиваемых опций. Клиент всегда запрашивает опции 	для 	правильной конфигурации. Отправляя сообщение с </a:t>
            </a:r>
            <a:r>
              <a:rPr lang="ru-RU" dirty="0" err="1"/>
              <a:t>Option</a:t>
            </a:r>
            <a:r>
              <a:rPr lang="ru-RU" dirty="0"/>
              <a:t> 55, клиент 	выставляет список запрашиваемых числовых кодов опций в порядке 	предпочтения. 	DHCP-сервер старается отправить ответ с опциями в том же 	порядке.</a:t>
            </a:r>
          </a:p>
          <a:p>
            <a:endParaRPr lang="ru-RU" dirty="0"/>
          </a:p>
        </p:txBody>
      </p:sp>
    </p:spTree>
    <p:extLst>
      <p:ext uri="{BB962C8B-B14F-4D97-AF65-F5344CB8AC3E}">
        <p14:creationId xmlns:p14="http://schemas.microsoft.com/office/powerpoint/2010/main" val="7642008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452A1139-0236-453B-AF29-6B259977436D}"/>
              </a:ext>
            </a:extLst>
          </p:cNvPr>
          <p:cNvPicPr>
            <a:picLocks noChangeAspect="1"/>
          </p:cNvPicPr>
          <p:nvPr/>
        </p:nvPicPr>
        <p:blipFill>
          <a:blip r:embed="rId2"/>
          <a:stretch>
            <a:fillRect/>
          </a:stretch>
        </p:blipFill>
        <p:spPr>
          <a:xfrm>
            <a:off x="2898321" y="754941"/>
            <a:ext cx="8712256" cy="4848242"/>
          </a:xfrm>
          <a:prstGeom prst="rect">
            <a:avLst/>
          </a:prstGeom>
        </p:spPr>
      </p:pic>
    </p:spTree>
    <p:extLst>
      <p:ext uri="{BB962C8B-B14F-4D97-AF65-F5344CB8AC3E}">
        <p14:creationId xmlns:p14="http://schemas.microsoft.com/office/powerpoint/2010/main" val="33208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D415B6-2684-4098-9482-91B3F06BA823}"/>
              </a:ext>
            </a:extLst>
          </p:cNvPr>
          <p:cNvSpPr>
            <a:spLocks noGrp="1"/>
          </p:cNvSpPr>
          <p:nvPr>
            <p:ph type="title"/>
          </p:nvPr>
        </p:nvSpPr>
        <p:spPr/>
        <p:txBody>
          <a:bodyPr/>
          <a:lstStyle/>
          <a:p>
            <a:r>
              <a:rPr lang="ru-RU" dirty="0"/>
              <a:t>История </a:t>
            </a:r>
            <a:r>
              <a:rPr lang="en-US" dirty="0"/>
              <a:t>DHCP</a:t>
            </a:r>
            <a:endParaRPr lang="ru-RU" dirty="0"/>
          </a:p>
        </p:txBody>
      </p:sp>
      <p:sp>
        <p:nvSpPr>
          <p:cNvPr id="3" name="Объект 2">
            <a:extLst>
              <a:ext uri="{FF2B5EF4-FFF2-40B4-BE49-F238E27FC236}">
                <a16:creationId xmlns:a16="http://schemas.microsoft.com/office/drawing/2014/main" id="{D6BFE707-1609-46CC-8E15-89B04FB180B6}"/>
              </a:ext>
            </a:extLst>
          </p:cNvPr>
          <p:cNvSpPr>
            <a:spLocks noGrp="1"/>
          </p:cNvSpPr>
          <p:nvPr>
            <p:ph idx="1"/>
          </p:nvPr>
        </p:nvSpPr>
        <p:spPr/>
        <p:txBody>
          <a:bodyPr/>
          <a:lstStyle/>
          <a:p>
            <a:r>
              <a:rPr lang="ru-RU" dirty="0"/>
              <a:t>Стандарт протокола DHCP был принят в</a:t>
            </a:r>
            <a:br>
              <a:rPr lang="ru-RU" dirty="0"/>
            </a:br>
            <a:r>
              <a:rPr lang="ru-RU" dirty="0"/>
              <a:t>октябре 1993 года.</a:t>
            </a:r>
            <a:br>
              <a:rPr lang="ru-RU" dirty="0"/>
            </a:br>
            <a:r>
              <a:rPr lang="ru-RU" dirty="0"/>
              <a:t>Действующая версия протокола (март 1997 года) описана в RFC 2131.</a:t>
            </a:r>
            <a:br>
              <a:rPr lang="ru-RU" dirty="0"/>
            </a:br>
            <a:r>
              <a:rPr lang="ru-RU" dirty="0"/>
              <a:t>Новая версия DHCP, предназначенная для использования в среде</a:t>
            </a:r>
            <a:br>
              <a:rPr lang="ru-RU" dirty="0"/>
            </a:br>
            <a:r>
              <a:rPr lang="ru-RU" dirty="0"/>
              <a:t>IPv6, носит название DHCPv6 и определена в RFC 3315 (июль 2003</a:t>
            </a:r>
            <a:br>
              <a:rPr lang="ru-RU" dirty="0"/>
            </a:br>
            <a:r>
              <a:rPr lang="ru-RU" dirty="0"/>
              <a:t>года).</a:t>
            </a:r>
            <a:br>
              <a:rPr lang="ru-RU" dirty="0"/>
            </a:br>
            <a:r>
              <a:rPr lang="ru-RU" dirty="0"/>
              <a:t>DHCP является расширением протокола BOOTP, использовавшегося</a:t>
            </a:r>
            <a:br>
              <a:rPr lang="ru-RU" dirty="0"/>
            </a:br>
            <a:r>
              <a:rPr lang="ru-RU" dirty="0"/>
              <a:t>ранее для обеспечения бездисковых рабочих станций IP-адресами при их</a:t>
            </a:r>
            <a:r>
              <a:rPr lang="en-US" dirty="0"/>
              <a:t> </a:t>
            </a:r>
            <a:r>
              <a:rPr lang="ru-RU" dirty="0"/>
              <a:t>загрузке.</a:t>
            </a:r>
          </a:p>
        </p:txBody>
      </p:sp>
    </p:spTree>
    <p:extLst>
      <p:ext uri="{BB962C8B-B14F-4D97-AF65-F5344CB8AC3E}">
        <p14:creationId xmlns:p14="http://schemas.microsoft.com/office/powerpoint/2010/main" val="3193973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32100D-402E-4081-9C02-148EE3FB9954}"/>
              </a:ext>
            </a:extLst>
          </p:cNvPr>
          <p:cNvSpPr>
            <a:spLocks noGrp="1"/>
          </p:cNvSpPr>
          <p:nvPr>
            <p:ph type="title"/>
          </p:nvPr>
        </p:nvSpPr>
        <p:spPr/>
        <p:txBody>
          <a:bodyPr>
            <a:normAutofit/>
          </a:bodyPr>
          <a:lstStyle/>
          <a:p>
            <a:r>
              <a:rPr lang="ru-RU" dirty="0"/>
              <a:t>Опции DHCP для загрузки PXE</a:t>
            </a:r>
            <a:br>
              <a:rPr lang="ru-RU" dirty="0"/>
            </a:br>
            <a:endParaRPr lang="ru-RU" dirty="0"/>
          </a:p>
        </p:txBody>
      </p:sp>
      <p:sp>
        <p:nvSpPr>
          <p:cNvPr id="3" name="Объект 2">
            <a:extLst>
              <a:ext uri="{FF2B5EF4-FFF2-40B4-BE49-F238E27FC236}">
                <a16:creationId xmlns:a16="http://schemas.microsoft.com/office/drawing/2014/main" id="{E21673B3-7CD8-4DDF-BFB8-8C77A2383EB9}"/>
              </a:ext>
            </a:extLst>
          </p:cNvPr>
          <p:cNvSpPr>
            <a:spLocks noGrp="1"/>
          </p:cNvSpPr>
          <p:nvPr>
            <p:ph idx="1"/>
          </p:nvPr>
        </p:nvSpPr>
        <p:spPr/>
        <p:txBody>
          <a:bodyPr>
            <a:normAutofit/>
          </a:bodyPr>
          <a:lstStyle/>
          <a:p>
            <a:pPr fontAlgn="base"/>
            <a:r>
              <a:rPr lang="ru-RU" dirty="0"/>
              <a:t>Протокол DHCP позволяет загрузку компьютера без использования носителя данных. Такая загрузка происходит с сетевой карты и называется PXE (</a:t>
            </a:r>
            <a:r>
              <a:rPr lang="ru-RU" dirty="0" err="1"/>
              <a:t>Preboot</a:t>
            </a:r>
            <a:r>
              <a:rPr lang="ru-RU" dirty="0"/>
              <a:t> </a:t>
            </a:r>
            <a:r>
              <a:rPr lang="ru-RU" dirty="0" err="1"/>
              <a:t>eXecution</a:t>
            </a:r>
            <a:r>
              <a:rPr lang="ru-RU" dirty="0"/>
              <a:t> </a:t>
            </a:r>
            <a:r>
              <a:rPr lang="ru-RU" dirty="0" err="1"/>
              <a:t>Environment</a:t>
            </a:r>
            <a:r>
              <a:rPr lang="ru-RU" dirty="0"/>
              <a:t>). Для конфигурации сетевой загрузки LEGACY BIOS PXE используются DHCP-опции 43, 60, 66 и 67.</a:t>
            </a:r>
          </a:p>
          <a:p>
            <a:pPr marL="0" indent="0" fontAlgn="base">
              <a:buNone/>
            </a:pPr>
            <a:r>
              <a:rPr lang="ru-RU" dirty="0" err="1"/>
              <a:t>Option</a:t>
            </a:r>
            <a:r>
              <a:rPr lang="ru-RU" dirty="0"/>
              <a:t> 43 зарезервирована для обмена информацией производителей;</a:t>
            </a:r>
          </a:p>
          <a:p>
            <a:pPr marL="0" indent="0" fontAlgn="base">
              <a:buNone/>
            </a:pPr>
            <a:r>
              <a:rPr lang="ru-RU" dirty="0" err="1"/>
              <a:t>Option</a:t>
            </a:r>
            <a:r>
              <a:rPr lang="ru-RU" dirty="0"/>
              <a:t> 60 — классовый идентификатор; здесь указывается, например, PXE клиент;</a:t>
            </a:r>
          </a:p>
          <a:p>
            <a:pPr marL="0" indent="0" fontAlgn="base">
              <a:buNone/>
            </a:pPr>
            <a:r>
              <a:rPr lang="ru-RU" dirty="0" err="1"/>
              <a:t>Option</a:t>
            </a:r>
            <a:r>
              <a:rPr lang="ru-RU" dirty="0"/>
              <a:t> 66 и 67 необходимы для указания имени сервера PXE и имени файла загрузки соответственно.</a:t>
            </a:r>
          </a:p>
          <a:p>
            <a:endParaRPr lang="ru-RU" dirty="0"/>
          </a:p>
        </p:txBody>
      </p:sp>
    </p:spTree>
    <p:extLst>
      <p:ext uri="{BB962C8B-B14F-4D97-AF65-F5344CB8AC3E}">
        <p14:creationId xmlns:p14="http://schemas.microsoft.com/office/powerpoint/2010/main" val="3050236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96E505-0384-4EC2-A12C-2371C16ED3DE}"/>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EDCCD05E-332E-430A-9E2C-66525408A1FE}"/>
              </a:ext>
            </a:extLst>
          </p:cNvPr>
          <p:cNvSpPr>
            <a:spLocks noGrp="1"/>
          </p:cNvSpPr>
          <p:nvPr>
            <p:ph idx="1"/>
          </p:nvPr>
        </p:nvSpPr>
        <p:spPr/>
        <p:txBody>
          <a:bodyPr>
            <a:normAutofit/>
          </a:bodyPr>
          <a:lstStyle/>
          <a:p>
            <a:pPr marL="0" indent="0" fontAlgn="base">
              <a:buNone/>
            </a:pPr>
            <a:r>
              <a:rPr lang="ru-RU" dirty="0"/>
              <a:t>DNS (система доменных имен) отвечает за соответствие доменных имен и IP-адресов. Доменное имя — это не только адрес в интернете, например, </a:t>
            </a:r>
            <a:r>
              <a:rPr lang="en-US" dirty="0" err="1"/>
              <a:t>bsuir</a:t>
            </a:r>
            <a:r>
              <a:rPr lang="ru-RU" dirty="0"/>
              <a:t>.</a:t>
            </a:r>
            <a:r>
              <a:rPr lang="en-US" dirty="0"/>
              <a:t>by</a:t>
            </a:r>
            <a:r>
              <a:rPr lang="ru-RU" dirty="0"/>
              <a:t>, но также имя компьютера в локальной сети, например, </a:t>
            </a:r>
            <a:r>
              <a:rPr lang="ru-RU" dirty="0" err="1"/>
              <a:t>Director</a:t>
            </a:r>
            <a:r>
              <a:rPr lang="ru-RU" dirty="0"/>
              <a:t> PC. DNS проводит соединительную линию между IP и буквенно-числовым доменным именем компьютера или веб-сайта. DHCP занимается выделением и назначением IP из области. Очевидно, что два протокола должны тесно взаимодействовать между собой.</a:t>
            </a:r>
          </a:p>
          <a:p>
            <a:pPr marL="0" indent="0" fontAlgn="base">
              <a:buNone/>
            </a:pPr>
            <a:r>
              <a:rPr lang="ru-RU" dirty="0"/>
              <a:t>DHCP-сервер имеет область IP-адресов, которые допускается распределять между клиентами в сети. DNS-сервер занимается тем, что сопоставляет IP-адреса и доменные имена. Это не только имена сайтов, но и имена компьютеров в сети, (например, </a:t>
            </a:r>
            <a:r>
              <a:rPr lang="ru-RU" dirty="0" err="1"/>
              <a:t>NetworkServer</a:t>
            </a:r>
            <a:r>
              <a:rPr lang="ru-RU" dirty="0"/>
              <a:t> PC).</a:t>
            </a:r>
          </a:p>
          <a:p>
            <a:endParaRPr lang="ru-RU" dirty="0"/>
          </a:p>
        </p:txBody>
      </p:sp>
    </p:spTree>
    <p:extLst>
      <p:ext uri="{BB962C8B-B14F-4D97-AF65-F5344CB8AC3E}">
        <p14:creationId xmlns:p14="http://schemas.microsoft.com/office/powerpoint/2010/main" val="3574087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6A6AA-C595-416D-803B-81A37D09381F}"/>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E2B3438C-851D-4C8F-9976-C551492CC649}"/>
              </a:ext>
            </a:extLst>
          </p:cNvPr>
          <p:cNvSpPr>
            <a:spLocks noGrp="1"/>
          </p:cNvSpPr>
          <p:nvPr>
            <p:ph idx="1"/>
          </p:nvPr>
        </p:nvSpPr>
        <p:spPr/>
        <p:txBody>
          <a:bodyPr>
            <a:normAutofit/>
          </a:bodyPr>
          <a:lstStyle/>
          <a:p>
            <a:pPr marL="0" indent="0" fontAlgn="base">
              <a:buNone/>
            </a:pPr>
            <a:r>
              <a:rPr lang="ru-RU" dirty="0"/>
              <a:t>Если вы хотите создать свою локальную сеть на базе </a:t>
            </a:r>
            <a:r>
              <a:rPr lang="ru-RU" dirty="0" err="1"/>
              <a:t>Linux</a:t>
            </a:r>
            <a:r>
              <a:rPr lang="ru-RU" dirty="0"/>
              <a:t>, потому что это бесплатно и вы не хотите связываться </a:t>
            </a:r>
            <a:r>
              <a:rPr lang="ru-RU" dirty="0" err="1"/>
              <a:t>Windows</a:t>
            </a:r>
            <a:r>
              <a:rPr lang="ru-RU" dirty="0"/>
              <a:t>, то вы можете столкнуться с проблемой взаимодействия DNS и DHCP. </a:t>
            </a:r>
            <a:r>
              <a:rPr lang="ru-RU" dirty="0" err="1"/>
              <a:t>Linux</a:t>
            </a:r>
            <a:r>
              <a:rPr lang="ru-RU" dirty="0"/>
              <a:t> не имеет </a:t>
            </a:r>
            <a:r>
              <a:rPr lang="ru-RU" dirty="0" err="1"/>
              <a:t>Active</a:t>
            </a:r>
            <a:r>
              <a:rPr lang="ru-RU" dirty="0"/>
              <a:t> </a:t>
            </a:r>
            <a:r>
              <a:rPr lang="ru-RU" dirty="0" err="1"/>
              <a:t>Directory</a:t>
            </a:r>
            <a:r>
              <a:rPr lang="ru-RU" dirty="0"/>
              <a:t>, как в </a:t>
            </a:r>
            <a:r>
              <a:rPr lang="ru-RU" dirty="0" err="1"/>
              <a:t>Windows</a:t>
            </a:r>
            <a:r>
              <a:rPr lang="ru-RU" dirty="0"/>
              <a:t>, позволяющей тесно связать DHCP и DNS, избегая необходимости обращаться к клиенту каждый раз по IP. Однако способы организовать такую связь существуют и для свободной системы.</a:t>
            </a:r>
          </a:p>
          <a:p>
            <a:pPr marL="0" indent="0" fontAlgn="base">
              <a:buNone/>
            </a:pPr>
            <a:r>
              <a:rPr lang="ru-RU" dirty="0"/>
              <a:t>Первый вариант — настроить DHCP-сервер так, чтобы фиксировал адрес за клиентом. Второй вариант — настроить взаимодействие DHCP- и DNS- серверов. Первый вариант подходит, если область IP-адресов широкая и вы можете позволить себе фиксировать IP за каждым клиентом. Если же для вас такой метод будет расточительным, то необходимо дать двум серверам работать вместе.</a:t>
            </a:r>
          </a:p>
          <a:p>
            <a:endParaRPr lang="ru-RU" dirty="0"/>
          </a:p>
        </p:txBody>
      </p:sp>
    </p:spTree>
    <p:extLst>
      <p:ext uri="{BB962C8B-B14F-4D97-AF65-F5344CB8AC3E}">
        <p14:creationId xmlns:p14="http://schemas.microsoft.com/office/powerpoint/2010/main" val="1446260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49072-28D0-4C93-92A4-5865EB39DF90}"/>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ED0D10B6-C3D0-49AB-A9C5-E50AAF13A008}"/>
              </a:ext>
            </a:extLst>
          </p:cNvPr>
          <p:cNvSpPr>
            <a:spLocks noGrp="1"/>
          </p:cNvSpPr>
          <p:nvPr>
            <p:ph idx="1"/>
          </p:nvPr>
        </p:nvSpPr>
        <p:spPr/>
        <p:txBody>
          <a:bodyPr/>
          <a:lstStyle/>
          <a:p>
            <a:pPr marL="0" indent="0" fontAlgn="base">
              <a:buNone/>
            </a:pPr>
            <a:r>
              <a:rPr lang="ru-RU" dirty="0"/>
              <a:t>Взаимодействие DHCP и DNS необходимо для того, чтобы DNS-сервер вовремя получал информацию о новом IP клиента и мог сопоставить его с именем клиента в сети. Если сервера не будет взаимодействовать, это чревато ошибками и недоступностью клиентов.</a:t>
            </a:r>
          </a:p>
          <a:p>
            <a:pPr marL="0" indent="0" fontAlgn="base">
              <a:buNone/>
            </a:pPr>
            <a:r>
              <a:rPr lang="ru-RU" dirty="0"/>
              <a:t>Настроить данное взаимодействие можно в четыре шага при помощи пакета </a:t>
            </a:r>
            <a:r>
              <a:rPr lang="ru-RU" dirty="0" err="1"/>
              <a:t>dnsmasq</a:t>
            </a:r>
            <a:r>
              <a:rPr lang="ru-RU" dirty="0"/>
              <a:t>, доступного в стандартных репозиториях </a:t>
            </a:r>
            <a:r>
              <a:rPr lang="ru-RU" dirty="0" err="1"/>
              <a:t>Ubuntu</a:t>
            </a:r>
            <a:r>
              <a:rPr lang="ru-RU" dirty="0"/>
              <a:t> и </a:t>
            </a:r>
            <a:r>
              <a:rPr lang="ru-RU" dirty="0" err="1"/>
              <a:t>Debian</a:t>
            </a:r>
            <a:r>
              <a:rPr lang="ru-RU" dirty="0"/>
              <a:t>. </a:t>
            </a:r>
          </a:p>
        </p:txBody>
      </p:sp>
    </p:spTree>
    <p:extLst>
      <p:ext uri="{BB962C8B-B14F-4D97-AF65-F5344CB8AC3E}">
        <p14:creationId xmlns:p14="http://schemas.microsoft.com/office/powerpoint/2010/main" val="9446798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BA0A51-D208-4FA0-93E6-24317C6A6290}"/>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F9221D85-A150-4A9D-A6F6-ED27EB97366D}"/>
              </a:ext>
            </a:extLst>
          </p:cNvPr>
          <p:cNvSpPr>
            <a:spLocks noGrp="1"/>
          </p:cNvSpPr>
          <p:nvPr>
            <p:ph idx="1"/>
          </p:nvPr>
        </p:nvSpPr>
        <p:spPr/>
        <p:txBody>
          <a:bodyPr>
            <a:normAutofit/>
          </a:bodyPr>
          <a:lstStyle/>
          <a:p>
            <a:pPr marL="0" indent="0" fontAlgn="base">
              <a:buNone/>
            </a:pPr>
            <a:r>
              <a:rPr lang="ru-RU" dirty="0">
                <a:solidFill>
                  <a:srgbClr val="FF0000"/>
                </a:solidFill>
              </a:rPr>
              <a:t>Шаг 1 — конфигурация сети</a:t>
            </a:r>
          </a:p>
          <a:p>
            <a:pPr marL="0" indent="0" fontAlgn="base">
              <a:buNone/>
            </a:pPr>
            <a:r>
              <a:rPr lang="ru-RU" dirty="0"/>
              <a:t>В первую очередь необходимо определиться с компьютером, который будет выполнять роль сервера. Важно выбрать тот компьютер (</a:t>
            </a:r>
            <a:r>
              <a:rPr lang="ru-RU" dirty="0" err="1"/>
              <a:t>Ubuntu</a:t>
            </a:r>
            <a:r>
              <a:rPr lang="ru-RU" dirty="0"/>
              <a:t> </a:t>
            </a:r>
            <a:r>
              <a:rPr lang="ru-RU" dirty="0" err="1"/>
              <a:t>Server</a:t>
            </a:r>
            <a:r>
              <a:rPr lang="ru-RU" dirty="0"/>
              <a:t> или </a:t>
            </a:r>
            <a:r>
              <a:rPr lang="ru-RU" dirty="0" err="1"/>
              <a:t>Ubuntu</a:t>
            </a:r>
            <a:r>
              <a:rPr lang="ru-RU" dirty="0"/>
              <a:t> </a:t>
            </a:r>
            <a:r>
              <a:rPr lang="ru-RU" dirty="0" err="1"/>
              <a:t>Desktop</a:t>
            </a:r>
            <a:r>
              <a:rPr lang="ru-RU" dirty="0"/>
              <a:t>), который вы не планируете выключать слишком часто. Если после полной настройки вы решите выключить компьютер, то вся сеть тоже выключится.</a:t>
            </a:r>
          </a:p>
          <a:p>
            <a:pPr marL="0" indent="0" fontAlgn="base">
              <a:buNone/>
            </a:pPr>
            <a:r>
              <a:rPr lang="ru-RU" dirty="0"/>
              <a:t>Выбранному компьютеру необходимо назначить статический IP. Делается это редактированием конфигурационного файла в директории </a:t>
            </a:r>
            <a:r>
              <a:rPr lang="ru-RU" b="1" dirty="0"/>
              <a:t>/</a:t>
            </a:r>
            <a:r>
              <a:rPr lang="ru-RU" b="1" dirty="0" err="1"/>
              <a:t>etc</a:t>
            </a:r>
            <a:r>
              <a:rPr lang="ru-RU" b="1" dirty="0"/>
              <a:t>/</a:t>
            </a:r>
            <a:r>
              <a:rPr lang="ru-RU" b="1" dirty="0" err="1"/>
              <a:t>network</a:t>
            </a:r>
            <a:r>
              <a:rPr lang="ru-RU" b="1" dirty="0"/>
              <a:t>/</a:t>
            </a:r>
            <a:r>
              <a:rPr lang="ru-RU" b="1" dirty="0" err="1"/>
              <a:t>interfaces</a:t>
            </a:r>
            <a:r>
              <a:rPr lang="ru-RU" dirty="0"/>
              <a:t>.</a:t>
            </a:r>
          </a:p>
          <a:p>
            <a:pPr marL="0" indent="0">
              <a:buNone/>
            </a:pPr>
            <a:endParaRPr lang="ru-RU" dirty="0"/>
          </a:p>
        </p:txBody>
      </p:sp>
    </p:spTree>
    <p:extLst>
      <p:ext uri="{BB962C8B-B14F-4D97-AF65-F5344CB8AC3E}">
        <p14:creationId xmlns:p14="http://schemas.microsoft.com/office/powerpoint/2010/main" val="716705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6B700C-8E9A-495C-988F-5FA0E9244BB9}"/>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63FA92EA-EF15-4907-B7C1-3549ECC6B36E}"/>
              </a:ext>
            </a:extLst>
          </p:cNvPr>
          <p:cNvSpPr>
            <a:spLocks noGrp="1"/>
          </p:cNvSpPr>
          <p:nvPr>
            <p:ph idx="1"/>
          </p:nvPr>
        </p:nvSpPr>
        <p:spPr/>
        <p:txBody>
          <a:bodyPr>
            <a:normAutofit/>
          </a:bodyPr>
          <a:lstStyle/>
          <a:p>
            <a:pPr marL="0" indent="0" fontAlgn="base">
              <a:buNone/>
            </a:pPr>
            <a:r>
              <a:rPr lang="ru-RU" dirty="0">
                <a:solidFill>
                  <a:srgbClr val="FF0000"/>
                </a:solidFill>
              </a:rPr>
              <a:t>Шаг 2 — установка </a:t>
            </a:r>
            <a:r>
              <a:rPr lang="ru-RU" dirty="0" err="1">
                <a:solidFill>
                  <a:srgbClr val="FF0000"/>
                </a:solidFill>
              </a:rPr>
              <a:t>dnsmasq</a:t>
            </a:r>
            <a:endParaRPr lang="ru-RU" dirty="0">
              <a:solidFill>
                <a:srgbClr val="FF0000"/>
              </a:solidFill>
            </a:endParaRPr>
          </a:p>
          <a:p>
            <a:pPr marL="0" indent="0" fontAlgn="base">
              <a:buNone/>
            </a:pPr>
            <a:r>
              <a:rPr lang="ru-RU" dirty="0"/>
              <a:t>Установите пакет </a:t>
            </a:r>
            <a:r>
              <a:rPr lang="ru-RU" dirty="0" err="1"/>
              <a:t>dnsmasq</a:t>
            </a:r>
            <a:r>
              <a:rPr lang="ru-RU" dirty="0"/>
              <a:t> командой из терминала:</a:t>
            </a:r>
          </a:p>
          <a:p>
            <a:endParaRPr lang="en-US" dirty="0"/>
          </a:p>
          <a:p>
            <a:pPr marL="0" indent="0">
              <a:buNone/>
            </a:pPr>
            <a:r>
              <a:rPr lang="ru-RU" dirty="0"/>
              <a:t>А затем откройте файл конфигурации </a:t>
            </a:r>
            <a:r>
              <a:rPr lang="ru-RU" b="1" dirty="0"/>
              <a:t>/</a:t>
            </a:r>
            <a:r>
              <a:rPr lang="ru-RU" b="1" dirty="0" err="1"/>
              <a:t>etc</a:t>
            </a:r>
            <a:r>
              <a:rPr lang="ru-RU" b="1" dirty="0"/>
              <a:t>/</a:t>
            </a:r>
            <a:r>
              <a:rPr lang="ru-RU" b="1" dirty="0" err="1"/>
              <a:t>dnsmasq.conf</a:t>
            </a:r>
            <a:r>
              <a:rPr lang="ru-RU" dirty="0"/>
              <a:t>. Файл конфигурации </a:t>
            </a:r>
            <a:r>
              <a:rPr lang="ru-RU" dirty="0" err="1"/>
              <a:t>dnsmasq</a:t>
            </a:r>
            <a:r>
              <a:rPr lang="ru-RU" dirty="0"/>
              <a:t> очень большой, но он содержит комментарии с объяснениями того, за что отвечает каждая настройка. Чтобы добавить требуемые настройки, откройте файл и удалите решетку (#), означающую комментарий, в начале нужных строк.</a:t>
            </a:r>
          </a:p>
        </p:txBody>
      </p:sp>
      <p:pic>
        <p:nvPicPr>
          <p:cNvPr id="4" name="Рисунок 3">
            <a:extLst>
              <a:ext uri="{FF2B5EF4-FFF2-40B4-BE49-F238E27FC236}">
                <a16:creationId xmlns:a16="http://schemas.microsoft.com/office/drawing/2014/main" id="{904D33A9-01ED-45F2-B6DC-5A9B2C2D1930}"/>
              </a:ext>
            </a:extLst>
          </p:cNvPr>
          <p:cNvPicPr>
            <a:picLocks noChangeAspect="1"/>
          </p:cNvPicPr>
          <p:nvPr/>
        </p:nvPicPr>
        <p:blipFill>
          <a:blip r:embed="rId2"/>
          <a:stretch>
            <a:fillRect/>
          </a:stretch>
        </p:blipFill>
        <p:spPr>
          <a:xfrm>
            <a:off x="3988393" y="2879718"/>
            <a:ext cx="3258005" cy="438211"/>
          </a:xfrm>
          <a:prstGeom prst="rect">
            <a:avLst/>
          </a:prstGeom>
        </p:spPr>
      </p:pic>
    </p:spTree>
    <p:extLst>
      <p:ext uri="{BB962C8B-B14F-4D97-AF65-F5344CB8AC3E}">
        <p14:creationId xmlns:p14="http://schemas.microsoft.com/office/powerpoint/2010/main" val="76550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135437-C39B-4E39-879B-A1E1FCE2D4C7}"/>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844DEF0D-A85F-49F5-8BB1-C7B9C3F11768}"/>
              </a:ext>
            </a:extLst>
          </p:cNvPr>
          <p:cNvSpPr>
            <a:spLocks noGrp="1"/>
          </p:cNvSpPr>
          <p:nvPr>
            <p:ph idx="1"/>
          </p:nvPr>
        </p:nvSpPr>
        <p:spPr/>
        <p:txBody>
          <a:bodyPr/>
          <a:lstStyle/>
          <a:p>
            <a:pPr marL="0" indent="0" fontAlgn="base">
              <a:buNone/>
            </a:pPr>
            <a:r>
              <a:rPr lang="ru-RU" dirty="0">
                <a:solidFill>
                  <a:srgbClr val="FF0000"/>
                </a:solidFill>
              </a:rPr>
              <a:t>Шаг 3 — настройка </a:t>
            </a:r>
            <a:r>
              <a:rPr lang="ru-RU" dirty="0" err="1">
                <a:solidFill>
                  <a:srgbClr val="FF0000"/>
                </a:solidFill>
              </a:rPr>
              <a:t>фаервола</a:t>
            </a:r>
            <a:endParaRPr lang="ru-RU" dirty="0">
              <a:solidFill>
                <a:srgbClr val="FF0000"/>
              </a:solidFill>
            </a:endParaRPr>
          </a:p>
          <a:p>
            <a:pPr marL="0" indent="0" fontAlgn="base">
              <a:buNone/>
            </a:pPr>
            <a:r>
              <a:rPr lang="ru-RU" dirty="0"/>
              <a:t>Для изменения настроек </a:t>
            </a:r>
            <a:r>
              <a:rPr lang="ru-RU" dirty="0" err="1"/>
              <a:t>фаервола</a:t>
            </a:r>
            <a:r>
              <a:rPr lang="ru-RU" dirty="0"/>
              <a:t> можно использовать </a:t>
            </a:r>
            <a:r>
              <a:rPr lang="ru-RU" dirty="0" err="1"/>
              <a:t>Ubuntu</a:t>
            </a:r>
            <a:r>
              <a:rPr lang="ru-RU" dirty="0"/>
              <a:t> </a:t>
            </a:r>
            <a:r>
              <a:rPr lang="ru-RU" dirty="0" err="1"/>
              <a:t>Uncomplicated</a:t>
            </a:r>
            <a:r>
              <a:rPr lang="ru-RU" dirty="0"/>
              <a:t> </a:t>
            </a:r>
            <a:r>
              <a:rPr lang="ru-RU" dirty="0" err="1"/>
              <a:t>Firewall</a:t>
            </a:r>
            <a:r>
              <a:rPr lang="ru-RU" dirty="0"/>
              <a:t>. Используйте следующие команды:</a:t>
            </a:r>
          </a:p>
          <a:p>
            <a:endParaRPr lang="ru-RU" dirty="0"/>
          </a:p>
        </p:txBody>
      </p:sp>
      <p:pic>
        <p:nvPicPr>
          <p:cNvPr id="4" name="Рисунок 3">
            <a:extLst>
              <a:ext uri="{FF2B5EF4-FFF2-40B4-BE49-F238E27FC236}">
                <a16:creationId xmlns:a16="http://schemas.microsoft.com/office/drawing/2014/main" id="{EC9E1A64-C2E0-4E8D-BD0D-B2C0F0D913FB}"/>
              </a:ext>
            </a:extLst>
          </p:cNvPr>
          <p:cNvPicPr>
            <a:picLocks noChangeAspect="1"/>
          </p:cNvPicPr>
          <p:nvPr/>
        </p:nvPicPr>
        <p:blipFill>
          <a:blip r:embed="rId2"/>
          <a:stretch>
            <a:fillRect/>
          </a:stretch>
        </p:blipFill>
        <p:spPr>
          <a:xfrm>
            <a:off x="3399789" y="3255524"/>
            <a:ext cx="7544853" cy="2391109"/>
          </a:xfrm>
          <a:prstGeom prst="rect">
            <a:avLst/>
          </a:prstGeom>
        </p:spPr>
      </p:pic>
    </p:spTree>
    <p:extLst>
      <p:ext uri="{BB962C8B-B14F-4D97-AF65-F5344CB8AC3E}">
        <p14:creationId xmlns:p14="http://schemas.microsoft.com/office/powerpoint/2010/main" val="26743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47DF4F-EFBB-453B-AFB3-43EE68C1E24D}"/>
              </a:ext>
            </a:extLst>
          </p:cNvPr>
          <p:cNvSpPr>
            <a:spLocks noGrp="1"/>
          </p:cNvSpPr>
          <p:nvPr>
            <p:ph type="title"/>
          </p:nvPr>
        </p:nvSpPr>
        <p:spPr/>
        <p:txBody>
          <a:bodyPr>
            <a:normAutofit/>
          </a:bodyPr>
          <a:lstStyle/>
          <a:p>
            <a:r>
              <a:rPr lang="ru-RU" dirty="0" err="1"/>
              <a:t>Option</a:t>
            </a:r>
            <a:r>
              <a:rPr lang="ru-RU" dirty="0"/>
              <a:t> 6 — это сервер DNS. Взаимодействие </a:t>
            </a:r>
            <a:r>
              <a:rPr lang="en-US" dirty="0"/>
              <a:t>DHCP </a:t>
            </a:r>
            <a:r>
              <a:rPr lang="ru-RU" dirty="0"/>
              <a:t>И </a:t>
            </a:r>
            <a:r>
              <a:rPr lang="en-US" dirty="0"/>
              <a:t>DNS</a:t>
            </a:r>
            <a:endParaRPr lang="ru-RU" dirty="0"/>
          </a:p>
        </p:txBody>
      </p:sp>
      <p:sp>
        <p:nvSpPr>
          <p:cNvPr id="3" name="Объект 2">
            <a:extLst>
              <a:ext uri="{FF2B5EF4-FFF2-40B4-BE49-F238E27FC236}">
                <a16:creationId xmlns:a16="http://schemas.microsoft.com/office/drawing/2014/main" id="{C426CE50-95A7-410C-AD07-D205D36611A9}"/>
              </a:ext>
            </a:extLst>
          </p:cNvPr>
          <p:cNvSpPr>
            <a:spLocks noGrp="1"/>
          </p:cNvSpPr>
          <p:nvPr>
            <p:ph idx="1"/>
          </p:nvPr>
        </p:nvSpPr>
        <p:spPr/>
        <p:txBody>
          <a:bodyPr/>
          <a:lstStyle/>
          <a:p>
            <a:pPr marL="0" indent="0" fontAlgn="base">
              <a:buNone/>
            </a:pPr>
            <a:r>
              <a:rPr lang="ru-RU" dirty="0">
                <a:solidFill>
                  <a:srgbClr val="FF0000"/>
                </a:solidFill>
              </a:rPr>
              <a:t>Шаг 4 — изменение настроек роутера</a:t>
            </a:r>
          </a:p>
          <a:p>
            <a:pPr marL="0" indent="0" fontAlgn="base">
              <a:buNone/>
            </a:pPr>
            <a:r>
              <a:rPr lang="ru-RU" dirty="0"/>
              <a:t>Зайдите в настройки вашего роутера из браузера, отключите DHCP для локальной сети, измените все настройки DNS так, чтобы они указывали на ваш только что настроенный сервер. Последнее действие — перезапуск сети на сервере. Для этого вы можете просто перезагрузить компьютер или использовать команды:</a:t>
            </a:r>
          </a:p>
          <a:p>
            <a:pPr marL="0" indent="0">
              <a:buNone/>
            </a:pPr>
            <a:endParaRPr lang="ru-RU" dirty="0"/>
          </a:p>
        </p:txBody>
      </p:sp>
      <p:pic>
        <p:nvPicPr>
          <p:cNvPr id="4" name="Рисунок 3">
            <a:extLst>
              <a:ext uri="{FF2B5EF4-FFF2-40B4-BE49-F238E27FC236}">
                <a16:creationId xmlns:a16="http://schemas.microsoft.com/office/drawing/2014/main" id="{5F8BC873-8FBD-431D-856E-368637971003}"/>
              </a:ext>
            </a:extLst>
          </p:cNvPr>
          <p:cNvPicPr>
            <a:picLocks noChangeAspect="1"/>
          </p:cNvPicPr>
          <p:nvPr/>
        </p:nvPicPr>
        <p:blipFill>
          <a:blip r:embed="rId2"/>
          <a:stretch>
            <a:fillRect/>
          </a:stretch>
        </p:blipFill>
        <p:spPr>
          <a:xfrm>
            <a:off x="3690440" y="4022411"/>
            <a:ext cx="7411484" cy="1552792"/>
          </a:xfrm>
          <a:prstGeom prst="rect">
            <a:avLst/>
          </a:prstGeom>
        </p:spPr>
      </p:pic>
    </p:spTree>
    <p:extLst>
      <p:ext uri="{BB962C8B-B14F-4D97-AF65-F5344CB8AC3E}">
        <p14:creationId xmlns:p14="http://schemas.microsoft.com/office/powerpoint/2010/main" val="1043748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2E0761-84A9-43EA-B715-29C73A0DF25F}"/>
              </a:ext>
            </a:extLst>
          </p:cNvPr>
          <p:cNvSpPr>
            <a:spLocks noGrp="1"/>
          </p:cNvSpPr>
          <p:nvPr>
            <p:ph type="title"/>
          </p:nvPr>
        </p:nvSpPr>
        <p:spPr>
          <a:xfrm>
            <a:off x="2589213" y="228600"/>
            <a:ext cx="8915400" cy="1676400"/>
          </a:xfrm>
        </p:spPr>
        <p:txBody>
          <a:bodyPr>
            <a:normAutofit fontScale="90000"/>
          </a:bodyPr>
          <a:lstStyle/>
          <a:p>
            <a:r>
              <a:rPr lang="ru-RU" dirty="0"/>
              <a:t>После изучения полей опций </a:t>
            </a:r>
            <a:r>
              <a:rPr lang="en-US" dirty="0"/>
              <a:t>DHCP, </a:t>
            </a:r>
            <a:r>
              <a:rPr lang="ru-RU" dirty="0"/>
              <a:t>можно более подробно узнать про получения </a:t>
            </a:r>
            <a:r>
              <a:rPr lang="en-US" dirty="0" err="1"/>
              <a:t>ip</a:t>
            </a:r>
            <a:r>
              <a:rPr lang="en-US" dirty="0"/>
              <a:t>-</a:t>
            </a:r>
            <a:r>
              <a:rPr lang="ru-RU" dirty="0"/>
              <a:t>адреса. (Пример)</a:t>
            </a:r>
          </a:p>
        </p:txBody>
      </p:sp>
      <p:sp>
        <p:nvSpPr>
          <p:cNvPr id="3" name="Объект 2">
            <a:extLst>
              <a:ext uri="{FF2B5EF4-FFF2-40B4-BE49-F238E27FC236}">
                <a16:creationId xmlns:a16="http://schemas.microsoft.com/office/drawing/2014/main" id="{7052031D-E1AD-4582-BDBA-CE19DDD50022}"/>
              </a:ext>
            </a:extLst>
          </p:cNvPr>
          <p:cNvSpPr>
            <a:spLocks noGrp="1"/>
          </p:cNvSpPr>
          <p:nvPr>
            <p:ph idx="1"/>
          </p:nvPr>
        </p:nvSpPr>
        <p:spPr/>
        <p:txBody>
          <a:bodyPr>
            <a:normAutofit fontScale="92500" lnSpcReduction="20000"/>
          </a:bodyPr>
          <a:lstStyle/>
          <a:p>
            <a:r>
              <a:rPr lang="ru-RU" dirty="0"/>
              <a:t>Вначале клиент выполняет широковещательный запрос по всей физической</a:t>
            </a:r>
            <a:br>
              <a:rPr lang="ru-RU" dirty="0"/>
            </a:br>
            <a:r>
              <a:rPr lang="ru-RU" dirty="0"/>
              <a:t>сети с целью обнаружить доступные DHCP-серверы. Он отправляет</a:t>
            </a:r>
            <a:br>
              <a:rPr lang="ru-RU" dirty="0"/>
            </a:br>
            <a:r>
              <a:rPr lang="ru-RU" dirty="0"/>
              <a:t>сообщение типа DHCPDISCOVER, при этом в качестве IP-адреса</a:t>
            </a:r>
            <a:br>
              <a:rPr lang="ru-RU" dirty="0"/>
            </a:br>
            <a:r>
              <a:rPr lang="ru-RU" dirty="0"/>
              <a:t>источника указывается 0.0.0.0 а в качестве адреса назначения —</a:t>
            </a:r>
            <a:br>
              <a:rPr lang="ru-RU" dirty="0"/>
            </a:br>
            <a:r>
              <a:rPr lang="ru-RU" dirty="0"/>
              <a:t>широковещательный адрес 255.255.255.255.</a:t>
            </a:r>
            <a:br>
              <a:rPr lang="ru-RU" dirty="0"/>
            </a:br>
            <a:r>
              <a:rPr lang="ru-RU" dirty="0"/>
              <a:t>Клиент заполняет несколько полей сообщения начальными значениями:</a:t>
            </a:r>
            <a:br>
              <a:rPr lang="ru-RU" dirty="0"/>
            </a:br>
            <a:r>
              <a:rPr lang="ru-RU" dirty="0"/>
              <a:t>– В поле </a:t>
            </a:r>
            <a:r>
              <a:rPr lang="ru-RU" dirty="0" err="1">
                <a:solidFill>
                  <a:srgbClr val="FF0000"/>
                </a:solidFill>
              </a:rPr>
              <a:t>xid</a:t>
            </a:r>
            <a:r>
              <a:rPr lang="ru-RU" dirty="0"/>
              <a:t> помещается уникальный идентификатор транзакции,</a:t>
            </a:r>
            <a:br>
              <a:rPr lang="ru-RU" dirty="0"/>
            </a:br>
            <a:r>
              <a:rPr lang="ru-RU" dirty="0"/>
              <a:t>который позволяет отличать данный процесс получения IP-адреса от</a:t>
            </a:r>
            <a:br>
              <a:rPr lang="ru-RU" dirty="0"/>
            </a:br>
            <a:r>
              <a:rPr lang="ru-RU" dirty="0"/>
              <a:t>других, протекающих в то же время.</a:t>
            </a:r>
            <a:br>
              <a:rPr lang="ru-RU" dirty="0"/>
            </a:br>
            <a:r>
              <a:rPr lang="ru-RU" dirty="0"/>
              <a:t>– В поле </a:t>
            </a:r>
            <a:r>
              <a:rPr lang="ru-RU" dirty="0" err="1">
                <a:solidFill>
                  <a:srgbClr val="FF0000"/>
                </a:solidFill>
              </a:rPr>
              <a:t>chaddr</a:t>
            </a:r>
            <a:r>
              <a:rPr lang="ru-RU" dirty="0"/>
              <a:t> помещается аппаратный адрес (MAC-адрес) клиента.</a:t>
            </a:r>
            <a:br>
              <a:rPr lang="ru-RU" dirty="0"/>
            </a:br>
            <a:r>
              <a:rPr lang="ru-RU" dirty="0"/>
              <a:t>– В поле опций указывается последний известный клиенту IP-адрес. В</a:t>
            </a:r>
            <a:br>
              <a:rPr lang="ru-RU" dirty="0"/>
            </a:br>
            <a:r>
              <a:rPr lang="ru-RU" dirty="0"/>
              <a:t>данном примере это 192.168.1.100. Это необязательно и может быть</a:t>
            </a:r>
            <a:br>
              <a:rPr lang="ru-RU" dirty="0"/>
            </a:br>
            <a:r>
              <a:rPr lang="ru-RU" dirty="0"/>
              <a:t>проигнорировано сервером.</a:t>
            </a:r>
            <a:br>
              <a:rPr lang="ru-RU" dirty="0"/>
            </a:br>
            <a:r>
              <a:rPr lang="ru-RU" dirty="0"/>
              <a:t>Сообщение DHCPDISCOVER может быть распространено за пределы</a:t>
            </a:r>
            <a:br>
              <a:rPr lang="ru-RU" dirty="0"/>
            </a:br>
            <a:r>
              <a:rPr lang="ru-RU" dirty="0"/>
              <a:t>локальной физической сети при помощи специально настроенных агентов</a:t>
            </a:r>
            <a:br>
              <a:rPr lang="ru-RU" dirty="0"/>
            </a:br>
            <a:r>
              <a:rPr lang="ru-RU" dirty="0"/>
              <a:t>ретрансляции DHCP, перенаправляющих поступающие от клиентов</a:t>
            </a:r>
            <a:br>
              <a:rPr lang="ru-RU" dirty="0"/>
            </a:br>
            <a:r>
              <a:rPr lang="ru-RU" dirty="0"/>
              <a:t>сообщения DHCP серверам в других подсетях.</a:t>
            </a:r>
          </a:p>
        </p:txBody>
      </p:sp>
    </p:spTree>
    <p:extLst>
      <p:ext uri="{BB962C8B-B14F-4D97-AF65-F5344CB8AC3E}">
        <p14:creationId xmlns:p14="http://schemas.microsoft.com/office/powerpoint/2010/main" val="37179287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6D0FEDF-BC66-4563-86CA-12B652217D4B}"/>
              </a:ext>
            </a:extLst>
          </p:cNvPr>
          <p:cNvSpPr>
            <a:spLocks noGrp="1"/>
          </p:cNvSpPr>
          <p:nvPr>
            <p:ph idx="1"/>
          </p:nvPr>
        </p:nvSpPr>
        <p:spPr>
          <a:xfrm>
            <a:off x="2589212" y="547007"/>
            <a:ext cx="8915400" cy="4539343"/>
          </a:xfrm>
        </p:spPr>
        <p:txBody>
          <a:bodyPr>
            <a:normAutofit/>
          </a:bodyPr>
          <a:lstStyle/>
          <a:p>
            <a:r>
              <a:rPr lang="ru-RU" dirty="0"/>
              <a:t>Получив сообщение от клиента, сервер определяет требуемую</a:t>
            </a:r>
            <a:br>
              <a:rPr lang="ru-RU" dirty="0"/>
            </a:br>
            <a:r>
              <a:rPr lang="ru-RU" dirty="0"/>
              <a:t>конфигурацию клиента в соответствии с указанными сетевым</a:t>
            </a:r>
            <a:br>
              <a:rPr lang="ru-RU" dirty="0"/>
            </a:br>
            <a:r>
              <a:rPr lang="ru-RU" dirty="0"/>
              <a:t>администратором настройками.</a:t>
            </a:r>
            <a:br>
              <a:rPr lang="ru-RU" dirty="0"/>
            </a:br>
            <a:r>
              <a:rPr lang="ru-RU" dirty="0"/>
              <a:t>В данном случае DHCP-сервер согласен с запрошенным клиентом адресом 192.168.1.100. Сервер отправляет ему ответ (DHCPOFFER), в котором предлагает конфигурацию.</a:t>
            </a:r>
            <a:br>
              <a:rPr lang="ru-RU" dirty="0"/>
            </a:br>
            <a:r>
              <a:rPr lang="ru-RU" dirty="0"/>
              <a:t>Предлагаемый клиенту IP-адрес указывается в поле </a:t>
            </a:r>
            <a:r>
              <a:rPr lang="ru-RU" dirty="0" err="1">
                <a:solidFill>
                  <a:srgbClr val="FF0000"/>
                </a:solidFill>
              </a:rPr>
              <a:t>yiaddr</a:t>
            </a:r>
            <a:r>
              <a:rPr lang="ru-RU" dirty="0"/>
              <a:t>.</a:t>
            </a:r>
            <a:br>
              <a:rPr lang="ru-RU" dirty="0"/>
            </a:br>
            <a:r>
              <a:rPr lang="ru-RU" dirty="0"/>
              <a:t>Прочие параметры (такие, как адреса маршрутизаторов и DNS-серверов) указываются в виде опций в соответствующем поле.</a:t>
            </a:r>
            <a:br>
              <a:rPr lang="ru-RU" dirty="0"/>
            </a:br>
            <a:r>
              <a:rPr lang="ru-RU" dirty="0"/>
              <a:t>Это сообщение DHCP-сервер отправляет хосту, пославшему</a:t>
            </a:r>
            <a:br>
              <a:rPr lang="ru-RU" dirty="0"/>
            </a:br>
            <a:r>
              <a:rPr lang="ru-RU" dirty="0"/>
              <a:t>DHCPDISCOVER, на его MAC.</a:t>
            </a:r>
            <a:br>
              <a:rPr lang="ru-RU" dirty="0"/>
            </a:br>
            <a:r>
              <a:rPr lang="ru-RU" dirty="0"/>
              <a:t>Клиент может получить несколько различных предложений DHCP от</a:t>
            </a:r>
            <a:br>
              <a:rPr lang="ru-RU" dirty="0"/>
            </a:br>
            <a:r>
              <a:rPr lang="ru-RU" dirty="0"/>
              <a:t>разных серверов; из них он должен выбрать то, которое его «устраивает».</a:t>
            </a:r>
          </a:p>
        </p:txBody>
      </p:sp>
    </p:spTree>
    <p:extLst>
      <p:ext uri="{BB962C8B-B14F-4D97-AF65-F5344CB8AC3E}">
        <p14:creationId xmlns:p14="http://schemas.microsoft.com/office/powerpoint/2010/main" val="489268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C938A4-2167-4F27-AA39-9291C76B55C1}"/>
              </a:ext>
            </a:extLst>
          </p:cNvPr>
          <p:cNvSpPr>
            <a:spLocks noGrp="1"/>
          </p:cNvSpPr>
          <p:nvPr>
            <p:ph type="title"/>
          </p:nvPr>
        </p:nvSpPr>
        <p:spPr/>
        <p:txBody>
          <a:bodyPr>
            <a:normAutofit/>
          </a:bodyPr>
          <a:lstStyle/>
          <a:p>
            <a:r>
              <a:rPr lang="ru-RU" dirty="0"/>
              <a:t>Для чего нужен протокол DHCP</a:t>
            </a:r>
            <a:br>
              <a:rPr lang="ru-RU" dirty="0"/>
            </a:br>
            <a:endParaRPr lang="ru-RU" dirty="0"/>
          </a:p>
        </p:txBody>
      </p:sp>
      <p:sp>
        <p:nvSpPr>
          <p:cNvPr id="3" name="Объект 2">
            <a:extLst>
              <a:ext uri="{FF2B5EF4-FFF2-40B4-BE49-F238E27FC236}">
                <a16:creationId xmlns:a16="http://schemas.microsoft.com/office/drawing/2014/main" id="{41831671-01AB-42E8-B9A7-CB9B37BB863A}"/>
              </a:ext>
            </a:extLst>
          </p:cNvPr>
          <p:cNvSpPr>
            <a:spLocks noGrp="1"/>
          </p:cNvSpPr>
          <p:nvPr>
            <p:ph idx="1"/>
          </p:nvPr>
        </p:nvSpPr>
        <p:spPr/>
        <p:txBody>
          <a:bodyPr>
            <a:normAutofit lnSpcReduction="10000"/>
          </a:bodyPr>
          <a:lstStyle/>
          <a:p>
            <a:pPr fontAlgn="base"/>
            <a:r>
              <a:rPr lang="ru-RU" dirty="0"/>
              <a:t>DHCP — протокол прикладного уровня модели TCP/IP, служит для назначения IP-адреса клиенту. Это следует из его названия — </a:t>
            </a:r>
            <a:r>
              <a:rPr lang="ru-RU" dirty="0" err="1"/>
              <a:t>Dynamic</a:t>
            </a:r>
            <a:r>
              <a:rPr lang="ru-RU" dirty="0"/>
              <a:t> </a:t>
            </a:r>
            <a:r>
              <a:rPr lang="ru-RU" dirty="0" err="1"/>
              <a:t>Host</a:t>
            </a:r>
            <a:r>
              <a:rPr lang="ru-RU" dirty="0"/>
              <a:t> </a:t>
            </a:r>
            <a:r>
              <a:rPr lang="ru-RU" dirty="0" err="1"/>
              <a:t>Configuration</a:t>
            </a:r>
            <a:r>
              <a:rPr lang="ru-RU" dirty="0"/>
              <a:t> </a:t>
            </a:r>
            <a:r>
              <a:rPr lang="ru-RU" dirty="0" err="1"/>
              <a:t>Protocol</a:t>
            </a:r>
            <a:r>
              <a:rPr lang="ru-RU" dirty="0"/>
              <a:t>. IP-адрес можно назначать вручную каждому клиенту, то есть компьютеру в локальной сети. Но в больших сетях это очень </a:t>
            </a:r>
            <a:r>
              <a:rPr lang="ru-RU" dirty="0" err="1"/>
              <a:t>трудозатратно</a:t>
            </a:r>
            <a:r>
              <a:rPr lang="ru-RU" dirty="0"/>
              <a:t>, к тому же, чем больше локальная сеть, тем выше возрастает вероятность ошибки при настройке. Поэтому для автоматизации назначения IP был создан протокол DHCP.</a:t>
            </a:r>
          </a:p>
          <a:p>
            <a:pPr fontAlgn="base"/>
            <a:r>
              <a:rPr lang="ru-RU" dirty="0"/>
              <a:t>Впервые протокол был описан в 1993 году в документе RF</a:t>
            </a:r>
            <a:r>
              <a:rPr lang="en-US" dirty="0"/>
              <a:t>C 1531</a:t>
            </a:r>
            <a:r>
              <a:rPr lang="ru-RU" dirty="0"/>
              <a:t>, но с тех пор в описание вносились правки. На сегодняшний день основным документом, регламентирующим протокол, является RFC 2131.</a:t>
            </a:r>
            <a:r>
              <a:rPr lang="en-US" dirty="0"/>
              <a:t> </a:t>
            </a:r>
            <a:r>
              <a:rPr lang="ru-RU" dirty="0"/>
              <a:t>Помимо автоматизации процесса настройки IP, DHCP позволяет упростить диагностику подключения и переход из одной подсети в другую, оставляя уведомления для системного администратора в логах.</a:t>
            </a:r>
          </a:p>
          <a:p>
            <a:pPr marL="0" indent="0">
              <a:buNone/>
            </a:pPr>
            <a:endParaRPr lang="ru-RU" dirty="0"/>
          </a:p>
        </p:txBody>
      </p:sp>
    </p:spTree>
    <p:extLst>
      <p:ext uri="{BB962C8B-B14F-4D97-AF65-F5344CB8AC3E}">
        <p14:creationId xmlns:p14="http://schemas.microsoft.com/office/powerpoint/2010/main" val="91627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50635D7-168C-4598-BA2B-E7888AF3C466}"/>
              </a:ext>
            </a:extLst>
          </p:cNvPr>
          <p:cNvSpPr>
            <a:spLocks noGrp="1"/>
          </p:cNvSpPr>
          <p:nvPr>
            <p:ph idx="1"/>
          </p:nvPr>
        </p:nvSpPr>
        <p:spPr>
          <a:xfrm>
            <a:off x="1461408" y="1085850"/>
            <a:ext cx="5012871" cy="3306536"/>
          </a:xfrm>
        </p:spPr>
        <p:txBody>
          <a:bodyPr>
            <a:normAutofit fontScale="70000" lnSpcReduction="20000"/>
          </a:bodyPr>
          <a:lstStyle/>
          <a:p>
            <a:r>
              <a:rPr lang="ru-RU" dirty="0"/>
              <a:t>Выбрав одну из конфигураций, предложенных DHCP-серверами, клиент</a:t>
            </a:r>
            <a:br>
              <a:rPr lang="ru-RU" dirty="0"/>
            </a:br>
            <a:r>
              <a:rPr lang="ru-RU" dirty="0"/>
              <a:t>отправляет запрос DHCP (DHCPREQUEST).</a:t>
            </a:r>
            <a:br>
              <a:rPr lang="ru-RU" dirty="0"/>
            </a:br>
            <a:r>
              <a:rPr lang="ru-RU" dirty="0"/>
              <a:t>Запрос рассылается широковещательно, при этом к опциям, указанным</a:t>
            </a:r>
            <a:br>
              <a:rPr lang="ru-RU" dirty="0"/>
            </a:br>
            <a:r>
              <a:rPr lang="ru-RU" dirty="0"/>
              <a:t>клиентом в сообщении DHCPDISCOVER, добавляется специальная опция:</a:t>
            </a:r>
            <a:br>
              <a:rPr lang="ru-RU" dirty="0"/>
            </a:br>
            <a:r>
              <a:rPr lang="ru-RU" dirty="0"/>
              <a:t>идентификатор сервера — указывающая адрес DHCP-сервера, выбранного клиентом (в данном случае — 192.168.1.1).</a:t>
            </a:r>
            <a:endParaRPr lang="ru-RU" b="1" dirty="0"/>
          </a:p>
          <a:p>
            <a:endParaRPr lang="ru-RU" b="1" dirty="0"/>
          </a:p>
          <a:p>
            <a:endParaRPr lang="ru-RU" b="1" dirty="0"/>
          </a:p>
          <a:p>
            <a:r>
              <a:rPr lang="ru-RU" dirty="0"/>
              <a:t>Сервер подтверждает запрос и направляет</a:t>
            </a:r>
            <a:br>
              <a:rPr lang="ru-RU" dirty="0"/>
            </a:br>
            <a:r>
              <a:rPr lang="ru-RU" dirty="0"/>
              <a:t>это подтверждение (DHCPACK) клиенту.</a:t>
            </a:r>
            <a:br>
              <a:rPr lang="ru-RU" dirty="0"/>
            </a:br>
            <a:r>
              <a:rPr lang="ru-RU" dirty="0"/>
              <a:t>После этого клиент должен настроить свой</a:t>
            </a:r>
            <a:br>
              <a:rPr lang="ru-RU" dirty="0"/>
            </a:br>
            <a:r>
              <a:rPr lang="ru-RU" dirty="0"/>
              <a:t>сетевой интерфейс, используя</a:t>
            </a:r>
            <a:br>
              <a:rPr lang="ru-RU" dirty="0"/>
            </a:br>
            <a:r>
              <a:rPr lang="ru-RU" dirty="0"/>
              <a:t>предоставленные опции.</a:t>
            </a:r>
          </a:p>
        </p:txBody>
      </p:sp>
      <p:pic>
        <p:nvPicPr>
          <p:cNvPr id="4" name="Рисунок 3">
            <a:extLst>
              <a:ext uri="{FF2B5EF4-FFF2-40B4-BE49-F238E27FC236}">
                <a16:creationId xmlns:a16="http://schemas.microsoft.com/office/drawing/2014/main" id="{C94853C9-0682-4653-B7E8-462064E0C6AD}"/>
              </a:ext>
            </a:extLst>
          </p:cNvPr>
          <p:cNvPicPr>
            <a:picLocks noChangeAspect="1"/>
          </p:cNvPicPr>
          <p:nvPr/>
        </p:nvPicPr>
        <p:blipFill>
          <a:blip r:embed="rId2"/>
          <a:stretch>
            <a:fillRect/>
          </a:stretch>
        </p:blipFill>
        <p:spPr>
          <a:xfrm>
            <a:off x="6306160" y="3056629"/>
            <a:ext cx="5382376" cy="3096057"/>
          </a:xfrm>
          <a:prstGeom prst="rect">
            <a:avLst/>
          </a:prstGeom>
        </p:spPr>
      </p:pic>
    </p:spTree>
    <p:extLst>
      <p:ext uri="{BB962C8B-B14F-4D97-AF65-F5344CB8AC3E}">
        <p14:creationId xmlns:p14="http://schemas.microsoft.com/office/powerpoint/2010/main" val="24842433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AC6207-65C2-40E5-A3D4-9312672037F6}"/>
              </a:ext>
            </a:extLst>
          </p:cNvPr>
          <p:cNvSpPr>
            <a:spLocks noGrp="1"/>
          </p:cNvSpPr>
          <p:nvPr>
            <p:ph type="title"/>
          </p:nvPr>
        </p:nvSpPr>
        <p:spPr>
          <a:xfrm>
            <a:off x="2592925" y="624110"/>
            <a:ext cx="8911687" cy="820969"/>
          </a:xfrm>
        </p:spPr>
        <p:txBody>
          <a:bodyPr/>
          <a:lstStyle/>
          <a:p>
            <a:r>
              <a:rPr lang="ru-RU" dirty="0"/>
              <a:t>Управление </a:t>
            </a:r>
            <a:r>
              <a:rPr lang="en-US" dirty="0"/>
              <a:t>DHCP-</a:t>
            </a:r>
            <a:r>
              <a:rPr lang="ru-RU" dirty="0"/>
              <a:t>серверами</a:t>
            </a:r>
          </a:p>
        </p:txBody>
      </p:sp>
      <p:sp>
        <p:nvSpPr>
          <p:cNvPr id="3" name="Объект 2">
            <a:extLst>
              <a:ext uri="{FF2B5EF4-FFF2-40B4-BE49-F238E27FC236}">
                <a16:creationId xmlns:a16="http://schemas.microsoft.com/office/drawing/2014/main" id="{FDCB13BB-FFDA-4538-819B-7602AC7CDAD8}"/>
              </a:ext>
            </a:extLst>
          </p:cNvPr>
          <p:cNvSpPr>
            <a:spLocks noGrp="1"/>
          </p:cNvSpPr>
          <p:nvPr>
            <p:ph idx="1"/>
          </p:nvPr>
        </p:nvSpPr>
        <p:spPr/>
        <p:txBody>
          <a:bodyPr/>
          <a:lstStyle/>
          <a:p>
            <a:r>
              <a:rPr lang="ru-RU" dirty="0"/>
              <a:t>Для управления DHCP-серверами используется</a:t>
            </a:r>
            <a:br>
              <a:rPr lang="ru-RU" dirty="0"/>
            </a:br>
            <a:r>
              <a:rPr lang="ru-RU" dirty="0"/>
              <a:t>специальная оснастка </a:t>
            </a:r>
            <a:r>
              <a:rPr lang="ru-RU" dirty="0" err="1"/>
              <a:t>mmc</a:t>
            </a:r>
            <a:r>
              <a:rPr lang="ru-RU" dirty="0"/>
              <a:t>. Вызов консоли управления</a:t>
            </a:r>
            <a:br>
              <a:rPr lang="ru-RU" dirty="0"/>
            </a:br>
            <a:r>
              <a:rPr lang="ru-RU" dirty="0"/>
              <a:t>осуществляется с помощью специальной команды в группе</a:t>
            </a:r>
            <a:br>
              <a:rPr lang="ru-RU" dirty="0"/>
            </a:br>
            <a:r>
              <a:rPr lang="ru-RU" b="1" dirty="0"/>
              <a:t>Администрирование.</a:t>
            </a:r>
          </a:p>
          <a:p>
            <a:endParaRPr lang="ru-RU" b="1" dirty="0"/>
          </a:p>
        </p:txBody>
      </p:sp>
      <p:pic>
        <p:nvPicPr>
          <p:cNvPr id="4" name="Рисунок 3">
            <a:extLst>
              <a:ext uri="{FF2B5EF4-FFF2-40B4-BE49-F238E27FC236}">
                <a16:creationId xmlns:a16="http://schemas.microsoft.com/office/drawing/2014/main" id="{9E71E591-C2E1-4AB5-8C7E-322C47002DD1}"/>
              </a:ext>
            </a:extLst>
          </p:cNvPr>
          <p:cNvPicPr>
            <a:picLocks noChangeAspect="1"/>
          </p:cNvPicPr>
          <p:nvPr/>
        </p:nvPicPr>
        <p:blipFill>
          <a:blip r:embed="rId2"/>
          <a:stretch>
            <a:fillRect/>
          </a:stretch>
        </p:blipFill>
        <p:spPr>
          <a:xfrm>
            <a:off x="2981517" y="3435371"/>
            <a:ext cx="7418296" cy="2798519"/>
          </a:xfrm>
          <a:prstGeom prst="rect">
            <a:avLst/>
          </a:prstGeom>
        </p:spPr>
      </p:pic>
    </p:spTree>
    <p:extLst>
      <p:ext uri="{BB962C8B-B14F-4D97-AF65-F5344CB8AC3E}">
        <p14:creationId xmlns:p14="http://schemas.microsoft.com/office/powerpoint/2010/main" val="4098142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26CE4E6B-6C4B-4C2A-85F1-295196D61314}"/>
              </a:ext>
            </a:extLst>
          </p:cNvPr>
          <p:cNvPicPr>
            <a:picLocks noChangeAspect="1"/>
          </p:cNvPicPr>
          <p:nvPr/>
        </p:nvPicPr>
        <p:blipFill>
          <a:blip r:embed="rId2"/>
          <a:stretch>
            <a:fillRect/>
          </a:stretch>
        </p:blipFill>
        <p:spPr>
          <a:xfrm>
            <a:off x="3012547" y="602834"/>
            <a:ext cx="8707771" cy="5231501"/>
          </a:xfrm>
          <a:prstGeom prst="rect">
            <a:avLst/>
          </a:prstGeom>
        </p:spPr>
      </p:pic>
    </p:spTree>
    <p:extLst>
      <p:ext uri="{BB962C8B-B14F-4D97-AF65-F5344CB8AC3E}">
        <p14:creationId xmlns:p14="http://schemas.microsoft.com/office/powerpoint/2010/main" val="3056175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02F002-13DD-477A-96B3-821C7B74FEAD}"/>
              </a:ext>
            </a:extLst>
          </p:cNvPr>
          <p:cNvSpPr>
            <a:spLocks noGrp="1"/>
          </p:cNvSpPr>
          <p:nvPr>
            <p:ph type="title"/>
          </p:nvPr>
        </p:nvSpPr>
        <p:spPr/>
        <p:txBody>
          <a:bodyPr>
            <a:normAutofit fontScale="90000"/>
          </a:bodyPr>
          <a:lstStyle/>
          <a:p>
            <a:r>
              <a:rPr lang="en-US" dirty="0"/>
              <a:t>Option 82 — </a:t>
            </a:r>
            <a:r>
              <a:rPr lang="ru-RU" dirty="0"/>
              <a:t>ретрансляция </a:t>
            </a:r>
            <a:r>
              <a:rPr lang="en-US" dirty="0"/>
              <a:t>DHCP-</a:t>
            </a:r>
            <a:r>
              <a:rPr lang="ru-RU" dirty="0"/>
              <a:t>сервера</a:t>
            </a:r>
            <a:br>
              <a:rPr lang="ru-RU" dirty="0"/>
            </a:br>
            <a:endParaRPr lang="ru-RU" dirty="0"/>
          </a:p>
        </p:txBody>
      </p:sp>
      <p:sp>
        <p:nvSpPr>
          <p:cNvPr id="3" name="Объект 2">
            <a:extLst>
              <a:ext uri="{FF2B5EF4-FFF2-40B4-BE49-F238E27FC236}">
                <a16:creationId xmlns:a16="http://schemas.microsoft.com/office/drawing/2014/main" id="{580D8886-EAEB-45EB-A35A-844EC196B538}"/>
              </a:ext>
            </a:extLst>
          </p:cNvPr>
          <p:cNvSpPr>
            <a:spLocks noGrp="1"/>
          </p:cNvSpPr>
          <p:nvPr>
            <p:ph idx="1"/>
          </p:nvPr>
        </p:nvSpPr>
        <p:spPr>
          <a:xfrm>
            <a:off x="2592924" y="2049236"/>
            <a:ext cx="8911688" cy="3861986"/>
          </a:xfrm>
        </p:spPr>
        <p:txBody>
          <a:bodyPr>
            <a:normAutofit fontScale="85000" lnSpcReduction="10000"/>
          </a:bodyPr>
          <a:lstStyle/>
          <a:p>
            <a:pPr marL="0" indent="0" fontAlgn="base">
              <a:buNone/>
            </a:pPr>
            <a:r>
              <a:rPr lang="ru-RU" dirty="0" err="1"/>
              <a:t>Option</a:t>
            </a:r>
            <a:r>
              <a:rPr lang="ru-RU" dirty="0"/>
              <a:t> 82 — информация об агенте ретрансляции (</a:t>
            </a:r>
            <a:r>
              <a:rPr lang="ru-RU" dirty="0" err="1"/>
              <a:t>relay</a:t>
            </a:r>
            <a:r>
              <a:rPr lang="ru-RU" dirty="0"/>
              <a:t> </a:t>
            </a:r>
            <a:r>
              <a:rPr lang="ru-RU" dirty="0" err="1"/>
              <a:t>agent</a:t>
            </a:r>
            <a:r>
              <a:rPr lang="ru-RU" dirty="0"/>
              <a:t> </a:t>
            </a:r>
            <a:r>
              <a:rPr lang="ru-RU" dirty="0" err="1"/>
              <a:t>information</a:t>
            </a:r>
            <a:r>
              <a:rPr lang="ru-RU" dirty="0"/>
              <a:t>). Благодаря ретранслятору клиент и сервер могут общаться, находясь в разных подсетях. По умолчанию широковещательные сообщения не могут выходить за пределы текущего широковещательного домена (подсети).</a:t>
            </a:r>
          </a:p>
          <a:p>
            <a:pPr marL="0" indent="0" fontAlgn="base">
              <a:buNone/>
            </a:pPr>
            <a:r>
              <a:rPr lang="ru-RU" dirty="0"/>
              <a:t>Предположим, широковещательные сообщения не выходят за пределы подсети компании, которая не установила DHCP-сервер. В таком случае сообщение DHCPDISCOVER должно будет пропасть, и ни один компьютер компании не сможет выйти в интернет. Однако в реальности отсутствие DHCP-сервера не мешает выходу в сеть.</a:t>
            </a:r>
          </a:p>
          <a:p>
            <a:pPr marL="0" indent="0" fontAlgn="base">
              <a:buNone/>
            </a:pPr>
            <a:r>
              <a:rPr lang="ru-RU" dirty="0"/>
              <a:t>Значит ли это, что широковещательные сообщения каким-то образом выходят за пределы подсети? Не совсем. За пределы подсети выходят только широковещательные DHCP-сообщения. Это становится возможным благодаря агенту ретрансляции. Обычно в его роли выступает маршрутизатор или сервер. Ретранслятор получает сообщения от клиента в своей подсети, направляют его на DHCP-сервер, который тем же образом — через ретранслятор — отправляет ответ. Так ретранслятор выступает в качестве посредника между подсетями.</a:t>
            </a:r>
          </a:p>
          <a:p>
            <a:endParaRPr lang="ru-RU" dirty="0"/>
          </a:p>
        </p:txBody>
      </p:sp>
    </p:spTree>
    <p:extLst>
      <p:ext uri="{BB962C8B-B14F-4D97-AF65-F5344CB8AC3E}">
        <p14:creationId xmlns:p14="http://schemas.microsoft.com/office/powerpoint/2010/main" val="2084777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3CDBA1-26CE-4C99-8B19-D1B02FFBB474}"/>
              </a:ext>
            </a:extLst>
          </p:cNvPr>
          <p:cNvSpPr>
            <a:spLocks noGrp="1"/>
          </p:cNvSpPr>
          <p:nvPr>
            <p:ph type="title"/>
          </p:nvPr>
        </p:nvSpPr>
        <p:spPr>
          <a:xfrm>
            <a:off x="1682977" y="367393"/>
            <a:ext cx="9902144" cy="1224643"/>
          </a:xfrm>
        </p:spPr>
        <p:txBody>
          <a:bodyPr>
            <a:normAutofit fontScale="90000"/>
          </a:bodyPr>
          <a:lstStyle/>
          <a:p>
            <a:r>
              <a:rPr lang="ru-RU" b="1" dirty="0"/>
              <a:t>Настройка функции Ретранслятор DHCP (DHCP </a:t>
            </a:r>
            <a:r>
              <a:rPr lang="ru-RU" b="1" dirty="0" err="1"/>
              <a:t>Relay</a:t>
            </a:r>
            <a:r>
              <a:rPr lang="en-US" b="1" dirty="0"/>
              <a:t>)</a:t>
            </a:r>
            <a:br>
              <a:rPr lang="ru-RU" b="1" dirty="0"/>
            </a:br>
            <a:endParaRPr lang="ru-RU" dirty="0"/>
          </a:p>
        </p:txBody>
      </p:sp>
      <p:sp>
        <p:nvSpPr>
          <p:cNvPr id="3" name="Объект 2">
            <a:extLst>
              <a:ext uri="{FF2B5EF4-FFF2-40B4-BE49-F238E27FC236}">
                <a16:creationId xmlns:a16="http://schemas.microsoft.com/office/drawing/2014/main" id="{F933A3D8-048B-496A-BCEA-6D860EC49E95}"/>
              </a:ext>
            </a:extLst>
          </p:cNvPr>
          <p:cNvSpPr>
            <a:spLocks noGrp="1"/>
          </p:cNvSpPr>
          <p:nvPr>
            <p:ph idx="1"/>
          </p:nvPr>
        </p:nvSpPr>
        <p:spPr>
          <a:xfrm>
            <a:off x="1918607" y="1828800"/>
            <a:ext cx="9821635" cy="2318657"/>
          </a:xfrm>
        </p:spPr>
        <p:txBody>
          <a:bodyPr/>
          <a:lstStyle/>
          <a:p>
            <a:r>
              <a:rPr lang="ru-RU" sz="1400" dirty="0"/>
              <a:t>Функция DHCP </a:t>
            </a:r>
            <a:r>
              <a:rPr lang="ru-RU" sz="1400" dirty="0" err="1"/>
              <a:t>Relay</a:t>
            </a:r>
            <a:r>
              <a:rPr lang="ru-RU" sz="1400" dirty="0"/>
              <a:t> предназначена для того, чтобы устройства в выбранном сегменте вашей сети получали настройки от внешнего DHCP-сервера.</a:t>
            </a:r>
            <a:r>
              <a:rPr lang="en-US" sz="1400" dirty="0"/>
              <a:t> </a:t>
            </a:r>
            <a:r>
              <a:rPr lang="ru-RU" sz="1400" dirty="0"/>
              <a:t>Для настройки нужно указать адрес DHCP-сервера и выбрать роль «WAN» для интерфейса, за которым этот сервер находится. Роль «LAN» следует назначить сегменту, который должен использовать указанный DHCP-сервер. Настройку можно найти в </a:t>
            </a:r>
            <a:r>
              <a:rPr lang="ru-RU" sz="1400" dirty="0">
                <a:solidFill>
                  <a:schemeClr val="tx1"/>
                </a:solidFill>
              </a:rPr>
              <a:t>веб-конфигураторе</a:t>
            </a:r>
            <a:r>
              <a:rPr lang="ru-RU" sz="1400" dirty="0"/>
              <a:t> интернет-центра в меню </a:t>
            </a:r>
            <a:r>
              <a:rPr lang="ru-RU" sz="1400" b="1" dirty="0"/>
              <a:t>Домашняя сеть</a:t>
            </a:r>
            <a:r>
              <a:rPr lang="ru-RU" sz="1400" dirty="0"/>
              <a:t> на вкладке </a:t>
            </a:r>
            <a:r>
              <a:rPr lang="ru-RU" sz="1400" b="1" dirty="0"/>
              <a:t>DHCP </a:t>
            </a:r>
            <a:r>
              <a:rPr lang="ru-RU" sz="1400" b="1" dirty="0" err="1"/>
              <a:t>Relay</a:t>
            </a:r>
            <a:r>
              <a:rPr lang="ru-RU" sz="1400" dirty="0"/>
              <a:t>.</a:t>
            </a:r>
            <a:endParaRPr lang="en-US" sz="1400" dirty="0"/>
          </a:p>
          <a:p>
            <a:endParaRPr lang="ru-RU" dirty="0"/>
          </a:p>
        </p:txBody>
      </p:sp>
      <p:pic>
        <p:nvPicPr>
          <p:cNvPr id="4" name="Рисунок 3">
            <a:extLst>
              <a:ext uri="{FF2B5EF4-FFF2-40B4-BE49-F238E27FC236}">
                <a16:creationId xmlns:a16="http://schemas.microsoft.com/office/drawing/2014/main" id="{FE36D287-03D8-42E4-9DE0-7B51C30CFA87}"/>
              </a:ext>
            </a:extLst>
          </p:cNvPr>
          <p:cNvPicPr>
            <a:picLocks noChangeAspect="1"/>
          </p:cNvPicPr>
          <p:nvPr/>
        </p:nvPicPr>
        <p:blipFill>
          <a:blip r:embed="rId2"/>
          <a:stretch>
            <a:fillRect/>
          </a:stretch>
        </p:blipFill>
        <p:spPr>
          <a:xfrm>
            <a:off x="2592925" y="3109690"/>
            <a:ext cx="6800734" cy="3212125"/>
          </a:xfrm>
          <a:prstGeom prst="rect">
            <a:avLst/>
          </a:prstGeom>
        </p:spPr>
      </p:pic>
    </p:spTree>
    <p:extLst>
      <p:ext uri="{BB962C8B-B14F-4D97-AF65-F5344CB8AC3E}">
        <p14:creationId xmlns:p14="http://schemas.microsoft.com/office/powerpoint/2010/main" val="3492828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35B9F-A394-40EF-AEC8-5E7FED895DA5}"/>
              </a:ext>
            </a:extLst>
          </p:cNvPr>
          <p:cNvSpPr>
            <a:spLocks noGrp="1"/>
          </p:cNvSpPr>
          <p:nvPr>
            <p:ph type="title"/>
          </p:nvPr>
        </p:nvSpPr>
        <p:spPr>
          <a:xfrm>
            <a:off x="1559379" y="624110"/>
            <a:ext cx="9945233" cy="1280890"/>
          </a:xfrm>
        </p:spPr>
        <p:txBody>
          <a:bodyPr>
            <a:normAutofit fontScale="90000"/>
          </a:bodyPr>
          <a:lstStyle/>
          <a:p>
            <a:r>
              <a:rPr lang="ru-RU" dirty="0"/>
              <a:t>Пример практического применения функции Ретранслятор DHCP (DHCP </a:t>
            </a:r>
            <a:r>
              <a:rPr lang="ru-RU" dirty="0" err="1"/>
              <a:t>Relay</a:t>
            </a:r>
            <a:r>
              <a:rPr lang="ru-RU" dirty="0"/>
              <a:t>)</a:t>
            </a:r>
          </a:p>
        </p:txBody>
      </p:sp>
      <p:sp>
        <p:nvSpPr>
          <p:cNvPr id="3" name="Объект 2">
            <a:extLst>
              <a:ext uri="{FF2B5EF4-FFF2-40B4-BE49-F238E27FC236}">
                <a16:creationId xmlns:a16="http://schemas.microsoft.com/office/drawing/2014/main" id="{09C5EAF2-BE9E-4E54-8541-6ED8B8FC6161}"/>
              </a:ext>
            </a:extLst>
          </p:cNvPr>
          <p:cNvSpPr>
            <a:spLocks noGrp="1"/>
          </p:cNvSpPr>
          <p:nvPr>
            <p:ph idx="1"/>
          </p:nvPr>
        </p:nvSpPr>
        <p:spPr/>
        <p:txBody>
          <a:bodyPr/>
          <a:lstStyle/>
          <a:p>
            <a:r>
              <a:rPr lang="ru-RU" dirty="0"/>
              <a:t>Предположим, имеется следующая топология:</a:t>
            </a:r>
            <a:br>
              <a:rPr lang="ru-RU" b="1" dirty="0"/>
            </a:br>
            <a:r>
              <a:rPr lang="ru-RU" dirty="0"/>
              <a:t>Интернет-центр </a:t>
            </a:r>
            <a:r>
              <a:rPr lang="ru-RU" dirty="0" err="1"/>
              <a:t>Keenetic</a:t>
            </a:r>
            <a:r>
              <a:rPr lang="ru-RU" dirty="0"/>
              <a:t> подключен к </a:t>
            </a:r>
            <a:r>
              <a:rPr lang="ru-RU" dirty="0" err="1"/>
              <a:t>интернет-провайдеру</a:t>
            </a:r>
            <a:r>
              <a:rPr lang="ru-RU" dirty="0"/>
              <a:t> через WAN-порт. На </a:t>
            </a:r>
            <a:r>
              <a:rPr lang="ru-RU" dirty="0" err="1"/>
              <a:t>Keenetic</a:t>
            </a:r>
            <a:r>
              <a:rPr lang="ru-RU" dirty="0"/>
              <a:t> организована стандартная локальная подсеть (</a:t>
            </a:r>
            <a:r>
              <a:rPr lang="ru-RU" dirty="0" err="1"/>
              <a:t>Home</a:t>
            </a:r>
            <a:r>
              <a:rPr lang="ru-RU" dirty="0"/>
              <a:t> </a:t>
            </a:r>
            <a:r>
              <a:rPr lang="ru-RU" dirty="0" err="1"/>
              <a:t>network</a:t>
            </a:r>
            <a:r>
              <a:rPr lang="ru-RU" dirty="0"/>
              <a:t>, 192.168.1.0/24), включающая в себя порты LAN1, LAN2 и </a:t>
            </a:r>
            <a:r>
              <a:rPr lang="ru-RU" dirty="0" err="1"/>
              <a:t>Wi-Fi</a:t>
            </a:r>
            <a:r>
              <a:rPr lang="ru-RU" dirty="0"/>
              <a:t>. Для порта LAN3 и LAN4 будет создан отдельный интерфейс DMZ (192.168.3.0/24), в котором будет находиться сервер с IP-адресом 192.168.3.10 и который должен раздавать IP-адреса, в том числе и для хостов интерфейса </a:t>
            </a:r>
            <a:r>
              <a:rPr lang="ru-RU" dirty="0" err="1"/>
              <a:t>Home</a:t>
            </a:r>
            <a:r>
              <a:rPr lang="ru-RU" dirty="0"/>
              <a:t> </a:t>
            </a:r>
            <a:r>
              <a:rPr lang="ru-RU" dirty="0" err="1"/>
              <a:t>network</a:t>
            </a:r>
            <a:r>
              <a:rPr lang="ru-RU" dirty="0"/>
              <a:t>.</a:t>
            </a:r>
          </a:p>
        </p:txBody>
      </p:sp>
    </p:spTree>
    <p:extLst>
      <p:ext uri="{BB962C8B-B14F-4D97-AF65-F5344CB8AC3E}">
        <p14:creationId xmlns:p14="http://schemas.microsoft.com/office/powerpoint/2010/main" val="25764802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68F26C-FFDF-4AB7-BEBE-6F0AED5ABD0E}"/>
              </a:ext>
            </a:extLst>
          </p:cNvPr>
          <p:cNvSpPr>
            <a:spLocks noGrp="1"/>
          </p:cNvSpPr>
          <p:nvPr>
            <p:ph type="title"/>
          </p:nvPr>
        </p:nvSpPr>
        <p:spPr>
          <a:xfrm>
            <a:off x="1861458" y="624110"/>
            <a:ext cx="5437413" cy="1280890"/>
          </a:xfrm>
        </p:spPr>
        <p:txBody>
          <a:bodyPr>
            <a:noAutofit/>
          </a:bodyPr>
          <a:lstStyle/>
          <a:p>
            <a:r>
              <a:rPr lang="ru-RU" sz="2400" dirty="0"/>
              <a:t>Пример практического применения функции Ретранслятор DHCP (DHCP </a:t>
            </a:r>
            <a:r>
              <a:rPr lang="ru-RU" sz="2400" dirty="0" err="1"/>
              <a:t>Relay</a:t>
            </a:r>
            <a:r>
              <a:rPr lang="ru-RU" sz="2400" dirty="0"/>
              <a:t>)</a:t>
            </a:r>
          </a:p>
        </p:txBody>
      </p:sp>
      <p:sp>
        <p:nvSpPr>
          <p:cNvPr id="3" name="Прямоугольник 2">
            <a:extLst>
              <a:ext uri="{FF2B5EF4-FFF2-40B4-BE49-F238E27FC236}">
                <a16:creationId xmlns:a16="http://schemas.microsoft.com/office/drawing/2014/main" id="{4473732C-D282-4040-9FAC-65DD2FF32567}"/>
              </a:ext>
            </a:extLst>
          </p:cNvPr>
          <p:cNvSpPr/>
          <p:nvPr/>
        </p:nvSpPr>
        <p:spPr>
          <a:xfrm>
            <a:off x="2155371" y="3167743"/>
            <a:ext cx="4392386" cy="1477328"/>
          </a:xfrm>
          <a:prstGeom prst="rect">
            <a:avLst/>
          </a:prstGeom>
        </p:spPr>
        <p:txBody>
          <a:bodyPr wrap="square">
            <a:spAutoFit/>
          </a:bodyPr>
          <a:lstStyle/>
          <a:p>
            <a:r>
              <a:rPr lang="ru-RU" dirty="0"/>
              <a:t>Для создания DMZ-интерфейса необходимо выполнить указанные  команды. Для этого нужно подключиться к режиму командной строки (CLI) интернет-центра.</a:t>
            </a:r>
          </a:p>
        </p:txBody>
      </p:sp>
      <p:pic>
        <p:nvPicPr>
          <p:cNvPr id="4" name="Рисунок 3">
            <a:extLst>
              <a:ext uri="{FF2B5EF4-FFF2-40B4-BE49-F238E27FC236}">
                <a16:creationId xmlns:a16="http://schemas.microsoft.com/office/drawing/2014/main" id="{942818DB-E59A-4008-AA9F-EC45D7511E17}"/>
              </a:ext>
            </a:extLst>
          </p:cNvPr>
          <p:cNvPicPr>
            <a:picLocks noChangeAspect="1"/>
          </p:cNvPicPr>
          <p:nvPr/>
        </p:nvPicPr>
        <p:blipFill>
          <a:blip r:embed="rId2"/>
          <a:stretch>
            <a:fillRect/>
          </a:stretch>
        </p:blipFill>
        <p:spPr>
          <a:xfrm>
            <a:off x="7926769" y="179614"/>
            <a:ext cx="3082159" cy="6384471"/>
          </a:xfrm>
          <a:prstGeom prst="rect">
            <a:avLst/>
          </a:prstGeom>
        </p:spPr>
      </p:pic>
    </p:spTree>
    <p:extLst>
      <p:ext uri="{BB962C8B-B14F-4D97-AF65-F5344CB8AC3E}">
        <p14:creationId xmlns:p14="http://schemas.microsoft.com/office/powerpoint/2010/main" val="1067933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814630-9595-4891-BDB7-71EB499C0D26}"/>
              </a:ext>
            </a:extLst>
          </p:cNvPr>
          <p:cNvSpPr>
            <a:spLocks noGrp="1"/>
          </p:cNvSpPr>
          <p:nvPr>
            <p:ph type="title"/>
          </p:nvPr>
        </p:nvSpPr>
        <p:spPr>
          <a:xfrm>
            <a:off x="2269671" y="609601"/>
            <a:ext cx="9307285" cy="1211036"/>
          </a:xfrm>
        </p:spPr>
        <p:txBody>
          <a:bodyPr>
            <a:normAutofit/>
          </a:bodyPr>
          <a:lstStyle/>
          <a:p>
            <a:r>
              <a:rPr lang="ru-RU" sz="2400" dirty="0"/>
              <a:t>Пример практического применения функции Ретранслятор DHCP (DHCP </a:t>
            </a:r>
            <a:r>
              <a:rPr lang="ru-RU" sz="2400" dirty="0" err="1"/>
              <a:t>Relay</a:t>
            </a:r>
            <a:r>
              <a:rPr lang="ru-RU" sz="2400" dirty="0"/>
              <a:t>)</a:t>
            </a:r>
          </a:p>
        </p:txBody>
      </p:sp>
      <p:sp>
        <p:nvSpPr>
          <p:cNvPr id="3" name="Текст 2">
            <a:extLst>
              <a:ext uri="{FF2B5EF4-FFF2-40B4-BE49-F238E27FC236}">
                <a16:creationId xmlns:a16="http://schemas.microsoft.com/office/drawing/2014/main" id="{0D513DFE-B2F8-49B4-83AD-8AB108B1E43D}"/>
              </a:ext>
            </a:extLst>
          </p:cNvPr>
          <p:cNvSpPr>
            <a:spLocks noGrp="1"/>
          </p:cNvSpPr>
          <p:nvPr>
            <p:ph type="body" idx="1"/>
          </p:nvPr>
        </p:nvSpPr>
        <p:spPr>
          <a:xfrm>
            <a:off x="2016578" y="2487385"/>
            <a:ext cx="9764485" cy="1423307"/>
          </a:xfrm>
        </p:spPr>
        <p:txBody>
          <a:bodyPr>
            <a:normAutofit/>
          </a:bodyPr>
          <a:lstStyle/>
          <a:p>
            <a:r>
              <a:rPr lang="ru-RU" dirty="0"/>
              <a:t>Для интерфейса </a:t>
            </a:r>
            <a:r>
              <a:rPr lang="ru-RU" dirty="0" err="1"/>
              <a:t>Home</a:t>
            </a:r>
            <a:r>
              <a:rPr lang="ru-RU" dirty="0"/>
              <a:t> </a:t>
            </a:r>
            <a:r>
              <a:rPr lang="ru-RU" dirty="0" err="1"/>
              <a:t>network</a:t>
            </a:r>
            <a:r>
              <a:rPr lang="ru-RU" dirty="0"/>
              <a:t> необходимо будет отключить DHCP-сервер, чтобы хосты получали IP-адрес только от сервера, расположенного в подсети DMZ.</a:t>
            </a:r>
          </a:p>
          <a:p>
            <a:r>
              <a:rPr lang="ru-RU" dirty="0"/>
              <a:t>Для того чтобы интерфейсы DMZ и </a:t>
            </a:r>
            <a:r>
              <a:rPr lang="ru-RU" dirty="0" err="1"/>
              <a:t>Home</a:t>
            </a:r>
            <a:r>
              <a:rPr lang="ru-RU" dirty="0"/>
              <a:t> </a:t>
            </a:r>
            <a:r>
              <a:rPr lang="ru-RU" dirty="0" err="1"/>
              <a:t>network</a:t>
            </a:r>
            <a:r>
              <a:rPr lang="ru-RU" dirty="0"/>
              <a:t> могли "общаться" между собой, необходимо отключить функцию </a:t>
            </a:r>
            <a:r>
              <a:rPr lang="ru-RU" b="1" dirty="0" err="1"/>
              <a:t>isolate-private</a:t>
            </a:r>
            <a:r>
              <a:rPr lang="ru-RU" dirty="0"/>
              <a:t> с помощью следующих команд:</a:t>
            </a:r>
          </a:p>
          <a:p>
            <a:endParaRPr lang="ru-RU" dirty="0"/>
          </a:p>
        </p:txBody>
      </p:sp>
      <p:pic>
        <p:nvPicPr>
          <p:cNvPr id="4" name="Рисунок 3">
            <a:extLst>
              <a:ext uri="{FF2B5EF4-FFF2-40B4-BE49-F238E27FC236}">
                <a16:creationId xmlns:a16="http://schemas.microsoft.com/office/drawing/2014/main" id="{83F455F4-84AB-4279-83F9-713152C1FB41}"/>
              </a:ext>
            </a:extLst>
          </p:cNvPr>
          <p:cNvPicPr>
            <a:picLocks noChangeAspect="1"/>
          </p:cNvPicPr>
          <p:nvPr/>
        </p:nvPicPr>
        <p:blipFill>
          <a:blip r:embed="rId2"/>
          <a:stretch>
            <a:fillRect/>
          </a:stretch>
        </p:blipFill>
        <p:spPr>
          <a:xfrm>
            <a:off x="4203112" y="3910692"/>
            <a:ext cx="4616653" cy="1877785"/>
          </a:xfrm>
          <a:prstGeom prst="rect">
            <a:avLst/>
          </a:prstGeom>
        </p:spPr>
      </p:pic>
    </p:spTree>
    <p:extLst>
      <p:ext uri="{BB962C8B-B14F-4D97-AF65-F5344CB8AC3E}">
        <p14:creationId xmlns:p14="http://schemas.microsoft.com/office/powerpoint/2010/main" val="30243467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B2AE65-0D70-48B8-A13F-1395D6E6D84A}"/>
              </a:ext>
            </a:extLst>
          </p:cNvPr>
          <p:cNvSpPr>
            <a:spLocks noGrp="1"/>
          </p:cNvSpPr>
          <p:nvPr>
            <p:ph type="title"/>
          </p:nvPr>
        </p:nvSpPr>
        <p:spPr>
          <a:xfrm>
            <a:off x="2589212" y="609600"/>
            <a:ext cx="8915399" cy="900793"/>
          </a:xfrm>
        </p:spPr>
        <p:txBody>
          <a:bodyPr>
            <a:normAutofit/>
          </a:bodyPr>
          <a:lstStyle/>
          <a:p>
            <a:r>
              <a:rPr lang="ru-RU" sz="2400" dirty="0"/>
              <a:t>Пример практического применения функции Ретранслятор DHCP (DHCP </a:t>
            </a:r>
            <a:r>
              <a:rPr lang="ru-RU" sz="2400" dirty="0" err="1"/>
              <a:t>Relay</a:t>
            </a:r>
            <a:r>
              <a:rPr lang="ru-RU" sz="2400" dirty="0"/>
              <a:t>)</a:t>
            </a:r>
          </a:p>
        </p:txBody>
      </p:sp>
      <p:sp>
        <p:nvSpPr>
          <p:cNvPr id="3" name="Текст 2">
            <a:extLst>
              <a:ext uri="{FF2B5EF4-FFF2-40B4-BE49-F238E27FC236}">
                <a16:creationId xmlns:a16="http://schemas.microsoft.com/office/drawing/2014/main" id="{29EC8AA9-38E7-4CC6-8CEB-1ADBF28188F7}"/>
              </a:ext>
            </a:extLst>
          </p:cNvPr>
          <p:cNvSpPr>
            <a:spLocks noGrp="1"/>
          </p:cNvSpPr>
          <p:nvPr>
            <p:ph type="body" idx="1"/>
          </p:nvPr>
        </p:nvSpPr>
        <p:spPr>
          <a:xfrm>
            <a:off x="2589212" y="1828800"/>
            <a:ext cx="8915399" cy="1469571"/>
          </a:xfrm>
        </p:spPr>
        <p:txBody>
          <a:bodyPr/>
          <a:lstStyle/>
          <a:p>
            <a:r>
              <a:rPr lang="ru-RU" dirty="0"/>
              <a:t>Далее в настройках </a:t>
            </a:r>
            <a:r>
              <a:rPr lang="ru-RU" dirty="0">
                <a:solidFill>
                  <a:schemeClr val="tx1"/>
                </a:solidFill>
              </a:rPr>
              <a:t>веб-конфигуратора </a:t>
            </a:r>
            <a:r>
              <a:rPr lang="ru-RU" dirty="0"/>
              <a:t>в меню </a:t>
            </a:r>
            <a:r>
              <a:rPr lang="ru-RU" b="1" dirty="0"/>
              <a:t>Домашняя сеть &gt; DHCP </a:t>
            </a:r>
            <a:r>
              <a:rPr lang="ru-RU" b="1" dirty="0" err="1"/>
              <a:t>Relay</a:t>
            </a:r>
            <a:r>
              <a:rPr lang="ru-RU" dirty="0"/>
              <a:t> необходимо указать IP-адрес DHCP-сервера и роли интерфейсов в работе данной функции. </a:t>
            </a:r>
            <a:r>
              <a:rPr lang="ru-RU" b="1" dirty="0"/>
              <a:t>WAN</a:t>
            </a:r>
            <a:r>
              <a:rPr lang="ru-RU" dirty="0"/>
              <a:t> — интерфейс, где находится DHCP-сервер (он может быть один), </a:t>
            </a:r>
            <a:r>
              <a:rPr lang="ru-RU" b="1" dirty="0"/>
              <a:t>LAN</a:t>
            </a:r>
            <a:r>
              <a:rPr lang="ru-RU" dirty="0"/>
              <a:t> — интерфейс, где находится клиент (их может быть несколько).</a:t>
            </a:r>
          </a:p>
        </p:txBody>
      </p:sp>
      <p:pic>
        <p:nvPicPr>
          <p:cNvPr id="4" name="Рисунок 3">
            <a:extLst>
              <a:ext uri="{FF2B5EF4-FFF2-40B4-BE49-F238E27FC236}">
                <a16:creationId xmlns:a16="http://schemas.microsoft.com/office/drawing/2014/main" id="{8508D05F-65A9-4886-9099-D3A6941C42E5}"/>
              </a:ext>
            </a:extLst>
          </p:cNvPr>
          <p:cNvPicPr>
            <a:picLocks noChangeAspect="1"/>
          </p:cNvPicPr>
          <p:nvPr/>
        </p:nvPicPr>
        <p:blipFill>
          <a:blip r:embed="rId2"/>
          <a:stretch>
            <a:fillRect/>
          </a:stretch>
        </p:blipFill>
        <p:spPr>
          <a:xfrm>
            <a:off x="4268864" y="3429000"/>
            <a:ext cx="5401429" cy="2857899"/>
          </a:xfrm>
          <a:prstGeom prst="rect">
            <a:avLst/>
          </a:prstGeom>
        </p:spPr>
      </p:pic>
    </p:spTree>
    <p:extLst>
      <p:ext uri="{BB962C8B-B14F-4D97-AF65-F5344CB8AC3E}">
        <p14:creationId xmlns:p14="http://schemas.microsoft.com/office/powerpoint/2010/main" val="3947939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70FCF1-34E7-4878-9EE7-F9F6061BF5AA}"/>
              </a:ext>
            </a:extLst>
          </p:cNvPr>
          <p:cNvSpPr>
            <a:spLocks noGrp="1"/>
          </p:cNvSpPr>
          <p:nvPr>
            <p:ph type="title"/>
          </p:nvPr>
        </p:nvSpPr>
        <p:spPr>
          <a:xfrm>
            <a:off x="2589212" y="609600"/>
            <a:ext cx="8915399" cy="729343"/>
          </a:xfrm>
        </p:spPr>
        <p:txBody>
          <a:bodyPr>
            <a:noAutofit/>
          </a:bodyPr>
          <a:lstStyle/>
          <a:p>
            <a:r>
              <a:rPr lang="ru-RU" sz="2400" dirty="0"/>
              <a:t>Пример практического применения функции Ретранслятор DHCP (DHCP </a:t>
            </a:r>
            <a:r>
              <a:rPr lang="ru-RU" sz="2400" dirty="0" err="1"/>
              <a:t>Relay</a:t>
            </a:r>
            <a:r>
              <a:rPr lang="ru-RU" sz="2400" dirty="0"/>
              <a:t>)</a:t>
            </a:r>
          </a:p>
        </p:txBody>
      </p:sp>
      <p:sp>
        <p:nvSpPr>
          <p:cNvPr id="3" name="Текст 2">
            <a:extLst>
              <a:ext uri="{FF2B5EF4-FFF2-40B4-BE49-F238E27FC236}">
                <a16:creationId xmlns:a16="http://schemas.microsoft.com/office/drawing/2014/main" id="{293DB335-B0C1-448B-B72B-66DBA67439A0}"/>
              </a:ext>
            </a:extLst>
          </p:cNvPr>
          <p:cNvSpPr>
            <a:spLocks noGrp="1"/>
          </p:cNvSpPr>
          <p:nvPr>
            <p:ph type="body" idx="1"/>
          </p:nvPr>
        </p:nvSpPr>
        <p:spPr>
          <a:xfrm>
            <a:off x="2589212" y="2073729"/>
            <a:ext cx="8915399" cy="955221"/>
          </a:xfrm>
        </p:spPr>
        <p:txBody>
          <a:bodyPr/>
          <a:lstStyle/>
          <a:p>
            <a:r>
              <a:rPr lang="ru-RU" dirty="0"/>
              <a:t>После этого клиенты в сети </a:t>
            </a:r>
            <a:r>
              <a:rPr lang="ru-RU" dirty="0" err="1"/>
              <a:t>Home</a:t>
            </a:r>
            <a:r>
              <a:rPr lang="ru-RU" dirty="0"/>
              <a:t> </a:t>
            </a:r>
            <a:r>
              <a:rPr lang="ru-RU" dirty="0" err="1"/>
              <a:t>network</a:t>
            </a:r>
            <a:r>
              <a:rPr lang="ru-RU" dirty="0"/>
              <a:t> должны будут получать IP-адреса от DHCP-сервера сети DMZ (в нашем примере, это IP-адреса из диапазона 192.168.3.x).</a:t>
            </a:r>
          </a:p>
        </p:txBody>
      </p:sp>
      <p:pic>
        <p:nvPicPr>
          <p:cNvPr id="4" name="Рисунок 3">
            <a:extLst>
              <a:ext uri="{FF2B5EF4-FFF2-40B4-BE49-F238E27FC236}">
                <a16:creationId xmlns:a16="http://schemas.microsoft.com/office/drawing/2014/main" id="{1221EF49-4FBD-49ED-9141-696B1F8CF028}"/>
              </a:ext>
            </a:extLst>
          </p:cNvPr>
          <p:cNvPicPr>
            <a:picLocks noChangeAspect="1"/>
          </p:cNvPicPr>
          <p:nvPr/>
        </p:nvPicPr>
        <p:blipFill>
          <a:blip r:embed="rId2"/>
          <a:stretch>
            <a:fillRect/>
          </a:stretch>
        </p:blipFill>
        <p:spPr>
          <a:xfrm>
            <a:off x="3616780" y="3164827"/>
            <a:ext cx="2589602" cy="3073836"/>
          </a:xfrm>
          <a:prstGeom prst="rect">
            <a:avLst/>
          </a:prstGeom>
        </p:spPr>
      </p:pic>
    </p:spTree>
    <p:extLst>
      <p:ext uri="{BB962C8B-B14F-4D97-AF65-F5344CB8AC3E}">
        <p14:creationId xmlns:p14="http://schemas.microsoft.com/office/powerpoint/2010/main" val="23369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21BBDF-6188-49D0-994C-FDE66AEE7390}"/>
              </a:ext>
            </a:extLst>
          </p:cNvPr>
          <p:cNvSpPr>
            <a:spLocks noGrp="1"/>
          </p:cNvSpPr>
          <p:nvPr>
            <p:ph type="title"/>
          </p:nvPr>
        </p:nvSpPr>
        <p:spPr>
          <a:xfrm>
            <a:off x="839788" y="457200"/>
            <a:ext cx="4343400" cy="1600200"/>
          </a:xfrm>
        </p:spPr>
        <p:txBody>
          <a:bodyPr/>
          <a:lstStyle/>
          <a:p>
            <a:r>
              <a:rPr lang="ru-RU" dirty="0"/>
              <a:t>Принцип работы </a:t>
            </a:r>
            <a:r>
              <a:rPr lang="en-US" dirty="0"/>
              <a:t>DHCP</a:t>
            </a:r>
            <a:br>
              <a:rPr lang="en-US" dirty="0"/>
            </a:br>
            <a:endParaRPr lang="ru-RU" dirty="0"/>
          </a:p>
        </p:txBody>
      </p:sp>
      <p:pic>
        <p:nvPicPr>
          <p:cNvPr id="5" name="Объект 4">
            <a:extLst>
              <a:ext uri="{FF2B5EF4-FFF2-40B4-BE49-F238E27FC236}">
                <a16:creationId xmlns:a16="http://schemas.microsoft.com/office/drawing/2014/main" id="{445DA40A-57DF-4F35-81A6-0B0F0BFA0C44}"/>
              </a:ext>
            </a:extLst>
          </p:cNvPr>
          <p:cNvPicPr>
            <a:picLocks noGrp="1" noChangeAspect="1"/>
          </p:cNvPicPr>
          <p:nvPr>
            <p:ph idx="1"/>
          </p:nvPr>
        </p:nvPicPr>
        <p:blipFill>
          <a:blip r:embed="rId2"/>
          <a:stretch>
            <a:fillRect/>
          </a:stretch>
        </p:blipFill>
        <p:spPr>
          <a:xfrm>
            <a:off x="6323013" y="1517477"/>
            <a:ext cx="5181600" cy="3272184"/>
          </a:xfrm>
          <a:prstGeom prst="rect">
            <a:avLst/>
          </a:prstGeom>
        </p:spPr>
      </p:pic>
      <p:sp>
        <p:nvSpPr>
          <p:cNvPr id="4" name="Текст 3">
            <a:extLst>
              <a:ext uri="{FF2B5EF4-FFF2-40B4-BE49-F238E27FC236}">
                <a16:creationId xmlns:a16="http://schemas.microsoft.com/office/drawing/2014/main" id="{6126E81A-7F97-4A44-8435-A383DF308099}"/>
              </a:ext>
            </a:extLst>
          </p:cNvPr>
          <p:cNvSpPr>
            <a:spLocks noGrp="1"/>
          </p:cNvSpPr>
          <p:nvPr>
            <p:ph type="body" sz="half" idx="2"/>
          </p:nvPr>
        </p:nvSpPr>
        <p:spPr>
          <a:xfrm>
            <a:off x="2589212" y="2710543"/>
            <a:ext cx="3505199" cy="3150506"/>
          </a:xfrm>
        </p:spPr>
        <p:txBody>
          <a:bodyPr>
            <a:normAutofit/>
          </a:bodyPr>
          <a:lstStyle/>
          <a:p>
            <a:r>
              <a:rPr lang="ru-RU" sz="2000" dirty="0">
                <a:latin typeface="Times New Roman" panose="02020603050405020304" pitchFamily="18" charset="0"/>
                <a:cs typeface="Times New Roman" panose="02020603050405020304" pitchFamily="18" charset="0"/>
              </a:rPr>
              <a:t>Получение адреса проходит в четыре шага. Этот процесс называют </a:t>
            </a:r>
            <a:r>
              <a:rPr lang="ru-RU" sz="2000" dirty="0">
                <a:solidFill>
                  <a:srgbClr val="7030A0"/>
                </a:solidFill>
                <a:latin typeface="Times New Roman" panose="02020603050405020304" pitchFamily="18" charset="0"/>
                <a:cs typeface="Times New Roman" panose="02020603050405020304" pitchFamily="18" charset="0"/>
              </a:rPr>
              <a:t>DORA</a:t>
            </a:r>
            <a:r>
              <a:rPr lang="ru-RU" sz="2000" dirty="0">
                <a:latin typeface="Times New Roman" panose="02020603050405020304" pitchFamily="18" charset="0"/>
                <a:cs typeface="Times New Roman" panose="02020603050405020304" pitchFamily="18" charset="0"/>
              </a:rPr>
              <a:t> по первым буквам каждого шага:</a:t>
            </a:r>
          </a:p>
          <a:p>
            <a:r>
              <a:rPr lang="ru-RU" sz="2000" dirty="0" err="1">
                <a:solidFill>
                  <a:srgbClr val="7030A0"/>
                </a:solidFill>
                <a:latin typeface="Times New Roman" panose="02020603050405020304" pitchFamily="18" charset="0"/>
                <a:cs typeface="Times New Roman" panose="02020603050405020304" pitchFamily="18" charset="0"/>
              </a:rPr>
              <a:t>Discovery</a:t>
            </a:r>
            <a:r>
              <a:rPr lang="ru-RU" sz="2000" dirty="0">
                <a:solidFill>
                  <a:srgbClr val="7030A0"/>
                </a:solidFill>
                <a:latin typeface="Times New Roman" panose="02020603050405020304" pitchFamily="18" charset="0"/>
                <a:cs typeface="Times New Roman" panose="02020603050405020304" pitchFamily="18" charset="0"/>
              </a:rPr>
              <a:t>, </a:t>
            </a:r>
            <a:r>
              <a:rPr lang="ru-RU" sz="2000" dirty="0" err="1">
                <a:solidFill>
                  <a:srgbClr val="7030A0"/>
                </a:solidFill>
                <a:latin typeface="Times New Roman" panose="02020603050405020304" pitchFamily="18" charset="0"/>
                <a:cs typeface="Times New Roman" panose="02020603050405020304" pitchFamily="18" charset="0"/>
              </a:rPr>
              <a:t>Offer</a:t>
            </a:r>
            <a:r>
              <a:rPr lang="ru-RU" sz="2000" dirty="0">
                <a:solidFill>
                  <a:srgbClr val="7030A0"/>
                </a:solidFill>
                <a:latin typeface="Times New Roman" panose="02020603050405020304" pitchFamily="18" charset="0"/>
                <a:cs typeface="Times New Roman" panose="02020603050405020304" pitchFamily="18" charset="0"/>
              </a:rPr>
              <a:t>, </a:t>
            </a:r>
            <a:r>
              <a:rPr lang="ru-RU" sz="2000" dirty="0" err="1">
                <a:solidFill>
                  <a:srgbClr val="7030A0"/>
                </a:solidFill>
                <a:latin typeface="Times New Roman" panose="02020603050405020304" pitchFamily="18" charset="0"/>
                <a:cs typeface="Times New Roman" panose="02020603050405020304" pitchFamily="18" charset="0"/>
              </a:rPr>
              <a:t>Request</a:t>
            </a:r>
            <a:r>
              <a:rPr lang="ru-RU" sz="2000" dirty="0">
                <a:solidFill>
                  <a:srgbClr val="7030A0"/>
                </a:solidFill>
                <a:latin typeface="Times New Roman" panose="02020603050405020304" pitchFamily="18" charset="0"/>
                <a:cs typeface="Times New Roman" panose="02020603050405020304" pitchFamily="18" charset="0"/>
              </a:rPr>
              <a:t>, </a:t>
            </a:r>
            <a:r>
              <a:rPr lang="ru-RU" sz="2000" dirty="0" err="1">
                <a:solidFill>
                  <a:srgbClr val="7030A0"/>
                </a:solidFill>
                <a:latin typeface="Times New Roman" panose="02020603050405020304" pitchFamily="18" charset="0"/>
                <a:cs typeface="Times New Roman" panose="02020603050405020304" pitchFamily="18" charset="0"/>
              </a:rPr>
              <a:t>Acknowledgement</a:t>
            </a:r>
            <a:r>
              <a:rPr lang="ru-RU"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34457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130E8A-2539-4A65-BBDE-EA41A2070558}"/>
              </a:ext>
            </a:extLst>
          </p:cNvPr>
          <p:cNvSpPr>
            <a:spLocks noGrp="1"/>
          </p:cNvSpPr>
          <p:nvPr>
            <p:ph type="title"/>
          </p:nvPr>
        </p:nvSpPr>
        <p:spPr>
          <a:xfrm>
            <a:off x="2589212" y="609600"/>
            <a:ext cx="8915399" cy="982436"/>
          </a:xfrm>
        </p:spPr>
        <p:txBody>
          <a:bodyPr>
            <a:normAutofit/>
          </a:bodyPr>
          <a:lstStyle/>
          <a:p>
            <a:r>
              <a:rPr lang="ru-RU" sz="2400" dirty="0"/>
              <a:t>Пример практического применения функции Ретранслятор DHCP (DHCP </a:t>
            </a:r>
            <a:r>
              <a:rPr lang="ru-RU" sz="2400" dirty="0" err="1"/>
              <a:t>Relay</a:t>
            </a:r>
            <a:r>
              <a:rPr lang="ru-RU" sz="2400" dirty="0"/>
              <a:t>)</a:t>
            </a:r>
          </a:p>
        </p:txBody>
      </p:sp>
      <p:sp>
        <p:nvSpPr>
          <p:cNvPr id="3" name="Текст 2">
            <a:extLst>
              <a:ext uri="{FF2B5EF4-FFF2-40B4-BE49-F238E27FC236}">
                <a16:creationId xmlns:a16="http://schemas.microsoft.com/office/drawing/2014/main" id="{F5555B35-0DB4-484B-B9A2-4D9C465465D1}"/>
              </a:ext>
            </a:extLst>
          </p:cNvPr>
          <p:cNvSpPr>
            <a:spLocks noGrp="1"/>
          </p:cNvSpPr>
          <p:nvPr>
            <p:ph type="body" idx="1"/>
          </p:nvPr>
        </p:nvSpPr>
        <p:spPr>
          <a:xfrm>
            <a:off x="1126671" y="1779814"/>
            <a:ext cx="10727871" cy="1159329"/>
          </a:xfrm>
        </p:spPr>
        <p:txBody>
          <a:bodyPr>
            <a:normAutofit/>
          </a:bodyPr>
          <a:lstStyle/>
          <a:p>
            <a:r>
              <a:rPr lang="ru-RU" dirty="0">
                <a:solidFill>
                  <a:schemeClr val="tx1"/>
                </a:solidFill>
                <a:latin typeface="Arial" panose="020B0604020202020204" pitchFamily="34" charset="0"/>
                <a:cs typeface="Arial" panose="020B0604020202020204" pitchFamily="34" charset="0"/>
              </a:rPr>
              <a:t>Если посмотреть дампы сетевых пакетов (собранные с помощью программы-анализатора трафика </a:t>
            </a:r>
            <a:r>
              <a:rPr lang="ru-RU" dirty="0" err="1">
                <a:solidFill>
                  <a:schemeClr val="tx1"/>
                </a:solidFill>
                <a:latin typeface="Arial" panose="020B0604020202020204" pitchFamily="34" charset="0"/>
                <a:cs typeface="Arial" panose="020B0604020202020204" pitchFamily="34" charset="0"/>
              </a:rPr>
              <a:t>Wireshark</a:t>
            </a:r>
            <a:r>
              <a:rPr lang="ru-RU" dirty="0">
                <a:solidFill>
                  <a:schemeClr val="tx1"/>
                </a:solidFill>
                <a:latin typeface="Arial" panose="020B0604020202020204" pitchFamily="34" charset="0"/>
                <a:cs typeface="Arial" panose="020B0604020202020204" pitchFamily="34" charset="0"/>
              </a:rPr>
              <a:t>) с клиента и сервера, то можно увидеть весь механизм работы DHCP </a:t>
            </a:r>
            <a:r>
              <a:rPr lang="ru-RU" dirty="0" err="1">
                <a:solidFill>
                  <a:schemeClr val="tx1"/>
                </a:solidFill>
                <a:latin typeface="Arial" panose="020B0604020202020204" pitchFamily="34" charset="0"/>
                <a:cs typeface="Arial" panose="020B0604020202020204" pitchFamily="34" charset="0"/>
              </a:rPr>
              <a:t>Relay</a:t>
            </a:r>
            <a:r>
              <a:rPr lang="ru-RU" dirty="0">
                <a:solidFill>
                  <a:schemeClr val="tx1"/>
                </a:solidFill>
                <a:latin typeface="Arial" panose="020B0604020202020204" pitchFamily="34" charset="0"/>
                <a:cs typeface="Arial" panose="020B0604020202020204" pitchFamily="34" charset="0"/>
              </a:rPr>
              <a:t>.</a:t>
            </a:r>
          </a:p>
          <a:p>
            <a:r>
              <a:rPr lang="ru-RU" dirty="0">
                <a:solidFill>
                  <a:schemeClr val="tx1"/>
                </a:solidFill>
                <a:latin typeface="Arial" panose="020B0604020202020204" pitchFamily="34" charset="0"/>
                <a:cs typeface="Arial" panose="020B0604020202020204" pitchFamily="34" charset="0"/>
              </a:rPr>
              <a:t>Дамп сетевых пакетов с клиента:</a:t>
            </a:r>
          </a:p>
          <a:p>
            <a:endParaRPr lang="ru-RU" dirty="0"/>
          </a:p>
        </p:txBody>
      </p:sp>
      <p:pic>
        <p:nvPicPr>
          <p:cNvPr id="4" name="Рисунок 3">
            <a:extLst>
              <a:ext uri="{FF2B5EF4-FFF2-40B4-BE49-F238E27FC236}">
                <a16:creationId xmlns:a16="http://schemas.microsoft.com/office/drawing/2014/main" id="{88AFA27F-0F73-4056-901B-F1563CC5F9DA}"/>
              </a:ext>
            </a:extLst>
          </p:cNvPr>
          <p:cNvPicPr>
            <a:picLocks noChangeAspect="1"/>
          </p:cNvPicPr>
          <p:nvPr/>
        </p:nvPicPr>
        <p:blipFill>
          <a:blip r:embed="rId2"/>
          <a:stretch>
            <a:fillRect/>
          </a:stretch>
        </p:blipFill>
        <p:spPr>
          <a:xfrm>
            <a:off x="1722284" y="2688710"/>
            <a:ext cx="5449060" cy="876422"/>
          </a:xfrm>
          <a:prstGeom prst="rect">
            <a:avLst/>
          </a:prstGeom>
        </p:spPr>
      </p:pic>
      <p:sp>
        <p:nvSpPr>
          <p:cNvPr id="6" name="Прямоугольник 5">
            <a:extLst>
              <a:ext uri="{FF2B5EF4-FFF2-40B4-BE49-F238E27FC236}">
                <a16:creationId xmlns:a16="http://schemas.microsoft.com/office/drawing/2014/main" id="{0399FD51-2329-4B13-BA6B-FFB253434D2C}"/>
              </a:ext>
            </a:extLst>
          </p:cNvPr>
          <p:cNvSpPr/>
          <p:nvPr/>
        </p:nvSpPr>
        <p:spPr>
          <a:xfrm>
            <a:off x="3048000" y="3565131"/>
            <a:ext cx="4267200" cy="923330"/>
          </a:xfrm>
          <a:prstGeom prst="rect">
            <a:avLst/>
          </a:prstGeom>
        </p:spPr>
        <p:txBody>
          <a:bodyPr wrap="square">
            <a:spAutoFit/>
          </a:bodyPr>
          <a:lstStyle/>
          <a:p>
            <a:r>
              <a:rPr lang="ru-RU" dirty="0">
                <a:solidFill>
                  <a:srgbClr val="000000"/>
                </a:solidFill>
                <a:latin typeface="Arial" panose="020B0604020202020204" pitchFamily="34" charset="0"/>
              </a:rPr>
              <a:t>Дамп сетевых пакетов с сервера:</a:t>
            </a:r>
          </a:p>
          <a:p>
            <a:br>
              <a:rPr lang="ru-RU" dirty="0"/>
            </a:br>
            <a:endParaRPr lang="ru-RU" dirty="0"/>
          </a:p>
        </p:txBody>
      </p:sp>
      <p:pic>
        <p:nvPicPr>
          <p:cNvPr id="7" name="Рисунок 6">
            <a:extLst>
              <a:ext uri="{FF2B5EF4-FFF2-40B4-BE49-F238E27FC236}">
                <a16:creationId xmlns:a16="http://schemas.microsoft.com/office/drawing/2014/main" id="{D0FB66F2-F093-4D58-A278-03076105E2CB}"/>
              </a:ext>
            </a:extLst>
          </p:cNvPr>
          <p:cNvPicPr>
            <a:picLocks noChangeAspect="1"/>
          </p:cNvPicPr>
          <p:nvPr/>
        </p:nvPicPr>
        <p:blipFill>
          <a:blip r:embed="rId3"/>
          <a:stretch>
            <a:fillRect/>
          </a:stretch>
        </p:blipFill>
        <p:spPr>
          <a:xfrm>
            <a:off x="3988567" y="4110447"/>
            <a:ext cx="5249008" cy="847843"/>
          </a:xfrm>
          <a:prstGeom prst="rect">
            <a:avLst/>
          </a:prstGeom>
        </p:spPr>
      </p:pic>
      <p:sp>
        <p:nvSpPr>
          <p:cNvPr id="8" name="Прямоугольник 7">
            <a:extLst>
              <a:ext uri="{FF2B5EF4-FFF2-40B4-BE49-F238E27FC236}">
                <a16:creationId xmlns:a16="http://schemas.microsoft.com/office/drawing/2014/main" id="{72E5588A-75E5-44C9-B7B4-E9027215E373}"/>
              </a:ext>
            </a:extLst>
          </p:cNvPr>
          <p:cNvSpPr/>
          <p:nvPr/>
        </p:nvSpPr>
        <p:spPr>
          <a:xfrm>
            <a:off x="2179863" y="5186553"/>
            <a:ext cx="6506935" cy="1200329"/>
          </a:xfrm>
          <a:prstGeom prst="rect">
            <a:avLst/>
          </a:prstGeom>
        </p:spPr>
        <p:txBody>
          <a:bodyPr wrap="square">
            <a:spAutoFit/>
          </a:bodyPr>
          <a:lstStyle/>
          <a:p>
            <a:r>
              <a:rPr lang="ru-RU" dirty="0">
                <a:solidFill>
                  <a:srgbClr val="000000"/>
                </a:solidFill>
                <a:latin typeface="Arial" panose="020B0604020202020204" pitchFamily="34" charset="0"/>
              </a:rPr>
              <a:t>Из дампа видно, что клиент рассылает </a:t>
            </a:r>
            <a:r>
              <a:rPr lang="ru-RU" dirty="0" err="1">
                <a:solidFill>
                  <a:srgbClr val="000000"/>
                </a:solidFill>
                <a:latin typeface="Arial" panose="020B0604020202020204" pitchFamily="34" charset="0"/>
              </a:rPr>
              <a:t>броадкастовый</a:t>
            </a:r>
            <a:r>
              <a:rPr lang="ru-RU" dirty="0">
                <a:solidFill>
                  <a:srgbClr val="000000"/>
                </a:solidFill>
                <a:latin typeface="Arial" panose="020B0604020202020204" pitchFamily="34" charset="0"/>
              </a:rPr>
              <a:t> (широковещательный) запрос DHCP </a:t>
            </a:r>
            <a:r>
              <a:rPr lang="ru-RU" dirty="0" err="1">
                <a:solidFill>
                  <a:srgbClr val="000000"/>
                </a:solidFill>
                <a:latin typeface="Arial" panose="020B0604020202020204" pitchFamily="34" charset="0"/>
              </a:rPr>
              <a:t>Discover</a:t>
            </a:r>
            <a:r>
              <a:rPr lang="ru-RU" dirty="0">
                <a:solidFill>
                  <a:srgbClr val="000000"/>
                </a:solidFill>
                <a:latin typeface="Arial" panose="020B0604020202020204" pitchFamily="34" charset="0"/>
              </a:rPr>
              <a:t> в своей подсети. Запрос принимает интернет-центр 192.168.1.1 и транслирует его в DMZ-интерфейс на DHCP-сервер.</a:t>
            </a:r>
            <a:endParaRPr lang="ru-RU" dirty="0"/>
          </a:p>
        </p:txBody>
      </p:sp>
    </p:spTree>
    <p:extLst>
      <p:ext uri="{BB962C8B-B14F-4D97-AF65-F5344CB8AC3E}">
        <p14:creationId xmlns:p14="http://schemas.microsoft.com/office/powerpoint/2010/main" val="1953854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7774E1-3C17-4540-9B7B-E288D2C35B53}"/>
              </a:ext>
            </a:extLst>
          </p:cNvPr>
          <p:cNvSpPr>
            <a:spLocks noGrp="1"/>
          </p:cNvSpPr>
          <p:nvPr>
            <p:ph type="title"/>
          </p:nvPr>
        </p:nvSpPr>
        <p:spPr>
          <a:xfrm>
            <a:off x="2589212" y="609600"/>
            <a:ext cx="8915399" cy="982436"/>
          </a:xfrm>
        </p:spPr>
        <p:txBody>
          <a:bodyPr>
            <a:normAutofit/>
          </a:bodyPr>
          <a:lstStyle/>
          <a:p>
            <a:r>
              <a:rPr lang="en-US" sz="2400" dirty="0">
                <a:latin typeface="Arial" panose="020B0604020202020204" pitchFamily="34" charset="0"/>
                <a:cs typeface="Arial" panose="020B0604020202020204" pitchFamily="34" charset="0"/>
              </a:rPr>
              <a:t>Relay agent</a:t>
            </a:r>
            <a:endParaRPr lang="ru-RU" sz="2400" dirty="0">
              <a:latin typeface="Arial" panose="020B0604020202020204" pitchFamily="34" charset="0"/>
              <a:cs typeface="Arial" panose="020B0604020202020204" pitchFamily="34" charset="0"/>
            </a:endParaRPr>
          </a:p>
        </p:txBody>
      </p:sp>
      <p:sp>
        <p:nvSpPr>
          <p:cNvPr id="3" name="Текст 2">
            <a:extLst>
              <a:ext uri="{FF2B5EF4-FFF2-40B4-BE49-F238E27FC236}">
                <a16:creationId xmlns:a16="http://schemas.microsoft.com/office/drawing/2014/main" id="{333F8F34-1787-4DA3-903D-58A5F5E162D6}"/>
              </a:ext>
            </a:extLst>
          </p:cNvPr>
          <p:cNvSpPr>
            <a:spLocks noGrp="1"/>
          </p:cNvSpPr>
          <p:nvPr>
            <p:ph type="body" idx="1"/>
          </p:nvPr>
        </p:nvSpPr>
        <p:spPr>
          <a:xfrm>
            <a:off x="2589212" y="2441121"/>
            <a:ext cx="8915399" cy="3468789"/>
          </a:xfrm>
        </p:spPr>
        <p:txBody>
          <a:bodyPr>
            <a:normAutofit fontScale="85000" lnSpcReduction="10000"/>
          </a:bodyPr>
          <a:lstStyle/>
          <a:p>
            <a:r>
              <a:rPr lang="ru-RU" dirty="0" err="1">
                <a:solidFill>
                  <a:schemeClr val="tx1"/>
                </a:solidFill>
              </a:rPr>
              <a:t>Relay</a:t>
            </a:r>
            <a:r>
              <a:rPr lang="ru-RU" dirty="0">
                <a:solidFill>
                  <a:schemeClr val="tx1"/>
                </a:solidFill>
              </a:rPr>
              <a:t> </a:t>
            </a:r>
            <a:r>
              <a:rPr lang="ru-RU" dirty="0" err="1">
                <a:solidFill>
                  <a:schemeClr val="tx1"/>
                </a:solidFill>
              </a:rPr>
              <a:t>agent</a:t>
            </a:r>
            <a:r>
              <a:rPr lang="ru-RU" dirty="0">
                <a:solidFill>
                  <a:schemeClr val="tx1"/>
                </a:solidFill>
              </a:rPr>
              <a:t> представляет собой некое промежуточное устройство, которое может пересылать широковещательные DHCP-запросы между клиентом и сервером DHCP, находящихся в различных широковещательных доменах. Т.е. DHCP </a:t>
            </a:r>
            <a:r>
              <a:rPr lang="ru-RU" dirty="0" err="1">
                <a:solidFill>
                  <a:schemeClr val="tx1"/>
                </a:solidFill>
              </a:rPr>
              <a:t>relay</a:t>
            </a:r>
            <a:r>
              <a:rPr lang="ru-RU" dirty="0">
                <a:solidFill>
                  <a:schemeClr val="tx1"/>
                </a:solidFill>
              </a:rPr>
              <a:t> </a:t>
            </a:r>
            <a:r>
              <a:rPr lang="ru-RU" dirty="0" err="1">
                <a:solidFill>
                  <a:schemeClr val="tx1"/>
                </a:solidFill>
              </a:rPr>
              <a:t>agent</a:t>
            </a:r>
            <a:r>
              <a:rPr lang="ru-RU" dirty="0">
                <a:solidFill>
                  <a:schemeClr val="tx1"/>
                </a:solidFill>
              </a:rPr>
              <a:t> получает от клиента (в этом же сегменте сети) широковещательный пакет на поиск и получение DHCP-адреса и пересылает этот запрос определенному DHCP серверу (указывается в настройках ретранслятора). Далее ответы от DHCP-сервера будут направлены ретранслятору, который передаст их конечному хосту. Технология DHCP </a:t>
            </a:r>
            <a:r>
              <a:rPr lang="ru-RU" dirty="0" err="1">
                <a:solidFill>
                  <a:schemeClr val="tx1"/>
                </a:solidFill>
              </a:rPr>
              <a:t>Relay</a:t>
            </a:r>
            <a:r>
              <a:rPr lang="ru-RU" dirty="0">
                <a:solidFill>
                  <a:schemeClr val="tx1"/>
                </a:solidFill>
              </a:rPr>
              <a:t> </a:t>
            </a:r>
            <a:r>
              <a:rPr lang="ru-RU" dirty="0" err="1">
                <a:solidFill>
                  <a:schemeClr val="tx1"/>
                </a:solidFill>
              </a:rPr>
              <a:t>Agent</a:t>
            </a:r>
            <a:r>
              <a:rPr lang="ru-RU" dirty="0">
                <a:solidFill>
                  <a:schemeClr val="tx1"/>
                </a:solidFill>
              </a:rPr>
              <a:t> определена в стандарте </a:t>
            </a:r>
            <a:r>
              <a:rPr lang="ru-RU" b="1" dirty="0">
                <a:solidFill>
                  <a:schemeClr val="tx1"/>
                </a:solidFill>
              </a:rPr>
              <a:t>RFC 1542</a:t>
            </a:r>
            <a:r>
              <a:rPr lang="ru-RU" dirty="0">
                <a:solidFill>
                  <a:schemeClr val="tx1"/>
                </a:solidFill>
              </a:rPr>
              <a:t> («</a:t>
            </a:r>
            <a:r>
              <a:rPr lang="ru-RU" dirty="0" err="1">
                <a:solidFill>
                  <a:schemeClr val="tx1"/>
                </a:solidFill>
              </a:rPr>
              <a:t>Clarifications</a:t>
            </a:r>
            <a:r>
              <a:rPr lang="ru-RU" dirty="0">
                <a:solidFill>
                  <a:schemeClr val="tx1"/>
                </a:solidFill>
              </a:rPr>
              <a:t> </a:t>
            </a:r>
            <a:r>
              <a:rPr lang="ru-RU" dirty="0" err="1">
                <a:solidFill>
                  <a:schemeClr val="tx1"/>
                </a:solidFill>
              </a:rPr>
              <a:t>and</a:t>
            </a:r>
            <a:r>
              <a:rPr lang="ru-RU" dirty="0">
                <a:solidFill>
                  <a:schemeClr val="tx1"/>
                </a:solidFill>
              </a:rPr>
              <a:t> </a:t>
            </a:r>
            <a:r>
              <a:rPr lang="ru-RU" dirty="0" err="1">
                <a:solidFill>
                  <a:schemeClr val="tx1"/>
                </a:solidFill>
              </a:rPr>
              <a:t>Extensions</a:t>
            </a:r>
            <a:r>
              <a:rPr lang="ru-RU" dirty="0">
                <a:solidFill>
                  <a:schemeClr val="tx1"/>
                </a:solidFill>
              </a:rPr>
              <a:t> </a:t>
            </a:r>
            <a:r>
              <a:rPr lang="ru-RU" dirty="0" err="1">
                <a:solidFill>
                  <a:schemeClr val="tx1"/>
                </a:solidFill>
              </a:rPr>
              <a:t>for</a:t>
            </a:r>
            <a:r>
              <a:rPr lang="ru-RU" dirty="0">
                <a:solidFill>
                  <a:schemeClr val="tx1"/>
                </a:solidFill>
              </a:rPr>
              <a:t> </a:t>
            </a:r>
            <a:r>
              <a:rPr lang="ru-RU" dirty="0" err="1">
                <a:solidFill>
                  <a:schemeClr val="tx1"/>
                </a:solidFill>
              </a:rPr>
              <a:t>the</a:t>
            </a:r>
            <a:r>
              <a:rPr lang="ru-RU" dirty="0">
                <a:solidFill>
                  <a:schemeClr val="tx1"/>
                </a:solidFill>
              </a:rPr>
              <a:t> </a:t>
            </a:r>
            <a:r>
              <a:rPr lang="ru-RU" dirty="0" err="1">
                <a:solidFill>
                  <a:schemeClr val="tx1"/>
                </a:solidFill>
              </a:rPr>
              <a:t>Bootstrap</a:t>
            </a:r>
            <a:r>
              <a:rPr lang="ru-RU" dirty="0">
                <a:solidFill>
                  <a:schemeClr val="tx1"/>
                </a:solidFill>
              </a:rPr>
              <a:t> </a:t>
            </a:r>
            <a:r>
              <a:rPr lang="ru-RU" dirty="0" err="1">
                <a:solidFill>
                  <a:schemeClr val="tx1"/>
                </a:solidFill>
              </a:rPr>
              <a:t>Protocol</a:t>
            </a:r>
            <a:r>
              <a:rPr lang="ru-RU" dirty="0">
                <a:solidFill>
                  <a:schemeClr val="tx1"/>
                </a:solidFill>
              </a:rPr>
              <a:t>.»).</a:t>
            </a:r>
          </a:p>
          <a:p>
            <a:r>
              <a:rPr lang="ru-RU" dirty="0">
                <a:solidFill>
                  <a:schemeClr val="tx1"/>
                </a:solidFill>
              </a:rPr>
              <a:t>В качестве DHCP </a:t>
            </a:r>
            <a:r>
              <a:rPr lang="ru-RU" dirty="0" err="1">
                <a:solidFill>
                  <a:schemeClr val="tx1"/>
                </a:solidFill>
              </a:rPr>
              <a:t>Relay</a:t>
            </a:r>
            <a:r>
              <a:rPr lang="ru-RU" dirty="0">
                <a:solidFill>
                  <a:schemeClr val="tx1"/>
                </a:solidFill>
              </a:rPr>
              <a:t> </a:t>
            </a:r>
            <a:r>
              <a:rPr lang="ru-RU" dirty="0" err="1">
                <a:solidFill>
                  <a:schemeClr val="tx1"/>
                </a:solidFill>
              </a:rPr>
              <a:t>Agent</a:t>
            </a:r>
            <a:r>
              <a:rPr lang="ru-RU" dirty="0">
                <a:solidFill>
                  <a:schemeClr val="tx1"/>
                </a:solidFill>
              </a:rPr>
              <a:t> обычно используют маршрутизаторы (большинство современных маршрутизаторов совместимы с RFC 1542 и могут работать в качестве </a:t>
            </a:r>
            <a:r>
              <a:rPr lang="ru-RU" dirty="0" err="1">
                <a:solidFill>
                  <a:schemeClr val="tx1"/>
                </a:solidFill>
              </a:rPr>
              <a:t>Relay</a:t>
            </a:r>
            <a:r>
              <a:rPr lang="ru-RU" dirty="0">
                <a:solidFill>
                  <a:schemeClr val="tx1"/>
                </a:solidFill>
              </a:rPr>
              <a:t> агента). В том случае, если настроить </a:t>
            </a:r>
            <a:r>
              <a:rPr lang="ru-RU" dirty="0" err="1">
                <a:solidFill>
                  <a:schemeClr val="tx1"/>
                </a:solidFill>
              </a:rPr>
              <a:t>Relay</a:t>
            </a:r>
            <a:r>
              <a:rPr lang="ru-RU" dirty="0">
                <a:solidFill>
                  <a:schemeClr val="tx1"/>
                </a:solidFill>
              </a:rPr>
              <a:t> на маршрутизаторе по каким-либо причинам невозможно, в качестве </a:t>
            </a:r>
            <a:r>
              <a:rPr lang="ru-RU" dirty="0" err="1">
                <a:solidFill>
                  <a:schemeClr val="tx1"/>
                </a:solidFill>
              </a:rPr>
              <a:t>Relay</a:t>
            </a:r>
            <a:r>
              <a:rPr lang="ru-RU" dirty="0">
                <a:solidFill>
                  <a:schemeClr val="tx1"/>
                </a:solidFill>
              </a:rPr>
              <a:t> агента можно настроить компьютер с серверной ОС </a:t>
            </a:r>
            <a:r>
              <a:rPr lang="ru-RU" dirty="0" err="1">
                <a:solidFill>
                  <a:schemeClr val="tx1"/>
                </a:solidFill>
              </a:rPr>
              <a:t>Windows</a:t>
            </a:r>
            <a:r>
              <a:rPr lang="ru-RU" dirty="0">
                <a:solidFill>
                  <a:schemeClr val="tx1"/>
                </a:solidFill>
              </a:rPr>
              <a:t>. Попробуем настроить DHCP </a:t>
            </a:r>
            <a:r>
              <a:rPr lang="ru-RU" dirty="0" err="1">
                <a:solidFill>
                  <a:schemeClr val="tx1"/>
                </a:solidFill>
              </a:rPr>
              <a:t>Relay</a:t>
            </a:r>
            <a:r>
              <a:rPr lang="ru-RU" dirty="0">
                <a:solidFill>
                  <a:schemeClr val="tx1"/>
                </a:solidFill>
              </a:rPr>
              <a:t> </a:t>
            </a:r>
            <a:r>
              <a:rPr lang="ru-RU" dirty="0" err="1">
                <a:solidFill>
                  <a:schemeClr val="tx1"/>
                </a:solidFill>
              </a:rPr>
              <a:t>Agent</a:t>
            </a:r>
            <a:r>
              <a:rPr lang="ru-RU" dirty="0">
                <a:solidFill>
                  <a:schemeClr val="tx1"/>
                </a:solidFill>
              </a:rPr>
              <a:t> на </a:t>
            </a:r>
            <a:r>
              <a:rPr lang="ru-RU" dirty="0" err="1">
                <a:solidFill>
                  <a:schemeClr val="tx1"/>
                </a:solidFill>
              </a:rPr>
              <a:t>Windows</a:t>
            </a:r>
            <a:r>
              <a:rPr lang="ru-RU" dirty="0">
                <a:solidFill>
                  <a:schemeClr val="tx1"/>
                </a:solidFill>
              </a:rPr>
              <a:t> </a:t>
            </a:r>
            <a:r>
              <a:rPr lang="ru-RU" dirty="0" err="1">
                <a:solidFill>
                  <a:schemeClr val="tx1"/>
                </a:solidFill>
              </a:rPr>
              <a:t>Server</a:t>
            </a:r>
            <a:r>
              <a:rPr lang="ru-RU" dirty="0">
                <a:solidFill>
                  <a:schemeClr val="tx1"/>
                </a:solidFill>
              </a:rPr>
              <a:t> 2012.</a:t>
            </a:r>
          </a:p>
          <a:p>
            <a:endParaRPr lang="ru-RU" dirty="0"/>
          </a:p>
        </p:txBody>
      </p:sp>
    </p:spTree>
    <p:extLst>
      <p:ext uri="{BB962C8B-B14F-4D97-AF65-F5344CB8AC3E}">
        <p14:creationId xmlns:p14="http://schemas.microsoft.com/office/powerpoint/2010/main" val="645655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FD76FB-D55D-4130-89B2-629CAB880C4D}"/>
              </a:ext>
            </a:extLst>
          </p:cNvPr>
          <p:cNvSpPr>
            <a:spLocks noGrp="1"/>
          </p:cNvSpPr>
          <p:nvPr>
            <p:ph type="title"/>
          </p:nvPr>
        </p:nvSpPr>
        <p:spPr>
          <a:xfrm>
            <a:off x="2139044" y="609600"/>
            <a:ext cx="9365568" cy="1064079"/>
          </a:xfrm>
        </p:spPr>
        <p:txBody>
          <a:bodyPr>
            <a:normAutofit fontScale="90000"/>
          </a:bodyPr>
          <a:lstStyle/>
          <a:p>
            <a:r>
              <a:rPr lang="ru-RU" sz="2700" dirty="0"/>
              <a:t>Настройка </a:t>
            </a:r>
            <a:r>
              <a:rPr lang="en-US" sz="2700" dirty="0"/>
              <a:t>DHCP Relay </a:t>
            </a:r>
            <a:r>
              <a:rPr lang="ru-RU" sz="2700" dirty="0"/>
              <a:t>на </a:t>
            </a:r>
            <a:r>
              <a:rPr lang="en-US" sz="2700" dirty="0"/>
              <a:t>Windows Server </a:t>
            </a:r>
            <a:br>
              <a:rPr lang="en-US" dirty="0"/>
            </a:br>
            <a:endParaRPr lang="ru-RU" dirty="0"/>
          </a:p>
        </p:txBody>
      </p:sp>
      <p:sp>
        <p:nvSpPr>
          <p:cNvPr id="3" name="Текст 2">
            <a:extLst>
              <a:ext uri="{FF2B5EF4-FFF2-40B4-BE49-F238E27FC236}">
                <a16:creationId xmlns:a16="http://schemas.microsoft.com/office/drawing/2014/main" id="{C54D2C2E-F7CB-4624-A95E-BAD06E690077}"/>
              </a:ext>
            </a:extLst>
          </p:cNvPr>
          <p:cNvSpPr>
            <a:spLocks noGrp="1"/>
          </p:cNvSpPr>
          <p:nvPr>
            <p:ph type="body" idx="1"/>
          </p:nvPr>
        </p:nvSpPr>
        <p:spPr>
          <a:xfrm>
            <a:off x="1902280" y="1461406"/>
            <a:ext cx="9602332" cy="1469573"/>
          </a:xfrm>
        </p:spPr>
        <p:txBody>
          <a:bodyPr>
            <a:normAutofit/>
          </a:bodyPr>
          <a:lstStyle/>
          <a:p>
            <a:r>
              <a:rPr lang="ru-RU" sz="1400" dirty="0"/>
              <a:t>Несколько требований, которые необходимо учитывать при настройке агентов DHCP </a:t>
            </a:r>
            <a:r>
              <a:rPr lang="ru-RU" sz="1400" dirty="0" err="1"/>
              <a:t>relay</a:t>
            </a:r>
            <a:r>
              <a:rPr lang="ru-RU" sz="1400" dirty="0"/>
              <a:t> на базе </a:t>
            </a:r>
            <a:r>
              <a:rPr lang="ru-RU" sz="1400" dirty="0" err="1"/>
              <a:t>Windows</a:t>
            </a:r>
            <a:r>
              <a:rPr lang="ru-RU" sz="1400" dirty="0"/>
              <a:t> </a:t>
            </a:r>
            <a:r>
              <a:rPr lang="ru-RU" sz="1400" dirty="0" err="1"/>
              <a:t>Server</a:t>
            </a:r>
            <a:r>
              <a:rPr lang="ru-RU" sz="1400" dirty="0"/>
              <a:t>:</a:t>
            </a:r>
          </a:p>
          <a:p>
            <a:r>
              <a:rPr lang="ru-RU" sz="1400" dirty="0"/>
              <a:t>Отдельный агент-ретранслятор DHCP необходимо размещать в каждой IP подсети.</a:t>
            </a:r>
          </a:p>
          <a:p>
            <a:r>
              <a:rPr lang="ru-RU" sz="1400" dirty="0"/>
              <a:t>На центральном DHCP сервер нужно создать отдельную DHCP область (</a:t>
            </a:r>
            <a:r>
              <a:rPr lang="ru-RU" sz="1400" dirty="0" err="1"/>
              <a:t>Scope</a:t>
            </a:r>
            <a:r>
              <a:rPr lang="ru-RU" sz="1400" dirty="0"/>
              <a:t>) для каждой из обслуживаемых подсетей.</a:t>
            </a:r>
          </a:p>
          <a:p>
            <a:endParaRPr lang="ru-RU" dirty="0"/>
          </a:p>
        </p:txBody>
      </p:sp>
      <p:pic>
        <p:nvPicPr>
          <p:cNvPr id="4" name="Рисунок 3">
            <a:extLst>
              <a:ext uri="{FF2B5EF4-FFF2-40B4-BE49-F238E27FC236}">
                <a16:creationId xmlns:a16="http://schemas.microsoft.com/office/drawing/2014/main" id="{1EE770C0-0344-4DF5-8902-773957FDCDA0}"/>
              </a:ext>
            </a:extLst>
          </p:cNvPr>
          <p:cNvPicPr>
            <a:picLocks noChangeAspect="1"/>
          </p:cNvPicPr>
          <p:nvPr/>
        </p:nvPicPr>
        <p:blipFill>
          <a:blip r:embed="rId2"/>
          <a:stretch>
            <a:fillRect/>
          </a:stretch>
        </p:blipFill>
        <p:spPr>
          <a:xfrm>
            <a:off x="4681446" y="2710542"/>
            <a:ext cx="4569856" cy="3282044"/>
          </a:xfrm>
          <a:prstGeom prst="rect">
            <a:avLst/>
          </a:prstGeom>
        </p:spPr>
      </p:pic>
    </p:spTree>
    <p:extLst>
      <p:ext uri="{BB962C8B-B14F-4D97-AF65-F5344CB8AC3E}">
        <p14:creationId xmlns:p14="http://schemas.microsoft.com/office/powerpoint/2010/main" val="19502111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176A2E-F78D-4AAC-9DE3-98F447B7763A}"/>
              </a:ext>
            </a:extLst>
          </p:cNvPr>
          <p:cNvSpPr>
            <a:spLocks noGrp="1"/>
          </p:cNvSpPr>
          <p:nvPr>
            <p:ph type="title"/>
          </p:nvPr>
        </p:nvSpPr>
        <p:spPr>
          <a:xfrm>
            <a:off x="2589212" y="609600"/>
            <a:ext cx="8915399" cy="778329"/>
          </a:xfrm>
        </p:spPr>
        <p:txBody>
          <a:bodyPr>
            <a:normAutofit/>
          </a:bodyPr>
          <a:lstStyle/>
          <a:p>
            <a:r>
              <a:rPr lang="ru-RU" sz="2400" dirty="0"/>
              <a:t>Настройка </a:t>
            </a:r>
            <a:r>
              <a:rPr lang="en-US" sz="2400" dirty="0"/>
              <a:t>DHCP Relay </a:t>
            </a:r>
            <a:r>
              <a:rPr lang="ru-RU" sz="2400" dirty="0"/>
              <a:t>на </a:t>
            </a:r>
            <a:r>
              <a:rPr lang="en-US" sz="2400" dirty="0"/>
              <a:t>Windows Server</a:t>
            </a:r>
            <a:endParaRPr lang="ru-RU" sz="2400" dirty="0"/>
          </a:p>
        </p:txBody>
      </p:sp>
      <p:sp>
        <p:nvSpPr>
          <p:cNvPr id="3" name="Текст 2">
            <a:extLst>
              <a:ext uri="{FF2B5EF4-FFF2-40B4-BE49-F238E27FC236}">
                <a16:creationId xmlns:a16="http://schemas.microsoft.com/office/drawing/2014/main" id="{4FC3AC9B-9B85-4703-87F4-62C927628470}"/>
              </a:ext>
            </a:extLst>
          </p:cNvPr>
          <p:cNvSpPr>
            <a:spLocks noGrp="1"/>
          </p:cNvSpPr>
          <p:nvPr>
            <p:ph type="body" idx="1"/>
          </p:nvPr>
        </p:nvSpPr>
        <p:spPr>
          <a:xfrm>
            <a:off x="2589212" y="1518558"/>
            <a:ext cx="8915399" cy="1812471"/>
          </a:xfrm>
        </p:spPr>
        <p:txBody>
          <a:bodyPr/>
          <a:lstStyle/>
          <a:p>
            <a:r>
              <a:rPr lang="en-US" sz="1400" dirty="0"/>
              <a:t>DHCP relay agent </a:t>
            </a:r>
            <a:r>
              <a:rPr lang="ru-RU" sz="1400" dirty="0"/>
              <a:t>нельзя установить на сервере </a:t>
            </a:r>
            <a:r>
              <a:rPr lang="en-US" sz="1400" dirty="0"/>
              <a:t>Windows Server </a:t>
            </a:r>
            <a:r>
              <a:rPr lang="ru-RU" sz="1400" dirty="0"/>
              <a:t>с ролью </a:t>
            </a:r>
            <a:r>
              <a:rPr lang="en-US" sz="1400" dirty="0"/>
              <a:t>DHCP, ICS (Internet connection sharing) </a:t>
            </a:r>
            <a:r>
              <a:rPr lang="ru-RU" sz="1400" dirty="0"/>
              <a:t>или </a:t>
            </a:r>
            <a:r>
              <a:rPr lang="en-US" sz="1400" dirty="0"/>
              <a:t>c </a:t>
            </a:r>
            <a:r>
              <a:rPr lang="ru-RU" sz="1400" dirty="0"/>
              <a:t>включенной в автоматическом режиме трансляции адресов </a:t>
            </a:r>
            <a:r>
              <a:rPr lang="en-US" sz="1400" dirty="0"/>
              <a:t>NAT (Network Address Translation)</a:t>
            </a:r>
          </a:p>
          <a:p>
            <a:r>
              <a:rPr lang="en-US" sz="1400" dirty="0"/>
              <a:t>DCHP Relay Agent </a:t>
            </a:r>
            <a:r>
              <a:rPr lang="ru-RU" sz="1400" dirty="0"/>
              <a:t>является одной из функций службы </a:t>
            </a:r>
            <a:r>
              <a:rPr lang="en-US" sz="1400" b="1" dirty="0"/>
              <a:t>Routing and Remote Access (RRAS)</a:t>
            </a:r>
            <a:r>
              <a:rPr lang="en-US" sz="1400" dirty="0"/>
              <a:t>. </a:t>
            </a:r>
            <a:r>
              <a:rPr lang="ru-RU" sz="1400" dirty="0"/>
              <a:t>Поэтому предварительно необходимо установите роль </a:t>
            </a:r>
            <a:r>
              <a:rPr lang="en-US" sz="1400" dirty="0"/>
              <a:t>RRAS (</a:t>
            </a:r>
            <a:r>
              <a:rPr lang="ru-RU" sz="1400" dirty="0"/>
              <a:t>с дефолтными настройками), после чего запустить </a:t>
            </a:r>
            <a:r>
              <a:rPr lang="en-US" sz="1400" dirty="0"/>
              <a:t>MMC </a:t>
            </a:r>
            <a:r>
              <a:rPr lang="ru-RU" sz="1400" dirty="0"/>
              <a:t>оснастку </a:t>
            </a:r>
            <a:r>
              <a:rPr lang="en-US" sz="1400" dirty="0"/>
              <a:t>Routing and Remote Access.</a:t>
            </a:r>
          </a:p>
          <a:p>
            <a:endParaRPr lang="ru-RU" dirty="0"/>
          </a:p>
        </p:txBody>
      </p:sp>
      <p:pic>
        <p:nvPicPr>
          <p:cNvPr id="4" name="Рисунок 3">
            <a:extLst>
              <a:ext uri="{FF2B5EF4-FFF2-40B4-BE49-F238E27FC236}">
                <a16:creationId xmlns:a16="http://schemas.microsoft.com/office/drawing/2014/main" id="{62C6E951-0147-4C98-B762-A89F2FAD8D91}"/>
              </a:ext>
            </a:extLst>
          </p:cNvPr>
          <p:cNvPicPr>
            <a:picLocks noChangeAspect="1"/>
          </p:cNvPicPr>
          <p:nvPr/>
        </p:nvPicPr>
        <p:blipFill>
          <a:blip r:embed="rId2"/>
          <a:stretch>
            <a:fillRect/>
          </a:stretch>
        </p:blipFill>
        <p:spPr>
          <a:xfrm>
            <a:off x="2925899" y="3047771"/>
            <a:ext cx="4544059" cy="3277057"/>
          </a:xfrm>
          <a:prstGeom prst="rect">
            <a:avLst/>
          </a:prstGeom>
        </p:spPr>
      </p:pic>
    </p:spTree>
    <p:extLst>
      <p:ext uri="{BB962C8B-B14F-4D97-AF65-F5344CB8AC3E}">
        <p14:creationId xmlns:p14="http://schemas.microsoft.com/office/powerpoint/2010/main" val="33187150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47D414-B631-4EAB-839C-549A695A76C9}"/>
              </a:ext>
            </a:extLst>
          </p:cNvPr>
          <p:cNvSpPr>
            <a:spLocks noGrp="1"/>
          </p:cNvSpPr>
          <p:nvPr>
            <p:ph type="title"/>
          </p:nvPr>
        </p:nvSpPr>
        <p:spPr>
          <a:xfrm>
            <a:off x="2589212" y="609600"/>
            <a:ext cx="8915399" cy="941614"/>
          </a:xfrm>
        </p:spPr>
        <p:txBody>
          <a:bodyPr>
            <a:normAutofit/>
          </a:bodyPr>
          <a:lstStyle/>
          <a:p>
            <a:r>
              <a:rPr lang="ru-RU" sz="2400" dirty="0"/>
              <a:t>Настройка </a:t>
            </a:r>
            <a:r>
              <a:rPr lang="en-US" sz="2400" dirty="0"/>
              <a:t>DHCP Relay </a:t>
            </a:r>
            <a:r>
              <a:rPr lang="ru-RU" sz="2400" dirty="0"/>
              <a:t>на </a:t>
            </a:r>
            <a:r>
              <a:rPr lang="en-US" sz="2400" dirty="0"/>
              <a:t>Windows Server</a:t>
            </a:r>
            <a:endParaRPr lang="ru-RU" sz="2400" dirty="0"/>
          </a:p>
        </p:txBody>
      </p:sp>
      <p:sp>
        <p:nvSpPr>
          <p:cNvPr id="3" name="Текст 2">
            <a:extLst>
              <a:ext uri="{FF2B5EF4-FFF2-40B4-BE49-F238E27FC236}">
                <a16:creationId xmlns:a16="http://schemas.microsoft.com/office/drawing/2014/main" id="{F25E4816-405D-49A6-A73D-727A29626F39}"/>
              </a:ext>
            </a:extLst>
          </p:cNvPr>
          <p:cNvSpPr>
            <a:spLocks noGrp="1"/>
          </p:cNvSpPr>
          <p:nvPr>
            <p:ph type="body" idx="1"/>
          </p:nvPr>
        </p:nvSpPr>
        <p:spPr>
          <a:xfrm>
            <a:off x="2589212" y="1834243"/>
            <a:ext cx="8915399" cy="729343"/>
          </a:xfrm>
        </p:spPr>
        <p:txBody>
          <a:bodyPr>
            <a:normAutofit lnSpcReduction="10000"/>
          </a:bodyPr>
          <a:lstStyle/>
          <a:p>
            <a:r>
              <a:rPr lang="ru-RU" sz="1400" dirty="0"/>
              <a:t>В оснастке </a:t>
            </a:r>
            <a:r>
              <a:rPr lang="en-US" sz="1400" dirty="0"/>
              <a:t>RRAS </a:t>
            </a:r>
            <a:r>
              <a:rPr lang="ru-RU" sz="1400" dirty="0"/>
              <a:t>разверните ветку </a:t>
            </a:r>
            <a:r>
              <a:rPr lang="en-US" sz="1400" b="1" dirty="0"/>
              <a:t>IPv4</a:t>
            </a:r>
            <a:r>
              <a:rPr lang="en-US" sz="1400" dirty="0"/>
              <a:t>, </a:t>
            </a:r>
            <a:r>
              <a:rPr lang="ru-RU" sz="1400" dirty="0"/>
              <a:t>щелкните правой кнопкой мыши по элементу </a:t>
            </a:r>
            <a:r>
              <a:rPr lang="en-US" sz="1400" b="1" dirty="0"/>
              <a:t>General </a:t>
            </a:r>
            <a:r>
              <a:rPr lang="ru-RU" sz="1400" dirty="0"/>
              <a:t>и в контекстном меню выберите пункт</a:t>
            </a:r>
            <a:r>
              <a:rPr lang="ru-RU" sz="1400" b="1" dirty="0"/>
              <a:t> </a:t>
            </a:r>
            <a:r>
              <a:rPr lang="en-US" sz="1400" b="1" dirty="0"/>
              <a:t>New Routing Protocol</a:t>
            </a:r>
            <a:r>
              <a:rPr lang="en-US" sz="1400" dirty="0"/>
              <a:t>, </a:t>
            </a:r>
            <a:r>
              <a:rPr lang="ru-RU" sz="1400" dirty="0"/>
              <a:t>выберите </a:t>
            </a:r>
            <a:r>
              <a:rPr lang="en-US" sz="1400" b="1" dirty="0"/>
              <a:t>DHCP Relay Agent</a:t>
            </a:r>
            <a:r>
              <a:rPr lang="en-US" sz="1400" dirty="0"/>
              <a:t> </a:t>
            </a:r>
            <a:r>
              <a:rPr lang="ru-RU" sz="1400" dirty="0"/>
              <a:t>и нажмите ОК.</a:t>
            </a:r>
          </a:p>
        </p:txBody>
      </p:sp>
      <p:pic>
        <p:nvPicPr>
          <p:cNvPr id="4" name="Рисунок 3">
            <a:extLst>
              <a:ext uri="{FF2B5EF4-FFF2-40B4-BE49-F238E27FC236}">
                <a16:creationId xmlns:a16="http://schemas.microsoft.com/office/drawing/2014/main" id="{33F98855-21CA-4178-9E4B-1145D416D685}"/>
              </a:ext>
            </a:extLst>
          </p:cNvPr>
          <p:cNvPicPr>
            <a:picLocks noChangeAspect="1"/>
          </p:cNvPicPr>
          <p:nvPr/>
        </p:nvPicPr>
        <p:blipFill>
          <a:blip r:embed="rId2"/>
          <a:stretch>
            <a:fillRect/>
          </a:stretch>
        </p:blipFill>
        <p:spPr>
          <a:xfrm>
            <a:off x="3222537" y="2642982"/>
            <a:ext cx="4505954" cy="2943636"/>
          </a:xfrm>
          <a:prstGeom prst="rect">
            <a:avLst/>
          </a:prstGeom>
        </p:spPr>
      </p:pic>
    </p:spTree>
    <p:extLst>
      <p:ext uri="{BB962C8B-B14F-4D97-AF65-F5344CB8AC3E}">
        <p14:creationId xmlns:p14="http://schemas.microsoft.com/office/powerpoint/2010/main" val="127041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73879-141C-4F32-9448-68F9FCC2312A}"/>
              </a:ext>
            </a:extLst>
          </p:cNvPr>
          <p:cNvSpPr>
            <a:spLocks noGrp="1"/>
          </p:cNvSpPr>
          <p:nvPr>
            <p:ph type="title"/>
          </p:nvPr>
        </p:nvSpPr>
        <p:spPr>
          <a:xfrm>
            <a:off x="2589212" y="609600"/>
            <a:ext cx="8915399" cy="900793"/>
          </a:xfrm>
        </p:spPr>
        <p:txBody>
          <a:bodyPr>
            <a:normAutofit/>
          </a:bodyPr>
          <a:lstStyle/>
          <a:p>
            <a:r>
              <a:rPr lang="ru-RU" sz="2400" dirty="0"/>
              <a:t>Настройка </a:t>
            </a:r>
            <a:r>
              <a:rPr lang="en-US" sz="2400" dirty="0"/>
              <a:t>DHCP Relay </a:t>
            </a:r>
            <a:r>
              <a:rPr lang="ru-RU" sz="2400" dirty="0"/>
              <a:t>на </a:t>
            </a:r>
            <a:r>
              <a:rPr lang="en-US" sz="2400" dirty="0"/>
              <a:t>Windows Server</a:t>
            </a:r>
            <a:endParaRPr lang="ru-RU" sz="2400" dirty="0"/>
          </a:p>
        </p:txBody>
      </p:sp>
      <p:sp>
        <p:nvSpPr>
          <p:cNvPr id="3" name="Текст 2">
            <a:extLst>
              <a:ext uri="{FF2B5EF4-FFF2-40B4-BE49-F238E27FC236}">
                <a16:creationId xmlns:a16="http://schemas.microsoft.com/office/drawing/2014/main" id="{2E0C0506-DCE5-4044-B899-E317A032EEDD}"/>
              </a:ext>
            </a:extLst>
          </p:cNvPr>
          <p:cNvSpPr>
            <a:spLocks noGrp="1"/>
          </p:cNvSpPr>
          <p:nvPr>
            <p:ph type="body" idx="1"/>
          </p:nvPr>
        </p:nvSpPr>
        <p:spPr>
          <a:xfrm>
            <a:off x="2589212" y="1747158"/>
            <a:ext cx="8915399" cy="900794"/>
          </a:xfrm>
        </p:spPr>
        <p:txBody>
          <a:bodyPr>
            <a:normAutofit/>
          </a:bodyPr>
          <a:lstStyle/>
          <a:p>
            <a:r>
              <a:rPr lang="ru-RU" sz="1400" dirty="0"/>
              <a:t>Щёлкните ПКМ по элементу</a:t>
            </a:r>
            <a:r>
              <a:rPr lang="ru-RU" sz="1400" b="1" dirty="0"/>
              <a:t> DHCP </a:t>
            </a:r>
            <a:r>
              <a:rPr lang="ru-RU" sz="1400" b="1" dirty="0" err="1"/>
              <a:t>Relay</a:t>
            </a:r>
            <a:r>
              <a:rPr lang="ru-RU" sz="1400" b="1" dirty="0"/>
              <a:t> </a:t>
            </a:r>
            <a:r>
              <a:rPr lang="ru-RU" sz="1400" b="1" dirty="0" err="1"/>
              <a:t>Agent</a:t>
            </a:r>
            <a:r>
              <a:rPr lang="ru-RU" sz="1400" dirty="0"/>
              <a:t> и выберите пункт </a:t>
            </a:r>
            <a:r>
              <a:rPr lang="ru-RU" sz="1400" b="1" dirty="0" err="1"/>
              <a:t>New</a:t>
            </a:r>
            <a:r>
              <a:rPr lang="ru-RU" sz="1400" b="1" dirty="0"/>
              <a:t> </a:t>
            </a:r>
            <a:r>
              <a:rPr lang="ru-RU" sz="1400" b="1" dirty="0" err="1"/>
              <a:t>Interface</a:t>
            </a:r>
            <a:r>
              <a:rPr lang="ru-RU" sz="1400" dirty="0"/>
              <a:t>, укажите сетевой интерфейс, на котором будет слушать </a:t>
            </a:r>
            <a:r>
              <a:rPr lang="ru-RU" sz="1400" dirty="0" err="1"/>
              <a:t>Relay</a:t>
            </a:r>
            <a:r>
              <a:rPr lang="ru-RU" sz="1400" dirty="0"/>
              <a:t> –агент.</a:t>
            </a:r>
          </a:p>
        </p:txBody>
      </p:sp>
      <p:pic>
        <p:nvPicPr>
          <p:cNvPr id="4" name="Рисунок 3">
            <a:extLst>
              <a:ext uri="{FF2B5EF4-FFF2-40B4-BE49-F238E27FC236}">
                <a16:creationId xmlns:a16="http://schemas.microsoft.com/office/drawing/2014/main" id="{E4F6AE8E-C294-43DB-ABAF-B43F7DAE625B}"/>
              </a:ext>
            </a:extLst>
          </p:cNvPr>
          <p:cNvPicPr>
            <a:picLocks noChangeAspect="1"/>
          </p:cNvPicPr>
          <p:nvPr/>
        </p:nvPicPr>
        <p:blipFill>
          <a:blip r:embed="rId2"/>
          <a:stretch>
            <a:fillRect/>
          </a:stretch>
        </p:blipFill>
        <p:spPr>
          <a:xfrm>
            <a:off x="3165379" y="2547704"/>
            <a:ext cx="4620270" cy="3324689"/>
          </a:xfrm>
          <a:prstGeom prst="rect">
            <a:avLst/>
          </a:prstGeom>
        </p:spPr>
      </p:pic>
    </p:spTree>
    <p:extLst>
      <p:ext uri="{BB962C8B-B14F-4D97-AF65-F5344CB8AC3E}">
        <p14:creationId xmlns:p14="http://schemas.microsoft.com/office/powerpoint/2010/main" val="20008011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F40B9-FF52-4A3C-8200-C034AC328A04}"/>
              </a:ext>
            </a:extLst>
          </p:cNvPr>
          <p:cNvSpPr>
            <a:spLocks noGrp="1"/>
          </p:cNvSpPr>
          <p:nvPr>
            <p:ph type="title"/>
          </p:nvPr>
        </p:nvSpPr>
        <p:spPr>
          <a:xfrm>
            <a:off x="2589212" y="609600"/>
            <a:ext cx="8915399" cy="827314"/>
          </a:xfrm>
        </p:spPr>
        <p:txBody>
          <a:bodyPr>
            <a:normAutofit/>
          </a:bodyPr>
          <a:lstStyle/>
          <a:p>
            <a:r>
              <a:rPr lang="ru-RU" sz="2400" dirty="0"/>
              <a:t>Настройка </a:t>
            </a:r>
            <a:r>
              <a:rPr lang="en-US" sz="2400" dirty="0"/>
              <a:t>DHCP Relay </a:t>
            </a:r>
            <a:r>
              <a:rPr lang="ru-RU" sz="2400" dirty="0"/>
              <a:t>на </a:t>
            </a:r>
            <a:r>
              <a:rPr lang="en-US" sz="2400" dirty="0"/>
              <a:t>Windows Server</a:t>
            </a:r>
            <a:endParaRPr lang="ru-RU" sz="2400" dirty="0"/>
          </a:p>
        </p:txBody>
      </p:sp>
      <p:sp>
        <p:nvSpPr>
          <p:cNvPr id="3" name="Текст 2">
            <a:extLst>
              <a:ext uri="{FF2B5EF4-FFF2-40B4-BE49-F238E27FC236}">
                <a16:creationId xmlns:a16="http://schemas.microsoft.com/office/drawing/2014/main" id="{0BAC5A5A-444C-42A9-9589-19B71BE9D021}"/>
              </a:ext>
            </a:extLst>
          </p:cNvPr>
          <p:cNvSpPr>
            <a:spLocks noGrp="1"/>
          </p:cNvSpPr>
          <p:nvPr>
            <p:ph type="body" idx="1"/>
          </p:nvPr>
        </p:nvSpPr>
        <p:spPr>
          <a:xfrm>
            <a:off x="2589212" y="1583872"/>
            <a:ext cx="8915399" cy="827314"/>
          </a:xfrm>
        </p:spPr>
        <p:txBody>
          <a:bodyPr>
            <a:normAutofit/>
          </a:bodyPr>
          <a:lstStyle/>
          <a:p>
            <a:r>
              <a:rPr lang="ru-RU" sz="1400" dirty="0"/>
              <a:t>Затем откройте окно свойств DHCP </a:t>
            </a:r>
            <a:r>
              <a:rPr lang="ru-RU" sz="1400" dirty="0" err="1"/>
              <a:t>Relay</a:t>
            </a:r>
            <a:r>
              <a:rPr lang="ru-RU" sz="1400" dirty="0"/>
              <a:t> </a:t>
            </a:r>
            <a:r>
              <a:rPr lang="ru-RU" sz="1400" dirty="0" err="1"/>
              <a:t>Agent</a:t>
            </a:r>
            <a:r>
              <a:rPr lang="ru-RU" sz="1400" dirty="0"/>
              <a:t> и укажите </a:t>
            </a:r>
            <a:r>
              <a:rPr lang="ru-RU" sz="1400" dirty="0" err="1"/>
              <a:t>ip</a:t>
            </a:r>
            <a:r>
              <a:rPr lang="ru-RU" sz="1400" dirty="0"/>
              <a:t> адрес DHCP сервера, на который нужно перенаправлять все DHCP запросы от клиентов.</a:t>
            </a:r>
          </a:p>
        </p:txBody>
      </p:sp>
      <p:pic>
        <p:nvPicPr>
          <p:cNvPr id="4" name="Рисунок 3">
            <a:extLst>
              <a:ext uri="{FF2B5EF4-FFF2-40B4-BE49-F238E27FC236}">
                <a16:creationId xmlns:a16="http://schemas.microsoft.com/office/drawing/2014/main" id="{641E798F-D91F-49DD-A0B8-99D51109BED3}"/>
              </a:ext>
            </a:extLst>
          </p:cNvPr>
          <p:cNvPicPr>
            <a:picLocks noChangeAspect="1"/>
          </p:cNvPicPr>
          <p:nvPr/>
        </p:nvPicPr>
        <p:blipFill>
          <a:blip r:embed="rId2"/>
          <a:stretch>
            <a:fillRect/>
          </a:stretch>
        </p:blipFill>
        <p:spPr>
          <a:xfrm>
            <a:off x="3047999" y="2411186"/>
            <a:ext cx="4725059" cy="3581900"/>
          </a:xfrm>
          <a:prstGeom prst="rect">
            <a:avLst/>
          </a:prstGeom>
        </p:spPr>
      </p:pic>
      <p:sp>
        <p:nvSpPr>
          <p:cNvPr id="5" name="Прямоугольник 4">
            <a:extLst>
              <a:ext uri="{FF2B5EF4-FFF2-40B4-BE49-F238E27FC236}">
                <a16:creationId xmlns:a16="http://schemas.microsoft.com/office/drawing/2014/main" id="{6D9D79B0-2D6C-4774-8F5D-37F77CDA47C9}"/>
              </a:ext>
            </a:extLst>
          </p:cNvPr>
          <p:cNvSpPr/>
          <p:nvPr/>
        </p:nvSpPr>
        <p:spPr>
          <a:xfrm>
            <a:off x="8425543" y="3105835"/>
            <a:ext cx="2179864" cy="1384995"/>
          </a:xfrm>
          <a:prstGeom prst="rect">
            <a:avLst/>
          </a:prstGeom>
        </p:spPr>
        <p:txBody>
          <a:bodyPr wrap="square">
            <a:spAutoFit/>
          </a:bodyPr>
          <a:lstStyle/>
          <a:p>
            <a:r>
              <a:rPr lang="ru-RU" sz="1400" dirty="0">
                <a:solidFill>
                  <a:srgbClr val="333333"/>
                </a:solidFill>
                <a:latin typeface="Roboto"/>
              </a:rPr>
              <a:t>На этом настройка DHCP-ретранслятора закончена и можно переходить к тестированию его работы.</a:t>
            </a:r>
            <a:endParaRPr lang="ru-RU" sz="1400" dirty="0"/>
          </a:p>
        </p:txBody>
      </p:sp>
    </p:spTree>
    <p:extLst>
      <p:ext uri="{BB962C8B-B14F-4D97-AF65-F5344CB8AC3E}">
        <p14:creationId xmlns:p14="http://schemas.microsoft.com/office/powerpoint/2010/main" val="37044535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0193A0-FB81-47EC-B8E4-27D7DBC7CF3B}"/>
              </a:ext>
            </a:extLst>
          </p:cNvPr>
          <p:cNvSpPr>
            <a:spLocks noGrp="1"/>
          </p:cNvSpPr>
          <p:nvPr>
            <p:ph type="title"/>
          </p:nvPr>
        </p:nvSpPr>
        <p:spPr>
          <a:xfrm>
            <a:off x="2589212" y="609600"/>
            <a:ext cx="8915399" cy="688521"/>
          </a:xfrm>
        </p:spPr>
        <p:txBody>
          <a:bodyPr>
            <a:normAutofit/>
          </a:bodyPr>
          <a:lstStyle/>
          <a:p>
            <a:r>
              <a:rPr lang="ru-RU" sz="2400" dirty="0"/>
              <a:t>Еще немного практики </a:t>
            </a:r>
            <a:r>
              <a:rPr lang="en-US" sz="2400" dirty="0">
                <a:sym typeface="Wingdings" panose="05000000000000000000" pitchFamily="2" charset="2"/>
              </a:rPr>
              <a:t></a:t>
            </a:r>
            <a:endParaRPr lang="ru-RU" sz="2400" dirty="0"/>
          </a:p>
        </p:txBody>
      </p:sp>
      <p:sp>
        <p:nvSpPr>
          <p:cNvPr id="3" name="Текст 2">
            <a:extLst>
              <a:ext uri="{FF2B5EF4-FFF2-40B4-BE49-F238E27FC236}">
                <a16:creationId xmlns:a16="http://schemas.microsoft.com/office/drawing/2014/main" id="{A967D021-5F24-46BC-B749-752D9E98CF25}"/>
              </a:ext>
            </a:extLst>
          </p:cNvPr>
          <p:cNvSpPr>
            <a:spLocks noGrp="1"/>
          </p:cNvSpPr>
          <p:nvPr>
            <p:ph type="body" idx="1"/>
          </p:nvPr>
        </p:nvSpPr>
        <p:spPr>
          <a:xfrm>
            <a:off x="2589212" y="1477736"/>
            <a:ext cx="9355138" cy="1387928"/>
          </a:xfrm>
        </p:spPr>
        <p:txBody>
          <a:bodyPr>
            <a:normAutofit fontScale="62500" lnSpcReduction="20000"/>
          </a:bodyPr>
          <a:lstStyle/>
          <a:p>
            <a:r>
              <a:rPr lang="ru-RU" b="1" dirty="0"/>
              <a:t>Вариант № 1</a:t>
            </a:r>
          </a:p>
          <a:p>
            <a:r>
              <a:rPr lang="ru-RU" b="1" dirty="0"/>
              <a:t>УСЛОВИЕ:</a:t>
            </a:r>
            <a:r>
              <a:rPr lang="ru-RU" dirty="0"/>
              <a:t> Имеем коммутатор L3 (</a:t>
            </a:r>
            <a:r>
              <a:rPr lang="ru-RU" dirty="0" err="1"/>
              <a:t>Cisco</a:t>
            </a:r>
            <a:r>
              <a:rPr lang="ru-RU" dirty="0"/>
              <a:t> 3750-X). Запустим на нем DHCP-</a:t>
            </a:r>
            <a:r>
              <a:rPr lang="ru-RU" dirty="0" err="1"/>
              <a:t>Server</a:t>
            </a:r>
            <a:r>
              <a:rPr lang="ru-RU" dirty="0"/>
              <a:t> и будем раздавать настройки всем устройствам, подключенным к нашему коммутатору.</a:t>
            </a:r>
            <a:br>
              <a:rPr lang="ru-RU" dirty="0"/>
            </a:br>
            <a:br>
              <a:rPr lang="ru-RU" dirty="0"/>
            </a:br>
            <a:r>
              <a:rPr lang="ru-RU" dirty="0"/>
              <a:t>    Откровенно говоря, DHCP-сервер лучше всего создавать на маршрутизаторе. Но в данном случае все равно попробуем сделать это на коммутаторе L3, раз он умеет выполнять такую роль. Синтаксис может отличаться в зависимости от версии IOS.</a:t>
            </a:r>
            <a:br>
              <a:rPr lang="ru-RU" dirty="0"/>
            </a:br>
            <a:r>
              <a:rPr lang="ru-RU" dirty="0"/>
              <a:t>    Предлагаемая схема проста и представлена на рисунке ниже.</a:t>
            </a:r>
          </a:p>
        </p:txBody>
      </p:sp>
      <p:pic>
        <p:nvPicPr>
          <p:cNvPr id="4" name="Рисунок 3">
            <a:extLst>
              <a:ext uri="{FF2B5EF4-FFF2-40B4-BE49-F238E27FC236}">
                <a16:creationId xmlns:a16="http://schemas.microsoft.com/office/drawing/2014/main" id="{DEB4B562-D436-4522-B584-9B92C1396C2C}"/>
              </a:ext>
            </a:extLst>
          </p:cNvPr>
          <p:cNvPicPr>
            <a:picLocks noChangeAspect="1"/>
          </p:cNvPicPr>
          <p:nvPr/>
        </p:nvPicPr>
        <p:blipFill>
          <a:blip r:embed="rId2"/>
          <a:stretch>
            <a:fillRect/>
          </a:stretch>
        </p:blipFill>
        <p:spPr>
          <a:xfrm>
            <a:off x="4361508" y="2865664"/>
            <a:ext cx="3762900" cy="2734057"/>
          </a:xfrm>
          <a:prstGeom prst="rect">
            <a:avLst/>
          </a:prstGeom>
        </p:spPr>
      </p:pic>
    </p:spTree>
    <p:extLst>
      <p:ext uri="{BB962C8B-B14F-4D97-AF65-F5344CB8AC3E}">
        <p14:creationId xmlns:p14="http://schemas.microsoft.com/office/powerpoint/2010/main" val="36240111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4DEBDB-8365-4147-B9D3-CB94FCCE0A1F}"/>
              </a:ext>
            </a:extLst>
          </p:cNvPr>
          <p:cNvSpPr>
            <a:spLocks noGrp="1"/>
          </p:cNvSpPr>
          <p:nvPr>
            <p:ph type="title"/>
          </p:nvPr>
        </p:nvSpPr>
        <p:spPr>
          <a:xfrm>
            <a:off x="2589212" y="609600"/>
            <a:ext cx="8915399" cy="157843"/>
          </a:xfrm>
        </p:spPr>
        <p:txBody>
          <a:bodyPr>
            <a:normAutofit fontScale="90000"/>
          </a:bodyPr>
          <a:lstStyle/>
          <a:p>
            <a:endParaRPr lang="ru-RU" dirty="0"/>
          </a:p>
        </p:txBody>
      </p:sp>
      <p:sp>
        <p:nvSpPr>
          <p:cNvPr id="3" name="Текст 2">
            <a:extLst>
              <a:ext uri="{FF2B5EF4-FFF2-40B4-BE49-F238E27FC236}">
                <a16:creationId xmlns:a16="http://schemas.microsoft.com/office/drawing/2014/main" id="{351E7F14-5DD1-4E71-A47F-EBF4492B0ABB}"/>
              </a:ext>
            </a:extLst>
          </p:cNvPr>
          <p:cNvSpPr>
            <a:spLocks noGrp="1"/>
          </p:cNvSpPr>
          <p:nvPr>
            <p:ph type="body" idx="1"/>
          </p:nvPr>
        </p:nvSpPr>
        <p:spPr>
          <a:xfrm>
            <a:off x="2589212" y="1012371"/>
            <a:ext cx="8915399" cy="4897539"/>
          </a:xfrm>
        </p:spPr>
        <p:txBody>
          <a:bodyPr>
            <a:normAutofit fontScale="70000" lnSpcReduction="20000"/>
          </a:bodyPr>
          <a:lstStyle/>
          <a:p>
            <a:r>
              <a:rPr lang="ru-RU" dirty="0"/>
              <a:t>На схеме присутствует еще один коммутатор </a:t>
            </a:r>
            <a:r>
              <a:rPr lang="en-US" dirty="0"/>
              <a:t>L2, </a:t>
            </a:r>
            <a:r>
              <a:rPr lang="ru-RU" dirty="0"/>
              <a:t>но это не принципиально, т.к. на обработку сообщений </a:t>
            </a:r>
            <a:r>
              <a:rPr lang="en-US" dirty="0"/>
              <a:t>DHCP </a:t>
            </a:r>
            <a:r>
              <a:rPr lang="ru-RU" dirty="0"/>
              <a:t>они никак не влияет. В сети будем использовать адресное пространство 10.10.10.0/24, адрес основного шлюза 10.10.10.254, адрес коммутатора </a:t>
            </a:r>
            <a:r>
              <a:rPr lang="en-US" dirty="0"/>
              <a:t>L3 - 10.10.10.253</a:t>
            </a:r>
            <a:br>
              <a:rPr lang="en-US" dirty="0"/>
            </a:br>
            <a:r>
              <a:rPr lang="en-US" dirty="0"/>
              <a:t>   </a:t>
            </a:r>
            <a:r>
              <a:rPr lang="ru-RU" dirty="0"/>
              <a:t>Конфигурация  коммутатора выглядит следующим образом:</a:t>
            </a:r>
            <a:br>
              <a:rPr lang="ru-RU" dirty="0"/>
            </a:br>
            <a:br>
              <a:rPr lang="ru-RU" dirty="0"/>
            </a:br>
            <a:r>
              <a:rPr lang="ru-RU" dirty="0"/>
              <a:t>   Создадим </a:t>
            </a:r>
            <a:r>
              <a:rPr lang="en-US" dirty="0"/>
              <a:t>SVI </a:t>
            </a:r>
            <a:r>
              <a:rPr lang="ru-RU" dirty="0"/>
              <a:t>для возможности подключения к коммутатору с помощью </a:t>
            </a:r>
            <a:r>
              <a:rPr lang="en-US" dirty="0"/>
              <a:t>Telnet/SSH</a:t>
            </a:r>
            <a:br>
              <a:rPr lang="en-US" dirty="0"/>
            </a:br>
            <a:br>
              <a:rPr lang="en-US" dirty="0"/>
            </a:br>
            <a:r>
              <a:rPr lang="en-US" i="1" dirty="0"/>
              <a:t>L3_Core_SW(config)#</a:t>
            </a:r>
            <a:r>
              <a:rPr lang="en-US" b="1" i="1" dirty="0"/>
              <a:t>interface </a:t>
            </a:r>
            <a:r>
              <a:rPr lang="en-US" b="1" i="1" dirty="0" err="1"/>
              <a:t>vlan</a:t>
            </a:r>
            <a:r>
              <a:rPr lang="en-US" b="1" i="1" dirty="0"/>
              <a:t> 1</a:t>
            </a:r>
            <a:br>
              <a:rPr lang="en-US" i="1" dirty="0"/>
            </a:br>
            <a:r>
              <a:rPr lang="en-US" i="1" dirty="0"/>
              <a:t>L3_Core_SW(config-if)#</a:t>
            </a:r>
            <a:r>
              <a:rPr lang="en-US" b="1" i="1" dirty="0" err="1"/>
              <a:t>ip</a:t>
            </a:r>
            <a:r>
              <a:rPr lang="en-US" b="1" i="1" dirty="0"/>
              <a:t> address 10.10.10.253 255.255.255.0</a:t>
            </a:r>
            <a:br>
              <a:rPr lang="en-US" dirty="0"/>
            </a:br>
            <a:r>
              <a:rPr lang="en-US" i="1" dirty="0"/>
              <a:t>L3_Core_SW(config-if)#</a:t>
            </a:r>
            <a:r>
              <a:rPr lang="en-US" b="1" i="1" dirty="0"/>
              <a:t>no shutdown</a:t>
            </a:r>
            <a:br>
              <a:rPr lang="en-US" dirty="0"/>
            </a:br>
            <a:br>
              <a:rPr lang="en-US" dirty="0"/>
            </a:br>
            <a:r>
              <a:rPr lang="en-US" dirty="0"/>
              <a:t>   </a:t>
            </a:r>
            <a:r>
              <a:rPr lang="ru-RU" dirty="0"/>
              <a:t>Использовать </a:t>
            </a:r>
            <a:r>
              <a:rPr lang="en-US" dirty="0"/>
              <a:t>VLAN 1 </a:t>
            </a:r>
            <a:r>
              <a:rPr lang="ru-RU" dirty="0"/>
              <a:t>не самое правильное решение, но для тестовой схемы будем использовать его. Далее приступим к созданию </a:t>
            </a:r>
            <a:r>
              <a:rPr lang="en-US" dirty="0"/>
              <a:t>DHCP-</a:t>
            </a:r>
            <a:r>
              <a:rPr lang="ru-RU" dirty="0"/>
              <a:t>пула. Во-первых, исключим адреса, которые мы выдали серверам, шлюзам, сетевым устройствам. Например исключим диапазон с 10.10.10.250 по 10.10.10.254:</a:t>
            </a:r>
            <a:br>
              <a:rPr lang="ru-RU" dirty="0"/>
            </a:br>
            <a:br>
              <a:rPr lang="ru-RU" dirty="0"/>
            </a:br>
            <a:r>
              <a:rPr lang="en-US" i="1" dirty="0"/>
              <a:t>L3_Core_SW(config)#</a:t>
            </a:r>
            <a:r>
              <a:rPr lang="en-US" b="1" i="1" dirty="0" err="1"/>
              <a:t>ip</a:t>
            </a:r>
            <a:r>
              <a:rPr lang="en-US" b="1" i="1" dirty="0"/>
              <a:t> </a:t>
            </a:r>
            <a:r>
              <a:rPr lang="en-US" b="1" i="1" dirty="0" err="1"/>
              <a:t>dhcp</a:t>
            </a:r>
            <a:r>
              <a:rPr lang="en-US" b="1" i="1" dirty="0"/>
              <a:t> excluded-address 10.10.10.250 10.10.10.254</a:t>
            </a:r>
            <a:br>
              <a:rPr lang="en-US" dirty="0"/>
            </a:br>
            <a:br>
              <a:rPr lang="en-US" dirty="0"/>
            </a:br>
            <a:r>
              <a:rPr lang="en-US" dirty="0"/>
              <a:t>   </a:t>
            </a:r>
            <a:r>
              <a:rPr lang="ru-RU" dirty="0"/>
              <a:t>Создадим пул адресов с именем </a:t>
            </a:r>
            <a:r>
              <a:rPr lang="en-US" dirty="0" err="1"/>
              <a:t>LocalNet</a:t>
            </a:r>
            <a:r>
              <a:rPr lang="en-US" dirty="0"/>
              <a:t> </a:t>
            </a:r>
            <a:r>
              <a:rPr lang="ru-RU" dirty="0"/>
              <a:t>и укажем, какие параметры необходимо выдавать хостам:</a:t>
            </a:r>
            <a:br>
              <a:rPr lang="ru-RU" dirty="0"/>
            </a:br>
            <a:br>
              <a:rPr lang="ru-RU" dirty="0"/>
            </a:br>
            <a:r>
              <a:rPr lang="en-US" i="1" dirty="0"/>
              <a:t>L3_Core_SW(config)#</a:t>
            </a:r>
            <a:r>
              <a:rPr lang="en-US" b="1" i="1" dirty="0" err="1"/>
              <a:t>ip</a:t>
            </a:r>
            <a:r>
              <a:rPr lang="en-US" b="1" i="1" dirty="0"/>
              <a:t> </a:t>
            </a:r>
            <a:r>
              <a:rPr lang="en-US" b="1" i="1" dirty="0" err="1"/>
              <a:t>dhcp</a:t>
            </a:r>
            <a:r>
              <a:rPr lang="en-US" b="1" i="1" dirty="0"/>
              <a:t> pool </a:t>
            </a:r>
            <a:r>
              <a:rPr lang="en-US" b="1" i="1" dirty="0" err="1"/>
              <a:t>LocalNet</a:t>
            </a:r>
            <a:br>
              <a:rPr lang="en-US" dirty="0"/>
            </a:br>
            <a:r>
              <a:rPr lang="en-US" i="1" dirty="0"/>
              <a:t>L3_Core_SW(</a:t>
            </a:r>
            <a:r>
              <a:rPr lang="en-US" i="1" dirty="0" err="1"/>
              <a:t>dhcp</a:t>
            </a:r>
            <a:r>
              <a:rPr lang="en-US" i="1" dirty="0"/>
              <a:t>-config)#</a:t>
            </a:r>
            <a:r>
              <a:rPr lang="en-US" b="1" i="1" dirty="0"/>
              <a:t>network 10.10.10.0 255.255.255.0</a:t>
            </a:r>
            <a:br>
              <a:rPr lang="en-US" i="1" dirty="0"/>
            </a:br>
            <a:r>
              <a:rPr lang="en-US" i="1" dirty="0"/>
              <a:t>L3_Core_SW(</a:t>
            </a:r>
            <a:r>
              <a:rPr lang="en-US" i="1" dirty="0" err="1"/>
              <a:t>dhcp</a:t>
            </a:r>
            <a:r>
              <a:rPr lang="en-US" i="1" dirty="0"/>
              <a:t>-config)#</a:t>
            </a:r>
            <a:r>
              <a:rPr lang="en-US" b="1" i="1" dirty="0"/>
              <a:t>default-router 10.10.10.254</a:t>
            </a:r>
            <a:br>
              <a:rPr lang="en-US" i="1" dirty="0"/>
            </a:br>
            <a:r>
              <a:rPr lang="en-US" i="1" dirty="0"/>
              <a:t>L3_Core_SW(</a:t>
            </a:r>
            <a:r>
              <a:rPr lang="en-US" i="1" dirty="0" err="1"/>
              <a:t>dhcp</a:t>
            </a:r>
            <a:r>
              <a:rPr lang="en-US" i="1" dirty="0"/>
              <a:t>-config)#</a:t>
            </a:r>
            <a:r>
              <a:rPr lang="en-US" b="1" i="1" dirty="0" err="1"/>
              <a:t>dns</a:t>
            </a:r>
            <a:r>
              <a:rPr lang="en-US" b="1" i="1" dirty="0"/>
              <a:t>-server 8.8.8.8</a:t>
            </a:r>
            <a:br>
              <a:rPr lang="en-US" i="1" dirty="0"/>
            </a:br>
            <a:r>
              <a:rPr lang="en-US" i="1" dirty="0"/>
              <a:t>L3_Core_SW(</a:t>
            </a:r>
            <a:r>
              <a:rPr lang="en-US" i="1" dirty="0" err="1"/>
              <a:t>dhcp</a:t>
            </a:r>
            <a:r>
              <a:rPr lang="en-US" i="1" dirty="0"/>
              <a:t>-config)#</a:t>
            </a:r>
            <a:r>
              <a:rPr lang="en-US" b="1" i="1" dirty="0"/>
              <a:t>domain-name </a:t>
            </a:r>
            <a:r>
              <a:rPr lang="en-US" b="1" i="1" dirty="0" err="1"/>
              <a:t>LovelyWork</a:t>
            </a:r>
            <a:endParaRPr lang="en-US" b="1" i="1" dirty="0"/>
          </a:p>
          <a:p>
            <a:br>
              <a:rPr lang="en-US" dirty="0"/>
            </a:br>
            <a:endParaRPr lang="ru-RU" dirty="0"/>
          </a:p>
        </p:txBody>
      </p:sp>
    </p:spTree>
    <p:extLst>
      <p:ext uri="{BB962C8B-B14F-4D97-AF65-F5344CB8AC3E}">
        <p14:creationId xmlns:p14="http://schemas.microsoft.com/office/powerpoint/2010/main" val="991768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FCFF5F-3215-4D69-9CCD-69E2705DA339}"/>
              </a:ext>
            </a:extLst>
          </p:cNvPr>
          <p:cNvSpPr>
            <a:spLocks noGrp="1"/>
          </p:cNvSpPr>
          <p:nvPr>
            <p:ph type="title"/>
          </p:nvPr>
        </p:nvSpPr>
        <p:spPr>
          <a:xfrm flipV="1">
            <a:off x="2589212" y="563881"/>
            <a:ext cx="5485267"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AE2E1B6D-5AC0-4176-8E13-BE1937D007D3}"/>
              </a:ext>
            </a:extLst>
          </p:cNvPr>
          <p:cNvSpPr>
            <a:spLocks noGrp="1"/>
          </p:cNvSpPr>
          <p:nvPr>
            <p:ph type="body" idx="1"/>
          </p:nvPr>
        </p:nvSpPr>
        <p:spPr>
          <a:xfrm>
            <a:off x="2589212" y="1147898"/>
            <a:ext cx="8915399" cy="4762012"/>
          </a:xfrm>
        </p:spPr>
        <p:txBody>
          <a:bodyPr>
            <a:normAutofit fontScale="70000" lnSpcReduction="20000"/>
          </a:bodyPr>
          <a:lstStyle/>
          <a:p>
            <a:r>
              <a:rPr lang="en-US" dirty="0"/>
              <a:t>Cisco DHCP-Server </a:t>
            </a:r>
            <a:r>
              <a:rPr lang="ru-RU" dirty="0"/>
              <a:t>позволяет выдавать пользователям гораздо больше параметров, чем перечислено в данном отрывке конфигурации. Здесь определено только адресное пространство, маска подсети (длина префикса), адрес основного шлюза и </a:t>
            </a:r>
            <a:r>
              <a:rPr lang="en-US" dirty="0"/>
              <a:t>DNS-</a:t>
            </a:r>
            <a:r>
              <a:rPr lang="ru-RU" dirty="0"/>
              <a:t>сервера, имя домена. На этом настройка </a:t>
            </a:r>
            <a:r>
              <a:rPr lang="en-US" dirty="0"/>
              <a:t>DHCP-Server'</a:t>
            </a:r>
            <a:r>
              <a:rPr lang="ru-RU" dirty="0"/>
              <a:t>а на </a:t>
            </a:r>
            <a:r>
              <a:rPr lang="en-US" dirty="0"/>
              <a:t>Cisco </a:t>
            </a:r>
            <a:r>
              <a:rPr lang="ru-RU" dirty="0"/>
              <a:t>коммутаторе можно завершить и проверить работоспособность данного решения. Для этого запустим </a:t>
            </a:r>
            <a:r>
              <a:rPr lang="en-US" dirty="0"/>
              <a:t>debug </a:t>
            </a:r>
            <a:r>
              <a:rPr lang="ru-RU" dirty="0"/>
              <a:t>и посмотрим на приходящие от хоста сообщения.</a:t>
            </a:r>
            <a:br>
              <a:rPr lang="ru-RU" dirty="0"/>
            </a:br>
            <a:r>
              <a:rPr lang="en-US" i="1" dirty="0"/>
              <a:t>L3_Core_SW#</a:t>
            </a:r>
            <a:r>
              <a:rPr lang="en-US" b="1" i="1" dirty="0"/>
              <a:t>debug </a:t>
            </a:r>
            <a:r>
              <a:rPr lang="en-US" b="1" i="1" dirty="0" err="1"/>
              <a:t>ip</a:t>
            </a:r>
            <a:r>
              <a:rPr lang="en-US" b="1" i="1" dirty="0"/>
              <a:t> </a:t>
            </a:r>
            <a:r>
              <a:rPr lang="en-US" b="1" i="1" dirty="0" err="1"/>
              <a:t>dhcp</a:t>
            </a:r>
            <a:r>
              <a:rPr lang="en-US" b="1" i="1" dirty="0"/>
              <a:t> server packet</a:t>
            </a:r>
            <a:br>
              <a:rPr lang="en-US" i="1" dirty="0"/>
            </a:br>
            <a:r>
              <a:rPr lang="en-US" i="1" dirty="0"/>
              <a:t>DHCP server packet debugging is on.</a:t>
            </a:r>
            <a:br>
              <a:rPr lang="en-US" dirty="0"/>
            </a:br>
            <a:r>
              <a:rPr lang="en-US" i="1" dirty="0"/>
              <a:t>L3_Core_SW(</a:t>
            </a:r>
            <a:r>
              <a:rPr lang="en-US" i="1" dirty="0" err="1"/>
              <a:t>dhcp</a:t>
            </a:r>
            <a:r>
              <a:rPr lang="en-US" i="1" dirty="0"/>
              <a:t>-config)#</a:t>
            </a:r>
            <a:br>
              <a:rPr lang="en-US" i="1" dirty="0"/>
            </a:br>
            <a:r>
              <a:rPr lang="en-US" i="1" dirty="0"/>
              <a:t>*Mar  2 00:12:58.908: DHCPD: Reload workspace interface Vlan1 </a:t>
            </a:r>
            <a:r>
              <a:rPr lang="en-US" i="1" dirty="0" err="1"/>
              <a:t>tableid</a:t>
            </a:r>
            <a:r>
              <a:rPr lang="en-US" i="1" dirty="0"/>
              <a:t> 0.</a:t>
            </a:r>
            <a:br>
              <a:rPr lang="en-US" i="1" dirty="0"/>
            </a:br>
            <a:r>
              <a:rPr lang="en-US" i="1" dirty="0"/>
              <a:t>*Mar  2 00:12:58.908: DHCPD: </a:t>
            </a:r>
            <a:r>
              <a:rPr lang="en-US" i="1" dirty="0" err="1"/>
              <a:t>tableid</a:t>
            </a:r>
            <a:r>
              <a:rPr lang="en-US" i="1" dirty="0"/>
              <a:t> for 10.10.10.253 on Vlan1 is 0</a:t>
            </a:r>
            <a:br>
              <a:rPr lang="en-US" i="1" dirty="0"/>
            </a:br>
            <a:r>
              <a:rPr lang="en-US" i="1" dirty="0"/>
              <a:t>*Mar  2 00:12:58.908: DHCPD: client's VPN is .</a:t>
            </a:r>
            <a:br>
              <a:rPr lang="en-US" i="1" dirty="0"/>
            </a:br>
            <a:r>
              <a:rPr lang="en-US" i="1" dirty="0"/>
              <a:t>*Mar  2 00:12:58.908: DHCPD: using received relay info.</a:t>
            </a:r>
            <a:br>
              <a:rPr lang="en-US" i="1" dirty="0"/>
            </a:br>
            <a:r>
              <a:rPr lang="en-US" i="1" dirty="0"/>
              <a:t>*Mar  2 00:12:58.908: DHCPD: DHCPDISCOVER received from client 0100.0d60.7886.dc on interface Vlan1.</a:t>
            </a:r>
            <a:br>
              <a:rPr lang="en-US" i="1" dirty="0"/>
            </a:br>
            <a:r>
              <a:rPr lang="en-US" i="1" dirty="0"/>
              <a:t>*Mar  2 00:12:58.908: DHCPD: using received relay info.</a:t>
            </a:r>
            <a:br>
              <a:rPr lang="en-US" i="1" dirty="0"/>
            </a:br>
            <a:r>
              <a:rPr lang="en-US" i="1" dirty="0"/>
              <a:t>*Mar  2 00:13:00.921: DHCPD: Sending DHCPOFFER to client 0100.0d60.7886.dc (10.10.10.1).</a:t>
            </a:r>
            <a:br>
              <a:rPr lang="en-US" i="1" dirty="0"/>
            </a:br>
            <a:r>
              <a:rPr lang="en-US" i="1" dirty="0"/>
              <a:t>*Mar  2 00:13:00.921: DHCPD: no option 125</a:t>
            </a:r>
            <a:br>
              <a:rPr lang="en-US" i="1" dirty="0"/>
            </a:br>
            <a:r>
              <a:rPr lang="en-US" i="1" dirty="0"/>
              <a:t>*Mar  2 00:13:00.921: DHCPD: Check for </a:t>
            </a:r>
            <a:r>
              <a:rPr lang="en-US" i="1" dirty="0" err="1"/>
              <a:t>IPe</a:t>
            </a:r>
            <a:r>
              <a:rPr lang="en-US" i="1" dirty="0"/>
              <a:t> on Vlan1</a:t>
            </a:r>
            <a:br>
              <a:rPr lang="en-US" i="1" dirty="0"/>
            </a:br>
            <a:r>
              <a:rPr lang="en-US" i="1" dirty="0"/>
              <a:t>*Mar  2 00:13:00.921: DHCPD: creating ARP entry (10.10.10.1, 000d.6078.86dc).</a:t>
            </a:r>
            <a:br>
              <a:rPr lang="en-US" i="1" dirty="0"/>
            </a:br>
            <a:r>
              <a:rPr lang="en-US" i="1" dirty="0"/>
              <a:t>*Mar  2 00:13:00.921: DHCPD: unicasting BOOTREPLY to client 000d.6078.86dc (10.10.10.1).</a:t>
            </a:r>
            <a:br>
              <a:rPr lang="en-US" i="1" dirty="0"/>
            </a:br>
            <a:r>
              <a:rPr lang="en-US" i="1" dirty="0"/>
              <a:t>*Mar  2 00:13:00.929: DHCPD: Reload workspace interface Vlan1 </a:t>
            </a:r>
            <a:r>
              <a:rPr lang="en-US" i="1" dirty="0" err="1"/>
              <a:t>tableid</a:t>
            </a:r>
            <a:r>
              <a:rPr lang="en-US" i="1" dirty="0"/>
              <a:t> 0.</a:t>
            </a:r>
            <a:br>
              <a:rPr lang="en-US" i="1" dirty="0"/>
            </a:br>
            <a:r>
              <a:rPr lang="en-US" i="1" dirty="0"/>
              <a:t>*Mar  2 00:13:00.929: DHCPD: </a:t>
            </a:r>
            <a:r>
              <a:rPr lang="en-US" i="1" dirty="0" err="1"/>
              <a:t>tableid</a:t>
            </a:r>
            <a:r>
              <a:rPr lang="en-US" i="1" dirty="0"/>
              <a:t> for 10.10.10.253 on Vlan1 is 0</a:t>
            </a:r>
            <a:br>
              <a:rPr lang="en-US" i="1" dirty="0"/>
            </a:br>
            <a:r>
              <a:rPr lang="en-US" i="1" dirty="0"/>
              <a:t>*Mar  2 00:13:00.929: DHCPD: client's VPN is .</a:t>
            </a:r>
            <a:br>
              <a:rPr lang="en-US" i="1" dirty="0"/>
            </a:br>
            <a:r>
              <a:rPr lang="en-US" i="1" dirty="0"/>
              <a:t>*Mar  2 00:13:00.929: DHCPD: DHCPREQUEST received from client 0100.0d60.7886.dc.</a:t>
            </a:r>
            <a:br>
              <a:rPr lang="en-US" i="1" dirty="0"/>
            </a:br>
            <a:r>
              <a:rPr lang="en-US" i="1" dirty="0"/>
              <a:t>*Mar  2 00:13:00.929: DHCPD: Sending DHCPACK to client 0100.0d60.7886.dc (10.10.10.1).</a:t>
            </a:r>
            <a:br>
              <a:rPr lang="en-US" i="1" dirty="0"/>
            </a:br>
            <a:r>
              <a:rPr lang="en-US" i="1" dirty="0"/>
              <a:t>*Mar  2 00:13:00.929: DHCPD: no option 125</a:t>
            </a:r>
            <a:br>
              <a:rPr lang="en-US" i="1" dirty="0"/>
            </a:br>
            <a:r>
              <a:rPr lang="en-US" i="1" dirty="0"/>
              <a:t>*Mar  2 00:13:00.929: DHCPD: Check for </a:t>
            </a:r>
            <a:r>
              <a:rPr lang="en-US" i="1" dirty="0" err="1"/>
              <a:t>IPe</a:t>
            </a:r>
            <a:r>
              <a:rPr lang="en-US" i="1" dirty="0"/>
              <a:t> on Vlan1</a:t>
            </a:r>
            <a:br>
              <a:rPr lang="en-US" i="1" dirty="0"/>
            </a:br>
            <a:r>
              <a:rPr lang="en-US" i="1" dirty="0"/>
              <a:t>*Mar  2 00:13:00.929: DHCPD: creating ARP entry (10.10.10.1, 000d.6078.86dc).</a:t>
            </a:r>
            <a:br>
              <a:rPr lang="en-US" i="1" dirty="0"/>
            </a:br>
            <a:r>
              <a:rPr lang="en-US" i="1" dirty="0"/>
              <a:t>*Mar  2 00:13:00.929: DHCPD: unicasting BOOTREPLY to client 000d.6078.86dc (10.10.10.1).</a:t>
            </a:r>
            <a:endParaRPr lang="ru-RU" dirty="0"/>
          </a:p>
        </p:txBody>
      </p:sp>
    </p:spTree>
    <p:extLst>
      <p:ext uri="{BB962C8B-B14F-4D97-AF65-F5344CB8AC3E}">
        <p14:creationId xmlns:p14="http://schemas.microsoft.com/office/powerpoint/2010/main" val="397052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1DDFF3-E3B1-47CE-BD8D-5D535573FAA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2C060205-599E-43D4-BE90-0242F60543EC}"/>
              </a:ext>
            </a:extLst>
          </p:cNvPr>
          <p:cNvSpPr>
            <a:spLocks noGrp="1"/>
          </p:cNvSpPr>
          <p:nvPr>
            <p:ph idx="1"/>
          </p:nvPr>
        </p:nvSpPr>
        <p:spPr/>
        <p:txBody>
          <a:bodyPr/>
          <a:lstStyle/>
          <a:p>
            <a:endParaRPr lang="ru-RU"/>
          </a:p>
        </p:txBody>
      </p:sp>
      <p:sp>
        <p:nvSpPr>
          <p:cNvPr id="4" name="Текст 3">
            <a:extLst>
              <a:ext uri="{FF2B5EF4-FFF2-40B4-BE49-F238E27FC236}">
                <a16:creationId xmlns:a16="http://schemas.microsoft.com/office/drawing/2014/main" id="{4D938DAA-26BB-459B-9FD5-342A18C282FC}"/>
              </a:ext>
            </a:extLst>
          </p:cNvPr>
          <p:cNvSpPr>
            <a:spLocks noGrp="1"/>
          </p:cNvSpPr>
          <p:nvPr>
            <p:ph type="body" sz="half" idx="2"/>
          </p:nvPr>
        </p:nvSpPr>
        <p:spPr/>
        <p:txBody>
          <a:bodyPr/>
          <a:lstStyle/>
          <a:p>
            <a:endParaRPr lang="ru-RU"/>
          </a:p>
        </p:txBody>
      </p:sp>
      <p:pic>
        <p:nvPicPr>
          <p:cNvPr id="5" name="Рисунок 4">
            <a:extLst>
              <a:ext uri="{FF2B5EF4-FFF2-40B4-BE49-F238E27FC236}">
                <a16:creationId xmlns:a16="http://schemas.microsoft.com/office/drawing/2014/main" id="{028E92F3-E770-421D-8F72-661C31A34B1F}"/>
              </a:ext>
            </a:extLst>
          </p:cNvPr>
          <p:cNvPicPr>
            <a:picLocks noChangeAspect="1"/>
          </p:cNvPicPr>
          <p:nvPr/>
        </p:nvPicPr>
        <p:blipFill>
          <a:blip r:embed="rId2"/>
          <a:stretch>
            <a:fillRect/>
          </a:stretch>
        </p:blipFill>
        <p:spPr>
          <a:xfrm>
            <a:off x="2725170" y="644978"/>
            <a:ext cx="8167737" cy="5134428"/>
          </a:xfrm>
          <a:prstGeom prst="rect">
            <a:avLst/>
          </a:prstGeom>
        </p:spPr>
      </p:pic>
    </p:spTree>
    <p:extLst>
      <p:ext uri="{BB962C8B-B14F-4D97-AF65-F5344CB8AC3E}">
        <p14:creationId xmlns:p14="http://schemas.microsoft.com/office/powerpoint/2010/main" val="10741129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031904-8AA9-42FA-9C56-053FC9933F87}"/>
              </a:ext>
            </a:extLst>
          </p:cNvPr>
          <p:cNvSpPr>
            <a:spLocks noGrp="1"/>
          </p:cNvSpPr>
          <p:nvPr>
            <p:ph type="title"/>
          </p:nvPr>
        </p:nvSpPr>
        <p:spPr>
          <a:xfrm>
            <a:off x="2589212" y="609600"/>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70864122-E925-4F3E-93AA-7CE12ECDE748}"/>
              </a:ext>
            </a:extLst>
          </p:cNvPr>
          <p:cNvSpPr>
            <a:spLocks noGrp="1"/>
          </p:cNvSpPr>
          <p:nvPr>
            <p:ph type="body" idx="1"/>
          </p:nvPr>
        </p:nvSpPr>
        <p:spPr>
          <a:xfrm>
            <a:off x="2963636" y="1134836"/>
            <a:ext cx="8540975" cy="538843"/>
          </a:xfrm>
        </p:spPr>
        <p:txBody>
          <a:bodyPr/>
          <a:lstStyle/>
          <a:p>
            <a:r>
              <a:rPr lang="ru-RU" dirty="0"/>
              <a:t>Результат работы можно увидеть на хосте</a:t>
            </a:r>
            <a:r>
              <a:rPr lang="en-US" dirty="0"/>
              <a:t>:</a:t>
            </a:r>
            <a:endParaRPr lang="ru-RU" dirty="0"/>
          </a:p>
        </p:txBody>
      </p:sp>
      <p:pic>
        <p:nvPicPr>
          <p:cNvPr id="4" name="Рисунок 3">
            <a:extLst>
              <a:ext uri="{FF2B5EF4-FFF2-40B4-BE49-F238E27FC236}">
                <a16:creationId xmlns:a16="http://schemas.microsoft.com/office/drawing/2014/main" id="{791E98FE-A5C3-4DE5-BA68-FD469DA533F3}"/>
              </a:ext>
            </a:extLst>
          </p:cNvPr>
          <p:cNvPicPr>
            <a:picLocks noChangeAspect="1"/>
          </p:cNvPicPr>
          <p:nvPr/>
        </p:nvPicPr>
        <p:blipFill>
          <a:blip r:embed="rId2"/>
          <a:stretch>
            <a:fillRect/>
          </a:stretch>
        </p:blipFill>
        <p:spPr>
          <a:xfrm>
            <a:off x="2802859" y="2251917"/>
            <a:ext cx="6586281" cy="1601626"/>
          </a:xfrm>
          <a:prstGeom prst="rect">
            <a:avLst/>
          </a:prstGeom>
        </p:spPr>
      </p:pic>
    </p:spTree>
    <p:extLst>
      <p:ext uri="{BB962C8B-B14F-4D97-AF65-F5344CB8AC3E}">
        <p14:creationId xmlns:p14="http://schemas.microsoft.com/office/powerpoint/2010/main" val="29838454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B8B8DE-8448-43EB-9E5C-3D86AA88FE5D}"/>
              </a:ext>
            </a:extLst>
          </p:cNvPr>
          <p:cNvSpPr>
            <a:spLocks noGrp="1"/>
          </p:cNvSpPr>
          <p:nvPr>
            <p:ph type="title"/>
          </p:nvPr>
        </p:nvSpPr>
        <p:spPr>
          <a:xfrm>
            <a:off x="2589212" y="609600"/>
            <a:ext cx="8915399" cy="117021"/>
          </a:xfrm>
        </p:spPr>
        <p:txBody>
          <a:bodyPr>
            <a:normAutofit fontScale="90000"/>
          </a:bodyPr>
          <a:lstStyle/>
          <a:p>
            <a:endParaRPr lang="ru-RU" dirty="0"/>
          </a:p>
        </p:txBody>
      </p:sp>
      <p:sp>
        <p:nvSpPr>
          <p:cNvPr id="3" name="Текст 2">
            <a:extLst>
              <a:ext uri="{FF2B5EF4-FFF2-40B4-BE49-F238E27FC236}">
                <a16:creationId xmlns:a16="http://schemas.microsoft.com/office/drawing/2014/main" id="{FD9734BA-C988-4651-8D0F-CC4F1BECF406}"/>
              </a:ext>
            </a:extLst>
          </p:cNvPr>
          <p:cNvSpPr>
            <a:spLocks noGrp="1"/>
          </p:cNvSpPr>
          <p:nvPr>
            <p:ph type="body" idx="1"/>
          </p:nvPr>
        </p:nvSpPr>
        <p:spPr>
          <a:xfrm>
            <a:off x="2589212" y="1020538"/>
            <a:ext cx="8915399" cy="2596242"/>
          </a:xfrm>
        </p:spPr>
        <p:txBody>
          <a:bodyPr>
            <a:normAutofit/>
          </a:bodyPr>
          <a:lstStyle/>
          <a:p>
            <a:r>
              <a:rPr lang="ru-RU" sz="1600" b="1" dirty="0"/>
              <a:t>Вариант № 2</a:t>
            </a:r>
          </a:p>
          <a:p>
            <a:r>
              <a:rPr lang="ru-RU" sz="1600" b="1" dirty="0"/>
              <a:t>УСЛОВИЕ: </a:t>
            </a:r>
            <a:r>
              <a:rPr lang="ru-RU" sz="1600" dirty="0"/>
              <a:t>Возьмем схему из предыдущего варианта и модифицируем её, добавив еще несколько </a:t>
            </a:r>
            <a:r>
              <a:rPr lang="en-US" sz="1600" dirty="0"/>
              <a:t>SVI, VLAN, </a:t>
            </a:r>
            <a:r>
              <a:rPr lang="ru-RU" sz="1600" dirty="0"/>
              <a:t>и создав для каждого из </a:t>
            </a:r>
            <a:r>
              <a:rPr lang="en-US" sz="1600" dirty="0"/>
              <a:t>VLAN </a:t>
            </a:r>
            <a:r>
              <a:rPr lang="ru-RU" sz="1600" dirty="0"/>
              <a:t>свой </a:t>
            </a:r>
            <a:r>
              <a:rPr lang="en-US" sz="1600" dirty="0"/>
              <a:t>DHCP-</a:t>
            </a:r>
            <a:r>
              <a:rPr lang="ru-RU" sz="1600" dirty="0"/>
              <a:t>пул.</a:t>
            </a:r>
            <a:br>
              <a:rPr lang="ru-RU" sz="1600" dirty="0"/>
            </a:br>
            <a:r>
              <a:rPr lang="ru-RU" sz="1600" dirty="0"/>
              <a:t>   К имеющемуся </a:t>
            </a:r>
            <a:r>
              <a:rPr lang="en-US" sz="1600" dirty="0"/>
              <a:t>VLAN </a:t>
            </a:r>
            <a:r>
              <a:rPr lang="ru-RU" sz="1600" dirty="0"/>
              <a:t>добавим еще два:</a:t>
            </a:r>
            <a:br>
              <a:rPr lang="ru-RU" sz="1600" dirty="0"/>
            </a:br>
            <a:br>
              <a:rPr lang="ru-RU" sz="1600" dirty="0"/>
            </a:br>
            <a:r>
              <a:rPr lang="en-US" sz="1600" dirty="0"/>
              <a:t>VLAN 2 - </a:t>
            </a:r>
            <a:r>
              <a:rPr lang="en-US" sz="1600" dirty="0" err="1"/>
              <a:t>Department_A</a:t>
            </a:r>
            <a:br>
              <a:rPr lang="en-US" sz="1600" dirty="0"/>
            </a:br>
            <a:r>
              <a:rPr lang="en-US" sz="1600" dirty="0"/>
              <a:t>Network:172.16.1.0/28, IP GW: 172.16.1.14, SVI IP: 172.16.1.13</a:t>
            </a:r>
            <a:br>
              <a:rPr lang="en-US" sz="1600" dirty="0"/>
            </a:br>
            <a:r>
              <a:rPr lang="en-US" sz="1600" dirty="0"/>
              <a:t>VLAN 3 - </a:t>
            </a:r>
            <a:r>
              <a:rPr lang="en-US" sz="1600" dirty="0" err="1"/>
              <a:t>Department_B</a:t>
            </a:r>
            <a:br>
              <a:rPr lang="en-US" sz="1600" dirty="0"/>
            </a:br>
            <a:r>
              <a:rPr lang="en-US" sz="1600" dirty="0"/>
              <a:t>Network:172.16.1.16/28, IP GW: 172.16.1.30, SVI IP: 172.16.1.29</a:t>
            </a:r>
            <a:endParaRPr lang="ru-RU" sz="1600" dirty="0"/>
          </a:p>
        </p:txBody>
      </p:sp>
      <p:pic>
        <p:nvPicPr>
          <p:cNvPr id="4" name="Рисунок 3">
            <a:extLst>
              <a:ext uri="{FF2B5EF4-FFF2-40B4-BE49-F238E27FC236}">
                <a16:creationId xmlns:a16="http://schemas.microsoft.com/office/drawing/2014/main" id="{6EC6B839-749F-44D6-844C-21B5B27AB2E5}"/>
              </a:ext>
            </a:extLst>
          </p:cNvPr>
          <p:cNvPicPr>
            <a:picLocks noChangeAspect="1"/>
          </p:cNvPicPr>
          <p:nvPr/>
        </p:nvPicPr>
        <p:blipFill>
          <a:blip r:embed="rId2"/>
          <a:stretch>
            <a:fillRect/>
          </a:stretch>
        </p:blipFill>
        <p:spPr>
          <a:xfrm>
            <a:off x="7365965" y="3722914"/>
            <a:ext cx="3762900" cy="2734057"/>
          </a:xfrm>
          <a:prstGeom prst="rect">
            <a:avLst/>
          </a:prstGeom>
        </p:spPr>
      </p:pic>
    </p:spTree>
    <p:extLst>
      <p:ext uri="{BB962C8B-B14F-4D97-AF65-F5344CB8AC3E}">
        <p14:creationId xmlns:p14="http://schemas.microsoft.com/office/powerpoint/2010/main" val="3380862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662ED7-7D19-400B-AD59-F66D2D0A1D0A}"/>
              </a:ext>
            </a:extLst>
          </p:cNvPr>
          <p:cNvSpPr>
            <a:spLocks noGrp="1"/>
          </p:cNvSpPr>
          <p:nvPr>
            <p:ph type="title"/>
          </p:nvPr>
        </p:nvSpPr>
        <p:spPr>
          <a:xfrm flipV="1">
            <a:off x="2589212" y="432707"/>
            <a:ext cx="8915399" cy="176893"/>
          </a:xfrm>
        </p:spPr>
        <p:txBody>
          <a:bodyPr>
            <a:normAutofit fontScale="90000"/>
          </a:bodyPr>
          <a:lstStyle/>
          <a:p>
            <a:endParaRPr lang="ru-RU" dirty="0"/>
          </a:p>
        </p:txBody>
      </p:sp>
      <p:sp>
        <p:nvSpPr>
          <p:cNvPr id="3" name="Текст 2">
            <a:extLst>
              <a:ext uri="{FF2B5EF4-FFF2-40B4-BE49-F238E27FC236}">
                <a16:creationId xmlns:a16="http://schemas.microsoft.com/office/drawing/2014/main" id="{D92689E6-0559-43CD-A9C9-3ACA8447030F}"/>
              </a:ext>
            </a:extLst>
          </p:cNvPr>
          <p:cNvSpPr>
            <a:spLocks noGrp="1"/>
          </p:cNvSpPr>
          <p:nvPr>
            <p:ph type="body" idx="1"/>
          </p:nvPr>
        </p:nvSpPr>
        <p:spPr>
          <a:xfrm>
            <a:off x="2589212" y="889907"/>
            <a:ext cx="8915399" cy="5020003"/>
          </a:xfrm>
        </p:spPr>
        <p:txBody>
          <a:bodyPr>
            <a:normAutofit fontScale="70000" lnSpcReduction="20000"/>
          </a:bodyPr>
          <a:lstStyle/>
          <a:p>
            <a:r>
              <a:rPr lang="ru-RU" dirty="0"/>
              <a:t>Конфигурация коммутатора будет схожа с предыдущем заданием. Пулы настраиваются точно так же:</a:t>
            </a:r>
            <a:br>
              <a:rPr lang="ru-RU" dirty="0"/>
            </a:br>
            <a:br>
              <a:rPr lang="ru-RU" dirty="0"/>
            </a:br>
            <a:r>
              <a:rPr lang="en-US" i="1" dirty="0"/>
              <a:t>L3_Core_SW(config)#</a:t>
            </a:r>
            <a:r>
              <a:rPr lang="en-US" b="1" i="1" dirty="0" err="1"/>
              <a:t>vlan</a:t>
            </a:r>
            <a:r>
              <a:rPr lang="en-US" b="1" i="1" dirty="0"/>
              <a:t> 2</a:t>
            </a:r>
            <a:br>
              <a:rPr lang="en-US" i="1" dirty="0"/>
            </a:br>
            <a:r>
              <a:rPr lang="en-US" i="1" dirty="0"/>
              <a:t>L3_Core_SW(config-</a:t>
            </a:r>
            <a:r>
              <a:rPr lang="en-US" i="1" dirty="0" err="1"/>
              <a:t>vlan</a:t>
            </a:r>
            <a:r>
              <a:rPr lang="en-US" i="1" dirty="0"/>
              <a:t>)#</a:t>
            </a:r>
            <a:r>
              <a:rPr lang="en-US" b="1" i="1" dirty="0"/>
              <a:t>name </a:t>
            </a:r>
            <a:r>
              <a:rPr lang="en-US" b="1" i="1" dirty="0" err="1"/>
              <a:t>Department_A</a:t>
            </a:r>
            <a:br>
              <a:rPr lang="en-US" i="1" dirty="0"/>
            </a:br>
            <a:r>
              <a:rPr lang="en-US" i="1" dirty="0"/>
              <a:t>L3_Core_SW(config-</a:t>
            </a:r>
            <a:r>
              <a:rPr lang="en-US" i="1" dirty="0" err="1"/>
              <a:t>vlan</a:t>
            </a:r>
            <a:r>
              <a:rPr lang="en-US" i="1" dirty="0"/>
              <a:t>)#</a:t>
            </a:r>
            <a:r>
              <a:rPr lang="en-US" b="1" i="1" dirty="0" err="1"/>
              <a:t>vlan</a:t>
            </a:r>
            <a:r>
              <a:rPr lang="en-US" b="1" i="1" dirty="0"/>
              <a:t> 3</a:t>
            </a:r>
            <a:br>
              <a:rPr lang="en-US" i="1" dirty="0"/>
            </a:br>
            <a:r>
              <a:rPr lang="en-US" i="1" dirty="0"/>
              <a:t>L3_Core_SW(config-</a:t>
            </a:r>
            <a:r>
              <a:rPr lang="en-US" i="1" dirty="0" err="1"/>
              <a:t>vlan</a:t>
            </a:r>
            <a:r>
              <a:rPr lang="en-US" i="1" dirty="0"/>
              <a:t>)#</a:t>
            </a:r>
            <a:r>
              <a:rPr lang="en-US" b="1" i="1" dirty="0"/>
              <a:t>name </a:t>
            </a:r>
            <a:r>
              <a:rPr lang="en-US" b="1" i="1" dirty="0" err="1"/>
              <a:t>Department_B</a:t>
            </a:r>
            <a:br>
              <a:rPr lang="en-US" i="1" dirty="0"/>
            </a:br>
            <a:r>
              <a:rPr lang="en-US" i="1" dirty="0"/>
              <a:t>L3_Core_SW(config-</a:t>
            </a:r>
            <a:r>
              <a:rPr lang="en-US" i="1" dirty="0" err="1"/>
              <a:t>vlan</a:t>
            </a:r>
            <a:r>
              <a:rPr lang="en-US" i="1" dirty="0"/>
              <a:t>)#</a:t>
            </a:r>
            <a:r>
              <a:rPr lang="en-US" b="1" i="1" dirty="0"/>
              <a:t>exit</a:t>
            </a:r>
            <a:br>
              <a:rPr lang="en-US" i="1" dirty="0"/>
            </a:br>
            <a:r>
              <a:rPr lang="en-US" i="1" dirty="0"/>
              <a:t>L3_Core_SW(config)#</a:t>
            </a:r>
            <a:r>
              <a:rPr lang="en-US" b="1" i="1" dirty="0"/>
              <a:t>interface </a:t>
            </a:r>
            <a:r>
              <a:rPr lang="en-US" b="1" i="1" dirty="0" err="1"/>
              <a:t>vlan</a:t>
            </a:r>
            <a:r>
              <a:rPr lang="en-US" b="1" i="1" dirty="0"/>
              <a:t> 2</a:t>
            </a:r>
            <a:br>
              <a:rPr lang="en-US" i="1" dirty="0"/>
            </a:br>
            <a:r>
              <a:rPr lang="en-US" i="1" dirty="0"/>
              <a:t>L3_Core_SW(config-if)#</a:t>
            </a:r>
            <a:r>
              <a:rPr lang="en-US" b="1" i="1" dirty="0" err="1"/>
              <a:t>ip</a:t>
            </a:r>
            <a:r>
              <a:rPr lang="en-US" b="1" i="1" dirty="0"/>
              <a:t> address 172.16.1.13 255.255.255.240</a:t>
            </a:r>
            <a:br>
              <a:rPr lang="en-US" i="1" dirty="0"/>
            </a:br>
            <a:r>
              <a:rPr lang="en-US" i="1" dirty="0"/>
              <a:t>L3_Core_SW(config-if)#</a:t>
            </a:r>
            <a:r>
              <a:rPr lang="en-US" b="1" i="1" dirty="0"/>
              <a:t>no shutdown</a:t>
            </a:r>
            <a:br>
              <a:rPr lang="en-US" i="1" dirty="0"/>
            </a:br>
            <a:r>
              <a:rPr lang="en-US" i="1" dirty="0"/>
              <a:t>L3_Core_SW(config-if)#</a:t>
            </a:r>
            <a:r>
              <a:rPr lang="en-US" b="1" i="1" dirty="0"/>
              <a:t>exit</a:t>
            </a:r>
            <a:br>
              <a:rPr lang="en-US" i="1" dirty="0"/>
            </a:br>
            <a:r>
              <a:rPr lang="en-US" i="1" dirty="0"/>
              <a:t>L3_Core_SW(config)#</a:t>
            </a:r>
            <a:r>
              <a:rPr lang="en-US" b="1" i="1" dirty="0" err="1"/>
              <a:t>ip</a:t>
            </a:r>
            <a:r>
              <a:rPr lang="en-US" b="1" i="1" dirty="0"/>
              <a:t> </a:t>
            </a:r>
            <a:r>
              <a:rPr lang="en-US" b="1" i="1" dirty="0" err="1"/>
              <a:t>dhcp</a:t>
            </a:r>
            <a:r>
              <a:rPr lang="en-US" b="1" i="1" dirty="0"/>
              <a:t> excluded-address 172.16.1.13 172.16.1.14</a:t>
            </a:r>
            <a:br>
              <a:rPr lang="en-US" i="1" dirty="0"/>
            </a:br>
            <a:r>
              <a:rPr lang="en-US" i="1" dirty="0"/>
              <a:t>L3_Core_SW(config)#</a:t>
            </a:r>
            <a:r>
              <a:rPr lang="en-US" b="1" i="1" dirty="0" err="1"/>
              <a:t>ip</a:t>
            </a:r>
            <a:r>
              <a:rPr lang="en-US" b="1" i="1" dirty="0"/>
              <a:t> </a:t>
            </a:r>
            <a:r>
              <a:rPr lang="en-US" b="1" i="1" dirty="0" err="1"/>
              <a:t>dhcp</a:t>
            </a:r>
            <a:r>
              <a:rPr lang="en-US" b="1" i="1" dirty="0"/>
              <a:t> pool </a:t>
            </a:r>
            <a:r>
              <a:rPr lang="en-US" b="1" i="1" dirty="0" err="1"/>
              <a:t>Dep_A</a:t>
            </a:r>
            <a:br>
              <a:rPr lang="en-US" i="1" dirty="0"/>
            </a:br>
            <a:r>
              <a:rPr lang="en-US" i="1" dirty="0"/>
              <a:t>L3_Core_SW(</a:t>
            </a:r>
            <a:r>
              <a:rPr lang="en-US" i="1" dirty="0" err="1"/>
              <a:t>dhcp</a:t>
            </a:r>
            <a:r>
              <a:rPr lang="en-US" i="1" dirty="0"/>
              <a:t>-config)#</a:t>
            </a:r>
            <a:r>
              <a:rPr lang="en-US" b="1" i="1" dirty="0"/>
              <a:t>network 172.16.1.0 255.255.255.240</a:t>
            </a:r>
            <a:br>
              <a:rPr lang="en-US" i="1" dirty="0"/>
            </a:br>
            <a:r>
              <a:rPr lang="en-US" i="1" dirty="0"/>
              <a:t>L3_Core_SW(</a:t>
            </a:r>
            <a:r>
              <a:rPr lang="en-US" i="1" dirty="0" err="1"/>
              <a:t>dhcp</a:t>
            </a:r>
            <a:r>
              <a:rPr lang="en-US" i="1" dirty="0"/>
              <a:t>-config)#</a:t>
            </a:r>
            <a:r>
              <a:rPr lang="en-US" b="1" i="1" dirty="0"/>
              <a:t>default-router 172.16.1.14</a:t>
            </a:r>
            <a:br>
              <a:rPr lang="en-US" i="1" dirty="0"/>
            </a:br>
            <a:r>
              <a:rPr lang="en-US" i="1" dirty="0"/>
              <a:t>L3_Core_SW(</a:t>
            </a:r>
            <a:r>
              <a:rPr lang="en-US" i="1" dirty="0" err="1"/>
              <a:t>dhcp</a:t>
            </a:r>
            <a:r>
              <a:rPr lang="en-US" i="1" dirty="0"/>
              <a:t>-config)#</a:t>
            </a:r>
            <a:r>
              <a:rPr lang="en-US" b="1" i="1" dirty="0" err="1"/>
              <a:t>dns</a:t>
            </a:r>
            <a:r>
              <a:rPr lang="en-US" b="1" i="1" dirty="0"/>
              <a:t>-server 8.8.8.8</a:t>
            </a:r>
            <a:br>
              <a:rPr lang="en-US" i="1" dirty="0"/>
            </a:br>
            <a:r>
              <a:rPr lang="en-US" i="1" dirty="0"/>
              <a:t>L3_Core_SW(</a:t>
            </a:r>
            <a:r>
              <a:rPr lang="en-US" i="1" dirty="0" err="1"/>
              <a:t>dhcp</a:t>
            </a:r>
            <a:r>
              <a:rPr lang="en-US" i="1" dirty="0"/>
              <a:t>-config)#</a:t>
            </a:r>
            <a:r>
              <a:rPr lang="en-US" b="1" i="1" dirty="0"/>
              <a:t>domain-name </a:t>
            </a:r>
            <a:r>
              <a:rPr lang="en-US" b="1" i="1" dirty="0" err="1"/>
              <a:t>LovelyDepartment_A</a:t>
            </a:r>
            <a:br>
              <a:rPr lang="en-US" i="1" dirty="0"/>
            </a:br>
            <a:r>
              <a:rPr lang="en-US" i="1" dirty="0"/>
              <a:t>L3_Core_SW(</a:t>
            </a:r>
            <a:r>
              <a:rPr lang="en-US" i="1" dirty="0" err="1"/>
              <a:t>dhcp</a:t>
            </a:r>
            <a:r>
              <a:rPr lang="en-US" i="1" dirty="0"/>
              <a:t>-config)#</a:t>
            </a:r>
            <a:r>
              <a:rPr lang="en-US" b="1" i="1" dirty="0"/>
              <a:t>exit</a:t>
            </a:r>
            <a:br>
              <a:rPr lang="en-US" i="1" dirty="0"/>
            </a:br>
            <a:r>
              <a:rPr lang="en-US" i="1" dirty="0"/>
              <a:t>L3_Core_SW(config)#</a:t>
            </a:r>
            <a:r>
              <a:rPr lang="en-US" b="1" i="1" dirty="0"/>
              <a:t>interface </a:t>
            </a:r>
            <a:r>
              <a:rPr lang="en-US" b="1" i="1" dirty="0" err="1"/>
              <a:t>vlan</a:t>
            </a:r>
            <a:r>
              <a:rPr lang="en-US" b="1" i="1" dirty="0"/>
              <a:t> 3</a:t>
            </a:r>
            <a:br>
              <a:rPr lang="en-US" i="1" dirty="0"/>
            </a:br>
            <a:r>
              <a:rPr lang="en-US" i="1" dirty="0"/>
              <a:t>L3_Core_SW(config-if)#</a:t>
            </a:r>
            <a:r>
              <a:rPr lang="en-US" b="1" i="1" dirty="0" err="1"/>
              <a:t>ip</a:t>
            </a:r>
            <a:r>
              <a:rPr lang="en-US" b="1" i="1" dirty="0"/>
              <a:t> address 172.16.1.29 255.255.255.240</a:t>
            </a:r>
            <a:br>
              <a:rPr lang="en-US" i="1" dirty="0"/>
            </a:br>
            <a:r>
              <a:rPr lang="en-US" i="1" dirty="0"/>
              <a:t>L3_Core_SW(config-if)#</a:t>
            </a:r>
            <a:r>
              <a:rPr lang="en-US" b="1" i="1" dirty="0"/>
              <a:t>no shutdown</a:t>
            </a:r>
            <a:br>
              <a:rPr lang="en-US" i="1" dirty="0"/>
            </a:br>
            <a:r>
              <a:rPr lang="en-US" i="1" dirty="0"/>
              <a:t>L3_Core_SW(config-if)#</a:t>
            </a:r>
            <a:r>
              <a:rPr lang="en-US" b="1" i="1" dirty="0"/>
              <a:t>exit</a:t>
            </a:r>
            <a:br>
              <a:rPr lang="en-US" i="1" dirty="0"/>
            </a:br>
            <a:r>
              <a:rPr lang="en-US" i="1" dirty="0"/>
              <a:t>L3_Core_SW(config)#</a:t>
            </a:r>
            <a:r>
              <a:rPr lang="en-US" b="1" i="1" dirty="0" err="1"/>
              <a:t>ip</a:t>
            </a:r>
            <a:r>
              <a:rPr lang="en-US" b="1" i="1" dirty="0"/>
              <a:t> </a:t>
            </a:r>
            <a:r>
              <a:rPr lang="en-US" b="1" i="1" dirty="0" err="1"/>
              <a:t>dhcp</a:t>
            </a:r>
            <a:r>
              <a:rPr lang="en-US" b="1" i="1" dirty="0"/>
              <a:t> excluded-address 172.16.1.29 172.16.1.29</a:t>
            </a:r>
            <a:br>
              <a:rPr lang="en-US" i="1" dirty="0"/>
            </a:br>
            <a:r>
              <a:rPr lang="en-US" i="1" dirty="0"/>
              <a:t>L3_Core_SW(config)#</a:t>
            </a:r>
            <a:r>
              <a:rPr lang="en-US" b="1" i="1" dirty="0" err="1"/>
              <a:t>ip</a:t>
            </a:r>
            <a:r>
              <a:rPr lang="en-US" b="1" i="1" dirty="0"/>
              <a:t> </a:t>
            </a:r>
            <a:r>
              <a:rPr lang="en-US" b="1" i="1" dirty="0" err="1"/>
              <a:t>dhcp</a:t>
            </a:r>
            <a:r>
              <a:rPr lang="en-US" b="1" i="1" dirty="0"/>
              <a:t> pool </a:t>
            </a:r>
            <a:r>
              <a:rPr lang="en-US" b="1" i="1" dirty="0" err="1"/>
              <a:t>Dep_B</a:t>
            </a:r>
            <a:br>
              <a:rPr lang="en-US" i="1" dirty="0"/>
            </a:br>
            <a:r>
              <a:rPr lang="en-US" i="1" dirty="0"/>
              <a:t>L3_Core_SW(</a:t>
            </a:r>
            <a:r>
              <a:rPr lang="en-US" i="1" dirty="0" err="1"/>
              <a:t>dhcp</a:t>
            </a:r>
            <a:r>
              <a:rPr lang="en-US" i="1" dirty="0"/>
              <a:t>-config)#</a:t>
            </a:r>
            <a:r>
              <a:rPr lang="en-US" b="1" i="1" dirty="0"/>
              <a:t>network 172.16.1.16 255.255.255.240</a:t>
            </a:r>
            <a:r>
              <a:rPr lang="en-US" i="1" dirty="0"/>
              <a:t>L3_Core_SW(</a:t>
            </a:r>
            <a:r>
              <a:rPr lang="en-US" i="1" dirty="0" err="1"/>
              <a:t>dhcp</a:t>
            </a:r>
            <a:r>
              <a:rPr lang="en-US" i="1" dirty="0"/>
              <a:t>-config)#</a:t>
            </a:r>
            <a:r>
              <a:rPr lang="en-US" b="1" i="1" dirty="0"/>
              <a:t>default-router 172.16.1.30</a:t>
            </a:r>
            <a:br>
              <a:rPr lang="en-US" i="1" dirty="0"/>
            </a:br>
            <a:r>
              <a:rPr lang="en-US" i="1" dirty="0"/>
              <a:t>L3_Core_SW(</a:t>
            </a:r>
            <a:r>
              <a:rPr lang="en-US" i="1" dirty="0" err="1"/>
              <a:t>dhcp</a:t>
            </a:r>
            <a:r>
              <a:rPr lang="en-US" i="1" dirty="0"/>
              <a:t>-config)#</a:t>
            </a:r>
            <a:r>
              <a:rPr lang="en-US" b="1" i="1" dirty="0" err="1"/>
              <a:t>dns</a:t>
            </a:r>
            <a:r>
              <a:rPr lang="en-US" b="1" i="1" dirty="0"/>
              <a:t>-server 8.8.8.8</a:t>
            </a:r>
            <a:br>
              <a:rPr lang="en-US" i="1" dirty="0"/>
            </a:br>
            <a:r>
              <a:rPr lang="en-US" i="1" dirty="0"/>
              <a:t>L3_Core_SW(</a:t>
            </a:r>
            <a:r>
              <a:rPr lang="en-US" i="1" dirty="0" err="1"/>
              <a:t>dhcp</a:t>
            </a:r>
            <a:r>
              <a:rPr lang="en-US" i="1" dirty="0"/>
              <a:t>-config)#</a:t>
            </a:r>
            <a:r>
              <a:rPr lang="en-US" b="1" i="1" dirty="0"/>
              <a:t>domain-name </a:t>
            </a:r>
            <a:r>
              <a:rPr lang="en-US" b="1" i="1" dirty="0" err="1"/>
              <a:t>LovelyDepartment_B</a:t>
            </a:r>
            <a:endParaRPr lang="ru-RU" dirty="0"/>
          </a:p>
        </p:txBody>
      </p:sp>
    </p:spTree>
    <p:extLst>
      <p:ext uri="{BB962C8B-B14F-4D97-AF65-F5344CB8AC3E}">
        <p14:creationId xmlns:p14="http://schemas.microsoft.com/office/powerpoint/2010/main" val="181394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942502-58FA-496E-9316-6F15386DAF0D}"/>
              </a:ext>
            </a:extLst>
          </p:cNvPr>
          <p:cNvSpPr>
            <a:spLocks noGrp="1"/>
          </p:cNvSpPr>
          <p:nvPr>
            <p:ph type="title"/>
          </p:nvPr>
        </p:nvSpPr>
        <p:spPr>
          <a:xfrm flipV="1">
            <a:off x="2589212" y="514350"/>
            <a:ext cx="8915399" cy="95250"/>
          </a:xfrm>
        </p:spPr>
        <p:txBody>
          <a:bodyPr>
            <a:normAutofit fontScale="90000"/>
          </a:bodyPr>
          <a:lstStyle/>
          <a:p>
            <a:endParaRPr lang="ru-RU" dirty="0"/>
          </a:p>
        </p:txBody>
      </p:sp>
      <p:sp>
        <p:nvSpPr>
          <p:cNvPr id="3" name="Текст 2">
            <a:extLst>
              <a:ext uri="{FF2B5EF4-FFF2-40B4-BE49-F238E27FC236}">
                <a16:creationId xmlns:a16="http://schemas.microsoft.com/office/drawing/2014/main" id="{1A1CB4F5-4280-48D8-8AF8-9FF058AC635C}"/>
              </a:ext>
            </a:extLst>
          </p:cNvPr>
          <p:cNvSpPr>
            <a:spLocks noGrp="1"/>
          </p:cNvSpPr>
          <p:nvPr>
            <p:ph type="body" idx="1"/>
          </p:nvPr>
        </p:nvSpPr>
        <p:spPr>
          <a:xfrm>
            <a:off x="2589212" y="1167493"/>
            <a:ext cx="8915399" cy="4742417"/>
          </a:xfrm>
        </p:spPr>
        <p:txBody>
          <a:bodyPr/>
          <a:lstStyle/>
          <a:p>
            <a:r>
              <a:rPr lang="ru-RU" dirty="0"/>
              <a:t> Настроим на интерфейсах роли портов доступа (</a:t>
            </a:r>
            <a:r>
              <a:rPr lang="en-US" dirty="0"/>
              <a:t>Access interface), </a:t>
            </a:r>
            <a:r>
              <a:rPr lang="ru-RU" dirty="0"/>
              <a:t>и присвоим интерфейсам соответствие одному из </a:t>
            </a:r>
            <a:r>
              <a:rPr lang="en-US" dirty="0"/>
              <a:t>VLAN. </a:t>
            </a:r>
            <a:r>
              <a:rPr lang="ru-RU" dirty="0"/>
              <a:t>Порт </a:t>
            </a:r>
            <a:r>
              <a:rPr lang="en-US" dirty="0"/>
              <a:t>g2/0/1 </a:t>
            </a:r>
            <a:r>
              <a:rPr lang="ru-RU" dirty="0"/>
              <a:t>оставим без изменений, по умолчанию он будет находится в </a:t>
            </a:r>
            <a:r>
              <a:rPr lang="en-US" dirty="0"/>
              <a:t>VLAN1:</a:t>
            </a:r>
            <a:br>
              <a:rPr lang="en-US" dirty="0"/>
            </a:br>
            <a:br>
              <a:rPr lang="en-US" dirty="0"/>
            </a:br>
            <a:r>
              <a:rPr lang="en-US" i="1" dirty="0"/>
              <a:t>L3_Core_SW(config)#</a:t>
            </a:r>
            <a:r>
              <a:rPr lang="en-US" b="1" i="1" dirty="0"/>
              <a:t>int g2/0/2</a:t>
            </a:r>
            <a:br>
              <a:rPr lang="en-US" i="1" dirty="0"/>
            </a:br>
            <a:r>
              <a:rPr lang="en-US" i="1" dirty="0"/>
              <a:t>L3_Core_SW(config-if)#</a:t>
            </a:r>
            <a:r>
              <a:rPr lang="en-US" b="1" i="1" dirty="0"/>
              <a:t>switchport mode access</a:t>
            </a:r>
            <a:br>
              <a:rPr lang="en-US" i="1" dirty="0"/>
            </a:br>
            <a:r>
              <a:rPr lang="en-US" i="1" dirty="0"/>
              <a:t>L3_Core_SW(config-if)#</a:t>
            </a:r>
            <a:r>
              <a:rPr lang="en-US" b="1" i="1" dirty="0"/>
              <a:t>switchport access </a:t>
            </a:r>
            <a:r>
              <a:rPr lang="en-US" b="1" i="1" dirty="0" err="1"/>
              <a:t>vlan</a:t>
            </a:r>
            <a:r>
              <a:rPr lang="en-US" b="1" i="1" dirty="0"/>
              <a:t> 2</a:t>
            </a:r>
            <a:br>
              <a:rPr lang="en-US" i="1" dirty="0"/>
            </a:br>
            <a:r>
              <a:rPr lang="en-US" i="1" dirty="0"/>
              <a:t>L3_Core_SW(config-if)#</a:t>
            </a:r>
            <a:r>
              <a:rPr lang="en-US" b="1" i="1" dirty="0"/>
              <a:t>int g2/0/3</a:t>
            </a:r>
            <a:br>
              <a:rPr lang="en-US" i="1" dirty="0"/>
            </a:br>
            <a:r>
              <a:rPr lang="en-US" i="1" dirty="0"/>
              <a:t>L3_Core_SW(config-if)#</a:t>
            </a:r>
            <a:r>
              <a:rPr lang="en-US" b="1" i="1" dirty="0"/>
              <a:t>switchport mode access</a:t>
            </a:r>
            <a:br>
              <a:rPr lang="en-US" i="1" dirty="0"/>
            </a:br>
            <a:r>
              <a:rPr lang="en-US" i="1" dirty="0"/>
              <a:t>L3_Core_SW(config-if)#</a:t>
            </a:r>
            <a:r>
              <a:rPr lang="en-US" b="1" i="1" dirty="0"/>
              <a:t>switchport access </a:t>
            </a:r>
            <a:r>
              <a:rPr lang="en-US" b="1" i="1" dirty="0" err="1"/>
              <a:t>vlan</a:t>
            </a:r>
            <a:r>
              <a:rPr lang="en-US" b="1" i="1" dirty="0"/>
              <a:t> 3</a:t>
            </a:r>
            <a:endParaRPr lang="ru-RU" dirty="0"/>
          </a:p>
        </p:txBody>
      </p:sp>
    </p:spTree>
    <p:extLst>
      <p:ext uri="{BB962C8B-B14F-4D97-AF65-F5344CB8AC3E}">
        <p14:creationId xmlns:p14="http://schemas.microsoft.com/office/powerpoint/2010/main" val="23391798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6D0FBE-528D-4DAD-AA6E-097B50385BB2}"/>
              </a:ext>
            </a:extLst>
          </p:cNvPr>
          <p:cNvSpPr>
            <a:spLocks noGrp="1"/>
          </p:cNvSpPr>
          <p:nvPr>
            <p:ph type="title"/>
          </p:nvPr>
        </p:nvSpPr>
        <p:spPr>
          <a:xfrm>
            <a:off x="2589212" y="609600"/>
            <a:ext cx="8915399" cy="166007"/>
          </a:xfrm>
        </p:spPr>
        <p:txBody>
          <a:bodyPr>
            <a:normAutofit fontScale="90000"/>
          </a:bodyPr>
          <a:lstStyle/>
          <a:p>
            <a:endParaRPr lang="ru-RU" dirty="0"/>
          </a:p>
        </p:txBody>
      </p:sp>
      <p:sp>
        <p:nvSpPr>
          <p:cNvPr id="3" name="Текст 2">
            <a:extLst>
              <a:ext uri="{FF2B5EF4-FFF2-40B4-BE49-F238E27FC236}">
                <a16:creationId xmlns:a16="http://schemas.microsoft.com/office/drawing/2014/main" id="{B33C7E6A-FEF4-4B30-9298-43A712790A3B}"/>
              </a:ext>
            </a:extLst>
          </p:cNvPr>
          <p:cNvSpPr>
            <a:spLocks noGrp="1"/>
          </p:cNvSpPr>
          <p:nvPr>
            <p:ph type="body" idx="1"/>
          </p:nvPr>
        </p:nvSpPr>
        <p:spPr>
          <a:xfrm>
            <a:off x="2589212" y="1298121"/>
            <a:ext cx="8915399" cy="4611789"/>
          </a:xfrm>
        </p:spPr>
        <p:txBody>
          <a:bodyPr>
            <a:normAutofit fontScale="77500" lnSpcReduction="20000"/>
          </a:bodyPr>
          <a:lstStyle/>
          <a:p>
            <a:r>
              <a:rPr lang="ru-RU" dirty="0"/>
              <a:t>Теперь запустим </a:t>
            </a:r>
            <a:r>
              <a:rPr lang="en-US" dirty="0"/>
              <a:t>debug DHCP </a:t>
            </a:r>
            <a:r>
              <a:rPr lang="ru-RU" dirty="0"/>
              <a:t>и посмотрим, каким образом будут обрабатываться сообщения от клиентов, находящихся в разных </a:t>
            </a:r>
            <a:r>
              <a:rPr lang="en-US" dirty="0"/>
              <a:t>VLAN:</a:t>
            </a:r>
            <a:br>
              <a:rPr lang="en-US" dirty="0"/>
            </a:br>
            <a:br>
              <a:rPr lang="en-US" dirty="0"/>
            </a:br>
            <a:r>
              <a:rPr lang="ru-RU" dirty="0"/>
              <a:t>Клиент, подключенный к интерфейсу из </a:t>
            </a:r>
            <a:r>
              <a:rPr lang="en-US" dirty="0"/>
              <a:t>VLAN 1:</a:t>
            </a:r>
            <a:br>
              <a:rPr lang="en-US" dirty="0"/>
            </a:br>
            <a:r>
              <a:rPr lang="en-US" i="1" dirty="0"/>
              <a:t>L3_Core_SW#</a:t>
            </a:r>
            <a:br>
              <a:rPr lang="en-US" i="1" dirty="0"/>
            </a:br>
            <a:r>
              <a:rPr lang="en-US" i="1" dirty="0"/>
              <a:t>*Mar  2 01:01:21.223: DHCPD: Reload workspace interface Vlan1 </a:t>
            </a:r>
            <a:r>
              <a:rPr lang="en-US" i="1" dirty="0" err="1"/>
              <a:t>tableid</a:t>
            </a:r>
            <a:r>
              <a:rPr lang="en-US" i="1" dirty="0"/>
              <a:t> 0.</a:t>
            </a:r>
            <a:br>
              <a:rPr lang="en-US" i="1" dirty="0"/>
            </a:br>
            <a:r>
              <a:rPr lang="en-US" i="1" dirty="0"/>
              <a:t>*Mar  2 01:01:21.223: DHCPD: </a:t>
            </a:r>
            <a:r>
              <a:rPr lang="en-US" i="1" dirty="0" err="1"/>
              <a:t>tableid</a:t>
            </a:r>
            <a:r>
              <a:rPr lang="en-US" i="1" dirty="0"/>
              <a:t> for 10.10.10.253 on Vlan1 is 0</a:t>
            </a:r>
            <a:br>
              <a:rPr lang="en-US" i="1" dirty="0"/>
            </a:br>
            <a:r>
              <a:rPr lang="en-US" i="1" dirty="0"/>
              <a:t>*Mar  2 01:01:21.223: DHCPD: client's VPN is .</a:t>
            </a:r>
            <a:br>
              <a:rPr lang="en-US" i="1" dirty="0"/>
            </a:br>
            <a:r>
              <a:rPr lang="en-US" i="1" dirty="0"/>
              <a:t>*Mar  2 01:01:21.223: DHCPD: using received relay info.</a:t>
            </a:r>
            <a:br>
              <a:rPr lang="en-US" i="1" dirty="0"/>
            </a:br>
            <a:r>
              <a:rPr lang="en-US" i="1" dirty="0"/>
              <a:t>*Mar  2 01:01:21.223: DHCPD: DHCPDISCOVER received from client 0100.0d60.7886.dc on interface Vlan1.</a:t>
            </a:r>
            <a:br>
              <a:rPr lang="en-US" i="1" dirty="0"/>
            </a:br>
            <a:r>
              <a:rPr lang="en-US" i="1" dirty="0"/>
              <a:t>*Mar  2 01:01:21.223: DHCPD: using received relay info.</a:t>
            </a:r>
            <a:br>
              <a:rPr lang="en-US" i="1" dirty="0"/>
            </a:br>
            <a:r>
              <a:rPr lang="en-US" i="1" dirty="0"/>
              <a:t>*Mar  2 01:01:21.223: DHCPD: Sending DHCPOFFER to client 0100.0d60.7886.dc (10.10.10.1).</a:t>
            </a:r>
            <a:br>
              <a:rPr lang="en-US" i="1" dirty="0"/>
            </a:br>
            <a:r>
              <a:rPr lang="en-US" i="1" dirty="0"/>
              <a:t>*Mar  2 01:01:21.223: DHCPD: no option 125</a:t>
            </a:r>
            <a:br>
              <a:rPr lang="en-US" i="1" dirty="0"/>
            </a:br>
            <a:r>
              <a:rPr lang="en-US" i="1" dirty="0"/>
              <a:t>*Mar  2 01:01:21.223: DHCPD: Check for </a:t>
            </a:r>
            <a:r>
              <a:rPr lang="en-US" i="1" dirty="0" err="1"/>
              <a:t>IPe</a:t>
            </a:r>
            <a:r>
              <a:rPr lang="en-US" i="1" dirty="0"/>
              <a:t> on Vlan1</a:t>
            </a:r>
            <a:br>
              <a:rPr lang="en-US" i="1" dirty="0"/>
            </a:br>
            <a:r>
              <a:rPr lang="en-US" i="1" dirty="0"/>
              <a:t>*Mar  2 01:01:21.223: DHCPD: creating ARP entry (10.10.10.1, 000d.6078.86dc).</a:t>
            </a:r>
            <a:br>
              <a:rPr lang="en-US" i="1" dirty="0"/>
            </a:br>
            <a:r>
              <a:rPr lang="en-US" i="1" dirty="0"/>
              <a:t>*Mar  2 01:01:21.223: DHCPD: unicasting BOOTREPLY to client 000d.6078.86dc (10.10.10.1).</a:t>
            </a:r>
            <a:br>
              <a:rPr lang="en-US" i="1" dirty="0"/>
            </a:br>
            <a:r>
              <a:rPr lang="en-US" i="1" dirty="0"/>
              <a:t>*Mar  2 01:01:21.223: DHCPD: Reload workspace interface Vlan1 </a:t>
            </a:r>
            <a:r>
              <a:rPr lang="en-US" i="1" dirty="0" err="1"/>
              <a:t>tableid</a:t>
            </a:r>
            <a:r>
              <a:rPr lang="en-US" i="1" dirty="0"/>
              <a:t> 0.</a:t>
            </a:r>
            <a:br>
              <a:rPr lang="en-US" i="1" dirty="0"/>
            </a:br>
            <a:r>
              <a:rPr lang="en-US" i="1" dirty="0"/>
              <a:t>*Mar  2 01:01:21.223: DHCPD: </a:t>
            </a:r>
            <a:r>
              <a:rPr lang="en-US" i="1" dirty="0" err="1"/>
              <a:t>tableid</a:t>
            </a:r>
            <a:r>
              <a:rPr lang="en-US" i="1" dirty="0"/>
              <a:t> for 10.10.10.253 on Vlan1 is 0</a:t>
            </a:r>
            <a:br>
              <a:rPr lang="en-US" i="1" dirty="0"/>
            </a:br>
            <a:r>
              <a:rPr lang="en-US" i="1" dirty="0"/>
              <a:t>*Mar  2 01:01:21.223: DHCPD: client's VPN is .</a:t>
            </a:r>
            <a:br>
              <a:rPr lang="en-US" i="1" dirty="0"/>
            </a:br>
            <a:r>
              <a:rPr lang="en-US" i="1" dirty="0"/>
              <a:t>*Mar  2 01:01:21.223: DHCPD: DHCPREQUEST received from client 0100.0d60.7886.dc.</a:t>
            </a:r>
            <a:br>
              <a:rPr lang="en-US" i="1" dirty="0"/>
            </a:br>
            <a:r>
              <a:rPr lang="en-US" i="1" dirty="0"/>
              <a:t>*Mar  2 01:01:21.223: DHCPD: Sending DHCPACK to client 0100.0d60.7886.dc (10.10.10.1).</a:t>
            </a:r>
            <a:br>
              <a:rPr lang="en-US" i="1" dirty="0"/>
            </a:br>
            <a:r>
              <a:rPr lang="en-US" i="1" dirty="0"/>
              <a:t>*Mar  2 01:01:21.223: DHCPD: no option 125</a:t>
            </a:r>
            <a:br>
              <a:rPr lang="en-US" i="1" dirty="0"/>
            </a:br>
            <a:r>
              <a:rPr lang="en-US" i="1" dirty="0"/>
              <a:t>*Mar  2 01:01:21.223: DHCPD: Check for </a:t>
            </a:r>
            <a:r>
              <a:rPr lang="en-US" i="1" dirty="0" err="1"/>
              <a:t>IPe</a:t>
            </a:r>
            <a:r>
              <a:rPr lang="en-US" i="1" dirty="0"/>
              <a:t> on Vlan1</a:t>
            </a:r>
            <a:br>
              <a:rPr lang="en-US" i="1" dirty="0"/>
            </a:br>
            <a:r>
              <a:rPr lang="en-US" i="1" dirty="0"/>
              <a:t>*Mar  2 01:01:21.223: DHCPD: creating ARP entry (10.10.10.1, 000d.6078.86dc).</a:t>
            </a:r>
            <a:br>
              <a:rPr lang="en-US" i="1" dirty="0"/>
            </a:br>
            <a:r>
              <a:rPr lang="en-US" i="1" dirty="0"/>
              <a:t>*Mar  2 01:01:21.223: DHCPD: unicasting BOOTREPLY to client 000d.6078.86dc (10.10.10.1).</a:t>
            </a:r>
            <a:endParaRPr lang="ru-RU" dirty="0"/>
          </a:p>
        </p:txBody>
      </p:sp>
    </p:spTree>
    <p:extLst>
      <p:ext uri="{BB962C8B-B14F-4D97-AF65-F5344CB8AC3E}">
        <p14:creationId xmlns:p14="http://schemas.microsoft.com/office/powerpoint/2010/main" val="29664486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A8E78A-2131-4494-AB74-BEF29ED87CED}"/>
              </a:ext>
            </a:extLst>
          </p:cNvPr>
          <p:cNvSpPr>
            <a:spLocks noGrp="1"/>
          </p:cNvSpPr>
          <p:nvPr>
            <p:ph type="title"/>
          </p:nvPr>
        </p:nvSpPr>
        <p:spPr>
          <a:xfrm>
            <a:off x="2589212" y="609600"/>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7E9E69C2-1C51-4BAA-8900-4E042FE535BD}"/>
              </a:ext>
            </a:extLst>
          </p:cNvPr>
          <p:cNvSpPr>
            <a:spLocks noGrp="1"/>
          </p:cNvSpPr>
          <p:nvPr>
            <p:ph type="body" idx="1"/>
          </p:nvPr>
        </p:nvSpPr>
        <p:spPr>
          <a:xfrm>
            <a:off x="2589212" y="1237705"/>
            <a:ext cx="8915399" cy="4672205"/>
          </a:xfrm>
        </p:spPr>
        <p:txBody>
          <a:bodyPr>
            <a:normAutofit fontScale="85000" lnSpcReduction="20000"/>
          </a:bodyPr>
          <a:lstStyle/>
          <a:p>
            <a:r>
              <a:rPr lang="ru-RU" dirty="0"/>
              <a:t>Далее этого же клиента подключаем в интерфейс, находящийся в </a:t>
            </a:r>
            <a:r>
              <a:rPr lang="en-US" dirty="0"/>
              <a:t>VLAN 3:</a:t>
            </a:r>
            <a:br>
              <a:rPr lang="en-US" dirty="0"/>
            </a:br>
            <a:r>
              <a:rPr lang="en-US" dirty="0"/>
              <a:t> </a:t>
            </a:r>
            <a:br>
              <a:rPr lang="en-US" i="1" dirty="0"/>
            </a:br>
            <a:br>
              <a:rPr lang="en-US" dirty="0"/>
            </a:br>
            <a:r>
              <a:rPr lang="en-US" i="1" dirty="0"/>
              <a:t>*Mar  2 01:02:25.119: DHCPD: Reload workspace interface Vlan3 </a:t>
            </a:r>
            <a:r>
              <a:rPr lang="en-US" i="1" dirty="0" err="1"/>
              <a:t>tableid</a:t>
            </a:r>
            <a:r>
              <a:rPr lang="en-US" i="1" dirty="0"/>
              <a:t> 0.</a:t>
            </a:r>
            <a:br>
              <a:rPr lang="en-US" i="1" dirty="0"/>
            </a:br>
            <a:r>
              <a:rPr lang="en-US" i="1" dirty="0"/>
              <a:t>*Mar  2 01:02:25.119: DHCPD: </a:t>
            </a:r>
            <a:r>
              <a:rPr lang="en-US" i="1" dirty="0" err="1"/>
              <a:t>tableid</a:t>
            </a:r>
            <a:r>
              <a:rPr lang="en-US" i="1" dirty="0"/>
              <a:t> for 172.16.1.29 on Vlan3 is 0</a:t>
            </a:r>
            <a:br>
              <a:rPr lang="en-US" i="1" dirty="0"/>
            </a:br>
            <a:r>
              <a:rPr lang="en-US" i="1" dirty="0"/>
              <a:t>*Mar  2 01:02:25.119: DHCPD: client's VPN is .</a:t>
            </a:r>
            <a:br>
              <a:rPr lang="en-US" i="1" dirty="0"/>
            </a:br>
            <a:r>
              <a:rPr lang="en-US" i="1" dirty="0"/>
              <a:t>*Mar  2 01:02:25.119: DHCPD: using received relay info.</a:t>
            </a:r>
            <a:br>
              <a:rPr lang="en-US" i="1" dirty="0"/>
            </a:br>
            <a:r>
              <a:rPr lang="en-US" i="1" dirty="0"/>
              <a:t>*Mar  2 01:02:25.119: DHCPD: DHCPDISCOVER received from client 0100.0d60.7886.dc on interface Vlan3.</a:t>
            </a:r>
            <a:br>
              <a:rPr lang="en-US" i="1" dirty="0"/>
            </a:br>
            <a:r>
              <a:rPr lang="en-US" i="1" dirty="0"/>
              <a:t>*Mar  2 01:02:25.119: DHCPD: using received relay info.</a:t>
            </a:r>
            <a:br>
              <a:rPr lang="en-US" i="1" dirty="0"/>
            </a:br>
            <a:r>
              <a:rPr lang="en-US" i="1" dirty="0"/>
              <a:t>*Mar  2 01:02:25.119: DHCPD: Sending DHCPOFFER to client 0100.0d60.7886.dc (172.16.1.17).</a:t>
            </a:r>
            <a:br>
              <a:rPr lang="en-US" i="1" dirty="0"/>
            </a:br>
            <a:r>
              <a:rPr lang="en-US" i="1" dirty="0"/>
              <a:t>*Mar  2 01:02:25.119: DHCPD: no option 125</a:t>
            </a:r>
            <a:br>
              <a:rPr lang="en-US" i="1" dirty="0"/>
            </a:br>
            <a:r>
              <a:rPr lang="en-US" i="1" dirty="0"/>
              <a:t>*Mar  2 01:02:25.119: DHCPD: Check for </a:t>
            </a:r>
            <a:r>
              <a:rPr lang="en-US" i="1" dirty="0" err="1"/>
              <a:t>IPe</a:t>
            </a:r>
            <a:r>
              <a:rPr lang="en-US" i="1" dirty="0"/>
              <a:t> on Vlan3</a:t>
            </a:r>
            <a:br>
              <a:rPr lang="en-US" i="1" dirty="0"/>
            </a:br>
            <a:r>
              <a:rPr lang="en-US" i="1" dirty="0"/>
              <a:t>*Mar  2 01:02:25.119: DHCPD: creating ARP entry (172.16.1.17, 000d.6078.86dc).</a:t>
            </a:r>
            <a:br>
              <a:rPr lang="en-US" i="1" dirty="0"/>
            </a:br>
            <a:r>
              <a:rPr lang="en-US" i="1" dirty="0"/>
              <a:t>*Mar  2 01:02:25.119: DHCPD: unicasting BOOTREPLY to client 000d.6078.86dc (172.16.1.17).</a:t>
            </a:r>
            <a:br>
              <a:rPr lang="en-US" i="1" dirty="0"/>
            </a:br>
            <a:r>
              <a:rPr lang="en-US" i="1" dirty="0"/>
              <a:t>*Mar  2 01:02:25.128: DHCPD: Reload workspace interface Vlan3 </a:t>
            </a:r>
            <a:r>
              <a:rPr lang="en-US" i="1" dirty="0" err="1"/>
              <a:t>tableid</a:t>
            </a:r>
            <a:r>
              <a:rPr lang="en-US" i="1" dirty="0"/>
              <a:t> 0.</a:t>
            </a:r>
            <a:br>
              <a:rPr lang="en-US" i="1" dirty="0"/>
            </a:br>
            <a:r>
              <a:rPr lang="en-US" i="1" dirty="0"/>
              <a:t>*Mar  2 01:02:25.128: DHCPD: </a:t>
            </a:r>
            <a:r>
              <a:rPr lang="en-US" i="1" dirty="0" err="1"/>
              <a:t>tableid</a:t>
            </a:r>
            <a:r>
              <a:rPr lang="en-US" i="1" dirty="0"/>
              <a:t> for 172.16.1.29 on Vlan3 is 0</a:t>
            </a:r>
            <a:br>
              <a:rPr lang="en-US" i="1" dirty="0"/>
            </a:br>
            <a:r>
              <a:rPr lang="en-US" i="1" dirty="0"/>
              <a:t>*Mar  2 01:02:25.128: DHCPD: client's VPN is .</a:t>
            </a:r>
            <a:br>
              <a:rPr lang="en-US" i="1" dirty="0"/>
            </a:br>
            <a:r>
              <a:rPr lang="en-US" i="1" dirty="0"/>
              <a:t>*Mar  2 01:02:25.128: DHCPD: DHCPREQUEST received from client 0100.0d60.7886.dc.</a:t>
            </a:r>
            <a:br>
              <a:rPr lang="en-US" i="1" dirty="0"/>
            </a:br>
            <a:r>
              <a:rPr lang="en-US" i="1" dirty="0"/>
              <a:t>*Mar  2 01:02:25.128: DHCPD: Sending DHCPACK to client 0100.0d60.7886.dc (172.16.1.17).</a:t>
            </a:r>
            <a:br>
              <a:rPr lang="en-US" i="1" dirty="0"/>
            </a:br>
            <a:r>
              <a:rPr lang="en-US" i="1" dirty="0"/>
              <a:t>*Mar  2 01:02:25.128: DHCPD: no option 125</a:t>
            </a:r>
            <a:br>
              <a:rPr lang="en-US" i="1" dirty="0"/>
            </a:br>
            <a:r>
              <a:rPr lang="en-US" i="1" dirty="0"/>
              <a:t>*Mar  2 01:02:25.128: DHCPD: Check for </a:t>
            </a:r>
            <a:r>
              <a:rPr lang="en-US" i="1" dirty="0" err="1"/>
              <a:t>IPe</a:t>
            </a:r>
            <a:r>
              <a:rPr lang="en-US" i="1" dirty="0"/>
              <a:t> on Vlan3</a:t>
            </a:r>
            <a:br>
              <a:rPr lang="en-US" i="1" dirty="0"/>
            </a:br>
            <a:r>
              <a:rPr lang="en-US" i="1" dirty="0"/>
              <a:t>*Mar  2 01:02:25.128: DHCPD: creating ARP entry (172.16.1.17, 000d.6078.86dc).</a:t>
            </a:r>
            <a:br>
              <a:rPr lang="en-US" i="1" dirty="0"/>
            </a:br>
            <a:r>
              <a:rPr lang="en-US" i="1" dirty="0"/>
              <a:t>*Mar  2 01:02:25.128: DHCPD: unicasting BOOTREPLY to client 000d.6078.86dc (172.16.1.17).</a:t>
            </a:r>
            <a:endParaRPr lang="ru-RU" dirty="0"/>
          </a:p>
        </p:txBody>
      </p:sp>
    </p:spTree>
    <p:extLst>
      <p:ext uri="{BB962C8B-B14F-4D97-AF65-F5344CB8AC3E}">
        <p14:creationId xmlns:p14="http://schemas.microsoft.com/office/powerpoint/2010/main" val="3177937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C9FF2D-CC97-4429-A13A-51DE301EEBDB}"/>
              </a:ext>
            </a:extLst>
          </p:cNvPr>
          <p:cNvSpPr>
            <a:spLocks noGrp="1"/>
          </p:cNvSpPr>
          <p:nvPr>
            <p:ph type="title"/>
          </p:nvPr>
        </p:nvSpPr>
        <p:spPr>
          <a:xfrm>
            <a:off x="2589212" y="609600"/>
            <a:ext cx="8915399" cy="9252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5595E13C-A39A-41A6-8F50-C3B5331F91AA}"/>
              </a:ext>
            </a:extLst>
          </p:cNvPr>
          <p:cNvSpPr>
            <a:spLocks noGrp="1"/>
          </p:cNvSpPr>
          <p:nvPr>
            <p:ph type="body" idx="1"/>
          </p:nvPr>
        </p:nvSpPr>
        <p:spPr>
          <a:xfrm>
            <a:off x="2589212" y="1273629"/>
            <a:ext cx="8915399" cy="4636281"/>
          </a:xfrm>
        </p:spPr>
        <p:txBody>
          <a:bodyPr>
            <a:normAutofit fontScale="85000" lnSpcReduction="20000"/>
          </a:bodyPr>
          <a:lstStyle/>
          <a:p>
            <a:r>
              <a:rPr lang="ru-RU" dirty="0"/>
              <a:t>И последнее: подключаем клиента к интерфейсу, находящемуся в </a:t>
            </a:r>
            <a:r>
              <a:rPr lang="en-US" dirty="0"/>
              <a:t>VLAN2:</a:t>
            </a:r>
            <a:br>
              <a:rPr lang="en-US" dirty="0"/>
            </a:br>
            <a:br>
              <a:rPr lang="en-US" dirty="0"/>
            </a:br>
            <a:r>
              <a:rPr lang="en-US" i="1" dirty="0"/>
              <a:t>*Mar  2 01:03:54.173: DHCPD: Reload workspace interface Vlan2 </a:t>
            </a:r>
            <a:r>
              <a:rPr lang="en-US" i="1" dirty="0" err="1"/>
              <a:t>tableid</a:t>
            </a:r>
            <a:r>
              <a:rPr lang="en-US" i="1" dirty="0"/>
              <a:t> 0.</a:t>
            </a:r>
            <a:br>
              <a:rPr lang="en-US" i="1" dirty="0"/>
            </a:br>
            <a:r>
              <a:rPr lang="en-US" i="1" dirty="0"/>
              <a:t>*Mar  2 01:03:54.173: DHCPD: </a:t>
            </a:r>
            <a:r>
              <a:rPr lang="en-US" i="1" dirty="0" err="1"/>
              <a:t>tableid</a:t>
            </a:r>
            <a:r>
              <a:rPr lang="en-US" i="1" dirty="0"/>
              <a:t> for 172.16.1.13 on Vlan2 is 0</a:t>
            </a:r>
            <a:br>
              <a:rPr lang="en-US" i="1" dirty="0"/>
            </a:br>
            <a:r>
              <a:rPr lang="en-US" i="1" dirty="0"/>
              <a:t>*Mar  2 01:03:54.173: DHCPD: client's VPN is .</a:t>
            </a:r>
            <a:br>
              <a:rPr lang="en-US" i="1" dirty="0"/>
            </a:br>
            <a:r>
              <a:rPr lang="en-US" i="1" dirty="0"/>
              <a:t>*Mar  2 01:03:54.173: DHCPD: using received relay info.</a:t>
            </a:r>
            <a:br>
              <a:rPr lang="en-US" i="1" dirty="0"/>
            </a:br>
            <a:r>
              <a:rPr lang="en-US" i="1" dirty="0"/>
              <a:t>*Mar  2 01:03:54.173: DHCPD: DHCPDISCOVER received from client 0100.0d60.7886.dc on interface Vlan2.</a:t>
            </a:r>
            <a:br>
              <a:rPr lang="en-US" i="1" dirty="0"/>
            </a:br>
            <a:r>
              <a:rPr lang="en-US" i="1" dirty="0"/>
              <a:t>*Mar  2 01:03:54.173: DHCPD: using received relay info.</a:t>
            </a:r>
            <a:br>
              <a:rPr lang="en-US" i="1" dirty="0"/>
            </a:br>
            <a:r>
              <a:rPr lang="en-US" i="1" dirty="0"/>
              <a:t>*Mar  2 01:04:01.236: DHCPD: Sending DHCPOFFER to client 0100.0d60.7886.dc (172.16.1.1).</a:t>
            </a:r>
            <a:br>
              <a:rPr lang="en-US" i="1" dirty="0"/>
            </a:br>
            <a:r>
              <a:rPr lang="en-US" i="1" dirty="0"/>
              <a:t>*Mar  2 01:04:01.236: DHCPD: no option 125</a:t>
            </a:r>
            <a:br>
              <a:rPr lang="en-US" i="1" dirty="0"/>
            </a:br>
            <a:r>
              <a:rPr lang="en-US" i="1" dirty="0"/>
              <a:t>*Mar  2 01:04:01.236: DHCPD: Check for </a:t>
            </a:r>
            <a:r>
              <a:rPr lang="en-US" i="1" dirty="0" err="1"/>
              <a:t>IPe</a:t>
            </a:r>
            <a:r>
              <a:rPr lang="en-US" i="1" dirty="0"/>
              <a:t> on Vlan2</a:t>
            </a:r>
            <a:br>
              <a:rPr lang="en-US" i="1" dirty="0"/>
            </a:br>
            <a:r>
              <a:rPr lang="en-US" i="1" dirty="0"/>
              <a:t>*Mar  2 01:04:01.236: DHCPD: creating ARP entry (172.16.1.1, 000d.6078.86dc).</a:t>
            </a:r>
            <a:br>
              <a:rPr lang="en-US" i="1" dirty="0"/>
            </a:br>
            <a:r>
              <a:rPr lang="en-US" i="1" dirty="0"/>
              <a:t>*Mar  2 01:04:01.236: DHCPD: unicasting BOOTREPLY to client 000d.6078.86dc (172.16.1.1).</a:t>
            </a:r>
            <a:br>
              <a:rPr lang="en-US" i="1" dirty="0"/>
            </a:br>
            <a:r>
              <a:rPr lang="en-US" i="1" dirty="0"/>
              <a:t>*Mar  2 01:04:01.236: DHCPD: Reload workspace interface Vlan2 </a:t>
            </a:r>
            <a:r>
              <a:rPr lang="en-US" i="1" dirty="0" err="1"/>
              <a:t>tableid</a:t>
            </a:r>
            <a:r>
              <a:rPr lang="en-US" i="1" dirty="0"/>
              <a:t> 0.</a:t>
            </a:r>
            <a:br>
              <a:rPr lang="en-US" i="1" dirty="0"/>
            </a:br>
            <a:r>
              <a:rPr lang="en-US" i="1" dirty="0"/>
              <a:t>*Mar  2 01:04:01.236: DHCPD: </a:t>
            </a:r>
            <a:r>
              <a:rPr lang="en-US" i="1" dirty="0" err="1"/>
              <a:t>tableid</a:t>
            </a:r>
            <a:r>
              <a:rPr lang="en-US" i="1" dirty="0"/>
              <a:t> for 172.16.1.13 on Vlan2 is 0</a:t>
            </a:r>
            <a:br>
              <a:rPr lang="en-US" i="1" dirty="0"/>
            </a:br>
            <a:r>
              <a:rPr lang="en-US" i="1" dirty="0"/>
              <a:t>*Mar  2 01:04:01.236: DHCPD: client's VPN is .</a:t>
            </a:r>
            <a:br>
              <a:rPr lang="en-US" i="1" dirty="0"/>
            </a:br>
            <a:r>
              <a:rPr lang="en-US" i="1" dirty="0"/>
              <a:t>*Mar  2 01:04:01.236: DHCPD: DHCPREQUEST received from client 0100.0d60.7886.dc.</a:t>
            </a:r>
            <a:br>
              <a:rPr lang="en-US" i="1" dirty="0"/>
            </a:br>
            <a:r>
              <a:rPr lang="en-US" i="1" dirty="0"/>
              <a:t>*Mar  2 01:04:01.236: DHCPD: Sending DHCPACK to client 0100.0d60.7886.dc (172.16.1.1).</a:t>
            </a:r>
            <a:br>
              <a:rPr lang="en-US" i="1" dirty="0"/>
            </a:br>
            <a:r>
              <a:rPr lang="en-US" i="1" dirty="0"/>
              <a:t>*Mar  2 01:04:01.236: DHCPD: no option 125</a:t>
            </a:r>
            <a:br>
              <a:rPr lang="en-US" i="1" dirty="0"/>
            </a:br>
            <a:r>
              <a:rPr lang="en-US" i="1" dirty="0"/>
              <a:t>*Mar  2 01:04:01.236: DHCPD: Check for </a:t>
            </a:r>
            <a:r>
              <a:rPr lang="en-US" i="1" dirty="0" err="1"/>
              <a:t>IPe</a:t>
            </a:r>
            <a:r>
              <a:rPr lang="en-US" i="1" dirty="0"/>
              <a:t> on Vlan2</a:t>
            </a:r>
            <a:br>
              <a:rPr lang="en-US" i="1" dirty="0"/>
            </a:br>
            <a:r>
              <a:rPr lang="en-US" i="1" dirty="0"/>
              <a:t>*Mar  2 01:04:01.236: DHCPD: creating ARP entry (172.16.1.1, 000d.6078.86dc).</a:t>
            </a:r>
            <a:br>
              <a:rPr lang="en-US" i="1" dirty="0"/>
            </a:br>
            <a:r>
              <a:rPr lang="en-US" i="1" dirty="0"/>
              <a:t>*Mar  2 01:04:01.236: DHCPD: unicasting BOOTREPLY to client 000d.6078.86dc (172.16.1.1).</a:t>
            </a:r>
            <a:endParaRPr lang="ru-RU" dirty="0"/>
          </a:p>
        </p:txBody>
      </p:sp>
    </p:spTree>
    <p:extLst>
      <p:ext uri="{BB962C8B-B14F-4D97-AF65-F5344CB8AC3E}">
        <p14:creationId xmlns:p14="http://schemas.microsoft.com/office/powerpoint/2010/main" val="4847276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DCC581-E764-4F20-ADEB-4CF5E53E1818}"/>
              </a:ext>
            </a:extLst>
          </p:cNvPr>
          <p:cNvSpPr>
            <a:spLocks noGrp="1"/>
          </p:cNvSpPr>
          <p:nvPr>
            <p:ph type="title"/>
          </p:nvPr>
        </p:nvSpPr>
        <p:spPr>
          <a:xfrm>
            <a:off x="2589212" y="609600"/>
            <a:ext cx="8915399" cy="108857"/>
          </a:xfrm>
        </p:spPr>
        <p:txBody>
          <a:bodyPr>
            <a:normAutofit fontScale="90000"/>
          </a:bodyPr>
          <a:lstStyle/>
          <a:p>
            <a:endParaRPr lang="ru-RU" dirty="0"/>
          </a:p>
        </p:txBody>
      </p:sp>
      <p:sp>
        <p:nvSpPr>
          <p:cNvPr id="3" name="Текст 2">
            <a:extLst>
              <a:ext uri="{FF2B5EF4-FFF2-40B4-BE49-F238E27FC236}">
                <a16:creationId xmlns:a16="http://schemas.microsoft.com/office/drawing/2014/main" id="{1D54BB91-A6D3-431E-B936-2DF1BC501620}"/>
              </a:ext>
            </a:extLst>
          </p:cNvPr>
          <p:cNvSpPr>
            <a:spLocks noGrp="1"/>
          </p:cNvSpPr>
          <p:nvPr>
            <p:ph type="body" idx="1"/>
          </p:nvPr>
        </p:nvSpPr>
        <p:spPr>
          <a:xfrm>
            <a:off x="2589212" y="1396093"/>
            <a:ext cx="8915399" cy="4513817"/>
          </a:xfrm>
        </p:spPr>
        <p:txBody>
          <a:bodyPr/>
          <a:lstStyle/>
          <a:p>
            <a:r>
              <a:rPr lang="ru-RU" dirty="0"/>
              <a:t>Каким образом коммутатор понимает, из какого пула необходимо взять адрес?</a:t>
            </a:r>
            <a:endParaRPr lang="en-US" dirty="0"/>
          </a:p>
          <a:p>
            <a:r>
              <a:rPr lang="ru-RU" dirty="0"/>
              <a:t>Стоит обратить внимание на то, что коммутатор делает верный выбор пула, и выдает точно те адреса, которые могут существовать в соответствующем VLAN. Как видно из лога, коммутатор сравнивает пулы с адресом интерфейса, на который приходит DHCPDISCOVER. Если это сообщение приходит на интерфейс SVI VLAN 2, а этот интерфейс находится в одном сетевом сегменте с клиентом, значит нужно выбрать тот пул, который будет включать в себя адрес этого SVI. Аналогично с физическими интерфейсами на маршрутизаторе.</a:t>
            </a:r>
            <a:br>
              <a:rPr lang="ru-RU" dirty="0"/>
            </a:br>
            <a:r>
              <a:rPr lang="ru-RU" dirty="0"/>
              <a:t>    Таким образом, можно создавать множество пулов адресов без каких-либо проблем.</a:t>
            </a:r>
          </a:p>
        </p:txBody>
      </p:sp>
    </p:spTree>
    <p:extLst>
      <p:ext uri="{BB962C8B-B14F-4D97-AF65-F5344CB8AC3E}">
        <p14:creationId xmlns:p14="http://schemas.microsoft.com/office/powerpoint/2010/main" val="4259688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E3BC12-8EA8-49D7-B491-26CD71F000EE}"/>
              </a:ext>
            </a:extLst>
          </p:cNvPr>
          <p:cNvSpPr>
            <a:spLocks noGrp="1"/>
          </p:cNvSpPr>
          <p:nvPr>
            <p:ph type="title"/>
          </p:nvPr>
        </p:nvSpPr>
        <p:spPr>
          <a:xfrm flipV="1">
            <a:off x="2589212" y="563881"/>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B13FAC08-12FF-4ABA-8780-DC61DA975421}"/>
              </a:ext>
            </a:extLst>
          </p:cNvPr>
          <p:cNvSpPr>
            <a:spLocks noGrp="1"/>
          </p:cNvSpPr>
          <p:nvPr>
            <p:ph type="body" idx="1"/>
          </p:nvPr>
        </p:nvSpPr>
        <p:spPr>
          <a:xfrm>
            <a:off x="2589212" y="1303020"/>
            <a:ext cx="8915399" cy="1815738"/>
          </a:xfrm>
        </p:spPr>
        <p:txBody>
          <a:bodyPr>
            <a:normAutofit/>
          </a:bodyPr>
          <a:lstStyle/>
          <a:p>
            <a:r>
              <a:rPr lang="ru-RU" sz="1600" b="1" dirty="0"/>
              <a:t>Вариант № 3</a:t>
            </a:r>
          </a:p>
          <a:p>
            <a:r>
              <a:rPr lang="ru-RU" sz="1600" b="1" dirty="0" err="1"/>
              <a:t>УСЛОВИЕ:</a:t>
            </a:r>
            <a:r>
              <a:rPr lang="ru-RU" sz="1600" dirty="0" err="1"/>
              <a:t>Теперь</a:t>
            </a:r>
            <a:r>
              <a:rPr lang="ru-RU" sz="1600" dirty="0"/>
              <a:t> попробуем проработать схему с DHCP-</a:t>
            </a:r>
            <a:r>
              <a:rPr lang="ru-RU" sz="1600" dirty="0" err="1"/>
              <a:t>Relay</a:t>
            </a:r>
            <a:r>
              <a:rPr lang="ru-RU" sz="1600" dirty="0"/>
              <a:t>. Пусть на коммутаторе L3 создано 4 VLAN, в 3х виртуальных сетях расположены пользователя, а DHCP-сервер настроен на другом коммутаторе L3, который находится в отдельном VLAN.</a:t>
            </a:r>
          </a:p>
        </p:txBody>
      </p:sp>
      <p:pic>
        <p:nvPicPr>
          <p:cNvPr id="4" name="Рисунок 3">
            <a:extLst>
              <a:ext uri="{FF2B5EF4-FFF2-40B4-BE49-F238E27FC236}">
                <a16:creationId xmlns:a16="http://schemas.microsoft.com/office/drawing/2014/main" id="{C866F1F9-3815-4AA4-8DB4-957C811089D4}"/>
              </a:ext>
            </a:extLst>
          </p:cNvPr>
          <p:cNvPicPr>
            <a:picLocks noChangeAspect="1"/>
          </p:cNvPicPr>
          <p:nvPr/>
        </p:nvPicPr>
        <p:blipFill>
          <a:blip r:embed="rId2"/>
          <a:stretch>
            <a:fillRect/>
          </a:stretch>
        </p:blipFill>
        <p:spPr>
          <a:xfrm>
            <a:off x="4053741" y="3181234"/>
            <a:ext cx="4774157" cy="2068401"/>
          </a:xfrm>
          <a:prstGeom prst="rect">
            <a:avLst/>
          </a:prstGeom>
        </p:spPr>
      </p:pic>
    </p:spTree>
    <p:extLst>
      <p:ext uri="{BB962C8B-B14F-4D97-AF65-F5344CB8AC3E}">
        <p14:creationId xmlns:p14="http://schemas.microsoft.com/office/powerpoint/2010/main" val="358132917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37045F-7CB7-48AB-9A40-F445103E3593}"/>
              </a:ext>
            </a:extLst>
          </p:cNvPr>
          <p:cNvSpPr>
            <a:spLocks noGrp="1"/>
          </p:cNvSpPr>
          <p:nvPr>
            <p:ph type="title"/>
          </p:nvPr>
        </p:nvSpPr>
        <p:spPr>
          <a:xfrm flipV="1">
            <a:off x="6262007" y="457200"/>
            <a:ext cx="5242604" cy="152400"/>
          </a:xfrm>
        </p:spPr>
        <p:txBody>
          <a:bodyPr>
            <a:normAutofit fontScale="90000"/>
          </a:bodyPr>
          <a:lstStyle/>
          <a:p>
            <a:endParaRPr lang="ru-RU" dirty="0"/>
          </a:p>
        </p:txBody>
      </p:sp>
      <p:sp>
        <p:nvSpPr>
          <p:cNvPr id="3" name="Текст 2">
            <a:extLst>
              <a:ext uri="{FF2B5EF4-FFF2-40B4-BE49-F238E27FC236}">
                <a16:creationId xmlns:a16="http://schemas.microsoft.com/office/drawing/2014/main" id="{4C979DBD-215B-44F2-9B93-DDF16D56832E}"/>
              </a:ext>
            </a:extLst>
          </p:cNvPr>
          <p:cNvSpPr>
            <a:spLocks noGrp="1"/>
          </p:cNvSpPr>
          <p:nvPr>
            <p:ph type="body" idx="1"/>
          </p:nvPr>
        </p:nvSpPr>
        <p:spPr>
          <a:xfrm>
            <a:off x="2122714" y="326571"/>
            <a:ext cx="9381897" cy="6074229"/>
          </a:xfrm>
        </p:spPr>
        <p:txBody>
          <a:bodyPr>
            <a:noAutofit/>
          </a:bodyPr>
          <a:lstStyle/>
          <a:p>
            <a:r>
              <a:rPr lang="ru-RU" dirty="0"/>
              <a:t>Конфигурация коммутатора-DHCP-сервера представлена на следующем слайде.</a:t>
            </a:r>
          </a:p>
          <a:p>
            <a:r>
              <a:rPr lang="ru-RU" dirty="0"/>
              <a:t> Фактически, мы оставляем на нем созданные ранее DHCP-пулы, а так же создаем </a:t>
            </a:r>
            <a:r>
              <a:rPr lang="ru-RU" dirty="0" err="1"/>
              <a:t>маршрутизируемй</a:t>
            </a:r>
            <a:r>
              <a:rPr lang="ru-RU" dirty="0"/>
              <a:t> интерфейс, который будет находиться в VLAN 4.</a:t>
            </a:r>
            <a:br>
              <a:rPr lang="ru-RU" sz="1000" dirty="0"/>
            </a:br>
            <a:r>
              <a:rPr lang="ru-RU" dirty="0"/>
              <a:t>Параметры VLAN 4:</a:t>
            </a:r>
            <a:br>
              <a:rPr lang="ru-RU" sz="1000" dirty="0"/>
            </a:br>
            <a:r>
              <a:rPr lang="ru-RU" dirty="0"/>
              <a:t>VLAN 4 -</a:t>
            </a:r>
            <a:r>
              <a:rPr lang="ru-RU" dirty="0" err="1"/>
              <a:t>Servers</a:t>
            </a:r>
            <a:br>
              <a:rPr lang="ru-RU" sz="1000" dirty="0"/>
            </a:br>
            <a:r>
              <a:rPr lang="ru-RU" dirty="0"/>
              <a:t>Network:10.10.5.0/24, IP </a:t>
            </a:r>
            <a:r>
              <a:rPr lang="ru-RU" dirty="0" err="1"/>
              <a:t>DHCPServer</a:t>
            </a:r>
            <a:r>
              <a:rPr lang="ru-RU" dirty="0"/>
              <a:t>: 10.10.5.200, SVI IP: 10.10.5.253</a:t>
            </a:r>
            <a:endParaRPr lang="ru-RU"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158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789F79-7CEA-490A-ACA8-A19589388EE9}"/>
              </a:ext>
            </a:extLst>
          </p:cNvPr>
          <p:cNvSpPr>
            <a:spLocks noGrp="1"/>
          </p:cNvSpPr>
          <p:nvPr>
            <p:ph type="title"/>
          </p:nvPr>
        </p:nvSpPr>
        <p:spPr>
          <a:xfrm>
            <a:off x="1657350" y="457200"/>
            <a:ext cx="3114675" cy="902043"/>
          </a:xfrm>
        </p:spPr>
        <p:txBody>
          <a:bodyPr>
            <a:normAutofit/>
          </a:bodyPr>
          <a:lstStyle/>
          <a:p>
            <a:r>
              <a:rPr lang="en-US" dirty="0"/>
              <a:t>Discover, </a:t>
            </a:r>
            <a:r>
              <a:rPr lang="ru-RU" dirty="0"/>
              <a:t>или поиск</a:t>
            </a:r>
            <a:br>
              <a:rPr lang="ru-RU" dirty="0"/>
            </a:br>
            <a:endParaRPr lang="ru-RU" dirty="0"/>
          </a:p>
        </p:txBody>
      </p:sp>
      <p:sp>
        <p:nvSpPr>
          <p:cNvPr id="3" name="Объект 2">
            <a:extLst>
              <a:ext uri="{FF2B5EF4-FFF2-40B4-BE49-F238E27FC236}">
                <a16:creationId xmlns:a16="http://schemas.microsoft.com/office/drawing/2014/main" id="{3D1A5CE0-E496-4AB7-82C4-158908C2CBB9}"/>
              </a:ext>
            </a:extLst>
          </p:cNvPr>
          <p:cNvSpPr>
            <a:spLocks noGrp="1"/>
          </p:cNvSpPr>
          <p:nvPr>
            <p:ph idx="1"/>
          </p:nvPr>
        </p:nvSpPr>
        <p:spPr/>
        <p:txBody>
          <a:bodyPr>
            <a:normAutofit/>
          </a:bodyPr>
          <a:lstStyle/>
          <a:p>
            <a:pPr fontAlgn="base"/>
            <a:r>
              <a:rPr lang="ru-RU" dirty="0"/>
              <a:t>Изначально клиент находится в состоянии инициализации (INIT) и не имеет своего IP-адреса. Поэтому он отправляет широковещательное (</a:t>
            </a:r>
            <a:r>
              <a:rPr lang="ru-RU" dirty="0" err="1"/>
              <a:t>broadcast</a:t>
            </a:r>
            <a:r>
              <a:rPr lang="ru-RU" dirty="0"/>
              <a:t>) сообщение DHCP-DISCOVER на все устройства в локальной сети. В той же локальной сети находится DHCP-сервер. DHCP-сервер — это, например, маршрутизатор или коммутатор, существуют также выделенные DHCP-серверы.</a:t>
            </a:r>
          </a:p>
          <a:p>
            <a:pPr fontAlgn="base"/>
            <a:r>
              <a:rPr lang="ru-RU" dirty="0"/>
              <a:t>Не всегда одну сеть обслуживает один DHCP-сервер, нередко организации устанавливают сразу несколько. </a:t>
            </a:r>
          </a:p>
          <a:p>
            <a:endParaRPr lang="ru-RU" dirty="0"/>
          </a:p>
        </p:txBody>
      </p:sp>
      <p:sp>
        <p:nvSpPr>
          <p:cNvPr id="4" name="Текст 3">
            <a:extLst>
              <a:ext uri="{FF2B5EF4-FFF2-40B4-BE49-F238E27FC236}">
                <a16:creationId xmlns:a16="http://schemas.microsoft.com/office/drawing/2014/main" id="{B0518662-DCED-4B2F-A603-53348721BC01}"/>
              </a:ext>
            </a:extLst>
          </p:cNvPr>
          <p:cNvSpPr>
            <a:spLocks noGrp="1"/>
          </p:cNvSpPr>
          <p:nvPr>
            <p:ph type="body" sz="half" idx="2"/>
          </p:nvPr>
        </p:nvSpPr>
        <p:spPr>
          <a:xfrm>
            <a:off x="839788" y="1482811"/>
            <a:ext cx="3932237" cy="1622854"/>
          </a:xfrm>
        </p:spPr>
        <p:txBody>
          <a:bodyPr>
            <a:normAutofit lnSpcReduction="10000"/>
          </a:bodyPr>
          <a:lstStyle/>
          <a:p>
            <a:r>
              <a:rPr lang="ru-RU" dirty="0"/>
              <a:t>Какие порты использует DHCP?</a:t>
            </a:r>
            <a:endParaRPr lang="en-US" dirty="0"/>
          </a:p>
          <a:p>
            <a:r>
              <a:rPr lang="en-US" dirty="0"/>
              <a:t>C</a:t>
            </a:r>
            <a:r>
              <a:rPr lang="ru-RU" dirty="0" err="1"/>
              <a:t>ервер</a:t>
            </a:r>
            <a:r>
              <a:rPr lang="ru-RU" dirty="0"/>
              <a:t> всегда слушает 67 порт, ожидает широковещательное сообщение от клиента, а после его получения отправляет ответное предложение — DHCP-OFFER. Клиент принимает сообщение на 68 порту.</a:t>
            </a:r>
          </a:p>
          <a:p>
            <a:endParaRPr lang="ru-RU" dirty="0"/>
          </a:p>
        </p:txBody>
      </p:sp>
      <p:pic>
        <p:nvPicPr>
          <p:cNvPr id="5" name="Рисунок 4">
            <a:extLst>
              <a:ext uri="{FF2B5EF4-FFF2-40B4-BE49-F238E27FC236}">
                <a16:creationId xmlns:a16="http://schemas.microsoft.com/office/drawing/2014/main" id="{203CF8AE-AC1D-4530-BD4D-9E9DC74EA7A8}"/>
              </a:ext>
            </a:extLst>
          </p:cNvPr>
          <p:cNvPicPr>
            <a:picLocks noChangeAspect="1"/>
          </p:cNvPicPr>
          <p:nvPr/>
        </p:nvPicPr>
        <p:blipFill>
          <a:blip r:embed="rId2"/>
          <a:stretch>
            <a:fillRect/>
          </a:stretch>
        </p:blipFill>
        <p:spPr>
          <a:xfrm>
            <a:off x="1044030" y="3738823"/>
            <a:ext cx="5051970" cy="2122228"/>
          </a:xfrm>
          <a:prstGeom prst="rect">
            <a:avLst/>
          </a:prstGeom>
        </p:spPr>
      </p:pic>
    </p:spTree>
    <p:extLst>
      <p:ext uri="{BB962C8B-B14F-4D97-AF65-F5344CB8AC3E}">
        <p14:creationId xmlns:p14="http://schemas.microsoft.com/office/powerpoint/2010/main" val="1464684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84A109-A7C7-421E-95B1-F597E87E9C05}"/>
              </a:ext>
            </a:extLst>
          </p:cNvPr>
          <p:cNvSpPr>
            <a:spLocks noGrp="1"/>
          </p:cNvSpPr>
          <p:nvPr>
            <p:ph type="title"/>
          </p:nvPr>
        </p:nvSpPr>
        <p:spPr>
          <a:xfrm flipV="1">
            <a:off x="2589213" y="498021"/>
            <a:ext cx="6277202" cy="11157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5FCBBD59-792A-45D7-ABF7-E509EDCC5967}"/>
              </a:ext>
            </a:extLst>
          </p:cNvPr>
          <p:cNvSpPr>
            <a:spLocks noGrp="1"/>
          </p:cNvSpPr>
          <p:nvPr>
            <p:ph type="body" idx="1"/>
          </p:nvPr>
        </p:nvSpPr>
        <p:spPr>
          <a:xfrm>
            <a:off x="2589212" y="204107"/>
            <a:ext cx="8915399" cy="6653893"/>
          </a:xfrm>
        </p:spPr>
        <p:txBody>
          <a:bodyPr>
            <a:normAutofit fontScale="70000" lnSpcReduction="20000"/>
          </a:bodyPr>
          <a:lstStyle/>
          <a:p>
            <a:r>
              <a:rPr lang="en-US" i="1" dirty="0" err="1">
                <a:solidFill>
                  <a:schemeClr val="tx1"/>
                </a:solidFill>
              </a:rPr>
              <a:t>DHCPServer#</a:t>
            </a:r>
            <a:r>
              <a:rPr lang="en-US" b="1" i="1" dirty="0" err="1">
                <a:solidFill>
                  <a:schemeClr val="tx1"/>
                </a:solidFill>
              </a:rPr>
              <a:t>sh</a:t>
            </a:r>
            <a:r>
              <a:rPr lang="en-US" b="1" i="1" dirty="0">
                <a:solidFill>
                  <a:schemeClr val="tx1"/>
                </a:solidFill>
              </a:rPr>
              <a:t> run</a:t>
            </a:r>
            <a:br>
              <a:rPr lang="en-US" i="1" dirty="0">
                <a:solidFill>
                  <a:schemeClr val="tx1"/>
                </a:solidFill>
              </a:rPr>
            </a:br>
            <a:r>
              <a:rPr lang="en-US" i="1" dirty="0">
                <a:solidFill>
                  <a:schemeClr val="tx1"/>
                </a:solidFill>
              </a:rPr>
              <a:t>Building configuration...</a:t>
            </a:r>
            <a:br>
              <a:rPr lang="en-US" i="1" dirty="0">
                <a:solidFill>
                  <a:schemeClr val="tx1"/>
                </a:solidFill>
              </a:rPr>
            </a:br>
            <a:br>
              <a:rPr lang="en-US" i="1" dirty="0">
                <a:solidFill>
                  <a:schemeClr val="tx1"/>
                </a:solidFill>
              </a:rPr>
            </a:br>
            <a:r>
              <a:rPr lang="en-US" i="1" dirty="0">
                <a:solidFill>
                  <a:schemeClr val="tx1"/>
                </a:solidFill>
              </a:rPr>
              <a:t>*Mar  2 02:02:59.417: %SYS-5-CONFIG_I: Configured from console by console</a:t>
            </a:r>
            <a:br>
              <a:rPr lang="en-US" i="1" dirty="0">
                <a:solidFill>
                  <a:schemeClr val="tx1"/>
                </a:solidFill>
              </a:rPr>
            </a:br>
            <a:r>
              <a:rPr lang="en-US" i="1" dirty="0">
                <a:solidFill>
                  <a:schemeClr val="tx1"/>
                </a:solidFill>
              </a:rPr>
              <a:t>Current configuration : 2311 bytes</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 Last configuration change at 02:02:59 UTC Tue Mar 2 1993</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version 12.2</a:t>
            </a:r>
            <a:r>
              <a:rPr lang="en-US" dirty="0">
                <a:solidFill>
                  <a:schemeClr val="tx1"/>
                </a:solidFill>
              </a:rPr>
              <a:t>&lt;</a:t>
            </a:r>
            <a:r>
              <a:rPr lang="en-US" dirty="0" err="1">
                <a:solidFill>
                  <a:schemeClr val="tx1"/>
                </a:solidFill>
              </a:rPr>
              <a:t>omited</a:t>
            </a:r>
            <a:r>
              <a:rPr lang="en-US" dirty="0">
                <a:solidFill>
                  <a:schemeClr val="tx1"/>
                </a:solidFill>
              </a:rPr>
              <a:t>&gt;</a:t>
            </a:r>
            <a:br>
              <a:rPr lang="en-US"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hostname </a:t>
            </a:r>
            <a:r>
              <a:rPr lang="en-US" i="1" dirty="0" err="1">
                <a:solidFill>
                  <a:schemeClr val="tx1"/>
                </a:solidFill>
              </a:rPr>
              <a:t>DHCPServer</a:t>
            </a:r>
            <a:br>
              <a:rPr lang="en-US" i="1" dirty="0">
                <a:solidFill>
                  <a:schemeClr val="tx1"/>
                </a:solidFill>
              </a:rPr>
            </a:br>
            <a:r>
              <a:rPr lang="en-US" i="1" dirty="0">
                <a:solidFill>
                  <a:schemeClr val="tx1"/>
                </a:solidFill>
              </a:rPr>
              <a:t>!</a:t>
            </a:r>
            <a:br>
              <a:rPr lang="en-US"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excluded-address 10.10.10.253 10.10.10.254</a:t>
            </a:r>
            <a:br>
              <a:rPr lang="en-US"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excluded-address 172.16.1.13 172.16.1.14</a:t>
            </a:r>
            <a:br>
              <a:rPr lang="en-US" i="1"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excluded-address 172.16.1.29 172.16.1.30</a:t>
            </a:r>
            <a:br>
              <a:rPr lang="en-US" i="1" dirty="0">
                <a:solidFill>
                  <a:schemeClr val="tx1"/>
                </a:solidFill>
              </a:rPr>
            </a:br>
            <a:r>
              <a:rPr lang="en-US" i="1" dirty="0">
                <a:solidFill>
                  <a:schemeClr val="tx1"/>
                </a:solidFill>
              </a:rPr>
              <a:t>!</a:t>
            </a:r>
            <a:br>
              <a:rPr lang="en-US" i="1"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pool </a:t>
            </a:r>
            <a:r>
              <a:rPr lang="en-US" i="1" dirty="0" err="1">
                <a:solidFill>
                  <a:schemeClr val="tx1"/>
                </a:solidFill>
              </a:rPr>
              <a:t>LocalNet</a:t>
            </a:r>
            <a:br>
              <a:rPr lang="en-US" i="1" dirty="0">
                <a:solidFill>
                  <a:schemeClr val="tx1"/>
                </a:solidFill>
              </a:rPr>
            </a:br>
            <a:r>
              <a:rPr lang="en-US" i="1" dirty="0">
                <a:solidFill>
                  <a:schemeClr val="tx1"/>
                </a:solidFill>
              </a:rPr>
              <a:t>   network 10.10.10.0 255.255.255.0</a:t>
            </a:r>
            <a:br>
              <a:rPr lang="en-US" i="1" dirty="0">
                <a:solidFill>
                  <a:schemeClr val="tx1"/>
                </a:solidFill>
              </a:rPr>
            </a:br>
            <a:r>
              <a:rPr lang="en-US" i="1" dirty="0">
                <a:solidFill>
                  <a:schemeClr val="tx1"/>
                </a:solidFill>
              </a:rPr>
              <a:t>   default-router 10.10.10.254</a:t>
            </a:r>
            <a:br>
              <a:rPr lang="en-US" i="1" dirty="0">
                <a:solidFill>
                  <a:schemeClr val="tx1"/>
                </a:solidFill>
              </a:rPr>
            </a:br>
            <a:r>
              <a:rPr lang="en-US" i="1" dirty="0">
                <a:solidFill>
                  <a:schemeClr val="tx1"/>
                </a:solidFill>
              </a:rPr>
              <a:t>   </a:t>
            </a:r>
            <a:r>
              <a:rPr lang="en-US" i="1" dirty="0" err="1">
                <a:solidFill>
                  <a:schemeClr val="tx1"/>
                </a:solidFill>
              </a:rPr>
              <a:t>dns</a:t>
            </a:r>
            <a:r>
              <a:rPr lang="en-US" i="1" dirty="0">
                <a:solidFill>
                  <a:schemeClr val="tx1"/>
                </a:solidFill>
              </a:rPr>
              <a:t>-server 8.8.8.8</a:t>
            </a:r>
            <a:br>
              <a:rPr lang="en-US" i="1" dirty="0">
                <a:solidFill>
                  <a:schemeClr val="tx1"/>
                </a:solidFill>
              </a:rPr>
            </a:br>
            <a:r>
              <a:rPr lang="en-US" i="1" dirty="0">
                <a:solidFill>
                  <a:schemeClr val="tx1"/>
                </a:solidFill>
              </a:rPr>
              <a:t>   domain-name </a:t>
            </a:r>
            <a:r>
              <a:rPr lang="en-US" i="1" dirty="0" err="1">
                <a:solidFill>
                  <a:schemeClr val="tx1"/>
                </a:solidFill>
              </a:rPr>
              <a:t>LovelyWork</a:t>
            </a:r>
            <a:br>
              <a:rPr lang="en-US" i="1" dirty="0">
                <a:solidFill>
                  <a:schemeClr val="tx1"/>
                </a:solidFill>
              </a:rPr>
            </a:br>
            <a:r>
              <a:rPr lang="en-US" i="1" dirty="0">
                <a:solidFill>
                  <a:schemeClr val="tx1"/>
                </a:solidFill>
              </a:rPr>
              <a:t>!</a:t>
            </a:r>
            <a:br>
              <a:rPr lang="en-US" i="1"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pool </a:t>
            </a:r>
            <a:r>
              <a:rPr lang="en-US" i="1" dirty="0" err="1">
                <a:solidFill>
                  <a:schemeClr val="tx1"/>
                </a:solidFill>
              </a:rPr>
              <a:t>Dep_A</a:t>
            </a:r>
            <a:br>
              <a:rPr lang="en-US" i="1" dirty="0">
                <a:solidFill>
                  <a:schemeClr val="tx1"/>
                </a:solidFill>
              </a:rPr>
            </a:br>
            <a:r>
              <a:rPr lang="en-US" i="1" dirty="0">
                <a:solidFill>
                  <a:schemeClr val="tx1"/>
                </a:solidFill>
              </a:rPr>
              <a:t>   network 172.16.1.0 255.255.255.240</a:t>
            </a:r>
            <a:br>
              <a:rPr lang="en-US" i="1" dirty="0">
                <a:solidFill>
                  <a:schemeClr val="tx1"/>
                </a:solidFill>
              </a:rPr>
            </a:br>
            <a:r>
              <a:rPr lang="en-US" i="1" dirty="0">
                <a:solidFill>
                  <a:schemeClr val="tx1"/>
                </a:solidFill>
              </a:rPr>
              <a:t>   default-router 172.16.1.14</a:t>
            </a:r>
            <a:br>
              <a:rPr lang="en-US" i="1" dirty="0">
                <a:solidFill>
                  <a:schemeClr val="tx1"/>
                </a:solidFill>
              </a:rPr>
            </a:br>
            <a:r>
              <a:rPr lang="en-US" i="1" dirty="0">
                <a:solidFill>
                  <a:schemeClr val="tx1"/>
                </a:solidFill>
              </a:rPr>
              <a:t>   </a:t>
            </a:r>
            <a:r>
              <a:rPr lang="en-US" i="1" dirty="0" err="1">
                <a:solidFill>
                  <a:schemeClr val="tx1"/>
                </a:solidFill>
              </a:rPr>
              <a:t>dns</a:t>
            </a:r>
            <a:r>
              <a:rPr lang="en-US" i="1" dirty="0">
                <a:solidFill>
                  <a:schemeClr val="tx1"/>
                </a:solidFill>
              </a:rPr>
              <a:t>-server 8.8.8.8</a:t>
            </a:r>
            <a:br>
              <a:rPr lang="en-US" i="1" dirty="0">
                <a:solidFill>
                  <a:schemeClr val="tx1"/>
                </a:solidFill>
              </a:rPr>
            </a:br>
            <a:r>
              <a:rPr lang="en-US" i="1" dirty="0">
                <a:solidFill>
                  <a:schemeClr val="tx1"/>
                </a:solidFill>
              </a:rPr>
              <a:t>   domain-name </a:t>
            </a:r>
            <a:r>
              <a:rPr lang="en-US" i="1" dirty="0" err="1">
                <a:solidFill>
                  <a:schemeClr val="tx1"/>
                </a:solidFill>
              </a:rPr>
              <a:t>LovelyDepartment_A</a:t>
            </a:r>
            <a:br>
              <a:rPr lang="en-US" i="1" dirty="0">
                <a:solidFill>
                  <a:schemeClr val="tx1"/>
                </a:solidFill>
              </a:rPr>
            </a:br>
            <a:r>
              <a:rPr lang="en-US" i="1" dirty="0">
                <a:solidFill>
                  <a:schemeClr val="tx1"/>
                </a:solidFill>
              </a:rPr>
              <a:t>!</a:t>
            </a:r>
            <a:br>
              <a:rPr lang="en-US" i="1" dirty="0">
                <a:solidFill>
                  <a:schemeClr val="tx1"/>
                </a:solidFill>
              </a:rPr>
            </a:br>
            <a:r>
              <a:rPr lang="en-US" i="1" dirty="0" err="1">
                <a:solidFill>
                  <a:schemeClr val="tx1"/>
                </a:solidFill>
              </a:rPr>
              <a:t>ip</a:t>
            </a:r>
            <a:r>
              <a:rPr lang="en-US" i="1" dirty="0">
                <a:solidFill>
                  <a:schemeClr val="tx1"/>
                </a:solidFill>
              </a:rPr>
              <a:t> </a:t>
            </a:r>
            <a:r>
              <a:rPr lang="en-US" i="1" dirty="0" err="1">
                <a:solidFill>
                  <a:schemeClr val="tx1"/>
                </a:solidFill>
              </a:rPr>
              <a:t>dhcp</a:t>
            </a:r>
            <a:r>
              <a:rPr lang="en-US" i="1" dirty="0">
                <a:solidFill>
                  <a:schemeClr val="tx1"/>
                </a:solidFill>
              </a:rPr>
              <a:t> pool </a:t>
            </a:r>
            <a:r>
              <a:rPr lang="en-US" i="1" dirty="0" err="1">
                <a:solidFill>
                  <a:schemeClr val="tx1"/>
                </a:solidFill>
              </a:rPr>
              <a:t>Dep_B</a:t>
            </a:r>
            <a:br>
              <a:rPr lang="en-US" i="1" dirty="0">
                <a:solidFill>
                  <a:schemeClr val="tx1"/>
                </a:solidFill>
              </a:rPr>
            </a:br>
            <a:r>
              <a:rPr lang="en-US" i="1" dirty="0">
                <a:solidFill>
                  <a:schemeClr val="tx1"/>
                </a:solidFill>
              </a:rPr>
              <a:t>   network 172.16.1.16 255.255.255.240</a:t>
            </a:r>
            <a:br>
              <a:rPr lang="en-US" i="1" dirty="0">
                <a:solidFill>
                  <a:schemeClr val="tx1"/>
                </a:solidFill>
              </a:rPr>
            </a:br>
            <a:r>
              <a:rPr lang="en-US" i="1" dirty="0">
                <a:solidFill>
                  <a:schemeClr val="tx1"/>
                </a:solidFill>
              </a:rPr>
              <a:t>   default-router 172.16.1.30</a:t>
            </a:r>
            <a:br>
              <a:rPr lang="en-US" i="1" dirty="0">
                <a:solidFill>
                  <a:schemeClr val="tx1"/>
                </a:solidFill>
              </a:rPr>
            </a:br>
            <a:r>
              <a:rPr lang="en-US" i="1" dirty="0">
                <a:solidFill>
                  <a:schemeClr val="tx1"/>
                </a:solidFill>
              </a:rPr>
              <a:t>   </a:t>
            </a:r>
            <a:r>
              <a:rPr lang="en-US" i="1" dirty="0" err="1">
                <a:solidFill>
                  <a:schemeClr val="tx1"/>
                </a:solidFill>
              </a:rPr>
              <a:t>dns</a:t>
            </a:r>
            <a:r>
              <a:rPr lang="en-US" i="1" dirty="0">
                <a:solidFill>
                  <a:schemeClr val="tx1"/>
                </a:solidFill>
              </a:rPr>
              <a:t>-server 8.8.8.8</a:t>
            </a:r>
            <a:br>
              <a:rPr lang="en-US" i="1" dirty="0">
                <a:solidFill>
                  <a:schemeClr val="tx1"/>
                </a:solidFill>
              </a:rPr>
            </a:br>
            <a:r>
              <a:rPr lang="en-US" i="1" dirty="0">
                <a:solidFill>
                  <a:schemeClr val="tx1"/>
                </a:solidFill>
              </a:rPr>
              <a:t>   domain-name </a:t>
            </a:r>
            <a:r>
              <a:rPr lang="en-US" i="1" dirty="0" err="1">
                <a:solidFill>
                  <a:schemeClr val="tx1"/>
                </a:solidFill>
              </a:rPr>
              <a:t>LovelyDepartment_B</a:t>
            </a:r>
            <a:br>
              <a:rPr lang="en-US" i="1" dirty="0">
                <a:solidFill>
                  <a:schemeClr val="tx1"/>
                </a:solidFill>
              </a:rPr>
            </a:br>
            <a:r>
              <a:rPr lang="en-US" i="1" dirty="0">
                <a:solidFill>
                  <a:schemeClr val="tx1"/>
                </a:solidFill>
              </a:rPr>
              <a:t>!</a:t>
            </a:r>
            <a:r>
              <a:rPr lang="en-US" dirty="0">
                <a:solidFill>
                  <a:schemeClr val="tx1"/>
                </a:solidFill>
              </a:rPr>
              <a:t>&lt;</a:t>
            </a:r>
            <a:r>
              <a:rPr lang="en-US" dirty="0" err="1">
                <a:solidFill>
                  <a:schemeClr val="tx1"/>
                </a:solidFill>
              </a:rPr>
              <a:t>omited</a:t>
            </a:r>
            <a:r>
              <a:rPr lang="en-US" dirty="0">
                <a:solidFill>
                  <a:schemeClr val="tx1"/>
                </a:solidFill>
              </a:rPr>
              <a:t>&gt;</a:t>
            </a:r>
            <a:br>
              <a:rPr lang="en-US" i="1" dirty="0">
                <a:solidFill>
                  <a:schemeClr val="tx1"/>
                </a:solidFill>
              </a:rPr>
            </a:br>
            <a:r>
              <a:rPr lang="en-US" i="1" dirty="0">
                <a:solidFill>
                  <a:schemeClr val="tx1"/>
                </a:solidFill>
              </a:rPr>
              <a:t>!</a:t>
            </a:r>
            <a:br>
              <a:rPr lang="en-US" i="1" dirty="0">
                <a:solidFill>
                  <a:schemeClr val="tx1"/>
                </a:solidFill>
              </a:rPr>
            </a:br>
            <a:r>
              <a:rPr lang="en-US" i="1" dirty="0">
                <a:solidFill>
                  <a:schemeClr val="tx1"/>
                </a:solidFill>
              </a:rPr>
              <a:t>interface GigabitEthernet2/0/24</a:t>
            </a:r>
            <a:br>
              <a:rPr lang="en-US" i="1" dirty="0">
                <a:solidFill>
                  <a:schemeClr val="tx1"/>
                </a:solidFill>
              </a:rPr>
            </a:br>
            <a:r>
              <a:rPr lang="en-US" i="1" dirty="0">
                <a:solidFill>
                  <a:schemeClr val="tx1"/>
                </a:solidFill>
              </a:rPr>
              <a:t> no switchport</a:t>
            </a:r>
            <a:br>
              <a:rPr lang="en-US" i="1" dirty="0">
                <a:solidFill>
                  <a:schemeClr val="tx1"/>
                </a:solidFill>
              </a:rPr>
            </a:br>
            <a:r>
              <a:rPr lang="en-US" i="1" dirty="0">
                <a:solidFill>
                  <a:schemeClr val="tx1"/>
                </a:solidFill>
              </a:rPr>
              <a:t> </a:t>
            </a:r>
            <a:r>
              <a:rPr lang="en-US" i="1" dirty="0" err="1">
                <a:solidFill>
                  <a:schemeClr val="tx1"/>
                </a:solidFill>
              </a:rPr>
              <a:t>ip</a:t>
            </a:r>
            <a:r>
              <a:rPr lang="en-US" i="1" dirty="0">
                <a:solidFill>
                  <a:schemeClr val="tx1"/>
                </a:solidFill>
              </a:rPr>
              <a:t> address 10.10.5.200 255.255.255.0</a:t>
            </a:r>
            <a:br>
              <a:rPr lang="en-US" i="1" dirty="0">
                <a:solidFill>
                  <a:schemeClr val="tx1"/>
                </a:solidFill>
              </a:rPr>
            </a:br>
            <a:r>
              <a:rPr lang="en-US" i="1" dirty="0">
                <a:solidFill>
                  <a:schemeClr val="tx1"/>
                </a:solidFill>
              </a:rPr>
              <a:t>!</a:t>
            </a:r>
            <a:br>
              <a:rPr lang="en-US" dirty="0">
                <a:solidFill>
                  <a:schemeClr val="tx1"/>
                </a:solidFill>
              </a:rPr>
            </a:br>
            <a:r>
              <a:rPr lang="en-US" dirty="0">
                <a:solidFill>
                  <a:schemeClr val="tx1"/>
                </a:solidFill>
              </a:rPr>
              <a:t>&lt;</a:t>
            </a:r>
            <a:r>
              <a:rPr lang="en-US" dirty="0" err="1">
                <a:solidFill>
                  <a:schemeClr val="tx1"/>
                </a:solidFill>
              </a:rPr>
              <a:t>omited</a:t>
            </a:r>
            <a:r>
              <a:rPr lang="en-US" dirty="0">
                <a:solidFill>
                  <a:schemeClr val="tx1"/>
                </a:solidFill>
              </a:rPr>
              <a:t>&gt;</a:t>
            </a:r>
            <a:br>
              <a:rPr lang="en-US" dirty="0">
                <a:solidFill>
                  <a:schemeClr val="tx1"/>
                </a:solidFill>
              </a:rPr>
            </a:br>
            <a:r>
              <a:rPr lang="en-US" i="1" dirty="0">
                <a:solidFill>
                  <a:schemeClr val="tx1"/>
                </a:solidFill>
              </a:rPr>
              <a:t> end</a:t>
            </a:r>
            <a:endParaRPr lang="ru-RU" dirty="0">
              <a:solidFill>
                <a:schemeClr val="tx1"/>
              </a:solidFill>
            </a:endParaRPr>
          </a:p>
        </p:txBody>
      </p:sp>
    </p:spTree>
    <p:extLst>
      <p:ext uri="{BB962C8B-B14F-4D97-AF65-F5344CB8AC3E}">
        <p14:creationId xmlns:p14="http://schemas.microsoft.com/office/powerpoint/2010/main" val="1792614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B6C425-2A0B-4AAC-9772-588B5A8A7F92}"/>
              </a:ext>
            </a:extLst>
          </p:cNvPr>
          <p:cNvSpPr>
            <a:spLocks noGrp="1"/>
          </p:cNvSpPr>
          <p:nvPr>
            <p:ph type="title"/>
          </p:nvPr>
        </p:nvSpPr>
        <p:spPr>
          <a:xfrm flipV="1">
            <a:off x="2589212" y="449036"/>
            <a:ext cx="8915399" cy="160564"/>
          </a:xfrm>
        </p:spPr>
        <p:txBody>
          <a:bodyPr>
            <a:normAutofit fontScale="90000"/>
          </a:bodyPr>
          <a:lstStyle/>
          <a:p>
            <a:endParaRPr lang="ru-RU" dirty="0"/>
          </a:p>
        </p:txBody>
      </p:sp>
      <p:sp>
        <p:nvSpPr>
          <p:cNvPr id="3" name="Текст 2">
            <a:extLst>
              <a:ext uri="{FF2B5EF4-FFF2-40B4-BE49-F238E27FC236}">
                <a16:creationId xmlns:a16="http://schemas.microsoft.com/office/drawing/2014/main" id="{9012753A-3606-434A-9053-3B403193253C}"/>
              </a:ext>
            </a:extLst>
          </p:cNvPr>
          <p:cNvSpPr>
            <a:spLocks noGrp="1"/>
          </p:cNvSpPr>
          <p:nvPr>
            <p:ph type="body" idx="1"/>
          </p:nvPr>
        </p:nvSpPr>
        <p:spPr>
          <a:xfrm>
            <a:off x="2589212" y="65314"/>
            <a:ext cx="8915399" cy="6572250"/>
          </a:xfrm>
        </p:spPr>
        <p:txBody>
          <a:bodyPr>
            <a:normAutofit fontScale="70000" lnSpcReduction="20000"/>
          </a:bodyPr>
          <a:lstStyle/>
          <a:p>
            <a:r>
              <a:rPr lang="ru-RU" dirty="0"/>
              <a:t>Коммутатор, выполняющий роль </a:t>
            </a:r>
            <a:r>
              <a:rPr lang="en-US" dirty="0"/>
              <a:t>relay-</a:t>
            </a:r>
            <a:r>
              <a:rPr lang="ru-RU" dirty="0"/>
              <a:t>агента и маршрутизатора для межсетевого взаимодействия, имеет следующую конфигурацию:</a:t>
            </a:r>
            <a:br>
              <a:rPr lang="ru-RU" dirty="0"/>
            </a:br>
            <a:r>
              <a:rPr lang="en-US" i="1" dirty="0" err="1"/>
              <a:t>RelayAgent#</a:t>
            </a:r>
            <a:r>
              <a:rPr lang="en-US" b="1" i="1" dirty="0" err="1"/>
              <a:t>sh</a:t>
            </a:r>
            <a:r>
              <a:rPr lang="en-US" b="1" i="1" dirty="0"/>
              <a:t> run</a:t>
            </a:r>
            <a:r>
              <a:rPr lang="en-US" dirty="0"/>
              <a:t>&lt;</a:t>
            </a:r>
            <a:r>
              <a:rPr lang="en-US" dirty="0" err="1"/>
              <a:t>omited</a:t>
            </a:r>
            <a:r>
              <a:rPr lang="en-US" dirty="0"/>
              <a:t>&gt;</a:t>
            </a:r>
            <a:br>
              <a:rPr lang="en-US" i="1" dirty="0"/>
            </a:br>
            <a:br>
              <a:rPr lang="en-US" dirty="0"/>
            </a:br>
            <a:r>
              <a:rPr lang="en-US" i="1" dirty="0"/>
              <a:t>!</a:t>
            </a:r>
            <a:br>
              <a:rPr lang="en-US" i="1" dirty="0"/>
            </a:br>
            <a:r>
              <a:rPr lang="en-US" i="1" dirty="0"/>
              <a:t>hostname </a:t>
            </a:r>
            <a:r>
              <a:rPr lang="en-US" i="1" dirty="0" err="1"/>
              <a:t>RelayAgent</a:t>
            </a:r>
            <a:br>
              <a:rPr lang="en-US" i="1" dirty="0"/>
            </a:br>
            <a:r>
              <a:rPr lang="en-US" i="1" dirty="0"/>
              <a:t>!</a:t>
            </a:r>
            <a:br>
              <a:rPr lang="en-US" i="1" dirty="0"/>
            </a:br>
            <a:r>
              <a:rPr lang="en-US" i="1" dirty="0" err="1"/>
              <a:t>ip</a:t>
            </a:r>
            <a:r>
              <a:rPr lang="en-US" i="1" dirty="0"/>
              <a:t> routing</a:t>
            </a:r>
            <a:br>
              <a:rPr lang="en-US" i="1" dirty="0"/>
            </a:br>
            <a:r>
              <a:rPr lang="en-US" i="1" dirty="0"/>
              <a:t>!</a:t>
            </a:r>
            <a:br>
              <a:rPr lang="en-US" i="1" dirty="0"/>
            </a:br>
            <a:r>
              <a:rPr lang="en-US" i="1" dirty="0"/>
              <a:t>interface GigabitEthernet1/0/1</a:t>
            </a:r>
            <a:br>
              <a:rPr lang="en-US" i="1" dirty="0"/>
            </a:br>
            <a:r>
              <a:rPr lang="en-US" i="1" dirty="0"/>
              <a:t>!</a:t>
            </a:r>
            <a:br>
              <a:rPr lang="en-US" i="1" dirty="0"/>
            </a:br>
            <a:r>
              <a:rPr lang="en-US" i="1" dirty="0"/>
              <a:t>interface GigabitEthernet1/0/2</a:t>
            </a:r>
            <a:br>
              <a:rPr lang="en-US" i="1" dirty="0"/>
            </a:br>
            <a:r>
              <a:rPr lang="en-US" i="1" dirty="0"/>
              <a:t> switchport access </a:t>
            </a:r>
            <a:r>
              <a:rPr lang="en-US" i="1" dirty="0" err="1"/>
              <a:t>vlan</a:t>
            </a:r>
            <a:r>
              <a:rPr lang="en-US" i="1" dirty="0"/>
              <a:t> 2</a:t>
            </a:r>
            <a:br>
              <a:rPr lang="en-US" i="1" dirty="0"/>
            </a:br>
            <a:r>
              <a:rPr lang="en-US" i="1" dirty="0"/>
              <a:t> switchport mode access</a:t>
            </a:r>
            <a:br>
              <a:rPr lang="en-US" i="1" dirty="0"/>
            </a:br>
            <a:r>
              <a:rPr lang="en-US" i="1" dirty="0"/>
              <a:t>!</a:t>
            </a:r>
            <a:br>
              <a:rPr lang="en-US" i="1" dirty="0"/>
            </a:br>
            <a:r>
              <a:rPr lang="en-US" i="1" dirty="0"/>
              <a:t>interface GigabitEthernet1/0/3</a:t>
            </a:r>
            <a:br>
              <a:rPr lang="en-US" i="1" dirty="0"/>
            </a:br>
            <a:r>
              <a:rPr lang="en-US" i="1" dirty="0"/>
              <a:t> switchport access </a:t>
            </a:r>
            <a:r>
              <a:rPr lang="en-US" i="1" dirty="0" err="1"/>
              <a:t>vlan</a:t>
            </a:r>
            <a:r>
              <a:rPr lang="en-US" i="1" dirty="0"/>
              <a:t> 3</a:t>
            </a:r>
            <a:br>
              <a:rPr lang="en-US" i="1" dirty="0"/>
            </a:br>
            <a:r>
              <a:rPr lang="en-US" i="1" dirty="0"/>
              <a:t> switchport mode access</a:t>
            </a:r>
            <a:br>
              <a:rPr lang="en-US" i="1" dirty="0"/>
            </a:br>
            <a:r>
              <a:rPr lang="en-US" i="1" dirty="0"/>
              <a:t>!</a:t>
            </a:r>
            <a:br>
              <a:rPr lang="en-US" i="1" dirty="0"/>
            </a:br>
            <a:r>
              <a:rPr lang="en-US" i="1" dirty="0"/>
              <a:t>interface GigabitEthernet1/0/4</a:t>
            </a:r>
            <a:br>
              <a:rPr lang="en-US" i="1" dirty="0"/>
            </a:br>
            <a:r>
              <a:rPr lang="en-US" i="1" dirty="0"/>
              <a:t> switchport access </a:t>
            </a:r>
            <a:r>
              <a:rPr lang="en-US" i="1" dirty="0" err="1"/>
              <a:t>vlan</a:t>
            </a:r>
            <a:r>
              <a:rPr lang="en-US" i="1" dirty="0"/>
              <a:t> 4</a:t>
            </a:r>
            <a:br>
              <a:rPr lang="en-US" i="1" dirty="0"/>
            </a:br>
            <a:r>
              <a:rPr lang="en-US" i="1" dirty="0"/>
              <a:t> switchport mode access</a:t>
            </a:r>
            <a:br>
              <a:rPr lang="en-US" i="1" dirty="0"/>
            </a:br>
            <a:r>
              <a:rPr lang="en-US" i="1" dirty="0"/>
              <a:t>!</a:t>
            </a:r>
            <a:r>
              <a:rPr lang="en-US" dirty="0"/>
              <a:t>&lt;</a:t>
            </a:r>
            <a:r>
              <a:rPr lang="en-US" dirty="0" err="1"/>
              <a:t>omited</a:t>
            </a:r>
            <a:r>
              <a:rPr lang="en-US" dirty="0"/>
              <a:t>&gt;</a:t>
            </a:r>
            <a:br>
              <a:rPr lang="en-US" dirty="0"/>
            </a:br>
            <a:r>
              <a:rPr lang="en-US" i="1" dirty="0"/>
              <a:t>!</a:t>
            </a:r>
            <a:br>
              <a:rPr lang="en-US" i="1" dirty="0"/>
            </a:br>
            <a:r>
              <a:rPr lang="en-US" i="1" dirty="0"/>
              <a:t>interface Vlan1</a:t>
            </a:r>
            <a:br>
              <a:rPr lang="en-US" i="1" dirty="0"/>
            </a:br>
            <a:r>
              <a:rPr lang="en-US" i="1" dirty="0"/>
              <a:t> </a:t>
            </a:r>
            <a:r>
              <a:rPr lang="en-US" i="1" dirty="0" err="1"/>
              <a:t>ip</a:t>
            </a:r>
            <a:r>
              <a:rPr lang="en-US" i="1" dirty="0"/>
              <a:t> address 10.10.10.253 255.255.255.0</a:t>
            </a:r>
            <a:br>
              <a:rPr lang="en-US" i="1" dirty="0"/>
            </a:br>
            <a:r>
              <a:rPr lang="en-US" i="1" dirty="0"/>
              <a:t> </a:t>
            </a:r>
            <a:r>
              <a:rPr lang="en-US" i="1" dirty="0" err="1"/>
              <a:t>ip</a:t>
            </a:r>
            <a:r>
              <a:rPr lang="en-US" i="1" dirty="0"/>
              <a:t> helper-address 10.10.5.200</a:t>
            </a:r>
            <a:br>
              <a:rPr lang="en-US" i="1" dirty="0"/>
            </a:br>
            <a:r>
              <a:rPr lang="en-US" i="1" dirty="0"/>
              <a:t>!</a:t>
            </a:r>
            <a:br>
              <a:rPr lang="en-US" i="1" dirty="0"/>
            </a:br>
            <a:r>
              <a:rPr lang="en-US" i="1" dirty="0"/>
              <a:t>interface Vlan2</a:t>
            </a:r>
            <a:br>
              <a:rPr lang="en-US" i="1" dirty="0"/>
            </a:br>
            <a:r>
              <a:rPr lang="en-US" i="1" dirty="0"/>
              <a:t> </a:t>
            </a:r>
            <a:r>
              <a:rPr lang="en-US" i="1" dirty="0" err="1"/>
              <a:t>ip</a:t>
            </a:r>
            <a:r>
              <a:rPr lang="en-US" i="1" dirty="0"/>
              <a:t> address 172.16.1.13 255.255.255.240</a:t>
            </a:r>
            <a:br>
              <a:rPr lang="en-US" i="1" dirty="0"/>
            </a:br>
            <a:r>
              <a:rPr lang="en-US" i="1" dirty="0"/>
              <a:t> </a:t>
            </a:r>
            <a:r>
              <a:rPr lang="en-US" i="1" dirty="0" err="1"/>
              <a:t>ip</a:t>
            </a:r>
            <a:r>
              <a:rPr lang="en-US" i="1" dirty="0"/>
              <a:t> helper-address 10.10.5.200</a:t>
            </a:r>
            <a:br>
              <a:rPr lang="en-US" i="1" dirty="0"/>
            </a:br>
            <a:r>
              <a:rPr lang="en-US" i="1" dirty="0"/>
              <a:t>!</a:t>
            </a:r>
            <a:br>
              <a:rPr lang="en-US" i="1" dirty="0"/>
            </a:br>
            <a:r>
              <a:rPr lang="en-US" i="1" dirty="0"/>
              <a:t>interface Vlan3</a:t>
            </a:r>
            <a:br>
              <a:rPr lang="en-US" i="1" dirty="0"/>
            </a:br>
            <a:r>
              <a:rPr lang="en-US" i="1" dirty="0"/>
              <a:t> </a:t>
            </a:r>
            <a:r>
              <a:rPr lang="en-US" i="1" dirty="0" err="1"/>
              <a:t>ip</a:t>
            </a:r>
            <a:r>
              <a:rPr lang="en-US" i="1" dirty="0"/>
              <a:t> address 172.16.1.29 255.255.255.240</a:t>
            </a:r>
            <a:br>
              <a:rPr lang="en-US" i="1" dirty="0"/>
            </a:br>
            <a:r>
              <a:rPr lang="en-US" i="1" dirty="0"/>
              <a:t> </a:t>
            </a:r>
            <a:r>
              <a:rPr lang="en-US" i="1" dirty="0" err="1"/>
              <a:t>ip</a:t>
            </a:r>
            <a:r>
              <a:rPr lang="en-US" i="1" dirty="0"/>
              <a:t> helper-address 10.10.5.200</a:t>
            </a:r>
            <a:br>
              <a:rPr lang="en-US" i="1" dirty="0"/>
            </a:br>
            <a:r>
              <a:rPr lang="en-US" i="1" dirty="0"/>
              <a:t>!</a:t>
            </a:r>
            <a:br>
              <a:rPr lang="en-US" i="1" dirty="0"/>
            </a:br>
            <a:r>
              <a:rPr lang="en-US" i="1" dirty="0"/>
              <a:t>interface Vlan4</a:t>
            </a:r>
            <a:br>
              <a:rPr lang="en-US" i="1" dirty="0"/>
            </a:br>
            <a:r>
              <a:rPr lang="en-US" i="1" dirty="0"/>
              <a:t> </a:t>
            </a:r>
            <a:r>
              <a:rPr lang="en-US" i="1" dirty="0" err="1"/>
              <a:t>ip</a:t>
            </a:r>
            <a:r>
              <a:rPr lang="en-US" i="1" dirty="0"/>
              <a:t> address 10.10.5.253 255.255.255.0</a:t>
            </a:r>
            <a:br>
              <a:rPr lang="en-US" i="1" dirty="0"/>
            </a:br>
            <a:r>
              <a:rPr lang="en-US" i="1" dirty="0"/>
              <a:t>!</a:t>
            </a:r>
            <a:br>
              <a:rPr lang="en-US" dirty="0"/>
            </a:br>
            <a:r>
              <a:rPr lang="en-US" dirty="0"/>
              <a:t>&lt;</a:t>
            </a:r>
            <a:r>
              <a:rPr lang="en-US" dirty="0" err="1"/>
              <a:t>omited</a:t>
            </a:r>
            <a:r>
              <a:rPr lang="en-US" dirty="0"/>
              <a:t>&gt;</a:t>
            </a:r>
            <a:endParaRPr lang="ru-RU" dirty="0"/>
          </a:p>
        </p:txBody>
      </p:sp>
    </p:spTree>
    <p:extLst>
      <p:ext uri="{BB962C8B-B14F-4D97-AF65-F5344CB8AC3E}">
        <p14:creationId xmlns:p14="http://schemas.microsoft.com/office/powerpoint/2010/main" val="1495527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DF5D31-233B-415C-A38A-8E7CD9677CED}"/>
              </a:ext>
            </a:extLst>
          </p:cNvPr>
          <p:cNvSpPr>
            <a:spLocks noGrp="1"/>
          </p:cNvSpPr>
          <p:nvPr>
            <p:ph type="title"/>
          </p:nvPr>
        </p:nvSpPr>
        <p:spPr>
          <a:xfrm flipV="1">
            <a:off x="2589212" y="498021"/>
            <a:ext cx="8915399" cy="11157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F5F813A0-E5E2-4F3F-9BAD-BA698E2D6347}"/>
              </a:ext>
            </a:extLst>
          </p:cNvPr>
          <p:cNvSpPr>
            <a:spLocks noGrp="1"/>
          </p:cNvSpPr>
          <p:nvPr>
            <p:ph type="body" idx="1"/>
          </p:nvPr>
        </p:nvSpPr>
        <p:spPr>
          <a:xfrm>
            <a:off x="2589212" y="277586"/>
            <a:ext cx="8915399" cy="5632324"/>
          </a:xfrm>
        </p:spPr>
        <p:txBody>
          <a:bodyPr/>
          <a:lstStyle/>
          <a:p>
            <a:r>
              <a:rPr lang="ru-RU" dirty="0"/>
              <a:t>Для настройки </a:t>
            </a:r>
            <a:r>
              <a:rPr lang="en-US" dirty="0"/>
              <a:t>relay </a:t>
            </a:r>
            <a:r>
              <a:rPr lang="ru-RU" dirty="0"/>
              <a:t>к каждому </a:t>
            </a:r>
            <a:r>
              <a:rPr lang="en-US" dirty="0"/>
              <a:t>SVI </a:t>
            </a:r>
            <a:r>
              <a:rPr lang="ru-RU" dirty="0"/>
              <a:t>был добавлен </a:t>
            </a:r>
            <a:r>
              <a:rPr lang="en-US" dirty="0"/>
              <a:t>helper-address, </a:t>
            </a:r>
            <a:r>
              <a:rPr lang="ru-RU" dirty="0"/>
              <a:t>ссылающийся на </a:t>
            </a:r>
            <a:r>
              <a:rPr lang="en-US" dirty="0"/>
              <a:t>DHCP-</a:t>
            </a:r>
            <a:r>
              <a:rPr lang="ru-RU" dirty="0"/>
              <a:t>сервер.</a:t>
            </a:r>
            <a:br>
              <a:rPr lang="ru-RU" dirty="0"/>
            </a:br>
            <a:r>
              <a:rPr lang="ru-RU" dirty="0"/>
              <a:t>    Подключим клиентское устройство к порт </a:t>
            </a:r>
            <a:r>
              <a:rPr lang="en-US" dirty="0"/>
              <a:t>Gi1/0/3 (VLAN 3) </a:t>
            </a:r>
            <a:r>
              <a:rPr lang="ru-RU" dirty="0"/>
              <a:t>на коммутаторе </a:t>
            </a:r>
            <a:r>
              <a:rPr lang="en-US" dirty="0" err="1"/>
              <a:t>RelayAgent</a:t>
            </a:r>
            <a:r>
              <a:rPr lang="en-US" dirty="0"/>
              <a:t> </a:t>
            </a:r>
            <a:r>
              <a:rPr lang="ru-RU" dirty="0"/>
              <a:t>и рассмотрим лог команды </a:t>
            </a:r>
            <a:r>
              <a:rPr lang="en-US" dirty="0"/>
              <a:t>debug:</a:t>
            </a:r>
            <a:br>
              <a:rPr lang="en-US" dirty="0"/>
            </a:br>
            <a:br>
              <a:rPr lang="en-US" dirty="0"/>
            </a:br>
            <a:r>
              <a:rPr lang="ru-RU" dirty="0"/>
              <a:t>Сообщение от клиента приходит на интерфейс </a:t>
            </a:r>
            <a:r>
              <a:rPr lang="en-US" dirty="0"/>
              <a:t>VLAN 3</a:t>
            </a:r>
            <a:br>
              <a:rPr lang="en-US" dirty="0"/>
            </a:br>
            <a:r>
              <a:rPr lang="en-US" i="1" dirty="0" err="1"/>
              <a:t>RelayAgent</a:t>
            </a:r>
            <a:r>
              <a:rPr lang="en-US" i="1" dirty="0"/>
              <a:t>#</a:t>
            </a:r>
            <a:br>
              <a:rPr lang="en-US" i="1" dirty="0"/>
            </a:br>
            <a:r>
              <a:rPr lang="en-US" i="1" dirty="0"/>
              <a:t>*Mar  2 03:05:17.120: DHCPD: Reload workspace interface Vlan3 </a:t>
            </a:r>
            <a:r>
              <a:rPr lang="en-US" i="1" dirty="0" err="1"/>
              <a:t>tableid</a:t>
            </a:r>
            <a:r>
              <a:rPr lang="en-US" i="1" dirty="0"/>
              <a:t> 0.</a:t>
            </a:r>
            <a:br>
              <a:rPr lang="en-US" i="1" dirty="0"/>
            </a:br>
            <a:r>
              <a:rPr lang="en-US" i="1" dirty="0"/>
              <a:t>*Mar  2 03:05:17.120: DHCPD: </a:t>
            </a:r>
            <a:r>
              <a:rPr lang="en-US" i="1" dirty="0" err="1"/>
              <a:t>tableid</a:t>
            </a:r>
            <a:r>
              <a:rPr lang="en-US" i="1" dirty="0"/>
              <a:t> for 172.16.1.29 on Vlan3 is 0</a:t>
            </a:r>
            <a:br>
              <a:rPr lang="en-US" i="1" dirty="0"/>
            </a:br>
            <a:r>
              <a:rPr lang="en-US" i="1" dirty="0"/>
              <a:t>*Mar  2 03:05:17.120: DHCPD: client's VPN is .</a:t>
            </a:r>
            <a:br>
              <a:rPr lang="en-US" i="1" dirty="0"/>
            </a:br>
            <a:r>
              <a:rPr lang="en-US" i="1" dirty="0"/>
              <a:t>*Mar  2 03:05:17.120: DHCPD: using received relay info.</a:t>
            </a:r>
            <a:br>
              <a:rPr lang="en-US" i="1" dirty="0"/>
            </a:br>
            <a:r>
              <a:rPr lang="en-US" i="1" dirty="0"/>
              <a:t>*Mar  2 03:05:17.120: DHCPD: Looking up binding using address 172.16.1.29</a:t>
            </a:r>
            <a:br>
              <a:rPr lang="en-US" i="1" dirty="0"/>
            </a:br>
            <a:r>
              <a:rPr lang="en-US" i="1" dirty="0"/>
              <a:t> </a:t>
            </a:r>
            <a:br>
              <a:rPr lang="en-US" dirty="0"/>
            </a:br>
            <a:r>
              <a:rPr lang="en-US" dirty="0"/>
              <a:t>   </a:t>
            </a:r>
            <a:r>
              <a:rPr lang="ru-RU" dirty="0"/>
              <a:t>Для передачи сообщения далее, в другую сеть, агент устанавливает в поле </a:t>
            </a:r>
            <a:r>
              <a:rPr lang="en-US" dirty="0" err="1"/>
              <a:t>giaddr</a:t>
            </a:r>
            <a:r>
              <a:rPr lang="en-US" dirty="0"/>
              <a:t> </a:t>
            </a:r>
            <a:r>
              <a:rPr lang="ru-RU" dirty="0"/>
              <a:t>адрес интерфейса, на который он получил сообщение от клиента и переправляет это сообщение в другую сеть (</a:t>
            </a:r>
            <a:r>
              <a:rPr lang="en-US" dirty="0"/>
              <a:t>VLAN 4):</a:t>
            </a:r>
            <a:r>
              <a:rPr lang="en-US" i="1" dirty="0"/>
              <a:t> </a:t>
            </a:r>
            <a:br>
              <a:rPr lang="en-US" dirty="0"/>
            </a:br>
            <a:br>
              <a:rPr lang="en-US" dirty="0"/>
            </a:br>
            <a:r>
              <a:rPr lang="en-US" i="1" dirty="0"/>
              <a:t>*Mar  2 03:05:17.120: DHCPD: setting </a:t>
            </a:r>
            <a:r>
              <a:rPr lang="en-US" i="1" dirty="0" err="1"/>
              <a:t>giaddr</a:t>
            </a:r>
            <a:r>
              <a:rPr lang="en-US" i="1" dirty="0"/>
              <a:t> to 172.16.1.29.</a:t>
            </a:r>
            <a:br>
              <a:rPr lang="en-US" i="1" dirty="0"/>
            </a:br>
            <a:r>
              <a:rPr lang="en-US" i="1" dirty="0"/>
              <a:t>*Mar  2 03:05:17.120: DHCPD: BOOTREQUEST from 0100.0d60.7886.dc forwarded to 10.10.5.200.</a:t>
            </a:r>
            <a:endParaRPr lang="ru-RU" dirty="0"/>
          </a:p>
        </p:txBody>
      </p:sp>
    </p:spTree>
    <p:extLst>
      <p:ext uri="{BB962C8B-B14F-4D97-AF65-F5344CB8AC3E}">
        <p14:creationId xmlns:p14="http://schemas.microsoft.com/office/powerpoint/2010/main" val="40116022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EAB95A-2D83-43C6-97CC-29032D7A5986}"/>
              </a:ext>
            </a:extLst>
          </p:cNvPr>
          <p:cNvSpPr>
            <a:spLocks noGrp="1"/>
          </p:cNvSpPr>
          <p:nvPr>
            <p:ph type="title"/>
          </p:nvPr>
        </p:nvSpPr>
        <p:spPr>
          <a:xfrm>
            <a:off x="2589212" y="609600"/>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8AB9F828-6D5E-42CF-B7E6-53DD6FFCBD91}"/>
              </a:ext>
            </a:extLst>
          </p:cNvPr>
          <p:cNvSpPr>
            <a:spLocks noGrp="1"/>
          </p:cNvSpPr>
          <p:nvPr>
            <p:ph type="body" idx="1"/>
          </p:nvPr>
        </p:nvSpPr>
        <p:spPr>
          <a:xfrm>
            <a:off x="2589212" y="391886"/>
            <a:ext cx="8915399" cy="5518024"/>
          </a:xfrm>
        </p:spPr>
        <p:txBody>
          <a:bodyPr/>
          <a:lstStyle/>
          <a:p>
            <a:r>
              <a:rPr lang="ru-RU" dirty="0"/>
              <a:t>Ответ от </a:t>
            </a:r>
            <a:r>
              <a:rPr lang="en-US" dirty="0"/>
              <a:t>DHCP-</a:t>
            </a:r>
            <a:r>
              <a:rPr lang="ru-RU" dirty="0"/>
              <a:t>сервера приходит соответственно на </a:t>
            </a:r>
            <a:r>
              <a:rPr lang="en-US" dirty="0"/>
              <a:t>SVI, </a:t>
            </a:r>
            <a:r>
              <a:rPr lang="ru-RU" dirty="0"/>
              <a:t>принадлежащий </a:t>
            </a:r>
            <a:r>
              <a:rPr lang="en-US" dirty="0"/>
              <a:t>VLAN 4, </a:t>
            </a:r>
            <a:r>
              <a:rPr lang="ru-RU" dirty="0"/>
              <a:t>в котором и расположен </a:t>
            </a:r>
            <a:r>
              <a:rPr lang="en-US" dirty="0"/>
              <a:t>DHCP-</a:t>
            </a:r>
            <a:r>
              <a:rPr lang="ru-RU" dirty="0"/>
              <a:t>сервер. Этот ответ обрабатывается и перенаправляется клиенту. При этом </a:t>
            </a:r>
            <a:r>
              <a:rPr lang="en-US" dirty="0"/>
              <a:t>relay-</a:t>
            </a:r>
            <a:r>
              <a:rPr lang="ru-RU" dirty="0"/>
              <a:t>агент создает </a:t>
            </a:r>
            <a:r>
              <a:rPr lang="en-US" dirty="0"/>
              <a:t>ARP-</a:t>
            </a:r>
            <a:r>
              <a:rPr lang="ru-RU" dirty="0"/>
              <a:t>запись для выдаваемого сервером адреса:</a:t>
            </a:r>
            <a:br>
              <a:rPr lang="ru-RU" i="1" dirty="0"/>
            </a:br>
            <a:br>
              <a:rPr lang="ru-RU" dirty="0"/>
            </a:br>
            <a:br>
              <a:rPr lang="ru-RU" dirty="0"/>
            </a:br>
            <a:r>
              <a:rPr lang="ru-RU" i="1" dirty="0"/>
              <a:t>*</a:t>
            </a:r>
            <a:r>
              <a:rPr lang="en-US" i="1" dirty="0"/>
              <a:t>Mar  2 03:05:19.133: DHCPD: Reload workspace interface Vlan4 </a:t>
            </a:r>
            <a:r>
              <a:rPr lang="en-US" i="1" dirty="0" err="1"/>
              <a:t>tableid</a:t>
            </a:r>
            <a:r>
              <a:rPr lang="en-US" i="1" dirty="0"/>
              <a:t> 0.</a:t>
            </a:r>
            <a:br>
              <a:rPr lang="en-US" i="1" dirty="0"/>
            </a:br>
            <a:r>
              <a:rPr lang="en-US" i="1" dirty="0"/>
              <a:t>*Mar  2 03:05:19.133: DHCPD: </a:t>
            </a:r>
            <a:r>
              <a:rPr lang="en-US" i="1" dirty="0" err="1"/>
              <a:t>tableid</a:t>
            </a:r>
            <a:r>
              <a:rPr lang="en-US" i="1" dirty="0"/>
              <a:t> for 10.10.5.253 on Vlan4 is 0</a:t>
            </a:r>
            <a:br>
              <a:rPr lang="en-US" i="1" dirty="0"/>
            </a:br>
            <a:r>
              <a:rPr lang="en-US" i="1" dirty="0"/>
              <a:t>*Mar  2 03:05:19.133: DHCPD: client's VPN is .</a:t>
            </a:r>
            <a:br>
              <a:rPr lang="en-US" i="1" dirty="0"/>
            </a:br>
            <a:r>
              <a:rPr lang="en-US" i="1" dirty="0"/>
              <a:t>*Mar  2 03:05:19.133: DHCPD: forwarding BOOTREPLY to client 000d.6078.86dc.</a:t>
            </a:r>
            <a:br>
              <a:rPr lang="en-US" i="1" dirty="0"/>
            </a:br>
            <a:r>
              <a:rPr lang="en-US" i="1" dirty="0"/>
              <a:t>*Mar  2 03:05:19.133: DHCPD: no option 125</a:t>
            </a:r>
            <a:br>
              <a:rPr lang="en-US" i="1" dirty="0"/>
            </a:br>
            <a:r>
              <a:rPr lang="en-US" i="1" dirty="0"/>
              <a:t>*Mar  2 03:05:19.133: DHCPD: Check for </a:t>
            </a:r>
            <a:r>
              <a:rPr lang="en-US" i="1" dirty="0" err="1"/>
              <a:t>IPe</a:t>
            </a:r>
            <a:r>
              <a:rPr lang="en-US" i="1" dirty="0"/>
              <a:t> on Vlan3</a:t>
            </a:r>
            <a:br>
              <a:rPr lang="en-US" i="1" dirty="0"/>
            </a:br>
            <a:r>
              <a:rPr lang="en-US" i="1" dirty="0"/>
              <a:t>*Mar  2 03:05:19.133: DHCPD: creating ARP entry (172.16.1.18, 000d.6078.86dc).</a:t>
            </a:r>
            <a:br>
              <a:rPr lang="en-US" i="1" dirty="0"/>
            </a:br>
            <a:r>
              <a:rPr lang="en-US" i="1" dirty="0"/>
              <a:t>*Mar  2 03:05:19.133: DHCPD: unicasting BOOTREPLY to client 000d.6078.86dc (172.16.1.18).</a:t>
            </a:r>
            <a:endParaRPr lang="ru-RU" dirty="0"/>
          </a:p>
        </p:txBody>
      </p:sp>
    </p:spTree>
    <p:extLst>
      <p:ext uri="{BB962C8B-B14F-4D97-AF65-F5344CB8AC3E}">
        <p14:creationId xmlns:p14="http://schemas.microsoft.com/office/powerpoint/2010/main" val="1995944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C6B93A-D4E1-4061-B589-01C1CDAE0AB8}"/>
              </a:ext>
            </a:extLst>
          </p:cNvPr>
          <p:cNvSpPr>
            <a:spLocks noGrp="1"/>
          </p:cNvSpPr>
          <p:nvPr>
            <p:ph type="title"/>
          </p:nvPr>
        </p:nvSpPr>
        <p:spPr>
          <a:xfrm>
            <a:off x="2589212" y="609600"/>
            <a:ext cx="8915399" cy="84364"/>
          </a:xfrm>
        </p:spPr>
        <p:txBody>
          <a:bodyPr>
            <a:normAutofit fontScale="90000"/>
          </a:bodyPr>
          <a:lstStyle/>
          <a:p>
            <a:endParaRPr lang="ru-RU" dirty="0"/>
          </a:p>
        </p:txBody>
      </p:sp>
      <p:sp>
        <p:nvSpPr>
          <p:cNvPr id="3" name="Текст 2">
            <a:extLst>
              <a:ext uri="{FF2B5EF4-FFF2-40B4-BE49-F238E27FC236}">
                <a16:creationId xmlns:a16="http://schemas.microsoft.com/office/drawing/2014/main" id="{93B35993-DC94-4A75-A54C-B1DDF9FB5571}"/>
              </a:ext>
            </a:extLst>
          </p:cNvPr>
          <p:cNvSpPr>
            <a:spLocks noGrp="1"/>
          </p:cNvSpPr>
          <p:nvPr>
            <p:ph type="body" idx="1"/>
          </p:nvPr>
        </p:nvSpPr>
        <p:spPr>
          <a:xfrm>
            <a:off x="2589212" y="938893"/>
            <a:ext cx="8915399" cy="4971017"/>
          </a:xfrm>
        </p:spPr>
        <p:txBody>
          <a:bodyPr>
            <a:normAutofit fontScale="92500" lnSpcReduction="20000"/>
          </a:bodyPr>
          <a:lstStyle/>
          <a:p>
            <a:r>
              <a:rPr lang="ru-RU" i="1" dirty="0"/>
              <a:t> </a:t>
            </a:r>
            <a:r>
              <a:rPr lang="ru-RU" dirty="0"/>
              <a:t>Для сообщений типа </a:t>
            </a:r>
            <a:r>
              <a:rPr lang="en-US" dirty="0"/>
              <a:t>DHCPREQUEST </a:t>
            </a:r>
            <a:r>
              <a:rPr lang="ru-RU" dirty="0"/>
              <a:t>и </a:t>
            </a:r>
            <a:r>
              <a:rPr lang="en-US" dirty="0"/>
              <a:t>DHCPACK </a:t>
            </a:r>
            <a:r>
              <a:rPr lang="ru-RU" dirty="0"/>
              <a:t>ситуация повторяется:</a:t>
            </a:r>
            <a:br>
              <a:rPr lang="ru-RU" i="1" dirty="0"/>
            </a:br>
            <a:br>
              <a:rPr lang="ru-RU" dirty="0"/>
            </a:br>
            <a:br>
              <a:rPr lang="ru-RU" dirty="0"/>
            </a:br>
            <a:r>
              <a:rPr lang="ru-RU" i="1" dirty="0"/>
              <a:t>*</a:t>
            </a:r>
            <a:r>
              <a:rPr lang="en-US" i="1" dirty="0"/>
              <a:t>Mar  2 03:05:19.142: DHCPD: Reload workspace interface Vlan3 </a:t>
            </a:r>
            <a:r>
              <a:rPr lang="en-US" i="1" dirty="0" err="1"/>
              <a:t>tableid</a:t>
            </a:r>
            <a:r>
              <a:rPr lang="en-US" i="1" dirty="0"/>
              <a:t> 0.</a:t>
            </a:r>
            <a:br>
              <a:rPr lang="en-US" i="1" dirty="0"/>
            </a:br>
            <a:r>
              <a:rPr lang="en-US" i="1" dirty="0"/>
              <a:t>*Mar  2 03:05:19.142: DHCPD: </a:t>
            </a:r>
            <a:r>
              <a:rPr lang="en-US" i="1" dirty="0" err="1"/>
              <a:t>tableid</a:t>
            </a:r>
            <a:r>
              <a:rPr lang="en-US" i="1" dirty="0"/>
              <a:t> for 172.16.1.29 on Vlan3 is 0</a:t>
            </a:r>
            <a:br>
              <a:rPr lang="en-US" i="1" dirty="0"/>
            </a:br>
            <a:r>
              <a:rPr lang="en-US" i="1" dirty="0"/>
              <a:t>*Mar  2 03:05:19.142: DHCPD: client's VPN is .</a:t>
            </a:r>
            <a:br>
              <a:rPr lang="en-US" i="1" dirty="0"/>
            </a:br>
            <a:r>
              <a:rPr lang="en-US" i="1" dirty="0"/>
              <a:t>*Mar  2 03:05:19.142: DHCPD: Finding a relay for client 0100.0d60.7886.dc on interface Vlan3.</a:t>
            </a:r>
            <a:br>
              <a:rPr lang="en-US" i="1" dirty="0"/>
            </a:br>
            <a:r>
              <a:rPr lang="en-US" i="1" dirty="0"/>
              <a:t>*Mar  2 03:05:19.142: DHCPD: Looking up binding using address 172.16.1.29</a:t>
            </a:r>
            <a:br>
              <a:rPr lang="en-US" i="1" dirty="0"/>
            </a:br>
            <a:r>
              <a:rPr lang="en-US" i="1" dirty="0"/>
              <a:t>*Mar  2 03:05:19.142: DHCPD: setting </a:t>
            </a:r>
            <a:r>
              <a:rPr lang="en-US" i="1" dirty="0" err="1"/>
              <a:t>giaddr</a:t>
            </a:r>
            <a:r>
              <a:rPr lang="en-US" i="1" dirty="0"/>
              <a:t> to 172.16.1.29.</a:t>
            </a:r>
            <a:br>
              <a:rPr lang="en-US" i="1" dirty="0"/>
            </a:br>
            <a:r>
              <a:rPr lang="en-US" i="1" dirty="0"/>
              <a:t>*Mar  2 03:05:19.142: DHCPD: BOOTREQUEST from 0100.0d60.7886.dc forwarded to 10.10.5.200.</a:t>
            </a:r>
            <a:br>
              <a:rPr lang="en-US" i="1" dirty="0"/>
            </a:br>
            <a:r>
              <a:rPr lang="en-US" i="1" dirty="0"/>
              <a:t>*Mar  2 03:05:19.142: DHCPD: Reload workspace interface Vlan4 </a:t>
            </a:r>
            <a:r>
              <a:rPr lang="en-US" i="1" dirty="0" err="1"/>
              <a:t>tableid</a:t>
            </a:r>
            <a:r>
              <a:rPr lang="en-US" i="1" dirty="0"/>
              <a:t> 0.</a:t>
            </a:r>
            <a:br>
              <a:rPr lang="en-US" i="1" dirty="0"/>
            </a:br>
            <a:r>
              <a:rPr lang="en-US" i="1" dirty="0"/>
              <a:t>*Mar  2 03:05:19.142: DHCPD: </a:t>
            </a:r>
            <a:r>
              <a:rPr lang="en-US" i="1" dirty="0" err="1"/>
              <a:t>tableid</a:t>
            </a:r>
            <a:r>
              <a:rPr lang="en-US" i="1" dirty="0"/>
              <a:t> for 10.10.5.253 on Vlan4 is 0</a:t>
            </a:r>
            <a:br>
              <a:rPr lang="en-US" i="1" dirty="0"/>
            </a:br>
            <a:r>
              <a:rPr lang="en-US" i="1" dirty="0"/>
              <a:t>*Mar  2 03:05:19.142: DHCPD: client's VPN is .</a:t>
            </a:r>
            <a:br>
              <a:rPr lang="en-US" i="1" dirty="0"/>
            </a:br>
            <a:r>
              <a:rPr lang="en-US" i="1" dirty="0"/>
              <a:t>*Mar  2 03:05:19.142: DHCPD: forwarding BOOTREPLY to client 000d.6078.86dc.</a:t>
            </a:r>
            <a:br>
              <a:rPr lang="en-US" i="1" dirty="0"/>
            </a:br>
            <a:r>
              <a:rPr lang="en-US" i="1" dirty="0"/>
              <a:t>*Mar  2 03:05:19.142: DHCPD: no option 125</a:t>
            </a:r>
            <a:br>
              <a:rPr lang="en-US" i="1" dirty="0"/>
            </a:br>
            <a:r>
              <a:rPr lang="en-US" i="1" dirty="0"/>
              <a:t>*Mar  2 03:05:19.142: DHCPD: Check for </a:t>
            </a:r>
            <a:r>
              <a:rPr lang="en-US" i="1" dirty="0" err="1"/>
              <a:t>IPe</a:t>
            </a:r>
            <a:r>
              <a:rPr lang="en-US" i="1" dirty="0"/>
              <a:t> on Vlan3</a:t>
            </a:r>
            <a:br>
              <a:rPr lang="en-US" i="1" dirty="0"/>
            </a:br>
            <a:r>
              <a:rPr lang="en-US" i="1" dirty="0"/>
              <a:t>*Mar  2 03:05:19.142: DHCPD: creating ARP entry (172.16.1.18, 000d.6078.86dc).</a:t>
            </a:r>
            <a:br>
              <a:rPr lang="en-US" i="1" dirty="0"/>
            </a:br>
            <a:r>
              <a:rPr lang="en-US" i="1" dirty="0"/>
              <a:t>*Mar  2 03:05:19.142: DHCPD: unicasting BOOTREPLY to client 000d.6078.86dc (172.16.1.18).</a:t>
            </a:r>
            <a:br>
              <a:rPr lang="en-US" dirty="0"/>
            </a:br>
            <a:endParaRPr lang="ru-RU" dirty="0"/>
          </a:p>
        </p:txBody>
      </p:sp>
    </p:spTree>
    <p:extLst>
      <p:ext uri="{BB962C8B-B14F-4D97-AF65-F5344CB8AC3E}">
        <p14:creationId xmlns:p14="http://schemas.microsoft.com/office/powerpoint/2010/main" val="9148873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C8A4C2-9734-4FB6-BBAC-49141D7E7F83}"/>
              </a:ext>
            </a:extLst>
          </p:cNvPr>
          <p:cNvSpPr>
            <a:spLocks noGrp="1"/>
          </p:cNvSpPr>
          <p:nvPr>
            <p:ph type="title"/>
          </p:nvPr>
        </p:nvSpPr>
        <p:spPr>
          <a:xfrm>
            <a:off x="2589212" y="609600"/>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D788421D-4F98-4353-997F-83F1FE1CCE58}"/>
              </a:ext>
            </a:extLst>
          </p:cNvPr>
          <p:cNvSpPr>
            <a:spLocks noGrp="1"/>
          </p:cNvSpPr>
          <p:nvPr>
            <p:ph type="body" idx="1"/>
          </p:nvPr>
        </p:nvSpPr>
        <p:spPr>
          <a:xfrm>
            <a:off x="2589212" y="1041762"/>
            <a:ext cx="8915399" cy="4868148"/>
          </a:xfrm>
        </p:spPr>
        <p:txBody>
          <a:bodyPr>
            <a:normAutofit fontScale="77500" lnSpcReduction="20000"/>
          </a:bodyPr>
          <a:lstStyle/>
          <a:p>
            <a:r>
              <a:rPr lang="ru-RU" dirty="0"/>
              <a:t>Стоит посмотреть, есть ли какие-либо интересные изменения в логе </a:t>
            </a:r>
            <a:r>
              <a:rPr lang="en-US" dirty="0"/>
              <a:t>debug </a:t>
            </a:r>
            <a:r>
              <a:rPr lang="ru-RU" dirty="0"/>
              <a:t>на самом </a:t>
            </a:r>
            <a:r>
              <a:rPr lang="en-US" dirty="0"/>
              <a:t>DHCP-</a:t>
            </a:r>
            <a:r>
              <a:rPr lang="ru-RU" dirty="0"/>
              <a:t>сервере:</a:t>
            </a:r>
            <a:br>
              <a:rPr lang="ru-RU" dirty="0"/>
            </a:br>
            <a:br>
              <a:rPr lang="ru-RU" dirty="0"/>
            </a:br>
            <a:r>
              <a:rPr lang="en-US" i="1" dirty="0" err="1"/>
              <a:t>DHCPServer</a:t>
            </a:r>
            <a:r>
              <a:rPr lang="en-US" i="1" dirty="0"/>
              <a:t>#</a:t>
            </a:r>
            <a:br>
              <a:rPr lang="en-US" i="1" dirty="0"/>
            </a:br>
            <a:r>
              <a:rPr lang="en-US" i="1" dirty="0"/>
              <a:t>*Mar  2 03:16:33.309: DHCPD: Reload workspace interface GigabitEthernet2/0/24 </a:t>
            </a:r>
            <a:r>
              <a:rPr lang="en-US" i="1" dirty="0" err="1"/>
              <a:t>tableid</a:t>
            </a:r>
            <a:r>
              <a:rPr lang="en-US" i="1" dirty="0"/>
              <a:t> 0.</a:t>
            </a:r>
            <a:br>
              <a:rPr lang="en-US" i="1" dirty="0"/>
            </a:br>
            <a:r>
              <a:rPr lang="en-US" i="1" dirty="0"/>
              <a:t>*Mar  2 03:16:33.309: DHCPD: </a:t>
            </a:r>
            <a:r>
              <a:rPr lang="en-US" i="1" dirty="0" err="1"/>
              <a:t>tableid</a:t>
            </a:r>
            <a:r>
              <a:rPr lang="en-US" i="1" dirty="0"/>
              <a:t> for 10.10.5.200 on GigabitEthernet2/0/24 is 0</a:t>
            </a:r>
            <a:br>
              <a:rPr lang="en-US" i="1" dirty="0"/>
            </a:br>
            <a:r>
              <a:rPr lang="en-US" i="1" dirty="0"/>
              <a:t>*Mar  2 03:16:33.309: DHCPD: client's VPN is .</a:t>
            </a:r>
            <a:br>
              <a:rPr lang="en-US" i="1" dirty="0"/>
            </a:br>
            <a:r>
              <a:rPr lang="en-US" i="1" dirty="0"/>
              <a:t>*Mar  2 03:16:33.309: DHCPD: using received relay info.</a:t>
            </a:r>
            <a:br>
              <a:rPr lang="en-US" i="1" dirty="0"/>
            </a:br>
            <a:r>
              <a:rPr lang="en-US" b="1" i="1" dirty="0"/>
              <a:t>*Mar  2 03:16:33.309: DHCPD: DHCPDISCOVER received from client 0100.0d60.7886.dc through relay 172.16.1.29.</a:t>
            </a:r>
            <a:r>
              <a:rPr lang="en-US" i="1" dirty="0"/>
              <a:t>*Mar  2 03:16:33.309: DHCPD: using received relay info.</a:t>
            </a:r>
            <a:br>
              <a:rPr lang="en-US" i="1" dirty="0"/>
            </a:br>
            <a:r>
              <a:rPr lang="en-US" i="1" dirty="0"/>
              <a:t>*Mar  2 03:16:33.309: DHCPD: Sending DHCPOFFER to client 0100.0d60.7886.dc (172.16.1.18).</a:t>
            </a:r>
            <a:br>
              <a:rPr lang="en-US" i="1" dirty="0"/>
            </a:br>
            <a:r>
              <a:rPr lang="en-US" i="1" dirty="0"/>
              <a:t>*Mar  2 03:16:33.309: DHCPD: no option 125</a:t>
            </a:r>
            <a:br>
              <a:rPr lang="en-US" i="1" dirty="0"/>
            </a:br>
            <a:r>
              <a:rPr lang="en-US" b="1" i="1" dirty="0"/>
              <a:t>*Mar  2 03:16:33.309: DHCPD: unicasting BOOTREPLY for client 000d.6078.86dc to relay 172.16.1.29.</a:t>
            </a:r>
            <a:r>
              <a:rPr lang="en-US" i="1" dirty="0"/>
              <a:t>*Mar  2 03:16:33.326: DHCPD: Reload workspace interface GigabitEthernet2/0/24 </a:t>
            </a:r>
            <a:r>
              <a:rPr lang="en-US" i="1" dirty="0" err="1"/>
              <a:t>tableid</a:t>
            </a:r>
            <a:r>
              <a:rPr lang="en-US" i="1" dirty="0"/>
              <a:t> 0.</a:t>
            </a:r>
            <a:br>
              <a:rPr lang="en-US" i="1" dirty="0"/>
            </a:br>
            <a:r>
              <a:rPr lang="en-US" i="1" dirty="0"/>
              <a:t>*Mar  2 03:16:33.326: DHCPD: </a:t>
            </a:r>
            <a:r>
              <a:rPr lang="en-US" i="1" dirty="0" err="1"/>
              <a:t>tableid</a:t>
            </a:r>
            <a:r>
              <a:rPr lang="en-US" i="1" dirty="0"/>
              <a:t> for 10.10.5.200 on GigabitEthernet2/0/24 is 0</a:t>
            </a:r>
            <a:br>
              <a:rPr lang="en-US" i="1" dirty="0"/>
            </a:br>
            <a:r>
              <a:rPr lang="en-US" i="1" dirty="0"/>
              <a:t>*Mar  2 03:16:33.326: DHCPD: client's VPN is .</a:t>
            </a:r>
            <a:br>
              <a:rPr lang="en-US" i="1" dirty="0"/>
            </a:br>
            <a:r>
              <a:rPr lang="en-US" i="1" dirty="0"/>
              <a:t>*Mar  2 03:16:33.326: DHCPD: DHCPREQUEST received from client 0100.0d60.7886.dc.</a:t>
            </a:r>
            <a:br>
              <a:rPr lang="en-US" i="1" dirty="0"/>
            </a:br>
            <a:r>
              <a:rPr lang="en-US" i="1" dirty="0"/>
              <a:t>*Mar  2 03:16:33.326: DHCPD: Sending DHCPACK to client 0100.0d60.7886.dc (172.16.1.18).</a:t>
            </a:r>
            <a:br>
              <a:rPr lang="en-US" i="1" dirty="0"/>
            </a:br>
            <a:r>
              <a:rPr lang="en-US" i="1" dirty="0"/>
              <a:t>*Mar  2 03:16:33.326: DHCPD: no option 125</a:t>
            </a:r>
            <a:br>
              <a:rPr lang="en-US" i="1" dirty="0"/>
            </a:br>
            <a:r>
              <a:rPr lang="en-US" b="1" i="1" dirty="0"/>
              <a:t>*Mar  2 03:16:33.326: DHCPD: unicasting BOOTREPLY for client 000d.6078.86dc to relay 172.16.1.29.</a:t>
            </a:r>
            <a:endParaRPr lang="en-US" dirty="0"/>
          </a:p>
          <a:p>
            <a:r>
              <a:rPr lang="en-US" dirty="0"/>
              <a:t> </a:t>
            </a:r>
            <a:br>
              <a:rPr lang="en-US" dirty="0"/>
            </a:br>
            <a:r>
              <a:rPr lang="en-US" dirty="0"/>
              <a:t>   </a:t>
            </a:r>
            <a:r>
              <a:rPr lang="ru-RU" dirty="0"/>
              <a:t>Из лога видно, что все общение сервера идет через агента. Еще одна заметная особенность: </a:t>
            </a:r>
            <a:r>
              <a:rPr lang="en-US" dirty="0"/>
              <a:t>DHCP </a:t>
            </a:r>
            <a:r>
              <a:rPr lang="ru-RU" dirty="0"/>
              <a:t>сервер не создает </a:t>
            </a:r>
            <a:r>
              <a:rPr lang="en-US" dirty="0"/>
              <a:t>ARP </a:t>
            </a:r>
            <a:r>
              <a:rPr lang="ru-RU" dirty="0"/>
              <a:t>записей в своей таблице, т.к. он не находится в одном и том же сегменте с клиентом.</a:t>
            </a:r>
          </a:p>
          <a:p>
            <a:endParaRPr lang="ru-RU" dirty="0"/>
          </a:p>
        </p:txBody>
      </p:sp>
    </p:spTree>
    <p:extLst>
      <p:ext uri="{BB962C8B-B14F-4D97-AF65-F5344CB8AC3E}">
        <p14:creationId xmlns:p14="http://schemas.microsoft.com/office/powerpoint/2010/main" val="24285965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F0C079-0D81-46CF-9745-13C3CBFD286A}"/>
              </a:ext>
            </a:extLst>
          </p:cNvPr>
          <p:cNvSpPr>
            <a:spLocks noGrp="1"/>
          </p:cNvSpPr>
          <p:nvPr>
            <p:ph type="title"/>
          </p:nvPr>
        </p:nvSpPr>
        <p:spPr>
          <a:xfrm>
            <a:off x="2589212" y="609600"/>
            <a:ext cx="8915399" cy="45719"/>
          </a:xfrm>
        </p:spPr>
        <p:txBody>
          <a:bodyPr>
            <a:normAutofit fontScale="90000"/>
          </a:bodyPr>
          <a:lstStyle/>
          <a:p>
            <a:endParaRPr lang="ru-RU" dirty="0"/>
          </a:p>
        </p:txBody>
      </p:sp>
      <p:sp>
        <p:nvSpPr>
          <p:cNvPr id="3" name="Текст 2">
            <a:extLst>
              <a:ext uri="{FF2B5EF4-FFF2-40B4-BE49-F238E27FC236}">
                <a16:creationId xmlns:a16="http://schemas.microsoft.com/office/drawing/2014/main" id="{6D7EA83C-1766-41DF-87CF-90E6B129E37F}"/>
              </a:ext>
            </a:extLst>
          </p:cNvPr>
          <p:cNvSpPr>
            <a:spLocks noGrp="1"/>
          </p:cNvSpPr>
          <p:nvPr>
            <p:ph type="body" idx="1"/>
          </p:nvPr>
        </p:nvSpPr>
        <p:spPr>
          <a:xfrm>
            <a:off x="2589212" y="1020536"/>
            <a:ext cx="8915399" cy="1154431"/>
          </a:xfrm>
        </p:spPr>
        <p:txBody>
          <a:bodyPr>
            <a:normAutofit lnSpcReduction="10000"/>
          </a:bodyPr>
          <a:lstStyle/>
          <a:p>
            <a:r>
              <a:rPr lang="ru-RU" b="1" dirty="0"/>
              <a:t>УСЛОВИЕ: </a:t>
            </a:r>
            <a:r>
              <a:rPr lang="ru-RU" dirty="0"/>
              <a:t>Схема такая же, как и в варианте №3, но вместо DHCP-сервера на </a:t>
            </a:r>
            <a:r>
              <a:rPr lang="ru-RU" dirty="0" err="1"/>
              <a:t>cisco</a:t>
            </a:r>
            <a:r>
              <a:rPr lang="ru-RU" dirty="0"/>
              <a:t>-образном устройстве воспользуемся полноценным DHCP-сервером, поднятом на </a:t>
            </a:r>
            <a:r>
              <a:rPr lang="ru-RU" dirty="0" err="1"/>
              <a:t>Windows</a:t>
            </a:r>
            <a:r>
              <a:rPr lang="ru-RU" dirty="0"/>
              <a:t> </a:t>
            </a:r>
            <a:r>
              <a:rPr lang="ru-RU" dirty="0" err="1"/>
              <a:t>Server</a:t>
            </a:r>
            <a:r>
              <a:rPr lang="ru-RU" dirty="0"/>
              <a:t> 2012. Именно такая схема почему-то не заработала у заказчика.</a:t>
            </a:r>
          </a:p>
        </p:txBody>
      </p:sp>
      <p:pic>
        <p:nvPicPr>
          <p:cNvPr id="4" name="Рисунок 3">
            <a:extLst>
              <a:ext uri="{FF2B5EF4-FFF2-40B4-BE49-F238E27FC236}">
                <a16:creationId xmlns:a16="http://schemas.microsoft.com/office/drawing/2014/main" id="{FA823B13-01D1-4AF5-BE9C-A0891A261ECF}"/>
              </a:ext>
            </a:extLst>
          </p:cNvPr>
          <p:cNvPicPr>
            <a:picLocks noChangeAspect="1"/>
          </p:cNvPicPr>
          <p:nvPr/>
        </p:nvPicPr>
        <p:blipFill>
          <a:blip r:embed="rId2"/>
          <a:stretch>
            <a:fillRect/>
          </a:stretch>
        </p:blipFill>
        <p:spPr>
          <a:xfrm>
            <a:off x="4243390" y="2332149"/>
            <a:ext cx="5412501" cy="2350885"/>
          </a:xfrm>
          <a:prstGeom prst="rect">
            <a:avLst/>
          </a:prstGeom>
        </p:spPr>
      </p:pic>
    </p:spTree>
    <p:extLst>
      <p:ext uri="{BB962C8B-B14F-4D97-AF65-F5344CB8AC3E}">
        <p14:creationId xmlns:p14="http://schemas.microsoft.com/office/powerpoint/2010/main" val="8394029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EE0F35-3223-41B1-8AFE-5A1A7A9932A3}"/>
              </a:ext>
            </a:extLst>
          </p:cNvPr>
          <p:cNvSpPr>
            <a:spLocks noGrp="1"/>
          </p:cNvSpPr>
          <p:nvPr>
            <p:ph type="title"/>
          </p:nvPr>
        </p:nvSpPr>
        <p:spPr>
          <a:xfrm>
            <a:off x="2589212" y="609600"/>
            <a:ext cx="8915399" cy="84364"/>
          </a:xfrm>
        </p:spPr>
        <p:txBody>
          <a:bodyPr>
            <a:normAutofit fontScale="90000"/>
          </a:bodyPr>
          <a:lstStyle/>
          <a:p>
            <a:endParaRPr lang="ru-RU" dirty="0"/>
          </a:p>
        </p:txBody>
      </p:sp>
      <p:sp>
        <p:nvSpPr>
          <p:cNvPr id="3" name="Текст 2">
            <a:extLst>
              <a:ext uri="{FF2B5EF4-FFF2-40B4-BE49-F238E27FC236}">
                <a16:creationId xmlns:a16="http://schemas.microsoft.com/office/drawing/2014/main" id="{94584A4E-2535-47D9-9150-A16B3E6606C1}"/>
              </a:ext>
            </a:extLst>
          </p:cNvPr>
          <p:cNvSpPr>
            <a:spLocks noGrp="1"/>
          </p:cNvSpPr>
          <p:nvPr>
            <p:ph type="body" idx="1"/>
          </p:nvPr>
        </p:nvSpPr>
        <p:spPr>
          <a:xfrm>
            <a:off x="2589212" y="1036864"/>
            <a:ext cx="8915399" cy="4873046"/>
          </a:xfrm>
        </p:spPr>
        <p:txBody>
          <a:bodyPr>
            <a:normAutofit fontScale="92500" lnSpcReduction="10000"/>
          </a:bodyPr>
          <a:lstStyle/>
          <a:p>
            <a:r>
              <a:rPr lang="ru-RU" dirty="0"/>
              <a:t> Коммутатор L3-Switch/DHCP-</a:t>
            </a:r>
            <a:r>
              <a:rPr lang="ru-RU" dirty="0" err="1"/>
              <a:t>Relay</a:t>
            </a:r>
            <a:r>
              <a:rPr lang="ru-RU" dirty="0"/>
              <a:t> </a:t>
            </a:r>
            <a:r>
              <a:rPr lang="ru-RU" dirty="0" err="1"/>
              <a:t>Agent</a:t>
            </a:r>
            <a:r>
              <a:rPr lang="ru-RU" dirty="0"/>
              <a:t> был настроен в предыдущем опыте. Остается только настроить DHCP-</a:t>
            </a:r>
            <a:r>
              <a:rPr lang="ru-RU" dirty="0" err="1"/>
              <a:t>Server</a:t>
            </a:r>
            <a:r>
              <a:rPr lang="ru-RU" dirty="0"/>
              <a:t> на </a:t>
            </a:r>
            <a:r>
              <a:rPr lang="ru-RU" dirty="0" err="1"/>
              <a:t>Windows</a:t>
            </a:r>
            <a:r>
              <a:rPr lang="ru-RU" dirty="0"/>
              <a:t> </a:t>
            </a:r>
            <a:r>
              <a:rPr lang="ru-RU" dirty="0" err="1"/>
              <a:t>Server</a:t>
            </a:r>
            <a:r>
              <a:rPr lang="ru-RU" dirty="0"/>
              <a:t> 2012.</a:t>
            </a:r>
            <a:br>
              <a:rPr lang="ru-RU" dirty="0"/>
            </a:br>
            <a:r>
              <a:rPr lang="ru-RU" dirty="0"/>
              <a:t>   На сервере поднимаем MS WinServ2012, настраиваем сетевой адрес вручную на интерфейсе (10.10.5.200/24), включаем соответствующую роль (DHCP </a:t>
            </a:r>
            <a:r>
              <a:rPr lang="ru-RU" dirty="0" err="1"/>
              <a:t>Server</a:t>
            </a:r>
            <a:r>
              <a:rPr lang="ru-RU" dirty="0"/>
              <a:t>): </a:t>
            </a:r>
            <a:r>
              <a:rPr lang="ru-RU" dirty="0" err="1"/>
              <a:t>Server</a:t>
            </a:r>
            <a:r>
              <a:rPr lang="ru-RU" dirty="0"/>
              <a:t> </a:t>
            </a:r>
            <a:r>
              <a:rPr lang="ru-RU" dirty="0" err="1"/>
              <a:t>Manager</a:t>
            </a:r>
            <a:r>
              <a:rPr lang="ru-RU" dirty="0"/>
              <a:t>--&gt;</a:t>
            </a:r>
            <a:r>
              <a:rPr lang="ru-RU" dirty="0" err="1"/>
              <a:t>Add</a:t>
            </a:r>
            <a:r>
              <a:rPr lang="ru-RU" dirty="0"/>
              <a:t> </a:t>
            </a:r>
            <a:r>
              <a:rPr lang="ru-RU" dirty="0" err="1"/>
              <a:t>roles</a:t>
            </a:r>
            <a:r>
              <a:rPr lang="ru-RU" dirty="0"/>
              <a:t> </a:t>
            </a:r>
            <a:r>
              <a:rPr lang="ru-RU" dirty="0" err="1"/>
              <a:t>and</a:t>
            </a:r>
            <a:r>
              <a:rPr lang="ru-RU" dirty="0"/>
              <a:t> </a:t>
            </a:r>
            <a:r>
              <a:rPr lang="ru-RU" dirty="0" err="1"/>
              <a:t>Features</a:t>
            </a:r>
            <a:r>
              <a:rPr lang="ru-RU" dirty="0"/>
              <a:t> (на четвертом шаге данного мастера выбираем DHCP </a:t>
            </a:r>
            <a:r>
              <a:rPr lang="ru-RU" dirty="0" err="1"/>
              <a:t>Server</a:t>
            </a:r>
            <a:r>
              <a:rPr lang="ru-RU" dirty="0"/>
              <a:t> из списка ролей)--&gt;следуя указаниям, завершаем включение роли.</a:t>
            </a:r>
            <a:br>
              <a:rPr lang="ru-RU" dirty="0"/>
            </a:br>
            <a:r>
              <a:rPr lang="ru-RU" dirty="0"/>
              <a:t>   На следующем шаге необходимо сделать </a:t>
            </a:r>
            <a:r>
              <a:rPr lang="ru-RU" dirty="0" err="1"/>
              <a:t>restart</a:t>
            </a:r>
            <a:r>
              <a:rPr lang="ru-RU" dirty="0"/>
              <a:t> сервиса: </a:t>
            </a:r>
            <a:r>
              <a:rPr lang="ru-RU" dirty="0" err="1"/>
              <a:t>Start</a:t>
            </a:r>
            <a:r>
              <a:rPr lang="ru-RU" dirty="0"/>
              <a:t>--&gt;</a:t>
            </a:r>
            <a:r>
              <a:rPr lang="ru-RU" dirty="0" err="1"/>
              <a:t>Administration</a:t>
            </a:r>
            <a:r>
              <a:rPr lang="ru-RU" dirty="0"/>
              <a:t> </a:t>
            </a:r>
            <a:r>
              <a:rPr lang="ru-RU" dirty="0" err="1"/>
              <a:t>Tools</a:t>
            </a:r>
            <a:r>
              <a:rPr lang="ru-RU" dirty="0"/>
              <a:t>--&gt;</a:t>
            </a:r>
            <a:r>
              <a:rPr lang="ru-RU" dirty="0" err="1"/>
              <a:t>Services</a:t>
            </a:r>
            <a:r>
              <a:rPr lang="ru-RU" dirty="0"/>
              <a:t>--&gt;DHCP </a:t>
            </a:r>
            <a:r>
              <a:rPr lang="ru-RU" dirty="0" err="1"/>
              <a:t>Server</a:t>
            </a:r>
            <a:r>
              <a:rPr lang="ru-RU" dirty="0"/>
              <a:t>--&gt;ПКМ--&gt;В выпавшем меню </a:t>
            </a:r>
            <a:r>
              <a:rPr lang="ru-RU" dirty="0" err="1"/>
              <a:t>Restart</a:t>
            </a:r>
            <a:r>
              <a:rPr lang="ru-RU" dirty="0"/>
              <a:t>.</a:t>
            </a:r>
            <a:br>
              <a:rPr lang="ru-RU" dirty="0"/>
            </a:br>
            <a:r>
              <a:rPr lang="ru-RU" dirty="0"/>
              <a:t>   Когда сервис поднимется, приступаем к настройке пулов: </a:t>
            </a:r>
            <a:r>
              <a:rPr lang="ru-RU" dirty="0" err="1"/>
              <a:t>Start</a:t>
            </a:r>
            <a:r>
              <a:rPr lang="ru-RU" dirty="0"/>
              <a:t>--&gt;</a:t>
            </a:r>
            <a:r>
              <a:rPr lang="ru-RU" dirty="0" err="1"/>
              <a:t>Administrative</a:t>
            </a:r>
            <a:r>
              <a:rPr lang="ru-RU" dirty="0"/>
              <a:t> </a:t>
            </a:r>
            <a:r>
              <a:rPr lang="ru-RU" dirty="0" err="1"/>
              <a:t>Tools</a:t>
            </a:r>
            <a:r>
              <a:rPr lang="ru-RU" dirty="0"/>
              <a:t>--&gt;DHCP--&gt;ПКМ на "IPv4"--&gt;</a:t>
            </a:r>
            <a:r>
              <a:rPr lang="ru-RU" dirty="0" err="1"/>
              <a:t>New</a:t>
            </a:r>
            <a:r>
              <a:rPr lang="ru-RU" dirty="0"/>
              <a:t> </a:t>
            </a:r>
            <a:r>
              <a:rPr lang="ru-RU" dirty="0" err="1"/>
              <a:t>Scope</a:t>
            </a:r>
            <a:r>
              <a:rPr lang="ru-RU" dirty="0"/>
              <a:t>... - Далее, следуя указаниям мастера настраиваем 3 пула для наших целей.</a:t>
            </a:r>
            <a:br>
              <a:rPr lang="ru-RU" dirty="0"/>
            </a:br>
            <a:r>
              <a:rPr lang="ru-RU" dirty="0"/>
              <a:t>   На этом настройка заканчивается. Проверка показывает, что сообщения от клиентов преодолевают </a:t>
            </a:r>
            <a:r>
              <a:rPr lang="ru-RU" dirty="0" err="1"/>
              <a:t>relay</a:t>
            </a:r>
            <a:r>
              <a:rPr lang="ru-RU" dirty="0"/>
              <a:t>-агента и доходят до сервера, после чего идут обратно до пользователя без каких-либо проблем.</a:t>
            </a:r>
            <a:br>
              <a:rPr lang="ru-RU" dirty="0"/>
            </a:br>
            <a:br>
              <a:rPr lang="ru-RU" dirty="0"/>
            </a:br>
            <a:r>
              <a:rPr lang="ru-RU" dirty="0"/>
              <a:t>   Можно составить еще какие-либо схемы, используя дополнительные промежуточные устройства. Но логика настройки и работы DHCP остается неизменно. </a:t>
            </a:r>
          </a:p>
        </p:txBody>
      </p:sp>
    </p:spTree>
    <p:extLst>
      <p:ext uri="{BB962C8B-B14F-4D97-AF65-F5344CB8AC3E}">
        <p14:creationId xmlns:p14="http://schemas.microsoft.com/office/powerpoint/2010/main" val="335705923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FF47413-AED0-45EE-8C96-DC9B5FF30C36}"/>
              </a:ext>
            </a:extLst>
          </p:cNvPr>
          <p:cNvPicPr>
            <a:picLocks noChangeAspect="1"/>
          </p:cNvPicPr>
          <p:nvPr/>
        </p:nvPicPr>
        <p:blipFill>
          <a:blip r:embed="rId2"/>
          <a:stretch>
            <a:fillRect/>
          </a:stretch>
        </p:blipFill>
        <p:spPr>
          <a:xfrm>
            <a:off x="3962102" y="385337"/>
            <a:ext cx="4267796" cy="6087325"/>
          </a:xfrm>
          <a:prstGeom prst="rect">
            <a:avLst/>
          </a:prstGeom>
        </p:spPr>
      </p:pic>
    </p:spTree>
    <p:extLst>
      <p:ext uri="{BB962C8B-B14F-4D97-AF65-F5344CB8AC3E}">
        <p14:creationId xmlns:p14="http://schemas.microsoft.com/office/powerpoint/2010/main" val="124725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Спасибо за внимание картинка в меме (49 фото) » Юмор, позитив и много  смешных картинок">
            <a:extLst>
              <a:ext uri="{FF2B5EF4-FFF2-40B4-BE49-F238E27FC236}">
                <a16:creationId xmlns:a16="http://schemas.microsoft.com/office/drawing/2014/main" id="{18E42BCD-6280-4AAE-BFD5-91F2567D2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579" y="0"/>
            <a:ext cx="91567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34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00245B-AE5C-442D-A6FF-A96CE45DEE8A}"/>
              </a:ext>
            </a:extLst>
          </p:cNvPr>
          <p:cNvSpPr>
            <a:spLocks noGrp="1"/>
          </p:cNvSpPr>
          <p:nvPr>
            <p:ph type="title"/>
          </p:nvPr>
        </p:nvSpPr>
        <p:spPr>
          <a:xfrm>
            <a:off x="1763486" y="527222"/>
            <a:ext cx="3352211" cy="897924"/>
          </a:xfrm>
        </p:spPr>
        <p:txBody>
          <a:bodyPr>
            <a:normAutofit/>
          </a:bodyPr>
          <a:lstStyle/>
          <a:p>
            <a:r>
              <a:rPr lang="en-US" dirty="0"/>
              <a:t>Offer, </a:t>
            </a:r>
            <a:r>
              <a:rPr lang="ru-RU" dirty="0"/>
              <a:t>или предложение</a:t>
            </a:r>
            <a:br>
              <a:rPr lang="ru-RU" dirty="0"/>
            </a:br>
            <a:endParaRPr lang="ru-RU" dirty="0"/>
          </a:p>
        </p:txBody>
      </p:sp>
      <p:sp>
        <p:nvSpPr>
          <p:cNvPr id="3" name="Объект 2">
            <a:extLst>
              <a:ext uri="{FF2B5EF4-FFF2-40B4-BE49-F238E27FC236}">
                <a16:creationId xmlns:a16="http://schemas.microsoft.com/office/drawing/2014/main" id="{D77D8A59-AAF5-4F32-BC04-8AAB5C26873A}"/>
              </a:ext>
            </a:extLst>
          </p:cNvPr>
          <p:cNvSpPr>
            <a:spLocks noGrp="1"/>
          </p:cNvSpPr>
          <p:nvPr>
            <p:ph idx="1"/>
          </p:nvPr>
        </p:nvSpPr>
        <p:spPr/>
        <p:txBody>
          <a:bodyPr>
            <a:normAutofit fontScale="55000" lnSpcReduction="20000"/>
          </a:bodyPr>
          <a:lstStyle/>
          <a:p>
            <a:pPr fontAlgn="base"/>
            <a:r>
              <a:rPr lang="ru-RU" sz="2900" dirty="0">
                <a:latin typeface="Times New Roman" panose="02020603050405020304" pitchFamily="18" charset="0"/>
                <a:cs typeface="Times New Roman" panose="02020603050405020304" pitchFamily="18" charset="0"/>
              </a:rPr>
              <a:t>DHCP-сервер отвечает на поиск предложением, он сообщает IP, который может подойти клиенту. IP выделяются из области (SCOPE) доступных адресов, которая задается администратором.</a:t>
            </a:r>
          </a:p>
          <a:p>
            <a:pPr fontAlgn="base"/>
            <a:r>
              <a:rPr lang="ru-RU" sz="2900" dirty="0">
                <a:latin typeface="Times New Roman" panose="02020603050405020304" pitchFamily="18" charset="0"/>
                <a:cs typeface="Times New Roman" panose="02020603050405020304" pitchFamily="18" charset="0"/>
              </a:rPr>
              <a:t>Если имеются адреса, которые не должны быть назначены DHCP-сервером, область можно ограничить, указав только разрешенные адреса. Например, администратор может задать диапазон используемых IP-адресов от 192.0.0.10 до 192.0.0.255.</a:t>
            </a:r>
          </a:p>
          <a:p>
            <a:pPr fontAlgn="base"/>
            <a:r>
              <a:rPr lang="ru-RU" sz="2900" dirty="0">
                <a:latin typeface="Times New Roman" panose="02020603050405020304" pitchFamily="18" charset="0"/>
                <a:cs typeface="Times New Roman" panose="02020603050405020304" pitchFamily="18" charset="0"/>
              </a:rPr>
              <a:t>Бывает и так, что не все доступные адреса должны быть назначены клиентам. Например, администратор может исключить (</a:t>
            </a:r>
            <a:r>
              <a:rPr lang="ru-RU" sz="2900" dirty="0" err="1">
                <a:latin typeface="Times New Roman" panose="02020603050405020304" pitchFamily="18" charset="0"/>
                <a:cs typeface="Times New Roman" panose="02020603050405020304" pitchFamily="18" charset="0"/>
              </a:rPr>
              <a:t>exclude</a:t>
            </a:r>
            <a:r>
              <a:rPr lang="ru-RU" sz="2900" dirty="0">
                <a:latin typeface="Times New Roman" panose="02020603050405020304" pitchFamily="18" charset="0"/>
                <a:cs typeface="Times New Roman" panose="02020603050405020304" pitchFamily="18" charset="0"/>
              </a:rPr>
              <a:t>) диапазон 192.0.0.100 — 192.0.0.200 из используемой области. Такое ограничение называется исключением.</a:t>
            </a:r>
          </a:p>
          <a:p>
            <a:pPr fontAlgn="base"/>
            <a:r>
              <a:rPr lang="ru-RU" sz="2900" dirty="0">
                <a:latin typeface="Times New Roman" panose="02020603050405020304" pitchFamily="18" charset="0"/>
                <a:cs typeface="Times New Roman" panose="02020603050405020304" pitchFamily="18" charset="0"/>
              </a:rPr>
              <a:t>DHCP выделяет доступные IP-адреса из области только временно, поэтому нет гарантии, что при следующем подключении у данного клиента останется прежний IP. Но есть возможность назначить какому-либо клиенту определенный IP навсегда. К примеру, забронировать 192.0.0.10 за компьютером системного администратора. Такое сохранение IP для отдельных клиентов называют резервацией (</a:t>
            </a:r>
            <a:r>
              <a:rPr lang="ru-RU" sz="2900" dirty="0" err="1">
                <a:latin typeface="Times New Roman" panose="02020603050405020304" pitchFamily="18" charset="0"/>
                <a:cs typeface="Times New Roman" panose="02020603050405020304" pitchFamily="18" charset="0"/>
              </a:rPr>
              <a:t>reservation</a:t>
            </a:r>
            <a:r>
              <a:rPr lang="ru-RU" sz="2900" dirty="0">
                <a:latin typeface="Times New Roman" panose="02020603050405020304" pitchFamily="18" charset="0"/>
                <a:cs typeface="Times New Roman" panose="02020603050405020304" pitchFamily="18" charset="0"/>
              </a:rPr>
              <a:t>).</a:t>
            </a:r>
          </a:p>
          <a:p>
            <a:endParaRPr lang="ru-RU" dirty="0"/>
          </a:p>
        </p:txBody>
      </p:sp>
      <p:sp>
        <p:nvSpPr>
          <p:cNvPr id="4" name="Текст 3">
            <a:extLst>
              <a:ext uri="{FF2B5EF4-FFF2-40B4-BE49-F238E27FC236}">
                <a16:creationId xmlns:a16="http://schemas.microsoft.com/office/drawing/2014/main" id="{B348FBBF-A982-49CE-AE4F-00633F227AF0}"/>
              </a:ext>
            </a:extLst>
          </p:cNvPr>
          <p:cNvSpPr>
            <a:spLocks noGrp="1"/>
          </p:cNvSpPr>
          <p:nvPr>
            <p:ph type="body" sz="half" idx="2"/>
          </p:nvPr>
        </p:nvSpPr>
        <p:spPr>
          <a:xfrm>
            <a:off x="849085" y="1355270"/>
            <a:ext cx="4678135" cy="1379766"/>
          </a:xfrm>
        </p:spPr>
        <p:txBody>
          <a:bodyPr>
            <a:normAutofit fontScale="62500" lnSpcReduction="20000"/>
          </a:bodyPr>
          <a:lstStyle/>
          <a:p>
            <a:r>
              <a:rPr lang="ru-RU" sz="2000" dirty="0">
                <a:latin typeface="Times New Roman" panose="02020603050405020304" pitchFamily="18" charset="0"/>
                <a:cs typeface="Times New Roman" panose="02020603050405020304" pitchFamily="18" charset="0"/>
              </a:rPr>
              <a:t>DHCP</a:t>
            </a:r>
            <a:r>
              <a:rPr lang="en-US" sz="2000" dirty="0">
                <a:latin typeface="Times New Roman" panose="02020603050405020304" pitchFamily="18" charset="0"/>
                <a:cs typeface="Times New Roman" panose="02020603050405020304" pitchFamily="18" charset="0"/>
              </a:rPr>
              <a:t>-</a:t>
            </a:r>
            <a:r>
              <a:rPr lang="ru-RU" sz="2000" dirty="0">
                <a:latin typeface="Times New Roman" panose="02020603050405020304" pitchFamily="18" charset="0"/>
                <a:cs typeface="Times New Roman" panose="02020603050405020304" pitchFamily="18" charset="0"/>
              </a:rPr>
              <a:t>OFFER содержит IP из доступной области, который предлагается клиенту отправкой широковещательного (</a:t>
            </a:r>
            <a:r>
              <a:rPr lang="ru-RU" sz="2000" dirty="0" err="1">
                <a:latin typeface="Times New Roman" panose="02020603050405020304" pitchFamily="18" charset="0"/>
                <a:cs typeface="Times New Roman" panose="02020603050405020304" pitchFamily="18" charset="0"/>
              </a:rPr>
              <a:t>broadcast</a:t>
            </a:r>
            <a:r>
              <a:rPr lang="ru-RU" sz="2000" dirty="0">
                <a:latin typeface="Times New Roman" panose="02020603050405020304" pitchFamily="18" charset="0"/>
                <a:cs typeface="Times New Roman" panose="02020603050405020304" pitchFamily="18" charset="0"/>
              </a:rPr>
              <a:t>, «если вы тот, кто запрашивал IP-адрес, то доступен вот такой») или прямого (</a:t>
            </a:r>
            <a:r>
              <a:rPr lang="ru-RU" sz="2000" dirty="0" err="1">
                <a:latin typeface="Times New Roman" panose="02020603050405020304" pitchFamily="18" charset="0"/>
                <a:cs typeface="Times New Roman" panose="02020603050405020304" pitchFamily="18" charset="0"/>
              </a:rPr>
              <a:t>unicast</a:t>
            </a:r>
            <a:r>
              <a:rPr lang="ru-RU" sz="2000" dirty="0">
                <a:latin typeface="Times New Roman" panose="02020603050405020304" pitchFamily="18" charset="0"/>
                <a:cs typeface="Times New Roman" panose="02020603050405020304" pitchFamily="18" charset="0"/>
              </a:rPr>
              <a:t>, «вы запрашивали IP, предлагаю вот такой») сообщения. При этом, поскольку нужный клиент пока не имеет IP, для отправки прямого сообщения он идентифицируется по MAC-адресу.</a:t>
            </a:r>
          </a:p>
          <a:p>
            <a:endParaRPr lang="ru-RU" dirty="0"/>
          </a:p>
        </p:txBody>
      </p:sp>
      <p:pic>
        <p:nvPicPr>
          <p:cNvPr id="5" name="Рисунок 4">
            <a:extLst>
              <a:ext uri="{FF2B5EF4-FFF2-40B4-BE49-F238E27FC236}">
                <a16:creationId xmlns:a16="http://schemas.microsoft.com/office/drawing/2014/main" id="{AC658887-8977-4054-AFD8-1BDE439A6B22}"/>
              </a:ext>
            </a:extLst>
          </p:cNvPr>
          <p:cNvPicPr>
            <a:picLocks noChangeAspect="1"/>
          </p:cNvPicPr>
          <p:nvPr/>
        </p:nvPicPr>
        <p:blipFill>
          <a:blip r:embed="rId2"/>
          <a:stretch>
            <a:fillRect/>
          </a:stretch>
        </p:blipFill>
        <p:spPr>
          <a:xfrm>
            <a:off x="745739" y="3172843"/>
            <a:ext cx="5009815" cy="2259718"/>
          </a:xfrm>
          <a:prstGeom prst="rect">
            <a:avLst/>
          </a:prstGeom>
        </p:spPr>
      </p:pic>
    </p:spTree>
    <p:extLst>
      <p:ext uri="{BB962C8B-B14F-4D97-AF65-F5344CB8AC3E}">
        <p14:creationId xmlns:p14="http://schemas.microsoft.com/office/powerpoint/2010/main" val="409739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BF17E-7027-4BF5-86E4-F41458436A46}"/>
              </a:ext>
            </a:extLst>
          </p:cNvPr>
          <p:cNvSpPr>
            <a:spLocks noGrp="1"/>
          </p:cNvSpPr>
          <p:nvPr>
            <p:ph type="title"/>
          </p:nvPr>
        </p:nvSpPr>
        <p:spPr>
          <a:xfrm>
            <a:off x="1632856" y="511390"/>
            <a:ext cx="3118758" cy="843881"/>
          </a:xfrm>
        </p:spPr>
        <p:txBody>
          <a:bodyPr>
            <a:normAutofit/>
          </a:bodyPr>
          <a:lstStyle/>
          <a:p>
            <a:r>
              <a:rPr lang="en-US" dirty="0"/>
              <a:t>Request, </a:t>
            </a:r>
            <a:r>
              <a:rPr lang="ru-RU" dirty="0"/>
              <a:t>или запрос</a:t>
            </a:r>
            <a:br>
              <a:rPr lang="ru-RU" dirty="0"/>
            </a:br>
            <a:endParaRPr lang="ru-RU" dirty="0"/>
          </a:p>
        </p:txBody>
      </p:sp>
      <p:sp>
        <p:nvSpPr>
          <p:cNvPr id="3" name="Объект 2">
            <a:extLst>
              <a:ext uri="{FF2B5EF4-FFF2-40B4-BE49-F238E27FC236}">
                <a16:creationId xmlns:a16="http://schemas.microsoft.com/office/drawing/2014/main" id="{210A3FF2-521E-4321-BB1D-A86AF46F714C}"/>
              </a:ext>
            </a:extLst>
          </p:cNvPr>
          <p:cNvSpPr>
            <a:spLocks noGrp="1"/>
          </p:cNvSpPr>
          <p:nvPr>
            <p:ph idx="1"/>
          </p:nvPr>
        </p:nvSpPr>
        <p:spPr/>
        <p:txBody>
          <a:bodyPr>
            <a:normAutofit/>
          </a:bodyPr>
          <a:lstStyle/>
          <a:p>
            <a:r>
              <a:rPr lang="ru-RU" dirty="0"/>
              <a:t>Клиент получает DHCP</a:t>
            </a:r>
            <a:r>
              <a:rPr lang="en-US" dirty="0"/>
              <a:t>-</a:t>
            </a:r>
            <a:r>
              <a:rPr lang="ru-RU" dirty="0"/>
              <a:t>OFFER, а затем отправляет на сервер сообщение DHCP</a:t>
            </a:r>
            <a:r>
              <a:rPr lang="en-US" dirty="0"/>
              <a:t>-</a:t>
            </a:r>
            <a:r>
              <a:rPr lang="ru-RU" dirty="0"/>
              <a:t>REQUEST. Этим сообщением он принимает предлагаемый адрес и уведомляет DHCP-сервер об этом. Широковещательное сообщение почти полностью дублирует DHCP</a:t>
            </a:r>
            <a:r>
              <a:rPr lang="en-US" dirty="0"/>
              <a:t>-</a:t>
            </a:r>
            <a:r>
              <a:rPr lang="ru-RU" dirty="0"/>
              <a:t>DISCOVER, но содержит в себе уникальный IP, выделенный сервером. Таким образом, клиент сообщает всем доступным DHCP-серверам «да, я беру этот адрес», а сервера помечают IP как занятый.</a:t>
            </a:r>
          </a:p>
        </p:txBody>
      </p:sp>
      <p:sp>
        <p:nvSpPr>
          <p:cNvPr id="4" name="Текст 3">
            <a:extLst>
              <a:ext uri="{FF2B5EF4-FFF2-40B4-BE49-F238E27FC236}">
                <a16:creationId xmlns:a16="http://schemas.microsoft.com/office/drawing/2014/main" id="{C10290CD-63B7-4ED4-B01B-4036542B5644}"/>
              </a:ext>
            </a:extLst>
          </p:cNvPr>
          <p:cNvSpPr>
            <a:spLocks noGrp="1"/>
          </p:cNvSpPr>
          <p:nvPr>
            <p:ph type="body" sz="half" idx="2"/>
          </p:nvPr>
        </p:nvSpPr>
        <p:spPr/>
        <p:txBody>
          <a:bodyPr/>
          <a:lstStyle/>
          <a:p>
            <a:endParaRPr lang="ru-RU" dirty="0"/>
          </a:p>
        </p:txBody>
      </p:sp>
      <p:pic>
        <p:nvPicPr>
          <p:cNvPr id="5" name="Рисунок 4">
            <a:extLst>
              <a:ext uri="{FF2B5EF4-FFF2-40B4-BE49-F238E27FC236}">
                <a16:creationId xmlns:a16="http://schemas.microsoft.com/office/drawing/2014/main" id="{769CE80D-19B6-489E-8943-B7185BBFB7AB}"/>
              </a:ext>
            </a:extLst>
          </p:cNvPr>
          <p:cNvPicPr>
            <a:picLocks noChangeAspect="1"/>
          </p:cNvPicPr>
          <p:nvPr/>
        </p:nvPicPr>
        <p:blipFill>
          <a:blip r:embed="rId2"/>
          <a:stretch>
            <a:fillRect/>
          </a:stretch>
        </p:blipFill>
        <p:spPr>
          <a:xfrm>
            <a:off x="990614" y="2166328"/>
            <a:ext cx="5332398" cy="1974482"/>
          </a:xfrm>
          <a:prstGeom prst="rect">
            <a:avLst/>
          </a:prstGeom>
        </p:spPr>
      </p:pic>
    </p:spTree>
    <p:extLst>
      <p:ext uri="{BB962C8B-B14F-4D97-AF65-F5344CB8AC3E}">
        <p14:creationId xmlns:p14="http://schemas.microsoft.com/office/powerpoint/2010/main" val="112747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CA1708-C55B-474E-87B6-06982726C592}"/>
              </a:ext>
            </a:extLst>
          </p:cNvPr>
          <p:cNvSpPr>
            <a:spLocks noGrp="1"/>
          </p:cNvSpPr>
          <p:nvPr>
            <p:ph type="title"/>
          </p:nvPr>
        </p:nvSpPr>
        <p:spPr>
          <a:xfrm>
            <a:off x="1787978" y="457200"/>
            <a:ext cx="3306535" cy="1322173"/>
          </a:xfrm>
        </p:spPr>
        <p:txBody>
          <a:bodyPr>
            <a:normAutofit/>
          </a:bodyPr>
          <a:lstStyle/>
          <a:p>
            <a:r>
              <a:rPr lang="en-US" dirty="0"/>
              <a:t>Acknowledgement, </a:t>
            </a:r>
            <a:r>
              <a:rPr lang="ru-RU" dirty="0"/>
              <a:t>или подтверждение</a:t>
            </a:r>
            <a:br>
              <a:rPr lang="ru-RU" dirty="0"/>
            </a:br>
            <a:endParaRPr lang="ru-RU" dirty="0"/>
          </a:p>
        </p:txBody>
      </p:sp>
      <p:sp>
        <p:nvSpPr>
          <p:cNvPr id="3" name="Объект 2">
            <a:extLst>
              <a:ext uri="{FF2B5EF4-FFF2-40B4-BE49-F238E27FC236}">
                <a16:creationId xmlns:a16="http://schemas.microsoft.com/office/drawing/2014/main" id="{AD2A6E7A-80DE-46B8-A934-46600A9C4F82}"/>
              </a:ext>
            </a:extLst>
          </p:cNvPr>
          <p:cNvSpPr>
            <a:spLocks noGrp="1"/>
          </p:cNvSpPr>
          <p:nvPr>
            <p:ph idx="1"/>
          </p:nvPr>
        </p:nvSpPr>
        <p:spPr/>
        <p:txBody>
          <a:bodyPr>
            <a:normAutofit fontScale="92500"/>
          </a:bodyPr>
          <a:lstStyle/>
          <a:p>
            <a:pPr fontAlgn="base"/>
            <a:r>
              <a:rPr lang="ru-RU" dirty="0"/>
              <a:t>Сервер получает от клиента DHCPREQUEST и окончательно подтверждает передачу IP-адреса клиенту сообщением DHCPACK. Это широковещательное или прямое сообщение утверждает не только владельца IP, но и срок, в течение которого клиент может использовать этот адрес.</a:t>
            </a:r>
          </a:p>
          <a:p>
            <a:pPr fontAlgn="base"/>
            <a:r>
              <a:rPr lang="ru-RU" dirty="0"/>
              <a:t>Со схемой отправки сообщений разобрались, но, если в сети несколько DHCP-серверов, пославших предложение, какое из них выберет клиент? Хороший вопрос. В состоянии INIT, если клиент получает адрес впервые, он будет принимать только первое предложение IP. Однако, если клиент уже общался ранее с определенным DHCP-сервером, он отдаст предпочтение этому серверу и, наоборот, сервер выберет знакомого клиента.</a:t>
            </a:r>
          </a:p>
          <a:p>
            <a:endParaRPr lang="ru-RU" dirty="0"/>
          </a:p>
        </p:txBody>
      </p:sp>
      <p:sp>
        <p:nvSpPr>
          <p:cNvPr id="4" name="Текст 3">
            <a:extLst>
              <a:ext uri="{FF2B5EF4-FFF2-40B4-BE49-F238E27FC236}">
                <a16:creationId xmlns:a16="http://schemas.microsoft.com/office/drawing/2014/main" id="{830A24DC-F48B-4030-AD66-4F5B9B231CB8}"/>
              </a:ext>
            </a:extLst>
          </p:cNvPr>
          <p:cNvSpPr>
            <a:spLocks noGrp="1"/>
          </p:cNvSpPr>
          <p:nvPr>
            <p:ph type="body" sz="half" idx="2"/>
          </p:nvPr>
        </p:nvSpPr>
        <p:spPr/>
        <p:txBody>
          <a:bodyPr/>
          <a:lstStyle/>
          <a:p>
            <a:endParaRPr lang="ru-RU" dirty="0"/>
          </a:p>
        </p:txBody>
      </p:sp>
      <p:pic>
        <p:nvPicPr>
          <p:cNvPr id="5" name="Рисунок 4">
            <a:extLst>
              <a:ext uri="{FF2B5EF4-FFF2-40B4-BE49-F238E27FC236}">
                <a16:creationId xmlns:a16="http://schemas.microsoft.com/office/drawing/2014/main" id="{5B1D3B3D-B68F-4AC5-85A0-A5EB105078E2}"/>
              </a:ext>
            </a:extLst>
          </p:cNvPr>
          <p:cNvPicPr>
            <a:picLocks noChangeAspect="1"/>
          </p:cNvPicPr>
          <p:nvPr/>
        </p:nvPicPr>
        <p:blipFill>
          <a:blip r:embed="rId2"/>
          <a:stretch>
            <a:fillRect/>
          </a:stretch>
        </p:blipFill>
        <p:spPr>
          <a:xfrm>
            <a:off x="1244000" y="2481331"/>
            <a:ext cx="4850411" cy="3176988"/>
          </a:xfrm>
          <a:prstGeom prst="rect">
            <a:avLst/>
          </a:prstGeom>
        </p:spPr>
      </p:pic>
    </p:spTree>
    <p:extLst>
      <p:ext uri="{BB962C8B-B14F-4D97-AF65-F5344CB8AC3E}">
        <p14:creationId xmlns:p14="http://schemas.microsoft.com/office/powerpoint/2010/main" val="2270795219"/>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173</TotalTime>
  <Words>2847</Words>
  <Application>Microsoft Office PowerPoint</Application>
  <PresentationFormat>Широкоэкранный</PresentationFormat>
  <Paragraphs>170</Paragraphs>
  <Slides>69</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69</vt:i4>
      </vt:variant>
    </vt:vector>
  </HeadingPairs>
  <TitlesOfParts>
    <vt:vector size="78" baseType="lpstr">
      <vt:lpstr>Arial</vt:lpstr>
      <vt:lpstr>Century Gothic</vt:lpstr>
      <vt:lpstr>Helvetica Neue</vt:lpstr>
      <vt:lpstr>inherit</vt:lpstr>
      <vt:lpstr>Roboto</vt:lpstr>
      <vt:lpstr>Segoe UI</vt:lpstr>
      <vt:lpstr>Times New Roman</vt:lpstr>
      <vt:lpstr>Wingdings 3</vt:lpstr>
      <vt:lpstr>Легкий дым</vt:lpstr>
      <vt:lpstr>DНCP (Options,Relay)</vt:lpstr>
      <vt:lpstr>История DHCP</vt:lpstr>
      <vt:lpstr>Для чего нужен протокол DHCP </vt:lpstr>
      <vt:lpstr>Принцип работы DHCP </vt:lpstr>
      <vt:lpstr>Презентация PowerPoint</vt:lpstr>
      <vt:lpstr>Discover, или поиск </vt:lpstr>
      <vt:lpstr>Offer, или предложение </vt:lpstr>
      <vt:lpstr>Request, или запрос </vt:lpstr>
      <vt:lpstr>Acknowledgement, или подтверждение </vt:lpstr>
      <vt:lpstr>Презентация PowerPoint</vt:lpstr>
      <vt:lpstr>Срок аренды</vt:lpstr>
      <vt:lpstr>Продление аренды адреса</vt:lpstr>
      <vt:lpstr>Три подхода к распределению адресов </vt:lpstr>
      <vt:lpstr>Особые DHCP сообщения </vt:lpstr>
      <vt:lpstr>Формат DHCP-пакета</vt:lpstr>
      <vt:lpstr>Поле Options</vt:lpstr>
      <vt:lpstr>Поля опций DHCP</vt:lpstr>
      <vt:lpstr>Опции DHCP </vt:lpstr>
      <vt:lpstr>Презентация PowerPoint</vt:lpstr>
      <vt:lpstr>Опции DHCP для загрузки PXE </vt:lpstr>
      <vt:lpstr>Option 6 — это сервер DNS. Взаимодействие DHCP И DNS</vt:lpstr>
      <vt:lpstr>Option 6 — это сервер DNS. Взаимодействие DHCP И DNS</vt:lpstr>
      <vt:lpstr>Option 6 — это сервер DNS. Взаимодействие DHCP И DNS</vt:lpstr>
      <vt:lpstr>Option 6 — это сервер DNS. Взаимодействие DHCP И DNS</vt:lpstr>
      <vt:lpstr>Option 6 — это сервер DNS. Взаимодействие DHCP И DNS</vt:lpstr>
      <vt:lpstr>Option 6 — это сервер DNS. Взаимодействие DHCP И DNS</vt:lpstr>
      <vt:lpstr>Option 6 — это сервер DNS. Взаимодействие DHCP И DNS</vt:lpstr>
      <vt:lpstr>После изучения полей опций DHCP, можно более подробно узнать про получения ip-адреса. (Пример)</vt:lpstr>
      <vt:lpstr>Презентация PowerPoint</vt:lpstr>
      <vt:lpstr>Презентация PowerPoint</vt:lpstr>
      <vt:lpstr>Управление DHCP-серверами</vt:lpstr>
      <vt:lpstr>Презентация PowerPoint</vt:lpstr>
      <vt:lpstr>Option 82 — ретрансляция DHCP-сервера </vt:lpstr>
      <vt:lpstr>Настройка функции Ретранслятор DHCP (DHCP Relay) </vt:lpstr>
      <vt:lpstr>Пример практического применения функции Ретранслятор DHCP (DHCP Relay)</vt:lpstr>
      <vt:lpstr>Пример практического применения функции Ретранслятор DHCP (DHCP Relay)</vt:lpstr>
      <vt:lpstr>Пример практического применения функции Ретранслятор DHCP (DHCP Relay)</vt:lpstr>
      <vt:lpstr>Пример практического применения функции Ретранслятор DHCP (DHCP Relay)</vt:lpstr>
      <vt:lpstr>Пример практического применения функции Ретранслятор DHCP (DHCP Relay)</vt:lpstr>
      <vt:lpstr>Пример практического применения функции Ретранслятор DHCP (DHCP Relay)</vt:lpstr>
      <vt:lpstr>Relay agent</vt:lpstr>
      <vt:lpstr>Настройка DHCP Relay на Windows Server  </vt:lpstr>
      <vt:lpstr>Настройка DHCP Relay на Windows Server</vt:lpstr>
      <vt:lpstr>Настройка DHCP Relay на Windows Server</vt:lpstr>
      <vt:lpstr>Настройка DHCP Relay на Windows Server</vt:lpstr>
      <vt:lpstr>Настройка DHCP Relay на Windows Server</vt:lpstr>
      <vt:lpstr>Еще немного практики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DНCP(Options,Relay)</dc:title>
  <dc:creator>Asus</dc:creator>
  <cp:lastModifiedBy>Asus</cp:lastModifiedBy>
  <cp:revision>18</cp:revision>
  <dcterms:created xsi:type="dcterms:W3CDTF">2022-12-06T16:31:41Z</dcterms:created>
  <dcterms:modified xsi:type="dcterms:W3CDTF">2022-12-06T19:24:49Z</dcterms:modified>
</cp:coreProperties>
</file>