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310" r:id="rId2"/>
    <p:sldId id="392" r:id="rId3"/>
    <p:sldId id="470" r:id="rId4"/>
    <p:sldId id="489" r:id="rId5"/>
    <p:sldId id="472" r:id="rId6"/>
    <p:sldId id="449" r:id="rId7"/>
    <p:sldId id="491" r:id="rId8"/>
    <p:sldId id="555" r:id="rId9"/>
    <p:sldId id="540" r:id="rId10"/>
    <p:sldId id="450" r:id="rId11"/>
    <p:sldId id="625" r:id="rId12"/>
    <p:sldId id="566" r:id="rId13"/>
    <p:sldId id="568" r:id="rId14"/>
    <p:sldId id="552" r:id="rId15"/>
    <p:sldId id="569" r:id="rId16"/>
    <p:sldId id="570" r:id="rId17"/>
    <p:sldId id="572" r:id="rId18"/>
    <p:sldId id="575" r:id="rId19"/>
    <p:sldId id="577" r:id="rId20"/>
    <p:sldId id="574" r:id="rId21"/>
    <p:sldId id="576" r:id="rId22"/>
    <p:sldId id="578" r:id="rId23"/>
    <p:sldId id="579" r:id="rId24"/>
    <p:sldId id="580" r:id="rId25"/>
    <p:sldId id="556" r:id="rId26"/>
    <p:sldId id="463" r:id="rId27"/>
    <p:sldId id="541" r:id="rId28"/>
    <p:sldId id="493" r:id="rId29"/>
    <p:sldId id="495" r:id="rId30"/>
    <p:sldId id="622" r:id="rId31"/>
    <p:sldId id="557" r:id="rId32"/>
    <p:sldId id="465" r:id="rId33"/>
    <p:sldId id="466" r:id="rId34"/>
    <p:sldId id="501" r:id="rId35"/>
    <p:sldId id="518" r:id="rId36"/>
    <p:sldId id="581" r:id="rId37"/>
    <p:sldId id="559" r:id="rId38"/>
    <p:sldId id="601" r:id="rId39"/>
    <p:sldId id="602" r:id="rId40"/>
    <p:sldId id="603" r:id="rId41"/>
    <p:sldId id="604" r:id="rId42"/>
    <p:sldId id="605" r:id="rId43"/>
    <p:sldId id="606" r:id="rId44"/>
    <p:sldId id="607" r:id="rId45"/>
    <p:sldId id="608" r:id="rId46"/>
    <p:sldId id="609" r:id="rId47"/>
    <p:sldId id="610" r:id="rId48"/>
    <p:sldId id="611" r:id="rId49"/>
    <p:sldId id="612" r:id="rId50"/>
    <p:sldId id="613" r:id="rId51"/>
    <p:sldId id="614" r:id="rId52"/>
    <p:sldId id="615" r:id="rId53"/>
    <p:sldId id="616" r:id="rId54"/>
    <p:sldId id="617" r:id="rId55"/>
    <p:sldId id="618" r:id="rId56"/>
    <p:sldId id="619" r:id="rId57"/>
    <p:sldId id="655" r:id="rId58"/>
    <p:sldId id="654" r:id="rId59"/>
    <p:sldId id="620" r:id="rId60"/>
    <p:sldId id="621" r:id="rId61"/>
    <p:sldId id="560" r:id="rId62"/>
    <p:sldId id="627" r:id="rId63"/>
    <p:sldId id="638" r:id="rId64"/>
    <p:sldId id="634" r:id="rId65"/>
    <p:sldId id="635" r:id="rId66"/>
    <p:sldId id="630" r:id="rId67"/>
    <p:sldId id="631" r:id="rId68"/>
    <p:sldId id="640" r:id="rId69"/>
    <p:sldId id="633" r:id="rId70"/>
    <p:sldId id="641" r:id="rId71"/>
    <p:sldId id="647" r:id="rId72"/>
    <p:sldId id="650" r:id="rId73"/>
    <p:sldId id="642" r:id="rId74"/>
    <p:sldId id="649" r:id="rId75"/>
    <p:sldId id="648" r:id="rId76"/>
    <p:sldId id="645" r:id="rId77"/>
    <p:sldId id="651" r:id="rId78"/>
    <p:sldId id="599" r:id="rId79"/>
    <p:sldId id="538" r:id="rId80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99FF66"/>
    <a:srgbClr val="07D50C"/>
    <a:srgbClr val="26B62D"/>
    <a:srgbClr val="FFFFCC"/>
    <a:srgbClr val="FFFF99"/>
    <a:srgbClr val="A5FFE7"/>
    <a:srgbClr val="1C85C0"/>
    <a:srgbClr val="FF0000"/>
    <a:srgbClr val="8D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4934" autoAdjust="0"/>
  </p:normalViewPr>
  <p:slideViewPr>
    <p:cSldViewPr>
      <p:cViewPr varScale="1">
        <p:scale>
          <a:sx n="63" d="100"/>
          <a:sy n="63" d="100"/>
        </p:scale>
        <p:origin x="-15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4"/>
    </p:cViewPr>
  </p:sorterViewPr>
  <p:notesViewPr>
    <p:cSldViewPr>
      <p:cViewPr>
        <p:scale>
          <a:sx n="100" d="100"/>
          <a:sy n="100" d="100"/>
        </p:scale>
        <p:origin x="-882" y="50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0.xml"/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7650" y="0"/>
            <a:ext cx="3024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2488"/>
            <a:ext cx="31051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7650" y="9742488"/>
            <a:ext cx="30241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F4260D-720A-4892-B5A8-C8639F000936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36707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 smtClean="0"/>
              <a:t>Haga clic para modificar el estilo de texto del patrón</a:t>
            </a:r>
          </a:p>
          <a:p>
            <a:pPr lvl="1"/>
            <a:r>
              <a:rPr lang="ca-ES" noProof="0" smtClean="0"/>
              <a:t>Segundo nivel</a:t>
            </a:r>
          </a:p>
          <a:p>
            <a:pPr lvl="2"/>
            <a:r>
              <a:rPr lang="ca-ES" noProof="0" smtClean="0"/>
              <a:t>Tercer nivel</a:t>
            </a:r>
          </a:p>
          <a:p>
            <a:pPr lvl="3"/>
            <a:r>
              <a:rPr lang="ca-ES" noProof="0" smtClean="0"/>
              <a:t>Cuarto nivel</a:t>
            </a:r>
          </a:p>
          <a:p>
            <a:pPr lvl="4"/>
            <a:r>
              <a:rPr lang="ca-ES" noProof="0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9E87F5-D2F6-4674-85CC-EE93B16A68C5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57565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17C8AA-28C5-49BB-BF09-E4A75E327670}" type="slidenum">
              <a:rPr lang="ca-ES" sz="1200" smtClean="0"/>
              <a:pPr/>
              <a:t>1</a:t>
            </a:fld>
            <a:endParaRPr lang="ca-ES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9548A9-143D-43A9-B760-A58F8E699F99}" type="slidenum">
              <a:rPr lang="ca-ES" sz="1200" smtClean="0"/>
              <a:pPr/>
              <a:t>31</a:t>
            </a:fld>
            <a:endParaRPr lang="ca-ES" sz="12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DAFAF2-B811-42C9-B41A-6FBBA99DC3C6}" type="slidenum">
              <a:rPr lang="ca-ES" sz="1200" smtClean="0"/>
              <a:pPr/>
              <a:t>34</a:t>
            </a:fld>
            <a:endParaRPr lang="ca-ES" sz="12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9BF79-E399-4F43-AFFD-C851751E2B8E}" type="slidenum">
              <a:rPr lang="ca-ES" sz="1200" smtClean="0"/>
              <a:pPr/>
              <a:t>37</a:t>
            </a:fld>
            <a:endParaRPr lang="ca-ES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682672-0F1D-464C-922E-9174B291982F}" type="slidenum">
              <a:rPr lang="ca-ES" sz="1200" smtClean="0"/>
              <a:pPr/>
              <a:t>38</a:t>
            </a:fld>
            <a:endParaRPr lang="ca-ES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5C40B7-E15B-47D6-85AD-18539F2B96D1}" type="slidenum">
              <a:rPr lang="ca-ES" sz="1200" smtClean="0"/>
              <a:pPr/>
              <a:t>43</a:t>
            </a:fld>
            <a:endParaRPr lang="ca-ES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8CAA18-1956-4B68-9AC9-4F5FA7747EA7}" type="slidenum">
              <a:rPr lang="ca-ES" sz="1200" smtClean="0"/>
              <a:pPr/>
              <a:t>44</a:t>
            </a:fld>
            <a:endParaRPr lang="ca-ES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8CD14C-5460-4824-9BE7-FB1905709DE8}" type="slidenum">
              <a:rPr lang="ca-ES" sz="1200" smtClean="0"/>
              <a:pPr/>
              <a:t>45</a:t>
            </a:fld>
            <a:endParaRPr lang="ca-ES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5FE4-1A2A-41D4-B59E-1C86D3B6CBB4}" type="slidenum">
              <a:rPr lang="ca-ES" sz="1200" smtClean="0"/>
              <a:pPr/>
              <a:t>46</a:t>
            </a:fld>
            <a:endParaRPr lang="ca-ES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275786-FB63-458B-848B-3AA778953DE9}" type="slidenum">
              <a:rPr lang="ca-ES" sz="1200" smtClean="0"/>
              <a:pPr/>
              <a:t>49</a:t>
            </a:fld>
            <a:endParaRPr lang="ca-ES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832917-B0AB-4856-B3AC-7F6356E65187}" type="slidenum">
              <a:rPr lang="ca-ES" sz="1200" smtClean="0"/>
              <a:pPr/>
              <a:t>61</a:t>
            </a:fld>
            <a:endParaRPr lang="ca-ES" sz="12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8AEBEB-06FE-4C81-B2AD-6442715AA48B}" type="slidenum">
              <a:rPr lang="ca-ES" sz="1200" smtClean="0"/>
              <a:pPr/>
              <a:t>2</a:t>
            </a:fld>
            <a:endParaRPr lang="ca-ES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682672-0F1D-464C-922E-9174B291982F}" type="slidenum">
              <a:rPr lang="ca-ES" sz="1200" smtClean="0"/>
              <a:pPr/>
              <a:t>62</a:t>
            </a:fld>
            <a:endParaRPr lang="ca-ES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350C6-2D85-4884-9FC6-B666162EBAE3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960F4-260C-4BFE-9281-D4F39E87225D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72A08-CC50-40CE-A085-6BB38D6CE64D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72A08-CC50-40CE-A085-6BB38D6CE64D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BB84B5-B2B8-4FDE-85AD-E7E1E0087AAA}" type="slidenum">
              <a:rPr lang="ca-ES" sz="1200" smtClean="0"/>
              <a:pPr/>
              <a:t>78</a:t>
            </a:fld>
            <a:endParaRPr lang="ca-ES" sz="120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C01308-DD04-4351-8206-74830E690C4C}" type="slidenum">
              <a:rPr lang="ca-ES" sz="1200" smtClean="0"/>
              <a:pPr/>
              <a:t>79</a:t>
            </a:fld>
            <a:endParaRPr lang="ca-ES" sz="120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97661E-0AC6-4CC2-9A9B-291AF93210C2}" type="slidenum">
              <a:rPr lang="ca-ES" sz="1200" smtClean="0"/>
              <a:pPr/>
              <a:t>4</a:t>
            </a:fld>
            <a:endParaRPr lang="ca-ES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B3275C-44BC-43BC-AB72-BAFCF4CE3299}" type="slidenum">
              <a:rPr lang="ca-ES" sz="1200" smtClean="0"/>
              <a:pPr/>
              <a:t>7</a:t>
            </a:fld>
            <a:endParaRPr lang="ca-E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27933A-F270-4C2C-AECE-77744AFF22E7}" type="slidenum">
              <a:rPr lang="ca-ES" sz="1200" smtClean="0"/>
              <a:pPr/>
              <a:t>8</a:t>
            </a:fld>
            <a:endParaRPr lang="ca-ES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508583-A59A-411F-B4C7-9AF20062D0C5}" type="slidenum">
              <a:rPr lang="ca-ES" sz="1200" smtClean="0"/>
              <a:pPr/>
              <a:t>9</a:t>
            </a:fld>
            <a:endParaRPr lang="ca-ES" sz="12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2367AD-B61C-4AD3-8E87-6163EA663294}" type="slidenum">
              <a:rPr lang="ca-ES" sz="1200" smtClean="0"/>
              <a:pPr/>
              <a:t>12</a:t>
            </a:fld>
            <a:endParaRPr lang="ca-ES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F10F96-BA71-44F5-A57D-86AF2AE51300}" type="slidenum">
              <a:rPr lang="ca-ES" sz="1200" smtClean="0"/>
              <a:pPr/>
              <a:t>25</a:t>
            </a:fld>
            <a:endParaRPr lang="ca-ES" sz="12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1C9FEF-0C30-4590-AB8D-93EABF18C4B6}" type="slidenum">
              <a:rPr lang="ca-ES" sz="1200" smtClean="0"/>
              <a:pPr/>
              <a:t>27</a:t>
            </a:fld>
            <a:endParaRPr lang="ca-ES" sz="12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1447800"/>
            <a:ext cx="7772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6" name="Picture 6" descr="logoF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34125"/>
            <a:ext cx="7731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logo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479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noProof="1"/>
            </a:lvl1pPr>
          </a:lstStyle>
          <a:p>
            <a:r>
              <a:rPr lang="es-ES" noProof="1"/>
              <a:t>Click to edit Master title style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>
              <a:buFontTx/>
              <a:buNone/>
              <a:defRPr sz="2000" noProof="1"/>
            </a:lvl1pPr>
          </a:lstStyle>
          <a:p>
            <a:r>
              <a:rPr lang="es-ES" noProof="1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08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39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5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496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180720-C95F-43E4-A93E-63DAAF69DA54}" type="slidenum">
              <a:rPr lang="en-US" altLang="zh-TW"/>
              <a:pPr/>
              <a:t>‹Nº›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19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70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9731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72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3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94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558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9369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a-ES" smtClean="0"/>
              <a:t>Haga clic modificar el estilo de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smtClean="0"/>
              <a:t>Haga clic para modificar el estilo de texto del patrón</a:t>
            </a:r>
          </a:p>
          <a:p>
            <a:pPr lvl="1"/>
            <a:r>
              <a:rPr lang="ca-ES" smtClean="0"/>
              <a:t>Segundo nivel</a:t>
            </a:r>
          </a:p>
          <a:p>
            <a:pPr lvl="2"/>
            <a:r>
              <a:rPr lang="ca-ES" smtClean="0"/>
              <a:t>Tercer nivel</a:t>
            </a:r>
          </a:p>
          <a:p>
            <a:pPr lvl="3"/>
            <a:r>
              <a:rPr lang="ca-ES" smtClean="0"/>
              <a:t>Cuarto nivel</a:t>
            </a:r>
          </a:p>
          <a:p>
            <a:pPr lvl="4"/>
            <a:r>
              <a:rPr lang="ca-ES" smtClean="0"/>
              <a:t>Quinto nivel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685800" y="1143000"/>
            <a:ext cx="7772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030" name="Picture 9" descr="logoFI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34125"/>
            <a:ext cx="7731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1" descr="logoUPC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479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2"/>
          <p:cNvSpPr txBox="1">
            <a:spLocks noChangeArrowheads="1"/>
          </p:cNvSpPr>
          <p:nvPr userDrawn="1"/>
        </p:nvSpPr>
        <p:spPr bwMode="auto">
          <a:xfrm>
            <a:off x="2133600" y="6400800"/>
            <a:ext cx="525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 smtClean="0">
                <a:solidFill>
                  <a:schemeClr val="folHlink"/>
                </a:solidFill>
                <a:latin typeface="Tahoma" pitchFamily="34" charset="0"/>
              </a:rPr>
              <a:t>SDX (</a:t>
            </a:r>
            <a:fld id="{D3F0B056-4206-47E8-B4FD-1BD96753945F}" type="slidenum">
              <a:rPr lang="es-ES" sz="1200" smtClean="0">
                <a:solidFill>
                  <a:schemeClr val="folHlink"/>
                </a:solidFill>
                <a:latin typeface="Tahoma" pitchFamily="34" charset="0"/>
              </a:rPr>
              <a:pPr>
                <a:spcBef>
                  <a:spcPct val="50000"/>
                </a:spcBef>
                <a:defRPr/>
              </a:pPr>
              <a:t>‹Nº›</a:t>
            </a:fld>
            <a:r>
              <a:rPr lang="es-ES" sz="1200" dirty="0" smtClean="0">
                <a:solidFill>
                  <a:schemeClr val="folHlink"/>
                </a:solidFill>
                <a:latin typeface="Tahoma" pitchFamily="34" charset="0"/>
              </a:rPr>
              <a:t>)</a:t>
            </a:r>
            <a:r>
              <a:rPr lang="en-US" sz="1200" dirty="0" smtClean="0">
                <a:solidFill>
                  <a:schemeClr val="folHlink"/>
                </a:solidFill>
                <a:latin typeface="Tahoma" pitchFamily="34" charset="0"/>
              </a:rPr>
              <a:t> Peer-to-peer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1C85C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1C85C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1C85C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C85C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C85C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C85C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C85C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C85C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C85C0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bittorrent.org/beps/bep_0005.html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31"/>
          <p:cNvGrpSpPr>
            <a:grpSpLocks/>
          </p:cNvGrpSpPr>
          <p:nvPr/>
        </p:nvGrpSpPr>
        <p:grpSpPr bwMode="auto">
          <a:xfrm>
            <a:off x="685800" y="0"/>
            <a:ext cx="8458200" cy="6858000"/>
            <a:chOff x="432" y="0"/>
            <a:chExt cx="5328" cy="4320"/>
          </a:xfrm>
        </p:grpSpPr>
        <p:pic>
          <p:nvPicPr>
            <p:cNvPr id="3077" name="Picture 1026" descr="logoUPC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" y="0"/>
              <a:ext cx="3015" cy="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Line 1029"/>
            <p:cNvSpPr>
              <a:spLocks noChangeShapeType="1"/>
            </p:cNvSpPr>
            <p:nvPr/>
          </p:nvSpPr>
          <p:spPr bwMode="auto">
            <a:xfrm>
              <a:off x="432" y="912"/>
              <a:ext cx="489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9" name="Rectangle 1030"/>
            <p:cNvSpPr>
              <a:spLocks noChangeArrowheads="1"/>
            </p:cNvSpPr>
            <p:nvPr/>
          </p:nvSpPr>
          <p:spPr bwMode="auto">
            <a:xfrm>
              <a:off x="4848" y="3936"/>
              <a:ext cx="624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075" name="Rectangle 103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Sistemes</a:t>
            </a:r>
            <a:r>
              <a:rPr lang="es-ES" dirty="0" smtClean="0"/>
              <a:t> </a:t>
            </a:r>
            <a:r>
              <a:rPr lang="es-ES" dirty="0" err="1" smtClean="0"/>
              <a:t>Distribuïts</a:t>
            </a:r>
            <a:r>
              <a:rPr lang="es-ES" dirty="0" smtClean="0"/>
              <a:t> en </a:t>
            </a:r>
            <a:r>
              <a:rPr lang="es-ES" dirty="0" err="1" smtClean="0"/>
              <a:t>Xarxa</a:t>
            </a:r>
            <a:r>
              <a:rPr lang="es-ES" dirty="0" smtClean="0"/>
              <a:t> (SDX)</a:t>
            </a:r>
          </a:p>
          <a:p>
            <a:r>
              <a:rPr lang="es-ES" dirty="0" err="1" smtClean="0"/>
              <a:t>Facultat</a:t>
            </a:r>
            <a:r>
              <a:rPr lang="es-ES" dirty="0" smtClean="0"/>
              <a:t> </a:t>
            </a:r>
            <a:r>
              <a:rPr lang="es-ES" dirty="0" err="1" smtClean="0"/>
              <a:t>d’Informàtica</a:t>
            </a:r>
            <a:r>
              <a:rPr lang="es-ES" dirty="0" smtClean="0"/>
              <a:t> de Barcelona (FIB)</a:t>
            </a:r>
          </a:p>
          <a:p>
            <a:r>
              <a:rPr lang="es-ES" dirty="0" err="1" smtClean="0"/>
              <a:t>Universitat</a:t>
            </a:r>
            <a:r>
              <a:rPr lang="es-ES" dirty="0" smtClean="0"/>
              <a:t> </a:t>
            </a:r>
            <a:r>
              <a:rPr lang="es-ES" dirty="0" err="1" smtClean="0"/>
              <a:t>Politècnica</a:t>
            </a:r>
            <a:r>
              <a:rPr lang="es-ES" dirty="0" smtClean="0"/>
              <a:t> de Catalunya (UPC)</a:t>
            </a:r>
          </a:p>
          <a:p>
            <a:r>
              <a:rPr lang="es-ES" dirty="0" smtClean="0"/>
              <a:t>2017/2018 Q2</a:t>
            </a:r>
          </a:p>
        </p:txBody>
      </p:sp>
      <p:sp>
        <p:nvSpPr>
          <p:cNvPr id="3076" name="Rectangle 103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527175"/>
          </a:xfrm>
          <a:noFill/>
        </p:spPr>
        <p:txBody>
          <a:bodyPr/>
          <a:lstStyle/>
          <a:p>
            <a:r>
              <a:rPr lang="es-ES" smtClean="0"/>
              <a:t>9. Peer-to-Peer Systems</a:t>
            </a:r>
            <a:endParaRPr 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model: Napster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smtClean="0"/>
              <a:t>Simple and locates files quickly and efficiently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smtClean="0"/>
              <a:t>Easy to implement sophisticated search engines on top of the index system</a:t>
            </a:r>
          </a:p>
          <a:p>
            <a:r>
              <a:rPr lang="en-US" smtClean="0"/>
              <a:t>Disadvantages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smtClean="0"/>
              <a:t>Lack of robustness: single point of failure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smtClean="0"/>
              <a:t>Scalability / performance bottleneck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smtClean="0"/>
              <a:t>Resources are distributed, but index service is not</a:t>
            </a:r>
          </a:p>
          <a:p>
            <a:pPr lvl="2"/>
            <a:r>
              <a:rPr lang="en-US" smtClean="0"/>
              <a:t>Easy to detect copyright infringements</a:t>
            </a:r>
          </a:p>
          <a:p>
            <a:pPr lvl="2"/>
            <a:r>
              <a:rPr lang="en-US" smtClean="0"/>
              <a:t>For this reason, Napster could be shut down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READING REPORT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[Cohen03]</a:t>
            </a:r>
            <a:r>
              <a:rPr lang="en-US" dirty="0" smtClean="0"/>
              <a:t> </a:t>
            </a:r>
            <a:r>
              <a:rPr lang="en-US" dirty="0"/>
              <a:t>Cohen, B., </a:t>
            </a:r>
            <a:r>
              <a:rPr lang="en-US" i="1" dirty="0"/>
              <a:t>Incentives Build Robustness in </a:t>
            </a:r>
            <a:r>
              <a:rPr lang="en-US" i="1" dirty="0" err="1"/>
              <a:t>BitTorrent</a:t>
            </a:r>
            <a:r>
              <a:rPr lang="en-US" dirty="0"/>
              <a:t>, 1st Workshop on Economics of Peer-to-Peer Systems, Berkeley, CA, USA, June 2003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40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model: BitTorrent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Collaborative system providing efficient content distribution using file swarming</a:t>
            </a:r>
          </a:p>
          <a:p>
            <a:pPr lvl="1"/>
            <a:r>
              <a:rPr lang="en-US" smtClean="0"/>
              <a:t>Each file split into smaller pieces</a:t>
            </a:r>
          </a:p>
          <a:p>
            <a:pPr lvl="1"/>
            <a:r>
              <a:rPr lang="en-US" smtClean="0"/>
              <a:t>Nodes request desired pieces from neighbors</a:t>
            </a:r>
          </a:p>
          <a:p>
            <a:pPr lvl="1"/>
            <a:r>
              <a:rPr lang="en-US" smtClean="0"/>
              <a:t>Encourages contribution by all nodes</a:t>
            </a:r>
          </a:p>
          <a:p>
            <a:r>
              <a:rPr lang="en-US" smtClean="0"/>
              <a:t>Combines a client-server model for locating the pieces with a P2P download protocol</a:t>
            </a:r>
          </a:p>
          <a:p>
            <a:pPr lvl="1"/>
            <a:r>
              <a:rPr lang="en-US" smtClean="0"/>
              <a:t>Usually does not perform all the functions of a typical P2P system, like searching</a:t>
            </a:r>
          </a:p>
          <a:p>
            <a:r>
              <a:rPr lang="en-US" smtClean="0"/>
              <a:t>Written by Bram Cohen (in Python) in 2001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model: BitTorrent</a:t>
            </a:r>
            <a:endParaRPr lang="es-E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Tahoma" pitchFamily="34" charset="0"/>
              <a:buAutoNum type="arabicPeriod"/>
            </a:pPr>
            <a:r>
              <a:rPr lang="en-US" sz="2400" smtClean="0"/>
              <a:t>Peers obtain a .torrent file, hosted in a web server</a:t>
            </a:r>
          </a:p>
          <a:p>
            <a:pPr marL="514350" indent="-514350">
              <a:buFont typeface="Tahoma" pitchFamily="34" charset="0"/>
              <a:buAutoNum type="arabicPeriod"/>
            </a:pPr>
            <a:r>
              <a:rPr lang="en-US" sz="2400" smtClean="0"/>
              <a:t>Peers connect to the tracker specified there</a:t>
            </a:r>
          </a:p>
          <a:p>
            <a:pPr marL="514350" indent="-514350">
              <a:buFont typeface="Tahoma" pitchFamily="34" charset="0"/>
              <a:buAutoNum type="arabicPeriod"/>
            </a:pPr>
            <a:r>
              <a:rPr lang="en-US" sz="2400" smtClean="0"/>
              <a:t>Tracker responds with contact information about the peers that are downloading the same file</a:t>
            </a:r>
          </a:p>
          <a:p>
            <a:pPr marL="514350" indent="-514350">
              <a:buFont typeface="Tahoma" pitchFamily="34" charset="0"/>
              <a:buAutoNum type="arabicPeriod"/>
            </a:pPr>
            <a:r>
              <a:rPr lang="en-US" sz="2400" smtClean="0"/>
              <a:t>Peers then use this information to connect to each other and distribute file pieces among them</a:t>
            </a:r>
            <a:endParaRPr lang="es-ES" sz="2400" smtClean="0"/>
          </a:p>
        </p:txBody>
      </p:sp>
      <p:pic>
        <p:nvPicPr>
          <p:cNvPr id="18436" name="Picture 4" descr="02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3832225"/>
            <a:ext cx="7637462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model: BitTorrent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u="sng" dirty="0" smtClean="0"/>
              <a:t>torrent file</a:t>
            </a:r>
            <a:r>
              <a:rPr lang="en-US" dirty="0" smtClean="0"/>
              <a:t> contains:</a:t>
            </a:r>
          </a:p>
          <a:p>
            <a:pPr lvl="1"/>
            <a:r>
              <a:rPr lang="en-US" dirty="0" smtClean="0"/>
              <a:t>Metadata about the file to be shared</a:t>
            </a:r>
          </a:p>
          <a:p>
            <a:pPr lvl="2"/>
            <a:r>
              <a:rPr lang="en-US" dirty="0" smtClean="0"/>
              <a:t>Name, length, piece length, SHA-1 hash of each piece </a:t>
            </a:r>
          </a:p>
          <a:p>
            <a:pPr lvl="1"/>
            <a:r>
              <a:rPr lang="en-US" dirty="0" smtClean="0"/>
              <a:t>URL of </a:t>
            </a:r>
            <a:r>
              <a:rPr lang="en-US" dirty="0" smtClean="0"/>
              <a:t>the tracker</a:t>
            </a:r>
            <a:endParaRPr lang="en-US" dirty="0" smtClean="0"/>
          </a:p>
          <a:p>
            <a:r>
              <a:rPr lang="en-US" u="sng" dirty="0" smtClean="0"/>
              <a:t>Tracker</a:t>
            </a:r>
          </a:p>
          <a:p>
            <a:pPr lvl="1"/>
            <a:r>
              <a:rPr lang="en-US" dirty="0" smtClean="0"/>
              <a:t>Keeps track of all the peers who have the file (seeds/</a:t>
            </a:r>
            <a:r>
              <a:rPr lang="en-US" dirty="0" err="1" smtClean="0"/>
              <a:t>leechers</a:t>
            </a:r>
            <a:r>
              <a:rPr lang="en-US" dirty="0" smtClean="0"/>
              <a:t>) and which chunks each peer has</a:t>
            </a:r>
          </a:p>
          <a:p>
            <a:pPr lvl="1"/>
            <a:r>
              <a:rPr lang="en-US" dirty="0" smtClean="0"/>
              <a:t>When asked for a list of peers, the tracker returns a random subset of the peers, typically 50 peers</a:t>
            </a:r>
          </a:p>
          <a:p>
            <a:pPr lvl="1"/>
            <a:r>
              <a:rPr lang="en-US" dirty="0" smtClean="0"/>
              <a:t>Can receive statistics about what peers are doing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model: BitTorrent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Seeds</a:t>
            </a:r>
          </a:p>
          <a:p>
            <a:pPr lvl="1"/>
            <a:r>
              <a:rPr lang="en-US" dirty="0" smtClean="0"/>
              <a:t>Peers that have a complete copy of the file</a:t>
            </a:r>
          </a:p>
          <a:p>
            <a:pPr lvl="1"/>
            <a:r>
              <a:rPr lang="en-US" dirty="0" smtClean="0"/>
              <a:t>They are usually selfish and do not want to wait after they get the file</a:t>
            </a:r>
          </a:p>
          <a:p>
            <a:pPr lvl="1"/>
            <a:r>
              <a:rPr lang="en-US" u="sng" dirty="0" smtClean="0"/>
              <a:t>Initial seed</a:t>
            </a:r>
            <a:r>
              <a:rPr lang="en-US" dirty="0" smtClean="0"/>
              <a:t>: a peer that provides the initial copy</a:t>
            </a:r>
          </a:p>
          <a:p>
            <a:pPr lvl="1"/>
            <a:r>
              <a:rPr lang="en-US" dirty="0" smtClean="0"/>
              <a:t>At least the initial seed has to stay to serve one complete copy of the file</a:t>
            </a:r>
          </a:p>
          <a:p>
            <a:r>
              <a:rPr lang="en-US" u="sng" dirty="0" err="1" smtClean="0"/>
              <a:t>Leechers</a:t>
            </a:r>
            <a:endParaRPr lang="en-US" u="sng" dirty="0" smtClean="0"/>
          </a:p>
          <a:p>
            <a:pPr lvl="1"/>
            <a:r>
              <a:rPr lang="en-US" dirty="0" smtClean="0"/>
              <a:t>Any peer who does not have a complete file</a:t>
            </a:r>
          </a:p>
          <a:p>
            <a:pPr lvl="1"/>
            <a:r>
              <a:rPr lang="en-US" dirty="0" smtClean="0"/>
              <a:t>He stays a </a:t>
            </a:r>
            <a:r>
              <a:rPr lang="en-US" dirty="0" err="1" smtClean="0"/>
              <a:t>leecher</a:t>
            </a:r>
            <a:r>
              <a:rPr lang="en-US" dirty="0" smtClean="0"/>
              <a:t> and eventually becomes a seed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BitTorrent: Piece selection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file is split into smaller pieces</a:t>
            </a:r>
          </a:p>
          <a:p>
            <a:pPr lvl="1"/>
            <a:r>
              <a:rPr lang="en-US" dirty="0" smtClean="0"/>
              <a:t>This is the unit for uploading, typically 256Kb</a:t>
            </a:r>
          </a:p>
          <a:p>
            <a:r>
              <a:rPr lang="en-US" dirty="0" smtClean="0"/>
              <a:t>Pieces are further divided in sub-pieces</a:t>
            </a:r>
          </a:p>
          <a:p>
            <a:pPr lvl="1"/>
            <a:r>
              <a:rPr lang="en-US" dirty="0" smtClean="0"/>
              <a:t>This is the unit for downloading, typically 16Kb</a:t>
            </a:r>
          </a:p>
          <a:p>
            <a:r>
              <a:rPr lang="en-US" dirty="0" smtClean="0"/>
              <a:t>The order in which pieces are selected is critical for good performance</a:t>
            </a:r>
          </a:p>
          <a:p>
            <a:pPr lvl="1"/>
            <a:r>
              <a:rPr lang="en-US" dirty="0" smtClean="0"/>
              <a:t>Avoid ending with peers having all the same set of available pieces, and none of the missing ones</a:t>
            </a:r>
          </a:p>
          <a:p>
            <a:pPr lvl="1"/>
            <a:r>
              <a:rPr lang="en-US" dirty="0" smtClean="0"/>
              <a:t>If the </a:t>
            </a:r>
            <a:r>
              <a:rPr lang="en-US" dirty="0" smtClean="0"/>
              <a:t>initial seed </a:t>
            </a:r>
            <a:r>
              <a:rPr lang="en-US" dirty="0" smtClean="0"/>
              <a:t>is prematurely taken down, then the file cannot be completely downloaded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BitTorrent: Piece selection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Rarest Piece First</a:t>
            </a:r>
          </a:p>
          <a:p>
            <a:pPr lvl="1"/>
            <a:r>
              <a:rPr lang="en-US" dirty="0" smtClean="0"/>
              <a:t>This is the general rule: download first the pieces that are most rare among your peers</a:t>
            </a:r>
          </a:p>
          <a:p>
            <a:pPr lvl="2"/>
            <a:r>
              <a:rPr lang="en-US" dirty="0" smtClean="0"/>
              <a:t>Most commonly available pieces are left until the end to download</a:t>
            </a:r>
          </a:p>
          <a:p>
            <a:pPr lvl="1"/>
            <a:r>
              <a:rPr lang="en-US" dirty="0" smtClean="0"/>
              <a:t>Increases diversity in the pieces downloaded</a:t>
            </a:r>
          </a:p>
          <a:p>
            <a:pPr lvl="2"/>
            <a:r>
              <a:rPr lang="en-US" dirty="0" smtClean="0"/>
              <a:t>You are going to be useful to others</a:t>
            </a:r>
          </a:p>
          <a:p>
            <a:pPr lvl="2"/>
            <a:r>
              <a:rPr lang="en-US" dirty="0" smtClean="0"/>
              <a:t>Avoids the case where all peers have exactly the same pieces</a:t>
            </a:r>
          </a:p>
          <a:p>
            <a:pPr lvl="1"/>
            <a:r>
              <a:rPr lang="en-US" dirty="0" smtClean="0"/>
              <a:t>Increases likelihood that all pieces are still available even if the </a:t>
            </a:r>
            <a:r>
              <a:rPr lang="en-US" dirty="0" smtClean="0"/>
              <a:t>initial seed </a:t>
            </a:r>
            <a:r>
              <a:rPr lang="en-US" dirty="0" smtClean="0"/>
              <a:t>leaves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BitTorrent: Piece selection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behavior of the ‘Rarest Piece First’ policy can be modified by three additional policies:</a:t>
            </a:r>
          </a:p>
          <a:p>
            <a:pPr lvl="1"/>
            <a:r>
              <a:rPr lang="en-US" smtClean="0"/>
              <a:t>Strict Priority, Random First Piece, Endgame Mode</a:t>
            </a:r>
          </a:p>
          <a:p>
            <a:pPr lvl="1"/>
            <a:endParaRPr lang="en-US" smtClean="0"/>
          </a:p>
          <a:p>
            <a:r>
              <a:rPr lang="en-US" b="1" smtClean="0"/>
              <a:t>Strict Priority</a:t>
            </a:r>
          </a:p>
          <a:p>
            <a:pPr lvl="1"/>
            <a:r>
              <a:rPr lang="en-US" smtClean="0"/>
              <a:t>Once a single sub-piece has been requested, the other sub-pieces from that piece are requested before sub-pieces from any other piece</a:t>
            </a:r>
          </a:p>
          <a:p>
            <a:pPr lvl="2"/>
            <a:r>
              <a:rPr lang="en-US" smtClean="0"/>
              <a:t>As only complete pieces can be sent, it is important to minimize the number of partially-received pieces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BitTorrent: Piece selection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Random First Piece</a:t>
            </a:r>
          </a:p>
          <a:p>
            <a:pPr lvl="1"/>
            <a:r>
              <a:rPr lang="en-US" smtClean="0"/>
              <a:t>Special case at the beginning of the download</a:t>
            </a:r>
          </a:p>
          <a:p>
            <a:pPr lvl="1"/>
            <a:r>
              <a:rPr lang="en-US" smtClean="0"/>
              <a:t>A peer has nothing to trade so it is important to get a complete piece as soon as possible</a:t>
            </a:r>
          </a:p>
          <a:p>
            <a:pPr lvl="1"/>
            <a:r>
              <a:rPr lang="en-US" smtClean="0"/>
              <a:t>‘Rarest Piece First’ is not a good option</a:t>
            </a:r>
          </a:p>
          <a:p>
            <a:pPr lvl="2"/>
            <a:r>
              <a:rPr lang="en-US" smtClean="0"/>
              <a:t>Rare pieces are present on few peers, so they would be downloaded slower</a:t>
            </a:r>
          </a:p>
          <a:p>
            <a:pPr lvl="1"/>
            <a:r>
              <a:rPr lang="en-US" u="sng" smtClean="0"/>
              <a:t>Select a random piece</a:t>
            </a:r>
            <a:r>
              <a:rPr lang="en-US" smtClean="0"/>
              <a:t> of the file and download it</a:t>
            </a:r>
          </a:p>
          <a:p>
            <a:pPr lvl="1"/>
            <a:r>
              <a:rPr lang="en-US" smtClean="0"/>
              <a:t>When first complete piece is assembled, switch to ‘Rarest Piece First’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1260475"/>
            <a:ext cx="7772400" cy="6858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lIns="93600" tIns="46800" rIns="93600" bIns="46800" anchor="ctr">
            <a:spAutoFit/>
          </a:bodyPr>
          <a:lstStyle/>
          <a:p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5438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smtClean="0"/>
              <a:t>Introduction</a:t>
            </a:r>
          </a:p>
          <a:p>
            <a:endParaRPr lang="es-ES" b="1" dirty="0" smtClean="0"/>
          </a:p>
          <a:p>
            <a:endParaRPr lang="en-US" b="1" dirty="0" smtClean="0"/>
          </a:p>
          <a:p>
            <a:r>
              <a:rPr lang="en-US" dirty="0" smtClean="0"/>
              <a:t>Unstructured P2P systems</a:t>
            </a:r>
          </a:p>
          <a:p>
            <a:endParaRPr lang="es-ES" dirty="0" smtClean="0">
              <a:solidFill>
                <a:schemeClr val="folHlink"/>
              </a:solidFill>
            </a:endParaRPr>
          </a:p>
          <a:p>
            <a:endParaRPr lang="en-US" dirty="0" smtClean="0">
              <a:solidFill>
                <a:schemeClr val="folHlink"/>
              </a:solidFill>
            </a:endParaRPr>
          </a:p>
          <a:p>
            <a:r>
              <a:rPr lang="en-US" dirty="0" smtClean="0"/>
              <a:t>Structured P2P systems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BitTorrent: Piece selection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End Game Mode</a:t>
            </a:r>
          </a:p>
          <a:p>
            <a:pPr lvl="1"/>
            <a:r>
              <a:rPr lang="en-US" smtClean="0"/>
              <a:t>Special case at the end of the download</a:t>
            </a:r>
          </a:p>
          <a:p>
            <a:pPr lvl="1"/>
            <a:r>
              <a:rPr lang="en-US" smtClean="0"/>
              <a:t>The completion of a download can be delayed due to a single peer with a slow transfer rate</a:t>
            </a:r>
          </a:p>
          <a:p>
            <a:pPr lvl="1"/>
            <a:r>
              <a:rPr lang="en-US" smtClean="0"/>
              <a:t>When all missing sub-pieces have been requested, those not received yet are requested </a:t>
            </a:r>
            <a:r>
              <a:rPr lang="en-US" u="sng" smtClean="0"/>
              <a:t>from every peer containing them</a:t>
            </a:r>
          </a:p>
          <a:p>
            <a:pPr lvl="1"/>
            <a:r>
              <a:rPr lang="en-US" smtClean="0"/>
              <a:t>When a sub-piece arrives, the pending requests for that sub-piece are cancelled</a:t>
            </a:r>
          </a:p>
          <a:p>
            <a:pPr lvl="1"/>
            <a:r>
              <a:rPr lang="en-US" smtClean="0"/>
              <a:t>Some bandwidth is wasted, but in practice, this is not too much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BitTorrent: Choking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Want to encourage all peers to contribute</a:t>
            </a:r>
          </a:p>
          <a:p>
            <a:pPr lvl="1"/>
            <a:r>
              <a:rPr lang="en-US" smtClean="0"/>
              <a:t>Guarantee a reasonable level of upload and download reciprocation</a:t>
            </a:r>
          </a:p>
          <a:p>
            <a:pPr lvl="1"/>
            <a:r>
              <a:rPr lang="en-US" smtClean="0"/>
              <a:t>Avoid ‘free riders’</a:t>
            </a:r>
          </a:p>
          <a:p>
            <a:r>
              <a:rPr lang="en-US" b="1" smtClean="0"/>
              <a:t>Choking</a:t>
            </a:r>
            <a:r>
              <a:rPr lang="en-US" smtClean="0"/>
              <a:t> is a temporary refusal to upload</a:t>
            </a:r>
          </a:p>
          <a:p>
            <a:pPr lvl="1"/>
            <a:r>
              <a:rPr lang="en-US" smtClean="0"/>
              <a:t>A chokes B if A decides not to upload to B</a:t>
            </a:r>
          </a:p>
          <a:p>
            <a:r>
              <a:rPr lang="en-US" smtClean="0"/>
              <a:t>A given peer can unchoke only 4 remote peers at a given time</a:t>
            </a:r>
          </a:p>
          <a:p>
            <a:pPr lvl="1"/>
            <a:r>
              <a:rPr lang="en-US" smtClean="0"/>
              <a:t>Not because you are connected to somebody you can download from him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BitTorrent: Choking</a:t>
            </a:r>
            <a:endParaRPr lang="es-ES" smtClean="0"/>
          </a:p>
        </p:txBody>
      </p:sp>
      <p:sp>
        <p:nvSpPr>
          <p:cNvPr id="2765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Unchoking</a:t>
            </a:r>
            <a:r>
              <a:rPr lang="en-US" dirty="0" smtClean="0"/>
              <a:t> decision reconsidered periodically</a:t>
            </a:r>
          </a:p>
          <a:p>
            <a:pPr lvl="1"/>
            <a:r>
              <a:rPr lang="en-US" dirty="0" smtClean="0"/>
              <a:t>Every 10 seconds, the interested remote peers are ordered according to their upload rate to the local peer and the 3 fastest peers are </a:t>
            </a:r>
            <a:r>
              <a:rPr lang="en-US" dirty="0" err="1" smtClean="0"/>
              <a:t>unchoked</a:t>
            </a:r>
            <a:endParaRPr lang="en-US" dirty="0" smtClean="0"/>
          </a:p>
          <a:p>
            <a:pPr lvl="2"/>
            <a:r>
              <a:rPr lang="en-US" dirty="0" smtClean="0"/>
              <a:t>i.e. initially they should have </a:t>
            </a:r>
            <a:r>
              <a:rPr lang="en-US" dirty="0" err="1" smtClean="0"/>
              <a:t>unchoked</a:t>
            </a:r>
            <a:r>
              <a:rPr lang="en-US" dirty="0" smtClean="0"/>
              <a:t> the local peer</a:t>
            </a:r>
          </a:p>
          <a:p>
            <a:pPr lvl="1"/>
            <a:r>
              <a:rPr lang="en-US" dirty="0" smtClean="0"/>
              <a:t>Every 30 seconds, one additional interested remote peer from the remaining connections is </a:t>
            </a:r>
            <a:r>
              <a:rPr lang="en-US" dirty="0" err="1" smtClean="0"/>
              <a:t>unchoked</a:t>
            </a:r>
            <a:r>
              <a:rPr lang="en-US" dirty="0" smtClean="0"/>
              <a:t> at random </a:t>
            </a:r>
          </a:p>
          <a:p>
            <a:pPr lvl="2"/>
            <a:r>
              <a:rPr lang="en-US" dirty="0" smtClean="0"/>
              <a:t>This is called </a:t>
            </a:r>
            <a:r>
              <a:rPr lang="en-US" b="1" dirty="0" smtClean="0"/>
              <a:t>optimistic </a:t>
            </a:r>
            <a:r>
              <a:rPr lang="en-US" b="1" dirty="0" err="1" smtClean="0"/>
              <a:t>unchoke</a:t>
            </a:r>
            <a:endParaRPr lang="en-US" b="1" dirty="0" smtClean="0"/>
          </a:p>
          <a:p>
            <a:pPr lvl="2"/>
            <a:r>
              <a:rPr lang="en-US" dirty="0" smtClean="0"/>
              <a:t>Allows to replace peers with better upload capacity and bootstrap new peers that do not have any piece to share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model: BitTorrent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smtClean="0"/>
              <a:t>Very good download performance</a:t>
            </a:r>
          </a:p>
          <a:p>
            <a:pPr lvl="2"/>
            <a:r>
              <a:rPr lang="en-US" smtClean="0"/>
              <a:t>Slow nodes do not slow down other nodes</a:t>
            </a:r>
          </a:p>
          <a:p>
            <a:pPr lvl="2"/>
            <a:r>
              <a:rPr lang="en-US" smtClean="0"/>
              <a:t>Proficient in utilizing partially downloaded files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smtClean="0"/>
              <a:t>Discourages ‘freeloading’ by rewarding fastest uploaders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smtClean="0"/>
              <a:t>‘Rarest Piece First’ extends the lifetime of swarm, increasing the likelihood all pieces are available 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smtClean="0"/>
              <a:t>Users use well-known, trusted sources to locate content, as </a:t>
            </a:r>
            <a:r>
              <a:rPr lang="en-US" smtClean="0">
                <a:sym typeface="Wingdings" pitchFamily="2" charset="2"/>
              </a:rPr>
              <a:t>there is not</a:t>
            </a:r>
            <a:r>
              <a:rPr lang="en-US" smtClean="0"/>
              <a:t> search feature</a:t>
            </a:r>
          </a:p>
          <a:p>
            <a:pPr lvl="2"/>
            <a:r>
              <a:rPr lang="en-US" smtClean="0"/>
              <a:t>Avoids the pollution problem, where garbage is passed off as authentic content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model: BitTorrent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Disadvantages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smtClean="0"/>
              <a:t>All interested peers </a:t>
            </a:r>
            <a:r>
              <a:rPr lang="en-US" smtClean="0"/>
              <a:t>should be </a:t>
            </a:r>
            <a:r>
              <a:rPr lang="en-US" smtClean="0"/>
              <a:t>active at same time: performance deteriorates if swarm “cools off”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smtClean="0"/>
              <a:t>The centralized tracker is a s</a:t>
            </a:r>
            <a:r>
              <a:rPr lang="en-US" smtClean="0">
                <a:sym typeface="Wingdings" pitchFamily="2" charset="2"/>
              </a:rPr>
              <a:t>ingle point of failure </a:t>
            </a:r>
          </a:p>
          <a:p>
            <a:pPr lvl="2"/>
            <a:r>
              <a:rPr lang="en-US" smtClean="0">
                <a:sym typeface="Wingdings" pitchFamily="2" charset="2"/>
              </a:rPr>
              <a:t>N</a:t>
            </a:r>
            <a:r>
              <a:rPr lang="en-US" smtClean="0"/>
              <a:t>ew nodes cannot enter the swarm if tracker goes down</a:t>
            </a:r>
          </a:p>
          <a:p>
            <a:pPr lvl="2"/>
            <a:r>
              <a:rPr lang="en-US" smtClean="0"/>
              <a:t>BitTorrent variants </a:t>
            </a:r>
            <a:r>
              <a:rPr lang="en-US" u="sng" smtClean="0"/>
              <a:t>without a centralized tracker</a:t>
            </a:r>
          </a:p>
          <a:p>
            <a:pPr lvl="3"/>
            <a:r>
              <a:rPr lang="en-US" smtClean="0"/>
              <a:t>e.g. Vuze (former Azureus)</a:t>
            </a:r>
          </a:p>
          <a:p>
            <a:pPr lvl="3"/>
            <a:r>
              <a:rPr lang="en-US" smtClean="0"/>
              <a:t>Official client also supports distributed tracking</a:t>
            </a:r>
          </a:p>
          <a:p>
            <a:pPr lvl="4"/>
            <a:r>
              <a:rPr lang="en-US" smtClean="0"/>
              <a:t>Mainline DHT (based on </a:t>
            </a:r>
            <a:r>
              <a:rPr lang="en-US" u="sng" smtClean="0"/>
              <a:t>Kademlia</a:t>
            </a:r>
            <a:r>
              <a:rPr lang="en-US" smtClean="0"/>
              <a:t>)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smtClean="0">
                <a:sym typeface="Wingdings" pitchFamily="2" charset="2"/>
              </a:rPr>
              <a:t>Lack of search feature</a:t>
            </a:r>
          </a:p>
          <a:p>
            <a:pPr lvl="2"/>
            <a:r>
              <a:rPr lang="en-US" smtClean="0">
                <a:sym typeface="Wingdings" pitchFamily="2" charset="2"/>
              </a:rPr>
              <a:t>Users need to resort to out-of-band search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2286000"/>
            <a:ext cx="7772400" cy="201295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lIns="93600" tIns="46800" rIns="93600" bIns="46800" anchor="ctr">
            <a:spAutoFit/>
          </a:bodyPr>
          <a:lstStyle/>
          <a:p>
            <a:endParaRPr lang="es-E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mtClean="0">
                <a:solidFill>
                  <a:schemeClr val="folHlink"/>
                </a:solidFill>
              </a:rPr>
              <a:t>Introduction</a:t>
            </a:r>
          </a:p>
          <a:p>
            <a:pPr lvl="2">
              <a:spcBef>
                <a:spcPct val="0"/>
              </a:spcBef>
            </a:pPr>
            <a:endParaRPr lang="en-US" b="1" smtClean="0"/>
          </a:p>
          <a:p>
            <a:pPr>
              <a:lnSpc>
                <a:spcPct val="150000"/>
              </a:lnSpc>
            </a:pPr>
            <a:r>
              <a:rPr lang="en-US" b="1" smtClean="0">
                <a:solidFill>
                  <a:schemeClr val="folHlink"/>
                </a:solidFill>
              </a:rPr>
              <a:t>Unstructured P2P systems</a:t>
            </a:r>
          </a:p>
          <a:p>
            <a:pPr lvl="1"/>
            <a:r>
              <a:rPr lang="en-US" smtClean="0">
                <a:solidFill>
                  <a:schemeClr val="folHlink"/>
                </a:solidFill>
              </a:rPr>
              <a:t>Centralized model</a:t>
            </a:r>
          </a:p>
          <a:p>
            <a:pPr lvl="1"/>
            <a:r>
              <a:rPr lang="en-US" b="1" smtClean="0"/>
              <a:t>Decentralized model</a:t>
            </a:r>
          </a:p>
          <a:p>
            <a:pPr lvl="1"/>
            <a:r>
              <a:rPr lang="en-US" smtClean="0"/>
              <a:t>Hierarchical model</a:t>
            </a:r>
          </a:p>
          <a:p>
            <a:pPr lvl="1"/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Structured P2P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Decentralized model: Gnutella</a:t>
            </a:r>
            <a:endParaRPr lang="en-US" smtClean="0"/>
          </a:p>
        </p:txBody>
      </p:sp>
      <p:sp>
        <p:nvSpPr>
          <p:cNvPr id="31747" name="Rectangle 36"/>
          <p:cNvSpPr>
            <a:spLocks noGrp="1" noChangeArrowheads="1"/>
          </p:cNvSpPr>
          <p:nvPr>
            <p:ph type="body" sz="half" idx="1"/>
          </p:nvPr>
        </p:nvSpPr>
        <p:spPr>
          <a:xfrm>
            <a:off x="685799" y="1295400"/>
            <a:ext cx="4067175" cy="4800600"/>
          </a:xfrm>
        </p:spPr>
        <p:txBody>
          <a:bodyPr/>
          <a:lstStyle/>
          <a:p>
            <a:r>
              <a:rPr lang="en-US" sz="2400" smtClean="0"/>
              <a:t>Based on query </a:t>
            </a:r>
            <a:r>
              <a:rPr lang="en-US" sz="2400" b="1" smtClean="0"/>
              <a:t>flooding</a:t>
            </a:r>
          </a:p>
          <a:p>
            <a:r>
              <a:rPr lang="en-US" sz="2400" smtClean="0"/>
              <a:t>Hot to find a file:</a:t>
            </a:r>
          </a:p>
          <a:p>
            <a:pPr lvl="1"/>
            <a:r>
              <a:rPr lang="en-US" sz="2000" smtClean="0"/>
              <a:t>Peer sends </a:t>
            </a:r>
            <a:r>
              <a:rPr lang="en-US" sz="2000" b="1" smtClean="0"/>
              <a:t>Query</a:t>
            </a:r>
            <a:r>
              <a:rPr lang="en-US" sz="2000" smtClean="0"/>
              <a:t> descriptor to all neighbors</a:t>
            </a:r>
          </a:p>
          <a:p>
            <a:pPr lvl="2"/>
            <a:r>
              <a:rPr lang="en-US" sz="1800" smtClean="0"/>
              <a:t>All peers connected to it</a:t>
            </a:r>
          </a:p>
          <a:p>
            <a:pPr lvl="1"/>
            <a:r>
              <a:rPr lang="en-US" sz="2000" smtClean="0"/>
              <a:t>Neighbors recursively multicast the descriptor</a:t>
            </a:r>
          </a:p>
          <a:p>
            <a:pPr lvl="1"/>
            <a:r>
              <a:rPr lang="en-US" sz="2000" smtClean="0"/>
              <a:t>Eventually a peer that has the file receives the descriptor, and sends back a </a:t>
            </a:r>
            <a:r>
              <a:rPr lang="en-US" sz="2000" b="1" smtClean="0"/>
              <a:t>QueryHit</a:t>
            </a:r>
            <a:r>
              <a:rPr lang="en-US" sz="2000" smtClean="0"/>
              <a:t> (r</a:t>
            </a:r>
            <a:r>
              <a:rPr lang="en-US" altLang="es-ES" sz="2000" smtClean="0"/>
              <a:t>etracing the path of Query)</a:t>
            </a:r>
            <a:endParaRPr lang="en-US" sz="2000" smtClean="0"/>
          </a:p>
          <a:p>
            <a:pPr lvl="1"/>
            <a:r>
              <a:rPr lang="en-US" sz="2000" smtClean="0"/>
              <a:t>Peer requests file to this peer (direct connection)</a:t>
            </a:r>
            <a:endParaRPr lang="en-US" sz="2000" dirty="0" smtClean="0"/>
          </a:p>
        </p:txBody>
      </p:sp>
      <p:grpSp>
        <p:nvGrpSpPr>
          <p:cNvPr id="31748" name="Group 38"/>
          <p:cNvGrpSpPr>
            <a:grpSpLocks/>
          </p:cNvGrpSpPr>
          <p:nvPr/>
        </p:nvGrpSpPr>
        <p:grpSpPr bwMode="auto">
          <a:xfrm>
            <a:off x="4464050" y="1905000"/>
            <a:ext cx="4451350" cy="3395662"/>
            <a:chOff x="2830" y="1378"/>
            <a:chExt cx="2804" cy="2139"/>
          </a:xfrm>
        </p:grpSpPr>
        <p:pic>
          <p:nvPicPr>
            <p:cNvPr id="31749" name="Picture 4" descr="j02824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" y="1378"/>
              <a:ext cx="42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0" name="Picture 5" descr="j02824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" y="1378"/>
              <a:ext cx="42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1" name="Picture 6" descr="j02824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" y="2158"/>
              <a:ext cx="42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2" name="Picture 7" descr="j02824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" y="2291"/>
              <a:ext cx="42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3" name="Picture 8" descr="j02824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" y="3124"/>
              <a:ext cx="42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4" name="Picture 9" descr="j02824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" y="2991"/>
              <a:ext cx="42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5" name="Picture 10" descr="j02824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" y="1990"/>
              <a:ext cx="42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756" name="AutoShape 11"/>
            <p:cNvCxnSpPr>
              <a:cxnSpLocks noChangeShapeType="1"/>
            </p:cNvCxnSpPr>
            <p:nvPr/>
          </p:nvCxnSpPr>
          <p:spPr bwMode="auto">
            <a:xfrm>
              <a:off x="3250" y="1575"/>
              <a:ext cx="963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7" name="AutoShape 12"/>
            <p:cNvCxnSpPr>
              <a:cxnSpLocks noChangeShapeType="1"/>
            </p:cNvCxnSpPr>
            <p:nvPr/>
          </p:nvCxnSpPr>
          <p:spPr bwMode="auto">
            <a:xfrm>
              <a:off x="3040" y="1771"/>
              <a:ext cx="382" cy="3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13"/>
            <p:cNvCxnSpPr>
              <a:cxnSpLocks noChangeShapeType="1"/>
            </p:cNvCxnSpPr>
            <p:nvPr/>
          </p:nvCxnSpPr>
          <p:spPr bwMode="auto">
            <a:xfrm>
              <a:off x="3422" y="2551"/>
              <a:ext cx="247" cy="57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14"/>
            <p:cNvCxnSpPr>
              <a:cxnSpLocks noChangeShapeType="1"/>
            </p:cNvCxnSpPr>
            <p:nvPr/>
          </p:nvCxnSpPr>
          <p:spPr bwMode="auto">
            <a:xfrm>
              <a:off x="4423" y="1771"/>
              <a:ext cx="791" cy="41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15"/>
            <p:cNvCxnSpPr>
              <a:cxnSpLocks noChangeShapeType="1"/>
            </p:cNvCxnSpPr>
            <p:nvPr/>
          </p:nvCxnSpPr>
          <p:spPr bwMode="auto">
            <a:xfrm>
              <a:off x="4423" y="1771"/>
              <a:ext cx="35" cy="52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AutoShape 16"/>
            <p:cNvCxnSpPr>
              <a:cxnSpLocks noChangeShapeType="1"/>
            </p:cNvCxnSpPr>
            <p:nvPr/>
          </p:nvCxnSpPr>
          <p:spPr bwMode="auto">
            <a:xfrm>
              <a:off x="4458" y="2684"/>
              <a:ext cx="320" cy="30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AutoShape 17"/>
            <p:cNvCxnSpPr>
              <a:cxnSpLocks noChangeShapeType="1"/>
            </p:cNvCxnSpPr>
            <p:nvPr/>
          </p:nvCxnSpPr>
          <p:spPr bwMode="auto">
            <a:xfrm flipV="1">
              <a:off x="3879" y="3188"/>
              <a:ext cx="689" cy="1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3" name="AutoShape 18"/>
            <p:cNvCxnSpPr>
              <a:cxnSpLocks noChangeShapeType="1"/>
            </p:cNvCxnSpPr>
            <p:nvPr/>
          </p:nvCxnSpPr>
          <p:spPr bwMode="auto">
            <a:xfrm>
              <a:off x="3632" y="2355"/>
              <a:ext cx="616" cy="1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4" name="AutoShape 19"/>
            <p:cNvCxnSpPr>
              <a:cxnSpLocks noChangeShapeType="1"/>
            </p:cNvCxnSpPr>
            <p:nvPr/>
          </p:nvCxnSpPr>
          <p:spPr bwMode="auto">
            <a:xfrm flipV="1">
              <a:off x="4668" y="2383"/>
              <a:ext cx="756" cy="10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5" name="AutoShape 20"/>
            <p:cNvCxnSpPr>
              <a:cxnSpLocks noChangeShapeType="1"/>
            </p:cNvCxnSpPr>
            <p:nvPr/>
          </p:nvCxnSpPr>
          <p:spPr bwMode="auto">
            <a:xfrm flipV="1">
              <a:off x="3632" y="1565"/>
              <a:ext cx="544" cy="79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6" name="Line 21"/>
            <p:cNvSpPr>
              <a:spLocks noChangeShapeType="1"/>
            </p:cNvSpPr>
            <p:nvPr/>
          </p:nvSpPr>
          <p:spPr bwMode="auto">
            <a:xfrm>
              <a:off x="3341" y="1471"/>
              <a:ext cx="77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67" name="Line 22"/>
            <p:cNvSpPr>
              <a:spLocks noChangeShapeType="1"/>
            </p:cNvSpPr>
            <p:nvPr/>
          </p:nvSpPr>
          <p:spPr bwMode="auto">
            <a:xfrm>
              <a:off x="3259" y="1780"/>
              <a:ext cx="328" cy="3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68" name="Line 23"/>
            <p:cNvSpPr>
              <a:spLocks noChangeShapeType="1"/>
            </p:cNvSpPr>
            <p:nvPr/>
          </p:nvSpPr>
          <p:spPr bwMode="auto">
            <a:xfrm flipV="1">
              <a:off x="3614" y="1639"/>
              <a:ext cx="354" cy="53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69" name="Line 24"/>
            <p:cNvSpPr>
              <a:spLocks noChangeShapeType="1"/>
            </p:cNvSpPr>
            <p:nvPr/>
          </p:nvSpPr>
          <p:spPr bwMode="auto">
            <a:xfrm>
              <a:off x="4658" y="1760"/>
              <a:ext cx="522" cy="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70" name="Line 25"/>
            <p:cNvSpPr>
              <a:spLocks noChangeShapeType="1"/>
            </p:cNvSpPr>
            <p:nvPr/>
          </p:nvSpPr>
          <p:spPr bwMode="auto">
            <a:xfrm flipV="1">
              <a:off x="4268" y="1770"/>
              <a:ext cx="44" cy="3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71" name="Line 26"/>
            <p:cNvSpPr>
              <a:spLocks noChangeShapeType="1"/>
            </p:cNvSpPr>
            <p:nvPr/>
          </p:nvSpPr>
          <p:spPr bwMode="auto">
            <a:xfrm>
              <a:off x="3737" y="2248"/>
              <a:ext cx="585" cy="1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72" name="Line 27"/>
            <p:cNvSpPr>
              <a:spLocks noChangeShapeType="1"/>
            </p:cNvSpPr>
            <p:nvPr/>
          </p:nvSpPr>
          <p:spPr bwMode="auto">
            <a:xfrm flipH="1">
              <a:off x="3867" y="1768"/>
              <a:ext cx="295" cy="43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73" name="Line 28"/>
            <p:cNvSpPr>
              <a:spLocks noChangeShapeType="1"/>
            </p:cNvSpPr>
            <p:nvPr/>
          </p:nvSpPr>
          <p:spPr bwMode="auto">
            <a:xfrm>
              <a:off x="4559" y="1857"/>
              <a:ext cx="44" cy="4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74" name="Line 29"/>
            <p:cNvSpPr>
              <a:spLocks noChangeShapeType="1"/>
            </p:cNvSpPr>
            <p:nvPr/>
          </p:nvSpPr>
          <p:spPr bwMode="auto">
            <a:xfrm flipV="1">
              <a:off x="4728" y="2327"/>
              <a:ext cx="504" cy="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75" name="Line 30"/>
            <p:cNvSpPr>
              <a:spLocks noChangeShapeType="1"/>
            </p:cNvSpPr>
            <p:nvPr/>
          </p:nvSpPr>
          <p:spPr bwMode="auto">
            <a:xfrm>
              <a:off x="4649" y="2665"/>
              <a:ext cx="301" cy="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76" name="Line 31"/>
            <p:cNvSpPr>
              <a:spLocks noChangeShapeType="1"/>
            </p:cNvSpPr>
            <p:nvPr/>
          </p:nvSpPr>
          <p:spPr bwMode="auto">
            <a:xfrm>
              <a:off x="3568" y="2612"/>
              <a:ext cx="176" cy="4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77" name="Line 32"/>
            <p:cNvSpPr>
              <a:spLocks noChangeShapeType="1"/>
            </p:cNvSpPr>
            <p:nvPr/>
          </p:nvSpPr>
          <p:spPr bwMode="auto">
            <a:xfrm flipV="1">
              <a:off x="3940" y="3056"/>
              <a:ext cx="593" cy="1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78" name="Line 33"/>
            <p:cNvSpPr>
              <a:spLocks noChangeShapeType="1"/>
            </p:cNvSpPr>
            <p:nvPr/>
          </p:nvSpPr>
          <p:spPr bwMode="auto">
            <a:xfrm flipH="1">
              <a:off x="3976" y="3356"/>
              <a:ext cx="523" cy="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Decentralized model: Gnutella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Assumption: m1’s neighbors are m2 and m3; m3’s neighbors are m4 and m5;…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828800" y="2590800"/>
            <a:ext cx="5262563" cy="3581400"/>
            <a:chOff x="1152" y="1584"/>
            <a:chExt cx="3315" cy="2256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2016" y="3360"/>
              <a:ext cx="144" cy="144"/>
              <a:chOff x="765" y="1992"/>
              <a:chExt cx="291" cy="240"/>
            </a:xfrm>
          </p:grpSpPr>
          <p:sp>
            <p:nvSpPr>
              <p:cNvPr id="677894" name="Oval 6"/>
              <p:cNvSpPr>
                <a:spLocks noChangeArrowheads="1"/>
              </p:cNvSpPr>
              <p:nvPr/>
            </p:nvSpPr>
            <p:spPr bwMode="auto">
              <a:xfrm>
                <a:off x="765" y="2184"/>
                <a:ext cx="289" cy="48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7895" name="Rectangle 7"/>
              <p:cNvSpPr>
                <a:spLocks noChangeArrowheads="1"/>
              </p:cNvSpPr>
              <p:nvPr/>
            </p:nvSpPr>
            <p:spPr bwMode="auto">
              <a:xfrm>
                <a:off x="767" y="2015"/>
                <a:ext cx="289" cy="193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32891" name="Oval 8"/>
              <p:cNvSpPr>
                <a:spLocks noChangeArrowheads="1"/>
              </p:cNvSpPr>
              <p:nvPr/>
            </p:nvSpPr>
            <p:spPr bwMode="auto">
              <a:xfrm>
                <a:off x="768" y="1992"/>
                <a:ext cx="288" cy="4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s-ES"/>
              </a:p>
            </p:txBody>
          </p:sp>
        </p:grpSp>
        <p:sp>
          <p:nvSpPr>
            <p:cNvPr id="32775" name="Rectangle 9"/>
            <p:cNvSpPr>
              <a:spLocks noChangeArrowheads="1"/>
            </p:cNvSpPr>
            <p:nvPr/>
          </p:nvSpPr>
          <p:spPr bwMode="auto">
            <a:xfrm>
              <a:off x="2049" y="3398"/>
              <a:ext cx="120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grpSp>
          <p:nvGrpSpPr>
            <p:cNvPr id="32776" name="Group 10"/>
            <p:cNvGrpSpPr>
              <a:grpSpLocks/>
            </p:cNvGrpSpPr>
            <p:nvPr/>
          </p:nvGrpSpPr>
          <p:grpSpPr bwMode="auto">
            <a:xfrm>
              <a:off x="1680" y="2256"/>
              <a:ext cx="2208" cy="1008"/>
              <a:chOff x="1719" y="1709"/>
              <a:chExt cx="1775" cy="1123"/>
            </a:xfrm>
          </p:grpSpPr>
          <p:sp>
            <p:nvSpPr>
              <p:cNvPr id="32881" name="Oval 11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82" name="Oval 12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83" name="Oval 13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ca-ES" sz="2400"/>
              </a:p>
            </p:txBody>
          </p:sp>
          <p:sp>
            <p:nvSpPr>
              <p:cNvPr id="32884" name="Oval 14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ca-ES" sz="2400"/>
              </a:p>
            </p:txBody>
          </p:sp>
          <p:sp>
            <p:nvSpPr>
              <p:cNvPr id="32885" name="Oval 15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ca-ES" sz="2400"/>
              </a:p>
            </p:txBody>
          </p:sp>
          <p:sp>
            <p:nvSpPr>
              <p:cNvPr id="32886" name="Oval 16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ca-ES" sz="2400"/>
              </a:p>
            </p:txBody>
          </p:sp>
          <p:sp>
            <p:nvSpPr>
              <p:cNvPr id="32887" name="Oval 17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ca-ES" sz="2400"/>
              </a:p>
            </p:txBody>
          </p:sp>
          <p:sp>
            <p:nvSpPr>
              <p:cNvPr id="32888" name="Freeform 18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10 w 1632"/>
                  <a:gd name="T1" fmla="*/ 37 h 1152"/>
                  <a:gd name="T2" fmla="*/ 72 w 1632"/>
                  <a:gd name="T3" fmla="*/ 10 h 1152"/>
                  <a:gd name="T4" fmla="*/ 126 w 1632"/>
                  <a:gd name="T5" fmla="*/ 0 h 1152"/>
                  <a:gd name="T6" fmla="*/ 234 w 1632"/>
                  <a:gd name="T7" fmla="*/ 10 h 1152"/>
                  <a:gd name="T8" fmla="*/ 270 w 1632"/>
                  <a:gd name="T9" fmla="*/ 27 h 1152"/>
                  <a:gd name="T10" fmla="*/ 289 w 1632"/>
                  <a:gd name="T11" fmla="*/ 62 h 1152"/>
                  <a:gd name="T12" fmla="*/ 306 w 1632"/>
                  <a:gd name="T13" fmla="*/ 71 h 1152"/>
                  <a:gd name="T14" fmla="*/ 289 w 1632"/>
                  <a:gd name="T15" fmla="*/ 169 h 1152"/>
                  <a:gd name="T16" fmla="*/ 171 w 1632"/>
                  <a:gd name="T17" fmla="*/ 214 h 1152"/>
                  <a:gd name="T18" fmla="*/ 54 w 1632"/>
                  <a:gd name="T19" fmla="*/ 179 h 1152"/>
                  <a:gd name="T20" fmla="*/ 18 w 1632"/>
                  <a:gd name="T21" fmla="*/ 142 h 1152"/>
                  <a:gd name="T22" fmla="*/ 0 w 1632"/>
                  <a:gd name="T23" fmla="*/ 134 h 1152"/>
                  <a:gd name="T24" fmla="*/ 10 w 1632"/>
                  <a:gd name="T25" fmla="*/ 37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2777" name="Group 19"/>
            <p:cNvGrpSpPr>
              <a:grpSpLocks/>
            </p:cNvGrpSpPr>
            <p:nvPr/>
          </p:nvGrpSpPr>
          <p:grpSpPr bwMode="auto">
            <a:xfrm>
              <a:off x="1680" y="3264"/>
              <a:ext cx="288" cy="288"/>
              <a:chOff x="384" y="1872"/>
              <a:chExt cx="336" cy="336"/>
            </a:xfrm>
          </p:grpSpPr>
          <p:sp>
            <p:nvSpPr>
              <p:cNvPr id="32875" name="AutoShape 20"/>
              <p:cNvSpPr>
                <a:spLocks noChangeArrowheads="1"/>
              </p:cNvSpPr>
              <p:nvPr/>
            </p:nvSpPr>
            <p:spPr bwMode="auto">
              <a:xfrm>
                <a:off x="451" y="1872"/>
                <a:ext cx="203" cy="20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76" name="AutoShape 21"/>
              <p:cNvSpPr>
                <a:spLocks noChangeArrowheads="1"/>
              </p:cNvSpPr>
              <p:nvPr/>
            </p:nvSpPr>
            <p:spPr bwMode="auto">
              <a:xfrm>
                <a:off x="474" y="1898"/>
                <a:ext cx="156" cy="155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77" name="Rectangle 22"/>
              <p:cNvSpPr>
                <a:spLocks noChangeArrowheads="1"/>
              </p:cNvSpPr>
              <p:nvPr/>
            </p:nvSpPr>
            <p:spPr bwMode="auto">
              <a:xfrm>
                <a:off x="429" y="2079"/>
                <a:ext cx="246" cy="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78" name="Rectangle 23"/>
              <p:cNvSpPr>
                <a:spLocks noChangeArrowheads="1"/>
              </p:cNvSpPr>
              <p:nvPr/>
            </p:nvSpPr>
            <p:spPr bwMode="auto">
              <a:xfrm>
                <a:off x="429" y="2105"/>
                <a:ext cx="246" cy="5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79" name="Rectangle 24"/>
              <p:cNvSpPr>
                <a:spLocks noChangeArrowheads="1"/>
              </p:cNvSpPr>
              <p:nvPr/>
            </p:nvSpPr>
            <p:spPr bwMode="auto">
              <a:xfrm>
                <a:off x="451" y="2105"/>
                <a:ext cx="90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80" name="Freeform 25" descr="Dotted grid"/>
              <p:cNvSpPr>
                <a:spLocks/>
              </p:cNvSpPr>
              <p:nvPr/>
            </p:nvSpPr>
            <p:spPr bwMode="auto">
              <a:xfrm>
                <a:off x="384" y="2156"/>
                <a:ext cx="336" cy="52"/>
              </a:xfrm>
              <a:custGeom>
                <a:avLst/>
                <a:gdLst>
                  <a:gd name="T0" fmla="*/ 0 w 720"/>
                  <a:gd name="T1" fmla="*/ 0 h 48"/>
                  <a:gd name="T2" fmla="*/ 0 w 720"/>
                  <a:gd name="T3" fmla="*/ 0 h 48"/>
                  <a:gd name="T4" fmla="*/ 0 w 720"/>
                  <a:gd name="T5" fmla="*/ 177 h 48"/>
                  <a:gd name="T6" fmla="*/ 0 w 720"/>
                  <a:gd name="T7" fmla="*/ 177 h 48"/>
                  <a:gd name="T8" fmla="*/ 0 w 72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48"/>
                  <a:gd name="T17" fmla="*/ 720 w 7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cxnSp>
          <p:nvCxnSpPr>
            <p:cNvPr id="32778" name="AutoShape 26"/>
            <p:cNvCxnSpPr>
              <a:cxnSpLocks noChangeShapeType="1"/>
              <a:stCxn id="32878" idx="3"/>
              <a:endCxn id="677895" idx="1"/>
            </p:cNvCxnSpPr>
            <p:nvPr/>
          </p:nvCxnSpPr>
          <p:spPr bwMode="auto">
            <a:xfrm flipV="1">
              <a:off x="1929" y="3432"/>
              <a:ext cx="88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779" name="Group 27"/>
            <p:cNvGrpSpPr>
              <a:grpSpLocks/>
            </p:cNvGrpSpPr>
            <p:nvPr/>
          </p:nvGrpSpPr>
          <p:grpSpPr bwMode="auto">
            <a:xfrm>
              <a:off x="2736" y="3360"/>
              <a:ext cx="288" cy="288"/>
              <a:chOff x="384" y="1872"/>
              <a:chExt cx="336" cy="336"/>
            </a:xfrm>
          </p:grpSpPr>
          <p:sp>
            <p:nvSpPr>
              <p:cNvPr id="32869" name="AutoShape 28"/>
              <p:cNvSpPr>
                <a:spLocks noChangeArrowheads="1"/>
              </p:cNvSpPr>
              <p:nvPr/>
            </p:nvSpPr>
            <p:spPr bwMode="auto">
              <a:xfrm>
                <a:off x="451" y="1872"/>
                <a:ext cx="203" cy="20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70" name="AutoShape 29"/>
              <p:cNvSpPr>
                <a:spLocks noChangeArrowheads="1"/>
              </p:cNvSpPr>
              <p:nvPr/>
            </p:nvSpPr>
            <p:spPr bwMode="auto">
              <a:xfrm>
                <a:off x="474" y="1898"/>
                <a:ext cx="156" cy="155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71" name="Rectangle 30"/>
              <p:cNvSpPr>
                <a:spLocks noChangeArrowheads="1"/>
              </p:cNvSpPr>
              <p:nvPr/>
            </p:nvSpPr>
            <p:spPr bwMode="auto">
              <a:xfrm>
                <a:off x="429" y="2079"/>
                <a:ext cx="246" cy="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72" name="Rectangle 31"/>
              <p:cNvSpPr>
                <a:spLocks noChangeArrowheads="1"/>
              </p:cNvSpPr>
              <p:nvPr/>
            </p:nvSpPr>
            <p:spPr bwMode="auto">
              <a:xfrm>
                <a:off x="429" y="2105"/>
                <a:ext cx="246" cy="5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73" name="Rectangle 32"/>
              <p:cNvSpPr>
                <a:spLocks noChangeArrowheads="1"/>
              </p:cNvSpPr>
              <p:nvPr/>
            </p:nvSpPr>
            <p:spPr bwMode="auto">
              <a:xfrm>
                <a:off x="451" y="2105"/>
                <a:ext cx="90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74" name="Freeform 33" descr="Dotted grid"/>
              <p:cNvSpPr>
                <a:spLocks/>
              </p:cNvSpPr>
              <p:nvPr/>
            </p:nvSpPr>
            <p:spPr bwMode="auto">
              <a:xfrm>
                <a:off x="384" y="2156"/>
                <a:ext cx="336" cy="52"/>
              </a:xfrm>
              <a:custGeom>
                <a:avLst/>
                <a:gdLst>
                  <a:gd name="T0" fmla="*/ 0 w 720"/>
                  <a:gd name="T1" fmla="*/ 0 h 48"/>
                  <a:gd name="T2" fmla="*/ 0 w 720"/>
                  <a:gd name="T3" fmla="*/ 0 h 48"/>
                  <a:gd name="T4" fmla="*/ 0 w 720"/>
                  <a:gd name="T5" fmla="*/ 177 h 48"/>
                  <a:gd name="T6" fmla="*/ 0 w 720"/>
                  <a:gd name="T7" fmla="*/ 177 h 48"/>
                  <a:gd name="T8" fmla="*/ 0 w 72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48"/>
                  <a:gd name="T17" fmla="*/ 720 w 7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2780" name="Group 34"/>
            <p:cNvGrpSpPr>
              <a:grpSpLocks/>
            </p:cNvGrpSpPr>
            <p:nvPr/>
          </p:nvGrpSpPr>
          <p:grpSpPr bwMode="auto">
            <a:xfrm>
              <a:off x="3072" y="3456"/>
              <a:ext cx="144" cy="144"/>
              <a:chOff x="765" y="1992"/>
              <a:chExt cx="291" cy="240"/>
            </a:xfrm>
          </p:grpSpPr>
          <p:sp>
            <p:nvSpPr>
              <p:cNvPr id="677923" name="Oval 35"/>
              <p:cNvSpPr>
                <a:spLocks noChangeArrowheads="1"/>
              </p:cNvSpPr>
              <p:nvPr/>
            </p:nvSpPr>
            <p:spPr bwMode="auto">
              <a:xfrm>
                <a:off x="765" y="2184"/>
                <a:ext cx="289" cy="48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7924" name="Rectangle 36"/>
              <p:cNvSpPr>
                <a:spLocks noChangeArrowheads="1"/>
              </p:cNvSpPr>
              <p:nvPr/>
            </p:nvSpPr>
            <p:spPr bwMode="auto">
              <a:xfrm>
                <a:off x="767" y="2015"/>
                <a:ext cx="289" cy="193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32868" name="Oval 37"/>
              <p:cNvSpPr>
                <a:spLocks noChangeArrowheads="1"/>
              </p:cNvSpPr>
              <p:nvPr/>
            </p:nvSpPr>
            <p:spPr bwMode="auto">
              <a:xfrm>
                <a:off x="768" y="1992"/>
                <a:ext cx="288" cy="4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s-ES"/>
              </a:p>
            </p:txBody>
          </p:sp>
        </p:grpSp>
        <p:cxnSp>
          <p:nvCxnSpPr>
            <p:cNvPr id="32781" name="AutoShape 38"/>
            <p:cNvCxnSpPr>
              <a:cxnSpLocks noChangeShapeType="1"/>
              <a:stCxn id="32872" idx="3"/>
              <a:endCxn id="677924" idx="1"/>
            </p:cNvCxnSpPr>
            <p:nvPr/>
          </p:nvCxnSpPr>
          <p:spPr bwMode="auto">
            <a:xfrm flipV="1">
              <a:off x="2985" y="3528"/>
              <a:ext cx="88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782" name="Group 39"/>
            <p:cNvGrpSpPr>
              <a:grpSpLocks/>
            </p:cNvGrpSpPr>
            <p:nvPr/>
          </p:nvGrpSpPr>
          <p:grpSpPr bwMode="auto">
            <a:xfrm>
              <a:off x="3840" y="3168"/>
              <a:ext cx="288" cy="288"/>
              <a:chOff x="384" y="1872"/>
              <a:chExt cx="336" cy="336"/>
            </a:xfrm>
          </p:grpSpPr>
          <p:sp>
            <p:nvSpPr>
              <p:cNvPr id="32860" name="AutoShape 40"/>
              <p:cNvSpPr>
                <a:spLocks noChangeArrowheads="1"/>
              </p:cNvSpPr>
              <p:nvPr/>
            </p:nvSpPr>
            <p:spPr bwMode="auto">
              <a:xfrm>
                <a:off x="451" y="1872"/>
                <a:ext cx="203" cy="20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61" name="AutoShape 41"/>
              <p:cNvSpPr>
                <a:spLocks noChangeArrowheads="1"/>
              </p:cNvSpPr>
              <p:nvPr/>
            </p:nvSpPr>
            <p:spPr bwMode="auto">
              <a:xfrm>
                <a:off x="474" y="1898"/>
                <a:ext cx="156" cy="155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62" name="Rectangle 42"/>
              <p:cNvSpPr>
                <a:spLocks noChangeArrowheads="1"/>
              </p:cNvSpPr>
              <p:nvPr/>
            </p:nvSpPr>
            <p:spPr bwMode="auto">
              <a:xfrm>
                <a:off x="429" y="2079"/>
                <a:ext cx="246" cy="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63" name="Rectangle 43"/>
              <p:cNvSpPr>
                <a:spLocks noChangeArrowheads="1"/>
              </p:cNvSpPr>
              <p:nvPr/>
            </p:nvSpPr>
            <p:spPr bwMode="auto">
              <a:xfrm>
                <a:off x="429" y="2105"/>
                <a:ext cx="246" cy="5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64" name="Rectangle 44"/>
              <p:cNvSpPr>
                <a:spLocks noChangeArrowheads="1"/>
              </p:cNvSpPr>
              <p:nvPr/>
            </p:nvSpPr>
            <p:spPr bwMode="auto">
              <a:xfrm>
                <a:off x="451" y="2105"/>
                <a:ext cx="90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65" name="Freeform 45" descr="Dotted grid"/>
              <p:cNvSpPr>
                <a:spLocks/>
              </p:cNvSpPr>
              <p:nvPr/>
            </p:nvSpPr>
            <p:spPr bwMode="auto">
              <a:xfrm>
                <a:off x="384" y="2156"/>
                <a:ext cx="336" cy="52"/>
              </a:xfrm>
              <a:custGeom>
                <a:avLst/>
                <a:gdLst>
                  <a:gd name="T0" fmla="*/ 0 w 720"/>
                  <a:gd name="T1" fmla="*/ 0 h 48"/>
                  <a:gd name="T2" fmla="*/ 0 w 720"/>
                  <a:gd name="T3" fmla="*/ 0 h 48"/>
                  <a:gd name="T4" fmla="*/ 0 w 720"/>
                  <a:gd name="T5" fmla="*/ 177 h 48"/>
                  <a:gd name="T6" fmla="*/ 0 w 720"/>
                  <a:gd name="T7" fmla="*/ 177 h 48"/>
                  <a:gd name="T8" fmla="*/ 0 w 72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48"/>
                  <a:gd name="T17" fmla="*/ 720 w 7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2783" name="Group 46"/>
            <p:cNvGrpSpPr>
              <a:grpSpLocks/>
            </p:cNvGrpSpPr>
            <p:nvPr/>
          </p:nvGrpSpPr>
          <p:grpSpPr bwMode="auto">
            <a:xfrm>
              <a:off x="4176" y="3264"/>
              <a:ext cx="144" cy="144"/>
              <a:chOff x="765" y="1992"/>
              <a:chExt cx="291" cy="240"/>
            </a:xfrm>
          </p:grpSpPr>
          <p:sp>
            <p:nvSpPr>
              <p:cNvPr id="677935" name="Oval 47"/>
              <p:cNvSpPr>
                <a:spLocks noChangeArrowheads="1"/>
              </p:cNvSpPr>
              <p:nvPr/>
            </p:nvSpPr>
            <p:spPr bwMode="auto">
              <a:xfrm>
                <a:off x="765" y="2184"/>
                <a:ext cx="289" cy="48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7936" name="Rectangle 48"/>
              <p:cNvSpPr>
                <a:spLocks noChangeArrowheads="1"/>
              </p:cNvSpPr>
              <p:nvPr/>
            </p:nvSpPr>
            <p:spPr bwMode="auto">
              <a:xfrm>
                <a:off x="767" y="2015"/>
                <a:ext cx="289" cy="193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32859" name="Oval 49"/>
              <p:cNvSpPr>
                <a:spLocks noChangeArrowheads="1"/>
              </p:cNvSpPr>
              <p:nvPr/>
            </p:nvSpPr>
            <p:spPr bwMode="auto">
              <a:xfrm>
                <a:off x="768" y="1992"/>
                <a:ext cx="288" cy="4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s-ES"/>
              </a:p>
            </p:txBody>
          </p:sp>
        </p:grpSp>
        <p:cxnSp>
          <p:nvCxnSpPr>
            <p:cNvPr id="32784" name="AutoShape 50"/>
            <p:cNvCxnSpPr>
              <a:cxnSpLocks noChangeShapeType="1"/>
              <a:stCxn id="32863" idx="3"/>
              <a:endCxn id="677936" idx="1"/>
            </p:cNvCxnSpPr>
            <p:nvPr/>
          </p:nvCxnSpPr>
          <p:spPr bwMode="auto">
            <a:xfrm flipV="1">
              <a:off x="4089" y="3336"/>
              <a:ext cx="88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785" name="Group 51"/>
            <p:cNvGrpSpPr>
              <a:grpSpLocks/>
            </p:cNvGrpSpPr>
            <p:nvPr/>
          </p:nvGrpSpPr>
          <p:grpSpPr bwMode="auto">
            <a:xfrm>
              <a:off x="3936" y="2160"/>
              <a:ext cx="288" cy="288"/>
              <a:chOff x="384" y="1872"/>
              <a:chExt cx="336" cy="336"/>
            </a:xfrm>
          </p:grpSpPr>
          <p:sp>
            <p:nvSpPr>
              <p:cNvPr id="32851" name="AutoShape 52"/>
              <p:cNvSpPr>
                <a:spLocks noChangeArrowheads="1"/>
              </p:cNvSpPr>
              <p:nvPr/>
            </p:nvSpPr>
            <p:spPr bwMode="auto">
              <a:xfrm>
                <a:off x="451" y="1872"/>
                <a:ext cx="203" cy="20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52" name="AutoShape 53"/>
              <p:cNvSpPr>
                <a:spLocks noChangeArrowheads="1"/>
              </p:cNvSpPr>
              <p:nvPr/>
            </p:nvSpPr>
            <p:spPr bwMode="auto">
              <a:xfrm>
                <a:off x="474" y="1898"/>
                <a:ext cx="156" cy="155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53" name="Rectangle 54"/>
              <p:cNvSpPr>
                <a:spLocks noChangeArrowheads="1"/>
              </p:cNvSpPr>
              <p:nvPr/>
            </p:nvSpPr>
            <p:spPr bwMode="auto">
              <a:xfrm>
                <a:off x="429" y="2079"/>
                <a:ext cx="246" cy="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54" name="Rectangle 55"/>
              <p:cNvSpPr>
                <a:spLocks noChangeArrowheads="1"/>
              </p:cNvSpPr>
              <p:nvPr/>
            </p:nvSpPr>
            <p:spPr bwMode="auto">
              <a:xfrm>
                <a:off x="429" y="2105"/>
                <a:ext cx="246" cy="5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55" name="Rectangle 56"/>
              <p:cNvSpPr>
                <a:spLocks noChangeArrowheads="1"/>
              </p:cNvSpPr>
              <p:nvPr/>
            </p:nvSpPr>
            <p:spPr bwMode="auto">
              <a:xfrm>
                <a:off x="451" y="2105"/>
                <a:ext cx="90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56" name="Freeform 57" descr="Dotted grid"/>
              <p:cNvSpPr>
                <a:spLocks/>
              </p:cNvSpPr>
              <p:nvPr/>
            </p:nvSpPr>
            <p:spPr bwMode="auto">
              <a:xfrm>
                <a:off x="384" y="2156"/>
                <a:ext cx="336" cy="52"/>
              </a:xfrm>
              <a:custGeom>
                <a:avLst/>
                <a:gdLst>
                  <a:gd name="T0" fmla="*/ 0 w 720"/>
                  <a:gd name="T1" fmla="*/ 0 h 48"/>
                  <a:gd name="T2" fmla="*/ 0 w 720"/>
                  <a:gd name="T3" fmla="*/ 0 h 48"/>
                  <a:gd name="T4" fmla="*/ 0 w 720"/>
                  <a:gd name="T5" fmla="*/ 177 h 48"/>
                  <a:gd name="T6" fmla="*/ 0 w 720"/>
                  <a:gd name="T7" fmla="*/ 177 h 48"/>
                  <a:gd name="T8" fmla="*/ 0 w 72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48"/>
                  <a:gd name="T17" fmla="*/ 720 w 7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2786" name="Group 58"/>
            <p:cNvGrpSpPr>
              <a:grpSpLocks/>
            </p:cNvGrpSpPr>
            <p:nvPr/>
          </p:nvGrpSpPr>
          <p:grpSpPr bwMode="auto">
            <a:xfrm>
              <a:off x="4272" y="2256"/>
              <a:ext cx="144" cy="144"/>
              <a:chOff x="765" y="1992"/>
              <a:chExt cx="291" cy="240"/>
            </a:xfrm>
          </p:grpSpPr>
          <p:sp>
            <p:nvSpPr>
              <p:cNvPr id="677947" name="Oval 59"/>
              <p:cNvSpPr>
                <a:spLocks noChangeArrowheads="1"/>
              </p:cNvSpPr>
              <p:nvPr/>
            </p:nvSpPr>
            <p:spPr bwMode="auto">
              <a:xfrm>
                <a:off x="765" y="2184"/>
                <a:ext cx="289" cy="48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7948" name="Rectangle 60"/>
              <p:cNvSpPr>
                <a:spLocks noChangeArrowheads="1"/>
              </p:cNvSpPr>
              <p:nvPr/>
            </p:nvSpPr>
            <p:spPr bwMode="auto">
              <a:xfrm>
                <a:off x="767" y="2015"/>
                <a:ext cx="289" cy="193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32850" name="Oval 61"/>
              <p:cNvSpPr>
                <a:spLocks noChangeArrowheads="1"/>
              </p:cNvSpPr>
              <p:nvPr/>
            </p:nvSpPr>
            <p:spPr bwMode="auto">
              <a:xfrm>
                <a:off x="768" y="1992"/>
                <a:ext cx="288" cy="4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s-ES"/>
              </a:p>
            </p:txBody>
          </p:sp>
        </p:grpSp>
        <p:cxnSp>
          <p:nvCxnSpPr>
            <p:cNvPr id="32787" name="AutoShape 62"/>
            <p:cNvCxnSpPr>
              <a:cxnSpLocks noChangeShapeType="1"/>
              <a:stCxn id="32854" idx="3"/>
              <a:endCxn id="677948" idx="1"/>
            </p:cNvCxnSpPr>
            <p:nvPr/>
          </p:nvCxnSpPr>
          <p:spPr bwMode="auto">
            <a:xfrm flipV="1">
              <a:off x="4185" y="2328"/>
              <a:ext cx="88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788" name="Group 63"/>
            <p:cNvGrpSpPr>
              <a:grpSpLocks/>
            </p:cNvGrpSpPr>
            <p:nvPr/>
          </p:nvGrpSpPr>
          <p:grpSpPr bwMode="auto">
            <a:xfrm>
              <a:off x="2496" y="1776"/>
              <a:ext cx="288" cy="288"/>
              <a:chOff x="384" y="1872"/>
              <a:chExt cx="336" cy="336"/>
            </a:xfrm>
          </p:grpSpPr>
          <p:sp>
            <p:nvSpPr>
              <p:cNvPr id="32842" name="AutoShape 64"/>
              <p:cNvSpPr>
                <a:spLocks noChangeArrowheads="1"/>
              </p:cNvSpPr>
              <p:nvPr/>
            </p:nvSpPr>
            <p:spPr bwMode="auto">
              <a:xfrm>
                <a:off x="451" y="1872"/>
                <a:ext cx="203" cy="20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43" name="AutoShape 65"/>
              <p:cNvSpPr>
                <a:spLocks noChangeArrowheads="1"/>
              </p:cNvSpPr>
              <p:nvPr/>
            </p:nvSpPr>
            <p:spPr bwMode="auto">
              <a:xfrm>
                <a:off x="474" y="1898"/>
                <a:ext cx="156" cy="155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44" name="Rectangle 66"/>
              <p:cNvSpPr>
                <a:spLocks noChangeArrowheads="1"/>
              </p:cNvSpPr>
              <p:nvPr/>
            </p:nvSpPr>
            <p:spPr bwMode="auto">
              <a:xfrm>
                <a:off x="429" y="2079"/>
                <a:ext cx="246" cy="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45" name="Rectangle 67"/>
              <p:cNvSpPr>
                <a:spLocks noChangeArrowheads="1"/>
              </p:cNvSpPr>
              <p:nvPr/>
            </p:nvSpPr>
            <p:spPr bwMode="auto">
              <a:xfrm>
                <a:off x="429" y="2105"/>
                <a:ext cx="246" cy="5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46" name="Rectangle 68"/>
              <p:cNvSpPr>
                <a:spLocks noChangeArrowheads="1"/>
              </p:cNvSpPr>
              <p:nvPr/>
            </p:nvSpPr>
            <p:spPr bwMode="auto">
              <a:xfrm>
                <a:off x="451" y="2105"/>
                <a:ext cx="90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47" name="Freeform 69" descr="Dotted grid"/>
              <p:cNvSpPr>
                <a:spLocks/>
              </p:cNvSpPr>
              <p:nvPr/>
            </p:nvSpPr>
            <p:spPr bwMode="auto">
              <a:xfrm>
                <a:off x="384" y="2156"/>
                <a:ext cx="336" cy="52"/>
              </a:xfrm>
              <a:custGeom>
                <a:avLst/>
                <a:gdLst>
                  <a:gd name="T0" fmla="*/ 0 w 720"/>
                  <a:gd name="T1" fmla="*/ 0 h 48"/>
                  <a:gd name="T2" fmla="*/ 0 w 720"/>
                  <a:gd name="T3" fmla="*/ 0 h 48"/>
                  <a:gd name="T4" fmla="*/ 0 w 720"/>
                  <a:gd name="T5" fmla="*/ 177 h 48"/>
                  <a:gd name="T6" fmla="*/ 0 w 720"/>
                  <a:gd name="T7" fmla="*/ 177 h 48"/>
                  <a:gd name="T8" fmla="*/ 0 w 72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48"/>
                  <a:gd name="T17" fmla="*/ 720 w 7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2789" name="Group 70"/>
            <p:cNvGrpSpPr>
              <a:grpSpLocks/>
            </p:cNvGrpSpPr>
            <p:nvPr/>
          </p:nvGrpSpPr>
          <p:grpSpPr bwMode="auto">
            <a:xfrm>
              <a:off x="2832" y="1872"/>
              <a:ext cx="144" cy="144"/>
              <a:chOff x="765" y="1992"/>
              <a:chExt cx="291" cy="240"/>
            </a:xfrm>
          </p:grpSpPr>
          <p:sp>
            <p:nvSpPr>
              <p:cNvPr id="677959" name="Oval 71"/>
              <p:cNvSpPr>
                <a:spLocks noChangeArrowheads="1"/>
              </p:cNvSpPr>
              <p:nvPr/>
            </p:nvSpPr>
            <p:spPr bwMode="auto">
              <a:xfrm>
                <a:off x="765" y="2184"/>
                <a:ext cx="289" cy="48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7960" name="Rectangle 72"/>
              <p:cNvSpPr>
                <a:spLocks noChangeArrowheads="1"/>
              </p:cNvSpPr>
              <p:nvPr/>
            </p:nvSpPr>
            <p:spPr bwMode="auto">
              <a:xfrm>
                <a:off x="767" y="2015"/>
                <a:ext cx="289" cy="193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32841" name="Oval 73"/>
              <p:cNvSpPr>
                <a:spLocks noChangeArrowheads="1"/>
              </p:cNvSpPr>
              <p:nvPr/>
            </p:nvSpPr>
            <p:spPr bwMode="auto">
              <a:xfrm>
                <a:off x="768" y="1992"/>
                <a:ext cx="288" cy="4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s-ES"/>
              </a:p>
            </p:txBody>
          </p:sp>
        </p:grpSp>
        <p:cxnSp>
          <p:nvCxnSpPr>
            <p:cNvPr id="32790" name="AutoShape 74"/>
            <p:cNvCxnSpPr>
              <a:cxnSpLocks noChangeShapeType="1"/>
              <a:stCxn id="32845" idx="3"/>
              <a:endCxn id="677960" idx="1"/>
            </p:cNvCxnSpPr>
            <p:nvPr/>
          </p:nvCxnSpPr>
          <p:spPr bwMode="auto">
            <a:xfrm flipV="1">
              <a:off x="2745" y="1944"/>
              <a:ext cx="88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791" name="Group 75"/>
            <p:cNvGrpSpPr>
              <a:grpSpLocks/>
            </p:cNvGrpSpPr>
            <p:nvPr/>
          </p:nvGrpSpPr>
          <p:grpSpPr bwMode="auto">
            <a:xfrm>
              <a:off x="1152" y="2112"/>
              <a:ext cx="288" cy="288"/>
              <a:chOff x="384" y="1872"/>
              <a:chExt cx="336" cy="336"/>
            </a:xfrm>
          </p:grpSpPr>
          <p:sp>
            <p:nvSpPr>
              <p:cNvPr id="32833" name="AutoShape 76"/>
              <p:cNvSpPr>
                <a:spLocks noChangeArrowheads="1"/>
              </p:cNvSpPr>
              <p:nvPr/>
            </p:nvSpPr>
            <p:spPr bwMode="auto">
              <a:xfrm>
                <a:off x="451" y="1872"/>
                <a:ext cx="203" cy="20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34" name="AutoShape 77"/>
              <p:cNvSpPr>
                <a:spLocks noChangeArrowheads="1"/>
              </p:cNvSpPr>
              <p:nvPr/>
            </p:nvSpPr>
            <p:spPr bwMode="auto">
              <a:xfrm>
                <a:off x="474" y="1898"/>
                <a:ext cx="156" cy="155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35" name="Rectangle 78"/>
              <p:cNvSpPr>
                <a:spLocks noChangeArrowheads="1"/>
              </p:cNvSpPr>
              <p:nvPr/>
            </p:nvSpPr>
            <p:spPr bwMode="auto">
              <a:xfrm>
                <a:off x="429" y="2079"/>
                <a:ext cx="246" cy="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36" name="Rectangle 79"/>
              <p:cNvSpPr>
                <a:spLocks noChangeArrowheads="1"/>
              </p:cNvSpPr>
              <p:nvPr/>
            </p:nvSpPr>
            <p:spPr bwMode="auto">
              <a:xfrm>
                <a:off x="429" y="2105"/>
                <a:ext cx="246" cy="5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37" name="Rectangle 80"/>
              <p:cNvSpPr>
                <a:spLocks noChangeArrowheads="1"/>
              </p:cNvSpPr>
              <p:nvPr/>
            </p:nvSpPr>
            <p:spPr bwMode="auto">
              <a:xfrm>
                <a:off x="451" y="2105"/>
                <a:ext cx="90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838" name="Freeform 81" descr="Dotted grid"/>
              <p:cNvSpPr>
                <a:spLocks/>
              </p:cNvSpPr>
              <p:nvPr/>
            </p:nvSpPr>
            <p:spPr bwMode="auto">
              <a:xfrm>
                <a:off x="384" y="2156"/>
                <a:ext cx="336" cy="52"/>
              </a:xfrm>
              <a:custGeom>
                <a:avLst/>
                <a:gdLst>
                  <a:gd name="T0" fmla="*/ 0 w 720"/>
                  <a:gd name="T1" fmla="*/ 0 h 48"/>
                  <a:gd name="T2" fmla="*/ 0 w 720"/>
                  <a:gd name="T3" fmla="*/ 0 h 48"/>
                  <a:gd name="T4" fmla="*/ 0 w 720"/>
                  <a:gd name="T5" fmla="*/ 177 h 48"/>
                  <a:gd name="T6" fmla="*/ 0 w 720"/>
                  <a:gd name="T7" fmla="*/ 177 h 48"/>
                  <a:gd name="T8" fmla="*/ 0 w 72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48"/>
                  <a:gd name="T17" fmla="*/ 720 w 7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2792" name="Group 82"/>
            <p:cNvGrpSpPr>
              <a:grpSpLocks/>
            </p:cNvGrpSpPr>
            <p:nvPr/>
          </p:nvGrpSpPr>
          <p:grpSpPr bwMode="auto">
            <a:xfrm>
              <a:off x="1488" y="2208"/>
              <a:ext cx="144" cy="144"/>
              <a:chOff x="765" y="1992"/>
              <a:chExt cx="291" cy="240"/>
            </a:xfrm>
          </p:grpSpPr>
          <p:sp>
            <p:nvSpPr>
              <p:cNvPr id="677971" name="Oval 83"/>
              <p:cNvSpPr>
                <a:spLocks noChangeArrowheads="1"/>
              </p:cNvSpPr>
              <p:nvPr/>
            </p:nvSpPr>
            <p:spPr bwMode="auto">
              <a:xfrm>
                <a:off x="765" y="2184"/>
                <a:ext cx="289" cy="48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7972" name="Rectangle 84"/>
              <p:cNvSpPr>
                <a:spLocks noChangeArrowheads="1"/>
              </p:cNvSpPr>
              <p:nvPr/>
            </p:nvSpPr>
            <p:spPr bwMode="auto">
              <a:xfrm>
                <a:off x="767" y="2015"/>
                <a:ext cx="289" cy="193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32832" name="Oval 85"/>
              <p:cNvSpPr>
                <a:spLocks noChangeArrowheads="1"/>
              </p:cNvSpPr>
              <p:nvPr/>
            </p:nvSpPr>
            <p:spPr bwMode="auto">
              <a:xfrm>
                <a:off x="768" y="1992"/>
                <a:ext cx="288" cy="4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s-ES"/>
              </a:p>
            </p:txBody>
          </p:sp>
        </p:grpSp>
        <p:cxnSp>
          <p:nvCxnSpPr>
            <p:cNvPr id="32793" name="AutoShape 86"/>
            <p:cNvCxnSpPr>
              <a:cxnSpLocks noChangeShapeType="1"/>
              <a:stCxn id="32836" idx="3"/>
              <a:endCxn id="677972" idx="1"/>
            </p:cNvCxnSpPr>
            <p:nvPr/>
          </p:nvCxnSpPr>
          <p:spPr bwMode="auto">
            <a:xfrm flipV="1">
              <a:off x="1401" y="2280"/>
              <a:ext cx="88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4" name="AutoShape 87"/>
            <p:cNvCxnSpPr>
              <a:cxnSpLocks noChangeShapeType="1"/>
              <a:stCxn id="32838" idx="2"/>
              <a:endCxn id="32887" idx="2"/>
            </p:cNvCxnSpPr>
            <p:nvPr/>
          </p:nvCxnSpPr>
          <p:spPr bwMode="auto">
            <a:xfrm>
              <a:off x="1440" y="2400"/>
              <a:ext cx="240" cy="24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5" name="AutoShape 88"/>
            <p:cNvCxnSpPr>
              <a:cxnSpLocks noChangeShapeType="1"/>
              <a:stCxn id="32875" idx="0"/>
              <a:endCxn id="32886" idx="3"/>
            </p:cNvCxnSpPr>
            <p:nvPr/>
          </p:nvCxnSpPr>
          <p:spPr bwMode="auto">
            <a:xfrm flipV="1">
              <a:off x="1824" y="3140"/>
              <a:ext cx="251" cy="1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6" name="AutoShape 89"/>
            <p:cNvCxnSpPr>
              <a:cxnSpLocks noChangeShapeType="1"/>
              <a:stCxn id="32869" idx="0"/>
              <a:endCxn id="32885" idx="4"/>
            </p:cNvCxnSpPr>
            <p:nvPr/>
          </p:nvCxnSpPr>
          <p:spPr bwMode="auto">
            <a:xfrm flipV="1">
              <a:off x="2880" y="3264"/>
              <a:ext cx="93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7" name="AutoShape 90"/>
            <p:cNvCxnSpPr>
              <a:cxnSpLocks noChangeShapeType="1"/>
              <a:stCxn id="32860" idx="1"/>
              <a:endCxn id="32884" idx="5"/>
            </p:cNvCxnSpPr>
            <p:nvPr/>
          </p:nvCxnSpPr>
          <p:spPr bwMode="auto">
            <a:xfrm flipH="1" flipV="1">
              <a:off x="3762" y="3041"/>
              <a:ext cx="135" cy="2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8" name="AutoShape 91"/>
            <p:cNvCxnSpPr>
              <a:cxnSpLocks noChangeShapeType="1"/>
              <a:stCxn id="32856" idx="4"/>
              <a:endCxn id="32883" idx="6"/>
            </p:cNvCxnSpPr>
            <p:nvPr/>
          </p:nvCxnSpPr>
          <p:spPr bwMode="auto">
            <a:xfrm flipH="1">
              <a:off x="3780" y="2403"/>
              <a:ext cx="194" cy="20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9" name="AutoShape 92"/>
            <p:cNvCxnSpPr>
              <a:cxnSpLocks noChangeShapeType="1"/>
              <a:stCxn id="32847" idx="3"/>
              <a:endCxn id="32881" idx="0"/>
            </p:cNvCxnSpPr>
            <p:nvPr/>
          </p:nvCxnSpPr>
          <p:spPr bwMode="auto">
            <a:xfrm>
              <a:off x="2496" y="2064"/>
              <a:ext cx="127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0" name="Text Box 93"/>
            <p:cNvSpPr txBox="1">
              <a:spLocks noChangeArrowheads="1"/>
            </p:cNvSpPr>
            <p:nvPr/>
          </p:nvSpPr>
          <p:spPr bwMode="auto">
            <a:xfrm>
              <a:off x="2019" y="3360"/>
              <a:ext cx="18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A</a:t>
              </a:r>
            </a:p>
          </p:txBody>
        </p:sp>
        <p:sp>
          <p:nvSpPr>
            <p:cNvPr id="32801" name="Rectangle 94"/>
            <p:cNvSpPr>
              <a:spLocks noChangeArrowheads="1"/>
            </p:cNvSpPr>
            <p:nvPr/>
          </p:nvSpPr>
          <p:spPr bwMode="auto">
            <a:xfrm>
              <a:off x="3105" y="3494"/>
              <a:ext cx="120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sp>
          <p:nvSpPr>
            <p:cNvPr id="32802" name="Text Box 95"/>
            <p:cNvSpPr txBox="1">
              <a:spLocks noChangeArrowheads="1"/>
            </p:cNvSpPr>
            <p:nvPr/>
          </p:nvSpPr>
          <p:spPr bwMode="auto">
            <a:xfrm>
              <a:off x="3075" y="3456"/>
              <a:ext cx="18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B</a:t>
              </a:r>
            </a:p>
          </p:txBody>
        </p:sp>
        <p:sp>
          <p:nvSpPr>
            <p:cNvPr id="32803" name="Rectangle 96"/>
            <p:cNvSpPr>
              <a:spLocks noChangeArrowheads="1"/>
            </p:cNvSpPr>
            <p:nvPr/>
          </p:nvSpPr>
          <p:spPr bwMode="auto">
            <a:xfrm>
              <a:off x="4206" y="3302"/>
              <a:ext cx="120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sp>
          <p:nvSpPr>
            <p:cNvPr id="32804" name="Text Box 97"/>
            <p:cNvSpPr txBox="1">
              <a:spLocks noChangeArrowheads="1"/>
            </p:cNvSpPr>
            <p:nvPr/>
          </p:nvSpPr>
          <p:spPr bwMode="auto">
            <a:xfrm>
              <a:off x="4176" y="3264"/>
              <a:ext cx="19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C</a:t>
              </a:r>
            </a:p>
          </p:txBody>
        </p:sp>
        <p:sp>
          <p:nvSpPr>
            <p:cNvPr id="32805" name="Rectangle 98"/>
            <p:cNvSpPr>
              <a:spLocks noChangeArrowheads="1"/>
            </p:cNvSpPr>
            <p:nvPr/>
          </p:nvSpPr>
          <p:spPr bwMode="auto">
            <a:xfrm>
              <a:off x="4302" y="2294"/>
              <a:ext cx="120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sp>
          <p:nvSpPr>
            <p:cNvPr id="32806" name="Text Box 99"/>
            <p:cNvSpPr txBox="1">
              <a:spLocks noChangeArrowheads="1"/>
            </p:cNvSpPr>
            <p:nvPr/>
          </p:nvSpPr>
          <p:spPr bwMode="auto">
            <a:xfrm>
              <a:off x="4272" y="2256"/>
              <a:ext cx="19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D</a:t>
              </a:r>
            </a:p>
          </p:txBody>
        </p:sp>
        <p:sp>
          <p:nvSpPr>
            <p:cNvPr id="32807" name="Rectangle 100"/>
            <p:cNvSpPr>
              <a:spLocks noChangeArrowheads="1"/>
            </p:cNvSpPr>
            <p:nvPr/>
          </p:nvSpPr>
          <p:spPr bwMode="auto">
            <a:xfrm>
              <a:off x="2862" y="1910"/>
              <a:ext cx="120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sp>
          <p:nvSpPr>
            <p:cNvPr id="32808" name="Text Box 101"/>
            <p:cNvSpPr txBox="1">
              <a:spLocks noChangeArrowheads="1"/>
            </p:cNvSpPr>
            <p:nvPr/>
          </p:nvSpPr>
          <p:spPr bwMode="auto">
            <a:xfrm>
              <a:off x="2832" y="1872"/>
              <a:ext cx="18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E</a:t>
              </a:r>
            </a:p>
          </p:txBody>
        </p:sp>
        <p:sp>
          <p:nvSpPr>
            <p:cNvPr id="32809" name="Rectangle 102"/>
            <p:cNvSpPr>
              <a:spLocks noChangeArrowheads="1"/>
            </p:cNvSpPr>
            <p:nvPr/>
          </p:nvSpPr>
          <p:spPr bwMode="auto">
            <a:xfrm>
              <a:off x="1518" y="2248"/>
              <a:ext cx="120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sp>
          <p:nvSpPr>
            <p:cNvPr id="32810" name="Text Box 103"/>
            <p:cNvSpPr txBox="1">
              <a:spLocks noChangeArrowheads="1"/>
            </p:cNvSpPr>
            <p:nvPr/>
          </p:nvSpPr>
          <p:spPr bwMode="auto">
            <a:xfrm>
              <a:off x="1488" y="2210"/>
              <a:ext cx="1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F</a:t>
              </a:r>
            </a:p>
          </p:txBody>
        </p:sp>
        <p:sp>
          <p:nvSpPr>
            <p:cNvPr id="32811" name="Text Box 104"/>
            <p:cNvSpPr txBox="1">
              <a:spLocks noChangeArrowheads="1"/>
            </p:cNvSpPr>
            <p:nvPr/>
          </p:nvSpPr>
          <p:spPr bwMode="auto">
            <a:xfrm>
              <a:off x="1719" y="3554"/>
              <a:ext cx="2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m1</a:t>
              </a:r>
            </a:p>
          </p:txBody>
        </p:sp>
        <p:sp>
          <p:nvSpPr>
            <p:cNvPr id="32812" name="Text Box 105"/>
            <p:cNvSpPr txBox="1">
              <a:spLocks noChangeArrowheads="1"/>
            </p:cNvSpPr>
            <p:nvPr/>
          </p:nvSpPr>
          <p:spPr bwMode="auto">
            <a:xfrm>
              <a:off x="2755" y="3650"/>
              <a:ext cx="2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m2</a:t>
              </a:r>
            </a:p>
          </p:txBody>
        </p:sp>
        <p:sp>
          <p:nvSpPr>
            <p:cNvPr id="32813" name="Text Box 106"/>
            <p:cNvSpPr txBox="1">
              <a:spLocks noChangeArrowheads="1"/>
            </p:cNvSpPr>
            <p:nvPr/>
          </p:nvSpPr>
          <p:spPr bwMode="auto">
            <a:xfrm>
              <a:off x="3859" y="3456"/>
              <a:ext cx="2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m3</a:t>
              </a:r>
            </a:p>
          </p:txBody>
        </p:sp>
        <p:sp>
          <p:nvSpPr>
            <p:cNvPr id="32814" name="Text Box 107"/>
            <p:cNvSpPr txBox="1">
              <a:spLocks noChangeArrowheads="1"/>
            </p:cNvSpPr>
            <p:nvPr/>
          </p:nvSpPr>
          <p:spPr bwMode="auto">
            <a:xfrm>
              <a:off x="3955" y="2450"/>
              <a:ext cx="2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m4</a:t>
              </a:r>
            </a:p>
          </p:txBody>
        </p:sp>
        <p:sp>
          <p:nvSpPr>
            <p:cNvPr id="32815" name="Text Box 108"/>
            <p:cNvSpPr txBox="1">
              <a:spLocks noChangeArrowheads="1"/>
            </p:cNvSpPr>
            <p:nvPr/>
          </p:nvSpPr>
          <p:spPr bwMode="auto">
            <a:xfrm>
              <a:off x="2544" y="1584"/>
              <a:ext cx="2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m5</a:t>
              </a:r>
            </a:p>
          </p:txBody>
        </p:sp>
        <p:sp>
          <p:nvSpPr>
            <p:cNvPr id="32816" name="Text Box 109"/>
            <p:cNvSpPr txBox="1">
              <a:spLocks noChangeArrowheads="1"/>
            </p:cNvSpPr>
            <p:nvPr/>
          </p:nvSpPr>
          <p:spPr bwMode="auto">
            <a:xfrm>
              <a:off x="1171" y="1922"/>
              <a:ext cx="2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m6</a:t>
              </a:r>
            </a:p>
          </p:txBody>
        </p:sp>
        <p:grpSp>
          <p:nvGrpSpPr>
            <p:cNvPr id="32817" name="Group 110"/>
            <p:cNvGrpSpPr>
              <a:grpSpLocks/>
            </p:cNvGrpSpPr>
            <p:nvPr/>
          </p:nvGrpSpPr>
          <p:grpSpPr bwMode="auto">
            <a:xfrm>
              <a:off x="1824" y="2738"/>
              <a:ext cx="2064" cy="574"/>
              <a:chOff x="384" y="2738"/>
              <a:chExt cx="2064" cy="574"/>
            </a:xfrm>
          </p:grpSpPr>
          <p:sp>
            <p:nvSpPr>
              <p:cNvPr id="32826" name="Freeform 111"/>
              <p:cNvSpPr>
                <a:spLocks/>
              </p:cNvSpPr>
              <p:nvPr/>
            </p:nvSpPr>
            <p:spPr bwMode="auto">
              <a:xfrm>
                <a:off x="480" y="3144"/>
                <a:ext cx="912" cy="168"/>
              </a:xfrm>
              <a:custGeom>
                <a:avLst/>
                <a:gdLst>
                  <a:gd name="T0" fmla="*/ 0 w 912"/>
                  <a:gd name="T1" fmla="*/ 120 h 168"/>
                  <a:gd name="T2" fmla="*/ 336 w 912"/>
                  <a:gd name="T3" fmla="*/ 24 h 168"/>
                  <a:gd name="T4" fmla="*/ 528 w 912"/>
                  <a:gd name="T5" fmla="*/ 24 h 168"/>
                  <a:gd name="T6" fmla="*/ 912 w 912"/>
                  <a:gd name="T7" fmla="*/ 168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2"/>
                  <a:gd name="T13" fmla="*/ 0 h 168"/>
                  <a:gd name="T14" fmla="*/ 912 w 912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2" h="168">
                    <a:moveTo>
                      <a:pt x="0" y="120"/>
                    </a:moveTo>
                    <a:cubicBezTo>
                      <a:pt x="124" y="80"/>
                      <a:pt x="248" y="40"/>
                      <a:pt x="336" y="24"/>
                    </a:cubicBezTo>
                    <a:cubicBezTo>
                      <a:pt x="424" y="8"/>
                      <a:pt x="432" y="0"/>
                      <a:pt x="528" y="24"/>
                    </a:cubicBezTo>
                    <a:cubicBezTo>
                      <a:pt x="624" y="48"/>
                      <a:pt x="768" y="108"/>
                      <a:pt x="912" y="16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s-ES"/>
              </a:p>
            </p:txBody>
          </p:sp>
          <p:sp>
            <p:nvSpPr>
              <p:cNvPr id="32827" name="Freeform 112"/>
              <p:cNvSpPr>
                <a:spLocks/>
              </p:cNvSpPr>
              <p:nvPr/>
            </p:nvSpPr>
            <p:spPr bwMode="auto">
              <a:xfrm>
                <a:off x="384" y="2872"/>
                <a:ext cx="2064" cy="440"/>
              </a:xfrm>
              <a:custGeom>
                <a:avLst/>
                <a:gdLst>
                  <a:gd name="T0" fmla="*/ 0 w 2064"/>
                  <a:gd name="T1" fmla="*/ 344 h 440"/>
                  <a:gd name="T2" fmla="*/ 288 w 2064"/>
                  <a:gd name="T3" fmla="*/ 104 h 440"/>
                  <a:gd name="T4" fmla="*/ 864 w 2064"/>
                  <a:gd name="T5" fmla="*/ 8 h 440"/>
                  <a:gd name="T6" fmla="*/ 1488 w 2064"/>
                  <a:gd name="T7" fmla="*/ 56 h 440"/>
                  <a:gd name="T8" fmla="*/ 1776 w 2064"/>
                  <a:gd name="T9" fmla="*/ 152 h 440"/>
                  <a:gd name="T10" fmla="*/ 2064 w 2064"/>
                  <a:gd name="T11" fmla="*/ 440 h 4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64"/>
                  <a:gd name="T19" fmla="*/ 0 h 440"/>
                  <a:gd name="T20" fmla="*/ 2064 w 2064"/>
                  <a:gd name="T21" fmla="*/ 440 h 4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64" h="440">
                    <a:moveTo>
                      <a:pt x="0" y="344"/>
                    </a:moveTo>
                    <a:cubicBezTo>
                      <a:pt x="72" y="252"/>
                      <a:pt x="144" y="160"/>
                      <a:pt x="288" y="104"/>
                    </a:cubicBezTo>
                    <a:cubicBezTo>
                      <a:pt x="432" y="48"/>
                      <a:pt x="664" y="16"/>
                      <a:pt x="864" y="8"/>
                    </a:cubicBezTo>
                    <a:cubicBezTo>
                      <a:pt x="1064" y="0"/>
                      <a:pt x="1336" y="32"/>
                      <a:pt x="1488" y="56"/>
                    </a:cubicBezTo>
                    <a:cubicBezTo>
                      <a:pt x="1640" y="80"/>
                      <a:pt x="1680" y="88"/>
                      <a:pt x="1776" y="152"/>
                    </a:cubicBezTo>
                    <a:cubicBezTo>
                      <a:pt x="1872" y="216"/>
                      <a:pt x="1968" y="328"/>
                      <a:pt x="2064" y="44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s-ES"/>
              </a:p>
            </p:txBody>
          </p:sp>
          <p:sp>
            <p:nvSpPr>
              <p:cNvPr id="32828" name="Text Box 113"/>
              <p:cNvSpPr txBox="1">
                <a:spLocks noChangeArrowheads="1"/>
              </p:cNvSpPr>
              <p:nvPr/>
            </p:nvSpPr>
            <p:spPr bwMode="auto">
              <a:xfrm>
                <a:off x="1141" y="2738"/>
                <a:ext cx="251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400">
                    <a:latin typeface="Arial" charset="0"/>
                  </a:rPr>
                  <a:t>E?</a:t>
                </a:r>
              </a:p>
            </p:txBody>
          </p:sp>
          <p:sp>
            <p:nvSpPr>
              <p:cNvPr id="32829" name="Text Box 114"/>
              <p:cNvSpPr txBox="1">
                <a:spLocks noChangeArrowheads="1"/>
              </p:cNvSpPr>
              <p:nvPr/>
            </p:nvSpPr>
            <p:spPr bwMode="auto">
              <a:xfrm>
                <a:off x="816" y="2976"/>
                <a:ext cx="251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400">
                    <a:latin typeface="Arial" charset="0"/>
                  </a:rPr>
                  <a:t>E?</a:t>
                </a:r>
              </a:p>
            </p:txBody>
          </p:sp>
        </p:grpSp>
        <p:grpSp>
          <p:nvGrpSpPr>
            <p:cNvPr id="32818" name="Group 115"/>
            <p:cNvGrpSpPr>
              <a:grpSpLocks/>
            </p:cNvGrpSpPr>
            <p:nvPr/>
          </p:nvGrpSpPr>
          <p:grpSpPr bwMode="auto">
            <a:xfrm>
              <a:off x="2736" y="2112"/>
              <a:ext cx="1240" cy="1152"/>
              <a:chOff x="336" y="2112"/>
              <a:chExt cx="1240" cy="1152"/>
            </a:xfrm>
          </p:grpSpPr>
          <p:sp>
            <p:nvSpPr>
              <p:cNvPr id="32822" name="Freeform 116"/>
              <p:cNvSpPr>
                <a:spLocks/>
              </p:cNvSpPr>
              <p:nvPr/>
            </p:nvSpPr>
            <p:spPr bwMode="auto">
              <a:xfrm>
                <a:off x="336" y="2112"/>
                <a:ext cx="1152" cy="1152"/>
              </a:xfrm>
              <a:custGeom>
                <a:avLst/>
                <a:gdLst>
                  <a:gd name="T0" fmla="*/ 1152 w 1152"/>
                  <a:gd name="T1" fmla="*/ 1152 h 1152"/>
                  <a:gd name="T2" fmla="*/ 768 w 1152"/>
                  <a:gd name="T3" fmla="*/ 720 h 1152"/>
                  <a:gd name="T4" fmla="*/ 144 w 1152"/>
                  <a:gd name="T5" fmla="*/ 144 h 1152"/>
                  <a:gd name="T6" fmla="*/ 0 w 1152"/>
                  <a:gd name="T7" fmla="*/ 0 h 1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152"/>
                  <a:gd name="T14" fmla="*/ 1152 w 1152"/>
                  <a:gd name="T15" fmla="*/ 1152 h 1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152">
                    <a:moveTo>
                      <a:pt x="1152" y="1152"/>
                    </a:moveTo>
                    <a:cubicBezTo>
                      <a:pt x="1044" y="1020"/>
                      <a:pt x="936" y="888"/>
                      <a:pt x="768" y="720"/>
                    </a:cubicBezTo>
                    <a:cubicBezTo>
                      <a:pt x="600" y="552"/>
                      <a:pt x="272" y="264"/>
                      <a:pt x="144" y="144"/>
                    </a:cubicBezTo>
                    <a:cubicBezTo>
                      <a:pt x="16" y="24"/>
                      <a:pt x="8" y="12"/>
                      <a:pt x="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s-ES"/>
              </a:p>
            </p:txBody>
          </p:sp>
          <p:sp>
            <p:nvSpPr>
              <p:cNvPr id="32823" name="Freeform 117"/>
              <p:cNvSpPr>
                <a:spLocks/>
              </p:cNvSpPr>
              <p:nvPr/>
            </p:nvSpPr>
            <p:spPr bwMode="auto">
              <a:xfrm>
                <a:off x="1200" y="2304"/>
                <a:ext cx="376" cy="864"/>
              </a:xfrm>
              <a:custGeom>
                <a:avLst/>
                <a:gdLst>
                  <a:gd name="T0" fmla="*/ 328 w 376"/>
                  <a:gd name="T1" fmla="*/ 864 h 864"/>
                  <a:gd name="T2" fmla="*/ 40 w 376"/>
                  <a:gd name="T3" fmla="*/ 528 h 864"/>
                  <a:gd name="T4" fmla="*/ 88 w 376"/>
                  <a:gd name="T5" fmla="*/ 288 h 864"/>
                  <a:gd name="T6" fmla="*/ 376 w 376"/>
                  <a:gd name="T7" fmla="*/ 0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6"/>
                  <a:gd name="T13" fmla="*/ 0 h 864"/>
                  <a:gd name="T14" fmla="*/ 376 w 376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6" h="864">
                    <a:moveTo>
                      <a:pt x="328" y="864"/>
                    </a:moveTo>
                    <a:cubicBezTo>
                      <a:pt x="204" y="744"/>
                      <a:pt x="80" y="624"/>
                      <a:pt x="40" y="528"/>
                    </a:cubicBezTo>
                    <a:cubicBezTo>
                      <a:pt x="0" y="432"/>
                      <a:pt x="32" y="376"/>
                      <a:pt x="88" y="288"/>
                    </a:cubicBezTo>
                    <a:cubicBezTo>
                      <a:pt x="144" y="200"/>
                      <a:pt x="328" y="40"/>
                      <a:pt x="376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s-ES"/>
              </a:p>
            </p:txBody>
          </p:sp>
          <p:sp>
            <p:nvSpPr>
              <p:cNvPr id="32824" name="Text Box 118"/>
              <p:cNvSpPr txBox="1">
                <a:spLocks noChangeArrowheads="1"/>
              </p:cNvSpPr>
              <p:nvPr/>
            </p:nvSpPr>
            <p:spPr bwMode="auto">
              <a:xfrm>
                <a:off x="720" y="2343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600">
                    <a:latin typeface="Arial" charset="0"/>
                  </a:rPr>
                  <a:t>E?</a:t>
                </a:r>
              </a:p>
            </p:txBody>
          </p:sp>
          <p:sp>
            <p:nvSpPr>
              <p:cNvPr id="32825" name="Text Box 119"/>
              <p:cNvSpPr txBox="1">
                <a:spLocks noChangeArrowheads="1"/>
              </p:cNvSpPr>
              <p:nvPr/>
            </p:nvSpPr>
            <p:spPr bwMode="auto">
              <a:xfrm>
                <a:off x="1056" y="2478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600">
                    <a:latin typeface="Arial" charset="0"/>
                  </a:rPr>
                  <a:t>E?</a:t>
                </a:r>
              </a:p>
            </p:txBody>
          </p:sp>
        </p:grpSp>
        <p:grpSp>
          <p:nvGrpSpPr>
            <p:cNvPr id="32819" name="Group 120"/>
            <p:cNvGrpSpPr>
              <a:grpSpLocks/>
            </p:cNvGrpSpPr>
            <p:nvPr/>
          </p:nvGrpSpPr>
          <p:grpSpPr bwMode="auto">
            <a:xfrm>
              <a:off x="1816" y="1920"/>
              <a:ext cx="680" cy="1296"/>
              <a:chOff x="1056" y="1968"/>
              <a:chExt cx="680" cy="1296"/>
            </a:xfrm>
          </p:grpSpPr>
          <p:sp>
            <p:nvSpPr>
              <p:cNvPr id="32820" name="Freeform 121"/>
              <p:cNvSpPr>
                <a:spLocks/>
              </p:cNvSpPr>
              <p:nvPr/>
            </p:nvSpPr>
            <p:spPr bwMode="auto">
              <a:xfrm>
                <a:off x="1056" y="1968"/>
                <a:ext cx="680" cy="1296"/>
              </a:xfrm>
              <a:custGeom>
                <a:avLst/>
                <a:gdLst>
                  <a:gd name="T0" fmla="*/ 680 w 680"/>
                  <a:gd name="T1" fmla="*/ 0 h 1296"/>
                  <a:gd name="T2" fmla="*/ 344 w 680"/>
                  <a:gd name="T3" fmla="*/ 384 h 1296"/>
                  <a:gd name="T4" fmla="*/ 56 w 680"/>
                  <a:gd name="T5" fmla="*/ 816 h 1296"/>
                  <a:gd name="T6" fmla="*/ 8 w 680"/>
                  <a:gd name="T7" fmla="*/ 1296 h 12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0"/>
                  <a:gd name="T13" fmla="*/ 0 h 1296"/>
                  <a:gd name="T14" fmla="*/ 680 w 680"/>
                  <a:gd name="T15" fmla="*/ 1296 h 12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0" h="1296">
                    <a:moveTo>
                      <a:pt x="680" y="0"/>
                    </a:moveTo>
                    <a:cubicBezTo>
                      <a:pt x="564" y="124"/>
                      <a:pt x="448" y="248"/>
                      <a:pt x="344" y="384"/>
                    </a:cubicBezTo>
                    <a:cubicBezTo>
                      <a:pt x="240" y="520"/>
                      <a:pt x="112" y="664"/>
                      <a:pt x="56" y="816"/>
                    </a:cubicBezTo>
                    <a:cubicBezTo>
                      <a:pt x="0" y="968"/>
                      <a:pt x="4" y="1132"/>
                      <a:pt x="8" y="1296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s-ES"/>
              </a:p>
            </p:txBody>
          </p:sp>
          <p:sp>
            <p:nvSpPr>
              <p:cNvPr id="32821" name="Text Box 122"/>
              <p:cNvSpPr txBox="1">
                <a:spLocks noChangeArrowheads="1"/>
              </p:cNvSpPr>
              <p:nvPr/>
            </p:nvSpPr>
            <p:spPr bwMode="auto">
              <a:xfrm>
                <a:off x="1160" y="2352"/>
                <a:ext cx="18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400">
                    <a:latin typeface="Arial" charset="0"/>
                  </a:rPr>
                  <a:t>E</a:t>
                </a:r>
              </a:p>
            </p:txBody>
          </p:sp>
        </p:grpSp>
      </p:grpSp>
      <p:sp>
        <p:nvSpPr>
          <p:cNvPr id="32773" name="Text Box 123"/>
          <p:cNvSpPr txBox="1">
            <a:spLocks noChangeArrowheads="1"/>
          </p:cNvSpPr>
          <p:nvPr/>
        </p:nvSpPr>
        <p:spPr bwMode="auto">
          <a:xfrm>
            <a:off x="979488" y="5241925"/>
            <a:ext cx="1535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CC00"/>
                </a:solidFill>
                <a:latin typeface="Tahoma" pitchFamily="34" charset="0"/>
              </a:rPr>
              <a:t>Lookup(“E”)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Decentralized model: Gnutella</a:t>
            </a:r>
            <a:endParaRPr lang="en-US" smtClean="0"/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Highly decentralized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Location service distributed over peers</a:t>
            </a:r>
          </a:p>
          <a:p>
            <a:pPr lvl="2"/>
            <a:r>
              <a:rPr lang="en-US" dirty="0" smtClean="0"/>
              <a:t>Peers have similar responsibilities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No centralized directory</a:t>
            </a:r>
          </a:p>
          <a:p>
            <a:pPr lvl="2"/>
            <a:r>
              <a:rPr lang="en-US" dirty="0" smtClean="0"/>
              <a:t>System harder to shut down</a:t>
            </a:r>
          </a:p>
          <a:p>
            <a:r>
              <a:rPr lang="en-US" dirty="0" smtClean="0"/>
              <a:t>Disadvantages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dirty="0" smtClean="0"/>
              <a:t>Slow information discovery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dirty="0" smtClean="0"/>
              <a:t>Scalability problem due to </a:t>
            </a:r>
            <a:r>
              <a:rPr lang="en-US" u="sng" dirty="0" smtClean="0"/>
              <a:t>excessive query traffic</a:t>
            </a:r>
          </a:p>
          <a:p>
            <a:pPr lvl="2"/>
            <a:r>
              <a:rPr lang="en-US" dirty="0" smtClean="0"/>
              <a:t>Queries for contents that are not widely replicated must be sent to a large fraction of peers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Decentralized model: Gnutella</a:t>
            </a:r>
            <a:endParaRPr lang="es-E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some mechanisms to control flooding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Add </a:t>
            </a:r>
            <a:r>
              <a:rPr lang="en-US" b="1" dirty="0" smtClean="0"/>
              <a:t>TTL (Time-to-Live)</a:t>
            </a:r>
            <a:r>
              <a:rPr lang="en-US" dirty="0" smtClean="0"/>
              <a:t> to each message</a:t>
            </a:r>
          </a:p>
          <a:p>
            <a:pPr lvl="1"/>
            <a:r>
              <a:rPr lang="en-US" dirty="0" smtClean="0"/>
              <a:t>Number of hops that message may travel before giving up (default in Gnutella is 7)</a:t>
            </a:r>
          </a:p>
          <a:p>
            <a:pPr lvl="1"/>
            <a:r>
              <a:rPr lang="en-US" dirty="0" smtClean="0"/>
              <a:t>How to adjust properly TTL value?</a:t>
            </a:r>
          </a:p>
          <a:p>
            <a:pPr lvl="2"/>
            <a:r>
              <a:rPr lang="en-US" altLang="es-ES" dirty="0" smtClean="0"/>
              <a:t>For popular objects, small TTLs suffice</a:t>
            </a:r>
          </a:p>
          <a:p>
            <a:pPr lvl="2"/>
            <a:r>
              <a:rPr lang="en-US" altLang="es-ES" dirty="0" smtClean="0"/>
              <a:t>For rare objects, large TTLs are necessary</a:t>
            </a:r>
          </a:p>
          <a:p>
            <a:pPr lvl="1"/>
            <a:r>
              <a:rPr lang="en-US" altLang="es-ES" dirty="0" smtClean="0"/>
              <a:t>Number of messages grow exponentially with TTL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u="sng" dirty="0" smtClean="0"/>
              <a:t>Expanding ring</a:t>
            </a:r>
          </a:p>
          <a:p>
            <a:pPr lvl="1"/>
            <a:r>
              <a:rPr lang="en-US" dirty="0" smtClean="0"/>
              <a:t>Start querying with TTL=1</a:t>
            </a:r>
          </a:p>
          <a:p>
            <a:pPr lvl="1"/>
            <a:r>
              <a:rPr lang="en-US" dirty="0" smtClean="0"/>
              <a:t>Keep increasing TTL until search succeeds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Client-server </a:t>
            </a:r>
            <a:r>
              <a:rPr lang="en-US" sz="2600" dirty="0" smtClean="0"/>
              <a:t>systems have been common (and </a:t>
            </a:r>
            <a:r>
              <a:rPr lang="en-US" sz="2600" dirty="0"/>
              <a:t>successful) </a:t>
            </a:r>
            <a:r>
              <a:rPr lang="en-US" sz="2600" dirty="0" smtClean="0"/>
              <a:t>until now, but incur some </a:t>
            </a:r>
            <a:r>
              <a:rPr lang="en-US" sz="2600" dirty="0"/>
              <a:t>scalability and robustness problems in </a:t>
            </a:r>
            <a:r>
              <a:rPr lang="en-US" sz="2600" dirty="0" smtClean="0"/>
              <a:t>modern scenarios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58808"/>
            <a:ext cx="4603623" cy="328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7"/>
          <p:cNvSpPr txBox="1">
            <a:spLocks noChangeArrowheads="1"/>
          </p:cNvSpPr>
          <p:nvPr/>
        </p:nvSpPr>
        <p:spPr bwMode="auto">
          <a:xfrm>
            <a:off x="685800" y="2556000"/>
            <a:ext cx="3581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1C85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85C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1C85C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C85C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C85C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C85C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C85C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C85C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C85C0"/>
                </a:solidFill>
                <a:latin typeface="+mn-lt"/>
              </a:defRPr>
            </a:lvl9pPr>
          </a:lstStyle>
          <a:p>
            <a:pPr lvl="1"/>
            <a:r>
              <a:rPr lang="en-US" sz="2200" dirty="0" smtClean="0"/>
              <a:t>Need </a:t>
            </a:r>
            <a:r>
              <a:rPr lang="en-US" sz="2200" dirty="0"/>
              <a:t>for </a:t>
            </a:r>
            <a:r>
              <a:rPr lang="en-US" sz="2200" dirty="0" smtClean="0"/>
              <a:t>data and resource sharing on </a:t>
            </a:r>
            <a:r>
              <a:rPr lang="en-US" sz="2200" u="sng" dirty="0"/>
              <a:t>a very large scale</a:t>
            </a:r>
          </a:p>
          <a:p>
            <a:pPr lvl="1"/>
            <a:r>
              <a:rPr lang="en-US" sz="2200" dirty="0"/>
              <a:t>Sudden spikes in demand for data and resources</a:t>
            </a:r>
          </a:p>
          <a:p>
            <a:pPr lvl="1"/>
            <a:r>
              <a:rPr lang="en-US" sz="2200" dirty="0"/>
              <a:t>Instability of nodes and links (can come and go at any time)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Decentralized model: Gnutella</a:t>
            </a:r>
            <a:endParaRPr lang="es-E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some mechanisms to control flooding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u="sng" dirty="0" smtClean="0"/>
              <a:t>Random walk</a:t>
            </a:r>
            <a:r>
              <a:rPr lang="en-US" dirty="0" smtClean="0"/>
              <a:t>: Ask one neighbor randomly, who asks one neighbor, etc.</a:t>
            </a:r>
          </a:p>
          <a:p>
            <a:pPr lvl="1"/>
            <a:r>
              <a:rPr lang="en-US" dirty="0" smtClean="0"/>
              <a:t>Reduces the number of flooded messages</a:t>
            </a:r>
          </a:p>
          <a:p>
            <a:pPr lvl="2"/>
            <a:r>
              <a:rPr lang="en-US" dirty="0" smtClean="0"/>
              <a:t>Tradeoff: longer delay, fewer messages</a:t>
            </a:r>
          </a:p>
          <a:p>
            <a:pPr lvl="1"/>
            <a:r>
              <a:rPr lang="en-US" dirty="0" smtClean="0"/>
              <a:t>Multiple-walker random walk</a:t>
            </a:r>
          </a:p>
          <a:p>
            <a:pPr lvl="2"/>
            <a:r>
              <a:rPr lang="en-US" dirty="0" smtClean="0"/>
              <a:t>Initiate several random walks in parallel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u="sng" dirty="0" smtClean="0"/>
              <a:t>State keeping</a:t>
            </a:r>
            <a:r>
              <a:rPr lang="en-US" dirty="0" smtClean="0"/>
              <a:t>: Keep track of recently routed messages</a:t>
            </a:r>
          </a:p>
          <a:p>
            <a:pPr lvl="1"/>
            <a:r>
              <a:rPr lang="en-US" dirty="0" smtClean="0"/>
              <a:t>Avoids re-broadcasting Query messages</a:t>
            </a:r>
          </a:p>
          <a:p>
            <a:pPr lvl="1"/>
            <a:r>
              <a:rPr lang="en-US" dirty="0" smtClean="0"/>
              <a:t>Can choose another neighbor if random walk used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95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2286000"/>
            <a:ext cx="7772400" cy="201295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lIns="93600" tIns="46800" rIns="93600" bIns="46800" anchor="ctr">
            <a:spAutoFit/>
          </a:bodyPr>
          <a:lstStyle/>
          <a:p>
            <a:endParaRPr lang="es-E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mtClean="0">
                <a:solidFill>
                  <a:schemeClr val="folHlink"/>
                </a:solidFill>
              </a:rPr>
              <a:t>Introduction</a:t>
            </a:r>
          </a:p>
          <a:p>
            <a:pPr lvl="2">
              <a:spcBef>
                <a:spcPct val="0"/>
              </a:spcBef>
            </a:pPr>
            <a:endParaRPr lang="en-US" b="1" smtClean="0"/>
          </a:p>
          <a:p>
            <a:pPr>
              <a:lnSpc>
                <a:spcPct val="150000"/>
              </a:lnSpc>
            </a:pPr>
            <a:r>
              <a:rPr lang="en-US" b="1" smtClean="0">
                <a:solidFill>
                  <a:schemeClr val="folHlink"/>
                </a:solidFill>
              </a:rPr>
              <a:t>Unstructured P2P systems</a:t>
            </a:r>
          </a:p>
          <a:p>
            <a:pPr lvl="1"/>
            <a:r>
              <a:rPr lang="en-US" smtClean="0">
                <a:solidFill>
                  <a:schemeClr val="folHlink"/>
                </a:solidFill>
              </a:rPr>
              <a:t>Centralized model</a:t>
            </a:r>
          </a:p>
          <a:p>
            <a:pPr lvl="1"/>
            <a:r>
              <a:rPr lang="en-US" smtClean="0">
                <a:solidFill>
                  <a:schemeClr val="folHlink"/>
                </a:solidFill>
              </a:rPr>
              <a:t>Decentralized model</a:t>
            </a:r>
          </a:p>
          <a:p>
            <a:pPr lvl="1"/>
            <a:r>
              <a:rPr lang="en-US" b="1" smtClean="0"/>
              <a:t>Hierarchical model</a:t>
            </a:r>
          </a:p>
          <a:p>
            <a:pPr lvl="1"/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Structured P2P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model: FastTrack</a:t>
            </a:r>
          </a:p>
        </p:txBody>
      </p:sp>
      <p:sp>
        <p:nvSpPr>
          <p:cNvPr id="36867" name="Rectangle 25"/>
          <p:cNvSpPr>
            <a:spLocks noGrp="1" noChangeArrowheads="1"/>
          </p:cNvSpPr>
          <p:nvPr>
            <p:ph sz="half" idx="1"/>
          </p:nvPr>
        </p:nvSpPr>
        <p:spPr>
          <a:xfrm>
            <a:off x="685800" y="1295400"/>
            <a:ext cx="3733800" cy="4800600"/>
          </a:xfrm>
        </p:spPr>
        <p:txBody>
          <a:bodyPr rIns="0"/>
          <a:lstStyle/>
          <a:p>
            <a:r>
              <a:rPr lang="en-US" sz="2400" dirty="0" smtClean="0"/>
              <a:t>Few special nodes (</a:t>
            </a:r>
            <a:r>
              <a:rPr lang="en-US" sz="2400" b="1" dirty="0" smtClean="0"/>
              <a:t>super-peers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 peer is either a super-peer or assigned to one</a:t>
            </a:r>
          </a:p>
          <a:p>
            <a:r>
              <a:rPr lang="en-US" sz="2400" dirty="0" smtClean="0"/>
              <a:t>Super-peer knows the files in all its peers</a:t>
            </a:r>
          </a:p>
          <a:p>
            <a:r>
              <a:rPr lang="en-US" sz="2400" dirty="0" smtClean="0"/>
              <a:t>Peer queries its super-peer, which may query other super-peers using </a:t>
            </a:r>
            <a:r>
              <a:rPr lang="en-US" sz="2400" u="sng" dirty="0" smtClean="0"/>
              <a:t>flooding</a:t>
            </a:r>
          </a:p>
          <a:p>
            <a:r>
              <a:rPr lang="en-US" sz="2400" dirty="0" smtClean="0"/>
              <a:t>Download among peers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/>
          <a:stretch/>
        </p:blipFill>
        <p:spPr bwMode="auto">
          <a:xfrm>
            <a:off x="4419600" y="2057400"/>
            <a:ext cx="4540874" cy="312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model: FastTrack</a:t>
            </a:r>
            <a:endParaRPr lang="en-US" smtClean="0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Combines advantages of centralized and decentralized models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Directory is decentralized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Less flooding than decentralized model</a:t>
            </a:r>
          </a:p>
          <a:p>
            <a:r>
              <a:rPr lang="en-US" dirty="0" smtClean="0"/>
              <a:t>Disadvantages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dirty="0" smtClean="0"/>
              <a:t>Super-peers can suffer the same problems that the centralized directory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dirty="0" smtClean="0"/>
              <a:t>Scalability problems by using flooding</a:t>
            </a:r>
          </a:p>
          <a:p>
            <a:r>
              <a:rPr lang="en-US" dirty="0" smtClean="0"/>
              <a:t>Used in </a:t>
            </a:r>
            <a:r>
              <a:rPr lang="en-US" dirty="0" err="1" smtClean="0"/>
              <a:t>KaZaA</a:t>
            </a:r>
            <a:r>
              <a:rPr lang="en-US" dirty="0" smtClean="0"/>
              <a:t>, Skype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4392613"/>
            <a:ext cx="7772400" cy="6858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lIns="93600" tIns="46800" rIns="93600" bIns="46800" anchor="ctr">
            <a:spAutoFit/>
          </a:bodyPr>
          <a:lstStyle/>
          <a:p>
            <a:endParaRPr lang="es-E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3914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>
                <a:solidFill>
                  <a:schemeClr val="folHlink"/>
                </a:solidFill>
              </a:rPr>
              <a:t>Introduction</a:t>
            </a:r>
          </a:p>
          <a:p>
            <a:endParaRPr lang="es-ES" b="1" smtClean="0"/>
          </a:p>
          <a:p>
            <a:endParaRPr lang="en-US" b="1" smtClean="0"/>
          </a:p>
          <a:p>
            <a:r>
              <a:rPr lang="en-US" smtClean="0">
                <a:solidFill>
                  <a:schemeClr val="folHlink"/>
                </a:solidFill>
              </a:rPr>
              <a:t>Unstructured P2P systems</a:t>
            </a:r>
          </a:p>
          <a:p>
            <a:endParaRPr lang="es-ES" smtClean="0">
              <a:solidFill>
                <a:schemeClr val="folHlink"/>
              </a:solidFill>
            </a:endParaRPr>
          </a:p>
          <a:p>
            <a:endParaRPr lang="en-US" smtClean="0">
              <a:solidFill>
                <a:schemeClr val="folHlink"/>
              </a:solidFill>
            </a:endParaRPr>
          </a:p>
          <a:p>
            <a:r>
              <a:rPr lang="en-US" b="1" smtClean="0"/>
              <a:t>Structured P2P systems</a:t>
            </a:r>
          </a:p>
          <a:p>
            <a:endParaRPr lang="en-US" b="1" smtClean="0">
              <a:solidFill>
                <a:schemeClr val="folHlink"/>
              </a:solidFill>
            </a:endParaRPr>
          </a:p>
          <a:p>
            <a:endParaRPr lang="en-US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Hash Tables (DHT)</a:t>
            </a:r>
            <a:endParaRPr lang="es-ES" smtClean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Goals</a:t>
            </a:r>
          </a:p>
          <a:p>
            <a:pPr lvl="1"/>
            <a:r>
              <a:rPr lang="en-US" smtClean="0"/>
              <a:t>Make sure that an item identified is always found</a:t>
            </a:r>
          </a:p>
          <a:p>
            <a:pPr lvl="2"/>
            <a:r>
              <a:rPr lang="en-US" u="sng" smtClean="0"/>
              <a:t>Directed search</a:t>
            </a:r>
            <a:r>
              <a:rPr lang="en-US" smtClean="0"/>
              <a:t>: Organize peers following a specific distributed data structure + deterministic mapping of data items to peers based only on their ID</a:t>
            </a:r>
          </a:p>
          <a:p>
            <a:pPr lvl="1"/>
            <a:r>
              <a:rPr lang="en-US" smtClean="0"/>
              <a:t>Distribute the responsibilities ‘evenly’ among the existing peers</a:t>
            </a:r>
          </a:p>
          <a:p>
            <a:pPr lvl="1"/>
            <a:r>
              <a:rPr lang="en-US" smtClean="0"/>
              <a:t>Adapt to peers joining or leaving (or failing)</a:t>
            </a:r>
          </a:p>
          <a:p>
            <a:pPr lvl="1"/>
            <a:r>
              <a:rPr lang="en-US" smtClean="0"/>
              <a:t>Scale to large number of peers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Chord, Kademlia, Pastry, Tapestry, CAN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Hash Tables (DHT)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/>
              <a:t>A hash table associates data with keys</a:t>
            </a:r>
          </a:p>
          <a:p>
            <a:pPr lvl="1"/>
            <a:r>
              <a:rPr lang="en-US" sz="2200" dirty="0" smtClean="0"/>
              <a:t>Key is hashed to find bucket in hash table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a DHT, nodes are the hash buckets</a:t>
            </a:r>
          </a:p>
          <a:p>
            <a:pPr lvl="1"/>
            <a:r>
              <a:rPr lang="en-US" sz="2200" dirty="0" smtClean="0"/>
              <a:t>Key is hashed to find responsible peer node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4446588" y="1298575"/>
            <a:ext cx="4011612" cy="1858963"/>
            <a:chOff x="3030" y="980"/>
            <a:chExt cx="2527" cy="1171"/>
          </a:xfrm>
        </p:grpSpPr>
        <p:sp>
          <p:nvSpPr>
            <p:cNvPr id="40989" name="Text Box 5"/>
            <p:cNvSpPr txBox="1">
              <a:spLocks noChangeArrowheads="1"/>
            </p:cNvSpPr>
            <p:nvPr/>
          </p:nvSpPr>
          <p:spPr bwMode="auto">
            <a:xfrm>
              <a:off x="3152" y="15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b="1">
                  <a:latin typeface="Arial" charset="0"/>
                </a:rPr>
                <a:t>key</a:t>
              </a:r>
            </a:p>
          </p:txBody>
        </p:sp>
        <p:sp>
          <p:nvSpPr>
            <p:cNvPr id="40990" name="Text Box 6"/>
            <p:cNvSpPr txBox="1">
              <a:spLocks noChangeArrowheads="1"/>
            </p:cNvSpPr>
            <p:nvPr/>
          </p:nvSpPr>
          <p:spPr bwMode="auto">
            <a:xfrm>
              <a:off x="4355" y="1524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b="1">
                  <a:latin typeface="Arial" charset="0"/>
                </a:rPr>
                <a:t>pos</a:t>
              </a:r>
            </a:p>
          </p:txBody>
        </p:sp>
        <p:sp>
          <p:nvSpPr>
            <p:cNvPr id="40991" name="Rectangle 7"/>
            <p:cNvSpPr>
              <a:spLocks noChangeArrowheads="1"/>
            </p:cNvSpPr>
            <p:nvPr/>
          </p:nvSpPr>
          <p:spPr bwMode="auto">
            <a:xfrm>
              <a:off x="4785" y="1207"/>
              <a:ext cx="226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r>
                <a:rPr lang="en-US" sz="1200" b="1">
                  <a:latin typeface="Arial" charset="0"/>
                </a:rPr>
                <a:t>0</a:t>
              </a:r>
            </a:p>
          </p:txBody>
        </p:sp>
        <p:sp>
          <p:nvSpPr>
            <p:cNvPr id="40992" name="AutoShape 8"/>
            <p:cNvSpPr>
              <a:spLocks noChangeArrowheads="1"/>
            </p:cNvSpPr>
            <p:nvPr/>
          </p:nvSpPr>
          <p:spPr bwMode="auto">
            <a:xfrm>
              <a:off x="3493" y="1524"/>
              <a:ext cx="884" cy="272"/>
            </a:xfrm>
            <a:prstGeom prst="rightArrow">
              <a:avLst>
                <a:gd name="adj1" fmla="val 50000"/>
                <a:gd name="adj2" fmla="val 4816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r>
                <a:rPr lang="en-US" sz="1200" b="1" i="1">
                  <a:latin typeface="Arial" charset="0"/>
                </a:rPr>
                <a:t>hash function</a:t>
              </a:r>
            </a:p>
          </p:txBody>
        </p:sp>
        <p:sp>
          <p:nvSpPr>
            <p:cNvPr id="40993" name="Rectangle 9"/>
            <p:cNvSpPr>
              <a:spLocks noChangeArrowheads="1"/>
            </p:cNvSpPr>
            <p:nvPr/>
          </p:nvSpPr>
          <p:spPr bwMode="auto">
            <a:xfrm>
              <a:off x="4785" y="1343"/>
              <a:ext cx="226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r>
                <a:rPr lang="en-US" sz="1200" b="1">
                  <a:latin typeface="Arial" charset="0"/>
                </a:rPr>
                <a:t>1</a:t>
              </a:r>
            </a:p>
          </p:txBody>
        </p:sp>
        <p:sp>
          <p:nvSpPr>
            <p:cNvPr id="40994" name="Rectangle 10"/>
            <p:cNvSpPr>
              <a:spLocks noChangeArrowheads="1"/>
            </p:cNvSpPr>
            <p:nvPr/>
          </p:nvSpPr>
          <p:spPr bwMode="auto">
            <a:xfrm>
              <a:off x="4785" y="1479"/>
              <a:ext cx="226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r>
                <a:rPr lang="en-US" sz="1200" b="1">
                  <a:latin typeface="Arial" charset="0"/>
                </a:rPr>
                <a:t>2</a:t>
              </a:r>
            </a:p>
          </p:txBody>
        </p:sp>
        <p:sp>
          <p:nvSpPr>
            <p:cNvPr id="40995" name="Rectangle 11"/>
            <p:cNvSpPr>
              <a:spLocks noChangeArrowheads="1"/>
            </p:cNvSpPr>
            <p:nvPr/>
          </p:nvSpPr>
          <p:spPr bwMode="auto">
            <a:xfrm>
              <a:off x="4785" y="1842"/>
              <a:ext cx="226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r>
                <a:rPr lang="en-US" sz="1200" b="1">
                  <a:latin typeface="Arial" charset="0"/>
                </a:rPr>
                <a:t>N-1</a:t>
              </a:r>
            </a:p>
          </p:txBody>
        </p:sp>
        <p:sp>
          <p:nvSpPr>
            <p:cNvPr id="40996" name="Rectangle 12"/>
            <p:cNvSpPr>
              <a:spLocks noChangeArrowheads="1"/>
            </p:cNvSpPr>
            <p:nvPr/>
          </p:nvSpPr>
          <p:spPr bwMode="auto">
            <a:xfrm>
              <a:off x="4785" y="1615"/>
              <a:ext cx="226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r>
                <a:rPr lang="en-US" sz="1200" b="1">
                  <a:latin typeface="Arial" charset="0"/>
                </a:rPr>
                <a:t>3</a:t>
              </a:r>
            </a:p>
          </p:txBody>
        </p:sp>
        <p:sp>
          <p:nvSpPr>
            <p:cNvPr id="40997" name="Rectangle 13"/>
            <p:cNvSpPr>
              <a:spLocks noChangeArrowheads="1"/>
            </p:cNvSpPr>
            <p:nvPr/>
          </p:nvSpPr>
          <p:spPr bwMode="auto">
            <a:xfrm>
              <a:off x="4785" y="1706"/>
              <a:ext cx="2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200" b="1">
                  <a:latin typeface="Arial" charset="0"/>
                </a:rPr>
                <a:t>...</a:t>
              </a:r>
            </a:p>
          </p:txBody>
        </p:sp>
        <p:sp>
          <p:nvSpPr>
            <p:cNvPr id="40998" name="Line 14"/>
            <p:cNvSpPr>
              <a:spLocks noChangeShapeType="1"/>
            </p:cNvSpPr>
            <p:nvPr/>
          </p:nvSpPr>
          <p:spPr bwMode="auto">
            <a:xfrm>
              <a:off x="5012" y="127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999" name="Oval 15"/>
            <p:cNvSpPr>
              <a:spLocks noChangeArrowheads="1"/>
            </p:cNvSpPr>
            <p:nvPr/>
          </p:nvSpPr>
          <p:spPr bwMode="auto">
            <a:xfrm>
              <a:off x="5103" y="1207"/>
              <a:ext cx="136" cy="136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r>
                <a:rPr lang="en-US" sz="1200" b="1">
                  <a:latin typeface="Arial" charset="0"/>
                </a:rPr>
                <a:t>x</a:t>
              </a:r>
            </a:p>
          </p:txBody>
        </p:sp>
        <p:sp>
          <p:nvSpPr>
            <p:cNvPr id="41000" name="Oval 16"/>
            <p:cNvSpPr>
              <a:spLocks noChangeArrowheads="1"/>
            </p:cNvSpPr>
            <p:nvPr/>
          </p:nvSpPr>
          <p:spPr bwMode="auto">
            <a:xfrm>
              <a:off x="5103" y="1479"/>
              <a:ext cx="136" cy="136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r>
                <a:rPr lang="en-US" sz="1200" b="1">
                  <a:latin typeface="Arial" charset="0"/>
                </a:rPr>
                <a:t>y</a:t>
              </a:r>
            </a:p>
          </p:txBody>
        </p:sp>
        <p:sp>
          <p:nvSpPr>
            <p:cNvPr id="41001" name="Line 17"/>
            <p:cNvSpPr>
              <a:spLocks noChangeShapeType="1"/>
            </p:cNvSpPr>
            <p:nvPr/>
          </p:nvSpPr>
          <p:spPr bwMode="auto">
            <a:xfrm>
              <a:off x="5239" y="154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02" name="Line 18"/>
            <p:cNvSpPr>
              <a:spLocks noChangeShapeType="1"/>
            </p:cNvSpPr>
            <p:nvPr/>
          </p:nvSpPr>
          <p:spPr bwMode="auto">
            <a:xfrm>
              <a:off x="5012" y="1411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03" name="Line 19"/>
            <p:cNvSpPr>
              <a:spLocks noChangeShapeType="1"/>
            </p:cNvSpPr>
            <p:nvPr/>
          </p:nvSpPr>
          <p:spPr bwMode="auto">
            <a:xfrm flipH="1">
              <a:off x="5080" y="136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04" name="Line 20"/>
            <p:cNvSpPr>
              <a:spLocks noChangeShapeType="1"/>
            </p:cNvSpPr>
            <p:nvPr/>
          </p:nvSpPr>
          <p:spPr bwMode="auto">
            <a:xfrm flipH="1">
              <a:off x="5103" y="1388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05" name="Line 21"/>
            <p:cNvSpPr>
              <a:spLocks noChangeShapeType="1"/>
            </p:cNvSpPr>
            <p:nvPr/>
          </p:nvSpPr>
          <p:spPr bwMode="auto">
            <a:xfrm>
              <a:off x="5239" y="1274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06" name="Line 22"/>
            <p:cNvSpPr>
              <a:spLocks noChangeShapeType="1"/>
            </p:cNvSpPr>
            <p:nvPr/>
          </p:nvSpPr>
          <p:spPr bwMode="auto">
            <a:xfrm flipH="1">
              <a:off x="5307" y="122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07" name="Line 23"/>
            <p:cNvSpPr>
              <a:spLocks noChangeShapeType="1"/>
            </p:cNvSpPr>
            <p:nvPr/>
          </p:nvSpPr>
          <p:spPr bwMode="auto">
            <a:xfrm flipH="1">
              <a:off x="5330" y="125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08" name="Oval 24"/>
            <p:cNvSpPr>
              <a:spLocks noChangeArrowheads="1"/>
            </p:cNvSpPr>
            <p:nvPr/>
          </p:nvSpPr>
          <p:spPr bwMode="auto">
            <a:xfrm>
              <a:off x="5330" y="1479"/>
              <a:ext cx="136" cy="136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r>
                <a:rPr lang="en-US" sz="1200" b="1">
                  <a:latin typeface="Arial" charset="0"/>
                </a:rPr>
                <a:t>z</a:t>
              </a:r>
            </a:p>
          </p:txBody>
        </p:sp>
        <p:sp>
          <p:nvSpPr>
            <p:cNvPr id="41009" name="Line 25"/>
            <p:cNvSpPr>
              <a:spLocks noChangeShapeType="1"/>
            </p:cNvSpPr>
            <p:nvPr/>
          </p:nvSpPr>
          <p:spPr bwMode="auto">
            <a:xfrm>
              <a:off x="5012" y="154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10" name="Line 26"/>
            <p:cNvSpPr>
              <a:spLocks noChangeShapeType="1"/>
            </p:cNvSpPr>
            <p:nvPr/>
          </p:nvSpPr>
          <p:spPr bwMode="auto">
            <a:xfrm>
              <a:off x="5466" y="1547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11" name="Line 27"/>
            <p:cNvSpPr>
              <a:spLocks noChangeShapeType="1"/>
            </p:cNvSpPr>
            <p:nvPr/>
          </p:nvSpPr>
          <p:spPr bwMode="auto">
            <a:xfrm flipH="1">
              <a:off x="5534" y="150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12" name="Line 28"/>
            <p:cNvSpPr>
              <a:spLocks noChangeShapeType="1"/>
            </p:cNvSpPr>
            <p:nvPr/>
          </p:nvSpPr>
          <p:spPr bwMode="auto">
            <a:xfrm flipH="1">
              <a:off x="5557" y="1524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13" name="Oval 29"/>
            <p:cNvSpPr>
              <a:spLocks noChangeArrowheads="1"/>
            </p:cNvSpPr>
            <p:nvPr/>
          </p:nvSpPr>
          <p:spPr bwMode="auto">
            <a:xfrm>
              <a:off x="5330" y="1479"/>
              <a:ext cx="136" cy="136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014" name="Rectangle 30"/>
            <p:cNvSpPr>
              <a:spLocks noChangeArrowheads="1"/>
            </p:cNvSpPr>
            <p:nvPr/>
          </p:nvSpPr>
          <p:spPr bwMode="auto">
            <a:xfrm>
              <a:off x="4785" y="1479"/>
              <a:ext cx="227" cy="136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015" name="Line 31"/>
            <p:cNvSpPr>
              <a:spLocks noChangeShapeType="1"/>
            </p:cNvSpPr>
            <p:nvPr/>
          </p:nvSpPr>
          <p:spPr bwMode="auto">
            <a:xfrm>
              <a:off x="5012" y="1683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16" name="Line 32"/>
            <p:cNvSpPr>
              <a:spLocks noChangeShapeType="1"/>
            </p:cNvSpPr>
            <p:nvPr/>
          </p:nvSpPr>
          <p:spPr bwMode="auto">
            <a:xfrm flipH="1">
              <a:off x="5080" y="163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17" name="Line 33"/>
            <p:cNvSpPr>
              <a:spLocks noChangeShapeType="1"/>
            </p:cNvSpPr>
            <p:nvPr/>
          </p:nvSpPr>
          <p:spPr bwMode="auto">
            <a:xfrm flipH="1">
              <a:off x="5103" y="1660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18" name="Line 34"/>
            <p:cNvSpPr>
              <a:spLocks noChangeShapeType="1"/>
            </p:cNvSpPr>
            <p:nvPr/>
          </p:nvSpPr>
          <p:spPr bwMode="auto">
            <a:xfrm>
              <a:off x="5012" y="1910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19" name="Line 35"/>
            <p:cNvSpPr>
              <a:spLocks noChangeShapeType="1"/>
            </p:cNvSpPr>
            <p:nvPr/>
          </p:nvSpPr>
          <p:spPr bwMode="auto">
            <a:xfrm flipH="1">
              <a:off x="5080" y="186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20" name="Line 36"/>
            <p:cNvSpPr>
              <a:spLocks noChangeShapeType="1"/>
            </p:cNvSpPr>
            <p:nvPr/>
          </p:nvSpPr>
          <p:spPr bwMode="auto">
            <a:xfrm flipH="1">
              <a:off x="5103" y="1887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2341" name="Text Box 37"/>
            <p:cNvSpPr txBox="1">
              <a:spLocks noChangeArrowheads="1"/>
            </p:cNvSpPr>
            <p:nvPr/>
          </p:nvSpPr>
          <p:spPr bwMode="auto">
            <a:xfrm>
              <a:off x="3198" y="1071"/>
              <a:ext cx="997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l" eaLnBrk="1" hangingPunct="1">
                <a:defRPr/>
              </a:pPr>
              <a:r>
                <a:rPr lang="en-US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lookup</a:t>
              </a:r>
              <a:r>
                <a:rPr lang="en-US" sz="1200" b="1">
                  <a:latin typeface="Arial" charset="0"/>
                </a:rPr>
                <a:t> (key) </a:t>
              </a:r>
              <a:r>
                <a:rPr lang="en-US" sz="1200" b="1">
                  <a:latin typeface="MS Mincho" pitchFamily="49" charset="-128"/>
                  <a:ea typeface="MS Mincho" pitchFamily="49" charset="-128"/>
                </a:rPr>
                <a:t>→</a:t>
              </a:r>
              <a:r>
                <a:rPr lang="en-US" sz="1200" b="1">
                  <a:latin typeface="Arial" charset="0"/>
                </a:rPr>
                <a:t> data</a:t>
              </a:r>
            </a:p>
            <a:p>
              <a:pPr algn="l" eaLnBrk="1" hangingPunct="1">
                <a:defRPr/>
              </a:pPr>
              <a:r>
                <a:rPr lang="en-US" sz="1200" b="1">
                  <a:latin typeface="Arial" charset="0"/>
                </a:rPr>
                <a:t>insert (key, data)</a:t>
              </a:r>
            </a:p>
          </p:txBody>
        </p:sp>
        <p:sp>
          <p:nvSpPr>
            <p:cNvPr id="482342" name="Text Box 38"/>
            <p:cNvSpPr txBox="1">
              <a:spLocks noChangeArrowheads="1"/>
            </p:cNvSpPr>
            <p:nvPr/>
          </p:nvSpPr>
          <p:spPr bwMode="auto">
            <a:xfrm>
              <a:off x="3030" y="1706"/>
              <a:ext cx="55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2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“Beatles”</a:t>
              </a:r>
            </a:p>
          </p:txBody>
        </p:sp>
        <p:sp>
          <p:nvSpPr>
            <p:cNvPr id="482343" name="Text Box 39"/>
            <p:cNvSpPr txBox="1">
              <a:spLocks noChangeArrowheads="1"/>
            </p:cNvSpPr>
            <p:nvPr/>
          </p:nvSpPr>
          <p:spPr bwMode="auto">
            <a:xfrm>
              <a:off x="4423" y="170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41024" name="Text Box 40"/>
            <p:cNvSpPr txBox="1">
              <a:spLocks noChangeArrowheads="1"/>
            </p:cNvSpPr>
            <p:nvPr/>
          </p:nvSpPr>
          <p:spPr bwMode="auto">
            <a:xfrm>
              <a:off x="4468" y="980"/>
              <a:ext cx="8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b="1">
                  <a:latin typeface="Arial" charset="0"/>
                </a:rPr>
                <a:t>hash table</a:t>
              </a:r>
            </a:p>
          </p:txBody>
        </p:sp>
        <p:sp>
          <p:nvSpPr>
            <p:cNvPr id="41025" name="Text Box 41"/>
            <p:cNvSpPr txBox="1">
              <a:spLocks noChangeArrowheads="1"/>
            </p:cNvSpPr>
            <p:nvPr/>
          </p:nvSpPr>
          <p:spPr bwMode="auto">
            <a:xfrm>
              <a:off x="4014" y="1978"/>
              <a:ext cx="6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Arial" charset="0"/>
                </a:rPr>
                <a:t>hash bucket</a:t>
              </a:r>
            </a:p>
          </p:txBody>
        </p:sp>
        <p:sp>
          <p:nvSpPr>
            <p:cNvPr id="41026" name="Line 42"/>
            <p:cNvSpPr>
              <a:spLocks noChangeShapeType="1"/>
            </p:cNvSpPr>
            <p:nvPr/>
          </p:nvSpPr>
          <p:spPr bwMode="auto">
            <a:xfrm flipH="1">
              <a:off x="4649" y="1932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0965" name="Group 44"/>
          <p:cNvGrpSpPr>
            <a:grpSpLocks/>
          </p:cNvGrpSpPr>
          <p:nvPr/>
        </p:nvGrpSpPr>
        <p:grpSpPr bwMode="auto">
          <a:xfrm>
            <a:off x="4486275" y="3581400"/>
            <a:ext cx="3362325" cy="2508250"/>
            <a:chOff x="3030" y="2614"/>
            <a:chExt cx="2118" cy="1580"/>
          </a:xfrm>
        </p:grpSpPr>
        <p:pic>
          <p:nvPicPr>
            <p:cNvPr id="40966" name="Picture 45" descr="BS00334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" y="2614"/>
              <a:ext cx="314" cy="28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7" name="AutoShape 46"/>
            <p:cNvSpPr>
              <a:spLocks noChangeArrowheads="1"/>
            </p:cNvSpPr>
            <p:nvPr/>
          </p:nvSpPr>
          <p:spPr bwMode="auto">
            <a:xfrm>
              <a:off x="5012" y="2705"/>
              <a:ext cx="136" cy="13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9FF99"/>
                </a:gs>
                <a:gs pos="100000">
                  <a:srgbClr val="477647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68" name="Rectangle 47"/>
            <p:cNvSpPr>
              <a:spLocks noChangeArrowheads="1"/>
            </p:cNvSpPr>
            <p:nvPr/>
          </p:nvSpPr>
          <p:spPr bwMode="auto">
            <a:xfrm>
              <a:off x="4740" y="2627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sz="1200" b="1">
                  <a:latin typeface="Arial" charset="0"/>
                </a:rPr>
                <a:t>0</a:t>
              </a:r>
            </a:p>
          </p:txBody>
        </p:sp>
        <p:pic>
          <p:nvPicPr>
            <p:cNvPr id="40969" name="Picture 48" descr="BS00334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" y="2932"/>
              <a:ext cx="314" cy="28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0" name="AutoShape 49"/>
            <p:cNvSpPr>
              <a:spLocks noChangeArrowheads="1"/>
            </p:cNvSpPr>
            <p:nvPr/>
          </p:nvSpPr>
          <p:spPr bwMode="auto">
            <a:xfrm>
              <a:off x="5012" y="3022"/>
              <a:ext cx="136" cy="13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9FF99"/>
                </a:gs>
                <a:gs pos="100000">
                  <a:srgbClr val="477647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71" name="Rectangle 50"/>
            <p:cNvSpPr>
              <a:spLocks noChangeArrowheads="1"/>
            </p:cNvSpPr>
            <p:nvPr/>
          </p:nvSpPr>
          <p:spPr bwMode="auto">
            <a:xfrm>
              <a:off x="4740" y="2945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sz="1200" b="1">
                  <a:latin typeface="Arial" charset="0"/>
                </a:rPr>
                <a:t>1</a:t>
              </a:r>
            </a:p>
          </p:txBody>
        </p:sp>
        <p:pic>
          <p:nvPicPr>
            <p:cNvPr id="40972" name="Picture 51" descr="BS00334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" y="3249"/>
              <a:ext cx="314" cy="28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3" name="AutoShape 52"/>
            <p:cNvSpPr>
              <a:spLocks noChangeArrowheads="1"/>
            </p:cNvSpPr>
            <p:nvPr/>
          </p:nvSpPr>
          <p:spPr bwMode="auto">
            <a:xfrm>
              <a:off x="5012" y="3340"/>
              <a:ext cx="136" cy="13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9FF99"/>
                </a:gs>
                <a:gs pos="100000">
                  <a:srgbClr val="477647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74" name="Rectangle 53"/>
            <p:cNvSpPr>
              <a:spLocks noChangeArrowheads="1"/>
            </p:cNvSpPr>
            <p:nvPr/>
          </p:nvSpPr>
          <p:spPr bwMode="auto">
            <a:xfrm>
              <a:off x="4740" y="3262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sz="1200" b="1">
                  <a:latin typeface="Arial" charset="0"/>
                </a:rPr>
                <a:t>2</a:t>
              </a:r>
            </a:p>
          </p:txBody>
        </p:sp>
        <p:pic>
          <p:nvPicPr>
            <p:cNvPr id="40975" name="Picture 54" descr="BS00334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" y="3703"/>
              <a:ext cx="314" cy="28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6" name="AutoShape 55"/>
            <p:cNvSpPr>
              <a:spLocks noChangeArrowheads="1"/>
            </p:cNvSpPr>
            <p:nvPr/>
          </p:nvSpPr>
          <p:spPr bwMode="auto">
            <a:xfrm>
              <a:off x="5012" y="3794"/>
              <a:ext cx="136" cy="13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9FF99"/>
                </a:gs>
                <a:gs pos="100000">
                  <a:srgbClr val="477647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77" name="Rectangle 56"/>
            <p:cNvSpPr>
              <a:spLocks noChangeArrowheads="1"/>
            </p:cNvSpPr>
            <p:nvPr/>
          </p:nvSpPr>
          <p:spPr bwMode="auto">
            <a:xfrm>
              <a:off x="4876" y="3535"/>
              <a:ext cx="2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200" b="1">
                  <a:latin typeface="Arial" charset="0"/>
                </a:rPr>
                <a:t>...</a:t>
              </a:r>
            </a:p>
          </p:txBody>
        </p:sp>
        <p:sp>
          <p:nvSpPr>
            <p:cNvPr id="40978" name="Text Box 57"/>
            <p:cNvSpPr txBox="1">
              <a:spLocks noChangeArrowheads="1"/>
            </p:cNvSpPr>
            <p:nvPr/>
          </p:nvSpPr>
          <p:spPr bwMode="auto">
            <a:xfrm>
              <a:off x="4345" y="4021"/>
              <a:ext cx="3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Arial" charset="0"/>
                </a:rPr>
                <a:t>node</a:t>
              </a:r>
            </a:p>
          </p:txBody>
        </p:sp>
        <p:sp>
          <p:nvSpPr>
            <p:cNvPr id="40979" name="Line 58"/>
            <p:cNvSpPr>
              <a:spLocks noChangeShapeType="1"/>
            </p:cNvSpPr>
            <p:nvPr/>
          </p:nvSpPr>
          <p:spPr bwMode="auto">
            <a:xfrm flipH="1">
              <a:off x="4650" y="3975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980" name="Text Box 59"/>
            <p:cNvSpPr txBox="1">
              <a:spLocks noChangeArrowheads="1"/>
            </p:cNvSpPr>
            <p:nvPr/>
          </p:nvSpPr>
          <p:spPr bwMode="auto">
            <a:xfrm>
              <a:off x="3152" y="3339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b="1">
                  <a:latin typeface="Arial" charset="0"/>
                </a:rPr>
                <a:t>key</a:t>
              </a:r>
            </a:p>
          </p:txBody>
        </p:sp>
        <p:sp>
          <p:nvSpPr>
            <p:cNvPr id="40981" name="Text Box 60"/>
            <p:cNvSpPr txBox="1">
              <a:spLocks noChangeArrowheads="1"/>
            </p:cNvSpPr>
            <p:nvPr/>
          </p:nvSpPr>
          <p:spPr bwMode="auto">
            <a:xfrm>
              <a:off x="4355" y="3339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b="1">
                  <a:latin typeface="Arial" charset="0"/>
                </a:rPr>
                <a:t>pos</a:t>
              </a:r>
            </a:p>
          </p:txBody>
        </p:sp>
        <p:sp>
          <p:nvSpPr>
            <p:cNvPr id="40982" name="AutoShape 61"/>
            <p:cNvSpPr>
              <a:spLocks noChangeArrowheads="1"/>
            </p:cNvSpPr>
            <p:nvPr/>
          </p:nvSpPr>
          <p:spPr bwMode="auto">
            <a:xfrm>
              <a:off x="3493" y="3339"/>
              <a:ext cx="884" cy="272"/>
            </a:xfrm>
            <a:prstGeom prst="rightArrow">
              <a:avLst>
                <a:gd name="adj1" fmla="val 50000"/>
                <a:gd name="adj2" fmla="val 4816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r>
                <a:rPr lang="en-US" sz="1200" b="1" i="1">
                  <a:latin typeface="Arial" charset="0"/>
                </a:rPr>
                <a:t>hash function</a:t>
              </a:r>
            </a:p>
          </p:txBody>
        </p:sp>
        <p:sp>
          <p:nvSpPr>
            <p:cNvPr id="482366" name="Text Box 62"/>
            <p:cNvSpPr txBox="1">
              <a:spLocks noChangeArrowheads="1"/>
            </p:cNvSpPr>
            <p:nvPr/>
          </p:nvSpPr>
          <p:spPr bwMode="auto">
            <a:xfrm>
              <a:off x="3198" y="2886"/>
              <a:ext cx="997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l" eaLnBrk="1" hangingPunct="1">
                <a:defRPr/>
              </a:pPr>
              <a:r>
                <a:rPr lang="en-US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lookup</a:t>
              </a:r>
              <a:r>
                <a:rPr lang="en-US" sz="1200" b="1">
                  <a:latin typeface="Arial" charset="0"/>
                </a:rPr>
                <a:t> (key) </a:t>
              </a:r>
              <a:r>
                <a:rPr lang="en-US" sz="1200" b="1">
                  <a:latin typeface="MS Mincho" pitchFamily="49" charset="-128"/>
                  <a:ea typeface="MS Mincho" pitchFamily="49" charset="-128"/>
                </a:rPr>
                <a:t>→</a:t>
              </a:r>
              <a:r>
                <a:rPr lang="en-US" sz="1200" b="1">
                  <a:latin typeface="Arial" charset="0"/>
                </a:rPr>
                <a:t> data</a:t>
              </a:r>
            </a:p>
            <a:p>
              <a:pPr algn="l" eaLnBrk="1" hangingPunct="1">
                <a:defRPr/>
              </a:pPr>
              <a:r>
                <a:rPr lang="en-US" sz="1200" b="1">
                  <a:latin typeface="Arial" charset="0"/>
                </a:rPr>
                <a:t>insert (key, data)</a:t>
              </a:r>
            </a:p>
          </p:txBody>
        </p:sp>
        <p:sp>
          <p:nvSpPr>
            <p:cNvPr id="482367" name="Text Box 63"/>
            <p:cNvSpPr txBox="1">
              <a:spLocks noChangeArrowheads="1"/>
            </p:cNvSpPr>
            <p:nvPr/>
          </p:nvSpPr>
          <p:spPr bwMode="auto">
            <a:xfrm>
              <a:off x="3030" y="3521"/>
              <a:ext cx="55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2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“Beatles”</a:t>
              </a:r>
            </a:p>
          </p:txBody>
        </p:sp>
        <p:sp>
          <p:nvSpPr>
            <p:cNvPr id="482368" name="Text Box 64"/>
            <p:cNvSpPr txBox="1">
              <a:spLocks noChangeArrowheads="1"/>
            </p:cNvSpPr>
            <p:nvPr/>
          </p:nvSpPr>
          <p:spPr bwMode="auto">
            <a:xfrm>
              <a:off x="4423" y="352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40986" name="AutoShape 65"/>
            <p:cNvSpPr>
              <a:spLocks noChangeArrowheads="1"/>
            </p:cNvSpPr>
            <p:nvPr/>
          </p:nvSpPr>
          <p:spPr bwMode="auto">
            <a:xfrm>
              <a:off x="5012" y="3340"/>
              <a:ext cx="136" cy="136"/>
            </a:xfrm>
            <a:prstGeom prst="can">
              <a:avLst>
                <a:gd name="adj" fmla="val 25000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88" name="Rectangle 67"/>
            <p:cNvSpPr>
              <a:spLocks noChangeArrowheads="1"/>
            </p:cNvSpPr>
            <p:nvPr/>
          </p:nvSpPr>
          <p:spPr bwMode="auto">
            <a:xfrm>
              <a:off x="4604" y="3716"/>
              <a:ext cx="3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sz="1200" b="1">
                  <a:latin typeface="Arial" charset="0"/>
                </a:rPr>
                <a:t>N-1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3657600"/>
            <a:ext cx="7772400" cy="16002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lIns="93600" tIns="46800" rIns="93600" bIns="46800" anchor="ctr">
            <a:spAutoFit/>
          </a:bodyPr>
          <a:lstStyle/>
          <a:p>
            <a:endParaRPr lang="es-E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5438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folHlink"/>
                </a:solidFill>
              </a:rPr>
              <a:t>Introduction</a:t>
            </a:r>
          </a:p>
          <a:p>
            <a:pPr lvl="2"/>
            <a:endParaRPr lang="en-US" b="1" dirty="0" smtClean="0"/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folHlink"/>
                </a:solidFill>
              </a:rPr>
              <a:t>Unstructured P2P systems</a:t>
            </a:r>
          </a:p>
          <a:p>
            <a:pPr lvl="2"/>
            <a:endParaRPr lang="en-US" dirty="0" smtClean="0">
              <a:solidFill>
                <a:schemeClr val="folHlink"/>
              </a:solidFill>
            </a:endParaRPr>
          </a:p>
          <a:p>
            <a:pPr>
              <a:lnSpc>
                <a:spcPct val="180000"/>
              </a:lnSpc>
            </a:pPr>
            <a:r>
              <a:rPr lang="en-US" b="1" dirty="0" smtClean="0">
                <a:solidFill>
                  <a:schemeClr val="folHlink"/>
                </a:solidFill>
              </a:rPr>
              <a:t>Structured P2P systems</a:t>
            </a:r>
          </a:p>
          <a:p>
            <a:pPr lvl="1"/>
            <a:r>
              <a:rPr lang="en-US" b="1" dirty="0" smtClean="0"/>
              <a:t>Chord</a:t>
            </a:r>
          </a:p>
          <a:p>
            <a:pPr lvl="1"/>
            <a:r>
              <a:rPr lang="en-US" dirty="0" err="1" smtClean="0"/>
              <a:t>Kademlia</a:t>
            </a:r>
            <a:endParaRPr lang="en-US" b="1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bit identifier space for both keys and nodes</a:t>
            </a:r>
          </a:p>
          <a:p>
            <a:pPr lvl="1"/>
            <a:r>
              <a:rPr lang="en-US" dirty="0" smtClean="0"/>
              <a:t>Identifiers are </a:t>
            </a:r>
            <a:r>
              <a:rPr lang="en-US" dirty="0"/>
              <a:t>ordered on an identifier </a:t>
            </a:r>
            <a:r>
              <a:rPr lang="en-US" b="1" dirty="0"/>
              <a:t>circle</a:t>
            </a:r>
            <a:r>
              <a:rPr lang="en-US" dirty="0"/>
              <a:t> modulo </a:t>
            </a:r>
            <a:r>
              <a:rPr lang="en-US" i="1" dirty="0" smtClean="0">
                <a:latin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</a:rPr>
              <a:t> </a:t>
            </a:r>
            <a:r>
              <a:rPr lang="en-US" dirty="0" smtClean="0"/>
              <a:t>(they go from </a:t>
            </a:r>
            <a:r>
              <a:rPr lang="en-US" i="1" dirty="0">
                <a:latin typeface="Times New Roman" pitchFamily="18" charset="0"/>
              </a:rPr>
              <a:t>0</a:t>
            </a:r>
            <a:r>
              <a:rPr lang="en-US" dirty="0"/>
              <a:t> to </a:t>
            </a:r>
            <a:r>
              <a:rPr lang="en-US" i="1" dirty="0" smtClean="0">
                <a:latin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</a:rPr>
              <a:t>-1</a:t>
            </a:r>
            <a:r>
              <a:rPr lang="en-US" dirty="0" smtClean="0">
                <a:latin typeface="Times New Roman" pitchFamily="18" charset="0"/>
              </a:rPr>
              <a:t>)</a:t>
            </a:r>
            <a:endParaRPr lang="en-US" dirty="0"/>
          </a:p>
          <a:p>
            <a:pPr lvl="1"/>
            <a:r>
              <a:rPr lang="en-US" dirty="0" smtClean="0"/>
              <a:t>Map nodes &amp; keys to identifiers with SHA-1 hash function</a:t>
            </a:r>
          </a:p>
          <a:p>
            <a:r>
              <a:rPr lang="en-US" dirty="0" smtClean="0"/>
              <a:t>How to map key IDs to node IDs? </a:t>
            </a:r>
          </a:p>
          <a:p>
            <a:pPr lvl="1"/>
            <a:r>
              <a:rPr lang="en-US" dirty="0" smtClean="0"/>
              <a:t>Use </a:t>
            </a:r>
            <a:r>
              <a:rPr lang="en-US" u="sng" dirty="0" smtClean="0"/>
              <a:t>consistent hashing</a:t>
            </a:r>
          </a:p>
          <a:p>
            <a:pPr lvl="2">
              <a:buFont typeface="Tahoma" pitchFamily="34" charset="0"/>
              <a:buChar char="–"/>
            </a:pPr>
            <a:r>
              <a:rPr lang="en-US" dirty="0" smtClean="0"/>
              <a:t>Map key IDs to nodes with ‘closest’ IDs</a:t>
            </a:r>
          </a:p>
          <a:p>
            <a:pPr lvl="1"/>
            <a:r>
              <a:rPr lang="en-US" dirty="0" smtClean="0"/>
              <a:t>A key identified by ID is stored on the </a:t>
            </a:r>
            <a:r>
              <a:rPr lang="en-US" b="1" dirty="0" smtClean="0"/>
              <a:t>successor</a:t>
            </a:r>
            <a:r>
              <a:rPr lang="en-US" dirty="0" smtClean="0"/>
              <a:t> node of ID (node with next higher ID)</a:t>
            </a:r>
          </a:p>
          <a:p>
            <a:pPr lvl="2"/>
            <a:r>
              <a:rPr lang="en-US" dirty="0" smtClean="0"/>
              <a:t>Each node is responsible for </a:t>
            </a:r>
            <a:r>
              <a:rPr lang="en-US" i="1" dirty="0" smtClean="0">
                <a:latin typeface="Times New Roman" pitchFamily="18" charset="0"/>
              </a:rPr>
              <a:t>O(K/N)</a:t>
            </a:r>
            <a:r>
              <a:rPr lang="en-US" dirty="0" smtClean="0"/>
              <a:t>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52700" y="2597150"/>
            <a:ext cx="1939925" cy="1954213"/>
            <a:chOff x="1885" y="1525"/>
            <a:chExt cx="1221" cy="1231"/>
          </a:xfrm>
        </p:grpSpPr>
        <p:sp>
          <p:nvSpPr>
            <p:cNvPr id="45102" name="Arc 3"/>
            <p:cNvSpPr>
              <a:spLocks/>
            </p:cNvSpPr>
            <p:nvPr/>
          </p:nvSpPr>
          <p:spPr bwMode="auto">
            <a:xfrm rot="-5400000">
              <a:off x="1888" y="1623"/>
              <a:ext cx="1130" cy="1135"/>
            </a:xfrm>
            <a:custGeom>
              <a:avLst/>
              <a:gdLst>
                <a:gd name="T0" fmla="*/ 0 w 21519"/>
                <a:gd name="T1" fmla="*/ 0 h 21600"/>
                <a:gd name="T2" fmla="*/ 0 w 21519"/>
                <a:gd name="T3" fmla="*/ 0 h 21600"/>
                <a:gd name="T4" fmla="*/ 0 w 215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19"/>
                <a:gd name="T10" fmla="*/ 0 h 21600"/>
                <a:gd name="T11" fmla="*/ 21519 w 215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19" h="21600" fill="none" extrusionOk="0">
                  <a:moveTo>
                    <a:pt x="-1" y="0"/>
                  </a:moveTo>
                  <a:cubicBezTo>
                    <a:pt x="11206" y="0"/>
                    <a:pt x="20551" y="8570"/>
                    <a:pt x="21519" y="19734"/>
                  </a:cubicBezTo>
                </a:path>
                <a:path w="21519" h="21600" stroke="0" extrusionOk="0">
                  <a:moveTo>
                    <a:pt x="-1" y="0"/>
                  </a:moveTo>
                  <a:cubicBezTo>
                    <a:pt x="11206" y="0"/>
                    <a:pt x="20551" y="8570"/>
                    <a:pt x="21519" y="1973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103" name="Rectangle 4"/>
            <p:cNvSpPr>
              <a:spLocks noChangeArrowheads="1"/>
            </p:cNvSpPr>
            <p:nvPr/>
          </p:nvSpPr>
          <p:spPr bwMode="auto">
            <a:xfrm>
              <a:off x="2925" y="152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1800">
                  <a:latin typeface="Verdana" pitchFamily="34" charset="0"/>
                </a:rPr>
                <a:t>6</a:t>
              </a:r>
            </a:p>
          </p:txBody>
        </p:sp>
      </p:grpSp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5486400" y="3057525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>
                <a:latin typeface="Verdana" pitchFamily="34" charset="0"/>
              </a:rPr>
              <a:t>1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283075" y="4541838"/>
            <a:ext cx="1803400" cy="1360487"/>
            <a:chOff x="2975" y="2754"/>
            <a:chExt cx="1135" cy="857"/>
          </a:xfrm>
        </p:grpSpPr>
        <p:sp>
          <p:nvSpPr>
            <p:cNvPr id="45100" name="Arc 7"/>
            <p:cNvSpPr>
              <a:spLocks/>
            </p:cNvSpPr>
            <p:nvPr/>
          </p:nvSpPr>
          <p:spPr bwMode="auto">
            <a:xfrm rot="5400000">
              <a:off x="3191" y="2538"/>
              <a:ext cx="704" cy="1135"/>
            </a:xfrm>
            <a:custGeom>
              <a:avLst/>
              <a:gdLst>
                <a:gd name="T0" fmla="*/ 0 w 13404"/>
                <a:gd name="T1" fmla="*/ 0 h 21600"/>
                <a:gd name="T2" fmla="*/ 0 w 13404"/>
                <a:gd name="T3" fmla="*/ 0 h 21600"/>
                <a:gd name="T4" fmla="*/ 0 w 13404"/>
                <a:gd name="T5" fmla="*/ 0 h 21600"/>
                <a:gd name="T6" fmla="*/ 0 60000 65536"/>
                <a:gd name="T7" fmla="*/ 0 60000 65536"/>
                <a:gd name="T8" fmla="*/ 0 60000 65536"/>
                <a:gd name="T9" fmla="*/ 0 w 13404"/>
                <a:gd name="T10" fmla="*/ 0 h 21600"/>
                <a:gd name="T11" fmla="*/ 13404 w 134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04" h="21600" fill="none" extrusionOk="0">
                  <a:moveTo>
                    <a:pt x="-1" y="0"/>
                  </a:moveTo>
                  <a:cubicBezTo>
                    <a:pt x="4865" y="0"/>
                    <a:pt x="9588" y="1642"/>
                    <a:pt x="13403" y="4662"/>
                  </a:cubicBezTo>
                </a:path>
                <a:path w="13404" h="21600" stroke="0" extrusionOk="0">
                  <a:moveTo>
                    <a:pt x="-1" y="0"/>
                  </a:moveTo>
                  <a:cubicBezTo>
                    <a:pt x="4865" y="0"/>
                    <a:pt x="9588" y="1642"/>
                    <a:pt x="13403" y="466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101" name="Rectangle 8"/>
            <p:cNvSpPr>
              <a:spLocks noChangeArrowheads="1"/>
            </p:cNvSpPr>
            <p:nvPr/>
          </p:nvSpPr>
          <p:spPr bwMode="auto">
            <a:xfrm>
              <a:off x="3697" y="343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180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646153" name="Line 9"/>
          <p:cNvSpPr>
            <a:spLocks noChangeShapeType="1"/>
          </p:cNvSpPr>
          <p:nvPr/>
        </p:nvSpPr>
        <p:spPr bwMode="auto">
          <a:xfrm flipH="1">
            <a:off x="2574925" y="45418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46154" name="Rectangle 10"/>
          <p:cNvSpPr>
            <a:spLocks noChangeArrowheads="1"/>
          </p:cNvSpPr>
          <p:nvPr/>
        </p:nvSpPr>
        <p:spPr bwMode="auto">
          <a:xfrm>
            <a:off x="2405063" y="4397375"/>
            <a:ext cx="287337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>
                <a:latin typeface="Verdana" pitchFamily="34" charset="0"/>
              </a:rPr>
              <a:t>6</a:t>
            </a:r>
          </a:p>
        </p:txBody>
      </p:sp>
      <p:grpSp>
        <p:nvGrpSpPr>
          <p:cNvPr id="45063" name="Group 11"/>
          <p:cNvGrpSpPr>
            <a:grpSpLocks/>
          </p:cNvGrpSpPr>
          <p:nvPr/>
        </p:nvGrpSpPr>
        <p:grpSpPr bwMode="auto">
          <a:xfrm>
            <a:off x="2874963" y="3086100"/>
            <a:ext cx="2887662" cy="2857500"/>
            <a:chOff x="2088" y="1833"/>
            <a:chExt cx="1819" cy="1800"/>
          </a:xfrm>
        </p:grpSpPr>
        <p:grpSp>
          <p:nvGrpSpPr>
            <p:cNvPr id="45082" name="Group 12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45091" name="Oval 13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5092" name="Rectangle 14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45093" name="Rectangle 15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45094" name="Rectangle 16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2</a:t>
                </a:r>
              </a:p>
            </p:txBody>
          </p:sp>
          <p:sp>
            <p:nvSpPr>
              <p:cNvPr id="45095" name="Rectangle 17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6</a:t>
                </a:r>
              </a:p>
            </p:txBody>
          </p:sp>
          <p:sp>
            <p:nvSpPr>
              <p:cNvPr id="45096" name="Rectangle 18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5097" name="Rectangle 19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5098" name="Rectangle 20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45099" name="Rectangle 21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7</a:t>
                </a:r>
              </a:p>
            </p:txBody>
          </p:sp>
        </p:grpSp>
        <p:sp>
          <p:nvSpPr>
            <p:cNvPr id="45083" name="Oval 22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4" name="Oval 23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5" name="Oval 24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6" name="Oval 25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7" name="Oval 26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8" name="Oval 27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9" name="Oval 28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90" name="Oval 29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5064" name="Oval 30"/>
          <p:cNvSpPr>
            <a:spLocks noChangeArrowheads="1"/>
          </p:cNvSpPr>
          <p:nvPr/>
        </p:nvSpPr>
        <p:spPr bwMode="auto">
          <a:xfrm>
            <a:off x="4232275" y="300037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46175" name="Line 31"/>
          <p:cNvSpPr>
            <a:spLocks noChangeShapeType="1"/>
          </p:cNvSpPr>
          <p:nvPr/>
        </p:nvSpPr>
        <p:spPr bwMode="auto">
          <a:xfrm flipH="1">
            <a:off x="5788025" y="45418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46176" name="Rectangle 32"/>
          <p:cNvSpPr>
            <a:spLocks noChangeArrowheads="1"/>
          </p:cNvSpPr>
          <p:nvPr/>
        </p:nvSpPr>
        <p:spPr bwMode="auto">
          <a:xfrm>
            <a:off x="5934075" y="4397375"/>
            <a:ext cx="28575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>
                <a:latin typeface="Verdana" pitchFamily="34" charset="0"/>
              </a:rPr>
              <a:t>2</a:t>
            </a:r>
          </a:p>
        </p:txBody>
      </p:sp>
      <p:sp>
        <p:nvSpPr>
          <p:cNvPr id="45067" name="Oval 34"/>
          <p:cNvSpPr>
            <a:spLocks noChangeArrowheads="1"/>
          </p:cNvSpPr>
          <p:nvPr/>
        </p:nvSpPr>
        <p:spPr bwMode="auto">
          <a:xfrm>
            <a:off x="5211763" y="346075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8" name="Oval 35"/>
          <p:cNvSpPr>
            <a:spLocks noChangeArrowheads="1"/>
          </p:cNvSpPr>
          <p:nvPr/>
        </p:nvSpPr>
        <p:spPr bwMode="auto">
          <a:xfrm>
            <a:off x="5211763" y="540543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5069" name="Group 36"/>
          <p:cNvGrpSpPr>
            <a:grpSpLocks/>
          </p:cNvGrpSpPr>
          <p:nvPr/>
        </p:nvGrpSpPr>
        <p:grpSpPr bwMode="auto">
          <a:xfrm>
            <a:off x="6172200" y="1600200"/>
            <a:ext cx="2160588" cy="1441450"/>
            <a:chOff x="3923" y="1071"/>
            <a:chExt cx="1361" cy="908"/>
          </a:xfrm>
        </p:grpSpPr>
        <p:sp>
          <p:nvSpPr>
            <p:cNvPr id="45075" name="Rectangle 37"/>
            <p:cNvSpPr>
              <a:spLocks noChangeArrowheads="1"/>
            </p:cNvSpPr>
            <p:nvPr/>
          </p:nvSpPr>
          <p:spPr bwMode="auto">
            <a:xfrm>
              <a:off x="3923" y="1071"/>
              <a:ext cx="1361" cy="9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6" name="Oval 38"/>
            <p:cNvSpPr>
              <a:spLocks noChangeArrowheads="1"/>
            </p:cNvSpPr>
            <p:nvPr/>
          </p:nvSpPr>
          <p:spPr bwMode="auto">
            <a:xfrm>
              <a:off x="4132" y="122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7" name="Rectangle 39"/>
            <p:cNvSpPr>
              <a:spLocks noChangeArrowheads="1"/>
            </p:cNvSpPr>
            <p:nvPr/>
          </p:nvSpPr>
          <p:spPr bwMode="auto">
            <a:xfrm>
              <a:off x="4350" y="1162"/>
              <a:ext cx="7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800">
                  <a:latin typeface="Verdana" pitchFamily="34" charset="0"/>
                </a:rPr>
                <a:t>identifier</a:t>
              </a:r>
            </a:p>
          </p:txBody>
        </p:sp>
        <p:sp>
          <p:nvSpPr>
            <p:cNvPr id="45078" name="Rectangle 40"/>
            <p:cNvSpPr>
              <a:spLocks noChangeArrowheads="1"/>
            </p:cNvSpPr>
            <p:nvPr/>
          </p:nvSpPr>
          <p:spPr bwMode="auto">
            <a:xfrm>
              <a:off x="4331" y="1389"/>
              <a:ext cx="7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US" sz="1800">
                  <a:latin typeface="Verdana" pitchFamily="34" charset="0"/>
                </a:rPr>
                <a:t>node</a:t>
              </a:r>
            </a:p>
          </p:txBody>
        </p:sp>
        <p:sp>
          <p:nvSpPr>
            <p:cNvPr id="45079" name="Rectangle 41"/>
            <p:cNvSpPr>
              <a:spLocks noChangeArrowheads="1"/>
            </p:cNvSpPr>
            <p:nvPr/>
          </p:nvSpPr>
          <p:spPr bwMode="auto">
            <a:xfrm>
              <a:off x="4060" y="1661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1800">
                  <a:latin typeface="Verdana" pitchFamily="34" charset="0"/>
                </a:rPr>
                <a:t>X</a:t>
              </a:r>
            </a:p>
          </p:txBody>
        </p:sp>
        <p:sp>
          <p:nvSpPr>
            <p:cNvPr id="45080" name="Rectangle 42"/>
            <p:cNvSpPr>
              <a:spLocks noChangeArrowheads="1"/>
            </p:cNvSpPr>
            <p:nvPr/>
          </p:nvSpPr>
          <p:spPr bwMode="auto">
            <a:xfrm>
              <a:off x="4331" y="1661"/>
              <a:ext cx="7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US" sz="1800">
                  <a:latin typeface="Verdana" pitchFamily="34" charset="0"/>
                </a:rPr>
                <a:t>key</a:t>
              </a:r>
            </a:p>
          </p:txBody>
        </p:sp>
        <p:sp>
          <p:nvSpPr>
            <p:cNvPr id="45081" name="Oval 43"/>
            <p:cNvSpPr>
              <a:spLocks noChangeArrowheads="1"/>
            </p:cNvSpPr>
            <p:nvPr/>
          </p:nvSpPr>
          <p:spPr bwMode="auto">
            <a:xfrm>
              <a:off x="4083" y="1405"/>
              <a:ext cx="136" cy="1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646189" name="Rectangle 45"/>
          <p:cNvSpPr>
            <a:spLocks noChangeArrowheads="1"/>
          </p:cNvSpPr>
          <p:nvPr/>
        </p:nvSpPr>
        <p:spPr bwMode="auto">
          <a:xfrm>
            <a:off x="5572125" y="3389313"/>
            <a:ext cx="15843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>
                <a:latin typeface="Verdana" pitchFamily="34" charset="0"/>
              </a:rPr>
              <a:t>successor(1) = 1</a:t>
            </a:r>
          </a:p>
        </p:txBody>
      </p:sp>
      <p:sp>
        <p:nvSpPr>
          <p:cNvPr id="646190" name="Rectangle 46"/>
          <p:cNvSpPr>
            <a:spLocks noChangeArrowheads="1"/>
          </p:cNvSpPr>
          <p:nvPr/>
        </p:nvSpPr>
        <p:spPr bwMode="auto">
          <a:xfrm>
            <a:off x="6365875" y="4397375"/>
            <a:ext cx="15827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>
                <a:latin typeface="Verdana" pitchFamily="34" charset="0"/>
              </a:rPr>
              <a:t>successor(2) = 3</a:t>
            </a:r>
          </a:p>
        </p:txBody>
      </p:sp>
      <p:sp>
        <p:nvSpPr>
          <p:cNvPr id="646191" name="Rectangle 47"/>
          <p:cNvSpPr>
            <a:spLocks noChangeArrowheads="1"/>
          </p:cNvSpPr>
          <p:nvPr/>
        </p:nvSpPr>
        <p:spPr bwMode="auto">
          <a:xfrm>
            <a:off x="676275" y="4397375"/>
            <a:ext cx="15827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>
                <a:latin typeface="Verdana" pitchFamily="34" charset="0"/>
              </a:rPr>
              <a:t>successor(6) = 0</a:t>
            </a:r>
          </a:p>
        </p:txBody>
      </p:sp>
      <p:sp>
        <p:nvSpPr>
          <p:cNvPr id="45073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Item insertion</a:t>
            </a:r>
            <a:endParaRPr lang="es-ES" smtClean="0"/>
          </a:p>
        </p:txBody>
      </p:sp>
      <p:sp>
        <p:nvSpPr>
          <p:cNvPr id="45074" name="Rectangle 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Identifier space with m=3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46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4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646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9" grpId="0" animBg="1"/>
      <p:bldP spid="646153" grpId="0" animBg="1"/>
      <p:bldP spid="646154" grpId="0" animBg="1"/>
      <p:bldP spid="646154" grpId="1" animBg="1"/>
      <p:bldP spid="646175" grpId="0" animBg="1"/>
      <p:bldP spid="646176" grpId="0" animBg="1"/>
      <p:bldP spid="646176" grpId="1" animBg="1"/>
      <p:bldP spid="646189" grpId="0"/>
      <p:bldP spid="646190" grpId="0"/>
      <p:bldP spid="6461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66" y="1764000"/>
            <a:ext cx="4557734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Peer-to-Peer (P2P) </a:t>
            </a:r>
            <a:r>
              <a:rPr lang="en-US" sz="2600" dirty="0" smtClean="0"/>
              <a:t>systems</a:t>
            </a:r>
            <a:r>
              <a:rPr lang="en-US" sz="2600" dirty="0"/>
              <a:t> </a:t>
            </a:r>
            <a:r>
              <a:rPr lang="en-US" sz="2600" dirty="0" smtClean="0"/>
              <a:t>do not </a:t>
            </a:r>
            <a:r>
              <a:rPr lang="en-US" sz="2600" dirty="0" smtClean="0"/>
              <a:t>distinct </a:t>
            </a:r>
            <a:r>
              <a:rPr lang="en-US" sz="2600" dirty="0"/>
              <a:t>between clients and </a:t>
            </a:r>
            <a:r>
              <a:rPr lang="en-US" sz="2600" dirty="0" smtClean="0"/>
              <a:t>servers</a:t>
            </a:r>
          </a:p>
          <a:p>
            <a:pPr lvl="1">
              <a:spcBef>
                <a:spcPts val="600"/>
              </a:spcBef>
            </a:pPr>
            <a:endParaRPr lang="en-US" sz="2000" i="1" dirty="0"/>
          </a:p>
          <a:p>
            <a:pPr lvl="1">
              <a:spcBef>
                <a:spcPts val="600"/>
              </a:spcBef>
            </a:pPr>
            <a:endParaRPr lang="en-US" sz="2000" i="1" dirty="0" smtClean="0"/>
          </a:p>
          <a:p>
            <a:pPr lvl="1">
              <a:spcBef>
                <a:spcPts val="600"/>
              </a:spcBef>
            </a:pPr>
            <a:endParaRPr lang="en-US" sz="2000" i="1" dirty="0" smtClean="0"/>
          </a:p>
          <a:p>
            <a:pPr lvl="1">
              <a:spcBef>
                <a:spcPts val="600"/>
              </a:spcBef>
            </a:pPr>
            <a:endParaRPr lang="en-US" sz="2000" i="1" dirty="0"/>
          </a:p>
          <a:p>
            <a:pPr lvl="1">
              <a:spcBef>
                <a:spcPts val="600"/>
              </a:spcBef>
            </a:pPr>
            <a:endParaRPr lang="en-US" sz="2000" i="1" dirty="0" smtClean="0"/>
          </a:p>
          <a:p>
            <a:pPr lvl="1">
              <a:spcBef>
                <a:spcPts val="600"/>
              </a:spcBef>
            </a:pPr>
            <a:endParaRPr lang="en-US" sz="2000" i="1" dirty="0"/>
          </a:p>
          <a:p>
            <a:pPr lvl="1">
              <a:spcBef>
                <a:spcPts val="600"/>
              </a:spcBef>
            </a:pPr>
            <a:endParaRPr lang="en-US" sz="2000" i="1" dirty="0" smtClean="0"/>
          </a:p>
          <a:p>
            <a:pPr>
              <a:spcBef>
                <a:spcPts val="600"/>
              </a:spcBef>
              <a:buFont typeface="Symbol" panose="05050102010706020507" pitchFamily="18" charset="2"/>
              <a:buChar char=""/>
            </a:pPr>
            <a:r>
              <a:rPr lang="en-US" sz="2600" dirty="0" smtClean="0"/>
              <a:t>High </a:t>
            </a:r>
            <a:r>
              <a:rPr lang="en-US" sz="2600" dirty="0"/>
              <a:t>scalability &amp; availability</a:t>
            </a:r>
          </a:p>
          <a:p>
            <a:pPr lvl="1"/>
            <a:r>
              <a:rPr lang="en-US" sz="2200" dirty="0" smtClean="0"/>
              <a:t>Huge </a:t>
            </a:r>
            <a:r>
              <a:rPr lang="en-US" sz="2200" dirty="0"/>
              <a:t>amount of computation and </a:t>
            </a:r>
            <a:r>
              <a:rPr lang="en-US" sz="2200" dirty="0" smtClean="0"/>
              <a:t>storage resources</a:t>
            </a:r>
            <a:endParaRPr lang="en-US" sz="2200" dirty="0"/>
          </a:p>
          <a:p>
            <a:pPr lvl="1"/>
            <a:r>
              <a:rPr lang="en-US" sz="2200" dirty="0"/>
              <a:t>No </a:t>
            </a:r>
            <a:r>
              <a:rPr lang="en-US" sz="2200" dirty="0" smtClean="0"/>
              <a:t>performance bottlenecks or </a:t>
            </a:r>
            <a:r>
              <a:rPr lang="en-US" sz="2200" dirty="0"/>
              <a:t>single points of </a:t>
            </a:r>
            <a:r>
              <a:rPr lang="en-US" sz="2200" dirty="0" smtClean="0"/>
              <a:t>failure</a:t>
            </a:r>
            <a:endParaRPr lang="en-US" sz="2200" dirty="0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1600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1C85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85C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1C85C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C85C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C85C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C85C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C85C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C85C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C85C0"/>
                </a:solidFill>
                <a:latin typeface="+mn-lt"/>
              </a:defRPr>
            </a:lvl9pPr>
          </a:lstStyle>
          <a:p>
            <a:pPr lvl="1"/>
            <a:r>
              <a:rPr lang="en-US" sz="2200" kern="0" dirty="0" smtClean="0"/>
              <a:t>Peer functionality is symmetric, all peers contribute resources</a:t>
            </a:r>
          </a:p>
          <a:p>
            <a:pPr lvl="1"/>
            <a:r>
              <a:rPr lang="en-US" sz="2200" kern="0" dirty="0" smtClean="0"/>
              <a:t>Loads are balanced between all peers</a:t>
            </a:r>
          </a:p>
          <a:p>
            <a:pPr lvl="1"/>
            <a:r>
              <a:rPr lang="en-US" sz="2200" kern="0" dirty="0" smtClean="0"/>
              <a:t>Operation independent of any central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Item insertion</a:t>
            </a:r>
          </a:p>
        </p:txBody>
      </p:sp>
      <p:sp>
        <p:nvSpPr>
          <p:cNvPr id="650243" name="Rectangle 3"/>
          <p:cNvSpPr>
            <a:spLocks noChangeArrowheads="1"/>
          </p:cNvSpPr>
          <p:nvPr/>
        </p:nvSpPr>
        <p:spPr bwMode="auto">
          <a:xfrm>
            <a:off x="4483100" y="2438400"/>
            <a:ext cx="28733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>
                <a:latin typeface="Verdana" pitchFamily="34" charset="0"/>
              </a:rPr>
              <a:t>6</a:t>
            </a:r>
          </a:p>
        </p:txBody>
      </p:sp>
      <p:sp>
        <p:nvSpPr>
          <p:cNvPr id="650244" name="Rectangle 4"/>
          <p:cNvSpPr>
            <a:spLocks noChangeArrowheads="1"/>
          </p:cNvSpPr>
          <p:nvPr/>
        </p:nvSpPr>
        <p:spPr bwMode="auto">
          <a:xfrm>
            <a:off x="5765800" y="2898775"/>
            <a:ext cx="28733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>
                <a:latin typeface="Verdana" pitchFamily="34" charset="0"/>
              </a:rPr>
              <a:t>1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748338" y="5497513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>
                <a:latin typeface="Verdana" pitchFamily="34" charset="0"/>
              </a:rPr>
              <a:t>2</a:t>
            </a:r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3155950" y="2927350"/>
            <a:ext cx="2886075" cy="2857500"/>
            <a:chOff x="2088" y="1833"/>
            <a:chExt cx="1819" cy="1800"/>
          </a:xfrm>
        </p:grpSpPr>
        <p:grpSp>
          <p:nvGrpSpPr>
            <p:cNvPr id="46096" name="Group 7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46105" name="Oval 8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6106" name="Rectangle 9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46107" name="Rectangle 10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46108" name="Rectangle 11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2</a:t>
                </a:r>
              </a:p>
            </p:txBody>
          </p:sp>
          <p:sp>
            <p:nvSpPr>
              <p:cNvPr id="46109" name="Rectangle 12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6</a:t>
                </a:r>
              </a:p>
            </p:txBody>
          </p:sp>
          <p:sp>
            <p:nvSpPr>
              <p:cNvPr id="46110" name="Rectangle 13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6111" name="Rectangle 14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2" name="Rectangle 15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46113" name="Rectangle 16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7</a:t>
                </a:r>
              </a:p>
            </p:txBody>
          </p:sp>
        </p:grp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6087" name="Oval 25"/>
          <p:cNvSpPr>
            <a:spLocks noChangeArrowheads="1"/>
          </p:cNvSpPr>
          <p:nvPr/>
        </p:nvSpPr>
        <p:spPr bwMode="auto">
          <a:xfrm>
            <a:off x="4511675" y="28416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50266" name="Oval 26"/>
          <p:cNvSpPr>
            <a:spLocks noChangeArrowheads="1"/>
          </p:cNvSpPr>
          <p:nvPr/>
        </p:nvSpPr>
        <p:spPr bwMode="auto">
          <a:xfrm>
            <a:off x="5492750" y="33020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6089" name="Oval 27"/>
          <p:cNvSpPr>
            <a:spLocks noChangeArrowheads="1"/>
          </p:cNvSpPr>
          <p:nvPr/>
        </p:nvSpPr>
        <p:spPr bwMode="auto">
          <a:xfrm>
            <a:off x="5492750" y="52466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50268" name="Oval 28"/>
          <p:cNvSpPr>
            <a:spLocks noChangeArrowheads="1"/>
          </p:cNvSpPr>
          <p:nvPr/>
        </p:nvSpPr>
        <p:spPr bwMode="auto">
          <a:xfrm>
            <a:off x="3443288" y="33067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50269" name="Rectangle 29"/>
          <p:cNvSpPr>
            <a:spLocks noChangeArrowheads="1"/>
          </p:cNvSpPr>
          <p:nvPr/>
        </p:nvSpPr>
        <p:spPr bwMode="auto">
          <a:xfrm>
            <a:off x="1066800" y="3263900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>
                <a:latin typeface="Verdana" pitchFamily="34" charset="0"/>
              </a:rPr>
              <a:t>successor(6) = 7</a:t>
            </a:r>
          </a:p>
        </p:txBody>
      </p:sp>
      <p:sp>
        <p:nvSpPr>
          <p:cNvPr id="650270" name="Rectangle 30"/>
          <p:cNvSpPr>
            <a:spLocks noChangeArrowheads="1"/>
          </p:cNvSpPr>
          <p:nvPr/>
        </p:nvSpPr>
        <p:spPr bwMode="auto">
          <a:xfrm>
            <a:off x="3082925" y="2905125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>
                <a:latin typeface="Verdana" pitchFamily="34" charset="0"/>
              </a:rPr>
              <a:t>6</a:t>
            </a:r>
          </a:p>
        </p:txBody>
      </p:sp>
      <p:sp>
        <p:nvSpPr>
          <p:cNvPr id="650271" name="Rectangle 31"/>
          <p:cNvSpPr>
            <a:spLocks noChangeArrowheads="1"/>
          </p:cNvSpPr>
          <p:nvPr/>
        </p:nvSpPr>
        <p:spPr bwMode="auto">
          <a:xfrm>
            <a:off x="6108700" y="5495925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>
                <a:latin typeface="Verdana" pitchFamily="34" charset="0"/>
              </a:rPr>
              <a:t>1</a:t>
            </a:r>
          </a:p>
        </p:txBody>
      </p:sp>
      <p:sp>
        <p:nvSpPr>
          <p:cNvPr id="650272" name="Rectangle 32"/>
          <p:cNvSpPr>
            <a:spLocks noChangeArrowheads="1"/>
          </p:cNvSpPr>
          <p:nvPr/>
        </p:nvSpPr>
        <p:spPr bwMode="auto">
          <a:xfrm>
            <a:off x="6467475" y="3479800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>
                <a:latin typeface="Verdana" pitchFamily="34" charset="0"/>
              </a:rPr>
              <a:t>successor(1) = 3</a:t>
            </a:r>
          </a:p>
        </p:txBody>
      </p:sp>
      <p:sp>
        <p:nvSpPr>
          <p:cNvPr id="46095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management with node joins and departures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50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50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5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650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5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animBg="1"/>
      <p:bldP spid="650244" grpId="0" animBg="1"/>
      <p:bldP spid="650266" grpId="0" animBg="1"/>
      <p:bldP spid="650268" grpId="0" animBg="1"/>
      <p:bldP spid="650269" grpId="0"/>
      <p:bldP spid="650270" grpId="0" animBg="1"/>
      <p:bldP spid="650271" grpId="0" animBg="1"/>
      <p:bldP spid="65027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Item lookup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3581400" cy="4800600"/>
          </a:xfrm>
        </p:spPr>
        <p:txBody>
          <a:bodyPr/>
          <a:lstStyle/>
          <a:p>
            <a:pPr marL="457200" indent="-457200">
              <a:buFont typeface="Tahoma" pitchFamily="34" charset="0"/>
              <a:buAutoNum type="alphaUcPeriod"/>
            </a:pPr>
            <a:r>
              <a:rPr lang="en-US" dirty="0" smtClean="0"/>
              <a:t>Basic Chord</a:t>
            </a:r>
          </a:p>
          <a:p>
            <a:pPr marL="692150" lvl="1" indent="-347663"/>
            <a:r>
              <a:rPr lang="en-US" sz="2200" dirty="0" smtClean="0"/>
              <a:t>Each node knows only two other nodes</a:t>
            </a:r>
          </a:p>
          <a:p>
            <a:pPr marL="987425" lvl="2" indent="-293688"/>
            <a:r>
              <a:rPr lang="en-US" dirty="0" smtClean="0"/>
              <a:t>Successor</a:t>
            </a:r>
          </a:p>
          <a:p>
            <a:pPr marL="987425" lvl="2" indent="-293688"/>
            <a:r>
              <a:rPr lang="en-US" dirty="0" smtClean="0"/>
              <a:t>Predecessor (for ring management)</a:t>
            </a:r>
          </a:p>
          <a:p>
            <a:pPr marL="692150" lvl="1" indent="-347663"/>
            <a:r>
              <a:rPr lang="en-US" sz="2200" dirty="0" smtClean="0"/>
              <a:t>Lookup by forwarding requests around the ring through successor pointers</a:t>
            </a:r>
          </a:p>
          <a:p>
            <a:pPr marL="692150" lvl="1" indent="-347663"/>
            <a:r>
              <a:rPr lang="en-US" sz="2200" dirty="0" smtClean="0"/>
              <a:t>Requires </a:t>
            </a:r>
            <a:r>
              <a:rPr lang="en-US" sz="2200" i="1" dirty="0" smtClean="0">
                <a:latin typeface="Times New Roman" pitchFamily="18" charset="0"/>
              </a:rPr>
              <a:t>O(N)</a:t>
            </a:r>
            <a:r>
              <a:rPr lang="en-US" sz="2200" dirty="0" smtClean="0"/>
              <a:t> hops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775200" y="1995488"/>
            <a:ext cx="3600450" cy="360045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V="1">
            <a:off x="6567488" y="1704975"/>
            <a:ext cx="0" cy="2889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6637338" y="1919288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4697413" y="3649663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8297863" y="3576638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7956550" y="4791075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6424613" y="5521325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784975" y="1776413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7937500" y="2425700"/>
            <a:ext cx="377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N8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8453438" y="3505200"/>
            <a:ext cx="461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6064250" y="5592763"/>
            <a:ext cx="461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N32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8081963" y="4729163"/>
            <a:ext cx="461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N21</a:t>
            </a:r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5416550" y="5160963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4965700" y="4657725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4919663" y="5091113"/>
            <a:ext cx="461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N38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4552950" y="4584700"/>
            <a:ext cx="461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N42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4264025" y="3576638"/>
            <a:ext cx="461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N48</a:t>
            </a:r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4821238" y="3082925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5235575" y="2435225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408488" y="3000375"/>
            <a:ext cx="461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N51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4768850" y="2352675"/>
            <a:ext cx="461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N56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5203825" y="1612900"/>
            <a:ext cx="4318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r>
              <a:rPr lang="en-US" sz="1200" b="1">
                <a:latin typeface="Arial" charset="0"/>
              </a:rPr>
              <a:t>m=6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5062538" y="2643188"/>
            <a:ext cx="144462" cy="14287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4630738" y="2570163"/>
            <a:ext cx="461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rgbClr val="009900"/>
                </a:solidFill>
                <a:latin typeface="Arial" charset="0"/>
              </a:rPr>
              <a:t>K54</a:t>
            </a:r>
          </a:p>
        </p:txBody>
      </p:sp>
      <p:sp>
        <p:nvSpPr>
          <p:cNvPr id="47132" name="Arc 28"/>
          <p:cNvSpPr>
            <a:spLocks/>
          </p:cNvSpPr>
          <p:nvPr/>
        </p:nvSpPr>
        <p:spPr bwMode="auto">
          <a:xfrm>
            <a:off x="5127625" y="2519363"/>
            <a:ext cx="1447800" cy="1276350"/>
          </a:xfrm>
          <a:custGeom>
            <a:avLst/>
            <a:gdLst>
              <a:gd name="T0" fmla="*/ 0 w 16719"/>
              <a:gd name="T1" fmla="*/ 2147483647 h 14715"/>
              <a:gd name="T2" fmla="*/ 2147483647 w 16719"/>
              <a:gd name="T3" fmla="*/ 0 h 14715"/>
              <a:gd name="T4" fmla="*/ 2147483647 w 16719"/>
              <a:gd name="T5" fmla="*/ 2147483647 h 14715"/>
              <a:gd name="T6" fmla="*/ 0 60000 65536"/>
              <a:gd name="T7" fmla="*/ 0 60000 65536"/>
              <a:gd name="T8" fmla="*/ 0 60000 65536"/>
              <a:gd name="T9" fmla="*/ 0 w 16719"/>
              <a:gd name="T10" fmla="*/ 0 h 14715"/>
              <a:gd name="T11" fmla="*/ 16719 w 16719"/>
              <a:gd name="T12" fmla="*/ 14715 h 14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9" h="14715" fill="none" extrusionOk="0">
                <a:moveTo>
                  <a:pt x="-1" y="1038"/>
                </a:moveTo>
                <a:cubicBezTo>
                  <a:pt x="291" y="683"/>
                  <a:pt x="593" y="336"/>
                  <a:pt x="906" y="-1"/>
                </a:cubicBezTo>
              </a:path>
              <a:path w="16719" h="14715" stroke="0" extrusionOk="0">
                <a:moveTo>
                  <a:pt x="-1" y="1038"/>
                </a:moveTo>
                <a:cubicBezTo>
                  <a:pt x="291" y="683"/>
                  <a:pt x="593" y="336"/>
                  <a:pt x="906" y="-1"/>
                </a:cubicBezTo>
                <a:lnTo>
                  <a:pt x="16719" y="14715"/>
                </a:lnTo>
                <a:lnTo>
                  <a:pt x="-1" y="1038"/>
                </a:lnTo>
                <a:close/>
              </a:path>
            </a:pathLst>
          </a:cu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33" name="AutoShape 29"/>
          <p:cNvSpPr>
            <a:spLocks noChangeArrowheads="1"/>
          </p:cNvSpPr>
          <p:nvPr/>
        </p:nvSpPr>
        <p:spPr bwMode="auto">
          <a:xfrm rot="5400000">
            <a:off x="6461125" y="1955800"/>
            <a:ext cx="142875" cy="730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6135688" y="1633538"/>
            <a:ext cx="649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i="1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200" i="1" baseline="30000">
                <a:solidFill>
                  <a:schemeClr val="tx2"/>
                </a:solidFill>
                <a:latin typeface="Arial" charset="0"/>
              </a:rPr>
              <a:t>m</a:t>
            </a:r>
            <a:r>
              <a:rPr lang="en-US" sz="1200" i="1">
                <a:solidFill>
                  <a:schemeClr val="tx2"/>
                </a:solidFill>
                <a:latin typeface="Arial" charset="0"/>
              </a:rPr>
              <a:t>-1	0</a:t>
            </a:r>
          </a:p>
        </p:txBody>
      </p:sp>
      <p:sp>
        <p:nvSpPr>
          <p:cNvPr id="47135" name="Freeform 31"/>
          <p:cNvSpPr>
            <a:spLocks/>
          </p:cNvSpPr>
          <p:nvPr/>
        </p:nvSpPr>
        <p:spPr bwMode="auto">
          <a:xfrm>
            <a:off x="6748463" y="2065338"/>
            <a:ext cx="1079500" cy="468312"/>
          </a:xfrm>
          <a:custGeom>
            <a:avLst/>
            <a:gdLst>
              <a:gd name="T0" fmla="*/ 2147483647 w 680"/>
              <a:gd name="T1" fmla="*/ 2147483647 h 295"/>
              <a:gd name="T2" fmla="*/ 2147483647 w 680"/>
              <a:gd name="T3" fmla="*/ 2147483647 h 295"/>
              <a:gd name="T4" fmla="*/ 0 w 680"/>
              <a:gd name="T5" fmla="*/ 0 h 295"/>
              <a:gd name="T6" fmla="*/ 0 60000 65536"/>
              <a:gd name="T7" fmla="*/ 0 60000 65536"/>
              <a:gd name="T8" fmla="*/ 0 60000 65536"/>
              <a:gd name="T9" fmla="*/ 0 w 680"/>
              <a:gd name="T10" fmla="*/ 0 h 295"/>
              <a:gd name="T11" fmla="*/ 680 w 680"/>
              <a:gd name="T12" fmla="*/ 295 h 2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295">
                <a:moveTo>
                  <a:pt x="680" y="295"/>
                </a:moveTo>
                <a:cubicBezTo>
                  <a:pt x="566" y="274"/>
                  <a:pt x="453" y="253"/>
                  <a:pt x="340" y="204"/>
                </a:cubicBezTo>
                <a:cubicBezTo>
                  <a:pt x="227" y="155"/>
                  <a:pt x="113" y="77"/>
                  <a:pt x="0" y="0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7136" name="Freeform 32"/>
          <p:cNvSpPr>
            <a:spLocks/>
          </p:cNvSpPr>
          <p:nvPr/>
        </p:nvSpPr>
        <p:spPr bwMode="auto">
          <a:xfrm>
            <a:off x="7864475" y="2641600"/>
            <a:ext cx="431800" cy="971550"/>
          </a:xfrm>
          <a:custGeom>
            <a:avLst/>
            <a:gdLst>
              <a:gd name="T0" fmla="*/ 0 w 272"/>
              <a:gd name="T1" fmla="*/ 0 h 612"/>
              <a:gd name="T2" fmla="*/ 2147483647 w 272"/>
              <a:gd name="T3" fmla="*/ 2147483647 h 612"/>
              <a:gd name="T4" fmla="*/ 2147483647 w 272"/>
              <a:gd name="T5" fmla="*/ 2147483647 h 612"/>
              <a:gd name="T6" fmla="*/ 0 60000 65536"/>
              <a:gd name="T7" fmla="*/ 0 60000 65536"/>
              <a:gd name="T8" fmla="*/ 0 60000 65536"/>
              <a:gd name="T9" fmla="*/ 0 w 272"/>
              <a:gd name="T10" fmla="*/ 0 h 612"/>
              <a:gd name="T11" fmla="*/ 272 w 272"/>
              <a:gd name="T12" fmla="*/ 612 h 6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612">
                <a:moveTo>
                  <a:pt x="0" y="0"/>
                </a:moveTo>
                <a:cubicBezTo>
                  <a:pt x="11" y="119"/>
                  <a:pt x="23" y="238"/>
                  <a:pt x="68" y="340"/>
                </a:cubicBezTo>
                <a:cubicBezTo>
                  <a:pt x="113" y="442"/>
                  <a:pt x="192" y="527"/>
                  <a:pt x="272" y="61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7137" name="Oval 33"/>
          <p:cNvSpPr>
            <a:spLocks noChangeArrowheads="1"/>
          </p:cNvSpPr>
          <p:nvPr/>
        </p:nvSpPr>
        <p:spPr bwMode="auto">
          <a:xfrm>
            <a:off x="7812088" y="2487613"/>
            <a:ext cx="144462" cy="1428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803775" y="2568575"/>
            <a:ext cx="3529013" cy="2989263"/>
            <a:chOff x="3084" y="1842"/>
            <a:chExt cx="2223" cy="1883"/>
          </a:xfrm>
        </p:grpSpPr>
        <p:sp>
          <p:nvSpPr>
            <p:cNvPr id="47139" name="Rectangle 35"/>
            <p:cNvSpPr>
              <a:spLocks noChangeArrowheads="1"/>
            </p:cNvSpPr>
            <p:nvPr/>
          </p:nvSpPr>
          <p:spPr bwMode="auto">
            <a:xfrm>
              <a:off x="4286" y="1956"/>
              <a:ext cx="6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200" b="1">
                  <a:solidFill>
                    <a:srgbClr val="CC3300"/>
                  </a:solidFill>
                  <a:latin typeface="Arial" charset="0"/>
                </a:rPr>
                <a:t>lookup(K54)</a:t>
              </a:r>
            </a:p>
          </p:txBody>
        </p:sp>
        <p:sp>
          <p:nvSpPr>
            <p:cNvPr id="47140" name="Freeform 36"/>
            <p:cNvSpPr>
              <a:spLocks/>
            </p:cNvSpPr>
            <p:nvPr/>
          </p:nvSpPr>
          <p:spPr bwMode="auto">
            <a:xfrm>
              <a:off x="3198" y="1842"/>
              <a:ext cx="226" cy="363"/>
            </a:xfrm>
            <a:custGeom>
              <a:avLst/>
              <a:gdLst>
                <a:gd name="T0" fmla="*/ 0 w 226"/>
                <a:gd name="T1" fmla="*/ 363 h 363"/>
                <a:gd name="T2" fmla="*/ 181 w 226"/>
                <a:gd name="T3" fmla="*/ 227 h 363"/>
                <a:gd name="T4" fmla="*/ 226 w 226"/>
                <a:gd name="T5" fmla="*/ 0 h 363"/>
                <a:gd name="T6" fmla="*/ 0 60000 65536"/>
                <a:gd name="T7" fmla="*/ 0 60000 65536"/>
                <a:gd name="T8" fmla="*/ 0 60000 65536"/>
                <a:gd name="T9" fmla="*/ 0 w 226"/>
                <a:gd name="T10" fmla="*/ 0 h 363"/>
                <a:gd name="T11" fmla="*/ 226 w 226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363">
                  <a:moveTo>
                    <a:pt x="0" y="363"/>
                  </a:moveTo>
                  <a:cubicBezTo>
                    <a:pt x="71" y="325"/>
                    <a:pt x="143" y="287"/>
                    <a:pt x="181" y="227"/>
                  </a:cubicBezTo>
                  <a:cubicBezTo>
                    <a:pt x="219" y="167"/>
                    <a:pt x="222" y="83"/>
                    <a:pt x="226" y="0"/>
                  </a:cubicBezTo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141" name="Freeform 37"/>
            <p:cNvSpPr>
              <a:spLocks/>
            </p:cNvSpPr>
            <p:nvPr/>
          </p:nvSpPr>
          <p:spPr bwMode="auto">
            <a:xfrm>
              <a:off x="4922" y="1888"/>
              <a:ext cx="362" cy="635"/>
            </a:xfrm>
            <a:custGeom>
              <a:avLst/>
              <a:gdLst>
                <a:gd name="T0" fmla="*/ 90 w 362"/>
                <a:gd name="T1" fmla="*/ 0 h 635"/>
                <a:gd name="T2" fmla="*/ 45 w 362"/>
                <a:gd name="T3" fmla="*/ 363 h 635"/>
                <a:gd name="T4" fmla="*/ 362 w 362"/>
                <a:gd name="T5" fmla="*/ 635 h 635"/>
                <a:gd name="T6" fmla="*/ 0 60000 65536"/>
                <a:gd name="T7" fmla="*/ 0 60000 65536"/>
                <a:gd name="T8" fmla="*/ 0 60000 65536"/>
                <a:gd name="T9" fmla="*/ 0 w 362"/>
                <a:gd name="T10" fmla="*/ 0 h 635"/>
                <a:gd name="T11" fmla="*/ 362 w 362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635">
                  <a:moveTo>
                    <a:pt x="90" y="0"/>
                  </a:moveTo>
                  <a:cubicBezTo>
                    <a:pt x="45" y="128"/>
                    <a:pt x="0" y="257"/>
                    <a:pt x="45" y="363"/>
                  </a:cubicBezTo>
                  <a:cubicBezTo>
                    <a:pt x="90" y="469"/>
                    <a:pt x="226" y="552"/>
                    <a:pt x="362" y="635"/>
                  </a:cubicBezTo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142" name="Freeform 38"/>
            <p:cNvSpPr>
              <a:spLocks/>
            </p:cNvSpPr>
            <p:nvPr/>
          </p:nvSpPr>
          <p:spPr bwMode="auto">
            <a:xfrm>
              <a:off x="5050" y="2568"/>
              <a:ext cx="257" cy="681"/>
            </a:xfrm>
            <a:custGeom>
              <a:avLst/>
              <a:gdLst>
                <a:gd name="T0" fmla="*/ 257 w 257"/>
                <a:gd name="T1" fmla="*/ 0 h 681"/>
                <a:gd name="T2" fmla="*/ 32 w 257"/>
                <a:gd name="T3" fmla="*/ 270 h 681"/>
                <a:gd name="T4" fmla="*/ 64 w 257"/>
                <a:gd name="T5" fmla="*/ 681 h 681"/>
                <a:gd name="T6" fmla="*/ 0 60000 65536"/>
                <a:gd name="T7" fmla="*/ 0 60000 65536"/>
                <a:gd name="T8" fmla="*/ 0 60000 65536"/>
                <a:gd name="T9" fmla="*/ 0 w 257"/>
                <a:gd name="T10" fmla="*/ 0 h 681"/>
                <a:gd name="T11" fmla="*/ 257 w 257"/>
                <a:gd name="T12" fmla="*/ 681 h 6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" h="681">
                  <a:moveTo>
                    <a:pt x="257" y="0"/>
                  </a:moveTo>
                  <a:cubicBezTo>
                    <a:pt x="220" y="45"/>
                    <a:pt x="64" y="157"/>
                    <a:pt x="32" y="270"/>
                  </a:cubicBezTo>
                  <a:cubicBezTo>
                    <a:pt x="0" y="383"/>
                    <a:pt x="57" y="596"/>
                    <a:pt x="64" y="681"/>
                  </a:cubicBezTo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143" name="Freeform 39"/>
            <p:cNvSpPr>
              <a:spLocks/>
            </p:cNvSpPr>
            <p:nvPr/>
          </p:nvSpPr>
          <p:spPr bwMode="auto">
            <a:xfrm>
              <a:off x="4195" y="3317"/>
              <a:ext cx="885" cy="408"/>
            </a:xfrm>
            <a:custGeom>
              <a:avLst/>
              <a:gdLst>
                <a:gd name="T0" fmla="*/ 885 w 885"/>
                <a:gd name="T1" fmla="*/ 0 h 408"/>
                <a:gd name="T2" fmla="*/ 386 w 885"/>
                <a:gd name="T3" fmla="*/ 90 h 408"/>
                <a:gd name="T4" fmla="*/ 0 w 885"/>
                <a:gd name="T5" fmla="*/ 408 h 408"/>
                <a:gd name="T6" fmla="*/ 0 60000 65536"/>
                <a:gd name="T7" fmla="*/ 0 60000 65536"/>
                <a:gd name="T8" fmla="*/ 0 60000 65536"/>
                <a:gd name="T9" fmla="*/ 0 w 885"/>
                <a:gd name="T10" fmla="*/ 0 h 408"/>
                <a:gd name="T11" fmla="*/ 885 w 885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5" h="408">
                  <a:moveTo>
                    <a:pt x="885" y="0"/>
                  </a:moveTo>
                  <a:cubicBezTo>
                    <a:pt x="709" y="11"/>
                    <a:pt x="533" y="22"/>
                    <a:pt x="386" y="90"/>
                  </a:cubicBezTo>
                  <a:cubicBezTo>
                    <a:pt x="239" y="158"/>
                    <a:pt x="119" y="283"/>
                    <a:pt x="0" y="408"/>
                  </a:cubicBezTo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144" name="Freeform 40"/>
            <p:cNvSpPr>
              <a:spLocks/>
            </p:cNvSpPr>
            <p:nvPr/>
          </p:nvSpPr>
          <p:spPr bwMode="auto">
            <a:xfrm>
              <a:off x="3560" y="3509"/>
              <a:ext cx="545" cy="216"/>
            </a:xfrm>
            <a:custGeom>
              <a:avLst/>
              <a:gdLst>
                <a:gd name="T0" fmla="*/ 545 w 545"/>
                <a:gd name="T1" fmla="*/ 216 h 216"/>
                <a:gd name="T2" fmla="*/ 341 w 545"/>
                <a:gd name="T3" fmla="*/ 34 h 216"/>
                <a:gd name="T4" fmla="*/ 0 w 545"/>
                <a:gd name="T5" fmla="*/ 12 h 216"/>
                <a:gd name="T6" fmla="*/ 0 60000 65536"/>
                <a:gd name="T7" fmla="*/ 0 60000 65536"/>
                <a:gd name="T8" fmla="*/ 0 60000 65536"/>
                <a:gd name="T9" fmla="*/ 0 w 545"/>
                <a:gd name="T10" fmla="*/ 0 h 216"/>
                <a:gd name="T11" fmla="*/ 545 w 545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5" h="216">
                  <a:moveTo>
                    <a:pt x="545" y="216"/>
                  </a:moveTo>
                  <a:cubicBezTo>
                    <a:pt x="488" y="142"/>
                    <a:pt x="432" y="68"/>
                    <a:pt x="341" y="34"/>
                  </a:cubicBezTo>
                  <a:cubicBezTo>
                    <a:pt x="250" y="0"/>
                    <a:pt x="125" y="6"/>
                    <a:pt x="0" y="12"/>
                  </a:cubicBezTo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145" name="Freeform 41"/>
            <p:cNvSpPr>
              <a:spLocks/>
            </p:cNvSpPr>
            <p:nvPr/>
          </p:nvSpPr>
          <p:spPr bwMode="auto">
            <a:xfrm>
              <a:off x="3288" y="3203"/>
              <a:ext cx="227" cy="272"/>
            </a:xfrm>
            <a:custGeom>
              <a:avLst/>
              <a:gdLst>
                <a:gd name="T0" fmla="*/ 227 w 227"/>
                <a:gd name="T1" fmla="*/ 272 h 272"/>
                <a:gd name="T2" fmla="*/ 159 w 227"/>
                <a:gd name="T3" fmla="*/ 91 h 272"/>
                <a:gd name="T4" fmla="*/ 0 w 227"/>
                <a:gd name="T5" fmla="*/ 0 h 272"/>
                <a:gd name="T6" fmla="*/ 0 60000 65536"/>
                <a:gd name="T7" fmla="*/ 0 60000 65536"/>
                <a:gd name="T8" fmla="*/ 0 60000 65536"/>
                <a:gd name="T9" fmla="*/ 0 w 227"/>
                <a:gd name="T10" fmla="*/ 0 h 272"/>
                <a:gd name="T11" fmla="*/ 227 w 227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272">
                  <a:moveTo>
                    <a:pt x="227" y="272"/>
                  </a:moveTo>
                  <a:cubicBezTo>
                    <a:pt x="212" y="204"/>
                    <a:pt x="197" y="136"/>
                    <a:pt x="159" y="91"/>
                  </a:cubicBezTo>
                  <a:cubicBezTo>
                    <a:pt x="121" y="46"/>
                    <a:pt x="60" y="23"/>
                    <a:pt x="0" y="0"/>
                  </a:cubicBezTo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146" name="Freeform 42"/>
            <p:cNvSpPr>
              <a:spLocks/>
            </p:cNvSpPr>
            <p:nvPr/>
          </p:nvSpPr>
          <p:spPr bwMode="auto">
            <a:xfrm>
              <a:off x="3084" y="2614"/>
              <a:ext cx="208" cy="544"/>
            </a:xfrm>
            <a:custGeom>
              <a:avLst/>
              <a:gdLst>
                <a:gd name="T0" fmla="*/ 159 w 208"/>
                <a:gd name="T1" fmla="*/ 544 h 544"/>
                <a:gd name="T2" fmla="*/ 182 w 208"/>
                <a:gd name="T3" fmla="*/ 226 h 544"/>
                <a:gd name="T4" fmla="*/ 0 w 208"/>
                <a:gd name="T5" fmla="*/ 0 h 544"/>
                <a:gd name="T6" fmla="*/ 0 60000 65536"/>
                <a:gd name="T7" fmla="*/ 0 60000 65536"/>
                <a:gd name="T8" fmla="*/ 0 60000 65536"/>
                <a:gd name="T9" fmla="*/ 0 w 208"/>
                <a:gd name="T10" fmla="*/ 0 h 544"/>
                <a:gd name="T11" fmla="*/ 208 w 208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544">
                  <a:moveTo>
                    <a:pt x="159" y="544"/>
                  </a:moveTo>
                  <a:cubicBezTo>
                    <a:pt x="183" y="430"/>
                    <a:pt x="208" y="317"/>
                    <a:pt x="182" y="226"/>
                  </a:cubicBezTo>
                  <a:cubicBezTo>
                    <a:pt x="156" y="135"/>
                    <a:pt x="78" y="67"/>
                    <a:pt x="0" y="0"/>
                  </a:cubicBezTo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147" name="Freeform 43"/>
            <p:cNvSpPr>
              <a:spLocks/>
            </p:cNvSpPr>
            <p:nvPr/>
          </p:nvSpPr>
          <p:spPr bwMode="auto">
            <a:xfrm>
              <a:off x="3084" y="2251"/>
              <a:ext cx="79" cy="272"/>
            </a:xfrm>
            <a:custGeom>
              <a:avLst/>
              <a:gdLst>
                <a:gd name="T0" fmla="*/ 0 w 79"/>
                <a:gd name="T1" fmla="*/ 272 h 272"/>
                <a:gd name="T2" fmla="*/ 68 w 79"/>
                <a:gd name="T3" fmla="*/ 181 h 272"/>
                <a:gd name="T4" fmla="*/ 68 w 79"/>
                <a:gd name="T5" fmla="*/ 0 h 272"/>
                <a:gd name="T6" fmla="*/ 0 60000 65536"/>
                <a:gd name="T7" fmla="*/ 0 60000 65536"/>
                <a:gd name="T8" fmla="*/ 0 60000 65536"/>
                <a:gd name="T9" fmla="*/ 0 w 79"/>
                <a:gd name="T10" fmla="*/ 0 h 272"/>
                <a:gd name="T11" fmla="*/ 79 w 79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" h="272">
                  <a:moveTo>
                    <a:pt x="0" y="272"/>
                  </a:moveTo>
                  <a:cubicBezTo>
                    <a:pt x="28" y="249"/>
                    <a:pt x="57" y="226"/>
                    <a:pt x="68" y="181"/>
                  </a:cubicBezTo>
                  <a:cubicBezTo>
                    <a:pt x="79" y="136"/>
                    <a:pt x="73" y="68"/>
                    <a:pt x="68" y="0"/>
                  </a:cubicBezTo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4"/>
          <p:cNvSpPr>
            <a:spLocks noChangeArrowheads="1"/>
          </p:cNvSpPr>
          <p:nvPr/>
        </p:nvSpPr>
        <p:spPr bwMode="auto">
          <a:xfrm>
            <a:off x="5262563" y="20716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4956175" y="5019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4956175" y="47371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b="1">
                <a:latin typeface="Helvetica" charset="0"/>
                <a:cs typeface="Times New Roman" pitchFamily="18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pitchFamily="18" charset="0"/>
              </a:rPr>
              <a:t>0</a:t>
            </a:r>
            <a:endParaRPr lang="en-US" sz="1400" b="1">
              <a:latin typeface="Helvetica" charset="0"/>
            </a:endParaRPr>
          </a:p>
        </p:txBody>
      </p:sp>
      <p:sp>
        <p:nvSpPr>
          <p:cNvPr id="48133" name="Freeform 7"/>
          <p:cNvSpPr>
            <a:spLocks/>
          </p:cNvSpPr>
          <p:nvPr/>
        </p:nvSpPr>
        <p:spPr bwMode="auto">
          <a:xfrm>
            <a:off x="5565775" y="4611688"/>
            <a:ext cx="177800" cy="355600"/>
          </a:xfrm>
          <a:custGeom>
            <a:avLst/>
            <a:gdLst>
              <a:gd name="T0" fmla="*/ 2147483647 w 112"/>
              <a:gd name="T1" fmla="*/ 2147483647 h 224"/>
              <a:gd name="T2" fmla="*/ 2147483647 w 112"/>
              <a:gd name="T3" fmla="*/ 2147483647 h 224"/>
              <a:gd name="T4" fmla="*/ 0 w 112"/>
              <a:gd name="T5" fmla="*/ 2147483647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8134" name="Freeform 8"/>
          <p:cNvSpPr>
            <a:spLocks/>
          </p:cNvSpPr>
          <p:nvPr/>
        </p:nvSpPr>
        <p:spPr bwMode="auto">
          <a:xfrm>
            <a:off x="5489575" y="4432300"/>
            <a:ext cx="419100" cy="458788"/>
          </a:xfrm>
          <a:custGeom>
            <a:avLst/>
            <a:gdLst>
              <a:gd name="T0" fmla="*/ 2147483647 w 264"/>
              <a:gd name="T1" fmla="*/ 2147483647 h 280"/>
              <a:gd name="T2" fmla="*/ 2147483647 w 264"/>
              <a:gd name="T3" fmla="*/ 2147483647 h 280"/>
              <a:gd name="T4" fmla="*/ 0 w 264"/>
              <a:gd name="T5" fmla="*/ 2147483647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48135" name="Freeform 9"/>
          <p:cNvSpPr>
            <a:spLocks/>
          </p:cNvSpPr>
          <p:nvPr/>
        </p:nvSpPr>
        <p:spPr bwMode="auto">
          <a:xfrm>
            <a:off x="5337175" y="4127500"/>
            <a:ext cx="812800" cy="763588"/>
          </a:xfrm>
          <a:custGeom>
            <a:avLst/>
            <a:gdLst>
              <a:gd name="T0" fmla="*/ 2147483647 w 464"/>
              <a:gd name="T1" fmla="*/ 2147483647 h 392"/>
              <a:gd name="T2" fmla="*/ 2147483647 w 464"/>
              <a:gd name="T3" fmla="*/ 2147483647 h 392"/>
              <a:gd name="T4" fmla="*/ 0 w 464"/>
              <a:gd name="T5" fmla="*/ 2147483647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48136" name="Freeform 10"/>
          <p:cNvSpPr>
            <a:spLocks/>
          </p:cNvSpPr>
          <p:nvPr/>
        </p:nvSpPr>
        <p:spPr bwMode="auto">
          <a:xfrm>
            <a:off x="5260975" y="3748088"/>
            <a:ext cx="1447800" cy="1143000"/>
          </a:xfrm>
          <a:custGeom>
            <a:avLst/>
            <a:gdLst>
              <a:gd name="T0" fmla="*/ 2147483647 w 912"/>
              <a:gd name="T1" fmla="*/ 2147483647 h 720"/>
              <a:gd name="T2" fmla="*/ 2147483647 w 912"/>
              <a:gd name="T3" fmla="*/ 2147483647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8137" name="Freeform 11"/>
          <p:cNvSpPr>
            <a:spLocks/>
          </p:cNvSpPr>
          <p:nvPr/>
        </p:nvSpPr>
        <p:spPr bwMode="auto">
          <a:xfrm>
            <a:off x="5718175" y="2605088"/>
            <a:ext cx="1231900" cy="2286000"/>
          </a:xfrm>
          <a:custGeom>
            <a:avLst/>
            <a:gdLst>
              <a:gd name="T0" fmla="*/ 0 w 776"/>
              <a:gd name="T1" fmla="*/ 2147483647 h 1440"/>
              <a:gd name="T2" fmla="*/ 2147483647 w 776"/>
              <a:gd name="T3" fmla="*/ 2147483647 h 1440"/>
              <a:gd name="T4" fmla="*/ 2147483647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8138" name="Freeform 12"/>
          <p:cNvSpPr>
            <a:spLocks/>
          </p:cNvSpPr>
          <p:nvPr/>
        </p:nvSpPr>
        <p:spPr bwMode="auto">
          <a:xfrm>
            <a:off x="5718175" y="2681288"/>
            <a:ext cx="2514600" cy="2209800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8139" name="Text Box 13"/>
          <p:cNvSpPr txBox="1">
            <a:spLocks noChangeArrowheads="1"/>
          </p:cNvSpPr>
          <p:nvPr/>
        </p:nvSpPr>
        <p:spPr bwMode="auto">
          <a:xfrm>
            <a:off x="4727575" y="19939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2400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48140" name="Text Box 14"/>
          <p:cNvSpPr txBox="1">
            <a:spLocks noChangeArrowheads="1"/>
          </p:cNvSpPr>
          <p:nvPr/>
        </p:nvSpPr>
        <p:spPr bwMode="auto">
          <a:xfrm>
            <a:off x="4424362" y="31242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2400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48141" name="Text Box 15"/>
          <p:cNvSpPr txBox="1">
            <a:spLocks noChangeArrowheads="1"/>
          </p:cNvSpPr>
          <p:nvPr/>
        </p:nvSpPr>
        <p:spPr bwMode="auto">
          <a:xfrm>
            <a:off x="8156575" y="19812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2400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48142" name="Text Box 16"/>
          <p:cNvSpPr txBox="1">
            <a:spLocks noChangeArrowheads="1"/>
          </p:cNvSpPr>
          <p:nvPr/>
        </p:nvSpPr>
        <p:spPr bwMode="auto">
          <a:xfrm>
            <a:off x="4806950" y="45847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b="1">
                <a:latin typeface="Helvetica" charset="0"/>
                <a:cs typeface="Times New Roman" pitchFamily="18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pitchFamily="18" charset="0"/>
              </a:rPr>
              <a:t>1</a:t>
            </a:r>
            <a:endParaRPr lang="en-US" sz="1400" b="1">
              <a:latin typeface="Helvetica" charset="0"/>
            </a:endParaRPr>
          </a:p>
        </p:txBody>
      </p:sp>
      <p:sp>
        <p:nvSpPr>
          <p:cNvPr id="48143" name="Text Box 17"/>
          <p:cNvSpPr txBox="1">
            <a:spLocks noChangeArrowheads="1"/>
          </p:cNvSpPr>
          <p:nvPr/>
        </p:nvSpPr>
        <p:spPr bwMode="auto">
          <a:xfrm>
            <a:off x="4727575" y="43561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b="1">
                <a:latin typeface="Helvetica" charset="0"/>
                <a:cs typeface="Times New Roman" pitchFamily="18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pitchFamily="18" charset="0"/>
              </a:rPr>
              <a:t>2</a:t>
            </a:r>
            <a:endParaRPr lang="en-US" sz="1400" b="1">
              <a:latin typeface="Helvetica" charset="0"/>
            </a:endParaRPr>
          </a:p>
        </p:txBody>
      </p:sp>
      <p:sp>
        <p:nvSpPr>
          <p:cNvPr id="48144" name="Text Box 18"/>
          <p:cNvSpPr txBox="1">
            <a:spLocks noChangeArrowheads="1"/>
          </p:cNvSpPr>
          <p:nvPr/>
        </p:nvSpPr>
        <p:spPr bwMode="auto">
          <a:xfrm>
            <a:off x="4575175" y="41275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b="1">
                <a:latin typeface="Helvetica" charset="0"/>
                <a:cs typeface="Times New Roman" pitchFamily="18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pitchFamily="18" charset="0"/>
              </a:rPr>
              <a:t>3</a:t>
            </a:r>
            <a:endParaRPr lang="en-US" sz="1400" b="1">
              <a:latin typeface="Helvetica" charset="0"/>
            </a:endParaRPr>
          </a:p>
        </p:txBody>
      </p:sp>
      <p:sp>
        <p:nvSpPr>
          <p:cNvPr id="48145" name="Text Box 19"/>
          <p:cNvSpPr txBox="1">
            <a:spLocks noChangeArrowheads="1"/>
          </p:cNvSpPr>
          <p:nvPr/>
        </p:nvSpPr>
        <p:spPr bwMode="auto">
          <a:xfrm>
            <a:off x="4502150" y="35941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b="1">
                <a:latin typeface="Helvetica" charset="0"/>
                <a:cs typeface="Times New Roman" pitchFamily="18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pitchFamily="18" charset="0"/>
              </a:rPr>
              <a:t>4</a:t>
            </a:r>
            <a:endParaRPr lang="en-US" sz="1400" b="1">
              <a:latin typeface="Helvetica" charset="0"/>
            </a:endParaRPr>
          </a:p>
        </p:txBody>
      </p:sp>
      <p:sp>
        <p:nvSpPr>
          <p:cNvPr id="48146" name="Text Box 20"/>
          <p:cNvSpPr txBox="1">
            <a:spLocks noChangeArrowheads="1"/>
          </p:cNvSpPr>
          <p:nvPr/>
        </p:nvSpPr>
        <p:spPr bwMode="auto">
          <a:xfrm>
            <a:off x="5035550" y="24511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b="1">
                <a:latin typeface="Helvetica" charset="0"/>
                <a:cs typeface="Times New Roman" pitchFamily="18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pitchFamily="18" charset="0"/>
              </a:rPr>
              <a:t>5</a:t>
            </a:r>
            <a:endParaRPr lang="en-US" sz="1400" b="1">
              <a:latin typeface="Helvetica" charset="0"/>
            </a:endParaRPr>
          </a:p>
        </p:txBody>
      </p:sp>
      <p:sp>
        <p:nvSpPr>
          <p:cNvPr id="48147" name="Text Box 21"/>
          <p:cNvSpPr txBox="1">
            <a:spLocks noChangeArrowheads="1"/>
          </p:cNvSpPr>
          <p:nvPr/>
        </p:nvSpPr>
        <p:spPr bwMode="auto">
          <a:xfrm>
            <a:off x="8232775" y="24511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b="1">
                <a:latin typeface="Helvetica" charset="0"/>
                <a:cs typeface="Times New Roman" pitchFamily="18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pitchFamily="18" charset="0"/>
              </a:rPr>
              <a:t>6</a:t>
            </a:r>
            <a:endParaRPr lang="en-US" sz="1400" b="1">
              <a:latin typeface="Helvetica" charset="0"/>
            </a:endParaRPr>
          </a:p>
        </p:txBody>
      </p:sp>
      <p:sp>
        <p:nvSpPr>
          <p:cNvPr id="4814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Item lookup</a:t>
            </a:r>
            <a:endParaRPr lang="es-ES" smtClean="0"/>
          </a:p>
        </p:txBody>
      </p:sp>
      <p:sp>
        <p:nvSpPr>
          <p:cNvPr id="48149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799" y="1295400"/>
            <a:ext cx="3660775" cy="4800600"/>
          </a:xfrm>
        </p:spPr>
        <p:txBody>
          <a:bodyPr/>
          <a:lstStyle/>
          <a:p>
            <a:pPr marL="457200" indent="-457200">
              <a:buFont typeface="Tahoma" pitchFamily="34" charset="0"/>
              <a:buAutoNum type="alphaUcPeriod" startAt="2"/>
            </a:pPr>
            <a:r>
              <a:rPr lang="en-US" sz="2600" b="1" dirty="0" smtClean="0"/>
              <a:t>Finger tables</a:t>
            </a:r>
            <a:r>
              <a:rPr lang="en-US" sz="2600" dirty="0" smtClean="0"/>
              <a:t> for accelerating lookup</a:t>
            </a:r>
          </a:p>
          <a:p>
            <a:pPr lvl="1"/>
            <a:r>
              <a:rPr lang="en-US" sz="2200" dirty="0" smtClean="0"/>
              <a:t>Every node knows </a:t>
            </a:r>
            <a:r>
              <a:rPr lang="en-US" sz="2200" i="1" dirty="0" smtClean="0">
                <a:latin typeface="Times New Roman" pitchFamily="18" charset="0"/>
              </a:rPr>
              <a:t>m</a:t>
            </a:r>
            <a:r>
              <a:rPr lang="en-US" sz="2200" dirty="0" smtClean="0"/>
              <a:t> other nodes</a:t>
            </a:r>
          </a:p>
          <a:p>
            <a:pPr lvl="1"/>
            <a:r>
              <a:rPr lang="en-US" sz="2200" dirty="0" smtClean="0"/>
              <a:t>Entry </a:t>
            </a:r>
            <a:r>
              <a:rPr lang="en-US" sz="2200" i="1" dirty="0" err="1" smtClean="0">
                <a:latin typeface="Times New Roman" pitchFamily="18" charset="0"/>
              </a:rPr>
              <a:t>i</a:t>
            </a:r>
            <a:r>
              <a:rPr lang="en-US" sz="2200" dirty="0" smtClean="0"/>
              <a:t> in the finger table of node </a:t>
            </a:r>
            <a:r>
              <a:rPr lang="en-US" sz="2200" i="1" dirty="0" smtClean="0">
                <a:latin typeface="Times New Roman" pitchFamily="18" charset="0"/>
              </a:rPr>
              <a:t>n</a:t>
            </a:r>
            <a:r>
              <a:rPr lang="en-US" sz="2200" dirty="0" smtClean="0"/>
              <a:t> points to node </a:t>
            </a:r>
            <a:r>
              <a:rPr lang="en-US" sz="2200" i="1" dirty="0" smtClean="0">
                <a:latin typeface="Times New Roman" pitchFamily="18" charset="0"/>
              </a:rPr>
              <a:t>n + 2</a:t>
            </a:r>
            <a:r>
              <a:rPr lang="en-US" sz="2200" i="1" baseline="30000" dirty="0" smtClean="0">
                <a:latin typeface="Times New Roman" pitchFamily="18" charset="0"/>
              </a:rPr>
              <a:t>i  </a:t>
            </a:r>
            <a:r>
              <a:rPr lang="en-US" sz="2200" dirty="0" smtClean="0"/>
              <a:t>(if any) or to its successor</a:t>
            </a:r>
          </a:p>
          <a:p>
            <a:pPr lvl="1"/>
            <a:r>
              <a:rPr lang="en-US" sz="2200" dirty="0" smtClean="0"/>
              <a:t>Increase hop distance exponentially</a:t>
            </a:r>
          </a:p>
          <a:p>
            <a:pPr lvl="1"/>
            <a:r>
              <a:rPr lang="en-US" sz="2200" dirty="0" smtClean="0"/>
              <a:t>Lookups take </a:t>
            </a:r>
            <a:r>
              <a:rPr lang="en-US" sz="2200" i="1" dirty="0" smtClean="0">
                <a:latin typeface="Times New Roman" pitchFamily="18" charset="0"/>
              </a:rPr>
              <a:t>O(Log N)</a:t>
            </a:r>
            <a:r>
              <a:rPr lang="en-US" sz="2200" dirty="0" smtClean="0"/>
              <a:t> hops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Managing finger tables</a:t>
            </a:r>
          </a:p>
        </p:txBody>
      </p:sp>
      <p:sp>
        <p:nvSpPr>
          <p:cNvPr id="49155" name="Oval 4"/>
          <p:cNvSpPr>
            <a:spLocks noChangeArrowheads="1"/>
          </p:cNvSpPr>
          <p:nvPr/>
        </p:nvSpPr>
        <p:spPr bwMode="auto">
          <a:xfrm>
            <a:off x="3965575" y="2428875"/>
            <a:ext cx="3249613" cy="32654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5475288" y="25939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0</a:t>
            </a:r>
          </a:p>
        </p:txBody>
      </p:sp>
      <p:sp>
        <p:nvSpPr>
          <p:cNvPr id="49157" name="Oval 6"/>
          <p:cNvSpPr>
            <a:spLocks noChangeArrowheads="1"/>
          </p:cNvSpPr>
          <p:nvPr/>
        </p:nvSpPr>
        <p:spPr bwMode="auto">
          <a:xfrm>
            <a:off x="6629400" y="2819400"/>
            <a:ext cx="1730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6410325" y="28479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1</a:t>
            </a:r>
          </a:p>
        </p:txBody>
      </p:sp>
      <p:sp>
        <p:nvSpPr>
          <p:cNvPr id="49159" name="Text Box 8"/>
          <p:cNvSpPr txBox="1">
            <a:spLocks noChangeArrowheads="1"/>
          </p:cNvSpPr>
          <p:nvPr/>
        </p:nvSpPr>
        <p:spPr bwMode="auto">
          <a:xfrm>
            <a:off x="6867525" y="3854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2</a:t>
            </a:r>
          </a:p>
        </p:txBody>
      </p:sp>
      <p:sp>
        <p:nvSpPr>
          <p:cNvPr id="49160" name="Text Box 9"/>
          <p:cNvSpPr txBox="1">
            <a:spLocks noChangeArrowheads="1"/>
          </p:cNvSpPr>
          <p:nvPr/>
        </p:nvSpPr>
        <p:spPr bwMode="auto">
          <a:xfrm>
            <a:off x="6410325" y="49815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3</a:t>
            </a:r>
          </a:p>
        </p:txBody>
      </p:sp>
      <p:sp>
        <p:nvSpPr>
          <p:cNvPr id="49161" name="Text Box 10"/>
          <p:cNvSpPr txBox="1">
            <a:spLocks noChangeArrowheads="1"/>
          </p:cNvSpPr>
          <p:nvPr/>
        </p:nvSpPr>
        <p:spPr bwMode="auto">
          <a:xfrm>
            <a:off x="5481638" y="51816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4</a:t>
            </a:r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4486275" y="49815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5</a:t>
            </a:r>
          </a:p>
        </p:txBody>
      </p:sp>
      <p:sp>
        <p:nvSpPr>
          <p:cNvPr id="49163" name="Text Box 12"/>
          <p:cNvSpPr txBox="1">
            <a:spLocks noChangeArrowheads="1"/>
          </p:cNvSpPr>
          <p:nvPr/>
        </p:nvSpPr>
        <p:spPr bwMode="auto">
          <a:xfrm>
            <a:off x="3970338" y="3854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6</a:t>
            </a:r>
          </a:p>
        </p:txBody>
      </p:sp>
      <p:sp>
        <p:nvSpPr>
          <p:cNvPr id="49164" name="Text Box 13"/>
          <p:cNvSpPr txBox="1">
            <a:spLocks noChangeArrowheads="1"/>
          </p:cNvSpPr>
          <p:nvPr/>
        </p:nvSpPr>
        <p:spPr bwMode="auto">
          <a:xfrm>
            <a:off x="4481513" y="2914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7</a:t>
            </a:r>
          </a:p>
        </p:txBody>
      </p:sp>
      <p:sp>
        <p:nvSpPr>
          <p:cNvPr id="49165" name="Line 14"/>
          <p:cNvSpPr>
            <a:spLocks noChangeShapeType="1"/>
          </p:cNvSpPr>
          <p:nvPr/>
        </p:nvSpPr>
        <p:spPr bwMode="auto">
          <a:xfrm>
            <a:off x="5638800" y="24384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49166" name="Line 15"/>
          <p:cNvSpPr>
            <a:spLocks noChangeShapeType="1"/>
          </p:cNvSpPr>
          <p:nvPr/>
        </p:nvSpPr>
        <p:spPr bwMode="auto">
          <a:xfrm>
            <a:off x="5638800" y="56388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49167" name="Line 16"/>
          <p:cNvSpPr>
            <a:spLocks noChangeShapeType="1"/>
          </p:cNvSpPr>
          <p:nvPr/>
        </p:nvSpPr>
        <p:spPr bwMode="auto">
          <a:xfrm>
            <a:off x="3962400" y="40386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49168" name="Line 17"/>
          <p:cNvSpPr>
            <a:spLocks noChangeShapeType="1"/>
          </p:cNvSpPr>
          <p:nvPr/>
        </p:nvSpPr>
        <p:spPr bwMode="auto">
          <a:xfrm>
            <a:off x="7162800" y="40386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49169" name="Line 18"/>
          <p:cNvSpPr>
            <a:spLocks noChangeShapeType="1"/>
          </p:cNvSpPr>
          <p:nvPr/>
        </p:nvSpPr>
        <p:spPr bwMode="auto">
          <a:xfrm>
            <a:off x="4419600" y="29718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49170" name="Line 19"/>
          <p:cNvSpPr>
            <a:spLocks noChangeShapeType="1"/>
          </p:cNvSpPr>
          <p:nvPr/>
        </p:nvSpPr>
        <p:spPr bwMode="auto">
          <a:xfrm>
            <a:off x="6629400" y="51816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49171" name="Line 20"/>
          <p:cNvSpPr>
            <a:spLocks noChangeShapeType="1"/>
          </p:cNvSpPr>
          <p:nvPr/>
        </p:nvSpPr>
        <p:spPr bwMode="auto">
          <a:xfrm flipV="1">
            <a:off x="4495800" y="51816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49172" name="Text Box 21"/>
          <p:cNvSpPr txBox="1">
            <a:spLocks noChangeArrowheads="1"/>
          </p:cNvSpPr>
          <p:nvPr/>
        </p:nvSpPr>
        <p:spPr bwMode="auto">
          <a:xfrm>
            <a:off x="7758113" y="25273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49173" name="Text Box 22"/>
          <p:cNvSpPr txBox="1">
            <a:spLocks noChangeArrowheads="1"/>
          </p:cNvSpPr>
          <p:nvPr/>
        </p:nvSpPr>
        <p:spPr bwMode="auto">
          <a:xfrm>
            <a:off x="7497763" y="2603500"/>
            <a:ext cx="11128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30000">
                <a:latin typeface="Arial" charset="0"/>
              </a:rPr>
              <a:t>i</a:t>
            </a:r>
            <a:r>
              <a:rPr lang="en-US" sz="1400" i="1" baseline="50000">
                <a:latin typeface="Arial" charset="0"/>
              </a:rPr>
              <a:t>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0    2      1</a:t>
            </a:r>
          </a:p>
          <a:p>
            <a:pPr algn="l"/>
            <a:r>
              <a:rPr lang="en-US" sz="1400" i="1">
                <a:latin typeface="Arial" charset="0"/>
              </a:rPr>
              <a:t>1    3      1</a:t>
            </a:r>
          </a:p>
          <a:p>
            <a:pPr algn="l"/>
            <a:r>
              <a:rPr lang="en-US" sz="1400" i="1">
                <a:latin typeface="Arial" charset="0"/>
              </a:rPr>
              <a:t>2    5      1 </a:t>
            </a:r>
          </a:p>
        </p:txBody>
      </p:sp>
      <p:sp>
        <p:nvSpPr>
          <p:cNvPr id="49174" name="Rectangle 23"/>
          <p:cNvSpPr>
            <a:spLocks noChangeArrowheads="1"/>
          </p:cNvSpPr>
          <p:nvPr/>
        </p:nvSpPr>
        <p:spPr bwMode="auto">
          <a:xfrm>
            <a:off x="7512050" y="25908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49175" name="Line 24"/>
          <p:cNvSpPr>
            <a:spLocks noChangeShapeType="1"/>
          </p:cNvSpPr>
          <p:nvPr/>
        </p:nvSpPr>
        <p:spPr bwMode="auto">
          <a:xfrm>
            <a:off x="7712075" y="25908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49176" name="Line 25"/>
          <p:cNvSpPr>
            <a:spLocks noChangeShapeType="1"/>
          </p:cNvSpPr>
          <p:nvPr/>
        </p:nvSpPr>
        <p:spPr bwMode="auto">
          <a:xfrm>
            <a:off x="8121650" y="25908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49177" name="Line 26"/>
          <p:cNvSpPr>
            <a:spLocks noChangeShapeType="1"/>
          </p:cNvSpPr>
          <p:nvPr/>
        </p:nvSpPr>
        <p:spPr bwMode="auto">
          <a:xfrm>
            <a:off x="7512050" y="28765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49178" name="Text Box 27"/>
          <p:cNvSpPr txBox="1">
            <a:spLocks noChangeArrowheads="1"/>
          </p:cNvSpPr>
          <p:nvPr/>
        </p:nvSpPr>
        <p:spPr bwMode="auto">
          <a:xfrm>
            <a:off x="7453313" y="22987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49179" name="AutoShape 28"/>
          <p:cNvSpPr>
            <a:spLocks noChangeArrowheads="1"/>
          </p:cNvSpPr>
          <p:nvPr/>
        </p:nvSpPr>
        <p:spPr bwMode="auto">
          <a:xfrm>
            <a:off x="7315200" y="2286000"/>
            <a:ext cx="1371600" cy="1371600"/>
          </a:xfrm>
          <a:prstGeom prst="wedgeRectCallout">
            <a:avLst>
              <a:gd name="adj1" fmla="val -87500"/>
              <a:gd name="adj2" fmla="val -810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  <p:sp>
        <p:nvSpPr>
          <p:cNvPr id="49180" name="Rectangle 32"/>
          <p:cNvSpPr>
            <a:spLocks noChangeArrowheads="1"/>
          </p:cNvSpPr>
          <p:nvPr/>
        </p:nvSpPr>
        <p:spPr bwMode="auto">
          <a:xfrm>
            <a:off x="685800" y="1295400"/>
            <a:ext cx="3505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1C85C0"/>
                </a:solidFill>
                <a:latin typeface="Tahoma" pitchFamily="34" charset="0"/>
              </a:rPr>
              <a:t>Example: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1C85C0"/>
                </a:solidFill>
                <a:latin typeface="Tahoma" pitchFamily="34" charset="0"/>
              </a:rPr>
              <a:t>Node n1</a:t>
            </a:r>
            <a:r>
              <a:rPr lang="en-US" sz="2400" dirty="0">
                <a:solidFill>
                  <a:srgbClr val="1C85C0"/>
                </a:solidFill>
                <a:latin typeface="Tahoma" pitchFamily="34" charset="0"/>
                <a:sym typeface="Wingdings" pitchFamily="2" charset="2"/>
              </a:rPr>
              <a:t>:(1) </a:t>
            </a:r>
            <a:r>
              <a:rPr lang="en-US" sz="2400" b="1" dirty="0">
                <a:solidFill>
                  <a:srgbClr val="1C85C0"/>
                </a:solidFill>
                <a:latin typeface="Tahoma" pitchFamily="34" charset="0"/>
                <a:sym typeface="Wingdings" pitchFamily="2" charset="2"/>
              </a:rPr>
              <a:t>joins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1C85C0"/>
                </a:solidFill>
                <a:latin typeface="Tahoma" pitchFamily="34" charset="0"/>
                <a:sym typeface="Wingdings" pitchFamily="2" charset="2"/>
              </a:rPr>
              <a:t>All entries in its finger table are initialized to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Managing finger tables</a:t>
            </a:r>
          </a:p>
        </p:txBody>
      </p:sp>
      <p:sp>
        <p:nvSpPr>
          <p:cNvPr id="50179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</a:t>
            </a:r>
            <a:r>
              <a:rPr lang="en-US" smtClean="0">
                <a:sym typeface="Wingdings" pitchFamily="2" charset="2"/>
              </a:rPr>
              <a:t>:</a:t>
            </a:r>
          </a:p>
          <a:p>
            <a:pPr lvl="1"/>
            <a:r>
              <a:rPr lang="en-US" smtClean="0">
                <a:sym typeface="Wingdings" pitchFamily="2" charset="2"/>
              </a:rPr>
              <a:t>Node n2:(2) </a:t>
            </a:r>
            <a:r>
              <a:rPr lang="en-US" b="1" smtClean="0">
                <a:sym typeface="Wingdings" pitchFamily="2" charset="2"/>
              </a:rPr>
              <a:t>joins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3584575" y="2124075"/>
            <a:ext cx="3249613" cy="32654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094288" y="22891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0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6248400" y="2514600"/>
            <a:ext cx="1730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029325" y="25431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1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486525" y="35496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2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29325" y="46767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3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100638" y="4876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4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4105275" y="46767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5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589338" y="35496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6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4100513" y="2609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7</a:t>
            </a:r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5257800" y="2133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5257800" y="53340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3581400" y="37338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6781800" y="37338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4038600" y="2667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6248400" y="48768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V="1">
            <a:off x="4114800" y="48768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7377113" y="22225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7116763" y="2298700"/>
            <a:ext cx="11128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0    2      </a:t>
            </a:r>
            <a:r>
              <a:rPr lang="en-US" sz="1400" i="1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algn="l"/>
            <a:r>
              <a:rPr lang="en-US" sz="1400" i="1">
                <a:latin typeface="Arial" charset="0"/>
              </a:rPr>
              <a:t>1    3      1</a:t>
            </a:r>
          </a:p>
          <a:p>
            <a:pPr algn="l"/>
            <a:r>
              <a:rPr lang="en-US" sz="1400" i="1">
                <a:latin typeface="Arial" charset="0"/>
              </a:rPr>
              <a:t>2    5      1 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7131050" y="22860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7331075" y="22860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7740650" y="22860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7131050" y="25717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7072313" y="19939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0204" name="AutoShape 28"/>
          <p:cNvSpPr>
            <a:spLocks noChangeArrowheads="1"/>
          </p:cNvSpPr>
          <p:nvPr/>
        </p:nvSpPr>
        <p:spPr bwMode="auto">
          <a:xfrm>
            <a:off x="6934200" y="1981200"/>
            <a:ext cx="1371600" cy="1371600"/>
          </a:xfrm>
          <a:prstGeom prst="wedgeRectCallout">
            <a:avLst>
              <a:gd name="adj1" fmla="val -87500"/>
              <a:gd name="adj2" fmla="val -810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6761163" y="3667125"/>
            <a:ext cx="1730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7529513" y="45085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7269163" y="4584700"/>
            <a:ext cx="11128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0    3      1</a:t>
            </a:r>
          </a:p>
          <a:p>
            <a:pPr algn="l"/>
            <a:r>
              <a:rPr lang="en-US" sz="1400" i="1">
                <a:latin typeface="Arial" charset="0"/>
              </a:rPr>
              <a:t>1    4      1</a:t>
            </a:r>
          </a:p>
          <a:p>
            <a:pPr algn="l"/>
            <a:r>
              <a:rPr lang="en-US" sz="1400" i="1">
                <a:latin typeface="Arial" charset="0"/>
              </a:rPr>
              <a:t>2    6      1 </a:t>
            </a:r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7283450" y="45720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7483475" y="45720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>
            <a:off x="7893050" y="45720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>
            <a:off x="7283450" y="48577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7224713" y="42799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0213" name="AutoShape 37"/>
          <p:cNvSpPr>
            <a:spLocks noChangeArrowheads="1"/>
          </p:cNvSpPr>
          <p:nvPr/>
        </p:nvSpPr>
        <p:spPr bwMode="auto">
          <a:xfrm>
            <a:off x="7086600" y="4267200"/>
            <a:ext cx="1371600" cy="1371600"/>
          </a:xfrm>
          <a:prstGeom prst="wedgeRectCallout">
            <a:avLst>
              <a:gd name="adj1" fmla="val -61111"/>
              <a:gd name="adj2" fmla="val -8518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Managing finger tables</a:t>
            </a:r>
          </a:p>
        </p:txBody>
      </p:sp>
      <p:sp>
        <p:nvSpPr>
          <p:cNvPr id="51203" name="Rectangle 5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Nodes n3:(0) &amp; n4:(6) </a:t>
            </a:r>
            <a:r>
              <a:rPr lang="en-US" b="1" dirty="0" smtClean="0">
                <a:sym typeface="Wingdings" pitchFamily="2" charset="2"/>
              </a:rPr>
              <a:t>join</a:t>
            </a:r>
            <a:r>
              <a:rPr lang="en-US" dirty="0" smtClean="0">
                <a:sym typeface="Wingdings" pitchFamily="2" charset="2"/>
              </a:rPr>
              <a:t> 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3584575" y="2581275"/>
            <a:ext cx="3249613" cy="32654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094288" y="2746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6248400" y="2971800"/>
            <a:ext cx="1730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6029325" y="30003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1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486525" y="4006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2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6029325" y="51339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3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5100638" y="5334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4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105275" y="51339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5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3589338" y="4006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6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4100513" y="30670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7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257800" y="25908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5257800" y="57912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3581400" y="4191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6781800" y="4191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38600" y="31242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6248400" y="5334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V="1">
            <a:off x="4114800" y="5334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377113" y="26797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116763" y="2755900"/>
            <a:ext cx="11128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0    2      2</a:t>
            </a:r>
          </a:p>
          <a:p>
            <a:pPr algn="l"/>
            <a:r>
              <a:rPr lang="en-US" sz="1400" i="1">
                <a:latin typeface="Arial" charset="0"/>
              </a:rPr>
              <a:t>1    3      </a:t>
            </a:r>
            <a:r>
              <a:rPr lang="en-US" sz="1400" i="1">
                <a:solidFill>
                  <a:srgbClr val="FF0000"/>
                </a:solidFill>
                <a:latin typeface="Arial" charset="0"/>
              </a:rPr>
              <a:t>6</a:t>
            </a:r>
          </a:p>
          <a:p>
            <a:pPr algn="l"/>
            <a:r>
              <a:rPr lang="en-US" sz="1400" i="1">
                <a:latin typeface="Arial" charset="0"/>
              </a:rPr>
              <a:t>2    5      </a:t>
            </a:r>
            <a:r>
              <a:rPr lang="en-US" sz="1400" i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400" i="1">
                <a:latin typeface="Arial" charset="0"/>
              </a:rPr>
              <a:t> 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7131050" y="27432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7331075" y="27432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7740650" y="2743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7131050" y="30289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7072313" y="24511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1228" name="AutoShape 28"/>
          <p:cNvSpPr>
            <a:spLocks noChangeArrowheads="1"/>
          </p:cNvSpPr>
          <p:nvPr/>
        </p:nvSpPr>
        <p:spPr bwMode="auto">
          <a:xfrm>
            <a:off x="6934200" y="2438400"/>
            <a:ext cx="1371600" cy="1371600"/>
          </a:xfrm>
          <a:prstGeom prst="wedgeRectCallout">
            <a:avLst>
              <a:gd name="adj1" fmla="val -87500"/>
              <a:gd name="adj2" fmla="val -810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6761163" y="4124325"/>
            <a:ext cx="1730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7529513" y="49657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7269163" y="5041900"/>
            <a:ext cx="11128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0    3     </a:t>
            </a:r>
            <a:r>
              <a:rPr lang="en-US" sz="1400" i="1">
                <a:solidFill>
                  <a:srgbClr val="FF0000"/>
                </a:solidFill>
                <a:latin typeface="Arial" charset="0"/>
              </a:rPr>
              <a:t> 6</a:t>
            </a:r>
          </a:p>
          <a:p>
            <a:pPr algn="l"/>
            <a:r>
              <a:rPr lang="en-US" sz="1400" i="1">
                <a:latin typeface="Arial" charset="0"/>
              </a:rPr>
              <a:t>1    4     </a:t>
            </a:r>
            <a:r>
              <a:rPr lang="en-US" sz="1400" i="1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z="1400" i="1">
                <a:solidFill>
                  <a:srgbClr val="FF0000"/>
                </a:solidFill>
                <a:latin typeface="Arial" charset="0"/>
              </a:rPr>
              <a:t>6</a:t>
            </a:r>
          </a:p>
          <a:p>
            <a:pPr algn="l"/>
            <a:r>
              <a:rPr lang="en-US" sz="1400" i="1">
                <a:latin typeface="Arial" charset="0"/>
              </a:rPr>
              <a:t>2    6      </a:t>
            </a:r>
            <a:r>
              <a:rPr lang="en-US" sz="1400" i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400" i="1">
                <a:latin typeface="Arial" charset="0"/>
              </a:rPr>
              <a:t> </a:t>
            </a:r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7283450" y="50292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>
            <a:off x="7483475" y="50292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>
            <a:off x="7893050" y="5029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7283450" y="53149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36" name="Text Box 36"/>
          <p:cNvSpPr txBox="1">
            <a:spLocks noChangeArrowheads="1"/>
          </p:cNvSpPr>
          <p:nvPr/>
        </p:nvSpPr>
        <p:spPr bwMode="auto">
          <a:xfrm>
            <a:off x="7224713" y="47371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1237" name="AutoShape 37"/>
          <p:cNvSpPr>
            <a:spLocks noChangeArrowheads="1"/>
          </p:cNvSpPr>
          <p:nvPr/>
        </p:nvSpPr>
        <p:spPr bwMode="auto">
          <a:xfrm>
            <a:off x="7086600" y="4724400"/>
            <a:ext cx="1371600" cy="1371600"/>
          </a:xfrm>
          <a:prstGeom prst="wedgeRectCallout">
            <a:avLst>
              <a:gd name="adj1" fmla="val -61111"/>
              <a:gd name="adj2" fmla="val -8518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  <p:sp>
        <p:nvSpPr>
          <p:cNvPr id="51238" name="Oval 38"/>
          <p:cNvSpPr>
            <a:spLocks noChangeArrowheads="1"/>
          </p:cNvSpPr>
          <p:nvPr/>
        </p:nvSpPr>
        <p:spPr bwMode="auto">
          <a:xfrm>
            <a:off x="5181600" y="2514600"/>
            <a:ext cx="1730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5929313" y="14605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5668963" y="1536700"/>
            <a:ext cx="11128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0    1      1</a:t>
            </a:r>
          </a:p>
          <a:p>
            <a:pPr algn="l"/>
            <a:r>
              <a:rPr lang="en-US" sz="1400" i="1">
                <a:latin typeface="Arial" charset="0"/>
              </a:rPr>
              <a:t>1    2      2</a:t>
            </a:r>
          </a:p>
          <a:p>
            <a:pPr algn="l"/>
            <a:r>
              <a:rPr lang="en-US" sz="1400" i="1">
                <a:latin typeface="Arial" charset="0"/>
              </a:rPr>
              <a:t>2    4      6 </a:t>
            </a:r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5683250" y="15240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5883275" y="15240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>
            <a:off x="6292850" y="15240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44" name="Line 44"/>
          <p:cNvSpPr>
            <a:spLocks noChangeShapeType="1"/>
          </p:cNvSpPr>
          <p:nvPr/>
        </p:nvSpPr>
        <p:spPr bwMode="auto">
          <a:xfrm>
            <a:off x="5683250" y="18097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5624513" y="12319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1246" name="AutoShape 46"/>
          <p:cNvSpPr>
            <a:spLocks noChangeArrowheads="1"/>
          </p:cNvSpPr>
          <p:nvPr/>
        </p:nvSpPr>
        <p:spPr bwMode="auto">
          <a:xfrm>
            <a:off x="5486400" y="1219200"/>
            <a:ext cx="1371600" cy="1371600"/>
          </a:xfrm>
          <a:prstGeom prst="wedgeRectCallout">
            <a:avLst>
              <a:gd name="adj1" fmla="val -67361"/>
              <a:gd name="adj2" fmla="val 4259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>
              <a:latin typeface="Arial" charset="0"/>
            </a:endParaRPr>
          </a:p>
        </p:txBody>
      </p:sp>
      <p:sp>
        <p:nvSpPr>
          <p:cNvPr id="51247" name="Oval 47"/>
          <p:cNvSpPr>
            <a:spLocks noChangeArrowheads="1"/>
          </p:cNvSpPr>
          <p:nvPr/>
        </p:nvSpPr>
        <p:spPr bwMode="auto">
          <a:xfrm>
            <a:off x="3484563" y="4124325"/>
            <a:ext cx="1730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2347913" y="37465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2087563" y="3822700"/>
            <a:ext cx="11128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0    7      0</a:t>
            </a:r>
          </a:p>
          <a:p>
            <a:pPr algn="l"/>
            <a:r>
              <a:rPr lang="en-US" sz="1400" i="1">
                <a:latin typeface="Arial" charset="0"/>
              </a:rPr>
              <a:t>1    0      0</a:t>
            </a:r>
          </a:p>
          <a:p>
            <a:pPr algn="l"/>
            <a:r>
              <a:rPr lang="en-US" sz="1400" i="1">
                <a:latin typeface="Arial" charset="0"/>
              </a:rPr>
              <a:t>2    2      2 </a:t>
            </a:r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2101850" y="38100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>
            <a:off x="2301875" y="38100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>
            <a:off x="2711450" y="38100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2101850" y="40957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1254" name="Text Box 54"/>
          <p:cNvSpPr txBox="1">
            <a:spLocks noChangeArrowheads="1"/>
          </p:cNvSpPr>
          <p:nvPr/>
        </p:nvSpPr>
        <p:spPr bwMode="auto">
          <a:xfrm>
            <a:off x="2043113" y="35179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1255" name="AutoShape 55"/>
          <p:cNvSpPr>
            <a:spLocks noChangeArrowheads="1"/>
          </p:cNvSpPr>
          <p:nvPr/>
        </p:nvSpPr>
        <p:spPr bwMode="auto">
          <a:xfrm>
            <a:off x="1905000" y="3505200"/>
            <a:ext cx="1371600" cy="1371600"/>
          </a:xfrm>
          <a:prstGeom prst="wedgeRectCallout">
            <a:avLst>
              <a:gd name="adj1" fmla="val 63889"/>
              <a:gd name="adj2" fmla="val -115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Managing finger tables</a:t>
            </a:r>
          </a:p>
        </p:txBody>
      </p:sp>
      <p:sp>
        <p:nvSpPr>
          <p:cNvPr id="52227" name="Rectangle 6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3505200" cy="480060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sz="2000" b="1" dirty="0" smtClean="0">
                <a:sym typeface="Wingdings" pitchFamily="2" charset="2"/>
              </a:rPr>
              <a:t>Insert</a:t>
            </a:r>
            <a:r>
              <a:rPr lang="en-US" sz="2000" dirty="0" smtClean="0">
                <a:sym typeface="Wingdings" pitchFamily="2" charset="2"/>
              </a:rPr>
              <a:t> keys f1:(7) &amp; f2:(1)</a:t>
            </a:r>
          </a:p>
          <a:p>
            <a:pPr lvl="1"/>
            <a:r>
              <a:rPr lang="en-US" sz="2000" dirty="0" smtClean="0"/>
              <a:t>A key identified by ID is stored on the </a:t>
            </a:r>
            <a:r>
              <a:rPr lang="en-US" sz="2000" u="sng" dirty="0" smtClean="0"/>
              <a:t>successor node of ID</a:t>
            </a:r>
            <a:endParaRPr lang="en-US" sz="2000" u="sng" dirty="0" smtClean="0">
              <a:sym typeface="Wingdings" pitchFamily="2" charset="2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3729037" y="2581275"/>
            <a:ext cx="3249613" cy="32654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238750" y="2746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0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6392862" y="2971800"/>
            <a:ext cx="1730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173787" y="30003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1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630987" y="4006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2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173787" y="51339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3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245100" y="5334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4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4249737" y="51339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5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733800" y="4006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6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4244975" y="30670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7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5402262" y="25908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5402262" y="57912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3725862" y="4191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926262" y="4191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4183062" y="31242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392862" y="5334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V="1">
            <a:off x="4259262" y="5334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7673975" y="29845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7413625" y="3060700"/>
            <a:ext cx="11128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0    2      2</a:t>
            </a:r>
          </a:p>
          <a:p>
            <a:pPr algn="l"/>
            <a:r>
              <a:rPr lang="en-US" sz="1400" i="1">
                <a:latin typeface="Arial" charset="0"/>
              </a:rPr>
              <a:t>1    3      6</a:t>
            </a:r>
          </a:p>
          <a:p>
            <a:pPr algn="l"/>
            <a:r>
              <a:rPr lang="en-US" sz="1400" i="1">
                <a:latin typeface="Arial" charset="0"/>
              </a:rPr>
              <a:t>2    5      6 </a:t>
            </a: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7427912" y="30480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7627937" y="30480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8037512" y="30480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7427912" y="33337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7369175" y="27559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2252" name="AutoShape 28"/>
          <p:cNvSpPr>
            <a:spLocks noChangeArrowheads="1"/>
          </p:cNvSpPr>
          <p:nvPr/>
        </p:nvSpPr>
        <p:spPr bwMode="auto">
          <a:xfrm>
            <a:off x="7231062" y="2743200"/>
            <a:ext cx="1828800" cy="1371600"/>
          </a:xfrm>
          <a:prstGeom prst="wedgeRectCallout">
            <a:avLst>
              <a:gd name="adj1" fmla="val -85940"/>
              <a:gd name="adj2" fmla="val -2963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6905625" y="4124325"/>
            <a:ext cx="1730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7673975" y="49657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7413625" y="5041900"/>
            <a:ext cx="11128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0    3      6</a:t>
            </a:r>
          </a:p>
          <a:p>
            <a:pPr algn="l"/>
            <a:r>
              <a:rPr lang="en-US" sz="1400" i="1">
                <a:latin typeface="Arial" charset="0"/>
              </a:rPr>
              <a:t>1    4      6</a:t>
            </a:r>
          </a:p>
          <a:p>
            <a:pPr algn="l"/>
            <a:r>
              <a:rPr lang="en-US" sz="1400" i="1">
                <a:latin typeface="Arial" charset="0"/>
              </a:rPr>
              <a:t>2    6      6 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7427912" y="50292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>
            <a:off x="7627937" y="50292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8037512" y="5029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7427912" y="53149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7369175" y="47371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2261" name="AutoShape 37"/>
          <p:cNvSpPr>
            <a:spLocks noChangeArrowheads="1"/>
          </p:cNvSpPr>
          <p:nvPr/>
        </p:nvSpPr>
        <p:spPr bwMode="auto">
          <a:xfrm>
            <a:off x="7231062" y="4724400"/>
            <a:ext cx="1371600" cy="1371600"/>
          </a:xfrm>
          <a:prstGeom prst="wedgeRectCallout">
            <a:avLst>
              <a:gd name="adj1" fmla="val -61111"/>
              <a:gd name="adj2" fmla="val -8518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  <p:sp>
        <p:nvSpPr>
          <p:cNvPr id="52262" name="Oval 38"/>
          <p:cNvSpPr>
            <a:spLocks noChangeArrowheads="1"/>
          </p:cNvSpPr>
          <p:nvPr/>
        </p:nvSpPr>
        <p:spPr bwMode="auto">
          <a:xfrm>
            <a:off x="5326062" y="2514600"/>
            <a:ext cx="1730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6149975" y="14605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5889625" y="1536700"/>
            <a:ext cx="11128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0    1      1</a:t>
            </a:r>
          </a:p>
          <a:p>
            <a:pPr algn="l"/>
            <a:r>
              <a:rPr lang="en-US" sz="1400" i="1">
                <a:latin typeface="Arial" charset="0"/>
              </a:rPr>
              <a:t>1    2      2</a:t>
            </a:r>
          </a:p>
          <a:p>
            <a:pPr algn="l"/>
            <a:r>
              <a:rPr lang="en-US" sz="1400" i="1">
                <a:latin typeface="Arial" charset="0"/>
              </a:rPr>
              <a:t>2    4      6 </a:t>
            </a:r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5903912" y="15240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2266" name="Line 42"/>
          <p:cNvSpPr>
            <a:spLocks noChangeShapeType="1"/>
          </p:cNvSpPr>
          <p:nvPr/>
        </p:nvSpPr>
        <p:spPr bwMode="auto">
          <a:xfrm>
            <a:off x="6103937" y="15240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67" name="Line 43"/>
          <p:cNvSpPr>
            <a:spLocks noChangeShapeType="1"/>
          </p:cNvSpPr>
          <p:nvPr/>
        </p:nvSpPr>
        <p:spPr bwMode="auto">
          <a:xfrm>
            <a:off x="6513512" y="15240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>
            <a:off x="5903912" y="18097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5845175" y="12319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2270" name="AutoShape 46"/>
          <p:cNvSpPr>
            <a:spLocks noChangeArrowheads="1"/>
          </p:cNvSpPr>
          <p:nvPr/>
        </p:nvSpPr>
        <p:spPr bwMode="auto">
          <a:xfrm>
            <a:off x="5707062" y="1219200"/>
            <a:ext cx="1905000" cy="1371600"/>
          </a:xfrm>
          <a:prstGeom prst="wedgeRectCallout">
            <a:avLst>
              <a:gd name="adj1" fmla="val -62500"/>
              <a:gd name="adj2" fmla="val 4259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7118350" y="1565275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7104062" y="1527175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7</a:t>
            </a:r>
          </a:p>
        </p:txBody>
      </p:sp>
      <p:sp>
        <p:nvSpPr>
          <p:cNvPr id="52273" name="Text Box 49"/>
          <p:cNvSpPr txBox="1">
            <a:spLocks noChangeArrowheads="1"/>
          </p:cNvSpPr>
          <p:nvPr/>
        </p:nvSpPr>
        <p:spPr bwMode="auto">
          <a:xfrm>
            <a:off x="8472487" y="2819400"/>
            <a:ext cx="5953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keys </a:t>
            </a:r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8616950" y="3086100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2275" name="Text Box 51"/>
          <p:cNvSpPr txBox="1">
            <a:spLocks noChangeArrowheads="1"/>
          </p:cNvSpPr>
          <p:nvPr/>
        </p:nvSpPr>
        <p:spPr bwMode="auto">
          <a:xfrm>
            <a:off x="8602662" y="30480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1</a:t>
            </a:r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7002462" y="1298575"/>
            <a:ext cx="5953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keys 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>
            <a:off x="3725862" y="4191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78" name="Oval 54"/>
          <p:cNvSpPr>
            <a:spLocks noChangeArrowheads="1"/>
          </p:cNvSpPr>
          <p:nvPr/>
        </p:nvSpPr>
        <p:spPr bwMode="auto">
          <a:xfrm>
            <a:off x="3629025" y="4124325"/>
            <a:ext cx="1730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2281" name="Text Box 57"/>
          <p:cNvSpPr txBox="1">
            <a:spLocks noChangeArrowheads="1"/>
          </p:cNvSpPr>
          <p:nvPr/>
        </p:nvSpPr>
        <p:spPr bwMode="auto">
          <a:xfrm>
            <a:off x="2492375" y="42799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2282" name="Text Box 58"/>
          <p:cNvSpPr txBox="1">
            <a:spLocks noChangeArrowheads="1"/>
          </p:cNvSpPr>
          <p:nvPr/>
        </p:nvSpPr>
        <p:spPr bwMode="auto">
          <a:xfrm>
            <a:off x="2232025" y="4356100"/>
            <a:ext cx="11128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0    7      0</a:t>
            </a:r>
          </a:p>
          <a:p>
            <a:pPr algn="l"/>
            <a:r>
              <a:rPr lang="en-US" sz="1400" i="1">
                <a:latin typeface="Arial" charset="0"/>
              </a:rPr>
              <a:t>1    0      0</a:t>
            </a:r>
          </a:p>
          <a:p>
            <a:pPr algn="l"/>
            <a:r>
              <a:rPr lang="en-US" sz="1400" i="1">
                <a:latin typeface="Arial" charset="0"/>
              </a:rPr>
              <a:t>2    2      2 </a:t>
            </a:r>
          </a:p>
        </p:txBody>
      </p:sp>
      <p:sp>
        <p:nvSpPr>
          <p:cNvPr id="52283" name="Rectangle 59"/>
          <p:cNvSpPr>
            <a:spLocks noChangeArrowheads="1"/>
          </p:cNvSpPr>
          <p:nvPr/>
        </p:nvSpPr>
        <p:spPr bwMode="auto">
          <a:xfrm>
            <a:off x="2246312" y="43434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2446337" y="43434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2855912" y="4343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2246312" y="46291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2287" name="Text Box 63"/>
          <p:cNvSpPr txBox="1">
            <a:spLocks noChangeArrowheads="1"/>
          </p:cNvSpPr>
          <p:nvPr/>
        </p:nvSpPr>
        <p:spPr bwMode="auto">
          <a:xfrm>
            <a:off x="2187575" y="40513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2288" name="AutoShape 64"/>
          <p:cNvSpPr>
            <a:spLocks noChangeArrowheads="1"/>
          </p:cNvSpPr>
          <p:nvPr/>
        </p:nvSpPr>
        <p:spPr bwMode="auto">
          <a:xfrm>
            <a:off x="2049462" y="4038600"/>
            <a:ext cx="1371600" cy="1371600"/>
          </a:xfrm>
          <a:prstGeom prst="wedgeRectCallout">
            <a:avLst>
              <a:gd name="adj1" fmla="val 65278"/>
              <a:gd name="adj2" fmla="val -3726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731000" y="1893888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Managing finger tables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3273425" y="2916238"/>
            <a:ext cx="2889250" cy="2857500"/>
            <a:chOff x="2088" y="1833"/>
            <a:chExt cx="1819" cy="1800"/>
          </a:xfrm>
        </p:grpSpPr>
        <p:grpSp>
          <p:nvGrpSpPr>
            <p:cNvPr id="53307" name="Group 5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53316" name="Oval 6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317" name="Rectangle 7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53318" name="Rectangle 8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53319" name="Rectangle 9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2</a:t>
                </a:r>
              </a:p>
            </p:txBody>
          </p:sp>
          <p:sp>
            <p:nvSpPr>
              <p:cNvPr id="53320" name="Rectangle 10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6</a:t>
                </a:r>
              </a:p>
            </p:txBody>
          </p:sp>
          <p:sp>
            <p:nvSpPr>
              <p:cNvPr id="53321" name="Rectangle 11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53322" name="Rectangle 12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53323" name="Rectangle 13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53324" name="Rectangle 14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7</a:t>
                </a:r>
              </a:p>
            </p:txBody>
          </p:sp>
        </p:grpSp>
        <p:sp>
          <p:nvSpPr>
            <p:cNvPr id="53308" name="Oval 15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309" name="Oval 16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310" name="Oval 17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311" name="Oval 18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312" name="Oval 19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313" name="Oval 20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314" name="Oval 21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315" name="Oval 22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3253" name="Oval 23"/>
          <p:cNvSpPr>
            <a:spLocks noChangeArrowheads="1"/>
          </p:cNvSpPr>
          <p:nvPr/>
        </p:nvSpPr>
        <p:spPr bwMode="auto">
          <a:xfrm>
            <a:off x="4632325" y="283051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3254" name="Oval 24"/>
          <p:cNvSpPr>
            <a:spLocks noChangeArrowheads="1"/>
          </p:cNvSpPr>
          <p:nvPr/>
        </p:nvSpPr>
        <p:spPr bwMode="auto">
          <a:xfrm>
            <a:off x="5610225" y="32908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3255" name="Oval 25"/>
          <p:cNvSpPr>
            <a:spLocks noChangeArrowheads="1"/>
          </p:cNvSpPr>
          <p:nvPr/>
        </p:nvSpPr>
        <p:spPr bwMode="auto">
          <a:xfrm>
            <a:off x="5610225" y="523557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3256" name="Rectangle 26"/>
          <p:cNvSpPr>
            <a:spLocks noChangeArrowheads="1"/>
          </p:cNvSpPr>
          <p:nvPr/>
        </p:nvSpPr>
        <p:spPr bwMode="auto">
          <a:xfrm>
            <a:off x="5073650" y="2109788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  <a:p>
            <a:pPr eaLnBrk="1" hangingPunct="1"/>
            <a:r>
              <a:rPr lang="en-US" sz="1400" i="1">
                <a:latin typeface="Arial" charset="0"/>
              </a:rPr>
              <a:t>1</a:t>
            </a:r>
          </a:p>
          <a:p>
            <a:pPr eaLnBrk="1" hangingPunct="1"/>
            <a:r>
              <a:rPr lang="en-US" sz="1400" i="1">
                <a:latin typeface="Arial" charset="0"/>
              </a:rPr>
              <a:t>2</a:t>
            </a:r>
          </a:p>
        </p:txBody>
      </p:sp>
      <p:sp>
        <p:nvSpPr>
          <p:cNvPr id="53257" name="Rectangle 27"/>
          <p:cNvSpPr>
            <a:spLocks noChangeArrowheads="1"/>
          </p:cNvSpPr>
          <p:nvPr/>
        </p:nvSpPr>
        <p:spPr bwMode="auto">
          <a:xfrm>
            <a:off x="5578475" y="2109788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1</a:t>
            </a:r>
          </a:p>
          <a:p>
            <a:pPr eaLnBrk="1" hangingPunct="1"/>
            <a:r>
              <a:rPr lang="en-US" sz="1400" i="1">
                <a:latin typeface="Arial" charset="0"/>
              </a:rPr>
              <a:t>2</a:t>
            </a:r>
          </a:p>
          <a:p>
            <a:pPr eaLnBrk="1" hangingPunct="1"/>
            <a:r>
              <a:rPr lang="en-US" sz="1400" i="1">
                <a:latin typeface="Arial" charset="0"/>
              </a:rPr>
              <a:t>4</a:t>
            </a:r>
          </a:p>
        </p:txBody>
      </p:sp>
      <p:sp>
        <p:nvSpPr>
          <p:cNvPr id="53258" name="Rectangle 28"/>
          <p:cNvSpPr>
            <a:spLocks noChangeArrowheads="1"/>
          </p:cNvSpPr>
          <p:nvPr/>
        </p:nvSpPr>
        <p:spPr bwMode="auto">
          <a:xfrm>
            <a:off x="6081713" y="2109788"/>
            <a:ext cx="5064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1</a:t>
            </a:r>
          </a:p>
          <a:p>
            <a:pPr eaLnBrk="1" hangingPunct="1"/>
            <a:r>
              <a:rPr lang="en-US" sz="1400" i="1">
                <a:latin typeface="Arial" charset="0"/>
              </a:rPr>
              <a:t>3</a:t>
            </a:r>
          </a:p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</p:txBody>
      </p:sp>
      <p:grpSp>
        <p:nvGrpSpPr>
          <p:cNvPr id="53259" name="Group 29"/>
          <p:cNvGrpSpPr>
            <a:grpSpLocks/>
          </p:cNvGrpSpPr>
          <p:nvPr/>
        </p:nvGrpSpPr>
        <p:grpSpPr bwMode="auto">
          <a:xfrm>
            <a:off x="6226175" y="3046413"/>
            <a:ext cx="2232025" cy="1152525"/>
            <a:chOff x="3107" y="2070"/>
            <a:chExt cx="1406" cy="726"/>
          </a:xfrm>
        </p:grpSpPr>
        <p:sp>
          <p:nvSpPr>
            <p:cNvPr id="53297" name="AutoShape 30"/>
            <p:cNvSpPr>
              <a:spLocks noChangeArrowheads="1"/>
            </p:cNvSpPr>
            <p:nvPr/>
          </p:nvSpPr>
          <p:spPr bwMode="auto">
            <a:xfrm>
              <a:off x="3107" y="2070"/>
              <a:ext cx="1406" cy="726"/>
            </a:xfrm>
            <a:prstGeom prst="wedgeRectCallout">
              <a:avLst>
                <a:gd name="adj1" fmla="val -67356"/>
                <a:gd name="adj2" fmla="val -214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s-ES" sz="1400" i="1">
                <a:latin typeface="Arial" charset="0"/>
              </a:endParaRPr>
            </a:p>
          </p:txBody>
        </p:sp>
        <p:sp>
          <p:nvSpPr>
            <p:cNvPr id="53298" name="Rectangle 31"/>
            <p:cNvSpPr>
              <a:spLocks noChangeArrowheads="1"/>
            </p:cNvSpPr>
            <p:nvPr/>
          </p:nvSpPr>
          <p:spPr bwMode="auto">
            <a:xfrm>
              <a:off x="3152" y="2070"/>
              <a:ext cx="95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/>
            <a:p>
              <a:pPr algn="l" eaLnBrk="1" hangingPunct="1"/>
              <a:r>
                <a:rPr lang="en-US" sz="1400" i="1">
                  <a:latin typeface="Arial" charset="0"/>
                </a:rPr>
                <a:t>finger table</a:t>
              </a:r>
            </a:p>
          </p:txBody>
        </p:sp>
        <p:sp>
          <p:nvSpPr>
            <p:cNvPr id="53299" name="Rectangle 32"/>
            <p:cNvSpPr>
              <a:spLocks noChangeArrowheads="1"/>
            </p:cNvSpPr>
            <p:nvPr/>
          </p:nvSpPr>
          <p:spPr bwMode="auto">
            <a:xfrm>
              <a:off x="3152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i</a:t>
              </a:r>
            </a:p>
          </p:txBody>
        </p:sp>
        <p:sp>
          <p:nvSpPr>
            <p:cNvPr id="53300" name="Rectangle 33"/>
            <p:cNvSpPr>
              <a:spLocks noChangeArrowheads="1"/>
            </p:cNvSpPr>
            <p:nvPr/>
          </p:nvSpPr>
          <p:spPr bwMode="auto">
            <a:xfrm>
              <a:off x="3470" y="2206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id+2</a:t>
              </a:r>
              <a:r>
                <a:rPr lang="en-US" sz="1400" i="1" baseline="30000">
                  <a:latin typeface="Arial" charset="0"/>
                </a:rPr>
                <a:t>i</a:t>
              </a:r>
            </a:p>
          </p:txBody>
        </p:sp>
        <p:sp>
          <p:nvSpPr>
            <p:cNvPr id="53301" name="Rectangle 34"/>
            <p:cNvSpPr>
              <a:spLocks noChangeArrowheads="1"/>
            </p:cNvSpPr>
            <p:nvPr/>
          </p:nvSpPr>
          <p:spPr bwMode="auto">
            <a:xfrm>
              <a:off x="3787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succ</a:t>
              </a:r>
            </a:p>
          </p:txBody>
        </p:sp>
        <p:sp>
          <p:nvSpPr>
            <p:cNvPr id="53302" name="Rectangle 35"/>
            <p:cNvSpPr>
              <a:spLocks noChangeArrowheads="1"/>
            </p:cNvSpPr>
            <p:nvPr/>
          </p:nvSpPr>
          <p:spPr bwMode="auto">
            <a:xfrm>
              <a:off x="4196" y="2070"/>
              <a:ext cx="2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keys</a:t>
              </a:r>
            </a:p>
          </p:txBody>
        </p:sp>
        <p:sp>
          <p:nvSpPr>
            <p:cNvPr id="53303" name="Rectangle 36"/>
            <p:cNvSpPr>
              <a:spLocks noChangeArrowheads="1"/>
            </p:cNvSpPr>
            <p:nvPr/>
          </p:nvSpPr>
          <p:spPr bwMode="auto">
            <a:xfrm>
              <a:off x="4196" y="2206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1</a:t>
              </a:r>
            </a:p>
          </p:txBody>
        </p:sp>
        <p:sp>
          <p:nvSpPr>
            <p:cNvPr id="53304" name="Rectangle 37"/>
            <p:cNvSpPr>
              <a:spLocks noChangeArrowheads="1"/>
            </p:cNvSpPr>
            <p:nvPr/>
          </p:nvSpPr>
          <p:spPr bwMode="auto">
            <a:xfrm>
              <a:off x="3152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0</a:t>
              </a:r>
            </a:p>
            <a:p>
              <a:pPr eaLnBrk="1" hangingPunct="1"/>
              <a:r>
                <a:rPr lang="en-US" sz="1400" i="1">
                  <a:latin typeface="Arial" charset="0"/>
                </a:rPr>
                <a:t>1</a:t>
              </a:r>
            </a:p>
            <a:p>
              <a:pPr eaLnBrk="1" hangingPunct="1"/>
              <a:r>
                <a:rPr lang="en-US" sz="1400" i="1">
                  <a:latin typeface="Arial" charset="0"/>
                </a:rPr>
                <a:t>2</a:t>
              </a:r>
            </a:p>
          </p:txBody>
        </p:sp>
        <p:sp>
          <p:nvSpPr>
            <p:cNvPr id="53305" name="Rectangle 38"/>
            <p:cNvSpPr>
              <a:spLocks noChangeArrowheads="1"/>
            </p:cNvSpPr>
            <p:nvPr/>
          </p:nvSpPr>
          <p:spPr bwMode="auto">
            <a:xfrm>
              <a:off x="3469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2</a:t>
              </a:r>
            </a:p>
            <a:p>
              <a:pPr eaLnBrk="1" hangingPunct="1"/>
              <a:r>
                <a:rPr lang="en-US" sz="1400" i="1">
                  <a:latin typeface="Arial" charset="0"/>
                </a:rPr>
                <a:t>3</a:t>
              </a:r>
            </a:p>
            <a:p>
              <a:pPr eaLnBrk="1" hangingPunct="1"/>
              <a:r>
                <a:rPr lang="en-US" sz="1400" i="1">
                  <a:latin typeface="Arial" charset="0"/>
                </a:rPr>
                <a:t>5</a:t>
              </a:r>
            </a:p>
          </p:txBody>
        </p:sp>
        <p:sp>
          <p:nvSpPr>
            <p:cNvPr id="53306" name="Rectangle 39"/>
            <p:cNvSpPr>
              <a:spLocks noChangeArrowheads="1"/>
            </p:cNvSpPr>
            <p:nvPr/>
          </p:nvSpPr>
          <p:spPr bwMode="auto">
            <a:xfrm>
              <a:off x="3787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3</a:t>
              </a:r>
            </a:p>
            <a:p>
              <a:pPr eaLnBrk="1" hangingPunct="1"/>
              <a:r>
                <a:rPr lang="en-US" sz="1400" i="1">
                  <a:latin typeface="Arial" charset="0"/>
                </a:rPr>
                <a:t>3</a:t>
              </a:r>
            </a:p>
            <a:p>
              <a:pPr eaLnBrk="1" hangingPunct="1"/>
              <a:r>
                <a:rPr lang="en-US" sz="1400" i="1">
                  <a:latin typeface="Arial" charset="0"/>
                </a:rPr>
                <a:t>0</a:t>
              </a:r>
            </a:p>
          </p:txBody>
        </p:sp>
      </p:grpSp>
      <p:sp>
        <p:nvSpPr>
          <p:cNvPr id="53260" name="AutoShape 40"/>
          <p:cNvSpPr>
            <a:spLocks noChangeArrowheads="1"/>
          </p:cNvSpPr>
          <p:nvPr/>
        </p:nvSpPr>
        <p:spPr bwMode="auto">
          <a:xfrm>
            <a:off x="6226175" y="4773613"/>
            <a:ext cx="2232025" cy="1152525"/>
          </a:xfrm>
          <a:prstGeom prst="wedgeRectCallout">
            <a:avLst>
              <a:gd name="adj1" fmla="val -67995"/>
              <a:gd name="adj2" fmla="val 2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53261" name="Rectangle 41"/>
          <p:cNvSpPr>
            <a:spLocks noChangeArrowheads="1"/>
          </p:cNvSpPr>
          <p:nvPr/>
        </p:nvSpPr>
        <p:spPr bwMode="auto">
          <a:xfrm>
            <a:off x="6297613" y="4773613"/>
            <a:ext cx="15128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/>
          <a:p>
            <a:pPr algn="l" eaLnBrk="1" hangingPunct="1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3262" name="Rectangle 42"/>
          <p:cNvSpPr>
            <a:spLocks noChangeArrowheads="1"/>
          </p:cNvSpPr>
          <p:nvPr/>
        </p:nvSpPr>
        <p:spPr bwMode="auto">
          <a:xfrm>
            <a:off x="6297613" y="4989513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i</a:t>
            </a:r>
          </a:p>
        </p:txBody>
      </p:sp>
      <p:sp>
        <p:nvSpPr>
          <p:cNvPr id="53263" name="Rectangle 43"/>
          <p:cNvSpPr>
            <a:spLocks noChangeArrowheads="1"/>
          </p:cNvSpPr>
          <p:nvPr/>
        </p:nvSpPr>
        <p:spPr bwMode="auto">
          <a:xfrm>
            <a:off x="6802438" y="4989513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id+2</a:t>
            </a:r>
            <a:r>
              <a:rPr lang="en-US" sz="1400" i="1" baseline="30000">
                <a:latin typeface="Arial" charset="0"/>
              </a:rPr>
              <a:t>i</a:t>
            </a:r>
          </a:p>
        </p:txBody>
      </p:sp>
      <p:sp>
        <p:nvSpPr>
          <p:cNvPr id="53264" name="Rectangle 44"/>
          <p:cNvSpPr>
            <a:spLocks noChangeArrowheads="1"/>
          </p:cNvSpPr>
          <p:nvPr/>
        </p:nvSpPr>
        <p:spPr bwMode="auto">
          <a:xfrm>
            <a:off x="7305675" y="4989513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succ</a:t>
            </a:r>
          </a:p>
        </p:txBody>
      </p:sp>
      <p:sp>
        <p:nvSpPr>
          <p:cNvPr id="53265" name="Rectangle 45"/>
          <p:cNvSpPr>
            <a:spLocks noChangeArrowheads="1"/>
          </p:cNvSpPr>
          <p:nvPr/>
        </p:nvSpPr>
        <p:spPr bwMode="auto">
          <a:xfrm>
            <a:off x="7954963" y="4773613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keys</a:t>
            </a:r>
          </a:p>
        </p:txBody>
      </p:sp>
      <p:sp>
        <p:nvSpPr>
          <p:cNvPr id="53266" name="Rectangle 46"/>
          <p:cNvSpPr>
            <a:spLocks noChangeArrowheads="1"/>
          </p:cNvSpPr>
          <p:nvPr/>
        </p:nvSpPr>
        <p:spPr bwMode="auto">
          <a:xfrm>
            <a:off x="7954963" y="4989513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2</a:t>
            </a:r>
          </a:p>
        </p:txBody>
      </p:sp>
      <p:sp>
        <p:nvSpPr>
          <p:cNvPr id="53267" name="Rectangle 47"/>
          <p:cNvSpPr>
            <a:spLocks noChangeArrowheads="1"/>
          </p:cNvSpPr>
          <p:nvPr/>
        </p:nvSpPr>
        <p:spPr bwMode="auto">
          <a:xfrm>
            <a:off x="6297613" y="5205413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  <a:p>
            <a:pPr eaLnBrk="1" hangingPunct="1"/>
            <a:r>
              <a:rPr lang="en-US" sz="1400" i="1">
                <a:latin typeface="Arial" charset="0"/>
              </a:rPr>
              <a:t>1</a:t>
            </a:r>
          </a:p>
          <a:p>
            <a:pPr eaLnBrk="1" hangingPunct="1"/>
            <a:r>
              <a:rPr lang="en-US" sz="1400" i="1">
                <a:latin typeface="Arial" charset="0"/>
              </a:rPr>
              <a:t>2</a:t>
            </a:r>
          </a:p>
        </p:txBody>
      </p:sp>
      <p:sp>
        <p:nvSpPr>
          <p:cNvPr id="53268" name="Rectangle 48"/>
          <p:cNvSpPr>
            <a:spLocks noChangeArrowheads="1"/>
          </p:cNvSpPr>
          <p:nvPr/>
        </p:nvSpPr>
        <p:spPr bwMode="auto">
          <a:xfrm>
            <a:off x="6800850" y="5205413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4</a:t>
            </a:r>
          </a:p>
          <a:p>
            <a:pPr eaLnBrk="1" hangingPunct="1"/>
            <a:r>
              <a:rPr lang="en-US" sz="1400" i="1">
                <a:latin typeface="Arial" charset="0"/>
              </a:rPr>
              <a:t>5</a:t>
            </a:r>
          </a:p>
          <a:p>
            <a:pPr eaLnBrk="1" hangingPunct="1"/>
            <a:r>
              <a:rPr lang="en-US" sz="1400" i="1">
                <a:latin typeface="Arial" charset="0"/>
              </a:rPr>
              <a:t>7</a:t>
            </a:r>
          </a:p>
        </p:txBody>
      </p:sp>
      <p:sp>
        <p:nvSpPr>
          <p:cNvPr id="53269" name="Rectangle 49"/>
          <p:cNvSpPr>
            <a:spLocks noChangeArrowheads="1"/>
          </p:cNvSpPr>
          <p:nvPr/>
        </p:nvSpPr>
        <p:spPr bwMode="auto">
          <a:xfrm>
            <a:off x="7305675" y="5205413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</p:txBody>
      </p:sp>
      <p:sp>
        <p:nvSpPr>
          <p:cNvPr id="53270" name="AutoShape 50"/>
          <p:cNvSpPr>
            <a:spLocks noChangeArrowheads="1"/>
          </p:cNvSpPr>
          <p:nvPr/>
        </p:nvSpPr>
        <p:spPr bwMode="auto">
          <a:xfrm>
            <a:off x="5002213" y="1676400"/>
            <a:ext cx="2233612" cy="1152525"/>
          </a:xfrm>
          <a:prstGeom prst="wedgeRectCallout">
            <a:avLst>
              <a:gd name="adj1" fmla="val -58676"/>
              <a:gd name="adj2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53271" name="Rectangle 51"/>
          <p:cNvSpPr>
            <a:spLocks noChangeArrowheads="1"/>
          </p:cNvSpPr>
          <p:nvPr/>
        </p:nvSpPr>
        <p:spPr bwMode="auto">
          <a:xfrm>
            <a:off x="5073650" y="1676400"/>
            <a:ext cx="1514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/>
          <a:p>
            <a:pPr algn="l" eaLnBrk="1" hangingPunct="1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3272" name="Rectangle 52"/>
          <p:cNvSpPr>
            <a:spLocks noChangeArrowheads="1"/>
          </p:cNvSpPr>
          <p:nvPr/>
        </p:nvSpPr>
        <p:spPr bwMode="auto">
          <a:xfrm>
            <a:off x="5073650" y="1892300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i</a:t>
            </a:r>
          </a:p>
        </p:txBody>
      </p:sp>
      <p:sp>
        <p:nvSpPr>
          <p:cNvPr id="53273" name="Rectangle 53"/>
          <p:cNvSpPr>
            <a:spLocks noChangeArrowheads="1"/>
          </p:cNvSpPr>
          <p:nvPr/>
        </p:nvSpPr>
        <p:spPr bwMode="auto">
          <a:xfrm>
            <a:off x="5578475" y="1892300"/>
            <a:ext cx="503238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id+2</a:t>
            </a:r>
            <a:r>
              <a:rPr lang="en-US" sz="1400" i="1" baseline="30000">
                <a:latin typeface="Arial" charset="0"/>
              </a:rPr>
              <a:t>i</a:t>
            </a:r>
          </a:p>
        </p:txBody>
      </p:sp>
      <p:sp>
        <p:nvSpPr>
          <p:cNvPr id="53274" name="Rectangle 54"/>
          <p:cNvSpPr>
            <a:spLocks noChangeArrowheads="1"/>
          </p:cNvSpPr>
          <p:nvPr/>
        </p:nvSpPr>
        <p:spPr bwMode="auto">
          <a:xfrm>
            <a:off x="6081713" y="1892300"/>
            <a:ext cx="50641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succ</a:t>
            </a:r>
          </a:p>
        </p:txBody>
      </p:sp>
      <p:sp>
        <p:nvSpPr>
          <p:cNvPr id="53275" name="Rectangle 55"/>
          <p:cNvSpPr>
            <a:spLocks noChangeArrowheads="1"/>
          </p:cNvSpPr>
          <p:nvPr/>
        </p:nvSpPr>
        <p:spPr bwMode="auto">
          <a:xfrm>
            <a:off x="6731000" y="1676400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keys</a:t>
            </a:r>
          </a:p>
        </p:txBody>
      </p:sp>
      <p:sp>
        <p:nvSpPr>
          <p:cNvPr id="53276" name="Rectangle 56"/>
          <p:cNvSpPr>
            <a:spLocks noChangeArrowheads="1"/>
          </p:cNvSpPr>
          <p:nvPr/>
        </p:nvSpPr>
        <p:spPr bwMode="auto">
          <a:xfrm>
            <a:off x="5073650" y="2109788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sz="1400" i="1">
              <a:latin typeface="Arial" charset="0"/>
            </a:endParaRPr>
          </a:p>
          <a:p>
            <a:pPr eaLnBrk="1" hangingPunct="1"/>
            <a:endParaRPr lang="en-US" sz="1400" i="1">
              <a:latin typeface="Arial" charset="0"/>
            </a:endParaRPr>
          </a:p>
        </p:txBody>
      </p:sp>
      <p:sp>
        <p:nvSpPr>
          <p:cNvPr id="53277" name="Rectangle 57"/>
          <p:cNvSpPr>
            <a:spLocks noChangeArrowheads="1"/>
          </p:cNvSpPr>
          <p:nvPr/>
        </p:nvSpPr>
        <p:spPr bwMode="auto">
          <a:xfrm>
            <a:off x="5578475" y="2109788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53278" name="Rectangle 58"/>
          <p:cNvSpPr>
            <a:spLocks noChangeArrowheads="1"/>
          </p:cNvSpPr>
          <p:nvPr/>
        </p:nvSpPr>
        <p:spPr bwMode="auto">
          <a:xfrm>
            <a:off x="6083300" y="2109788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652347" name="Oval 59"/>
          <p:cNvSpPr>
            <a:spLocks noChangeArrowheads="1"/>
          </p:cNvSpPr>
          <p:nvPr/>
        </p:nvSpPr>
        <p:spPr bwMode="auto">
          <a:xfrm>
            <a:off x="3203575" y="42687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609600" y="4052888"/>
            <a:ext cx="2232025" cy="1152525"/>
            <a:chOff x="249" y="2704"/>
            <a:chExt cx="1406" cy="726"/>
          </a:xfrm>
        </p:grpSpPr>
        <p:sp>
          <p:nvSpPr>
            <p:cNvPr id="53287" name="Rectangle 61"/>
            <p:cNvSpPr>
              <a:spLocks noChangeArrowheads="1"/>
            </p:cNvSpPr>
            <p:nvPr/>
          </p:nvSpPr>
          <p:spPr bwMode="auto">
            <a:xfrm>
              <a:off x="1338" y="2840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s-ES" sz="1400" i="1">
                <a:latin typeface="Arial" charset="0"/>
              </a:endParaRPr>
            </a:p>
          </p:txBody>
        </p:sp>
        <p:sp>
          <p:nvSpPr>
            <p:cNvPr id="53288" name="AutoShape 62"/>
            <p:cNvSpPr>
              <a:spLocks noChangeArrowheads="1"/>
            </p:cNvSpPr>
            <p:nvPr/>
          </p:nvSpPr>
          <p:spPr bwMode="auto">
            <a:xfrm>
              <a:off x="249" y="2704"/>
              <a:ext cx="1406" cy="726"/>
            </a:xfrm>
            <a:prstGeom prst="wedgeRectCallout">
              <a:avLst>
                <a:gd name="adj1" fmla="val 66926"/>
                <a:gd name="adj2" fmla="val -2245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s-ES" sz="1400" i="1">
                <a:latin typeface="Arial" charset="0"/>
              </a:endParaRPr>
            </a:p>
          </p:txBody>
        </p:sp>
        <p:sp>
          <p:nvSpPr>
            <p:cNvPr id="53289" name="Rectangle 63"/>
            <p:cNvSpPr>
              <a:spLocks noChangeArrowheads="1"/>
            </p:cNvSpPr>
            <p:nvPr/>
          </p:nvSpPr>
          <p:spPr bwMode="auto">
            <a:xfrm>
              <a:off x="295" y="2704"/>
              <a:ext cx="9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/>
            <a:p>
              <a:pPr algn="l" eaLnBrk="1" hangingPunct="1"/>
              <a:r>
                <a:rPr lang="en-US" sz="1400" i="1">
                  <a:latin typeface="Arial" charset="0"/>
                </a:rPr>
                <a:t>finger table</a:t>
              </a:r>
            </a:p>
          </p:txBody>
        </p:sp>
        <p:sp>
          <p:nvSpPr>
            <p:cNvPr id="53290" name="Rectangle 64"/>
            <p:cNvSpPr>
              <a:spLocks noChangeArrowheads="1"/>
            </p:cNvSpPr>
            <p:nvPr/>
          </p:nvSpPr>
          <p:spPr bwMode="auto">
            <a:xfrm>
              <a:off x="295" y="284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i</a:t>
              </a:r>
            </a:p>
          </p:txBody>
        </p:sp>
        <p:sp>
          <p:nvSpPr>
            <p:cNvPr id="53291" name="Rectangle 65"/>
            <p:cNvSpPr>
              <a:spLocks noChangeArrowheads="1"/>
            </p:cNvSpPr>
            <p:nvPr/>
          </p:nvSpPr>
          <p:spPr bwMode="auto">
            <a:xfrm>
              <a:off x="612" y="284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id+2</a:t>
              </a:r>
              <a:r>
                <a:rPr lang="en-US" sz="1400" i="1" baseline="30000">
                  <a:latin typeface="Arial" charset="0"/>
                </a:rPr>
                <a:t>i</a:t>
              </a:r>
            </a:p>
          </p:txBody>
        </p:sp>
        <p:sp>
          <p:nvSpPr>
            <p:cNvPr id="53292" name="Rectangle 66"/>
            <p:cNvSpPr>
              <a:spLocks noChangeArrowheads="1"/>
            </p:cNvSpPr>
            <p:nvPr/>
          </p:nvSpPr>
          <p:spPr bwMode="auto">
            <a:xfrm>
              <a:off x="929" y="2840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succ</a:t>
              </a:r>
            </a:p>
          </p:txBody>
        </p:sp>
        <p:sp>
          <p:nvSpPr>
            <p:cNvPr id="53293" name="Rectangle 67"/>
            <p:cNvSpPr>
              <a:spLocks noChangeArrowheads="1"/>
            </p:cNvSpPr>
            <p:nvPr/>
          </p:nvSpPr>
          <p:spPr bwMode="auto">
            <a:xfrm>
              <a:off x="1339" y="2704"/>
              <a:ext cx="2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keys</a:t>
              </a:r>
            </a:p>
          </p:txBody>
        </p:sp>
        <p:sp>
          <p:nvSpPr>
            <p:cNvPr id="53294" name="Rectangle 68"/>
            <p:cNvSpPr>
              <a:spLocks noChangeArrowheads="1"/>
            </p:cNvSpPr>
            <p:nvPr/>
          </p:nvSpPr>
          <p:spPr bwMode="auto">
            <a:xfrm>
              <a:off x="295" y="2976"/>
              <a:ext cx="31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0</a:t>
              </a:r>
            </a:p>
            <a:p>
              <a:pPr eaLnBrk="1" hangingPunct="1"/>
              <a:r>
                <a:rPr lang="en-US" sz="1400" i="1">
                  <a:latin typeface="Arial" charset="0"/>
                </a:rPr>
                <a:t>1</a:t>
              </a:r>
            </a:p>
            <a:p>
              <a:pPr eaLnBrk="1" hangingPunct="1"/>
              <a:r>
                <a:rPr lang="en-US" sz="1400" i="1">
                  <a:latin typeface="Arial" charset="0"/>
                </a:rPr>
                <a:t>2</a:t>
              </a:r>
            </a:p>
          </p:txBody>
        </p:sp>
        <p:sp>
          <p:nvSpPr>
            <p:cNvPr id="53295" name="Rectangle 69"/>
            <p:cNvSpPr>
              <a:spLocks noChangeArrowheads="1"/>
            </p:cNvSpPr>
            <p:nvPr/>
          </p:nvSpPr>
          <p:spPr bwMode="auto">
            <a:xfrm>
              <a:off x="611" y="2976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7</a:t>
              </a:r>
            </a:p>
            <a:p>
              <a:pPr eaLnBrk="1" hangingPunct="1"/>
              <a:r>
                <a:rPr lang="en-US" sz="1400" i="1">
                  <a:latin typeface="Arial" charset="0"/>
                </a:rPr>
                <a:t>0</a:t>
              </a:r>
            </a:p>
            <a:p>
              <a:pPr eaLnBrk="1" hangingPunct="1"/>
              <a:r>
                <a:rPr lang="en-US" sz="1400" i="1">
                  <a:latin typeface="Arial" charset="0"/>
                </a:rPr>
                <a:t>2</a:t>
              </a:r>
            </a:p>
          </p:txBody>
        </p:sp>
        <p:sp>
          <p:nvSpPr>
            <p:cNvPr id="53296" name="Rectangle 70"/>
            <p:cNvSpPr>
              <a:spLocks noChangeArrowheads="1"/>
            </p:cNvSpPr>
            <p:nvPr/>
          </p:nvSpPr>
          <p:spPr bwMode="auto">
            <a:xfrm>
              <a:off x="929" y="2976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i="1">
                  <a:latin typeface="Arial" charset="0"/>
                </a:rPr>
                <a:t>0</a:t>
              </a:r>
            </a:p>
            <a:p>
              <a:pPr eaLnBrk="1" hangingPunct="1"/>
              <a:r>
                <a:rPr lang="en-US" sz="1400" i="1">
                  <a:latin typeface="Arial" charset="0"/>
                </a:rPr>
                <a:t>0</a:t>
              </a:r>
            </a:p>
            <a:p>
              <a:pPr eaLnBrk="1" hangingPunct="1"/>
              <a:r>
                <a:rPr lang="en-US" sz="1400" i="1">
                  <a:latin typeface="Arial" charset="0"/>
                </a:rPr>
                <a:t>3</a:t>
              </a:r>
            </a:p>
          </p:txBody>
        </p:sp>
      </p:grpSp>
      <p:sp>
        <p:nvSpPr>
          <p:cNvPr id="652359" name="Rectangle 71"/>
          <p:cNvSpPr>
            <a:spLocks noChangeArrowheads="1"/>
          </p:cNvSpPr>
          <p:nvPr/>
        </p:nvSpPr>
        <p:spPr bwMode="auto">
          <a:xfrm>
            <a:off x="6156325" y="2511425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 i="1">
                <a:solidFill>
                  <a:srgbClr val="FF3300"/>
                </a:solidFill>
                <a:latin typeface="Arial" charset="0"/>
              </a:rPr>
              <a:t>6</a:t>
            </a:r>
          </a:p>
        </p:txBody>
      </p:sp>
      <p:sp>
        <p:nvSpPr>
          <p:cNvPr id="652360" name="Rectangle 72"/>
          <p:cNvSpPr>
            <a:spLocks noChangeArrowheads="1"/>
          </p:cNvSpPr>
          <p:nvPr/>
        </p:nvSpPr>
        <p:spPr bwMode="auto">
          <a:xfrm>
            <a:off x="7378700" y="3881438"/>
            <a:ext cx="360363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 i="1">
                <a:solidFill>
                  <a:srgbClr val="FF3300"/>
                </a:solidFill>
                <a:latin typeface="Arial" charset="0"/>
              </a:rPr>
              <a:t>6</a:t>
            </a:r>
          </a:p>
        </p:txBody>
      </p:sp>
      <p:sp>
        <p:nvSpPr>
          <p:cNvPr id="652361" name="Rectangle 73"/>
          <p:cNvSpPr>
            <a:spLocks noChangeArrowheads="1"/>
          </p:cNvSpPr>
          <p:nvPr/>
        </p:nvSpPr>
        <p:spPr bwMode="auto">
          <a:xfrm>
            <a:off x="7378700" y="5233988"/>
            <a:ext cx="360363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 i="1">
                <a:solidFill>
                  <a:srgbClr val="FF3300"/>
                </a:solidFill>
                <a:latin typeface="Arial" charset="0"/>
              </a:rPr>
              <a:t>6</a:t>
            </a:r>
          </a:p>
        </p:txBody>
      </p:sp>
      <p:sp>
        <p:nvSpPr>
          <p:cNvPr id="652362" name="Rectangle 74"/>
          <p:cNvSpPr>
            <a:spLocks noChangeArrowheads="1"/>
          </p:cNvSpPr>
          <p:nvPr/>
        </p:nvSpPr>
        <p:spPr bwMode="auto">
          <a:xfrm>
            <a:off x="7378700" y="5421313"/>
            <a:ext cx="360363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 i="1">
                <a:solidFill>
                  <a:srgbClr val="FF3300"/>
                </a:solidFill>
                <a:latin typeface="Arial" charset="0"/>
              </a:rPr>
              <a:t>6</a:t>
            </a:r>
          </a:p>
        </p:txBody>
      </p:sp>
      <p:sp>
        <p:nvSpPr>
          <p:cNvPr id="652363" name="Rectangle 75"/>
          <p:cNvSpPr>
            <a:spLocks noChangeArrowheads="1"/>
          </p:cNvSpPr>
          <p:nvPr/>
        </p:nvSpPr>
        <p:spPr bwMode="auto">
          <a:xfrm>
            <a:off x="6731000" y="1893888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6</a:t>
            </a:r>
          </a:p>
        </p:txBody>
      </p:sp>
      <p:sp>
        <p:nvSpPr>
          <p:cNvPr id="53286" name="Rectangle 76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3733800" cy="4800600"/>
          </a:xfrm>
        </p:spPr>
        <p:txBody>
          <a:bodyPr/>
          <a:lstStyle/>
          <a:p>
            <a:r>
              <a:rPr lang="en-US" dirty="0" smtClean="0"/>
              <a:t>Example 2:</a:t>
            </a:r>
          </a:p>
          <a:p>
            <a:pPr lvl="1"/>
            <a:r>
              <a:rPr lang="en-US" dirty="0" smtClean="0"/>
              <a:t>Item management when node 6 joins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-0.4802 0.34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52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10" y="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2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2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2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2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2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2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2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2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47" grpId="0" animBg="1"/>
      <p:bldP spid="652359" grpId="0" animBg="1"/>
      <p:bldP spid="652360" grpId="0" animBg="1"/>
      <p:bldP spid="652361" grpId="0" animBg="1"/>
      <p:bldP spid="652362" grpId="0" animBg="1"/>
      <p:bldP spid="6523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Managing finger tables</a:t>
            </a: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3273425" y="2916238"/>
            <a:ext cx="2889250" cy="2857500"/>
            <a:chOff x="2088" y="1833"/>
            <a:chExt cx="1819" cy="1800"/>
          </a:xfrm>
        </p:grpSpPr>
        <p:grpSp>
          <p:nvGrpSpPr>
            <p:cNvPr id="54330" name="Group 4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54339" name="Oval 5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4340" name="Rectangle 6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54341" name="Rectangle 7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54342" name="Rectangle 8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2</a:t>
                </a:r>
              </a:p>
            </p:txBody>
          </p:sp>
          <p:sp>
            <p:nvSpPr>
              <p:cNvPr id="54343" name="Rectangle 9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6</a:t>
                </a:r>
              </a:p>
            </p:txBody>
          </p:sp>
          <p:sp>
            <p:nvSpPr>
              <p:cNvPr id="54344" name="Rectangle 10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54345" name="Rectangle 11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54346" name="Rectangle 12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54347" name="Rectangle 13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800">
                    <a:latin typeface="Verdana" pitchFamily="34" charset="0"/>
                  </a:rPr>
                  <a:t>7</a:t>
                </a:r>
              </a:p>
            </p:txBody>
          </p:sp>
        </p:grpSp>
        <p:sp>
          <p:nvSpPr>
            <p:cNvPr id="54331" name="Oval 14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332" name="Oval 15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333" name="Oval 16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334" name="Oval 17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335" name="Oval 18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336" name="Oval 19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337" name="Oval 20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338" name="Oval 21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4276" name="Oval 22"/>
          <p:cNvSpPr>
            <a:spLocks noChangeArrowheads="1"/>
          </p:cNvSpPr>
          <p:nvPr/>
        </p:nvSpPr>
        <p:spPr bwMode="auto">
          <a:xfrm>
            <a:off x="4632325" y="283051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53335" name="Oval 23"/>
          <p:cNvSpPr>
            <a:spLocks noChangeArrowheads="1"/>
          </p:cNvSpPr>
          <p:nvPr/>
        </p:nvSpPr>
        <p:spPr bwMode="auto">
          <a:xfrm>
            <a:off x="5610225" y="32908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4278" name="Oval 24"/>
          <p:cNvSpPr>
            <a:spLocks noChangeArrowheads="1"/>
          </p:cNvSpPr>
          <p:nvPr/>
        </p:nvSpPr>
        <p:spPr bwMode="auto">
          <a:xfrm>
            <a:off x="5610225" y="523557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4279" name="Rectangle 25"/>
          <p:cNvSpPr>
            <a:spLocks noChangeArrowheads="1"/>
          </p:cNvSpPr>
          <p:nvPr/>
        </p:nvSpPr>
        <p:spPr bwMode="auto">
          <a:xfrm>
            <a:off x="5073650" y="2109788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  <a:p>
            <a:pPr eaLnBrk="1" hangingPunct="1"/>
            <a:r>
              <a:rPr lang="en-US" sz="1400" i="1">
                <a:latin typeface="Arial" charset="0"/>
              </a:rPr>
              <a:t>1</a:t>
            </a:r>
          </a:p>
          <a:p>
            <a:pPr eaLnBrk="1" hangingPunct="1"/>
            <a:r>
              <a:rPr lang="en-US" sz="1400" i="1">
                <a:latin typeface="Arial" charset="0"/>
              </a:rPr>
              <a:t>2</a:t>
            </a:r>
          </a:p>
        </p:txBody>
      </p:sp>
      <p:sp>
        <p:nvSpPr>
          <p:cNvPr id="54280" name="Rectangle 26"/>
          <p:cNvSpPr>
            <a:spLocks noChangeArrowheads="1"/>
          </p:cNvSpPr>
          <p:nvPr/>
        </p:nvSpPr>
        <p:spPr bwMode="auto">
          <a:xfrm>
            <a:off x="5578475" y="2109788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1</a:t>
            </a:r>
          </a:p>
          <a:p>
            <a:pPr eaLnBrk="1" hangingPunct="1"/>
            <a:r>
              <a:rPr lang="en-US" sz="1400" i="1">
                <a:latin typeface="Arial" charset="0"/>
              </a:rPr>
              <a:t>2</a:t>
            </a:r>
          </a:p>
          <a:p>
            <a:pPr eaLnBrk="1" hangingPunct="1"/>
            <a:r>
              <a:rPr lang="en-US" sz="1400" i="1">
                <a:latin typeface="Arial" charset="0"/>
              </a:rPr>
              <a:t>4</a:t>
            </a:r>
          </a:p>
        </p:txBody>
      </p:sp>
      <p:sp>
        <p:nvSpPr>
          <p:cNvPr id="54281" name="Rectangle 27"/>
          <p:cNvSpPr>
            <a:spLocks noChangeArrowheads="1"/>
          </p:cNvSpPr>
          <p:nvPr/>
        </p:nvSpPr>
        <p:spPr bwMode="auto">
          <a:xfrm>
            <a:off x="6081713" y="2109788"/>
            <a:ext cx="5064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1</a:t>
            </a:r>
          </a:p>
          <a:p>
            <a:pPr eaLnBrk="1" hangingPunct="1"/>
            <a:r>
              <a:rPr lang="en-US" sz="1400" i="1">
                <a:latin typeface="Arial" charset="0"/>
              </a:rPr>
              <a:t>3</a:t>
            </a:r>
          </a:p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</p:txBody>
      </p:sp>
      <p:sp>
        <p:nvSpPr>
          <p:cNvPr id="653340" name="AutoShape 28"/>
          <p:cNvSpPr>
            <a:spLocks noChangeArrowheads="1"/>
          </p:cNvSpPr>
          <p:nvPr/>
        </p:nvSpPr>
        <p:spPr bwMode="auto">
          <a:xfrm>
            <a:off x="6226175" y="3046413"/>
            <a:ext cx="2232025" cy="1152525"/>
          </a:xfrm>
          <a:prstGeom prst="wedgeRectCallout">
            <a:avLst>
              <a:gd name="adj1" fmla="val -67356"/>
              <a:gd name="adj2" fmla="val -21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653341" name="Rectangle 29"/>
          <p:cNvSpPr>
            <a:spLocks noChangeArrowheads="1"/>
          </p:cNvSpPr>
          <p:nvPr/>
        </p:nvSpPr>
        <p:spPr bwMode="auto">
          <a:xfrm>
            <a:off x="6297613" y="3046413"/>
            <a:ext cx="15128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/>
          <a:p>
            <a:pPr algn="l" eaLnBrk="1" hangingPunct="1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653342" name="Rectangle 30"/>
          <p:cNvSpPr>
            <a:spLocks noChangeArrowheads="1"/>
          </p:cNvSpPr>
          <p:nvPr/>
        </p:nvSpPr>
        <p:spPr bwMode="auto">
          <a:xfrm>
            <a:off x="6297613" y="3262313"/>
            <a:ext cx="50641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i</a:t>
            </a:r>
          </a:p>
        </p:txBody>
      </p:sp>
      <p:sp>
        <p:nvSpPr>
          <p:cNvPr id="653343" name="Rectangle 31"/>
          <p:cNvSpPr>
            <a:spLocks noChangeArrowheads="1"/>
          </p:cNvSpPr>
          <p:nvPr/>
        </p:nvSpPr>
        <p:spPr bwMode="auto">
          <a:xfrm>
            <a:off x="6804025" y="3262313"/>
            <a:ext cx="5016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id+2</a:t>
            </a:r>
            <a:r>
              <a:rPr lang="en-US" sz="1400" i="1" baseline="30000">
                <a:latin typeface="Arial" charset="0"/>
              </a:rPr>
              <a:t>i</a:t>
            </a:r>
          </a:p>
        </p:txBody>
      </p:sp>
      <p:sp>
        <p:nvSpPr>
          <p:cNvPr id="653344" name="Rectangle 32"/>
          <p:cNvSpPr>
            <a:spLocks noChangeArrowheads="1"/>
          </p:cNvSpPr>
          <p:nvPr/>
        </p:nvSpPr>
        <p:spPr bwMode="auto">
          <a:xfrm>
            <a:off x="7305675" y="3262313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succ</a:t>
            </a:r>
          </a:p>
        </p:txBody>
      </p:sp>
      <p:sp>
        <p:nvSpPr>
          <p:cNvPr id="653345" name="Rectangle 33"/>
          <p:cNvSpPr>
            <a:spLocks noChangeArrowheads="1"/>
          </p:cNvSpPr>
          <p:nvPr/>
        </p:nvSpPr>
        <p:spPr bwMode="auto">
          <a:xfrm>
            <a:off x="7954963" y="3046413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keys</a:t>
            </a:r>
          </a:p>
        </p:txBody>
      </p:sp>
      <p:sp>
        <p:nvSpPr>
          <p:cNvPr id="653346" name="Rectangle 34"/>
          <p:cNvSpPr>
            <a:spLocks noChangeArrowheads="1"/>
          </p:cNvSpPr>
          <p:nvPr/>
        </p:nvSpPr>
        <p:spPr bwMode="auto">
          <a:xfrm>
            <a:off x="7954963" y="3262313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1</a:t>
            </a:r>
          </a:p>
        </p:txBody>
      </p:sp>
      <p:sp>
        <p:nvSpPr>
          <p:cNvPr id="653347" name="Rectangle 35"/>
          <p:cNvSpPr>
            <a:spLocks noChangeArrowheads="1"/>
          </p:cNvSpPr>
          <p:nvPr/>
        </p:nvSpPr>
        <p:spPr bwMode="auto">
          <a:xfrm>
            <a:off x="6297613" y="3478213"/>
            <a:ext cx="506412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  <a:p>
            <a:pPr eaLnBrk="1" hangingPunct="1"/>
            <a:r>
              <a:rPr lang="en-US" sz="1400" i="1">
                <a:latin typeface="Arial" charset="0"/>
              </a:rPr>
              <a:t>1</a:t>
            </a:r>
          </a:p>
          <a:p>
            <a:pPr eaLnBrk="1" hangingPunct="1"/>
            <a:r>
              <a:rPr lang="en-US" sz="1400" i="1">
                <a:latin typeface="Arial" charset="0"/>
              </a:rPr>
              <a:t>2</a:t>
            </a:r>
          </a:p>
        </p:txBody>
      </p:sp>
      <p:sp>
        <p:nvSpPr>
          <p:cNvPr id="653348" name="Rectangle 36"/>
          <p:cNvSpPr>
            <a:spLocks noChangeArrowheads="1"/>
          </p:cNvSpPr>
          <p:nvPr/>
        </p:nvSpPr>
        <p:spPr bwMode="auto">
          <a:xfrm>
            <a:off x="6800850" y="3478213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2</a:t>
            </a:r>
          </a:p>
          <a:p>
            <a:pPr eaLnBrk="1" hangingPunct="1"/>
            <a:r>
              <a:rPr lang="en-US" sz="1400" i="1">
                <a:latin typeface="Arial" charset="0"/>
              </a:rPr>
              <a:t>3</a:t>
            </a:r>
          </a:p>
          <a:p>
            <a:pPr eaLnBrk="1" hangingPunct="1"/>
            <a:r>
              <a:rPr lang="en-US" sz="1400" i="1">
                <a:latin typeface="Arial" charset="0"/>
              </a:rPr>
              <a:t>5</a:t>
            </a:r>
          </a:p>
        </p:txBody>
      </p:sp>
      <p:sp>
        <p:nvSpPr>
          <p:cNvPr id="653349" name="Rectangle 37"/>
          <p:cNvSpPr>
            <a:spLocks noChangeArrowheads="1"/>
          </p:cNvSpPr>
          <p:nvPr/>
        </p:nvSpPr>
        <p:spPr bwMode="auto">
          <a:xfrm>
            <a:off x="7305675" y="3478213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3</a:t>
            </a:r>
          </a:p>
          <a:p>
            <a:pPr eaLnBrk="1" hangingPunct="1"/>
            <a:r>
              <a:rPr lang="en-US" sz="1400" i="1">
                <a:latin typeface="Arial" charset="0"/>
              </a:rPr>
              <a:t>3</a:t>
            </a:r>
          </a:p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</p:txBody>
      </p:sp>
      <p:sp>
        <p:nvSpPr>
          <p:cNvPr id="54292" name="AutoShape 38"/>
          <p:cNvSpPr>
            <a:spLocks noChangeArrowheads="1"/>
          </p:cNvSpPr>
          <p:nvPr/>
        </p:nvSpPr>
        <p:spPr bwMode="auto">
          <a:xfrm>
            <a:off x="6226175" y="4773613"/>
            <a:ext cx="2232025" cy="1152525"/>
          </a:xfrm>
          <a:prstGeom prst="wedgeRectCallout">
            <a:avLst>
              <a:gd name="adj1" fmla="val -67995"/>
              <a:gd name="adj2" fmla="val 2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54293" name="Rectangle 39"/>
          <p:cNvSpPr>
            <a:spLocks noChangeArrowheads="1"/>
          </p:cNvSpPr>
          <p:nvPr/>
        </p:nvSpPr>
        <p:spPr bwMode="auto">
          <a:xfrm>
            <a:off x="6297613" y="4773613"/>
            <a:ext cx="15128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/>
          <a:p>
            <a:pPr algn="l" eaLnBrk="1" hangingPunct="1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4294" name="Rectangle 40"/>
          <p:cNvSpPr>
            <a:spLocks noChangeArrowheads="1"/>
          </p:cNvSpPr>
          <p:nvPr/>
        </p:nvSpPr>
        <p:spPr bwMode="auto">
          <a:xfrm>
            <a:off x="6297613" y="4989513"/>
            <a:ext cx="50641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i</a:t>
            </a:r>
          </a:p>
        </p:txBody>
      </p:sp>
      <p:sp>
        <p:nvSpPr>
          <p:cNvPr id="54295" name="Rectangle 41"/>
          <p:cNvSpPr>
            <a:spLocks noChangeArrowheads="1"/>
          </p:cNvSpPr>
          <p:nvPr/>
        </p:nvSpPr>
        <p:spPr bwMode="auto">
          <a:xfrm>
            <a:off x="6804025" y="4989513"/>
            <a:ext cx="5016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id+2</a:t>
            </a:r>
            <a:r>
              <a:rPr lang="en-US" sz="1400" i="1" baseline="30000">
                <a:latin typeface="Arial" charset="0"/>
              </a:rPr>
              <a:t>i</a:t>
            </a:r>
            <a:endParaRPr lang="en-US" sz="1400" i="1">
              <a:latin typeface="Arial" charset="0"/>
            </a:endParaRPr>
          </a:p>
        </p:txBody>
      </p:sp>
      <p:sp>
        <p:nvSpPr>
          <p:cNvPr id="54296" name="Rectangle 42"/>
          <p:cNvSpPr>
            <a:spLocks noChangeArrowheads="1"/>
          </p:cNvSpPr>
          <p:nvPr/>
        </p:nvSpPr>
        <p:spPr bwMode="auto">
          <a:xfrm>
            <a:off x="7305675" y="4989513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succ</a:t>
            </a:r>
          </a:p>
        </p:txBody>
      </p:sp>
      <p:sp>
        <p:nvSpPr>
          <p:cNvPr id="54297" name="Rectangle 43"/>
          <p:cNvSpPr>
            <a:spLocks noChangeArrowheads="1"/>
          </p:cNvSpPr>
          <p:nvPr/>
        </p:nvSpPr>
        <p:spPr bwMode="auto">
          <a:xfrm>
            <a:off x="7954963" y="4773613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keys</a:t>
            </a:r>
          </a:p>
        </p:txBody>
      </p:sp>
      <p:sp>
        <p:nvSpPr>
          <p:cNvPr id="653356" name="Rectangle 44"/>
          <p:cNvSpPr>
            <a:spLocks noChangeArrowheads="1"/>
          </p:cNvSpPr>
          <p:nvPr/>
        </p:nvSpPr>
        <p:spPr bwMode="auto">
          <a:xfrm>
            <a:off x="7954963" y="4989513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2</a:t>
            </a:r>
          </a:p>
        </p:txBody>
      </p:sp>
      <p:sp>
        <p:nvSpPr>
          <p:cNvPr id="54299" name="Rectangle 45"/>
          <p:cNvSpPr>
            <a:spLocks noChangeArrowheads="1"/>
          </p:cNvSpPr>
          <p:nvPr/>
        </p:nvSpPr>
        <p:spPr bwMode="auto">
          <a:xfrm>
            <a:off x="6297613" y="5205413"/>
            <a:ext cx="506412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  <a:p>
            <a:pPr eaLnBrk="1" hangingPunct="1"/>
            <a:r>
              <a:rPr lang="en-US" sz="1400" i="1">
                <a:latin typeface="Arial" charset="0"/>
              </a:rPr>
              <a:t>1</a:t>
            </a:r>
          </a:p>
          <a:p>
            <a:pPr eaLnBrk="1" hangingPunct="1"/>
            <a:r>
              <a:rPr lang="en-US" sz="1400" i="1">
                <a:latin typeface="Arial" charset="0"/>
              </a:rPr>
              <a:t>2</a:t>
            </a:r>
          </a:p>
        </p:txBody>
      </p:sp>
      <p:sp>
        <p:nvSpPr>
          <p:cNvPr id="54300" name="Rectangle 46"/>
          <p:cNvSpPr>
            <a:spLocks noChangeArrowheads="1"/>
          </p:cNvSpPr>
          <p:nvPr/>
        </p:nvSpPr>
        <p:spPr bwMode="auto">
          <a:xfrm>
            <a:off x="6800850" y="5205413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4</a:t>
            </a:r>
          </a:p>
          <a:p>
            <a:pPr eaLnBrk="1" hangingPunct="1"/>
            <a:r>
              <a:rPr lang="en-US" sz="1400" i="1">
                <a:latin typeface="Arial" charset="0"/>
              </a:rPr>
              <a:t>5</a:t>
            </a:r>
          </a:p>
          <a:p>
            <a:pPr eaLnBrk="1" hangingPunct="1"/>
            <a:r>
              <a:rPr lang="en-US" sz="1400" i="1">
                <a:latin typeface="Arial" charset="0"/>
              </a:rPr>
              <a:t>7</a:t>
            </a:r>
          </a:p>
        </p:txBody>
      </p:sp>
      <p:sp>
        <p:nvSpPr>
          <p:cNvPr id="54301" name="Rectangle 47"/>
          <p:cNvSpPr>
            <a:spLocks noChangeArrowheads="1"/>
          </p:cNvSpPr>
          <p:nvPr/>
        </p:nvSpPr>
        <p:spPr bwMode="auto">
          <a:xfrm>
            <a:off x="7305675" y="5205413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6</a:t>
            </a:r>
          </a:p>
          <a:p>
            <a:pPr eaLnBrk="1" hangingPunct="1"/>
            <a:r>
              <a:rPr lang="en-US" sz="1400" i="1">
                <a:latin typeface="Arial" charset="0"/>
              </a:rPr>
              <a:t>6</a:t>
            </a:r>
          </a:p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</p:txBody>
      </p:sp>
      <p:sp>
        <p:nvSpPr>
          <p:cNvPr id="54302" name="AutoShape 48"/>
          <p:cNvSpPr>
            <a:spLocks noChangeArrowheads="1"/>
          </p:cNvSpPr>
          <p:nvPr/>
        </p:nvSpPr>
        <p:spPr bwMode="auto">
          <a:xfrm>
            <a:off x="5002213" y="1676400"/>
            <a:ext cx="2233612" cy="1152525"/>
          </a:xfrm>
          <a:prstGeom prst="wedgeRectCallout">
            <a:avLst>
              <a:gd name="adj1" fmla="val -58676"/>
              <a:gd name="adj2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54303" name="Rectangle 49"/>
          <p:cNvSpPr>
            <a:spLocks noChangeArrowheads="1"/>
          </p:cNvSpPr>
          <p:nvPr/>
        </p:nvSpPr>
        <p:spPr bwMode="auto">
          <a:xfrm>
            <a:off x="5073650" y="1676400"/>
            <a:ext cx="1514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/>
          <a:p>
            <a:pPr algn="l" eaLnBrk="1" hangingPunct="1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4304" name="Rectangle 50"/>
          <p:cNvSpPr>
            <a:spLocks noChangeArrowheads="1"/>
          </p:cNvSpPr>
          <p:nvPr/>
        </p:nvSpPr>
        <p:spPr bwMode="auto">
          <a:xfrm>
            <a:off x="5073650" y="1892300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i</a:t>
            </a:r>
          </a:p>
        </p:txBody>
      </p:sp>
      <p:sp>
        <p:nvSpPr>
          <p:cNvPr id="54305" name="Rectangle 51"/>
          <p:cNvSpPr>
            <a:spLocks noChangeArrowheads="1"/>
          </p:cNvSpPr>
          <p:nvPr/>
        </p:nvSpPr>
        <p:spPr bwMode="auto">
          <a:xfrm>
            <a:off x="5578475" y="1892300"/>
            <a:ext cx="503238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id+2</a:t>
            </a:r>
            <a:r>
              <a:rPr lang="en-US" sz="1400" i="1" baseline="30000">
                <a:latin typeface="Arial" charset="0"/>
              </a:rPr>
              <a:t>i</a:t>
            </a:r>
            <a:endParaRPr lang="en-US" sz="1400" i="1">
              <a:latin typeface="Arial" charset="0"/>
            </a:endParaRPr>
          </a:p>
        </p:txBody>
      </p:sp>
      <p:sp>
        <p:nvSpPr>
          <p:cNvPr id="54306" name="Rectangle 52"/>
          <p:cNvSpPr>
            <a:spLocks noChangeArrowheads="1"/>
          </p:cNvSpPr>
          <p:nvPr/>
        </p:nvSpPr>
        <p:spPr bwMode="auto">
          <a:xfrm>
            <a:off x="6081713" y="1892300"/>
            <a:ext cx="50641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succ</a:t>
            </a:r>
          </a:p>
        </p:txBody>
      </p:sp>
      <p:sp>
        <p:nvSpPr>
          <p:cNvPr id="54307" name="Rectangle 53"/>
          <p:cNvSpPr>
            <a:spLocks noChangeArrowheads="1"/>
          </p:cNvSpPr>
          <p:nvPr/>
        </p:nvSpPr>
        <p:spPr bwMode="auto">
          <a:xfrm>
            <a:off x="6731000" y="1676400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keys</a:t>
            </a:r>
          </a:p>
        </p:txBody>
      </p:sp>
      <p:sp>
        <p:nvSpPr>
          <p:cNvPr id="54308" name="Rectangle 54"/>
          <p:cNvSpPr>
            <a:spLocks noChangeArrowheads="1"/>
          </p:cNvSpPr>
          <p:nvPr/>
        </p:nvSpPr>
        <p:spPr bwMode="auto">
          <a:xfrm>
            <a:off x="5073650" y="2109788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sz="1400" i="1">
              <a:latin typeface="Arial" charset="0"/>
            </a:endParaRPr>
          </a:p>
          <a:p>
            <a:pPr eaLnBrk="1" hangingPunct="1"/>
            <a:endParaRPr lang="en-US" sz="1400" i="1">
              <a:latin typeface="Arial" charset="0"/>
            </a:endParaRPr>
          </a:p>
        </p:txBody>
      </p:sp>
      <p:sp>
        <p:nvSpPr>
          <p:cNvPr id="54309" name="Rectangle 55"/>
          <p:cNvSpPr>
            <a:spLocks noChangeArrowheads="1"/>
          </p:cNvSpPr>
          <p:nvPr/>
        </p:nvSpPr>
        <p:spPr bwMode="auto">
          <a:xfrm>
            <a:off x="5578475" y="2109788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54310" name="Rectangle 56"/>
          <p:cNvSpPr>
            <a:spLocks noChangeArrowheads="1"/>
          </p:cNvSpPr>
          <p:nvPr/>
        </p:nvSpPr>
        <p:spPr bwMode="auto">
          <a:xfrm>
            <a:off x="6083300" y="2109788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54311" name="Oval 57"/>
          <p:cNvSpPr>
            <a:spLocks noChangeArrowheads="1"/>
          </p:cNvSpPr>
          <p:nvPr/>
        </p:nvSpPr>
        <p:spPr bwMode="auto">
          <a:xfrm>
            <a:off x="3203575" y="42687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4312" name="AutoShape 58"/>
          <p:cNvSpPr>
            <a:spLocks noChangeArrowheads="1"/>
          </p:cNvSpPr>
          <p:nvPr/>
        </p:nvSpPr>
        <p:spPr bwMode="auto">
          <a:xfrm>
            <a:off x="609600" y="4052888"/>
            <a:ext cx="2232025" cy="1152525"/>
          </a:xfrm>
          <a:prstGeom prst="wedgeRectCallout">
            <a:avLst>
              <a:gd name="adj1" fmla="val 66926"/>
              <a:gd name="adj2" fmla="val -224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54313" name="Rectangle 59"/>
          <p:cNvSpPr>
            <a:spLocks noChangeArrowheads="1"/>
          </p:cNvSpPr>
          <p:nvPr/>
        </p:nvSpPr>
        <p:spPr bwMode="auto">
          <a:xfrm>
            <a:off x="682625" y="4052888"/>
            <a:ext cx="151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/>
          <a:p>
            <a:pPr algn="l" eaLnBrk="1" hangingPunct="1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4314" name="Rectangle 60"/>
          <p:cNvSpPr>
            <a:spLocks noChangeArrowheads="1"/>
          </p:cNvSpPr>
          <p:nvPr/>
        </p:nvSpPr>
        <p:spPr bwMode="auto">
          <a:xfrm>
            <a:off x="682625" y="4268788"/>
            <a:ext cx="503238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i</a:t>
            </a:r>
          </a:p>
        </p:txBody>
      </p:sp>
      <p:sp>
        <p:nvSpPr>
          <p:cNvPr id="54315" name="Rectangle 61"/>
          <p:cNvSpPr>
            <a:spLocks noChangeArrowheads="1"/>
          </p:cNvSpPr>
          <p:nvPr/>
        </p:nvSpPr>
        <p:spPr bwMode="auto">
          <a:xfrm>
            <a:off x="1185863" y="4268788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id+2</a:t>
            </a:r>
            <a:r>
              <a:rPr lang="en-US" sz="1400" i="1" baseline="30000">
                <a:latin typeface="Arial" charset="0"/>
              </a:rPr>
              <a:t>i</a:t>
            </a:r>
          </a:p>
        </p:txBody>
      </p:sp>
      <p:sp>
        <p:nvSpPr>
          <p:cNvPr id="54316" name="Rectangle 62"/>
          <p:cNvSpPr>
            <a:spLocks noChangeArrowheads="1"/>
          </p:cNvSpPr>
          <p:nvPr/>
        </p:nvSpPr>
        <p:spPr bwMode="auto">
          <a:xfrm>
            <a:off x="1689100" y="4268788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succ.</a:t>
            </a:r>
          </a:p>
        </p:txBody>
      </p:sp>
      <p:sp>
        <p:nvSpPr>
          <p:cNvPr id="54317" name="Rectangle 63"/>
          <p:cNvSpPr>
            <a:spLocks noChangeArrowheads="1"/>
          </p:cNvSpPr>
          <p:nvPr/>
        </p:nvSpPr>
        <p:spPr bwMode="auto">
          <a:xfrm>
            <a:off x="2339975" y="4052888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keys</a:t>
            </a:r>
          </a:p>
        </p:txBody>
      </p:sp>
      <p:sp>
        <p:nvSpPr>
          <p:cNvPr id="54318" name="Rectangle 64"/>
          <p:cNvSpPr>
            <a:spLocks noChangeArrowheads="1"/>
          </p:cNvSpPr>
          <p:nvPr/>
        </p:nvSpPr>
        <p:spPr bwMode="auto">
          <a:xfrm>
            <a:off x="2339975" y="4268788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54319" name="Rectangle 65"/>
          <p:cNvSpPr>
            <a:spLocks noChangeArrowheads="1"/>
          </p:cNvSpPr>
          <p:nvPr/>
        </p:nvSpPr>
        <p:spPr bwMode="auto">
          <a:xfrm>
            <a:off x="682625" y="4484688"/>
            <a:ext cx="503238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  <a:p>
            <a:pPr eaLnBrk="1" hangingPunct="1"/>
            <a:r>
              <a:rPr lang="en-US" sz="1400" i="1">
                <a:latin typeface="Arial" charset="0"/>
              </a:rPr>
              <a:t>1</a:t>
            </a:r>
          </a:p>
          <a:p>
            <a:pPr eaLnBrk="1" hangingPunct="1"/>
            <a:r>
              <a:rPr lang="en-US" sz="1400" i="1">
                <a:latin typeface="Arial" charset="0"/>
              </a:rPr>
              <a:t>2</a:t>
            </a:r>
          </a:p>
        </p:txBody>
      </p:sp>
      <p:sp>
        <p:nvSpPr>
          <p:cNvPr id="54320" name="Rectangle 66"/>
          <p:cNvSpPr>
            <a:spLocks noChangeArrowheads="1"/>
          </p:cNvSpPr>
          <p:nvPr/>
        </p:nvSpPr>
        <p:spPr bwMode="auto">
          <a:xfrm>
            <a:off x="1184275" y="4484688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7</a:t>
            </a:r>
          </a:p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  <a:p>
            <a:pPr eaLnBrk="1" hangingPunct="1"/>
            <a:r>
              <a:rPr lang="en-US" sz="1400" i="1">
                <a:latin typeface="Arial" charset="0"/>
              </a:rPr>
              <a:t>2</a:t>
            </a:r>
          </a:p>
        </p:txBody>
      </p:sp>
      <p:sp>
        <p:nvSpPr>
          <p:cNvPr id="54321" name="Rectangle 67"/>
          <p:cNvSpPr>
            <a:spLocks noChangeArrowheads="1"/>
          </p:cNvSpPr>
          <p:nvPr/>
        </p:nvSpPr>
        <p:spPr bwMode="auto">
          <a:xfrm>
            <a:off x="1689100" y="4484688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  <a:p>
            <a:pPr eaLnBrk="1" hangingPunct="1"/>
            <a:r>
              <a:rPr lang="en-US" sz="1400" i="1">
                <a:latin typeface="Arial" charset="0"/>
              </a:rPr>
              <a:t>3</a:t>
            </a:r>
          </a:p>
        </p:txBody>
      </p:sp>
      <p:sp>
        <p:nvSpPr>
          <p:cNvPr id="54322" name="Rectangle 68"/>
          <p:cNvSpPr>
            <a:spLocks noChangeArrowheads="1"/>
          </p:cNvSpPr>
          <p:nvPr/>
        </p:nvSpPr>
        <p:spPr bwMode="auto">
          <a:xfrm>
            <a:off x="2339975" y="4268788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6</a:t>
            </a:r>
          </a:p>
        </p:txBody>
      </p:sp>
      <p:sp>
        <p:nvSpPr>
          <p:cNvPr id="54323" name="Rectangle 69"/>
          <p:cNvSpPr>
            <a:spLocks noChangeArrowheads="1"/>
          </p:cNvSpPr>
          <p:nvPr/>
        </p:nvSpPr>
        <p:spPr bwMode="auto">
          <a:xfrm>
            <a:off x="6156325" y="2511425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6</a:t>
            </a:r>
          </a:p>
        </p:txBody>
      </p:sp>
      <p:sp>
        <p:nvSpPr>
          <p:cNvPr id="653382" name="Rectangle 70"/>
          <p:cNvSpPr>
            <a:spLocks noChangeArrowheads="1"/>
          </p:cNvSpPr>
          <p:nvPr/>
        </p:nvSpPr>
        <p:spPr bwMode="auto">
          <a:xfrm>
            <a:off x="7378700" y="3881438"/>
            <a:ext cx="360363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6</a:t>
            </a:r>
          </a:p>
        </p:txBody>
      </p:sp>
      <p:sp>
        <p:nvSpPr>
          <p:cNvPr id="54325" name="Rectangle 71"/>
          <p:cNvSpPr>
            <a:spLocks noChangeArrowheads="1"/>
          </p:cNvSpPr>
          <p:nvPr/>
        </p:nvSpPr>
        <p:spPr bwMode="auto">
          <a:xfrm>
            <a:off x="7378700" y="5608638"/>
            <a:ext cx="360363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i="1">
                <a:latin typeface="Arial" charset="0"/>
              </a:rPr>
              <a:t>0</a:t>
            </a:r>
          </a:p>
        </p:txBody>
      </p:sp>
      <p:sp>
        <p:nvSpPr>
          <p:cNvPr id="653384" name="Rectangle 72"/>
          <p:cNvSpPr>
            <a:spLocks noChangeArrowheads="1"/>
          </p:cNvSpPr>
          <p:nvPr/>
        </p:nvSpPr>
        <p:spPr bwMode="auto">
          <a:xfrm>
            <a:off x="7954963" y="3260725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653385" name="Rectangle 73"/>
          <p:cNvSpPr>
            <a:spLocks noChangeArrowheads="1"/>
          </p:cNvSpPr>
          <p:nvPr/>
        </p:nvSpPr>
        <p:spPr bwMode="auto">
          <a:xfrm>
            <a:off x="6156325" y="2135188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 i="1">
                <a:solidFill>
                  <a:srgbClr val="FF3300"/>
                </a:solidFill>
                <a:latin typeface="Arial" charset="0"/>
              </a:rPr>
              <a:t>3</a:t>
            </a:r>
          </a:p>
        </p:txBody>
      </p:sp>
      <p:sp>
        <p:nvSpPr>
          <p:cNvPr id="54328" name="Rectangle 74"/>
          <p:cNvSpPr>
            <a:spLocks noChangeArrowheads="1"/>
          </p:cNvSpPr>
          <p:nvPr/>
        </p:nvSpPr>
        <p:spPr bwMode="auto">
          <a:xfrm>
            <a:off x="6731000" y="1893888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s-ES" sz="1400" i="1">
              <a:latin typeface="Arial" charset="0"/>
            </a:endParaRPr>
          </a:p>
        </p:txBody>
      </p:sp>
      <p:sp>
        <p:nvSpPr>
          <p:cNvPr id="54329" name="Rectangle 7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3657600" cy="4800600"/>
          </a:xfrm>
        </p:spPr>
        <p:txBody>
          <a:bodyPr/>
          <a:lstStyle/>
          <a:p>
            <a:r>
              <a:rPr lang="en-US" dirty="0" smtClean="0"/>
              <a:t>Example 2:</a:t>
            </a:r>
          </a:p>
          <a:p>
            <a:pPr lvl="1"/>
            <a:r>
              <a:rPr lang="en-US" dirty="0" smtClean="0"/>
              <a:t>Item management when node 1 departures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532 L 1.11022E-16 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53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1.11022E-16 0.031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53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53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53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53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53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53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53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53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53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53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53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653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53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3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3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35" grpId="0" animBg="1"/>
      <p:bldP spid="653340" grpId="0" animBg="1"/>
      <p:bldP spid="653341" grpId="0"/>
      <p:bldP spid="653342" grpId="0" animBg="1"/>
      <p:bldP spid="653343" grpId="0" animBg="1"/>
      <p:bldP spid="653344" grpId="0" animBg="1"/>
      <p:bldP spid="653345" grpId="0"/>
      <p:bldP spid="653346" grpId="0" animBg="1"/>
      <p:bldP spid="653347" grpId="0" animBg="1"/>
      <p:bldP spid="653348" grpId="0" animBg="1"/>
      <p:bldP spid="653349" grpId="0" animBg="1"/>
      <p:bldP spid="653356" grpId="0" animBg="1"/>
      <p:bldP spid="653382" grpId="0" animBg="1"/>
      <p:bldP spid="653384" grpId="0" animBg="1"/>
      <p:bldP spid="65338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Chord: Item lookup with finger tables</a:t>
            </a: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3729038" y="2733675"/>
            <a:ext cx="3249612" cy="32654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5238750" y="28987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0</a:t>
            </a:r>
          </a:p>
        </p:txBody>
      </p:sp>
      <p:sp>
        <p:nvSpPr>
          <p:cNvPr id="55301" name="Oval 6"/>
          <p:cNvSpPr>
            <a:spLocks noChangeArrowheads="1"/>
          </p:cNvSpPr>
          <p:nvPr/>
        </p:nvSpPr>
        <p:spPr bwMode="auto">
          <a:xfrm>
            <a:off x="6392863" y="3124200"/>
            <a:ext cx="1730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auto">
          <a:xfrm>
            <a:off x="6173788" y="31527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1</a:t>
            </a:r>
          </a:p>
        </p:txBody>
      </p:sp>
      <p:sp>
        <p:nvSpPr>
          <p:cNvPr id="55303" name="Text Box 8"/>
          <p:cNvSpPr txBox="1">
            <a:spLocks noChangeArrowheads="1"/>
          </p:cNvSpPr>
          <p:nvPr/>
        </p:nvSpPr>
        <p:spPr bwMode="auto">
          <a:xfrm>
            <a:off x="6630988" y="41592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2</a:t>
            </a:r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auto">
          <a:xfrm>
            <a:off x="6173788" y="5286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3</a:t>
            </a:r>
          </a:p>
        </p:txBody>
      </p:sp>
      <p:sp>
        <p:nvSpPr>
          <p:cNvPr id="55305" name="Text Box 10"/>
          <p:cNvSpPr txBox="1">
            <a:spLocks noChangeArrowheads="1"/>
          </p:cNvSpPr>
          <p:nvPr/>
        </p:nvSpPr>
        <p:spPr bwMode="auto">
          <a:xfrm>
            <a:off x="5245100" y="5486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4</a:t>
            </a:r>
          </a:p>
        </p:txBody>
      </p:sp>
      <p:sp>
        <p:nvSpPr>
          <p:cNvPr id="55306" name="Text Box 11"/>
          <p:cNvSpPr txBox="1">
            <a:spLocks noChangeArrowheads="1"/>
          </p:cNvSpPr>
          <p:nvPr/>
        </p:nvSpPr>
        <p:spPr bwMode="auto">
          <a:xfrm>
            <a:off x="4249738" y="5286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5</a:t>
            </a:r>
          </a:p>
        </p:txBody>
      </p:sp>
      <p:sp>
        <p:nvSpPr>
          <p:cNvPr id="55307" name="Text Box 12"/>
          <p:cNvSpPr txBox="1">
            <a:spLocks noChangeArrowheads="1"/>
          </p:cNvSpPr>
          <p:nvPr/>
        </p:nvSpPr>
        <p:spPr bwMode="auto">
          <a:xfrm>
            <a:off x="3733800" y="4159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6</a:t>
            </a:r>
          </a:p>
        </p:txBody>
      </p:sp>
      <p:sp>
        <p:nvSpPr>
          <p:cNvPr id="55308" name="Text Box 13"/>
          <p:cNvSpPr txBox="1">
            <a:spLocks noChangeArrowheads="1"/>
          </p:cNvSpPr>
          <p:nvPr/>
        </p:nvSpPr>
        <p:spPr bwMode="auto">
          <a:xfrm>
            <a:off x="4244975" y="3219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Arial" charset="0"/>
              </a:rPr>
              <a:t>7</a:t>
            </a:r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>
            <a:off x="5402263" y="27432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5402263" y="5943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11" name="Line 16"/>
          <p:cNvSpPr>
            <a:spLocks noChangeShapeType="1"/>
          </p:cNvSpPr>
          <p:nvPr/>
        </p:nvSpPr>
        <p:spPr bwMode="auto">
          <a:xfrm>
            <a:off x="3725863" y="43434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12" name="Line 17"/>
          <p:cNvSpPr>
            <a:spLocks noChangeShapeType="1"/>
          </p:cNvSpPr>
          <p:nvPr/>
        </p:nvSpPr>
        <p:spPr bwMode="auto">
          <a:xfrm>
            <a:off x="6926263" y="43434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13" name="Line 18"/>
          <p:cNvSpPr>
            <a:spLocks noChangeShapeType="1"/>
          </p:cNvSpPr>
          <p:nvPr/>
        </p:nvSpPr>
        <p:spPr bwMode="auto">
          <a:xfrm>
            <a:off x="4183063" y="32766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14" name="Line 19"/>
          <p:cNvSpPr>
            <a:spLocks noChangeShapeType="1"/>
          </p:cNvSpPr>
          <p:nvPr/>
        </p:nvSpPr>
        <p:spPr bwMode="auto">
          <a:xfrm>
            <a:off x="6392863" y="54864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15" name="Line 20"/>
          <p:cNvSpPr>
            <a:spLocks noChangeShapeType="1"/>
          </p:cNvSpPr>
          <p:nvPr/>
        </p:nvSpPr>
        <p:spPr bwMode="auto">
          <a:xfrm flipV="1">
            <a:off x="4259263" y="54864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16" name="Text Box 21"/>
          <p:cNvSpPr txBox="1">
            <a:spLocks noChangeArrowheads="1"/>
          </p:cNvSpPr>
          <p:nvPr/>
        </p:nvSpPr>
        <p:spPr bwMode="auto">
          <a:xfrm>
            <a:off x="7673975" y="29845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5317" name="Text Box 22"/>
          <p:cNvSpPr txBox="1">
            <a:spLocks noChangeArrowheads="1"/>
          </p:cNvSpPr>
          <p:nvPr/>
        </p:nvSpPr>
        <p:spPr bwMode="auto">
          <a:xfrm>
            <a:off x="7413625" y="3060700"/>
            <a:ext cx="111283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0    2      2</a:t>
            </a:r>
          </a:p>
          <a:p>
            <a:pPr algn="l"/>
            <a:r>
              <a:rPr lang="en-US" sz="1400" i="1">
                <a:latin typeface="Arial" charset="0"/>
              </a:rPr>
              <a:t>1    3      6</a:t>
            </a:r>
          </a:p>
          <a:p>
            <a:pPr algn="l"/>
            <a:r>
              <a:rPr lang="en-US" sz="1400" i="1">
                <a:latin typeface="Arial" charset="0"/>
              </a:rPr>
              <a:t>2    5      6 </a:t>
            </a:r>
          </a:p>
        </p:txBody>
      </p:sp>
      <p:sp>
        <p:nvSpPr>
          <p:cNvPr id="55318" name="Rectangle 23"/>
          <p:cNvSpPr>
            <a:spLocks noChangeArrowheads="1"/>
          </p:cNvSpPr>
          <p:nvPr/>
        </p:nvSpPr>
        <p:spPr bwMode="auto">
          <a:xfrm>
            <a:off x="7427913" y="30480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5319" name="Line 24"/>
          <p:cNvSpPr>
            <a:spLocks noChangeShapeType="1"/>
          </p:cNvSpPr>
          <p:nvPr/>
        </p:nvSpPr>
        <p:spPr bwMode="auto">
          <a:xfrm>
            <a:off x="7627938" y="30480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20" name="Line 25"/>
          <p:cNvSpPr>
            <a:spLocks noChangeShapeType="1"/>
          </p:cNvSpPr>
          <p:nvPr/>
        </p:nvSpPr>
        <p:spPr bwMode="auto">
          <a:xfrm>
            <a:off x="8037513" y="30480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21" name="Line 26"/>
          <p:cNvSpPr>
            <a:spLocks noChangeShapeType="1"/>
          </p:cNvSpPr>
          <p:nvPr/>
        </p:nvSpPr>
        <p:spPr bwMode="auto">
          <a:xfrm>
            <a:off x="7427913" y="33337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22" name="Text Box 27"/>
          <p:cNvSpPr txBox="1">
            <a:spLocks noChangeArrowheads="1"/>
          </p:cNvSpPr>
          <p:nvPr/>
        </p:nvSpPr>
        <p:spPr bwMode="auto">
          <a:xfrm>
            <a:off x="7369175" y="27559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5323" name="AutoShape 28"/>
          <p:cNvSpPr>
            <a:spLocks noChangeArrowheads="1"/>
          </p:cNvSpPr>
          <p:nvPr/>
        </p:nvSpPr>
        <p:spPr bwMode="auto">
          <a:xfrm>
            <a:off x="7231063" y="2743200"/>
            <a:ext cx="1828800" cy="1371600"/>
          </a:xfrm>
          <a:prstGeom prst="wedgeRectCallout">
            <a:avLst>
              <a:gd name="adj1" fmla="val -85940"/>
              <a:gd name="adj2" fmla="val -1851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  <p:sp>
        <p:nvSpPr>
          <p:cNvPr id="55324" name="Oval 29"/>
          <p:cNvSpPr>
            <a:spLocks noChangeArrowheads="1"/>
          </p:cNvSpPr>
          <p:nvPr/>
        </p:nvSpPr>
        <p:spPr bwMode="auto">
          <a:xfrm>
            <a:off x="6905625" y="4276725"/>
            <a:ext cx="1730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5325" name="Text Box 30"/>
          <p:cNvSpPr txBox="1">
            <a:spLocks noChangeArrowheads="1"/>
          </p:cNvSpPr>
          <p:nvPr/>
        </p:nvSpPr>
        <p:spPr bwMode="auto">
          <a:xfrm>
            <a:off x="7673975" y="49657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5326" name="Text Box 31"/>
          <p:cNvSpPr txBox="1">
            <a:spLocks noChangeArrowheads="1"/>
          </p:cNvSpPr>
          <p:nvPr/>
        </p:nvSpPr>
        <p:spPr bwMode="auto">
          <a:xfrm>
            <a:off x="7413625" y="5041900"/>
            <a:ext cx="111283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0    3      6</a:t>
            </a:r>
          </a:p>
          <a:p>
            <a:pPr algn="l"/>
            <a:r>
              <a:rPr lang="en-US" sz="1400" i="1">
                <a:latin typeface="Arial" charset="0"/>
              </a:rPr>
              <a:t>1    4      6</a:t>
            </a:r>
          </a:p>
          <a:p>
            <a:pPr algn="l"/>
            <a:r>
              <a:rPr lang="en-US" sz="1400" i="1">
                <a:latin typeface="Arial" charset="0"/>
              </a:rPr>
              <a:t>2    6      6 </a:t>
            </a:r>
          </a:p>
        </p:txBody>
      </p:sp>
      <p:sp>
        <p:nvSpPr>
          <p:cNvPr id="55327" name="Rectangle 32"/>
          <p:cNvSpPr>
            <a:spLocks noChangeArrowheads="1"/>
          </p:cNvSpPr>
          <p:nvPr/>
        </p:nvSpPr>
        <p:spPr bwMode="auto">
          <a:xfrm>
            <a:off x="7427913" y="50292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5328" name="Line 33"/>
          <p:cNvSpPr>
            <a:spLocks noChangeShapeType="1"/>
          </p:cNvSpPr>
          <p:nvPr/>
        </p:nvSpPr>
        <p:spPr bwMode="auto">
          <a:xfrm>
            <a:off x="7627938" y="50292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29" name="Line 34"/>
          <p:cNvSpPr>
            <a:spLocks noChangeShapeType="1"/>
          </p:cNvSpPr>
          <p:nvPr/>
        </p:nvSpPr>
        <p:spPr bwMode="auto">
          <a:xfrm>
            <a:off x="8037513" y="5029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30" name="Line 35"/>
          <p:cNvSpPr>
            <a:spLocks noChangeShapeType="1"/>
          </p:cNvSpPr>
          <p:nvPr/>
        </p:nvSpPr>
        <p:spPr bwMode="auto">
          <a:xfrm>
            <a:off x="7427913" y="53149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31" name="Text Box 36"/>
          <p:cNvSpPr txBox="1">
            <a:spLocks noChangeArrowheads="1"/>
          </p:cNvSpPr>
          <p:nvPr/>
        </p:nvSpPr>
        <p:spPr bwMode="auto">
          <a:xfrm>
            <a:off x="7369175" y="47371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5332" name="AutoShape 37"/>
          <p:cNvSpPr>
            <a:spLocks noChangeArrowheads="1"/>
          </p:cNvSpPr>
          <p:nvPr/>
        </p:nvSpPr>
        <p:spPr bwMode="auto">
          <a:xfrm>
            <a:off x="7231063" y="4724400"/>
            <a:ext cx="1371600" cy="1371600"/>
          </a:xfrm>
          <a:prstGeom prst="wedgeRectCallout">
            <a:avLst>
              <a:gd name="adj1" fmla="val -61111"/>
              <a:gd name="adj2" fmla="val -7963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  <p:sp>
        <p:nvSpPr>
          <p:cNvPr id="55333" name="Oval 38"/>
          <p:cNvSpPr>
            <a:spLocks noChangeArrowheads="1"/>
          </p:cNvSpPr>
          <p:nvPr/>
        </p:nvSpPr>
        <p:spPr bwMode="auto">
          <a:xfrm>
            <a:off x="5326063" y="2667000"/>
            <a:ext cx="1730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5334" name="Text Box 39"/>
          <p:cNvSpPr txBox="1">
            <a:spLocks noChangeArrowheads="1"/>
          </p:cNvSpPr>
          <p:nvPr/>
        </p:nvSpPr>
        <p:spPr bwMode="auto">
          <a:xfrm>
            <a:off x="6073775" y="15367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5335" name="Text Box 40"/>
          <p:cNvSpPr txBox="1">
            <a:spLocks noChangeArrowheads="1"/>
          </p:cNvSpPr>
          <p:nvPr/>
        </p:nvSpPr>
        <p:spPr bwMode="auto">
          <a:xfrm>
            <a:off x="5813425" y="1612900"/>
            <a:ext cx="111283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0    1      1</a:t>
            </a:r>
          </a:p>
          <a:p>
            <a:pPr algn="l"/>
            <a:r>
              <a:rPr lang="en-US" sz="1400" i="1">
                <a:latin typeface="Arial" charset="0"/>
              </a:rPr>
              <a:t>1    2      2</a:t>
            </a:r>
          </a:p>
          <a:p>
            <a:pPr algn="l"/>
            <a:r>
              <a:rPr lang="en-US" sz="1400" i="1">
                <a:latin typeface="Arial" charset="0"/>
              </a:rPr>
              <a:t>2    4      6 </a:t>
            </a:r>
          </a:p>
        </p:txBody>
      </p:sp>
      <p:sp>
        <p:nvSpPr>
          <p:cNvPr id="55336" name="Rectangle 41"/>
          <p:cNvSpPr>
            <a:spLocks noChangeArrowheads="1"/>
          </p:cNvSpPr>
          <p:nvPr/>
        </p:nvSpPr>
        <p:spPr bwMode="auto">
          <a:xfrm>
            <a:off x="5827713" y="16002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5337" name="Line 42"/>
          <p:cNvSpPr>
            <a:spLocks noChangeShapeType="1"/>
          </p:cNvSpPr>
          <p:nvPr/>
        </p:nvSpPr>
        <p:spPr bwMode="auto">
          <a:xfrm>
            <a:off x="6027738" y="16002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38" name="Line 43"/>
          <p:cNvSpPr>
            <a:spLocks noChangeShapeType="1"/>
          </p:cNvSpPr>
          <p:nvPr/>
        </p:nvSpPr>
        <p:spPr bwMode="auto">
          <a:xfrm>
            <a:off x="6437313" y="1600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39" name="Line 44"/>
          <p:cNvSpPr>
            <a:spLocks noChangeShapeType="1"/>
          </p:cNvSpPr>
          <p:nvPr/>
        </p:nvSpPr>
        <p:spPr bwMode="auto">
          <a:xfrm>
            <a:off x="5827713" y="18859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40" name="Text Box 45"/>
          <p:cNvSpPr txBox="1">
            <a:spLocks noChangeArrowheads="1"/>
          </p:cNvSpPr>
          <p:nvPr/>
        </p:nvSpPr>
        <p:spPr bwMode="auto">
          <a:xfrm>
            <a:off x="5768975" y="13081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5341" name="AutoShape 46"/>
          <p:cNvSpPr>
            <a:spLocks noChangeArrowheads="1"/>
          </p:cNvSpPr>
          <p:nvPr/>
        </p:nvSpPr>
        <p:spPr bwMode="auto">
          <a:xfrm>
            <a:off x="5630863" y="1295400"/>
            <a:ext cx="1905000" cy="1371600"/>
          </a:xfrm>
          <a:prstGeom prst="wedgeRectCallout">
            <a:avLst>
              <a:gd name="adj1" fmla="val -62500"/>
              <a:gd name="adj2" fmla="val 4814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  <p:sp>
        <p:nvSpPr>
          <p:cNvPr id="55342" name="Rectangle 47"/>
          <p:cNvSpPr>
            <a:spLocks noChangeArrowheads="1"/>
          </p:cNvSpPr>
          <p:nvPr/>
        </p:nvSpPr>
        <p:spPr bwMode="auto">
          <a:xfrm>
            <a:off x="7042150" y="1641475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5343" name="Text Box 48"/>
          <p:cNvSpPr txBox="1">
            <a:spLocks noChangeArrowheads="1"/>
          </p:cNvSpPr>
          <p:nvPr/>
        </p:nvSpPr>
        <p:spPr bwMode="auto">
          <a:xfrm>
            <a:off x="7027863" y="1603375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7</a:t>
            </a:r>
          </a:p>
        </p:txBody>
      </p:sp>
      <p:sp>
        <p:nvSpPr>
          <p:cNvPr id="55344" name="Text Box 49"/>
          <p:cNvSpPr txBox="1">
            <a:spLocks noChangeArrowheads="1"/>
          </p:cNvSpPr>
          <p:nvPr/>
        </p:nvSpPr>
        <p:spPr bwMode="auto">
          <a:xfrm>
            <a:off x="8472488" y="2819400"/>
            <a:ext cx="5953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keys </a:t>
            </a:r>
          </a:p>
        </p:txBody>
      </p:sp>
      <p:sp>
        <p:nvSpPr>
          <p:cNvPr id="55345" name="Rectangle 50"/>
          <p:cNvSpPr>
            <a:spLocks noChangeArrowheads="1"/>
          </p:cNvSpPr>
          <p:nvPr/>
        </p:nvSpPr>
        <p:spPr bwMode="auto">
          <a:xfrm>
            <a:off x="8616950" y="3086100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5346" name="Text Box 51"/>
          <p:cNvSpPr txBox="1">
            <a:spLocks noChangeArrowheads="1"/>
          </p:cNvSpPr>
          <p:nvPr/>
        </p:nvSpPr>
        <p:spPr bwMode="auto">
          <a:xfrm>
            <a:off x="8602663" y="30480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1</a:t>
            </a:r>
          </a:p>
        </p:txBody>
      </p:sp>
      <p:sp>
        <p:nvSpPr>
          <p:cNvPr id="55347" name="Text Box 52"/>
          <p:cNvSpPr txBox="1">
            <a:spLocks noChangeArrowheads="1"/>
          </p:cNvSpPr>
          <p:nvPr/>
        </p:nvSpPr>
        <p:spPr bwMode="auto">
          <a:xfrm>
            <a:off x="6926263" y="1374775"/>
            <a:ext cx="5953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keys </a:t>
            </a:r>
          </a:p>
        </p:txBody>
      </p:sp>
      <p:sp>
        <p:nvSpPr>
          <p:cNvPr id="55348" name="Line 53"/>
          <p:cNvSpPr>
            <a:spLocks noChangeShapeType="1"/>
          </p:cNvSpPr>
          <p:nvPr/>
        </p:nvSpPr>
        <p:spPr bwMode="auto">
          <a:xfrm>
            <a:off x="3725863" y="43434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49" name="Oval 54"/>
          <p:cNvSpPr>
            <a:spLocks noChangeArrowheads="1"/>
          </p:cNvSpPr>
          <p:nvPr/>
        </p:nvSpPr>
        <p:spPr bwMode="auto">
          <a:xfrm>
            <a:off x="3629025" y="4276725"/>
            <a:ext cx="1730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5350" name="Text Box 55"/>
          <p:cNvSpPr txBox="1">
            <a:spLocks noChangeArrowheads="1"/>
          </p:cNvSpPr>
          <p:nvPr/>
        </p:nvSpPr>
        <p:spPr bwMode="auto">
          <a:xfrm>
            <a:off x="2492375" y="4660900"/>
            <a:ext cx="180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ca-ES" sz="1400" i="1">
              <a:latin typeface="Arial" charset="0"/>
            </a:endParaRPr>
          </a:p>
        </p:txBody>
      </p:sp>
      <p:sp>
        <p:nvSpPr>
          <p:cNvPr id="55351" name="Text Box 56"/>
          <p:cNvSpPr txBox="1">
            <a:spLocks noChangeArrowheads="1"/>
          </p:cNvSpPr>
          <p:nvPr/>
        </p:nvSpPr>
        <p:spPr bwMode="auto">
          <a:xfrm>
            <a:off x="2232025" y="4737100"/>
            <a:ext cx="111283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i  id+2</a:t>
            </a:r>
            <a:r>
              <a:rPr lang="en-US" sz="1400" i="1" baseline="50000">
                <a:latin typeface="Arial" charset="0"/>
              </a:rPr>
              <a:t>i  </a:t>
            </a:r>
            <a:r>
              <a:rPr lang="en-US" sz="1400" i="1">
                <a:latin typeface="Arial" charset="0"/>
              </a:rPr>
              <a:t>succ</a:t>
            </a:r>
          </a:p>
          <a:p>
            <a:pPr algn="l"/>
            <a:r>
              <a:rPr lang="en-US" sz="1400" i="1">
                <a:latin typeface="Arial" charset="0"/>
              </a:rPr>
              <a:t>0    7      0</a:t>
            </a:r>
          </a:p>
          <a:p>
            <a:pPr algn="l"/>
            <a:r>
              <a:rPr lang="en-US" sz="1400" i="1">
                <a:latin typeface="Arial" charset="0"/>
              </a:rPr>
              <a:t>1    0      0</a:t>
            </a:r>
          </a:p>
          <a:p>
            <a:pPr algn="l"/>
            <a:r>
              <a:rPr lang="en-US" sz="1400" i="1">
                <a:latin typeface="Arial" charset="0"/>
              </a:rPr>
              <a:t>2    2      2 </a:t>
            </a:r>
          </a:p>
        </p:txBody>
      </p:sp>
      <p:sp>
        <p:nvSpPr>
          <p:cNvPr id="55352" name="Rectangle 57"/>
          <p:cNvSpPr>
            <a:spLocks noChangeArrowheads="1"/>
          </p:cNvSpPr>
          <p:nvPr/>
        </p:nvSpPr>
        <p:spPr bwMode="auto">
          <a:xfrm>
            <a:off x="2246313" y="47244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s-ES"/>
          </a:p>
        </p:txBody>
      </p:sp>
      <p:sp>
        <p:nvSpPr>
          <p:cNvPr id="55353" name="Line 58"/>
          <p:cNvSpPr>
            <a:spLocks noChangeShapeType="1"/>
          </p:cNvSpPr>
          <p:nvPr/>
        </p:nvSpPr>
        <p:spPr bwMode="auto">
          <a:xfrm>
            <a:off x="2446338" y="472440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54" name="Line 59"/>
          <p:cNvSpPr>
            <a:spLocks noChangeShapeType="1"/>
          </p:cNvSpPr>
          <p:nvPr/>
        </p:nvSpPr>
        <p:spPr bwMode="auto">
          <a:xfrm>
            <a:off x="2855913" y="4724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55" name="Line 60"/>
          <p:cNvSpPr>
            <a:spLocks noChangeShapeType="1"/>
          </p:cNvSpPr>
          <p:nvPr/>
        </p:nvSpPr>
        <p:spPr bwMode="auto">
          <a:xfrm>
            <a:off x="2246313" y="50101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56" name="Text Box 61"/>
          <p:cNvSpPr txBox="1">
            <a:spLocks noChangeArrowheads="1"/>
          </p:cNvSpPr>
          <p:nvPr/>
        </p:nvSpPr>
        <p:spPr bwMode="auto">
          <a:xfrm>
            <a:off x="2187575" y="4432300"/>
            <a:ext cx="1057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 i="1">
                <a:latin typeface="Arial" charset="0"/>
              </a:rPr>
              <a:t>finger table</a:t>
            </a:r>
          </a:p>
        </p:txBody>
      </p:sp>
      <p:sp>
        <p:nvSpPr>
          <p:cNvPr id="55357" name="AutoShape 62"/>
          <p:cNvSpPr>
            <a:spLocks noChangeArrowheads="1"/>
          </p:cNvSpPr>
          <p:nvPr/>
        </p:nvSpPr>
        <p:spPr bwMode="auto">
          <a:xfrm>
            <a:off x="2049463" y="4419600"/>
            <a:ext cx="1371600" cy="1371600"/>
          </a:xfrm>
          <a:prstGeom prst="wedgeRectCallout">
            <a:avLst>
              <a:gd name="adj1" fmla="val 66338"/>
              <a:gd name="adj2" fmla="val -5181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ca-ES" sz="1400" i="1">
              <a:latin typeface="Arial" charset="0"/>
            </a:endParaRPr>
          </a:p>
        </p:txBody>
      </p:sp>
      <p:sp>
        <p:nvSpPr>
          <p:cNvPr id="660543" name="Freeform 63"/>
          <p:cNvSpPr>
            <a:spLocks/>
          </p:cNvSpPr>
          <p:nvPr/>
        </p:nvSpPr>
        <p:spPr bwMode="auto">
          <a:xfrm>
            <a:off x="3802063" y="3276600"/>
            <a:ext cx="2857500" cy="2146300"/>
          </a:xfrm>
          <a:custGeom>
            <a:avLst/>
            <a:gdLst>
              <a:gd name="T0" fmla="*/ 2147483647 w 1800"/>
              <a:gd name="T1" fmla="*/ 0 h 1352"/>
              <a:gd name="T2" fmla="*/ 2147483647 w 1800"/>
              <a:gd name="T3" fmla="*/ 2147483647 h 1352"/>
              <a:gd name="T4" fmla="*/ 2147483647 w 1800"/>
              <a:gd name="T5" fmla="*/ 2147483647 h 1352"/>
              <a:gd name="T6" fmla="*/ 2147483647 w 1800"/>
              <a:gd name="T7" fmla="*/ 2147483647 h 1352"/>
              <a:gd name="T8" fmla="*/ 2147483647 w 1800"/>
              <a:gd name="T9" fmla="*/ 2147483647 h 1352"/>
              <a:gd name="T10" fmla="*/ 0 w 1800"/>
              <a:gd name="T11" fmla="*/ 2147483647 h 13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0"/>
              <a:gd name="T19" fmla="*/ 0 h 1352"/>
              <a:gd name="T20" fmla="*/ 1800 w 1800"/>
              <a:gd name="T21" fmla="*/ 1352 h 13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0" h="1352">
                <a:moveTo>
                  <a:pt x="1680" y="0"/>
                </a:moveTo>
                <a:cubicBezTo>
                  <a:pt x="1740" y="168"/>
                  <a:pt x="1800" y="336"/>
                  <a:pt x="1776" y="528"/>
                </a:cubicBezTo>
                <a:cubicBezTo>
                  <a:pt x="1752" y="720"/>
                  <a:pt x="1656" y="1016"/>
                  <a:pt x="1536" y="1152"/>
                </a:cubicBezTo>
                <a:cubicBezTo>
                  <a:pt x="1416" y="1288"/>
                  <a:pt x="1224" y="1336"/>
                  <a:pt x="1056" y="1344"/>
                </a:cubicBezTo>
                <a:cubicBezTo>
                  <a:pt x="888" y="1352"/>
                  <a:pt x="704" y="1304"/>
                  <a:pt x="528" y="1200"/>
                </a:cubicBezTo>
                <a:cubicBezTo>
                  <a:pt x="352" y="1096"/>
                  <a:pt x="176" y="908"/>
                  <a:pt x="0" y="720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660544" name="Freeform 64"/>
          <p:cNvSpPr>
            <a:spLocks/>
          </p:cNvSpPr>
          <p:nvPr/>
        </p:nvSpPr>
        <p:spPr bwMode="auto">
          <a:xfrm>
            <a:off x="4030663" y="2819400"/>
            <a:ext cx="1295400" cy="1447800"/>
          </a:xfrm>
          <a:custGeom>
            <a:avLst/>
            <a:gdLst>
              <a:gd name="T0" fmla="*/ 0 w 816"/>
              <a:gd name="T1" fmla="*/ 2147483647 h 912"/>
              <a:gd name="T2" fmla="*/ 2147483647 w 816"/>
              <a:gd name="T3" fmla="*/ 2147483647 h 912"/>
              <a:gd name="T4" fmla="*/ 2147483647 w 816"/>
              <a:gd name="T5" fmla="*/ 0 h 912"/>
              <a:gd name="T6" fmla="*/ 0 60000 65536"/>
              <a:gd name="T7" fmla="*/ 0 60000 65536"/>
              <a:gd name="T8" fmla="*/ 0 60000 65536"/>
              <a:gd name="T9" fmla="*/ 0 w 816"/>
              <a:gd name="T10" fmla="*/ 0 h 912"/>
              <a:gd name="T11" fmla="*/ 816 w 816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912">
                <a:moveTo>
                  <a:pt x="0" y="912"/>
                </a:moveTo>
                <a:cubicBezTo>
                  <a:pt x="52" y="772"/>
                  <a:pt x="104" y="632"/>
                  <a:pt x="240" y="480"/>
                </a:cubicBezTo>
                <a:cubicBezTo>
                  <a:pt x="376" y="328"/>
                  <a:pt x="596" y="164"/>
                  <a:pt x="816" y="0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60" name="Line 65"/>
          <p:cNvSpPr>
            <a:spLocks noChangeShapeType="1"/>
          </p:cNvSpPr>
          <p:nvPr/>
        </p:nvSpPr>
        <p:spPr bwMode="auto">
          <a:xfrm flipV="1">
            <a:off x="5935663" y="3276600"/>
            <a:ext cx="304800" cy="22860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55361" name="Text Box 66"/>
          <p:cNvSpPr txBox="1">
            <a:spLocks noChangeArrowheads="1"/>
          </p:cNvSpPr>
          <p:nvPr/>
        </p:nvSpPr>
        <p:spPr bwMode="auto">
          <a:xfrm>
            <a:off x="5311775" y="3517900"/>
            <a:ext cx="8397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query(7)</a:t>
            </a:r>
          </a:p>
        </p:txBody>
      </p:sp>
      <p:sp>
        <p:nvSpPr>
          <p:cNvPr id="55362" name="Rectangle 72"/>
          <p:cNvSpPr>
            <a:spLocks noChangeArrowheads="1"/>
          </p:cNvSpPr>
          <p:nvPr/>
        </p:nvSpPr>
        <p:spPr bwMode="auto">
          <a:xfrm>
            <a:off x="685796" y="1295400"/>
            <a:ext cx="4945067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Font typeface="+mj-lt"/>
              <a:buAutoNum type="alphaLcParenR"/>
            </a:pPr>
            <a:r>
              <a:rPr lang="en-US" sz="2400" dirty="0" smtClean="0">
                <a:solidFill>
                  <a:srgbClr val="1C85C0"/>
                </a:solidFill>
                <a:latin typeface="Tahoma" pitchFamily="34" charset="0"/>
                <a:sym typeface="Wingdings" pitchFamily="2" charset="2"/>
              </a:rPr>
              <a:t>Is the key stored locally?</a:t>
            </a:r>
          </a:p>
          <a:p>
            <a:pPr marL="457200" indent="-457200" algn="l">
              <a:spcBef>
                <a:spcPct val="20000"/>
              </a:spcBef>
              <a:buFontTx/>
              <a:buAutoNum type="alphaLcParenR"/>
            </a:pPr>
            <a:r>
              <a:rPr lang="en-US" sz="2400" dirty="0" smtClean="0">
                <a:solidFill>
                  <a:srgbClr val="1C85C0"/>
                </a:solidFill>
                <a:latin typeface="Tahoma" pitchFamily="34" charset="0"/>
                <a:sym typeface="Wingdings" pitchFamily="2" charset="2"/>
              </a:rPr>
              <a:t>If key ID </a:t>
            </a:r>
            <a:r>
              <a:rPr lang="en-US" sz="2400" dirty="0" smtClean="0">
                <a:solidFill>
                  <a:srgbClr val="1C85C0"/>
                </a:solidFill>
                <a:latin typeface="Tahoma" pitchFamily="34" charset="0"/>
                <a:sym typeface="Symbol"/>
              </a:rPr>
              <a:t></a:t>
            </a:r>
            <a:r>
              <a:rPr lang="en-US" sz="2400" dirty="0" smtClean="0">
                <a:solidFill>
                  <a:srgbClr val="1C85C0"/>
                </a:solidFill>
                <a:latin typeface="Tahoma" pitchFamily="34" charset="0"/>
                <a:sym typeface="Wingdings" pitchFamily="2" charset="2"/>
              </a:rPr>
              <a:t> (node ID, </a:t>
            </a:r>
            <a:r>
              <a:rPr lang="en-US" sz="2400" dirty="0" err="1" smtClean="0">
                <a:solidFill>
                  <a:srgbClr val="1C85C0"/>
                </a:solidFill>
                <a:latin typeface="Tahoma" pitchFamily="34" charset="0"/>
                <a:sym typeface="Wingdings" pitchFamily="2" charset="2"/>
              </a:rPr>
              <a:t>succ</a:t>
            </a:r>
            <a:r>
              <a:rPr lang="en-US" sz="2400" dirty="0" smtClean="0">
                <a:solidFill>
                  <a:srgbClr val="1C85C0"/>
                </a:solidFill>
                <a:latin typeface="Tahoma" pitchFamily="34" charset="0"/>
                <a:sym typeface="Wingdings" pitchFamily="2" charset="2"/>
              </a:rPr>
              <a:t> ID], forward query to successor</a:t>
            </a:r>
          </a:p>
        </p:txBody>
      </p:sp>
      <p:sp>
        <p:nvSpPr>
          <p:cNvPr id="67" name="Rectangle 72"/>
          <p:cNvSpPr>
            <a:spLocks noChangeArrowheads="1"/>
          </p:cNvSpPr>
          <p:nvPr/>
        </p:nvSpPr>
        <p:spPr bwMode="auto">
          <a:xfrm>
            <a:off x="687600" y="2552700"/>
            <a:ext cx="3497263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Font typeface="+mj-lt"/>
              <a:buAutoNum type="alphaLcParenR" startAt="3"/>
            </a:pPr>
            <a:r>
              <a:rPr lang="en-US" sz="2400" dirty="0" smtClean="0">
                <a:solidFill>
                  <a:srgbClr val="1C85C0"/>
                </a:solidFill>
                <a:latin typeface="Tahoma" pitchFamily="34" charset="0"/>
                <a:sym typeface="Wingdings" pitchFamily="2" charset="2"/>
              </a:rPr>
              <a:t>Else, forward query </a:t>
            </a:r>
            <a:r>
              <a:rPr lang="en-US" sz="2400" dirty="0">
                <a:solidFill>
                  <a:srgbClr val="1C85C0"/>
                </a:solidFill>
                <a:latin typeface="Tahoma" pitchFamily="34" charset="0"/>
                <a:sym typeface="Wingdings" pitchFamily="2" charset="2"/>
              </a:rPr>
              <a:t>to the largest node in </a:t>
            </a:r>
            <a:r>
              <a:rPr lang="en-US" sz="2400" dirty="0" smtClean="0">
                <a:solidFill>
                  <a:srgbClr val="1C85C0"/>
                </a:solidFill>
                <a:latin typeface="Tahoma" pitchFamily="34" charset="0"/>
                <a:sym typeface="Wingdings" pitchFamily="2" charset="2"/>
              </a:rPr>
              <a:t>finger </a:t>
            </a:r>
            <a:r>
              <a:rPr lang="en-US" sz="2400" dirty="0">
                <a:solidFill>
                  <a:srgbClr val="1C85C0"/>
                </a:solidFill>
                <a:latin typeface="Tahoma" pitchFamily="34" charset="0"/>
                <a:sym typeface="Wingdings" pitchFamily="2" charset="2"/>
              </a:rPr>
              <a:t>table not exceeding key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43" grpId="0" animBg="1"/>
      <p:bldP spid="6605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Peers are organized in an </a:t>
            </a:r>
            <a:r>
              <a:rPr lang="en-US" b="1" dirty="0" smtClean="0"/>
              <a:t>overlay network</a:t>
            </a:r>
          </a:p>
          <a:p>
            <a:pPr lvl="1"/>
            <a:r>
              <a:rPr lang="en-US" dirty="0" smtClean="0"/>
              <a:t>The nodes are formed by the peers and the links represent the possible communication channels</a:t>
            </a:r>
            <a:endParaRPr lang="en-US" dirty="0"/>
          </a:p>
          <a:p>
            <a:pPr lvl="1"/>
            <a:r>
              <a:rPr lang="en-US" dirty="0" smtClean="0"/>
              <a:t>When peers cannot communicate </a:t>
            </a:r>
            <a:r>
              <a:rPr lang="en-US" u="sng" dirty="0" smtClean="0"/>
              <a:t>directly</a:t>
            </a:r>
            <a:r>
              <a:rPr lang="en-US" dirty="0" smtClean="0"/>
              <a:t> with each other, messages have to be </a:t>
            </a:r>
            <a:r>
              <a:rPr lang="en-US" u="sng" dirty="0" smtClean="0"/>
              <a:t>routed</a:t>
            </a:r>
            <a:r>
              <a:rPr lang="en-US" dirty="0" smtClean="0"/>
              <a:t> through the available links</a:t>
            </a:r>
          </a:p>
          <a:p>
            <a:r>
              <a:rPr lang="en-US" dirty="0"/>
              <a:t>Efficient and fault-tolerant placement of data </a:t>
            </a:r>
            <a:r>
              <a:rPr lang="en-US" dirty="0" smtClean="0"/>
              <a:t>items across peers </a:t>
            </a:r>
            <a:r>
              <a:rPr lang="en-US" dirty="0"/>
              <a:t>and their subsequent access </a:t>
            </a:r>
            <a:r>
              <a:rPr lang="en-US" dirty="0" smtClean="0"/>
              <a:t>is the </a:t>
            </a:r>
            <a:r>
              <a:rPr lang="en-US" u="sng" dirty="0"/>
              <a:t>main </a:t>
            </a:r>
            <a:r>
              <a:rPr lang="en-US" u="sng" dirty="0" smtClean="0"/>
              <a:t>challenge</a:t>
            </a:r>
            <a:r>
              <a:rPr lang="en-US" dirty="0" smtClean="0"/>
              <a:t> </a:t>
            </a:r>
            <a:r>
              <a:rPr lang="en-US" dirty="0"/>
              <a:t>in P2P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There is a huge number of peers, and they </a:t>
            </a:r>
            <a:r>
              <a:rPr lang="en-US" dirty="0"/>
              <a:t>are </a:t>
            </a:r>
            <a:r>
              <a:rPr lang="en-US" dirty="0" smtClean="0"/>
              <a:t>volatile </a:t>
            </a:r>
            <a:r>
              <a:rPr lang="en-US" dirty="0"/>
              <a:t>(they can join/leave/fail at any time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189788" y="1401763"/>
            <a:ext cx="8636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Chord: Item lookup with finger tables</a:t>
            </a:r>
          </a:p>
        </p:txBody>
      </p:sp>
      <p:sp>
        <p:nvSpPr>
          <p:cNvPr id="56324" name="Rectangle 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 2: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4100513" y="2339975"/>
            <a:ext cx="3600450" cy="360045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V="1">
            <a:off x="5892800" y="2049463"/>
            <a:ext cx="0" cy="2889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7137400" y="2832100"/>
            <a:ext cx="144463" cy="1428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5962650" y="2263775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22725" y="3994150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7623175" y="3921125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281863" y="5135563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749925" y="5865813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6110288" y="2120900"/>
            <a:ext cx="377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7262813" y="2770188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N8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7766050" y="3849688"/>
            <a:ext cx="461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389563" y="5937250"/>
            <a:ext cx="461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N32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7407275" y="5073650"/>
            <a:ext cx="461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N21</a:t>
            </a:r>
          </a:p>
        </p:txBody>
      </p:sp>
      <p:sp>
        <p:nvSpPr>
          <p:cNvPr id="56338" name="Oval 18"/>
          <p:cNvSpPr>
            <a:spLocks noChangeArrowheads="1"/>
          </p:cNvSpPr>
          <p:nvPr/>
        </p:nvSpPr>
        <p:spPr bwMode="auto">
          <a:xfrm>
            <a:off x="4741863" y="5505450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39" name="Oval 19"/>
          <p:cNvSpPr>
            <a:spLocks noChangeArrowheads="1"/>
          </p:cNvSpPr>
          <p:nvPr/>
        </p:nvSpPr>
        <p:spPr bwMode="auto">
          <a:xfrm>
            <a:off x="4291013" y="5002213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4244975" y="5435600"/>
            <a:ext cx="461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N38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3878263" y="4929188"/>
            <a:ext cx="461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N42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3581400" y="3916363"/>
            <a:ext cx="461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N48</a:t>
            </a:r>
          </a:p>
        </p:txBody>
      </p:sp>
      <p:sp>
        <p:nvSpPr>
          <p:cNvPr id="56343" name="Oval 23"/>
          <p:cNvSpPr>
            <a:spLocks noChangeArrowheads="1"/>
          </p:cNvSpPr>
          <p:nvPr/>
        </p:nvSpPr>
        <p:spPr bwMode="auto">
          <a:xfrm>
            <a:off x="4146550" y="3427413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44" name="Oval 24"/>
          <p:cNvSpPr>
            <a:spLocks noChangeArrowheads="1"/>
          </p:cNvSpPr>
          <p:nvPr/>
        </p:nvSpPr>
        <p:spPr bwMode="auto">
          <a:xfrm>
            <a:off x="4560888" y="2779713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3733800" y="3344863"/>
            <a:ext cx="461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N51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4094163" y="2697163"/>
            <a:ext cx="461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N56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4445000" y="1917700"/>
            <a:ext cx="4318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r>
              <a:rPr lang="en-US" sz="1200" b="1">
                <a:latin typeface="Arial" charset="0"/>
              </a:rPr>
              <a:t>m=6</a:t>
            </a:r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4387850" y="2987675"/>
            <a:ext cx="144463" cy="14287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3956050" y="2914650"/>
            <a:ext cx="461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rgbClr val="009900"/>
                </a:solidFill>
                <a:latin typeface="Arial" charset="0"/>
              </a:rPr>
              <a:t>K54</a:t>
            </a:r>
          </a:p>
        </p:txBody>
      </p:sp>
      <p:sp>
        <p:nvSpPr>
          <p:cNvPr id="56350" name="Arc 30"/>
          <p:cNvSpPr>
            <a:spLocks/>
          </p:cNvSpPr>
          <p:nvPr/>
        </p:nvSpPr>
        <p:spPr bwMode="auto">
          <a:xfrm>
            <a:off x="4452938" y="2863850"/>
            <a:ext cx="1447800" cy="1276350"/>
          </a:xfrm>
          <a:custGeom>
            <a:avLst/>
            <a:gdLst>
              <a:gd name="T0" fmla="*/ 0 w 16719"/>
              <a:gd name="T1" fmla="*/ 2147483647 h 14715"/>
              <a:gd name="T2" fmla="*/ 2147483647 w 16719"/>
              <a:gd name="T3" fmla="*/ 0 h 14715"/>
              <a:gd name="T4" fmla="*/ 2147483647 w 16719"/>
              <a:gd name="T5" fmla="*/ 2147483647 h 14715"/>
              <a:gd name="T6" fmla="*/ 0 60000 65536"/>
              <a:gd name="T7" fmla="*/ 0 60000 65536"/>
              <a:gd name="T8" fmla="*/ 0 60000 65536"/>
              <a:gd name="T9" fmla="*/ 0 w 16719"/>
              <a:gd name="T10" fmla="*/ 0 h 14715"/>
              <a:gd name="T11" fmla="*/ 16719 w 16719"/>
              <a:gd name="T12" fmla="*/ 14715 h 14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9" h="14715" fill="none" extrusionOk="0">
                <a:moveTo>
                  <a:pt x="-1" y="1038"/>
                </a:moveTo>
                <a:cubicBezTo>
                  <a:pt x="291" y="683"/>
                  <a:pt x="593" y="336"/>
                  <a:pt x="906" y="-1"/>
                </a:cubicBezTo>
              </a:path>
              <a:path w="16719" h="14715" stroke="0" extrusionOk="0">
                <a:moveTo>
                  <a:pt x="-1" y="1038"/>
                </a:moveTo>
                <a:cubicBezTo>
                  <a:pt x="291" y="683"/>
                  <a:pt x="593" y="336"/>
                  <a:pt x="906" y="-1"/>
                </a:cubicBezTo>
                <a:lnTo>
                  <a:pt x="16719" y="14715"/>
                </a:lnTo>
                <a:lnTo>
                  <a:pt x="-1" y="1038"/>
                </a:lnTo>
                <a:close/>
              </a:path>
            </a:pathLst>
          </a:cu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51" name="AutoShape 31"/>
          <p:cNvSpPr>
            <a:spLocks noChangeArrowheads="1"/>
          </p:cNvSpPr>
          <p:nvPr/>
        </p:nvSpPr>
        <p:spPr bwMode="auto">
          <a:xfrm rot="5400000">
            <a:off x="5786438" y="2300288"/>
            <a:ext cx="142875" cy="730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5461000" y="1978025"/>
            <a:ext cx="649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i="1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200" i="1" baseline="30000">
                <a:solidFill>
                  <a:schemeClr val="tx2"/>
                </a:solidFill>
                <a:latin typeface="Arial" charset="0"/>
              </a:rPr>
              <a:t>m</a:t>
            </a:r>
            <a:r>
              <a:rPr lang="en-US" sz="1200" i="1">
                <a:solidFill>
                  <a:schemeClr val="tx2"/>
                </a:solidFill>
                <a:latin typeface="Arial" charset="0"/>
              </a:rPr>
              <a:t>-1	0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7189788" y="1401763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N8+1</a:t>
            </a:r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7189788" y="1617663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N8+2</a:t>
            </a:r>
          </a:p>
        </p:txBody>
      </p:sp>
      <p:sp>
        <p:nvSpPr>
          <p:cNvPr id="56355" name="Rectangle 35"/>
          <p:cNvSpPr>
            <a:spLocks noChangeArrowheads="1"/>
          </p:cNvSpPr>
          <p:nvPr/>
        </p:nvSpPr>
        <p:spPr bwMode="auto">
          <a:xfrm>
            <a:off x="7189788" y="1833563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N8+4</a:t>
            </a:r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7189788" y="2049463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N8+8</a:t>
            </a:r>
          </a:p>
        </p:txBody>
      </p:sp>
      <p:sp>
        <p:nvSpPr>
          <p:cNvPr id="56357" name="Rectangle 37"/>
          <p:cNvSpPr>
            <a:spLocks noChangeArrowheads="1"/>
          </p:cNvSpPr>
          <p:nvPr/>
        </p:nvSpPr>
        <p:spPr bwMode="auto">
          <a:xfrm>
            <a:off x="7189788" y="2265363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N8+16</a:t>
            </a:r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7189788" y="2481263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N8+32</a:t>
            </a:r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7693025" y="1401763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56360" name="Rectangle 40"/>
          <p:cNvSpPr>
            <a:spLocks noChangeArrowheads="1"/>
          </p:cNvSpPr>
          <p:nvPr/>
        </p:nvSpPr>
        <p:spPr bwMode="auto">
          <a:xfrm>
            <a:off x="7693025" y="1617663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7693025" y="1833563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7693025" y="2049463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N21</a:t>
            </a:r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7693025" y="2265363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N32</a:t>
            </a: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7693025" y="2481263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N42</a:t>
            </a:r>
          </a:p>
        </p:txBody>
      </p:sp>
      <p:sp>
        <p:nvSpPr>
          <p:cNvPr id="56365" name="Text Box 45"/>
          <p:cNvSpPr txBox="1">
            <a:spLocks noChangeArrowheads="1"/>
          </p:cNvSpPr>
          <p:nvPr/>
        </p:nvSpPr>
        <p:spPr bwMode="auto">
          <a:xfrm>
            <a:off x="7118350" y="1143000"/>
            <a:ext cx="1049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latin typeface="Arial" charset="0"/>
              </a:rPr>
              <a:t>Finger table</a:t>
            </a:r>
          </a:p>
        </p:txBody>
      </p:sp>
      <p:sp>
        <p:nvSpPr>
          <p:cNvPr id="56366" name="Freeform 46"/>
          <p:cNvSpPr>
            <a:spLocks/>
          </p:cNvSpPr>
          <p:nvPr/>
        </p:nvSpPr>
        <p:spPr bwMode="auto">
          <a:xfrm>
            <a:off x="4525963" y="2986088"/>
            <a:ext cx="2663825" cy="2303462"/>
          </a:xfrm>
          <a:custGeom>
            <a:avLst/>
            <a:gdLst>
              <a:gd name="T0" fmla="*/ 2147483647 w 1678"/>
              <a:gd name="T1" fmla="*/ 0 h 1451"/>
              <a:gd name="T2" fmla="*/ 2147483647 w 1678"/>
              <a:gd name="T3" fmla="*/ 2147483647 h 1451"/>
              <a:gd name="T4" fmla="*/ 0 w 1678"/>
              <a:gd name="T5" fmla="*/ 2147483647 h 1451"/>
              <a:gd name="T6" fmla="*/ 0 60000 65536"/>
              <a:gd name="T7" fmla="*/ 0 60000 65536"/>
              <a:gd name="T8" fmla="*/ 0 60000 65536"/>
              <a:gd name="T9" fmla="*/ 0 w 1678"/>
              <a:gd name="T10" fmla="*/ 0 h 1451"/>
              <a:gd name="T11" fmla="*/ 1678 w 1678"/>
              <a:gd name="T12" fmla="*/ 1451 h 1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8" h="1451">
                <a:moveTo>
                  <a:pt x="1678" y="0"/>
                </a:moveTo>
                <a:cubicBezTo>
                  <a:pt x="1341" y="151"/>
                  <a:pt x="1005" y="302"/>
                  <a:pt x="725" y="544"/>
                </a:cubicBezTo>
                <a:cubicBezTo>
                  <a:pt x="445" y="786"/>
                  <a:pt x="222" y="1118"/>
                  <a:pt x="0" y="1451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67" name="Freeform 47"/>
          <p:cNvSpPr>
            <a:spLocks/>
          </p:cNvSpPr>
          <p:nvPr/>
        </p:nvSpPr>
        <p:spPr bwMode="auto">
          <a:xfrm>
            <a:off x="6361113" y="2986088"/>
            <a:ext cx="828675" cy="2592387"/>
          </a:xfrm>
          <a:custGeom>
            <a:avLst/>
            <a:gdLst>
              <a:gd name="T0" fmla="*/ 2147483647 w 522"/>
              <a:gd name="T1" fmla="*/ 0 h 1678"/>
              <a:gd name="T2" fmla="*/ 2147483647 w 522"/>
              <a:gd name="T3" fmla="*/ 2147483647 h 1678"/>
              <a:gd name="T4" fmla="*/ 2147483647 w 522"/>
              <a:gd name="T5" fmla="*/ 2147483647 h 1678"/>
              <a:gd name="T6" fmla="*/ 0 60000 65536"/>
              <a:gd name="T7" fmla="*/ 0 60000 65536"/>
              <a:gd name="T8" fmla="*/ 0 60000 65536"/>
              <a:gd name="T9" fmla="*/ 0 w 522"/>
              <a:gd name="T10" fmla="*/ 0 h 1678"/>
              <a:gd name="T11" fmla="*/ 522 w 522"/>
              <a:gd name="T12" fmla="*/ 1678 h 16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2" h="1678">
                <a:moveTo>
                  <a:pt x="522" y="0"/>
                </a:moveTo>
                <a:cubicBezTo>
                  <a:pt x="284" y="291"/>
                  <a:pt x="46" y="582"/>
                  <a:pt x="23" y="862"/>
                </a:cubicBezTo>
                <a:cubicBezTo>
                  <a:pt x="0" y="1142"/>
                  <a:pt x="193" y="1410"/>
                  <a:pt x="386" y="167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68" name="Freeform 48"/>
          <p:cNvSpPr>
            <a:spLocks/>
          </p:cNvSpPr>
          <p:nvPr/>
        </p:nvSpPr>
        <p:spPr bwMode="auto">
          <a:xfrm>
            <a:off x="6889750" y="2986088"/>
            <a:ext cx="793750" cy="1368425"/>
          </a:xfrm>
          <a:custGeom>
            <a:avLst/>
            <a:gdLst>
              <a:gd name="T0" fmla="*/ 2147483647 w 506"/>
              <a:gd name="T1" fmla="*/ 0 h 862"/>
              <a:gd name="T2" fmla="*/ 2147483647 w 506"/>
              <a:gd name="T3" fmla="*/ 2147483647 h 862"/>
              <a:gd name="T4" fmla="*/ 2147483647 w 506"/>
              <a:gd name="T5" fmla="*/ 2147483647 h 862"/>
              <a:gd name="T6" fmla="*/ 0 60000 65536"/>
              <a:gd name="T7" fmla="*/ 0 60000 65536"/>
              <a:gd name="T8" fmla="*/ 0 60000 65536"/>
              <a:gd name="T9" fmla="*/ 0 w 506"/>
              <a:gd name="T10" fmla="*/ 0 h 862"/>
              <a:gd name="T11" fmla="*/ 506 w 506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6" h="862">
                <a:moveTo>
                  <a:pt x="189" y="0"/>
                </a:moveTo>
                <a:cubicBezTo>
                  <a:pt x="94" y="200"/>
                  <a:pt x="0" y="400"/>
                  <a:pt x="53" y="544"/>
                </a:cubicBezTo>
                <a:cubicBezTo>
                  <a:pt x="106" y="688"/>
                  <a:pt x="306" y="775"/>
                  <a:pt x="506" y="86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69" name="Freeform 49"/>
          <p:cNvSpPr>
            <a:spLocks/>
          </p:cNvSpPr>
          <p:nvPr/>
        </p:nvSpPr>
        <p:spPr bwMode="auto">
          <a:xfrm>
            <a:off x="7189788" y="2986088"/>
            <a:ext cx="431800" cy="647700"/>
          </a:xfrm>
          <a:custGeom>
            <a:avLst/>
            <a:gdLst>
              <a:gd name="T0" fmla="*/ 0 w 272"/>
              <a:gd name="T1" fmla="*/ 0 h 408"/>
              <a:gd name="T2" fmla="*/ 2147483647 w 272"/>
              <a:gd name="T3" fmla="*/ 2147483647 h 408"/>
              <a:gd name="T4" fmla="*/ 2147483647 w 272"/>
              <a:gd name="T5" fmla="*/ 2147483647 h 408"/>
              <a:gd name="T6" fmla="*/ 0 60000 65536"/>
              <a:gd name="T7" fmla="*/ 0 60000 65536"/>
              <a:gd name="T8" fmla="*/ 0 60000 65536"/>
              <a:gd name="T9" fmla="*/ 0 w 272"/>
              <a:gd name="T10" fmla="*/ 0 h 408"/>
              <a:gd name="T11" fmla="*/ 272 w 272"/>
              <a:gd name="T12" fmla="*/ 408 h 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408">
                <a:moveTo>
                  <a:pt x="0" y="0"/>
                </a:moveTo>
                <a:cubicBezTo>
                  <a:pt x="0" y="124"/>
                  <a:pt x="0" y="249"/>
                  <a:pt x="45" y="317"/>
                </a:cubicBezTo>
                <a:cubicBezTo>
                  <a:pt x="90" y="385"/>
                  <a:pt x="181" y="396"/>
                  <a:pt x="272" y="40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70" name="Freeform 50"/>
          <p:cNvSpPr>
            <a:spLocks/>
          </p:cNvSpPr>
          <p:nvPr/>
        </p:nvSpPr>
        <p:spPr bwMode="auto">
          <a:xfrm>
            <a:off x="7189788" y="2986088"/>
            <a:ext cx="287337" cy="334962"/>
          </a:xfrm>
          <a:custGeom>
            <a:avLst/>
            <a:gdLst>
              <a:gd name="T0" fmla="*/ 0 w 181"/>
              <a:gd name="T1" fmla="*/ 0 h 211"/>
              <a:gd name="T2" fmla="*/ 2147483647 w 181"/>
              <a:gd name="T3" fmla="*/ 2147483647 h 211"/>
              <a:gd name="T4" fmla="*/ 2147483647 w 181"/>
              <a:gd name="T5" fmla="*/ 2147483647 h 211"/>
              <a:gd name="T6" fmla="*/ 0 60000 65536"/>
              <a:gd name="T7" fmla="*/ 0 60000 65536"/>
              <a:gd name="T8" fmla="*/ 0 60000 65536"/>
              <a:gd name="T9" fmla="*/ 0 w 181"/>
              <a:gd name="T10" fmla="*/ 0 h 211"/>
              <a:gd name="T11" fmla="*/ 181 w 181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11">
                <a:moveTo>
                  <a:pt x="0" y="0"/>
                </a:moveTo>
                <a:cubicBezTo>
                  <a:pt x="7" y="75"/>
                  <a:pt x="15" y="151"/>
                  <a:pt x="45" y="181"/>
                </a:cubicBezTo>
                <a:cubicBezTo>
                  <a:pt x="75" y="211"/>
                  <a:pt x="128" y="196"/>
                  <a:pt x="181" y="181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71" name="Freeform 51"/>
          <p:cNvSpPr>
            <a:spLocks/>
          </p:cNvSpPr>
          <p:nvPr/>
        </p:nvSpPr>
        <p:spPr bwMode="auto">
          <a:xfrm>
            <a:off x="7189788" y="2986088"/>
            <a:ext cx="177800" cy="141287"/>
          </a:xfrm>
          <a:custGeom>
            <a:avLst/>
            <a:gdLst>
              <a:gd name="T0" fmla="*/ 0 w 91"/>
              <a:gd name="T1" fmla="*/ 0 h 106"/>
              <a:gd name="T2" fmla="*/ 2147483647 w 91"/>
              <a:gd name="T3" fmla="*/ 2147483647 h 106"/>
              <a:gd name="T4" fmla="*/ 2147483647 w 91"/>
              <a:gd name="T5" fmla="*/ 2147483647 h 106"/>
              <a:gd name="T6" fmla="*/ 0 60000 65536"/>
              <a:gd name="T7" fmla="*/ 0 60000 65536"/>
              <a:gd name="T8" fmla="*/ 0 60000 65536"/>
              <a:gd name="T9" fmla="*/ 0 w 91"/>
              <a:gd name="T10" fmla="*/ 0 h 106"/>
              <a:gd name="T11" fmla="*/ 91 w 91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106">
                <a:moveTo>
                  <a:pt x="0" y="0"/>
                </a:moveTo>
                <a:cubicBezTo>
                  <a:pt x="15" y="38"/>
                  <a:pt x="30" y="76"/>
                  <a:pt x="45" y="91"/>
                </a:cubicBezTo>
                <a:cubicBezTo>
                  <a:pt x="60" y="106"/>
                  <a:pt x="75" y="98"/>
                  <a:pt x="91" y="91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5100638" y="4281488"/>
            <a:ext cx="441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+32</a:t>
            </a:r>
          </a:p>
        </p:txBody>
      </p:sp>
      <p:sp>
        <p:nvSpPr>
          <p:cNvPr id="56373" name="Rectangle 53"/>
          <p:cNvSpPr>
            <a:spLocks noChangeArrowheads="1"/>
          </p:cNvSpPr>
          <p:nvPr/>
        </p:nvSpPr>
        <p:spPr bwMode="auto">
          <a:xfrm>
            <a:off x="6037263" y="3994150"/>
            <a:ext cx="441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+16</a:t>
            </a:r>
          </a:p>
        </p:txBody>
      </p:sp>
      <p:sp>
        <p:nvSpPr>
          <p:cNvPr id="56374" name="Rectangle 54"/>
          <p:cNvSpPr>
            <a:spLocks noChangeArrowheads="1"/>
          </p:cNvSpPr>
          <p:nvPr/>
        </p:nvSpPr>
        <p:spPr bwMode="auto">
          <a:xfrm>
            <a:off x="6769100" y="3922713"/>
            <a:ext cx="357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+8</a:t>
            </a:r>
          </a:p>
        </p:txBody>
      </p:sp>
      <p:sp>
        <p:nvSpPr>
          <p:cNvPr id="56375" name="Rectangle 55"/>
          <p:cNvSpPr>
            <a:spLocks noChangeArrowheads="1"/>
          </p:cNvSpPr>
          <p:nvPr/>
        </p:nvSpPr>
        <p:spPr bwMode="auto">
          <a:xfrm>
            <a:off x="7118350" y="3562350"/>
            <a:ext cx="357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+4</a:t>
            </a:r>
          </a:p>
        </p:txBody>
      </p:sp>
      <p:sp>
        <p:nvSpPr>
          <p:cNvPr id="56376" name="Rectangle 56"/>
          <p:cNvSpPr>
            <a:spLocks noChangeArrowheads="1"/>
          </p:cNvSpPr>
          <p:nvPr/>
        </p:nvSpPr>
        <p:spPr bwMode="auto">
          <a:xfrm>
            <a:off x="7189788" y="3273425"/>
            <a:ext cx="357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+2</a:t>
            </a:r>
          </a:p>
        </p:txBody>
      </p:sp>
      <p:sp>
        <p:nvSpPr>
          <p:cNvPr id="56377" name="Rectangle 57"/>
          <p:cNvSpPr>
            <a:spLocks noChangeArrowheads="1"/>
          </p:cNvSpPr>
          <p:nvPr/>
        </p:nvSpPr>
        <p:spPr bwMode="auto">
          <a:xfrm>
            <a:off x="7334250" y="2986088"/>
            <a:ext cx="357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+1</a:t>
            </a:r>
          </a:p>
        </p:txBody>
      </p:sp>
      <p:grpSp>
        <p:nvGrpSpPr>
          <p:cNvPr id="56378" name="Group 58"/>
          <p:cNvGrpSpPr>
            <a:grpSpLocks/>
          </p:cNvGrpSpPr>
          <p:nvPr/>
        </p:nvGrpSpPr>
        <p:grpSpPr bwMode="auto">
          <a:xfrm>
            <a:off x="4237038" y="2805113"/>
            <a:ext cx="2952750" cy="2268537"/>
            <a:chOff x="3152" y="1774"/>
            <a:chExt cx="1860" cy="1429"/>
          </a:xfrm>
        </p:grpSpPr>
        <p:sp>
          <p:nvSpPr>
            <p:cNvPr id="56409" name="Freeform 59"/>
            <p:cNvSpPr>
              <a:spLocks/>
            </p:cNvSpPr>
            <p:nvPr/>
          </p:nvSpPr>
          <p:spPr bwMode="auto">
            <a:xfrm>
              <a:off x="3288" y="1888"/>
              <a:ext cx="1724" cy="1315"/>
            </a:xfrm>
            <a:custGeom>
              <a:avLst/>
              <a:gdLst>
                <a:gd name="T0" fmla="*/ 1168 w 1769"/>
                <a:gd name="T1" fmla="*/ 0 h 1270"/>
                <a:gd name="T2" fmla="*/ 451 w 1769"/>
                <a:gd name="T3" fmla="*/ 790 h 1270"/>
                <a:gd name="T4" fmla="*/ 0 w 1769"/>
                <a:gd name="T5" fmla="*/ 2217 h 1270"/>
                <a:gd name="T6" fmla="*/ 0 60000 65536"/>
                <a:gd name="T7" fmla="*/ 0 60000 65536"/>
                <a:gd name="T8" fmla="*/ 0 60000 65536"/>
                <a:gd name="T9" fmla="*/ 0 w 1769"/>
                <a:gd name="T10" fmla="*/ 0 h 1270"/>
                <a:gd name="T11" fmla="*/ 1769 w 1769"/>
                <a:gd name="T12" fmla="*/ 1270 h 1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9" h="1270">
                  <a:moveTo>
                    <a:pt x="1769" y="0"/>
                  </a:moveTo>
                  <a:cubicBezTo>
                    <a:pt x="1372" y="120"/>
                    <a:pt x="975" y="241"/>
                    <a:pt x="680" y="453"/>
                  </a:cubicBezTo>
                  <a:cubicBezTo>
                    <a:pt x="385" y="665"/>
                    <a:pt x="192" y="967"/>
                    <a:pt x="0" y="1270"/>
                  </a:cubicBezTo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410" name="Freeform 60"/>
            <p:cNvSpPr>
              <a:spLocks/>
            </p:cNvSpPr>
            <p:nvPr/>
          </p:nvSpPr>
          <p:spPr bwMode="auto">
            <a:xfrm>
              <a:off x="3152" y="2251"/>
              <a:ext cx="197" cy="907"/>
            </a:xfrm>
            <a:custGeom>
              <a:avLst/>
              <a:gdLst>
                <a:gd name="T0" fmla="*/ 91 w 197"/>
                <a:gd name="T1" fmla="*/ 907 h 907"/>
                <a:gd name="T2" fmla="*/ 182 w 197"/>
                <a:gd name="T3" fmla="*/ 363 h 907"/>
                <a:gd name="T4" fmla="*/ 0 w 197"/>
                <a:gd name="T5" fmla="*/ 0 h 907"/>
                <a:gd name="T6" fmla="*/ 0 60000 65536"/>
                <a:gd name="T7" fmla="*/ 0 60000 65536"/>
                <a:gd name="T8" fmla="*/ 0 60000 65536"/>
                <a:gd name="T9" fmla="*/ 0 w 197"/>
                <a:gd name="T10" fmla="*/ 0 h 907"/>
                <a:gd name="T11" fmla="*/ 197 w 197"/>
                <a:gd name="T12" fmla="*/ 907 h 9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907">
                  <a:moveTo>
                    <a:pt x="91" y="907"/>
                  </a:moveTo>
                  <a:cubicBezTo>
                    <a:pt x="144" y="710"/>
                    <a:pt x="197" y="514"/>
                    <a:pt x="182" y="363"/>
                  </a:cubicBezTo>
                  <a:cubicBezTo>
                    <a:pt x="167" y="212"/>
                    <a:pt x="83" y="106"/>
                    <a:pt x="0" y="0"/>
                  </a:cubicBezTo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411" name="Freeform 61"/>
            <p:cNvSpPr>
              <a:spLocks/>
            </p:cNvSpPr>
            <p:nvPr/>
          </p:nvSpPr>
          <p:spPr bwMode="auto">
            <a:xfrm>
              <a:off x="3198" y="1842"/>
              <a:ext cx="226" cy="363"/>
            </a:xfrm>
            <a:custGeom>
              <a:avLst/>
              <a:gdLst>
                <a:gd name="T0" fmla="*/ 0 w 226"/>
                <a:gd name="T1" fmla="*/ 363 h 363"/>
                <a:gd name="T2" fmla="*/ 181 w 226"/>
                <a:gd name="T3" fmla="*/ 227 h 363"/>
                <a:gd name="T4" fmla="*/ 226 w 226"/>
                <a:gd name="T5" fmla="*/ 0 h 363"/>
                <a:gd name="T6" fmla="*/ 0 60000 65536"/>
                <a:gd name="T7" fmla="*/ 0 60000 65536"/>
                <a:gd name="T8" fmla="*/ 0 60000 65536"/>
                <a:gd name="T9" fmla="*/ 0 w 226"/>
                <a:gd name="T10" fmla="*/ 0 h 363"/>
                <a:gd name="T11" fmla="*/ 226 w 226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363">
                  <a:moveTo>
                    <a:pt x="0" y="363"/>
                  </a:moveTo>
                  <a:cubicBezTo>
                    <a:pt x="71" y="325"/>
                    <a:pt x="143" y="287"/>
                    <a:pt x="181" y="227"/>
                  </a:cubicBezTo>
                  <a:cubicBezTo>
                    <a:pt x="219" y="167"/>
                    <a:pt x="222" y="83"/>
                    <a:pt x="226" y="0"/>
                  </a:cubicBezTo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412" name="Rectangle 62"/>
            <p:cNvSpPr>
              <a:spLocks noChangeArrowheads="1"/>
            </p:cNvSpPr>
            <p:nvPr/>
          </p:nvSpPr>
          <p:spPr bwMode="auto">
            <a:xfrm>
              <a:off x="4218" y="1774"/>
              <a:ext cx="6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200" b="1">
                  <a:solidFill>
                    <a:srgbClr val="CC3300"/>
                  </a:solidFill>
                  <a:latin typeface="Arial" charset="0"/>
                </a:rPr>
                <a:t>lookup(K54)</a:t>
              </a:r>
            </a:p>
          </p:txBody>
        </p:sp>
      </p:grpSp>
      <p:sp>
        <p:nvSpPr>
          <p:cNvPr id="56379" name="Line 63"/>
          <p:cNvSpPr>
            <a:spLocks noChangeShapeType="1"/>
          </p:cNvSpPr>
          <p:nvPr/>
        </p:nvSpPr>
        <p:spPr bwMode="auto">
          <a:xfrm flipV="1">
            <a:off x="7261225" y="26971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80" name="Freeform 64"/>
          <p:cNvSpPr>
            <a:spLocks/>
          </p:cNvSpPr>
          <p:nvPr/>
        </p:nvSpPr>
        <p:spPr bwMode="auto">
          <a:xfrm>
            <a:off x="6073775" y="2409825"/>
            <a:ext cx="1079500" cy="468313"/>
          </a:xfrm>
          <a:custGeom>
            <a:avLst/>
            <a:gdLst>
              <a:gd name="T0" fmla="*/ 2147483647 w 680"/>
              <a:gd name="T1" fmla="*/ 2147483647 h 295"/>
              <a:gd name="T2" fmla="*/ 2147483647 w 680"/>
              <a:gd name="T3" fmla="*/ 2147483647 h 295"/>
              <a:gd name="T4" fmla="*/ 0 w 680"/>
              <a:gd name="T5" fmla="*/ 0 h 295"/>
              <a:gd name="T6" fmla="*/ 0 60000 65536"/>
              <a:gd name="T7" fmla="*/ 0 60000 65536"/>
              <a:gd name="T8" fmla="*/ 0 60000 65536"/>
              <a:gd name="T9" fmla="*/ 0 w 680"/>
              <a:gd name="T10" fmla="*/ 0 h 295"/>
              <a:gd name="T11" fmla="*/ 680 w 680"/>
              <a:gd name="T12" fmla="*/ 295 h 2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295">
                <a:moveTo>
                  <a:pt x="680" y="295"/>
                </a:moveTo>
                <a:cubicBezTo>
                  <a:pt x="566" y="274"/>
                  <a:pt x="453" y="253"/>
                  <a:pt x="340" y="204"/>
                </a:cubicBezTo>
                <a:cubicBezTo>
                  <a:pt x="227" y="155"/>
                  <a:pt x="113" y="77"/>
                  <a:pt x="0" y="0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81" name="Rectangle 2"/>
          <p:cNvSpPr>
            <a:spLocks noChangeArrowheads="1"/>
          </p:cNvSpPr>
          <p:nvPr/>
        </p:nvSpPr>
        <p:spPr bwMode="auto">
          <a:xfrm>
            <a:off x="2743200" y="4605338"/>
            <a:ext cx="935038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82" name="Rectangle 33"/>
          <p:cNvSpPr>
            <a:spLocks noChangeArrowheads="1"/>
          </p:cNvSpPr>
          <p:nvPr/>
        </p:nvSpPr>
        <p:spPr bwMode="auto">
          <a:xfrm>
            <a:off x="2743200" y="4610100"/>
            <a:ext cx="574675" cy="211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N42+1</a:t>
            </a:r>
          </a:p>
        </p:txBody>
      </p:sp>
      <p:sp>
        <p:nvSpPr>
          <p:cNvPr id="56383" name="Rectangle 34"/>
          <p:cNvSpPr>
            <a:spLocks noChangeArrowheads="1"/>
          </p:cNvSpPr>
          <p:nvPr/>
        </p:nvSpPr>
        <p:spPr bwMode="auto">
          <a:xfrm>
            <a:off x="2743200" y="4826000"/>
            <a:ext cx="574675" cy="211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N42+2</a:t>
            </a:r>
          </a:p>
        </p:txBody>
      </p:sp>
      <p:sp>
        <p:nvSpPr>
          <p:cNvPr id="56384" name="Rectangle 35"/>
          <p:cNvSpPr>
            <a:spLocks noChangeArrowheads="1"/>
          </p:cNvSpPr>
          <p:nvPr/>
        </p:nvSpPr>
        <p:spPr bwMode="auto">
          <a:xfrm>
            <a:off x="2743200" y="5041900"/>
            <a:ext cx="574675" cy="211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N42+4</a:t>
            </a:r>
          </a:p>
        </p:txBody>
      </p:sp>
      <p:sp>
        <p:nvSpPr>
          <p:cNvPr id="56385" name="Rectangle 36"/>
          <p:cNvSpPr>
            <a:spLocks noChangeArrowheads="1"/>
          </p:cNvSpPr>
          <p:nvPr/>
        </p:nvSpPr>
        <p:spPr bwMode="auto">
          <a:xfrm>
            <a:off x="2743200" y="5257800"/>
            <a:ext cx="574675" cy="211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N42+8</a:t>
            </a:r>
          </a:p>
        </p:txBody>
      </p:sp>
      <p:sp>
        <p:nvSpPr>
          <p:cNvPr id="56386" name="Rectangle 37"/>
          <p:cNvSpPr>
            <a:spLocks noChangeArrowheads="1"/>
          </p:cNvSpPr>
          <p:nvPr/>
        </p:nvSpPr>
        <p:spPr bwMode="auto">
          <a:xfrm>
            <a:off x="2743200" y="5473700"/>
            <a:ext cx="574675" cy="211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N42+16</a:t>
            </a:r>
          </a:p>
        </p:txBody>
      </p:sp>
      <p:sp>
        <p:nvSpPr>
          <p:cNvPr id="56387" name="Rectangle 38"/>
          <p:cNvSpPr>
            <a:spLocks noChangeArrowheads="1"/>
          </p:cNvSpPr>
          <p:nvPr/>
        </p:nvSpPr>
        <p:spPr bwMode="auto">
          <a:xfrm>
            <a:off x="2743200" y="5689600"/>
            <a:ext cx="574675" cy="211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N42+32</a:t>
            </a:r>
          </a:p>
        </p:txBody>
      </p:sp>
      <p:sp>
        <p:nvSpPr>
          <p:cNvPr id="56388" name="Rectangle 39"/>
          <p:cNvSpPr>
            <a:spLocks noChangeArrowheads="1"/>
          </p:cNvSpPr>
          <p:nvPr/>
        </p:nvSpPr>
        <p:spPr bwMode="auto">
          <a:xfrm>
            <a:off x="3317875" y="4605338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N48</a:t>
            </a:r>
          </a:p>
        </p:txBody>
      </p:sp>
      <p:sp>
        <p:nvSpPr>
          <p:cNvPr id="56389" name="Rectangle 40"/>
          <p:cNvSpPr>
            <a:spLocks noChangeArrowheads="1"/>
          </p:cNvSpPr>
          <p:nvPr/>
        </p:nvSpPr>
        <p:spPr bwMode="auto">
          <a:xfrm>
            <a:off x="3317875" y="4821238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N48</a:t>
            </a:r>
          </a:p>
        </p:txBody>
      </p:sp>
      <p:sp>
        <p:nvSpPr>
          <p:cNvPr id="56390" name="Rectangle 41"/>
          <p:cNvSpPr>
            <a:spLocks noChangeArrowheads="1"/>
          </p:cNvSpPr>
          <p:nvPr/>
        </p:nvSpPr>
        <p:spPr bwMode="auto">
          <a:xfrm>
            <a:off x="3317875" y="5037138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N48</a:t>
            </a:r>
          </a:p>
        </p:txBody>
      </p:sp>
      <p:sp>
        <p:nvSpPr>
          <p:cNvPr id="56391" name="Rectangle 42"/>
          <p:cNvSpPr>
            <a:spLocks noChangeArrowheads="1"/>
          </p:cNvSpPr>
          <p:nvPr/>
        </p:nvSpPr>
        <p:spPr bwMode="auto">
          <a:xfrm>
            <a:off x="3317875" y="5253038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N51</a:t>
            </a:r>
          </a:p>
        </p:txBody>
      </p:sp>
      <p:sp>
        <p:nvSpPr>
          <p:cNvPr id="56392" name="Rectangle 43"/>
          <p:cNvSpPr>
            <a:spLocks noChangeArrowheads="1"/>
          </p:cNvSpPr>
          <p:nvPr/>
        </p:nvSpPr>
        <p:spPr bwMode="auto">
          <a:xfrm>
            <a:off x="3317875" y="5468938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</a:t>
            </a:r>
          </a:p>
        </p:txBody>
      </p:sp>
      <p:sp>
        <p:nvSpPr>
          <p:cNvPr id="56393" name="Rectangle 44"/>
          <p:cNvSpPr>
            <a:spLocks noChangeArrowheads="1"/>
          </p:cNvSpPr>
          <p:nvPr/>
        </p:nvSpPr>
        <p:spPr bwMode="auto">
          <a:xfrm>
            <a:off x="3317875" y="5684838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56394" name="Text Box 45"/>
          <p:cNvSpPr txBox="1">
            <a:spLocks noChangeArrowheads="1"/>
          </p:cNvSpPr>
          <p:nvPr/>
        </p:nvSpPr>
        <p:spPr bwMode="auto">
          <a:xfrm>
            <a:off x="2667000" y="4346575"/>
            <a:ext cx="1049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latin typeface="Arial" charset="0"/>
              </a:rPr>
              <a:t>Finger table</a:t>
            </a:r>
          </a:p>
        </p:txBody>
      </p:sp>
      <p:sp>
        <p:nvSpPr>
          <p:cNvPr id="56395" name="Rectangle 2"/>
          <p:cNvSpPr>
            <a:spLocks noChangeArrowheads="1"/>
          </p:cNvSpPr>
          <p:nvPr/>
        </p:nvSpPr>
        <p:spPr bwMode="auto">
          <a:xfrm>
            <a:off x="2760663" y="2468563"/>
            <a:ext cx="935037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6396" name="Rectangle 33"/>
          <p:cNvSpPr>
            <a:spLocks noChangeArrowheads="1"/>
          </p:cNvSpPr>
          <p:nvPr/>
        </p:nvSpPr>
        <p:spPr bwMode="auto">
          <a:xfrm>
            <a:off x="2760663" y="2473325"/>
            <a:ext cx="574675" cy="211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N51+1</a:t>
            </a:r>
          </a:p>
        </p:txBody>
      </p:sp>
      <p:sp>
        <p:nvSpPr>
          <p:cNvPr id="56397" name="Rectangle 34"/>
          <p:cNvSpPr>
            <a:spLocks noChangeArrowheads="1"/>
          </p:cNvSpPr>
          <p:nvPr/>
        </p:nvSpPr>
        <p:spPr bwMode="auto">
          <a:xfrm>
            <a:off x="2760663" y="2689225"/>
            <a:ext cx="574675" cy="211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N51+2</a:t>
            </a:r>
          </a:p>
        </p:txBody>
      </p:sp>
      <p:sp>
        <p:nvSpPr>
          <p:cNvPr id="56398" name="Rectangle 35"/>
          <p:cNvSpPr>
            <a:spLocks noChangeArrowheads="1"/>
          </p:cNvSpPr>
          <p:nvPr/>
        </p:nvSpPr>
        <p:spPr bwMode="auto">
          <a:xfrm>
            <a:off x="2760663" y="2905125"/>
            <a:ext cx="574675" cy="211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N51+4</a:t>
            </a:r>
          </a:p>
        </p:txBody>
      </p:sp>
      <p:sp>
        <p:nvSpPr>
          <p:cNvPr id="56399" name="Rectangle 36"/>
          <p:cNvSpPr>
            <a:spLocks noChangeArrowheads="1"/>
          </p:cNvSpPr>
          <p:nvPr/>
        </p:nvSpPr>
        <p:spPr bwMode="auto">
          <a:xfrm>
            <a:off x="2760663" y="3121025"/>
            <a:ext cx="574675" cy="211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N51+8</a:t>
            </a:r>
          </a:p>
        </p:txBody>
      </p:sp>
      <p:sp>
        <p:nvSpPr>
          <p:cNvPr id="56400" name="Rectangle 37"/>
          <p:cNvSpPr>
            <a:spLocks noChangeArrowheads="1"/>
          </p:cNvSpPr>
          <p:nvPr/>
        </p:nvSpPr>
        <p:spPr bwMode="auto">
          <a:xfrm>
            <a:off x="2760663" y="3336925"/>
            <a:ext cx="574675" cy="211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N51+16</a:t>
            </a:r>
          </a:p>
        </p:txBody>
      </p:sp>
      <p:sp>
        <p:nvSpPr>
          <p:cNvPr id="56401" name="Rectangle 38"/>
          <p:cNvSpPr>
            <a:spLocks noChangeArrowheads="1"/>
          </p:cNvSpPr>
          <p:nvPr/>
        </p:nvSpPr>
        <p:spPr bwMode="auto">
          <a:xfrm>
            <a:off x="2760663" y="3552825"/>
            <a:ext cx="574675" cy="211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N51+32</a:t>
            </a:r>
          </a:p>
        </p:txBody>
      </p:sp>
      <p:sp>
        <p:nvSpPr>
          <p:cNvPr id="56402" name="Rectangle 39"/>
          <p:cNvSpPr>
            <a:spLocks noChangeArrowheads="1"/>
          </p:cNvSpPr>
          <p:nvPr/>
        </p:nvSpPr>
        <p:spPr bwMode="auto">
          <a:xfrm>
            <a:off x="3335338" y="2468563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N56</a:t>
            </a:r>
          </a:p>
        </p:txBody>
      </p:sp>
      <p:sp>
        <p:nvSpPr>
          <p:cNvPr id="56403" name="Rectangle 40"/>
          <p:cNvSpPr>
            <a:spLocks noChangeArrowheads="1"/>
          </p:cNvSpPr>
          <p:nvPr/>
        </p:nvSpPr>
        <p:spPr bwMode="auto">
          <a:xfrm>
            <a:off x="3335338" y="2684463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N56</a:t>
            </a:r>
          </a:p>
        </p:txBody>
      </p:sp>
      <p:sp>
        <p:nvSpPr>
          <p:cNvPr id="56404" name="Rectangle 41"/>
          <p:cNvSpPr>
            <a:spLocks noChangeArrowheads="1"/>
          </p:cNvSpPr>
          <p:nvPr/>
        </p:nvSpPr>
        <p:spPr bwMode="auto">
          <a:xfrm>
            <a:off x="3335338" y="2900363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N56</a:t>
            </a:r>
          </a:p>
        </p:txBody>
      </p:sp>
      <p:sp>
        <p:nvSpPr>
          <p:cNvPr id="56405" name="Rectangle 42"/>
          <p:cNvSpPr>
            <a:spLocks noChangeArrowheads="1"/>
          </p:cNvSpPr>
          <p:nvPr/>
        </p:nvSpPr>
        <p:spPr bwMode="auto">
          <a:xfrm>
            <a:off x="3335338" y="3116263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</a:t>
            </a:r>
          </a:p>
        </p:txBody>
      </p:sp>
      <p:sp>
        <p:nvSpPr>
          <p:cNvPr id="56406" name="Rectangle 43"/>
          <p:cNvSpPr>
            <a:spLocks noChangeArrowheads="1"/>
          </p:cNvSpPr>
          <p:nvPr/>
        </p:nvSpPr>
        <p:spPr bwMode="auto">
          <a:xfrm>
            <a:off x="3335338" y="3332163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N8</a:t>
            </a:r>
          </a:p>
        </p:txBody>
      </p:sp>
      <p:sp>
        <p:nvSpPr>
          <p:cNvPr id="56407" name="Rectangle 44"/>
          <p:cNvSpPr>
            <a:spLocks noChangeArrowheads="1"/>
          </p:cNvSpPr>
          <p:nvPr/>
        </p:nvSpPr>
        <p:spPr bwMode="auto">
          <a:xfrm>
            <a:off x="3335338" y="3548063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N21</a:t>
            </a:r>
          </a:p>
        </p:txBody>
      </p:sp>
      <p:sp>
        <p:nvSpPr>
          <p:cNvPr id="56408" name="Text Box 45"/>
          <p:cNvSpPr txBox="1">
            <a:spLocks noChangeArrowheads="1"/>
          </p:cNvSpPr>
          <p:nvPr/>
        </p:nvSpPr>
        <p:spPr bwMode="auto">
          <a:xfrm>
            <a:off x="2684463" y="2209800"/>
            <a:ext cx="10493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latin typeface="Arial" charset="0"/>
              </a:rPr>
              <a:t>Finger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1600200" y="4357688"/>
            <a:ext cx="612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1981200" y="4814888"/>
            <a:ext cx="313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latin typeface="Tahoma" pitchFamily="34" charset="0"/>
              </a:rPr>
              <a:t>Lookup(37,38,40,…,100,164)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6702425" y="5719763"/>
            <a:ext cx="612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57349" name="Line 7"/>
          <p:cNvSpPr>
            <a:spLocks noChangeShapeType="1"/>
          </p:cNvSpPr>
          <p:nvPr/>
        </p:nvSpPr>
        <p:spPr bwMode="auto">
          <a:xfrm flipV="1">
            <a:off x="2209800" y="4180681"/>
            <a:ext cx="2514600" cy="329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7350" name="Oval 8"/>
          <p:cNvSpPr>
            <a:spLocks noChangeArrowheads="1"/>
          </p:cNvSpPr>
          <p:nvPr/>
        </p:nvSpPr>
        <p:spPr bwMode="auto">
          <a:xfrm>
            <a:off x="5370513" y="3430588"/>
            <a:ext cx="2462212" cy="22494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7351" name="Text Box 9"/>
          <p:cNvSpPr txBox="1">
            <a:spLocks noChangeArrowheads="1"/>
          </p:cNvSpPr>
          <p:nvPr/>
        </p:nvSpPr>
        <p:spPr bwMode="auto">
          <a:xfrm>
            <a:off x="7851775" y="4754563"/>
            <a:ext cx="612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57352" name="Text Box 10"/>
          <p:cNvSpPr txBox="1">
            <a:spLocks noChangeArrowheads="1"/>
          </p:cNvSpPr>
          <p:nvPr/>
        </p:nvSpPr>
        <p:spPr bwMode="auto">
          <a:xfrm>
            <a:off x="7058025" y="3052763"/>
            <a:ext cx="485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accent2"/>
                </a:solidFill>
                <a:latin typeface="Helvetica" charset="0"/>
              </a:rPr>
              <a:t>N5</a:t>
            </a:r>
          </a:p>
        </p:txBody>
      </p:sp>
      <p:sp>
        <p:nvSpPr>
          <p:cNvPr id="57353" name="Text Box 11"/>
          <p:cNvSpPr txBox="1">
            <a:spLocks noChangeArrowheads="1"/>
          </p:cNvSpPr>
          <p:nvPr/>
        </p:nvSpPr>
        <p:spPr bwMode="auto">
          <a:xfrm>
            <a:off x="7772400" y="3687763"/>
            <a:ext cx="612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accent2"/>
                </a:solidFill>
                <a:latin typeface="Helvetica" charset="0"/>
              </a:rPr>
              <a:t>N20</a:t>
            </a:r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4724400" y="3992563"/>
            <a:ext cx="612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accent2"/>
                </a:solidFill>
                <a:latin typeface="Helvetica" charset="0"/>
              </a:rPr>
              <a:t>N99</a:t>
            </a:r>
          </a:p>
        </p:txBody>
      </p:sp>
      <p:sp>
        <p:nvSpPr>
          <p:cNvPr id="57355" name="Text Box 13"/>
          <p:cNvSpPr txBox="1">
            <a:spLocks noChangeArrowheads="1"/>
          </p:cNvSpPr>
          <p:nvPr/>
        </p:nvSpPr>
        <p:spPr bwMode="auto">
          <a:xfrm>
            <a:off x="5029200" y="5267325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5735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Node joining</a:t>
            </a:r>
            <a:endParaRPr lang="es-ES" smtClean="0"/>
          </a:p>
        </p:txBody>
      </p:sp>
      <p:sp>
        <p:nvSpPr>
          <p:cNvPr id="57357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Tahoma" pitchFamily="34" charset="0"/>
              <a:buAutoNum type="alphaUcPeriod"/>
            </a:pPr>
            <a:r>
              <a:rPr lang="en-US" b="1" dirty="0" smtClean="0"/>
              <a:t>Basic</a:t>
            </a:r>
            <a:r>
              <a:rPr lang="en-US" dirty="0" smtClean="0"/>
              <a:t> process for joining the ring (3 steps):</a:t>
            </a:r>
          </a:p>
          <a:p>
            <a:pPr marL="914400" lvl="1" indent="-457200">
              <a:buFontTx/>
              <a:buAutoNum type="arabicPeriod"/>
            </a:pPr>
            <a:r>
              <a:rPr lang="en-US" dirty="0" smtClean="0"/>
              <a:t>Initialize fingers and predecessor of new node </a:t>
            </a:r>
            <a:r>
              <a:rPr lang="en-US" i="1" dirty="0" smtClean="0">
                <a:latin typeface="Times New Roman" pitchFamily="18" charset="0"/>
              </a:rPr>
              <a:t>j</a:t>
            </a:r>
          </a:p>
          <a:p>
            <a:pPr marL="1295400" lvl="2" indent="-381000"/>
            <a:r>
              <a:rPr lang="en-US" dirty="0" smtClean="0"/>
              <a:t>Locate any node </a:t>
            </a:r>
            <a:r>
              <a:rPr lang="en-US" i="1" dirty="0" smtClean="0">
                <a:latin typeface="Times New Roman" pitchFamily="18" charset="0"/>
              </a:rPr>
              <a:t>n</a:t>
            </a:r>
            <a:r>
              <a:rPr lang="en-US" dirty="0" smtClean="0"/>
              <a:t> in the ring</a:t>
            </a:r>
          </a:p>
          <a:p>
            <a:pPr marL="1295400" lvl="2" indent="-381000"/>
            <a:r>
              <a:rPr lang="en-US" dirty="0" smtClean="0"/>
              <a:t>Ask </a:t>
            </a:r>
            <a:r>
              <a:rPr lang="en-US" i="1" dirty="0" smtClean="0">
                <a:latin typeface="Times New Roman" pitchFamily="18" charset="0"/>
              </a:rPr>
              <a:t>n</a:t>
            </a:r>
            <a:r>
              <a:rPr lang="en-US" dirty="0" smtClean="0"/>
              <a:t> to lookup the peers at </a:t>
            </a:r>
            <a:r>
              <a:rPr lang="en-US" i="1" dirty="0" smtClean="0">
                <a:latin typeface="Times New Roman" pitchFamily="18" charset="0"/>
              </a:rPr>
              <a:t>j+2</a:t>
            </a:r>
            <a:r>
              <a:rPr lang="en-US" i="1" baseline="30000" dirty="0" smtClean="0">
                <a:latin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</a:rPr>
              <a:t>j+2</a:t>
            </a:r>
            <a:r>
              <a:rPr lang="en-US" i="1" baseline="30000" dirty="0" smtClean="0">
                <a:latin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</a:rPr>
              <a:t>j+2</a:t>
            </a:r>
            <a:r>
              <a:rPr lang="en-US" i="1" baseline="30000" dirty="0" smtClean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… </a:t>
            </a:r>
          </a:p>
          <a:p>
            <a:pPr marL="1295400" lvl="2" indent="-381000"/>
            <a:r>
              <a:rPr lang="en-US" dirty="0" smtClean="0"/>
              <a:t>Use results to populate finger table of </a:t>
            </a:r>
            <a:r>
              <a:rPr lang="en-US" i="1" dirty="0" smtClean="0">
                <a:latin typeface="Times New Roman" pitchFamily="18" charset="0"/>
              </a:rPr>
              <a:t>j</a:t>
            </a:r>
          </a:p>
          <a:p>
            <a:pPr marL="1295400" lvl="2" indent="-381000"/>
            <a:r>
              <a:rPr lang="es-ES" dirty="0" err="1" smtClean="0"/>
              <a:t>pred</a:t>
            </a:r>
            <a:r>
              <a:rPr lang="es-ES" dirty="0" smtClean="0"/>
              <a:t>(j) = </a:t>
            </a:r>
            <a:r>
              <a:rPr lang="es-ES" dirty="0" err="1" smtClean="0"/>
              <a:t>pred</a:t>
            </a:r>
            <a:r>
              <a:rPr lang="es-ES" dirty="0" smtClean="0"/>
              <a:t>(</a:t>
            </a:r>
            <a:r>
              <a:rPr lang="es-ES" dirty="0" err="1" smtClean="0"/>
              <a:t>j.finger</a:t>
            </a:r>
            <a:r>
              <a:rPr lang="es-ES" dirty="0" smtClean="0"/>
              <a:t>[0])</a:t>
            </a:r>
          </a:p>
          <a:p>
            <a:pPr marL="1295400" lvl="2" indent="-381000"/>
            <a:r>
              <a:rPr lang="es-ES" dirty="0" err="1" smtClean="0"/>
              <a:t>pred</a:t>
            </a:r>
            <a:r>
              <a:rPr lang="es-ES" dirty="0" smtClean="0"/>
              <a:t>(</a:t>
            </a:r>
            <a:r>
              <a:rPr lang="es-ES" dirty="0" err="1" smtClean="0"/>
              <a:t>j.finger</a:t>
            </a:r>
            <a:r>
              <a:rPr lang="es-ES" dirty="0" smtClean="0"/>
              <a:t>[0]) = j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Node joining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799" y="1295400"/>
            <a:ext cx="3659982" cy="4800600"/>
          </a:xfrm>
        </p:spPr>
        <p:txBody>
          <a:bodyPr/>
          <a:lstStyle/>
          <a:p>
            <a:pPr marL="457200" indent="-457200">
              <a:buFontTx/>
              <a:buAutoNum type="arabicPeriod" startAt="2"/>
            </a:pPr>
            <a:r>
              <a:rPr lang="en-US" sz="2600" dirty="0" smtClean="0"/>
              <a:t>Update finger tables of existing nodes</a:t>
            </a:r>
          </a:p>
          <a:p>
            <a:pPr marL="725488" lvl="1" indent="-381000"/>
            <a:r>
              <a:rPr lang="en-US" sz="2200" dirty="0" smtClean="0"/>
              <a:t>For each entry </a:t>
            </a:r>
            <a:r>
              <a:rPr lang="en-US" sz="2200" i="1" dirty="0" err="1" smtClean="0">
                <a:latin typeface="Times New Roman" pitchFamily="18" charset="0"/>
              </a:rPr>
              <a:t>i</a:t>
            </a:r>
            <a:r>
              <a:rPr lang="en-US" sz="2200" dirty="0" smtClean="0"/>
              <a:t> in the finger table, new node </a:t>
            </a:r>
            <a:r>
              <a:rPr lang="en-US" sz="2200" i="1" dirty="0" smtClean="0">
                <a:latin typeface="Times New Roman" pitchFamily="18" charset="0"/>
              </a:rPr>
              <a:t>j</a:t>
            </a:r>
            <a:r>
              <a:rPr lang="en-US" sz="2200" dirty="0" smtClean="0"/>
              <a:t> calls </a:t>
            </a:r>
            <a:r>
              <a:rPr lang="en-US" sz="2200" i="1" dirty="0" smtClean="0"/>
              <a:t>update</a:t>
            </a:r>
            <a:r>
              <a:rPr lang="en-US" sz="2200" dirty="0" smtClean="0"/>
              <a:t> function on existing nodes that must point to </a:t>
            </a:r>
            <a:r>
              <a:rPr lang="en-US" sz="2200" i="1" dirty="0" smtClean="0">
                <a:latin typeface="Times New Roman" pitchFamily="18" charset="0"/>
              </a:rPr>
              <a:t>j</a:t>
            </a:r>
          </a:p>
          <a:p>
            <a:pPr marL="1036638" lvl="2" indent="-342900"/>
            <a:r>
              <a:rPr lang="en-US" dirty="0" smtClean="0"/>
              <a:t>Nodes in the ranges</a:t>
            </a:r>
            <a:br>
              <a:rPr lang="en-US" dirty="0" smtClean="0"/>
            </a:br>
            <a:r>
              <a:rPr lang="en-US" i="1" dirty="0" smtClean="0">
                <a:latin typeface="Times New Roman" pitchFamily="18" charset="0"/>
              </a:rPr>
              <a:t>[</a:t>
            </a:r>
            <a:r>
              <a:rPr lang="en-US" i="1" dirty="0" err="1" smtClean="0">
                <a:latin typeface="Times New Roman" pitchFamily="18" charset="0"/>
              </a:rPr>
              <a:t>pred</a:t>
            </a:r>
            <a:r>
              <a:rPr lang="en-US" i="1" dirty="0" smtClean="0">
                <a:latin typeface="Times New Roman" pitchFamily="18" charset="0"/>
              </a:rPr>
              <a:t>(j)-2</a:t>
            </a:r>
            <a:r>
              <a:rPr lang="en-US" i="1" baseline="30000" dirty="0" smtClean="0">
                <a:latin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</a:rPr>
              <a:t>+1, j-2</a:t>
            </a:r>
            <a:r>
              <a:rPr lang="en-US" i="1" baseline="30000" dirty="0" smtClean="0">
                <a:latin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</a:rPr>
              <a:t>]</a:t>
            </a:r>
            <a:endParaRPr lang="en-US" dirty="0" smtClean="0">
              <a:latin typeface="Times New Roman" pitchFamily="18" charset="0"/>
            </a:endParaRPr>
          </a:p>
          <a:p>
            <a:pPr marL="725488" lvl="1" indent="-381000"/>
            <a:r>
              <a:rPr lang="en-US" sz="2200" i="1" dirty="0" smtClean="0">
                <a:latin typeface="Times New Roman" pitchFamily="18" charset="0"/>
              </a:rPr>
              <a:t>O(log N)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smtClean="0"/>
              <a:t>nodes must be updated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723188" y="1295400"/>
            <a:ext cx="8636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4633913" y="2233613"/>
            <a:ext cx="3600450" cy="360045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V="1">
            <a:off x="6426200" y="1943100"/>
            <a:ext cx="0" cy="2889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6496050" y="2157413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4556125" y="3887788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8156575" y="3814763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7815263" y="5029200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283325" y="5759450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643688" y="2014538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7796213" y="2663825"/>
            <a:ext cx="377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N8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8299450" y="3743325"/>
            <a:ext cx="461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922963" y="5830888"/>
            <a:ext cx="461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N32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7940675" y="4967288"/>
            <a:ext cx="461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N21</a:t>
            </a:r>
          </a:p>
        </p:txBody>
      </p: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5275263" y="5399088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86" name="Oval 18"/>
          <p:cNvSpPr>
            <a:spLocks noChangeArrowheads="1"/>
          </p:cNvSpPr>
          <p:nvPr/>
        </p:nvSpPr>
        <p:spPr bwMode="auto">
          <a:xfrm>
            <a:off x="4824413" y="4895850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4778375" y="5329238"/>
            <a:ext cx="461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N38</a:t>
            </a: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4411663" y="4822825"/>
            <a:ext cx="461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N42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4114800" y="3840163"/>
            <a:ext cx="461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 dirty="0">
                <a:solidFill>
                  <a:schemeClr val="tx2"/>
                </a:solidFill>
                <a:latin typeface="Arial" charset="0"/>
              </a:rPr>
              <a:t>N48</a:t>
            </a:r>
          </a:p>
        </p:txBody>
      </p:sp>
      <p:sp>
        <p:nvSpPr>
          <p:cNvPr id="58390" name="Oval 22"/>
          <p:cNvSpPr>
            <a:spLocks noChangeArrowheads="1"/>
          </p:cNvSpPr>
          <p:nvPr/>
        </p:nvSpPr>
        <p:spPr bwMode="auto">
          <a:xfrm>
            <a:off x="4679950" y="3321050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5094288" y="2673350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4267200" y="3238500"/>
            <a:ext cx="461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N51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4627563" y="2590800"/>
            <a:ext cx="461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N56</a:t>
            </a: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5029200" y="1828800"/>
            <a:ext cx="4318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r>
              <a:rPr lang="en-US" sz="1200" b="1">
                <a:latin typeface="Arial" charset="0"/>
              </a:rPr>
              <a:t>m=6</a:t>
            </a:r>
          </a:p>
        </p:txBody>
      </p:sp>
      <p:sp>
        <p:nvSpPr>
          <p:cNvPr id="58395" name="AutoShape 27"/>
          <p:cNvSpPr>
            <a:spLocks noChangeArrowheads="1"/>
          </p:cNvSpPr>
          <p:nvPr/>
        </p:nvSpPr>
        <p:spPr bwMode="auto">
          <a:xfrm rot="5400000">
            <a:off x="6319838" y="2193925"/>
            <a:ext cx="142875" cy="730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5994400" y="1871663"/>
            <a:ext cx="649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200" i="1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200" i="1" baseline="30000">
                <a:solidFill>
                  <a:schemeClr val="tx2"/>
                </a:solidFill>
                <a:latin typeface="Arial" charset="0"/>
              </a:rPr>
              <a:t>m</a:t>
            </a:r>
            <a:r>
              <a:rPr lang="en-US" sz="1200" i="1">
                <a:solidFill>
                  <a:schemeClr val="tx2"/>
                </a:solidFill>
                <a:latin typeface="Arial" charset="0"/>
              </a:rPr>
              <a:t>-1	0</a:t>
            </a: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7723188" y="1295400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N8+1</a:t>
            </a: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7723188" y="1511300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N8+2</a:t>
            </a: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7723188" y="1727200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N8+4</a:t>
            </a:r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auto">
          <a:xfrm>
            <a:off x="7723188" y="1943100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N8+8</a:t>
            </a:r>
          </a:p>
        </p:txBody>
      </p:sp>
      <p:sp>
        <p:nvSpPr>
          <p:cNvPr id="58401" name="Rectangle 33"/>
          <p:cNvSpPr>
            <a:spLocks noChangeArrowheads="1"/>
          </p:cNvSpPr>
          <p:nvPr/>
        </p:nvSpPr>
        <p:spPr bwMode="auto">
          <a:xfrm>
            <a:off x="7723188" y="2159000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N8+16</a:t>
            </a:r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7723188" y="2374900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N8+32</a:t>
            </a:r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8226425" y="1295400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58404" name="Rectangle 36"/>
          <p:cNvSpPr>
            <a:spLocks noChangeArrowheads="1"/>
          </p:cNvSpPr>
          <p:nvPr/>
        </p:nvSpPr>
        <p:spPr bwMode="auto">
          <a:xfrm>
            <a:off x="8226425" y="1511300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8226425" y="1727200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58406" name="Rectangle 38"/>
          <p:cNvSpPr>
            <a:spLocks noChangeArrowheads="1"/>
          </p:cNvSpPr>
          <p:nvPr/>
        </p:nvSpPr>
        <p:spPr bwMode="auto">
          <a:xfrm>
            <a:off x="8226425" y="1943100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N21</a:t>
            </a:r>
          </a:p>
        </p:txBody>
      </p:sp>
      <p:sp>
        <p:nvSpPr>
          <p:cNvPr id="58407" name="Rectangle 39"/>
          <p:cNvSpPr>
            <a:spLocks noChangeArrowheads="1"/>
          </p:cNvSpPr>
          <p:nvPr/>
        </p:nvSpPr>
        <p:spPr bwMode="auto">
          <a:xfrm>
            <a:off x="8226425" y="2159000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N32</a:t>
            </a:r>
          </a:p>
        </p:txBody>
      </p:sp>
      <p:sp>
        <p:nvSpPr>
          <p:cNvPr id="58408" name="Rectangle 40"/>
          <p:cNvSpPr>
            <a:spLocks noChangeArrowheads="1"/>
          </p:cNvSpPr>
          <p:nvPr/>
        </p:nvSpPr>
        <p:spPr bwMode="auto">
          <a:xfrm>
            <a:off x="8226425" y="2374900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N42</a:t>
            </a:r>
          </a:p>
        </p:txBody>
      </p:sp>
      <p:sp>
        <p:nvSpPr>
          <p:cNvPr id="58409" name="Freeform 41"/>
          <p:cNvSpPr>
            <a:spLocks/>
          </p:cNvSpPr>
          <p:nvPr/>
        </p:nvSpPr>
        <p:spPr bwMode="auto">
          <a:xfrm>
            <a:off x="6894513" y="2879725"/>
            <a:ext cx="828675" cy="2592388"/>
          </a:xfrm>
          <a:custGeom>
            <a:avLst/>
            <a:gdLst>
              <a:gd name="T0" fmla="*/ 2147483647 w 522"/>
              <a:gd name="T1" fmla="*/ 0 h 1678"/>
              <a:gd name="T2" fmla="*/ 2147483647 w 522"/>
              <a:gd name="T3" fmla="*/ 2147483647 h 1678"/>
              <a:gd name="T4" fmla="*/ 2147483647 w 522"/>
              <a:gd name="T5" fmla="*/ 2147483647 h 1678"/>
              <a:gd name="T6" fmla="*/ 0 60000 65536"/>
              <a:gd name="T7" fmla="*/ 0 60000 65536"/>
              <a:gd name="T8" fmla="*/ 0 60000 65536"/>
              <a:gd name="T9" fmla="*/ 0 w 522"/>
              <a:gd name="T10" fmla="*/ 0 h 1678"/>
              <a:gd name="T11" fmla="*/ 522 w 522"/>
              <a:gd name="T12" fmla="*/ 1678 h 16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2" h="1678">
                <a:moveTo>
                  <a:pt x="522" y="0"/>
                </a:moveTo>
                <a:cubicBezTo>
                  <a:pt x="284" y="291"/>
                  <a:pt x="46" y="582"/>
                  <a:pt x="23" y="862"/>
                </a:cubicBezTo>
                <a:cubicBezTo>
                  <a:pt x="0" y="1142"/>
                  <a:pt x="193" y="1410"/>
                  <a:pt x="386" y="167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8410" name="Rectangle 42"/>
          <p:cNvSpPr>
            <a:spLocks noChangeArrowheads="1"/>
          </p:cNvSpPr>
          <p:nvPr/>
        </p:nvSpPr>
        <p:spPr bwMode="auto">
          <a:xfrm>
            <a:off x="6570663" y="3887788"/>
            <a:ext cx="441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+16</a:t>
            </a:r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 flipV="1">
            <a:off x="7794625" y="259080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58412" name="Group 44"/>
          <p:cNvGrpSpPr>
            <a:grpSpLocks/>
          </p:cNvGrpSpPr>
          <p:nvPr/>
        </p:nvGrpSpPr>
        <p:grpSpPr bwMode="auto">
          <a:xfrm>
            <a:off x="6859588" y="5688013"/>
            <a:ext cx="604837" cy="274637"/>
            <a:chOff x="4604" y="3612"/>
            <a:chExt cx="381" cy="173"/>
          </a:xfrm>
        </p:grpSpPr>
        <p:sp>
          <p:nvSpPr>
            <p:cNvPr id="58421" name="Oval 45"/>
            <p:cNvSpPr>
              <a:spLocks noChangeArrowheads="1"/>
            </p:cNvSpPr>
            <p:nvPr/>
          </p:nvSpPr>
          <p:spPr bwMode="auto">
            <a:xfrm>
              <a:off x="4604" y="3612"/>
              <a:ext cx="91" cy="90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Text Box 46"/>
            <p:cNvSpPr txBox="1">
              <a:spLocks noChangeArrowheads="1"/>
            </p:cNvSpPr>
            <p:nvPr/>
          </p:nvSpPr>
          <p:spPr bwMode="auto">
            <a:xfrm>
              <a:off x="4694" y="3612"/>
              <a:ext cx="2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r>
                <a:rPr lang="en-US" sz="1200" b="1">
                  <a:solidFill>
                    <a:srgbClr val="CC3300"/>
                  </a:solidFill>
                  <a:latin typeface="Arial" charset="0"/>
                </a:rPr>
                <a:t>N28</a:t>
              </a:r>
            </a:p>
          </p:txBody>
        </p:sp>
      </p:grpSp>
      <p:sp>
        <p:nvSpPr>
          <p:cNvPr id="664623" name="Rectangle 47"/>
          <p:cNvSpPr>
            <a:spLocks noChangeArrowheads="1"/>
          </p:cNvSpPr>
          <p:nvPr/>
        </p:nvSpPr>
        <p:spPr bwMode="auto">
          <a:xfrm>
            <a:off x="8226425" y="2159000"/>
            <a:ext cx="3603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rgbClr val="CC3300"/>
                </a:solidFill>
                <a:latin typeface="Arial" charset="0"/>
              </a:rPr>
              <a:t>N28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6440488" y="2339975"/>
            <a:ext cx="2139950" cy="3348038"/>
            <a:chOff x="4204" y="1548"/>
            <a:chExt cx="1348" cy="2109"/>
          </a:xfrm>
        </p:grpSpPr>
        <p:sp>
          <p:nvSpPr>
            <p:cNvPr id="58416" name="Rectangle 49"/>
            <p:cNvSpPr>
              <a:spLocks noChangeArrowheads="1"/>
            </p:cNvSpPr>
            <p:nvPr/>
          </p:nvSpPr>
          <p:spPr bwMode="auto">
            <a:xfrm>
              <a:off x="4672" y="2591"/>
              <a:ext cx="2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200" b="1">
                  <a:solidFill>
                    <a:srgbClr val="CC3300"/>
                  </a:solidFill>
                  <a:latin typeface="Arial" charset="0"/>
                </a:rPr>
                <a:t>-16</a:t>
              </a:r>
            </a:p>
          </p:txBody>
        </p:sp>
        <p:sp>
          <p:nvSpPr>
            <p:cNvPr id="58417" name="Arc 50"/>
            <p:cNvSpPr>
              <a:spLocks/>
            </p:cNvSpPr>
            <p:nvPr/>
          </p:nvSpPr>
          <p:spPr bwMode="auto">
            <a:xfrm>
              <a:off x="4204" y="1713"/>
              <a:ext cx="1082" cy="902"/>
            </a:xfrm>
            <a:custGeom>
              <a:avLst/>
              <a:gdLst>
                <a:gd name="T0" fmla="*/ 0 w 20612"/>
                <a:gd name="T1" fmla="*/ 0 h 17188"/>
                <a:gd name="T2" fmla="*/ 0 w 20612"/>
                <a:gd name="T3" fmla="*/ 0 h 17188"/>
                <a:gd name="T4" fmla="*/ 0 w 20612"/>
                <a:gd name="T5" fmla="*/ 0 h 17188"/>
                <a:gd name="T6" fmla="*/ 0 60000 65536"/>
                <a:gd name="T7" fmla="*/ 0 60000 65536"/>
                <a:gd name="T8" fmla="*/ 0 60000 65536"/>
                <a:gd name="T9" fmla="*/ 0 w 20612"/>
                <a:gd name="T10" fmla="*/ 0 h 17188"/>
                <a:gd name="T11" fmla="*/ 20612 w 20612"/>
                <a:gd name="T12" fmla="*/ 17188 h 17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12" h="17188" fill="none" extrusionOk="0">
                  <a:moveTo>
                    <a:pt x="13081" y="0"/>
                  </a:moveTo>
                  <a:cubicBezTo>
                    <a:pt x="16642" y="2710"/>
                    <a:pt x="19273" y="6459"/>
                    <a:pt x="20611" y="10729"/>
                  </a:cubicBezTo>
                </a:path>
                <a:path w="20612" h="17188" stroke="0" extrusionOk="0">
                  <a:moveTo>
                    <a:pt x="13081" y="0"/>
                  </a:moveTo>
                  <a:cubicBezTo>
                    <a:pt x="16642" y="2710"/>
                    <a:pt x="19273" y="6459"/>
                    <a:pt x="20611" y="10729"/>
                  </a:cubicBezTo>
                  <a:lnTo>
                    <a:pt x="0" y="17188"/>
                  </a:lnTo>
                  <a:lnTo>
                    <a:pt x="13081" y="0"/>
                  </a:lnTo>
                  <a:close/>
                </a:path>
              </a:pathLst>
            </a:custGeom>
            <a:noFill/>
            <a:ln w="38100">
              <a:solidFill>
                <a:srgbClr val="CC3300">
                  <a:alpha val="74901"/>
                </a:srgbClr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Text Box 51"/>
            <p:cNvSpPr txBox="1">
              <a:spLocks noChangeArrowheads="1"/>
            </p:cNvSpPr>
            <p:nvPr/>
          </p:nvSpPr>
          <p:spPr bwMode="auto">
            <a:xfrm>
              <a:off x="5261" y="2183"/>
              <a:ext cx="2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CC3300"/>
                  </a:solidFill>
                  <a:latin typeface="Arial" charset="0"/>
                </a:rPr>
                <a:t>N12</a:t>
              </a:r>
            </a:p>
          </p:txBody>
        </p:sp>
        <p:sp>
          <p:nvSpPr>
            <p:cNvPr id="58419" name="Text Box 52"/>
            <p:cNvSpPr txBox="1">
              <a:spLocks noChangeArrowheads="1"/>
            </p:cNvSpPr>
            <p:nvPr/>
          </p:nvSpPr>
          <p:spPr bwMode="auto">
            <a:xfrm>
              <a:off x="4830" y="1548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CC3300"/>
                  </a:solidFill>
                  <a:latin typeface="Arial" charset="0"/>
                </a:rPr>
                <a:t>N6</a:t>
              </a:r>
            </a:p>
          </p:txBody>
        </p:sp>
        <p:sp>
          <p:nvSpPr>
            <p:cNvPr id="58420" name="Freeform 53"/>
            <p:cNvSpPr>
              <a:spLocks/>
            </p:cNvSpPr>
            <p:nvPr/>
          </p:nvSpPr>
          <p:spPr bwMode="auto">
            <a:xfrm>
              <a:off x="4476" y="2273"/>
              <a:ext cx="808" cy="1384"/>
            </a:xfrm>
            <a:custGeom>
              <a:avLst/>
              <a:gdLst>
                <a:gd name="T0" fmla="*/ 37 w 808"/>
                <a:gd name="T1" fmla="*/ 1384 h 1384"/>
                <a:gd name="T2" fmla="*/ 128 w 808"/>
                <a:gd name="T3" fmla="*/ 477 h 1384"/>
                <a:gd name="T4" fmla="*/ 808 w 808"/>
                <a:gd name="T5" fmla="*/ 0 h 1384"/>
                <a:gd name="T6" fmla="*/ 0 60000 65536"/>
                <a:gd name="T7" fmla="*/ 0 60000 65536"/>
                <a:gd name="T8" fmla="*/ 0 60000 65536"/>
                <a:gd name="T9" fmla="*/ 0 w 808"/>
                <a:gd name="T10" fmla="*/ 0 h 1384"/>
                <a:gd name="T11" fmla="*/ 808 w 808"/>
                <a:gd name="T12" fmla="*/ 1384 h 1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8" h="1384">
                  <a:moveTo>
                    <a:pt x="37" y="1384"/>
                  </a:moveTo>
                  <a:cubicBezTo>
                    <a:pt x="18" y="1046"/>
                    <a:pt x="0" y="708"/>
                    <a:pt x="128" y="477"/>
                  </a:cubicBezTo>
                  <a:cubicBezTo>
                    <a:pt x="256" y="246"/>
                    <a:pt x="532" y="123"/>
                    <a:pt x="808" y="0"/>
                  </a:cubicBez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8415" name="Oval 54"/>
          <p:cNvSpPr>
            <a:spLocks noChangeArrowheads="1"/>
          </p:cNvSpPr>
          <p:nvPr/>
        </p:nvSpPr>
        <p:spPr bwMode="auto">
          <a:xfrm>
            <a:off x="7670800" y="2725738"/>
            <a:ext cx="144463" cy="1428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3"/>
            </a:pPr>
            <a:r>
              <a:rPr lang="en-US" dirty="0" smtClean="0"/>
              <a:t>Transfer keys responsibility</a:t>
            </a:r>
          </a:p>
          <a:p>
            <a:pPr lvl="1"/>
            <a:r>
              <a:rPr lang="en-US" dirty="0" smtClean="0"/>
              <a:t>Connect to successor and transfer keys in the range from successor to new node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994275" y="485140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>
                <a:solidFill>
                  <a:srgbClr val="00CC00"/>
                </a:solidFill>
                <a:latin typeface="Tahoma" pitchFamily="34" charset="0"/>
              </a:rPr>
              <a:t>K38</a:t>
            </a:r>
          </a:p>
          <a:p>
            <a:pPr algn="l"/>
            <a:r>
              <a:rPr lang="en-US">
                <a:solidFill>
                  <a:srgbClr val="00CC00"/>
                </a:solidFill>
                <a:latin typeface="Tahoma" pitchFamily="34" charset="0"/>
              </a:rPr>
              <a:t>K30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4460875" y="4089400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2946400" y="5529263"/>
            <a:ext cx="612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59398" name="Oval 8"/>
          <p:cNvSpPr>
            <a:spLocks noChangeArrowheads="1"/>
          </p:cNvSpPr>
          <p:nvPr/>
        </p:nvSpPr>
        <p:spPr bwMode="auto">
          <a:xfrm>
            <a:off x="1906588" y="3248025"/>
            <a:ext cx="2462212" cy="22494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4387850" y="4779963"/>
            <a:ext cx="612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2895600" y="2895600"/>
            <a:ext cx="485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accent2"/>
                </a:solidFill>
                <a:latin typeface="Helvetica" charset="0"/>
              </a:rPr>
              <a:t>N5</a:t>
            </a:r>
          </a:p>
        </p:txBody>
      </p:sp>
      <p:sp>
        <p:nvSpPr>
          <p:cNvPr id="59401" name="Text Box 11"/>
          <p:cNvSpPr txBox="1">
            <a:spLocks noChangeArrowheads="1"/>
          </p:cNvSpPr>
          <p:nvPr/>
        </p:nvSpPr>
        <p:spPr bwMode="auto">
          <a:xfrm>
            <a:off x="4308475" y="3505200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accent2"/>
                </a:solidFill>
                <a:latin typeface="Helvetica" charset="0"/>
              </a:rPr>
              <a:t>N20</a:t>
            </a:r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1260475" y="3810000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accent2"/>
                </a:solidFill>
                <a:latin typeface="Helvetica" charset="0"/>
              </a:rPr>
              <a:t>N99</a:t>
            </a:r>
          </a:p>
        </p:txBody>
      </p:sp>
      <p:sp>
        <p:nvSpPr>
          <p:cNvPr id="59403" name="Text Box 13"/>
          <p:cNvSpPr txBox="1">
            <a:spLocks noChangeArrowheads="1"/>
          </p:cNvSpPr>
          <p:nvPr/>
        </p:nvSpPr>
        <p:spPr bwMode="auto">
          <a:xfrm>
            <a:off x="1524000" y="5072063"/>
            <a:ext cx="612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5940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Node joining</a:t>
            </a:r>
            <a:endParaRPr lang="es-ES" smtClean="0"/>
          </a:p>
        </p:txBody>
      </p:sp>
      <p:grpSp>
        <p:nvGrpSpPr>
          <p:cNvPr id="57" name="Group 11"/>
          <p:cNvGrpSpPr>
            <a:grpSpLocks/>
          </p:cNvGrpSpPr>
          <p:nvPr/>
        </p:nvGrpSpPr>
        <p:grpSpPr bwMode="auto">
          <a:xfrm>
            <a:off x="4994275" y="4013200"/>
            <a:ext cx="2813050" cy="1235075"/>
            <a:chOff x="3146" y="2600"/>
            <a:chExt cx="1772" cy="778"/>
          </a:xfrm>
        </p:grpSpPr>
        <p:grpSp>
          <p:nvGrpSpPr>
            <p:cNvPr id="59406" name="Group 12"/>
            <p:cNvGrpSpPr>
              <a:grpSpLocks/>
            </p:cNvGrpSpPr>
            <p:nvPr/>
          </p:nvGrpSpPr>
          <p:grpSpPr bwMode="auto">
            <a:xfrm>
              <a:off x="3194" y="2784"/>
              <a:ext cx="1724" cy="404"/>
              <a:chOff x="3194" y="2784"/>
              <a:chExt cx="1724" cy="404"/>
            </a:xfrm>
          </p:grpSpPr>
          <p:sp>
            <p:nvSpPr>
              <p:cNvPr id="59410" name="Text Box 13"/>
              <p:cNvSpPr txBox="1">
                <a:spLocks noChangeArrowheads="1"/>
              </p:cNvSpPr>
              <p:nvPr/>
            </p:nvSpPr>
            <p:spPr bwMode="auto">
              <a:xfrm>
                <a:off x="3696" y="2784"/>
                <a:ext cx="122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accent2"/>
                    </a:solidFill>
                    <a:latin typeface="Helvetica" charset="0"/>
                  </a:rPr>
                  <a:t>Copy keys 21..36</a:t>
                </a:r>
              </a:p>
              <a:p>
                <a:pPr algn="l"/>
                <a:r>
                  <a:rPr lang="en-US" sz="1800">
                    <a:solidFill>
                      <a:schemeClr val="accent2"/>
                    </a:solidFill>
                    <a:latin typeface="Helvetica" charset="0"/>
                  </a:rPr>
                  <a:t>from N40 to N36</a:t>
                </a:r>
              </a:p>
            </p:txBody>
          </p:sp>
          <p:sp>
            <p:nvSpPr>
              <p:cNvPr id="59411" name="Freeform 14"/>
              <p:cNvSpPr>
                <a:spLocks/>
              </p:cNvSpPr>
              <p:nvPr/>
            </p:nvSpPr>
            <p:spPr bwMode="auto">
              <a:xfrm>
                <a:off x="3194" y="2792"/>
                <a:ext cx="296" cy="336"/>
              </a:xfrm>
              <a:custGeom>
                <a:avLst/>
                <a:gdLst>
                  <a:gd name="T0" fmla="*/ 48 w 296"/>
                  <a:gd name="T1" fmla="*/ 3 h 432"/>
                  <a:gd name="T2" fmla="*/ 288 w 296"/>
                  <a:gd name="T3" fmla="*/ 2 h 432"/>
                  <a:gd name="T4" fmla="*/ 0 w 29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296"/>
                  <a:gd name="T10" fmla="*/ 0 h 432"/>
                  <a:gd name="T11" fmla="*/ 296 w 29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6" h="432">
                    <a:moveTo>
                      <a:pt x="48" y="432"/>
                    </a:moveTo>
                    <a:cubicBezTo>
                      <a:pt x="172" y="324"/>
                      <a:pt x="296" y="216"/>
                      <a:pt x="288" y="144"/>
                    </a:cubicBezTo>
                    <a:cubicBezTo>
                      <a:pt x="280" y="72"/>
                      <a:pt x="48" y="2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9407" name="Group 15"/>
            <p:cNvGrpSpPr>
              <a:grpSpLocks/>
            </p:cNvGrpSpPr>
            <p:nvPr/>
          </p:nvGrpSpPr>
          <p:grpSpPr bwMode="auto">
            <a:xfrm>
              <a:off x="3146" y="2600"/>
              <a:ext cx="480" cy="778"/>
              <a:chOff x="3024" y="2880"/>
              <a:chExt cx="480" cy="778"/>
            </a:xfrm>
          </p:grpSpPr>
          <p:sp>
            <p:nvSpPr>
              <p:cNvPr id="59408" name="Text Box 16"/>
              <p:cNvSpPr txBox="1">
                <a:spLocks noChangeArrowheads="1"/>
              </p:cNvSpPr>
              <p:nvPr/>
            </p:nvSpPr>
            <p:spPr bwMode="auto">
              <a:xfrm>
                <a:off x="3120" y="288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>
                    <a:solidFill>
                      <a:srgbClr val="00CC00"/>
                    </a:solidFill>
                    <a:latin typeface="Tahoma" pitchFamily="34" charset="0"/>
                  </a:rPr>
                  <a:t>K30</a:t>
                </a:r>
              </a:p>
            </p:txBody>
          </p:sp>
          <p:sp>
            <p:nvSpPr>
              <p:cNvPr id="59409" name="Text Box 17"/>
              <p:cNvSpPr txBox="1">
                <a:spLocks noChangeArrowheads="1"/>
              </p:cNvSpPr>
              <p:nvPr/>
            </p:nvSpPr>
            <p:spPr bwMode="auto">
              <a:xfrm>
                <a:off x="3024" y="340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>
                    <a:solidFill>
                      <a:srgbClr val="00CC00"/>
                    </a:solidFill>
                    <a:latin typeface="Tahoma" pitchFamily="34" charset="0"/>
                  </a:rPr>
                  <a:t>K38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Node joining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2"/>
              <a:defRPr/>
            </a:pPr>
            <a:r>
              <a:rPr lang="en-US" b="1" dirty="0" smtClean="0"/>
              <a:t>Stabilization</a:t>
            </a:r>
            <a:r>
              <a:rPr lang="en-US" dirty="0" smtClean="0"/>
              <a:t>: Less aggressive mechanism to deal with concurrent joins</a:t>
            </a:r>
          </a:p>
          <a:p>
            <a:pPr lvl="1">
              <a:defRPr/>
            </a:pPr>
            <a:r>
              <a:rPr lang="en-US" dirty="0" smtClean="0"/>
              <a:t>The goal is to keep successor pointers up to date </a:t>
            </a:r>
          </a:p>
          <a:p>
            <a:pPr lvl="2">
              <a:defRPr/>
            </a:pPr>
            <a:r>
              <a:rPr lang="en-US" dirty="0" smtClean="0"/>
              <a:t>This is sufficient to guarantee correctness of lookups (although </a:t>
            </a:r>
            <a:r>
              <a:rPr lang="en-US" dirty="0"/>
              <a:t>they may be </a:t>
            </a:r>
            <a:r>
              <a:rPr lang="en-US" dirty="0" smtClean="0"/>
              <a:t>slower)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Finger entries are updated in a lazy fashion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/>
              <a:t>Join only initializes the finger to successor node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/>
              <a:t>All nodes run a stabilization procedure that </a:t>
            </a:r>
            <a:r>
              <a:rPr lang="en-US" u="sng" dirty="0" smtClean="0"/>
              <a:t>periodically</a:t>
            </a:r>
            <a:r>
              <a:rPr lang="en-US" dirty="0" smtClean="0"/>
              <a:t> verifies successor and predecessor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/>
              <a:t>All nodes also refresh periodically finger table entries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974" name="AutoShape 70"/>
          <p:cNvCxnSpPr>
            <a:cxnSpLocks noChangeShapeType="1"/>
            <a:stCxn id="123936" idx="2"/>
            <a:endCxn id="61451" idx="2"/>
          </p:cNvCxnSpPr>
          <p:nvPr/>
        </p:nvCxnSpPr>
        <p:spPr bwMode="auto">
          <a:xfrm rot="10800000" flipH="1" flipV="1">
            <a:off x="2147888" y="3355975"/>
            <a:ext cx="1587" cy="216058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3" name="Line 50"/>
          <p:cNvSpPr>
            <a:spLocks noChangeShapeType="1"/>
          </p:cNvSpPr>
          <p:nvPr/>
        </p:nvSpPr>
        <p:spPr bwMode="auto">
          <a:xfrm flipH="1" flipV="1">
            <a:off x="2262188" y="1590675"/>
            <a:ext cx="0" cy="417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Stabilization</a:t>
            </a:r>
          </a:p>
        </p:txBody>
      </p:sp>
      <p:sp>
        <p:nvSpPr>
          <p:cNvPr id="61445" name="Rectangle 22"/>
          <p:cNvSpPr>
            <a:spLocks noChangeArrowheads="1"/>
          </p:cNvSpPr>
          <p:nvPr/>
        </p:nvSpPr>
        <p:spPr bwMode="auto">
          <a:xfrm>
            <a:off x="1857375" y="5553075"/>
            <a:ext cx="2889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</a:t>
            </a:r>
            <a:r>
              <a:rPr lang="en-US" baseline="-25000"/>
              <a:t>p</a:t>
            </a:r>
          </a:p>
        </p:txBody>
      </p:sp>
      <p:sp>
        <p:nvSpPr>
          <p:cNvPr id="61446" name="Oval 24"/>
          <p:cNvSpPr>
            <a:spLocks noChangeArrowheads="1"/>
          </p:cNvSpPr>
          <p:nvPr/>
        </p:nvSpPr>
        <p:spPr bwMode="auto">
          <a:xfrm>
            <a:off x="2219325" y="47593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447" name="Oval 26"/>
          <p:cNvSpPr>
            <a:spLocks noChangeArrowheads="1"/>
          </p:cNvSpPr>
          <p:nvPr/>
        </p:nvSpPr>
        <p:spPr bwMode="auto">
          <a:xfrm>
            <a:off x="2219325" y="40386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448" name="Oval 29"/>
          <p:cNvSpPr>
            <a:spLocks noChangeArrowheads="1"/>
          </p:cNvSpPr>
          <p:nvPr/>
        </p:nvSpPr>
        <p:spPr bwMode="auto">
          <a:xfrm>
            <a:off x="2219325" y="331787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449" name="Oval 31"/>
          <p:cNvSpPr>
            <a:spLocks noChangeArrowheads="1"/>
          </p:cNvSpPr>
          <p:nvPr/>
        </p:nvSpPr>
        <p:spPr bwMode="auto">
          <a:xfrm>
            <a:off x="2219325" y="25987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936" name="Oval 32"/>
          <p:cNvSpPr>
            <a:spLocks noChangeArrowheads="1"/>
          </p:cNvSpPr>
          <p:nvPr/>
        </p:nvSpPr>
        <p:spPr bwMode="auto">
          <a:xfrm>
            <a:off x="2147888" y="32480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451" name="Oval 36"/>
          <p:cNvSpPr>
            <a:spLocks noChangeArrowheads="1"/>
          </p:cNvSpPr>
          <p:nvPr/>
        </p:nvSpPr>
        <p:spPr bwMode="auto">
          <a:xfrm>
            <a:off x="2147888" y="540861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452" name="Oval 37"/>
          <p:cNvSpPr>
            <a:spLocks noChangeArrowheads="1"/>
          </p:cNvSpPr>
          <p:nvPr/>
        </p:nvSpPr>
        <p:spPr bwMode="auto">
          <a:xfrm>
            <a:off x="2147888" y="18081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943" name="Rectangle 39"/>
          <p:cNvSpPr>
            <a:spLocks noChangeArrowheads="1"/>
          </p:cNvSpPr>
          <p:nvPr/>
        </p:nvSpPr>
        <p:spPr bwMode="auto">
          <a:xfrm rot="-5400000">
            <a:off x="2255043" y="3609182"/>
            <a:ext cx="1871663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succ(n</a:t>
            </a:r>
            <a:r>
              <a:rPr lang="en-US" sz="1400" b="1" baseline="-25000"/>
              <a:t>p</a:t>
            </a:r>
            <a:r>
              <a:rPr lang="en-US" sz="1400" b="1"/>
              <a:t>) = n</a:t>
            </a:r>
            <a:r>
              <a:rPr lang="en-US" sz="1400" b="1" baseline="-25000"/>
              <a:t>s</a:t>
            </a:r>
          </a:p>
        </p:txBody>
      </p:sp>
      <p:sp>
        <p:nvSpPr>
          <p:cNvPr id="61454" name="Rectangle 42"/>
          <p:cNvSpPr>
            <a:spLocks noChangeArrowheads="1"/>
          </p:cNvSpPr>
          <p:nvPr/>
        </p:nvSpPr>
        <p:spPr bwMode="auto">
          <a:xfrm>
            <a:off x="1857375" y="1447800"/>
            <a:ext cx="2889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</a:t>
            </a:r>
            <a:r>
              <a:rPr lang="en-US" baseline="-25000"/>
              <a:t>s</a:t>
            </a:r>
          </a:p>
        </p:txBody>
      </p:sp>
      <p:sp>
        <p:nvSpPr>
          <p:cNvPr id="123947" name="Rectangle 43"/>
          <p:cNvSpPr>
            <a:spLocks noChangeArrowheads="1"/>
          </p:cNvSpPr>
          <p:nvPr/>
        </p:nvSpPr>
        <p:spPr bwMode="auto">
          <a:xfrm>
            <a:off x="1652588" y="3222625"/>
            <a:ext cx="2159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</a:t>
            </a:r>
            <a:endParaRPr lang="en-US" baseline="-25000"/>
          </a:p>
        </p:txBody>
      </p:sp>
      <p:cxnSp>
        <p:nvCxnSpPr>
          <p:cNvPr id="123959" name="AutoShape 55"/>
          <p:cNvCxnSpPr>
            <a:cxnSpLocks noChangeShapeType="1"/>
            <a:stCxn id="61451" idx="6"/>
            <a:endCxn id="61452" idx="6"/>
          </p:cNvCxnSpPr>
          <p:nvPr/>
        </p:nvCxnSpPr>
        <p:spPr bwMode="auto">
          <a:xfrm flipV="1">
            <a:off x="2363788" y="1916113"/>
            <a:ext cx="1587" cy="360045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60" name="AutoShape 56"/>
          <p:cNvCxnSpPr>
            <a:cxnSpLocks noChangeShapeType="1"/>
            <a:stCxn id="61452" idx="2"/>
            <a:endCxn id="61451" idx="2"/>
          </p:cNvCxnSpPr>
          <p:nvPr/>
        </p:nvCxnSpPr>
        <p:spPr bwMode="auto">
          <a:xfrm rot="10800000" flipH="1" flipV="1">
            <a:off x="2147888" y="1916113"/>
            <a:ext cx="1587" cy="360045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61" name="Rectangle 57"/>
          <p:cNvSpPr>
            <a:spLocks noChangeArrowheads="1"/>
          </p:cNvSpPr>
          <p:nvPr/>
        </p:nvSpPr>
        <p:spPr bwMode="auto">
          <a:xfrm rot="-5400000">
            <a:off x="292100" y="3611563"/>
            <a:ext cx="18716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pred(n</a:t>
            </a:r>
            <a:r>
              <a:rPr lang="en-US" sz="1400" b="1" baseline="-25000"/>
              <a:t>s</a:t>
            </a:r>
            <a:r>
              <a:rPr lang="en-US" sz="1400" b="1"/>
              <a:t>) = n</a:t>
            </a:r>
            <a:r>
              <a:rPr lang="en-US" sz="1400" b="1" baseline="-25000"/>
              <a:t>p</a:t>
            </a:r>
          </a:p>
        </p:txBody>
      </p:sp>
      <p:sp>
        <p:nvSpPr>
          <p:cNvPr id="123962" name="Rectangle 58"/>
          <p:cNvSpPr>
            <a:spLocks noChangeArrowheads="1"/>
          </p:cNvSpPr>
          <p:nvPr/>
        </p:nvSpPr>
        <p:spPr bwMode="auto">
          <a:xfrm>
            <a:off x="3886200" y="1219200"/>
            <a:ext cx="4781550" cy="49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00050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sz="1600" b="1" dirty="0"/>
              <a:t>n joins</a:t>
            </a:r>
          </a:p>
          <a:p>
            <a:pPr marL="857250" lvl="1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1600" dirty="0"/>
              <a:t>predecessor = nil</a:t>
            </a:r>
          </a:p>
          <a:p>
            <a:pPr marL="857250" lvl="1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1600" dirty="0"/>
              <a:t>n acquires n</a:t>
            </a:r>
            <a:r>
              <a:rPr lang="en-US" sz="1600" baseline="-25000" dirty="0"/>
              <a:t>s</a:t>
            </a:r>
            <a:r>
              <a:rPr lang="en-US" sz="1600" dirty="0"/>
              <a:t> as successor via some node in the ring</a:t>
            </a:r>
          </a:p>
          <a:p>
            <a:pPr marL="400050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sz="1600" b="1" dirty="0"/>
              <a:t>n runs </a:t>
            </a:r>
            <a:r>
              <a:rPr lang="en-US" sz="1600" b="1" dirty="0" smtClean="0"/>
              <a:t>stabilization </a:t>
            </a:r>
            <a:r>
              <a:rPr lang="en-US" sz="1600" b="1" dirty="0"/>
              <a:t>procedure</a:t>
            </a:r>
          </a:p>
          <a:p>
            <a:pPr marL="857250" lvl="1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1600" dirty="0"/>
              <a:t>n asks n</a:t>
            </a:r>
            <a:r>
              <a:rPr lang="en-US" sz="1600" baseline="-25000" dirty="0"/>
              <a:t>s</a:t>
            </a:r>
            <a:r>
              <a:rPr lang="en-US" sz="1600" dirty="0"/>
              <a:t> for its predecessor</a:t>
            </a:r>
            <a:endParaRPr lang="en-US" sz="1600" baseline="-25000" dirty="0"/>
          </a:p>
          <a:p>
            <a:pPr marL="857250" lvl="1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1600" dirty="0"/>
              <a:t>n</a:t>
            </a:r>
            <a:r>
              <a:rPr lang="en-US" sz="1600" baseline="-25000" dirty="0"/>
              <a:t>s</a:t>
            </a:r>
            <a:r>
              <a:rPr lang="en-US" sz="1600" dirty="0"/>
              <a:t> responds (</a:t>
            </a:r>
            <a:r>
              <a:rPr lang="en-US" sz="1600" dirty="0" err="1"/>
              <a:t>pred</a:t>
            </a:r>
            <a:r>
              <a:rPr lang="en-US" sz="1600" dirty="0"/>
              <a:t>(n</a:t>
            </a:r>
            <a:r>
              <a:rPr lang="en-US" sz="1600" baseline="-25000" dirty="0"/>
              <a:t>s</a:t>
            </a:r>
            <a:r>
              <a:rPr lang="en-US" sz="1600" dirty="0"/>
              <a:t>)= </a:t>
            </a:r>
            <a:r>
              <a:rPr lang="en-US" sz="1600" dirty="0" err="1"/>
              <a:t>n</a:t>
            </a:r>
            <a:r>
              <a:rPr lang="en-US" sz="1600" baseline="-25000" dirty="0" err="1"/>
              <a:t>p</a:t>
            </a:r>
            <a:r>
              <a:rPr lang="en-US" sz="1600" dirty="0"/>
              <a:t>) to n</a:t>
            </a:r>
          </a:p>
          <a:p>
            <a:pPr marL="857250" lvl="1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1600" dirty="0"/>
              <a:t>n confirms n</a:t>
            </a:r>
            <a:r>
              <a:rPr lang="en-US" sz="1600" baseline="-25000" dirty="0"/>
              <a:t>s </a:t>
            </a:r>
            <a:r>
              <a:rPr lang="en-US" sz="1600" dirty="0"/>
              <a:t>as successor and notifies n</a:t>
            </a:r>
            <a:r>
              <a:rPr lang="en-US" sz="1600" baseline="-25000" dirty="0"/>
              <a:t>s</a:t>
            </a:r>
            <a:r>
              <a:rPr lang="en-US" sz="1600" dirty="0"/>
              <a:t> that it is its new predecessor</a:t>
            </a:r>
          </a:p>
          <a:p>
            <a:pPr marL="1314450" lvl="2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1600" dirty="0"/>
              <a:t>otherwise, n updates its successor and stabilizes again</a:t>
            </a:r>
          </a:p>
          <a:p>
            <a:pPr marL="857250" lvl="1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1600" dirty="0"/>
              <a:t>n</a:t>
            </a:r>
            <a:r>
              <a:rPr lang="en-US" sz="1600" baseline="-25000" dirty="0"/>
              <a:t>s</a:t>
            </a:r>
            <a:r>
              <a:rPr lang="en-US" sz="1600" dirty="0"/>
              <a:t> checks and acquires n as its predecessor</a:t>
            </a:r>
          </a:p>
          <a:p>
            <a:pPr marL="857250" lvl="1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1600" dirty="0"/>
              <a:t>n</a:t>
            </a:r>
            <a:r>
              <a:rPr lang="en-US" sz="1600" baseline="-25000" dirty="0"/>
              <a:t>s</a:t>
            </a:r>
            <a:r>
              <a:rPr lang="en-US" sz="1600" dirty="0"/>
              <a:t> transfers keys in the range to n</a:t>
            </a:r>
          </a:p>
          <a:p>
            <a:pPr marL="400050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sz="1600" b="1" dirty="0" err="1"/>
              <a:t>n</a:t>
            </a:r>
            <a:r>
              <a:rPr lang="en-US" sz="1600" b="1" baseline="-25000" dirty="0" err="1"/>
              <a:t>p</a:t>
            </a:r>
            <a:r>
              <a:rPr lang="en-US" sz="1600" b="1" dirty="0"/>
              <a:t> also runs stabilization procedure</a:t>
            </a:r>
          </a:p>
          <a:p>
            <a:pPr marL="857250" lvl="1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1600" dirty="0" err="1"/>
              <a:t>n</a:t>
            </a:r>
            <a:r>
              <a:rPr lang="en-US" sz="1600" baseline="-25000" dirty="0" err="1"/>
              <a:t>p</a:t>
            </a:r>
            <a:r>
              <a:rPr lang="en-US" sz="1600" dirty="0"/>
              <a:t> asks n</a:t>
            </a:r>
            <a:r>
              <a:rPr lang="en-US" sz="1600" baseline="-25000" dirty="0"/>
              <a:t>s</a:t>
            </a:r>
            <a:r>
              <a:rPr lang="en-US" sz="1600" dirty="0"/>
              <a:t> for its predecessor (now n)</a:t>
            </a:r>
          </a:p>
          <a:p>
            <a:pPr marL="857250" lvl="1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1600" dirty="0" err="1"/>
              <a:t>n</a:t>
            </a:r>
            <a:r>
              <a:rPr lang="en-US" sz="1600" baseline="-25000" dirty="0" err="1"/>
              <a:t>p</a:t>
            </a:r>
            <a:r>
              <a:rPr lang="en-US" sz="1600" dirty="0"/>
              <a:t> acquires n as its successor</a:t>
            </a:r>
          </a:p>
          <a:p>
            <a:pPr marL="857250" lvl="1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1600" dirty="0" err="1"/>
              <a:t>n</a:t>
            </a:r>
            <a:r>
              <a:rPr lang="en-US" sz="1600" baseline="-25000" dirty="0" err="1"/>
              <a:t>p</a:t>
            </a:r>
            <a:r>
              <a:rPr lang="en-US" sz="1600" dirty="0"/>
              <a:t> notifies n that it is its new predecessor</a:t>
            </a:r>
          </a:p>
          <a:p>
            <a:pPr marL="857250" lvl="1" indent="-400050" algn="l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1600" dirty="0"/>
              <a:t>n acquires </a:t>
            </a:r>
            <a:r>
              <a:rPr lang="en-US" sz="1600" dirty="0" err="1"/>
              <a:t>n</a:t>
            </a:r>
            <a:r>
              <a:rPr lang="en-US" sz="1600" baseline="-25000" dirty="0" err="1"/>
              <a:t>p</a:t>
            </a:r>
            <a:r>
              <a:rPr lang="en-US" sz="1600" dirty="0"/>
              <a:t> as its predecessor</a:t>
            </a:r>
          </a:p>
        </p:txBody>
      </p:sp>
      <p:grpSp>
        <p:nvGrpSpPr>
          <p:cNvPr id="123966" name="Group 62"/>
          <p:cNvGrpSpPr>
            <a:grpSpLocks/>
          </p:cNvGrpSpPr>
          <p:nvPr/>
        </p:nvGrpSpPr>
        <p:grpSpPr bwMode="auto">
          <a:xfrm>
            <a:off x="1787525" y="3355975"/>
            <a:ext cx="431800" cy="1187450"/>
            <a:chOff x="1429" y="2319"/>
            <a:chExt cx="272" cy="748"/>
          </a:xfrm>
        </p:grpSpPr>
        <p:sp>
          <p:nvSpPr>
            <p:cNvPr id="61468" name="Rectangle 59"/>
            <p:cNvSpPr>
              <a:spLocks noChangeArrowheads="1"/>
            </p:cNvSpPr>
            <p:nvPr/>
          </p:nvSpPr>
          <p:spPr bwMode="auto">
            <a:xfrm>
              <a:off x="1429" y="2886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nil</a:t>
              </a:r>
            </a:p>
          </p:txBody>
        </p:sp>
        <p:cxnSp>
          <p:nvCxnSpPr>
            <p:cNvPr id="61469" name="AutoShape 60"/>
            <p:cNvCxnSpPr>
              <a:cxnSpLocks noChangeShapeType="1"/>
              <a:stCxn id="123936" idx="2"/>
              <a:endCxn id="61468" idx="0"/>
            </p:cNvCxnSpPr>
            <p:nvPr/>
          </p:nvCxnSpPr>
          <p:spPr bwMode="auto">
            <a:xfrm rot="10800000" flipV="1">
              <a:off x="1565" y="2319"/>
              <a:ext cx="91" cy="567"/>
            </a:xfrm>
            <a:prstGeom prst="curvedConnector2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3965" name="AutoShape 61"/>
          <p:cNvCxnSpPr>
            <a:cxnSpLocks noChangeShapeType="1"/>
            <a:stCxn id="123936" idx="6"/>
            <a:endCxn id="61452" idx="6"/>
          </p:cNvCxnSpPr>
          <p:nvPr/>
        </p:nvCxnSpPr>
        <p:spPr bwMode="auto">
          <a:xfrm flipV="1">
            <a:off x="2363788" y="1916113"/>
            <a:ext cx="1587" cy="143986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67" name="AutoShape 63"/>
          <p:cNvCxnSpPr>
            <a:cxnSpLocks noChangeShapeType="1"/>
            <a:stCxn id="61452" idx="2"/>
            <a:endCxn id="123936" idx="2"/>
          </p:cNvCxnSpPr>
          <p:nvPr/>
        </p:nvCxnSpPr>
        <p:spPr bwMode="auto">
          <a:xfrm rot="10800000" flipH="1" flipV="1">
            <a:off x="2147888" y="1916113"/>
            <a:ext cx="1587" cy="1439862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68" name="Rectangle 64"/>
          <p:cNvSpPr>
            <a:spLocks noChangeArrowheads="1"/>
          </p:cNvSpPr>
          <p:nvPr/>
        </p:nvSpPr>
        <p:spPr bwMode="auto">
          <a:xfrm rot="-5400000">
            <a:off x="780256" y="2455069"/>
            <a:ext cx="18716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pred(n</a:t>
            </a:r>
            <a:r>
              <a:rPr lang="en-US" sz="1400" b="1" baseline="-25000"/>
              <a:t>s</a:t>
            </a:r>
            <a:r>
              <a:rPr lang="en-US" sz="1400" b="1"/>
              <a:t>) = n</a:t>
            </a:r>
            <a:endParaRPr lang="en-US" sz="1400" b="1" baseline="-25000"/>
          </a:p>
        </p:txBody>
      </p:sp>
      <p:cxnSp>
        <p:nvCxnSpPr>
          <p:cNvPr id="123970" name="AutoShape 66"/>
          <p:cNvCxnSpPr>
            <a:cxnSpLocks noChangeShapeType="1"/>
            <a:stCxn id="61451" idx="6"/>
            <a:endCxn id="123936" idx="6"/>
          </p:cNvCxnSpPr>
          <p:nvPr/>
        </p:nvCxnSpPr>
        <p:spPr bwMode="auto">
          <a:xfrm flipV="1">
            <a:off x="2363788" y="3355975"/>
            <a:ext cx="1587" cy="2160588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73" name="Rectangle 69"/>
          <p:cNvSpPr>
            <a:spLocks noChangeArrowheads="1"/>
          </p:cNvSpPr>
          <p:nvPr/>
        </p:nvSpPr>
        <p:spPr bwMode="auto">
          <a:xfrm rot="-5400000">
            <a:off x="1816101" y="4327525"/>
            <a:ext cx="18716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succ(n</a:t>
            </a:r>
            <a:r>
              <a:rPr lang="en-US" sz="1400" b="1" baseline="-25000"/>
              <a:t>p</a:t>
            </a:r>
            <a:r>
              <a:rPr lang="en-US" sz="1400" b="1"/>
              <a:t>) = n</a:t>
            </a:r>
            <a:endParaRPr lang="en-US" sz="1400" b="1" baseline="-25000"/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 rot="-5400000">
            <a:off x="1816100" y="2468563"/>
            <a:ext cx="18716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succ(n) = n</a:t>
            </a:r>
            <a:r>
              <a:rPr lang="en-US" sz="1400" b="1" baseline="-25000"/>
              <a:t>s</a:t>
            </a:r>
          </a:p>
        </p:txBody>
      </p:sp>
      <p:sp>
        <p:nvSpPr>
          <p:cNvPr id="32" name="Rectangle 64"/>
          <p:cNvSpPr>
            <a:spLocks noChangeArrowheads="1"/>
          </p:cNvSpPr>
          <p:nvPr/>
        </p:nvSpPr>
        <p:spPr bwMode="auto">
          <a:xfrm rot="-5400000">
            <a:off x="748507" y="4329906"/>
            <a:ext cx="18716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pred(n) = n</a:t>
            </a:r>
            <a:r>
              <a:rPr lang="en-US" sz="1400" b="1" baseline="-25000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3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3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3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3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3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3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3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3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23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123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3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23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3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23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23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239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123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6" grpId="0" animBg="1"/>
      <p:bldP spid="123943" grpId="0"/>
      <p:bldP spid="123947" grpId="0"/>
      <p:bldP spid="123961" grpId="0"/>
      <p:bldP spid="123968" grpId="0"/>
      <p:bldP spid="123973" grpId="0"/>
      <p:bldP spid="31" grpId="0"/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Dealing with node failures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799" y="1295400"/>
            <a:ext cx="3959226" cy="4800600"/>
          </a:xfrm>
        </p:spPr>
        <p:txBody>
          <a:bodyPr/>
          <a:lstStyle/>
          <a:p>
            <a:r>
              <a:rPr lang="en-US" sz="2600" dirty="0" smtClean="0"/>
              <a:t>Failure of nodes might cause incorrect lookups</a:t>
            </a:r>
          </a:p>
          <a:p>
            <a:pPr lvl="1"/>
            <a:r>
              <a:rPr lang="en-US" sz="2200" dirty="0" smtClean="0"/>
              <a:t>Lookup(K19) fails: N8 returns the first alive node it knows (N32) instead of the correct successor (N21)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4867275" y="2147888"/>
            <a:ext cx="3600450" cy="360045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V="1">
            <a:off x="6659563" y="1857375"/>
            <a:ext cx="0" cy="2889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7904163" y="2640013"/>
            <a:ext cx="144462" cy="1428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6729413" y="2071688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4789488" y="3802063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8389938" y="3729038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8048625" y="4943475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6516688" y="5673725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877050" y="192881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029575" y="2578100"/>
            <a:ext cx="377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N8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156325" y="5745163"/>
            <a:ext cx="461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N32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8174038" y="4881563"/>
            <a:ext cx="461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N21</a:t>
            </a:r>
          </a:p>
        </p:txBody>
      </p:sp>
      <p:sp>
        <p:nvSpPr>
          <p:cNvPr id="62480" name="Oval 16"/>
          <p:cNvSpPr>
            <a:spLocks noChangeArrowheads="1"/>
          </p:cNvSpPr>
          <p:nvPr/>
        </p:nvSpPr>
        <p:spPr bwMode="auto">
          <a:xfrm>
            <a:off x="5508625" y="5313363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81" name="Oval 17"/>
          <p:cNvSpPr>
            <a:spLocks noChangeArrowheads="1"/>
          </p:cNvSpPr>
          <p:nvPr/>
        </p:nvSpPr>
        <p:spPr bwMode="auto">
          <a:xfrm>
            <a:off x="5057775" y="4810125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011738" y="5243513"/>
            <a:ext cx="461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N38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4645025" y="4737100"/>
            <a:ext cx="461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N42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4356100" y="3729038"/>
            <a:ext cx="461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N48</a:t>
            </a:r>
          </a:p>
        </p:txBody>
      </p:sp>
      <p:sp>
        <p:nvSpPr>
          <p:cNvPr id="62485" name="Oval 21"/>
          <p:cNvSpPr>
            <a:spLocks noChangeArrowheads="1"/>
          </p:cNvSpPr>
          <p:nvPr/>
        </p:nvSpPr>
        <p:spPr bwMode="auto">
          <a:xfrm>
            <a:off x="4913313" y="3235325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86" name="Oval 22"/>
          <p:cNvSpPr>
            <a:spLocks noChangeArrowheads="1"/>
          </p:cNvSpPr>
          <p:nvPr/>
        </p:nvSpPr>
        <p:spPr bwMode="auto">
          <a:xfrm>
            <a:off x="5327650" y="2587625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4500563" y="3152775"/>
            <a:ext cx="461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860925" y="2505075"/>
            <a:ext cx="461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N56</a:t>
            </a: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5076825" y="1570038"/>
            <a:ext cx="4318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r>
              <a:rPr lang="en-US" sz="1200" b="1">
                <a:latin typeface="Arial" charset="0"/>
              </a:rPr>
              <a:t>m=6</a:t>
            </a:r>
          </a:p>
        </p:txBody>
      </p:sp>
      <p:sp>
        <p:nvSpPr>
          <p:cNvPr id="62490" name="AutoShape 26"/>
          <p:cNvSpPr>
            <a:spLocks noChangeArrowheads="1"/>
          </p:cNvSpPr>
          <p:nvPr/>
        </p:nvSpPr>
        <p:spPr bwMode="auto">
          <a:xfrm rot="5400000">
            <a:off x="6553200" y="2108200"/>
            <a:ext cx="142875" cy="730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227763" y="1785938"/>
            <a:ext cx="649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i="1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200" i="1" baseline="30000">
                <a:solidFill>
                  <a:schemeClr val="tx2"/>
                </a:solidFill>
                <a:latin typeface="Arial" charset="0"/>
              </a:rPr>
              <a:t>m</a:t>
            </a:r>
            <a:r>
              <a:rPr lang="en-US" sz="1200" i="1">
                <a:solidFill>
                  <a:schemeClr val="tx2"/>
                </a:solidFill>
                <a:latin typeface="Arial" charset="0"/>
              </a:rPr>
              <a:t>-1	0</a:t>
            </a:r>
          </a:p>
        </p:txBody>
      </p:sp>
      <p:sp>
        <p:nvSpPr>
          <p:cNvPr id="62492" name="Freeform 28"/>
          <p:cNvSpPr>
            <a:spLocks/>
          </p:cNvSpPr>
          <p:nvPr/>
        </p:nvSpPr>
        <p:spPr bwMode="auto">
          <a:xfrm>
            <a:off x="7127875" y="2794000"/>
            <a:ext cx="828675" cy="2592388"/>
          </a:xfrm>
          <a:custGeom>
            <a:avLst/>
            <a:gdLst>
              <a:gd name="T0" fmla="*/ 2147483647 w 522"/>
              <a:gd name="T1" fmla="*/ 0 h 1678"/>
              <a:gd name="T2" fmla="*/ 2147483647 w 522"/>
              <a:gd name="T3" fmla="*/ 2147483647 h 1678"/>
              <a:gd name="T4" fmla="*/ 2147483647 w 522"/>
              <a:gd name="T5" fmla="*/ 2147483647 h 16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2" h="1678">
                <a:moveTo>
                  <a:pt x="522" y="0"/>
                </a:moveTo>
                <a:cubicBezTo>
                  <a:pt x="284" y="291"/>
                  <a:pt x="46" y="582"/>
                  <a:pt x="23" y="862"/>
                </a:cubicBezTo>
                <a:cubicBezTo>
                  <a:pt x="0" y="1142"/>
                  <a:pt x="193" y="1410"/>
                  <a:pt x="386" y="167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93" name="Freeform 29"/>
          <p:cNvSpPr>
            <a:spLocks/>
          </p:cNvSpPr>
          <p:nvPr/>
        </p:nvSpPr>
        <p:spPr bwMode="auto">
          <a:xfrm>
            <a:off x="7656513" y="2794000"/>
            <a:ext cx="793750" cy="1368425"/>
          </a:xfrm>
          <a:custGeom>
            <a:avLst/>
            <a:gdLst>
              <a:gd name="T0" fmla="*/ 2147483647 w 506"/>
              <a:gd name="T1" fmla="*/ 0 h 862"/>
              <a:gd name="T2" fmla="*/ 2147483647 w 506"/>
              <a:gd name="T3" fmla="*/ 2147483647 h 862"/>
              <a:gd name="T4" fmla="*/ 2147483647 w 506"/>
              <a:gd name="T5" fmla="*/ 2147483647 h 8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6" h="862">
                <a:moveTo>
                  <a:pt x="189" y="0"/>
                </a:moveTo>
                <a:cubicBezTo>
                  <a:pt x="94" y="200"/>
                  <a:pt x="0" y="400"/>
                  <a:pt x="53" y="544"/>
                </a:cubicBezTo>
                <a:cubicBezTo>
                  <a:pt x="106" y="688"/>
                  <a:pt x="306" y="775"/>
                  <a:pt x="506" y="86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94" name="Freeform 30"/>
          <p:cNvSpPr>
            <a:spLocks/>
          </p:cNvSpPr>
          <p:nvPr/>
        </p:nvSpPr>
        <p:spPr bwMode="auto">
          <a:xfrm>
            <a:off x="7956550" y="2794000"/>
            <a:ext cx="431800" cy="647700"/>
          </a:xfrm>
          <a:custGeom>
            <a:avLst/>
            <a:gdLst>
              <a:gd name="T0" fmla="*/ 0 w 272"/>
              <a:gd name="T1" fmla="*/ 0 h 408"/>
              <a:gd name="T2" fmla="*/ 2147483647 w 272"/>
              <a:gd name="T3" fmla="*/ 2147483647 h 408"/>
              <a:gd name="T4" fmla="*/ 2147483647 w 272"/>
              <a:gd name="T5" fmla="*/ 2147483647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408">
                <a:moveTo>
                  <a:pt x="0" y="0"/>
                </a:moveTo>
                <a:cubicBezTo>
                  <a:pt x="0" y="124"/>
                  <a:pt x="0" y="249"/>
                  <a:pt x="45" y="317"/>
                </a:cubicBezTo>
                <a:cubicBezTo>
                  <a:pt x="90" y="385"/>
                  <a:pt x="181" y="396"/>
                  <a:pt x="272" y="40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95" name="Freeform 31"/>
          <p:cNvSpPr>
            <a:spLocks/>
          </p:cNvSpPr>
          <p:nvPr/>
        </p:nvSpPr>
        <p:spPr bwMode="auto">
          <a:xfrm>
            <a:off x="7956550" y="2794000"/>
            <a:ext cx="287338" cy="334963"/>
          </a:xfrm>
          <a:custGeom>
            <a:avLst/>
            <a:gdLst>
              <a:gd name="T0" fmla="*/ 0 w 181"/>
              <a:gd name="T1" fmla="*/ 0 h 211"/>
              <a:gd name="T2" fmla="*/ 2147483647 w 181"/>
              <a:gd name="T3" fmla="*/ 2147483647 h 211"/>
              <a:gd name="T4" fmla="*/ 2147483647 w 181"/>
              <a:gd name="T5" fmla="*/ 2147483647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" h="211">
                <a:moveTo>
                  <a:pt x="0" y="0"/>
                </a:moveTo>
                <a:cubicBezTo>
                  <a:pt x="7" y="75"/>
                  <a:pt x="15" y="151"/>
                  <a:pt x="45" y="181"/>
                </a:cubicBezTo>
                <a:cubicBezTo>
                  <a:pt x="75" y="211"/>
                  <a:pt x="128" y="196"/>
                  <a:pt x="181" y="181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96" name="Freeform 32"/>
          <p:cNvSpPr>
            <a:spLocks/>
          </p:cNvSpPr>
          <p:nvPr/>
        </p:nvSpPr>
        <p:spPr bwMode="auto">
          <a:xfrm>
            <a:off x="7956550" y="2794000"/>
            <a:ext cx="177800" cy="141288"/>
          </a:xfrm>
          <a:custGeom>
            <a:avLst/>
            <a:gdLst>
              <a:gd name="T0" fmla="*/ 0 w 91"/>
              <a:gd name="T1" fmla="*/ 0 h 106"/>
              <a:gd name="T2" fmla="*/ 2147483647 w 91"/>
              <a:gd name="T3" fmla="*/ 2147483647 h 106"/>
              <a:gd name="T4" fmla="*/ 2147483647 w 91"/>
              <a:gd name="T5" fmla="*/ 2147483647 h 1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106">
                <a:moveTo>
                  <a:pt x="0" y="0"/>
                </a:moveTo>
                <a:cubicBezTo>
                  <a:pt x="15" y="38"/>
                  <a:pt x="30" y="76"/>
                  <a:pt x="45" y="91"/>
                </a:cubicBezTo>
                <a:cubicBezTo>
                  <a:pt x="60" y="106"/>
                  <a:pt x="75" y="98"/>
                  <a:pt x="91" y="91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6804025" y="3802063"/>
            <a:ext cx="441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+16</a:t>
            </a:r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7535863" y="3730625"/>
            <a:ext cx="3571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+8</a:t>
            </a:r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7885113" y="3370263"/>
            <a:ext cx="3571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+4</a:t>
            </a:r>
          </a:p>
        </p:txBody>
      </p:sp>
      <p:sp>
        <p:nvSpPr>
          <p:cNvPr id="62500" name="Rectangle 36"/>
          <p:cNvSpPr>
            <a:spLocks noChangeArrowheads="1"/>
          </p:cNvSpPr>
          <p:nvPr/>
        </p:nvSpPr>
        <p:spPr bwMode="auto">
          <a:xfrm>
            <a:off x="7956550" y="3081338"/>
            <a:ext cx="35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+2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8101013" y="2794000"/>
            <a:ext cx="3571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+1</a:t>
            </a:r>
          </a:p>
        </p:txBody>
      </p:sp>
      <p:grpSp>
        <p:nvGrpSpPr>
          <p:cNvPr id="62502" name="Group 38"/>
          <p:cNvGrpSpPr>
            <a:grpSpLocks/>
          </p:cNvGrpSpPr>
          <p:nvPr/>
        </p:nvGrpSpPr>
        <p:grpSpPr bwMode="auto">
          <a:xfrm>
            <a:off x="8351838" y="3694113"/>
            <a:ext cx="215900" cy="215900"/>
            <a:chOff x="5261" y="2455"/>
            <a:chExt cx="136" cy="136"/>
          </a:xfrm>
        </p:grpSpPr>
        <p:sp>
          <p:nvSpPr>
            <p:cNvPr id="62525" name="Line 39"/>
            <p:cNvSpPr>
              <a:spLocks noChangeShapeType="1"/>
            </p:cNvSpPr>
            <p:nvPr/>
          </p:nvSpPr>
          <p:spPr bwMode="auto">
            <a:xfrm>
              <a:off x="5261" y="2455"/>
              <a:ext cx="136" cy="136"/>
            </a:xfrm>
            <a:prstGeom prst="line">
              <a:avLst/>
            </a:prstGeom>
            <a:noFill/>
            <a:ln w="38100">
              <a:solidFill>
                <a:srgbClr val="CC33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526" name="Line 40"/>
            <p:cNvSpPr>
              <a:spLocks noChangeShapeType="1"/>
            </p:cNvSpPr>
            <p:nvPr/>
          </p:nvSpPr>
          <p:spPr bwMode="auto">
            <a:xfrm flipV="1">
              <a:off x="5261" y="2455"/>
              <a:ext cx="136" cy="136"/>
            </a:xfrm>
            <a:prstGeom prst="line">
              <a:avLst/>
            </a:prstGeom>
            <a:noFill/>
            <a:ln w="38100">
              <a:solidFill>
                <a:srgbClr val="CC33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2503" name="Oval 41"/>
          <p:cNvSpPr>
            <a:spLocks noChangeArrowheads="1"/>
          </p:cNvSpPr>
          <p:nvPr/>
        </p:nvSpPr>
        <p:spPr bwMode="auto">
          <a:xfrm>
            <a:off x="8316913" y="4413250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62504" name="Group 42"/>
          <p:cNvGrpSpPr>
            <a:grpSpLocks/>
          </p:cNvGrpSpPr>
          <p:nvPr/>
        </p:nvGrpSpPr>
        <p:grpSpPr bwMode="auto">
          <a:xfrm>
            <a:off x="8280400" y="4378325"/>
            <a:ext cx="215900" cy="215900"/>
            <a:chOff x="5057" y="3226"/>
            <a:chExt cx="136" cy="136"/>
          </a:xfrm>
        </p:grpSpPr>
        <p:sp>
          <p:nvSpPr>
            <p:cNvPr id="62523" name="Line 43"/>
            <p:cNvSpPr>
              <a:spLocks noChangeShapeType="1"/>
            </p:cNvSpPr>
            <p:nvPr/>
          </p:nvSpPr>
          <p:spPr bwMode="auto">
            <a:xfrm>
              <a:off x="5057" y="3226"/>
              <a:ext cx="136" cy="136"/>
            </a:xfrm>
            <a:prstGeom prst="line">
              <a:avLst/>
            </a:prstGeom>
            <a:noFill/>
            <a:ln w="38100">
              <a:solidFill>
                <a:srgbClr val="CC33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524" name="Line 44"/>
            <p:cNvSpPr>
              <a:spLocks noChangeShapeType="1"/>
            </p:cNvSpPr>
            <p:nvPr/>
          </p:nvSpPr>
          <p:spPr bwMode="auto">
            <a:xfrm flipV="1">
              <a:off x="5057" y="3226"/>
              <a:ext cx="136" cy="136"/>
            </a:xfrm>
            <a:prstGeom prst="line">
              <a:avLst/>
            </a:prstGeom>
            <a:noFill/>
            <a:ln w="38100">
              <a:solidFill>
                <a:srgbClr val="CC33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2505" name="Text Box 45"/>
          <p:cNvSpPr txBox="1">
            <a:spLocks noChangeArrowheads="1"/>
          </p:cNvSpPr>
          <p:nvPr/>
        </p:nvSpPr>
        <p:spPr bwMode="auto">
          <a:xfrm>
            <a:off x="8532813" y="3535363"/>
            <a:ext cx="461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62506" name="Text Box 46"/>
          <p:cNvSpPr txBox="1">
            <a:spLocks noChangeArrowheads="1"/>
          </p:cNvSpPr>
          <p:nvPr/>
        </p:nvSpPr>
        <p:spPr bwMode="auto">
          <a:xfrm>
            <a:off x="8459788" y="4341813"/>
            <a:ext cx="461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N18</a:t>
            </a:r>
          </a:p>
        </p:txBody>
      </p:sp>
      <p:sp>
        <p:nvSpPr>
          <p:cNvPr id="62507" name="Rectangle 47"/>
          <p:cNvSpPr>
            <a:spLocks noChangeArrowheads="1"/>
          </p:cNvSpPr>
          <p:nvPr/>
        </p:nvSpPr>
        <p:spPr bwMode="auto">
          <a:xfrm>
            <a:off x="8208963" y="4665663"/>
            <a:ext cx="144462" cy="14287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508" name="Text Box 48"/>
          <p:cNvSpPr txBox="1">
            <a:spLocks noChangeArrowheads="1"/>
          </p:cNvSpPr>
          <p:nvPr/>
        </p:nvSpPr>
        <p:spPr bwMode="auto">
          <a:xfrm>
            <a:off x="8316913" y="4594225"/>
            <a:ext cx="461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9900"/>
                </a:solidFill>
                <a:latin typeface="Arial" charset="0"/>
              </a:rPr>
              <a:t>K19</a:t>
            </a:r>
          </a:p>
        </p:txBody>
      </p:sp>
      <p:sp>
        <p:nvSpPr>
          <p:cNvPr id="62509" name="Rectangle 49"/>
          <p:cNvSpPr>
            <a:spLocks noChangeArrowheads="1"/>
          </p:cNvSpPr>
          <p:nvPr/>
        </p:nvSpPr>
        <p:spPr bwMode="auto">
          <a:xfrm>
            <a:off x="6523038" y="2794000"/>
            <a:ext cx="1201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>
                <a:solidFill>
                  <a:srgbClr val="CC3300"/>
                </a:solidFill>
                <a:latin typeface="Arial" charset="0"/>
              </a:rPr>
              <a:t>lookup(K19) ?</a:t>
            </a:r>
          </a:p>
        </p:txBody>
      </p:sp>
      <p:sp>
        <p:nvSpPr>
          <p:cNvPr id="62510" name="Rectangle 4"/>
          <p:cNvSpPr>
            <a:spLocks noChangeArrowheads="1"/>
          </p:cNvSpPr>
          <p:nvPr/>
        </p:nvSpPr>
        <p:spPr bwMode="auto">
          <a:xfrm>
            <a:off x="7975600" y="1265238"/>
            <a:ext cx="8636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511" name="Rectangle 29"/>
          <p:cNvSpPr>
            <a:spLocks noChangeArrowheads="1"/>
          </p:cNvSpPr>
          <p:nvPr/>
        </p:nvSpPr>
        <p:spPr bwMode="auto">
          <a:xfrm>
            <a:off x="7975600" y="1265238"/>
            <a:ext cx="50323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N8+1</a:t>
            </a:r>
          </a:p>
        </p:txBody>
      </p:sp>
      <p:sp>
        <p:nvSpPr>
          <p:cNvPr id="62512" name="Rectangle 30"/>
          <p:cNvSpPr>
            <a:spLocks noChangeArrowheads="1"/>
          </p:cNvSpPr>
          <p:nvPr/>
        </p:nvSpPr>
        <p:spPr bwMode="auto">
          <a:xfrm>
            <a:off x="7975600" y="1481138"/>
            <a:ext cx="50323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N8+2</a:t>
            </a:r>
          </a:p>
        </p:txBody>
      </p:sp>
      <p:sp>
        <p:nvSpPr>
          <p:cNvPr id="62513" name="Rectangle 31"/>
          <p:cNvSpPr>
            <a:spLocks noChangeArrowheads="1"/>
          </p:cNvSpPr>
          <p:nvPr/>
        </p:nvSpPr>
        <p:spPr bwMode="auto">
          <a:xfrm>
            <a:off x="7975600" y="1697038"/>
            <a:ext cx="50323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N8+4</a:t>
            </a:r>
          </a:p>
        </p:txBody>
      </p:sp>
      <p:sp>
        <p:nvSpPr>
          <p:cNvPr id="62514" name="Rectangle 32"/>
          <p:cNvSpPr>
            <a:spLocks noChangeArrowheads="1"/>
          </p:cNvSpPr>
          <p:nvPr/>
        </p:nvSpPr>
        <p:spPr bwMode="auto">
          <a:xfrm>
            <a:off x="7975600" y="1912938"/>
            <a:ext cx="50323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N8+8</a:t>
            </a:r>
          </a:p>
        </p:txBody>
      </p:sp>
      <p:sp>
        <p:nvSpPr>
          <p:cNvPr id="62515" name="Rectangle 33"/>
          <p:cNvSpPr>
            <a:spLocks noChangeArrowheads="1"/>
          </p:cNvSpPr>
          <p:nvPr/>
        </p:nvSpPr>
        <p:spPr bwMode="auto">
          <a:xfrm>
            <a:off x="7975600" y="2128838"/>
            <a:ext cx="50323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N8+16</a:t>
            </a:r>
          </a:p>
        </p:txBody>
      </p:sp>
      <p:sp>
        <p:nvSpPr>
          <p:cNvPr id="62516" name="Rectangle 34"/>
          <p:cNvSpPr>
            <a:spLocks noChangeArrowheads="1"/>
          </p:cNvSpPr>
          <p:nvPr/>
        </p:nvSpPr>
        <p:spPr bwMode="auto">
          <a:xfrm>
            <a:off x="7975600" y="2344738"/>
            <a:ext cx="50323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N8+32</a:t>
            </a:r>
          </a:p>
        </p:txBody>
      </p:sp>
      <p:sp>
        <p:nvSpPr>
          <p:cNvPr id="62517" name="Rectangle 35"/>
          <p:cNvSpPr>
            <a:spLocks noChangeArrowheads="1"/>
          </p:cNvSpPr>
          <p:nvPr/>
        </p:nvSpPr>
        <p:spPr bwMode="auto">
          <a:xfrm>
            <a:off x="8478838" y="1265238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62518" name="Rectangle 36"/>
          <p:cNvSpPr>
            <a:spLocks noChangeArrowheads="1"/>
          </p:cNvSpPr>
          <p:nvPr/>
        </p:nvSpPr>
        <p:spPr bwMode="auto">
          <a:xfrm>
            <a:off x="8478838" y="1481138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62519" name="Rectangle 37"/>
          <p:cNvSpPr>
            <a:spLocks noChangeArrowheads="1"/>
          </p:cNvSpPr>
          <p:nvPr/>
        </p:nvSpPr>
        <p:spPr bwMode="auto">
          <a:xfrm>
            <a:off x="8478838" y="1697038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62520" name="Rectangle 38"/>
          <p:cNvSpPr>
            <a:spLocks noChangeArrowheads="1"/>
          </p:cNvSpPr>
          <p:nvPr/>
        </p:nvSpPr>
        <p:spPr bwMode="auto">
          <a:xfrm>
            <a:off x="8478838" y="1912938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N18</a:t>
            </a:r>
          </a:p>
        </p:txBody>
      </p:sp>
      <p:sp>
        <p:nvSpPr>
          <p:cNvPr id="62521" name="Rectangle 39"/>
          <p:cNvSpPr>
            <a:spLocks noChangeArrowheads="1"/>
          </p:cNvSpPr>
          <p:nvPr/>
        </p:nvSpPr>
        <p:spPr bwMode="auto">
          <a:xfrm>
            <a:off x="8478838" y="2128838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N32</a:t>
            </a:r>
          </a:p>
        </p:txBody>
      </p:sp>
      <p:sp>
        <p:nvSpPr>
          <p:cNvPr id="62522" name="Rectangle 40"/>
          <p:cNvSpPr>
            <a:spLocks noChangeArrowheads="1"/>
          </p:cNvSpPr>
          <p:nvPr/>
        </p:nvSpPr>
        <p:spPr bwMode="auto">
          <a:xfrm>
            <a:off x="8478838" y="2344738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Dealing with node failures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799" y="1295400"/>
            <a:ext cx="3959226" cy="4800600"/>
          </a:xfrm>
        </p:spPr>
        <p:txBody>
          <a:bodyPr/>
          <a:lstStyle/>
          <a:p>
            <a:r>
              <a:rPr lang="en-US" sz="2600" dirty="0" smtClean="0"/>
              <a:t>Solution</a:t>
            </a:r>
            <a:r>
              <a:rPr lang="en-US" sz="2600" dirty="0"/>
              <a:t>: </a:t>
            </a:r>
            <a:r>
              <a:rPr lang="en-US" sz="2600" u="sng" dirty="0"/>
              <a:t>successor-list</a:t>
            </a:r>
          </a:p>
          <a:p>
            <a:pPr lvl="1"/>
            <a:r>
              <a:rPr lang="en-US" sz="2200" dirty="0"/>
              <a:t>Each node knows its </a:t>
            </a:r>
            <a:r>
              <a:rPr lang="en-US" sz="2200" b="1" dirty="0"/>
              <a:t>r</a:t>
            </a:r>
            <a:r>
              <a:rPr lang="en-US" sz="2200" dirty="0"/>
              <a:t> immediate successors</a:t>
            </a:r>
          </a:p>
          <a:p>
            <a:pPr lvl="1"/>
            <a:r>
              <a:rPr lang="en-US" sz="2200" dirty="0"/>
              <a:t>If a node notices that its successor has failed, it replaces it with the </a:t>
            </a:r>
            <a:r>
              <a:rPr lang="en-US" sz="2200" u="sng" dirty="0"/>
              <a:t>first alive process in the list</a:t>
            </a:r>
          </a:p>
          <a:p>
            <a:pPr lvl="1"/>
            <a:r>
              <a:rPr lang="en-US" sz="2200" dirty="0"/>
              <a:t>Eventually, stabilize will correct finger table entries and successor-list entries pointing to failed </a:t>
            </a:r>
            <a:r>
              <a:rPr lang="en-US" sz="2200" dirty="0" smtClean="0"/>
              <a:t>nodes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4867275" y="2147888"/>
            <a:ext cx="3600450" cy="360045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V="1">
            <a:off x="6659563" y="1857375"/>
            <a:ext cx="0" cy="2889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7904163" y="2640013"/>
            <a:ext cx="144462" cy="1428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6729413" y="2071688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4789488" y="3802063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8389938" y="3729038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8048625" y="4943475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6516688" y="5673725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877050" y="192881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029575" y="2578100"/>
            <a:ext cx="377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N8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156325" y="5745163"/>
            <a:ext cx="461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N32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8174038" y="4881563"/>
            <a:ext cx="461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N21</a:t>
            </a:r>
          </a:p>
        </p:txBody>
      </p:sp>
      <p:sp>
        <p:nvSpPr>
          <p:cNvPr id="62480" name="Oval 16"/>
          <p:cNvSpPr>
            <a:spLocks noChangeArrowheads="1"/>
          </p:cNvSpPr>
          <p:nvPr/>
        </p:nvSpPr>
        <p:spPr bwMode="auto">
          <a:xfrm>
            <a:off x="5508625" y="5313363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81" name="Oval 17"/>
          <p:cNvSpPr>
            <a:spLocks noChangeArrowheads="1"/>
          </p:cNvSpPr>
          <p:nvPr/>
        </p:nvSpPr>
        <p:spPr bwMode="auto">
          <a:xfrm>
            <a:off x="5057775" y="4810125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011738" y="5243513"/>
            <a:ext cx="461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N38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4645025" y="4737100"/>
            <a:ext cx="461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N42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4356100" y="3729038"/>
            <a:ext cx="461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N48</a:t>
            </a:r>
          </a:p>
        </p:txBody>
      </p:sp>
      <p:sp>
        <p:nvSpPr>
          <p:cNvPr id="62485" name="Oval 21"/>
          <p:cNvSpPr>
            <a:spLocks noChangeArrowheads="1"/>
          </p:cNvSpPr>
          <p:nvPr/>
        </p:nvSpPr>
        <p:spPr bwMode="auto">
          <a:xfrm>
            <a:off x="4913313" y="3235325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86" name="Oval 22"/>
          <p:cNvSpPr>
            <a:spLocks noChangeArrowheads="1"/>
          </p:cNvSpPr>
          <p:nvPr/>
        </p:nvSpPr>
        <p:spPr bwMode="auto">
          <a:xfrm>
            <a:off x="5327650" y="2587625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4500563" y="3152775"/>
            <a:ext cx="461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860925" y="2505075"/>
            <a:ext cx="461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N56</a:t>
            </a: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5076825" y="1570038"/>
            <a:ext cx="4318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r>
              <a:rPr lang="en-US" sz="1200" b="1">
                <a:latin typeface="Arial" charset="0"/>
              </a:rPr>
              <a:t>m=6</a:t>
            </a:r>
          </a:p>
        </p:txBody>
      </p:sp>
      <p:sp>
        <p:nvSpPr>
          <p:cNvPr id="62490" name="AutoShape 26"/>
          <p:cNvSpPr>
            <a:spLocks noChangeArrowheads="1"/>
          </p:cNvSpPr>
          <p:nvPr/>
        </p:nvSpPr>
        <p:spPr bwMode="auto">
          <a:xfrm rot="5400000">
            <a:off x="6553200" y="2108200"/>
            <a:ext cx="142875" cy="730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227763" y="1785938"/>
            <a:ext cx="649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i="1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200" i="1" baseline="30000">
                <a:solidFill>
                  <a:schemeClr val="tx2"/>
                </a:solidFill>
                <a:latin typeface="Arial" charset="0"/>
              </a:rPr>
              <a:t>m</a:t>
            </a:r>
            <a:r>
              <a:rPr lang="en-US" sz="1200" i="1">
                <a:solidFill>
                  <a:schemeClr val="tx2"/>
                </a:solidFill>
                <a:latin typeface="Arial" charset="0"/>
              </a:rPr>
              <a:t>-1	0</a:t>
            </a:r>
          </a:p>
        </p:txBody>
      </p:sp>
      <p:grpSp>
        <p:nvGrpSpPr>
          <p:cNvPr id="62502" name="Group 38"/>
          <p:cNvGrpSpPr>
            <a:grpSpLocks/>
          </p:cNvGrpSpPr>
          <p:nvPr/>
        </p:nvGrpSpPr>
        <p:grpSpPr bwMode="auto">
          <a:xfrm>
            <a:off x="8351838" y="3694113"/>
            <a:ext cx="215900" cy="215900"/>
            <a:chOff x="5261" y="2455"/>
            <a:chExt cx="136" cy="136"/>
          </a:xfrm>
        </p:grpSpPr>
        <p:sp>
          <p:nvSpPr>
            <p:cNvPr id="62525" name="Line 39"/>
            <p:cNvSpPr>
              <a:spLocks noChangeShapeType="1"/>
            </p:cNvSpPr>
            <p:nvPr/>
          </p:nvSpPr>
          <p:spPr bwMode="auto">
            <a:xfrm>
              <a:off x="5261" y="2455"/>
              <a:ext cx="136" cy="136"/>
            </a:xfrm>
            <a:prstGeom prst="line">
              <a:avLst/>
            </a:prstGeom>
            <a:noFill/>
            <a:ln w="38100">
              <a:solidFill>
                <a:srgbClr val="CC33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526" name="Line 40"/>
            <p:cNvSpPr>
              <a:spLocks noChangeShapeType="1"/>
            </p:cNvSpPr>
            <p:nvPr/>
          </p:nvSpPr>
          <p:spPr bwMode="auto">
            <a:xfrm flipV="1">
              <a:off x="5261" y="2455"/>
              <a:ext cx="136" cy="136"/>
            </a:xfrm>
            <a:prstGeom prst="line">
              <a:avLst/>
            </a:prstGeom>
            <a:noFill/>
            <a:ln w="38100">
              <a:solidFill>
                <a:srgbClr val="CC33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2503" name="Oval 41"/>
          <p:cNvSpPr>
            <a:spLocks noChangeArrowheads="1"/>
          </p:cNvSpPr>
          <p:nvPr/>
        </p:nvSpPr>
        <p:spPr bwMode="auto">
          <a:xfrm>
            <a:off x="8316913" y="4413250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62504" name="Group 42"/>
          <p:cNvGrpSpPr>
            <a:grpSpLocks/>
          </p:cNvGrpSpPr>
          <p:nvPr/>
        </p:nvGrpSpPr>
        <p:grpSpPr bwMode="auto">
          <a:xfrm>
            <a:off x="8280400" y="4378325"/>
            <a:ext cx="215900" cy="215900"/>
            <a:chOff x="5057" y="3226"/>
            <a:chExt cx="136" cy="136"/>
          </a:xfrm>
        </p:grpSpPr>
        <p:sp>
          <p:nvSpPr>
            <p:cNvPr id="62523" name="Line 43"/>
            <p:cNvSpPr>
              <a:spLocks noChangeShapeType="1"/>
            </p:cNvSpPr>
            <p:nvPr/>
          </p:nvSpPr>
          <p:spPr bwMode="auto">
            <a:xfrm>
              <a:off x="5057" y="3226"/>
              <a:ext cx="136" cy="136"/>
            </a:xfrm>
            <a:prstGeom prst="line">
              <a:avLst/>
            </a:prstGeom>
            <a:noFill/>
            <a:ln w="38100">
              <a:solidFill>
                <a:srgbClr val="CC33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524" name="Line 44"/>
            <p:cNvSpPr>
              <a:spLocks noChangeShapeType="1"/>
            </p:cNvSpPr>
            <p:nvPr/>
          </p:nvSpPr>
          <p:spPr bwMode="auto">
            <a:xfrm flipV="1">
              <a:off x="5057" y="3226"/>
              <a:ext cx="136" cy="136"/>
            </a:xfrm>
            <a:prstGeom prst="line">
              <a:avLst/>
            </a:prstGeom>
            <a:noFill/>
            <a:ln w="38100">
              <a:solidFill>
                <a:srgbClr val="CC33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2505" name="Text Box 45"/>
          <p:cNvSpPr txBox="1">
            <a:spLocks noChangeArrowheads="1"/>
          </p:cNvSpPr>
          <p:nvPr/>
        </p:nvSpPr>
        <p:spPr bwMode="auto">
          <a:xfrm>
            <a:off x="8532813" y="3535363"/>
            <a:ext cx="461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N14</a:t>
            </a:r>
          </a:p>
        </p:txBody>
      </p:sp>
      <p:sp>
        <p:nvSpPr>
          <p:cNvPr id="62506" name="Text Box 46"/>
          <p:cNvSpPr txBox="1">
            <a:spLocks noChangeArrowheads="1"/>
          </p:cNvSpPr>
          <p:nvPr/>
        </p:nvSpPr>
        <p:spPr bwMode="auto">
          <a:xfrm>
            <a:off x="8459788" y="4341813"/>
            <a:ext cx="461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N18</a:t>
            </a:r>
          </a:p>
        </p:txBody>
      </p:sp>
      <p:sp>
        <p:nvSpPr>
          <p:cNvPr id="62509" name="Rectangle 49"/>
          <p:cNvSpPr>
            <a:spLocks noChangeArrowheads="1"/>
          </p:cNvSpPr>
          <p:nvPr/>
        </p:nvSpPr>
        <p:spPr bwMode="auto">
          <a:xfrm>
            <a:off x="5898026" y="2578100"/>
            <a:ext cx="19196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200" b="1" dirty="0" smtClean="0">
                <a:latin typeface="Arial" charset="0"/>
              </a:rPr>
              <a:t>SL (r=3):</a:t>
            </a:r>
            <a:r>
              <a:rPr lang="en-US" sz="1200" b="1" dirty="0" smtClean="0">
                <a:solidFill>
                  <a:schemeClr val="accent2"/>
                </a:solidFill>
                <a:latin typeface="Arial" charset="0"/>
              </a:rPr>
              <a:t> N14, N18, N21</a:t>
            </a:r>
          </a:p>
          <a:p>
            <a:pPr algn="r" eaLnBrk="1" hangingPunct="1"/>
            <a:endParaRPr lang="en-US" sz="1200" b="1" dirty="0">
              <a:solidFill>
                <a:schemeClr val="accent2"/>
              </a:solidFill>
              <a:latin typeface="Arial" charset="0"/>
            </a:endParaRPr>
          </a:p>
          <a:p>
            <a:pPr algn="r" eaLnBrk="1" hangingPunct="1"/>
            <a:endParaRPr lang="en-US" sz="1200" b="1" dirty="0" smtClean="0">
              <a:solidFill>
                <a:schemeClr val="accent2"/>
              </a:solidFill>
              <a:latin typeface="Arial" charset="0"/>
            </a:endParaRPr>
          </a:p>
          <a:p>
            <a:pPr algn="r" eaLnBrk="1" hangingPunct="1"/>
            <a:r>
              <a:rPr lang="en-US" sz="1200" b="1" dirty="0" smtClean="0">
                <a:latin typeface="Arial" charset="0"/>
              </a:rPr>
              <a:t>SL (r=3):</a:t>
            </a:r>
            <a:r>
              <a:rPr lang="en-US" sz="1200" b="1" dirty="0" smtClean="0">
                <a:solidFill>
                  <a:schemeClr val="accent2"/>
                </a:solidFill>
                <a:latin typeface="Arial" charset="0"/>
              </a:rPr>
              <a:t> N21, N32, N38</a:t>
            </a:r>
            <a:endParaRPr lang="en-US" sz="12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2510" name="Rectangle 4"/>
          <p:cNvSpPr>
            <a:spLocks noChangeArrowheads="1"/>
          </p:cNvSpPr>
          <p:nvPr/>
        </p:nvSpPr>
        <p:spPr bwMode="auto">
          <a:xfrm>
            <a:off x="7975600" y="1265238"/>
            <a:ext cx="8636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2511" name="Rectangle 29"/>
          <p:cNvSpPr>
            <a:spLocks noChangeArrowheads="1"/>
          </p:cNvSpPr>
          <p:nvPr/>
        </p:nvSpPr>
        <p:spPr bwMode="auto">
          <a:xfrm>
            <a:off x="7975600" y="1265238"/>
            <a:ext cx="50323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N8+1</a:t>
            </a:r>
          </a:p>
        </p:txBody>
      </p:sp>
      <p:sp>
        <p:nvSpPr>
          <p:cNvPr id="62512" name="Rectangle 30"/>
          <p:cNvSpPr>
            <a:spLocks noChangeArrowheads="1"/>
          </p:cNvSpPr>
          <p:nvPr/>
        </p:nvSpPr>
        <p:spPr bwMode="auto">
          <a:xfrm>
            <a:off x="7975600" y="1481138"/>
            <a:ext cx="50323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N8+2</a:t>
            </a:r>
          </a:p>
        </p:txBody>
      </p:sp>
      <p:sp>
        <p:nvSpPr>
          <p:cNvPr id="62513" name="Rectangle 31"/>
          <p:cNvSpPr>
            <a:spLocks noChangeArrowheads="1"/>
          </p:cNvSpPr>
          <p:nvPr/>
        </p:nvSpPr>
        <p:spPr bwMode="auto">
          <a:xfrm>
            <a:off x="7975600" y="1697038"/>
            <a:ext cx="50323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N8+4</a:t>
            </a:r>
          </a:p>
        </p:txBody>
      </p:sp>
      <p:sp>
        <p:nvSpPr>
          <p:cNvPr id="62514" name="Rectangle 32"/>
          <p:cNvSpPr>
            <a:spLocks noChangeArrowheads="1"/>
          </p:cNvSpPr>
          <p:nvPr/>
        </p:nvSpPr>
        <p:spPr bwMode="auto">
          <a:xfrm>
            <a:off x="7975600" y="1912938"/>
            <a:ext cx="50323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N8+8</a:t>
            </a:r>
          </a:p>
        </p:txBody>
      </p:sp>
      <p:sp>
        <p:nvSpPr>
          <p:cNvPr id="62515" name="Rectangle 33"/>
          <p:cNvSpPr>
            <a:spLocks noChangeArrowheads="1"/>
          </p:cNvSpPr>
          <p:nvPr/>
        </p:nvSpPr>
        <p:spPr bwMode="auto">
          <a:xfrm>
            <a:off x="7975600" y="2128838"/>
            <a:ext cx="50323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N8+16</a:t>
            </a:r>
          </a:p>
        </p:txBody>
      </p:sp>
      <p:sp>
        <p:nvSpPr>
          <p:cNvPr id="62516" name="Rectangle 34"/>
          <p:cNvSpPr>
            <a:spLocks noChangeArrowheads="1"/>
          </p:cNvSpPr>
          <p:nvPr/>
        </p:nvSpPr>
        <p:spPr bwMode="auto">
          <a:xfrm>
            <a:off x="7975600" y="2344738"/>
            <a:ext cx="50323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accent2"/>
                </a:solidFill>
                <a:latin typeface="Arial" charset="0"/>
              </a:rPr>
              <a:t>N8+32</a:t>
            </a:r>
          </a:p>
        </p:txBody>
      </p:sp>
      <p:sp>
        <p:nvSpPr>
          <p:cNvPr id="62517" name="Rectangle 35"/>
          <p:cNvSpPr>
            <a:spLocks noChangeArrowheads="1"/>
          </p:cNvSpPr>
          <p:nvPr/>
        </p:nvSpPr>
        <p:spPr bwMode="auto">
          <a:xfrm>
            <a:off x="8478838" y="1265238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 dirty="0" smtClean="0">
                <a:solidFill>
                  <a:srgbClr val="FF0000"/>
                </a:solidFill>
                <a:latin typeface="Arial" charset="0"/>
              </a:rPr>
              <a:t>N21</a:t>
            </a:r>
            <a:endParaRPr lang="en-US" sz="1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2518" name="Rectangle 36"/>
          <p:cNvSpPr>
            <a:spLocks noChangeArrowheads="1"/>
          </p:cNvSpPr>
          <p:nvPr/>
        </p:nvSpPr>
        <p:spPr bwMode="auto">
          <a:xfrm>
            <a:off x="8478838" y="1481138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 dirty="0" smtClean="0">
                <a:solidFill>
                  <a:srgbClr val="FF0000"/>
                </a:solidFill>
                <a:latin typeface="Arial" charset="0"/>
              </a:rPr>
              <a:t>N21</a:t>
            </a:r>
            <a:endParaRPr lang="en-US" sz="1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2519" name="Rectangle 37"/>
          <p:cNvSpPr>
            <a:spLocks noChangeArrowheads="1"/>
          </p:cNvSpPr>
          <p:nvPr/>
        </p:nvSpPr>
        <p:spPr bwMode="auto">
          <a:xfrm>
            <a:off x="8478838" y="1697038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 dirty="0" smtClean="0">
                <a:solidFill>
                  <a:srgbClr val="FF0000"/>
                </a:solidFill>
                <a:latin typeface="Arial" charset="0"/>
              </a:rPr>
              <a:t>N21</a:t>
            </a:r>
            <a:endParaRPr lang="en-US" sz="1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2520" name="Rectangle 38"/>
          <p:cNvSpPr>
            <a:spLocks noChangeArrowheads="1"/>
          </p:cNvSpPr>
          <p:nvPr/>
        </p:nvSpPr>
        <p:spPr bwMode="auto">
          <a:xfrm>
            <a:off x="8478838" y="1912938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 dirty="0" smtClean="0">
                <a:solidFill>
                  <a:srgbClr val="FF0000"/>
                </a:solidFill>
                <a:latin typeface="Arial" charset="0"/>
              </a:rPr>
              <a:t>N21</a:t>
            </a:r>
            <a:endParaRPr lang="en-US" sz="1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2521" name="Rectangle 39"/>
          <p:cNvSpPr>
            <a:spLocks noChangeArrowheads="1"/>
          </p:cNvSpPr>
          <p:nvPr/>
        </p:nvSpPr>
        <p:spPr bwMode="auto">
          <a:xfrm>
            <a:off x="8478838" y="2128838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 dirty="0" smtClean="0">
                <a:solidFill>
                  <a:schemeClr val="tx2"/>
                </a:solidFill>
                <a:latin typeface="Arial" charset="0"/>
              </a:rPr>
              <a:t>N32</a:t>
            </a:r>
            <a:endParaRPr lang="en-US" sz="12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2522" name="Rectangle 40"/>
          <p:cNvSpPr>
            <a:spLocks noChangeArrowheads="1"/>
          </p:cNvSpPr>
          <p:nvPr/>
        </p:nvSpPr>
        <p:spPr bwMode="auto">
          <a:xfrm>
            <a:off x="8478838" y="2344738"/>
            <a:ext cx="3603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 b="1">
                <a:solidFill>
                  <a:schemeClr val="tx2"/>
                </a:solidFill>
                <a:latin typeface="Arial" charset="0"/>
              </a:rPr>
              <a:t>N42</a:t>
            </a:r>
          </a:p>
        </p:txBody>
      </p:sp>
      <p:grpSp>
        <p:nvGrpSpPr>
          <p:cNvPr id="63" name="Group 38"/>
          <p:cNvGrpSpPr>
            <a:grpSpLocks/>
          </p:cNvGrpSpPr>
          <p:nvPr/>
        </p:nvGrpSpPr>
        <p:grpSpPr bwMode="auto">
          <a:xfrm>
            <a:off x="6729413" y="2590800"/>
            <a:ext cx="215900" cy="215900"/>
            <a:chOff x="5261" y="2455"/>
            <a:chExt cx="136" cy="136"/>
          </a:xfrm>
        </p:grpSpPr>
        <p:sp>
          <p:nvSpPr>
            <p:cNvPr id="64" name="Line 39"/>
            <p:cNvSpPr>
              <a:spLocks noChangeShapeType="1"/>
            </p:cNvSpPr>
            <p:nvPr/>
          </p:nvSpPr>
          <p:spPr bwMode="auto">
            <a:xfrm>
              <a:off x="5261" y="2455"/>
              <a:ext cx="136" cy="136"/>
            </a:xfrm>
            <a:prstGeom prst="line">
              <a:avLst/>
            </a:prstGeom>
            <a:noFill/>
            <a:ln w="38100">
              <a:solidFill>
                <a:srgbClr val="CC33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Line 40"/>
            <p:cNvSpPr>
              <a:spLocks noChangeShapeType="1"/>
            </p:cNvSpPr>
            <p:nvPr/>
          </p:nvSpPr>
          <p:spPr bwMode="auto">
            <a:xfrm flipV="1">
              <a:off x="5261" y="2455"/>
              <a:ext cx="136" cy="136"/>
            </a:xfrm>
            <a:prstGeom prst="line">
              <a:avLst/>
            </a:prstGeom>
            <a:noFill/>
            <a:ln w="38100">
              <a:solidFill>
                <a:srgbClr val="CC33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6" name="Group 38"/>
          <p:cNvGrpSpPr>
            <a:grpSpLocks/>
          </p:cNvGrpSpPr>
          <p:nvPr/>
        </p:nvGrpSpPr>
        <p:grpSpPr bwMode="auto">
          <a:xfrm>
            <a:off x="7109989" y="2582228"/>
            <a:ext cx="215900" cy="215900"/>
            <a:chOff x="5261" y="2455"/>
            <a:chExt cx="136" cy="136"/>
          </a:xfrm>
        </p:grpSpPr>
        <p:sp>
          <p:nvSpPr>
            <p:cNvPr id="67" name="Line 39"/>
            <p:cNvSpPr>
              <a:spLocks noChangeShapeType="1"/>
            </p:cNvSpPr>
            <p:nvPr/>
          </p:nvSpPr>
          <p:spPr bwMode="auto">
            <a:xfrm>
              <a:off x="5261" y="2455"/>
              <a:ext cx="136" cy="136"/>
            </a:xfrm>
            <a:prstGeom prst="line">
              <a:avLst/>
            </a:prstGeom>
            <a:noFill/>
            <a:ln w="38100">
              <a:solidFill>
                <a:srgbClr val="CC33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Line 40"/>
            <p:cNvSpPr>
              <a:spLocks noChangeShapeType="1"/>
            </p:cNvSpPr>
            <p:nvPr/>
          </p:nvSpPr>
          <p:spPr bwMode="auto">
            <a:xfrm flipV="1">
              <a:off x="5261" y="2455"/>
              <a:ext cx="136" cy="136"/>
            </a:xfrm>
            <a:prstGeom prst="line">
              <a:avLst/>
            </a:prstGeom>
            <a:noFill/>
            <a:ln w="38100">
              <a:solidFill>
                <a:srgbClr val="CC33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1 Flecha abajo"/>
          <p:cNvSpPr/>
          <p:nvPr/>
        </p:nvSpPr>
        <p:spPr bwMode="auto">
          <a:xfrm>
            <a:off x="7126288" y="2852738"/>
            <a:ext cx="188912" cy="300037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Chord: Dealing with node failures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Successor-list </a:t>
            </a:r>
            <a:r>
              <a:rPr lang="en-US" dirty="0"/>
              <a:t>can also be used for </a:t>
            </a:r>
            <a:r>
              <a:rPr lang="en-US" u="sng" dirty="0" smtClean="0"/>
              <a:t>replication</a:t>
            </a:r>
          </a:p>
          <a:p>
            <a:pPr lvl="1"/>
            <a:r>
              <a:rPr lang="en-US" dirty="0"/>
              <a:t>For a replication degree of </a:t>
            </a:r>
            <a:r>
              <a:rPr lang="en-US" b="1" dirty="0" smtClean="0"/>
              <a:t>d</a:t>
            </a:r>
            <a:r>
              <a:rPr lang="en-US" dirty="0" smtClean="0"/>
              <a:t>, a </a:t>
            </a:r>
            <a:r>
              <a:rPr lang="en-US" dirty="0"/>
              <a:t>key is stored on the responsible node </a:t>
            </a:r>
            <a:r>
              <a:rPr lang="en-US" dirty="0" smtClean="0"/>
              <a:t>n </a:t>
            </a:r>
            <a:r>
              <a:rPr lang="en-US" dirty="0"/>
              <a:t>and the </a:t>
            </a:r>
            <a:r>
              <a:rPr lang="en-US" dirty="0" smtClean="0"/>
              <a:t>first d</a:t>
            </a:r>
            <a:r>
              <a:rPr lang="en-US" dirty="0" smtClean="0">
                <a:latin typeface="Tahoma"/>
                <a:ea typeface="Tahoma"/>
                <a:cs typeface="Tahoma"/>
              </a:rPr>
              <a:t>−</a:t>
            </a:r>
            <a:r>
              <a:rPr lang="en-US" dirty="0" smtClean="0"/>
              <a:t>1 </a:t>
            </a:r>
            <a:r>
              <a:rPr lang="en-US" dirty="0"/>
              <a:t>members of n</a:t>
            </a:r>
            <a:r>
              <a:rPr lang="en-US" dirty="0" smtClean="0"/>
              <a:t>'s successor-list (d</a:t>
            </a:r>
            <a:r>
              <a:rPr lang="en-US" dirty="0" smtClean="0">
                <a:latin typeface="Tahoma"/>
                <a:ea typeface="Tahoma"/>
                <a:cs typeface="Tahoma"/>
              </a:rPr>
              <a:t>−</a:t>
            </a:r>
            <a:r>
              <a:rPr lang="en-US" dirty="0" smtClean="0"/>
              <a:t>1 </a:t>
            </a:r>
            <a:r>
              <a:rPr lang="en-US" dirty="0" smtClean="0">
                <a:latin typeface="Tahoma"/>
                <a:ea typeface="Tahoma"/>
                <a:cs typeface="Tahoma"/>
              </a:rPr>
              <a:t>≤ </a:t>
            </a:r>
            <a:r>
              <a:rPr lang="en-US" dirty="0" smtClean="0"/>
              <a:t>r)</a:t>
            </a:r>
          </a:p>
          <a:p>
            <a:pPr lvl="1"/>
            <a:r>
              <a:rPr lang="en-US" dirty="0" smtClean="0"/>
              <a:t>As nodes join/leave, successor-lists are updated, leading to changes in the placement of replicas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780000"/>
            <a:ext cx="7677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5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Chord</a:t>
            </a:r>
            <a:endParaRPr lang="es-ES" dirty="0" smtClean="0"/>
          </a:p>
        </p:txBody>
      </p:sp>
      <p:sp>
        <p:nvSpPr>
          <p:cNvPr id="634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Efficient: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r>
              <a:rPr lang="en-US" dirty="0" smtClean="0"/>
              <a:t> messages per lookup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Scalable: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r>
              <a:rPr lang="en-US" dirty="0" smtClean="0"/>
              <a:t> state per node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Robust: survives massive changes in membership</a:t>
            </a:r>
            <a:endParaRPr lang="en-GB" dirty="0" smtClean="0"/>
          </a:p>
          <a:p>
            <a:r>
              <a:rPr lang="en-US" dirty="0" smtClean="0"/>
              <a:t>Disadvantages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dirty="0" smtClean="0"/>
              <a:t>Member joining is complicated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dirty="0" smtClean="0"/>
              <a:t>Asymmetric: in- and out- traffic distributions are exactly opposite</a:t>
            </a:r>
          </a:p>
          <a:p>
            <a:pPr lvl="2"/>
            <a:r>
              <a:rPr lang="en-US" dirty="0" smtClean="0"/>
              <a:t>Incoming traffic cannot be used to reinforce finger table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dirty="0" smtClean="0"/>
              <a:t>Finger table rigidity precludes proximity-based routing</a:t>
            </a:r>
            <a:endParaRPr lang="en-US" dirty="0"/>
          </a:p>
        </p:txBody>
      </p:sp>
      <p:sp>
        <p:nvSpPr>
          <p:cNvPr id="2" name="1 CuadroTexto"/>
          <p:cNvSpPr txBox="1"/>
          <p:nvPr/>
        </p:nvSpPr>
        <p:spPr>
          <a:xfrm>
            <a:off x="7162800" y="18288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is the total number of nodes</a:t>
            </a:r>
            <a:endParaRPr lang="es-ES" dirty="0"/>
          </a:p>
        </p:txBody>
      </p:sp>
      <p:sp>
        <p:nvSpPr>
          <p:cNvPr id="3" name="2 Cerrar llave"/>
          <p:cNvSpPr/>
          <p:nvPr/>
        </p:nvSpPr>
        <p:spPr bwMode="auto">
          <a:xfrm>
            <a:off x="6934200" y="1828800"/>
            <a:ext cx="228600" cy="7560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/>
              <a:t>types of overlay networks exist:</a:t>
            </a:r>
            <a:endParaRPr lang="en-US" b="1" dirty="0" smtClean="0"/>
          </a:p>
          <a:p>
            <a:pPr marL="914400" lvl="1" indent="-457200">
              <a:buFontTx/>
              <a:buAutoNum type="arabicPeriod"/>
            </a:pPr>
            <a:r>
              <a:rPr lang="en-US" b="1" u="sng" dirty="0" smtClean="0"/>
              <a:t>Unstructured P2P systems</a:t>
            </a:r>
          </a:p>
          <a:p>
            <a:pPr lvl="2"/>
            <a:r>
              <a:rPr lang="en-US" dirty="0" smtClean="0"/>
              <a:t>Overlay topology is constructed ad hoc (random graph)</a:t>
            </a:r>
            <a:endParaRPr lang="en-US" dirty="0"/>
          </a:p>
          <a:p>
            <a:pPr lvl="2"/>
            <a:r>
              <a:rPr lang="en-US" dirty="0" smtClean="0"/>
              <a:t>Items end up placed arbitrarily (must be searched)</a:t>
            </a:r>
            <a:endParaRPr lang="en-US" dirty="0"/>
          </a:p>
          <a:p>
            <a:pPr lvl="2"/>
            <a:r>
              <a:rPr lang="en-US" dirty="0"/>
              <a:t>Insert is easy, search is hard or imprecise</a:t>
            </a:r>
          </a:p>
          <a:p>
            <a:pPr lvl="2"/>
            <a:r>
              <a:rPr lang="en-US" dirty="0"/>
              <a:t>Examples: Napster, Gnutella, </a:t>
            </a:r>
            <a:r>
              <a:rPr lang="en-US" dirty="0" err="1"/>
              <a:t>KaZaA</a:t>
            </a:r>
            <a:endParaRPr lang="en-US" dirty="0"/>
          </a:p>
          <a:p>
            <a:pPr marL="914400" lvl="1" indent="-457200">
              <a:buFontTx/>
              <a:buAutoNum type="arabicPeriod"/>
            </a:pPr>
            <a:r>
              <a:rPr lang="en-US" b="1" u="sng" dirty="0" smtClean="0"/>
              <a:t>Structured P2P systems</a:t>
            </a:r>
          </a:p>
          <a:p>
            <a:pPr lvl="2"/>
            <a:r>
              <a:rPr lang="en-US" dirty="0" smtClean="0"/>
              <a:t>Overlay follows </a:t>
            </a:r>
            <a:r>
              <a:rPr lang="en-US" dirty="0"/>
              <a:t>a specific </a:t>
            </a:r>
            <a:r>
              <a:rPr lang="en-US" dirty="0" smtClean="0"/>
              <a:t>deterministic topology</a:t>
            </a:r>
            <a:endParaRPr lang="en-US" dirty="0" smtClean="0"/>
          </a:p>
          <a:p>
            <a:pPr lvl="2"/>
            <a:r>
              <a:rPr lang="en-US" dirty="0" smtClean="0"/>
              <a:t>Items are stored </a:t>
            </a:r>
            <a:r>
              <a:rPr lang="en-US" dirty="0" smtClean="0"/>
              <a:t>deterministically at specific </a:t>
            </a:r>
            <a:r>
              <a:rPr lang="en-US" dirty="0" smtClean="0"/>
              <a:t>peers</a:t>
            </a:r>
            <a:endParaRPr lang="en-US" dirty="0"/>
          </a:p>
          <a:p>
            <a:pPr lvl="2"/>
            <a:r>
              <a:rPr lang="en-US" dirty="0"/>
              <a:t>Insert is hard, search is easy</a:t>
            </a:r>
          </a:p>
          <a:p>
            <a:pPr lvl="2"/>
            <a:r>
              <a:rPr lang="en-US" dirty="0"/>
              <a:t>Examples: DHT-based </a:t>
            </a:r>
            <a:r>
              <a:rPr lang="en-US" dirty="0" smtClean="0"/>
              <a:t>systems</a:t>
            </a:r>
          </a:p>
          <a:p>
            <a:pPr lvl="3"/>
            <a:r>
              <a:rPr lang="en-US" dirty="0" err="1" smtClean="0"/>
              <a:t>Kademlia</a:t>
            </a:r>
            <a:r>
              <a:rPr lang="en-US" dirty="0" smtClean="0"/>
              <a:t>, Chord, Pastry, Tapestry, CAN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SEMINAR PREPARATION </a:t>
            </a:r>
            <a:r>
              <a:rPr lang="en-US" smtClean="0"/>
              <a:t>– Chordy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[Stoica03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dirty="0" err="1"/>
              <a:t>Stoica</a:t>
            </a:r>
            <a:r>
              <a:rPr lang="en-US" dirty="0"/>
              <a:t>, I., Morris. R., </a:t>
            </a:r>
            <a:r>
              <a:rPr lang="en-US" dirty="0" err="1"/>
              <a:t>Liben-Nowell</a:t>
            </a:r>
            <a:r>
              <a:rPr lang="en-US" dirty="0"/>
              <a:t>, D., </a:t>
            </a:r>
            <a:r>
              <a:rPr lang="en-US" dirty="0" err="1"/>
              <a:t>Karger</a:t>
            </a:r>
            <a:r>
              <a:rPr lang="en-US" dirty="0"/>
              <a:t>, D.R., </a:t>
            </a:r>
            <a:r>
              <a:rPr lang="en-US" dirty="0" err="1"/>
              <a:t>Kaashoek</a:t>
            </a:r>
            <a:r>
              <a:rPr lang="en-US" dirty="0"/>
              <a:t>, M.F., </a:t>
            </a:r>
            <a:r>
              <a:rPr lang="en-US" dirty="0" err="1"/>
              <a:t>Dabek</a:t>
            </a:r>
            <a:r>
              <a:rPr lang="en-US" dirty="0"/>
              <a:t>, F., </a:t>
            </a:r>
            <a:r>
              <a:rPr lang="en-US" dirty="0" err="1"/>
              <a:t>Balakrishnan</a:t>
            </a:r>
            <a:r>
              <a:rPr lang="en-US" dirty="0"/>
              <a:t>, H., </a:t>
            </a:r>
            <a:r>
              <a:rPr lang="en-US" i="1" dirty="0"/>
              <a:t>Chord: A Scalable Peer-to-peer Lookup Protocol for Internet Applications</a:t>
            </a:r>
            <a:r>
              <a:rPr lang="en-US" dirty="0"/>
              <a:t>, IEEE/ACM Transactions on Networking, Vol. 11, No. 1, pp. 17-32, February 2003</a:t>
            </a:r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685800" y="3657600"/>
            <a:ext cx="7772400" cy="16002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lIns="93600" tIns="46800" rIns="93600" bIns="46800" anchor="ctr">
            <a:spAutoFit/>
          </a:bodyPr>
          <a:lstStyle/>
          <a:p>
            <a:endParaRPr lang="es-E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200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folHlink"/>
                </a:solidFill>
              </a:rPr>
              <a:t>Introduction</a:t>
            </a:r>
          </a:p>
          <a:p>
            <a:pPr lvl="2"/>
            <a:endParaRPr lang="en-US" b="1" dirty="0" smtClean="0"/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folHlink"/>
                </a:solidFill>
              </a:rPr>
              <a:t>Unstructured P2P systems</a:t>
            </a:r>
          </a:p>
          <a:p>
            <a:pPr lvl="2"/>
            <a:endParaRPr lang="en-US" dirty="0" smtClean="0">
              <a:solidFill>
                <a:schemeClr val="folHlink"/>
              </a:solidFill>
            </a:endParaRPr>
          </a:p>
          <a:p>
            <a:pPr>
              <a:lnSpc>
                <a:spcPct val="180000"/>
              </a:lnSpc>
            </a:pPr>
            <a:r>
              <a:rPr lang="en-US" b="1" dirty="0" smtClean="0">
                <a:solidFill>
                  <a:schemeClr val="folHlink"/>
                </a:solidFill>
              </a:rPr>
              <a:t>Structured P2P systems</a:t>
            </a:r>
          </a:p>
          <a:p>
            <a:pPr lvl="1"/>
            <a:r>
              <a:rPr lang="en-US" dirty="0" smtClean="0">
                <a:solidFill>
                  <a:schemeClr val="folHlink"/>
                </a:solidFill>
              </a:rPr>
              <a:t>Chord</a:t>
            </a:r>
          </a:p>
          <a:p>
            <a:pPr lvl="1"/>
            <a:r>
              <a:rPr lang="en-US" b="1" dirty="0" err="1" smtClean="0"/>
              <a:t>Kademlia</a:t>
            </a:r>
            <a:endParaRPr lang="en-US" b="1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Kademlia</a:t>
            </a:r>
            <a:endParaRPr lang="en-US" dirty="0" smtClean="0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160-bit identifier space for both keys &amp; nodes</a:t>
            </a:r>
          </a:p>
          <a:p>
            <a:pPr lvl="1"/>
            <a:r>
              <a:rPr lang="en-US" dirty="0" smtClean="0"/>
              <a:t>Map nodes &amp; keys to identifiers with SHA-1 hash</a:t>
            </a:r>
          </a:p>
          <a:p>
            <a:r>
              <a:rPr lang="en-US" dirty="0" smtClean="0"/>
              <a:t>How to map key IDs to node IDs? </a:t>
            </a:r>
          </a:p>
          <a:p>
            <a:pPr lvl="1"/>
            <a:r>
              <a:rPr lang="en-US" dirty="0" smtClean="0"/>
              <a:t>Use </a:t>
            </a:r>
            <a:r>
              <a:rPr lang="en-US" u="sng" dirty="0" smtClean="0"/>
              <a:t>consistent hashing</a:t>
            </a:r>
          </a:p>
          <a:p>
            <a:pPr lvl="2">
              <a:buFont typeface="Tahoma" pitchFamily="34" charset="0"/>
              <a:buChar char="–"/>
            </a:pPr>
            <a:r>
              <a:rPr lang="en-US" dirty="0" smtClean="0"/>
              <a:t>Map key IDs to nodes with ‘closest’ IDs</a:t>
            </a:r>
          </a:p>
          <a:p>
            <a:pPr lvl="1"/>
            <a:r>
              <a:rPr lang="en-US" dirty="0"/>
              <a:t>The closeness between two objects measured as their </a:t>
            </a:r>
            <a:r>
              <a:rPr lang="en-US" b="1" dirty="0"/>
              <a:t>bitwise XOR </a:t>
            </a:r>
            <a:r>
              <a:rPr lang="en-US" dirty="0"/>
              <a:t>interpreted as an </a:t>
            </a:r>
            <a:r>
              <a:rPr lang="en-US" dirty="0" smtClean="0"/>
              <a:t>integer</a:t>
            </a:r>
          </a:p>
          <a:p>
            <a:pPr lvl="2"/>
            <a:r>
              <a:rPr lang="en-US" dirty="0" smtClean="0"/>
              <a:t>d(x, y) </a:t>
            </a:r>
            <a:r>
              <a:rPr lang="en-US" dirty="0"/>
              <a:t>= </a:t>
            </a:r>
            <a:r>
              <a:rPr lang="en-US" dirty="0" smtClean="0"/>
              <a:t>x </a:t>
            </a:r>
            <a:r>
              <a:rPr lang="en-US" dirty="0"/>
              <a:t>XOR y</a:t>
            </a:r>
            <a:endParaRPr lang="en-US" dirty="0" smtClean="0"/>
          </a:p>
          <a:p>
            <a:pPr lvl="1"/>
            <a:r>
              <a:rPr lang="en-US" dirty="0"/>
              <a:t>XOR </a:t>
            </a:r>
            <a:r>
              <a:rPr lang="en-US" dirty="0" smtClean="0"/>
              <a:t>is symmetric (unlike Chord)</a:t>
            </a:r>
            <a:endParaRPr lang="en-US" dirty="0"/>
          </a:p>
          <a:p>
            <a:pPr lvl="2"/>
            <a:r>
              <a:rPr lang="en-US" dirty="0" smtClean="0"/>
              <a:t>d(x</a:t>
            </a:r>
            <a:r>
              <a:rPr lang="en-US" dirty="0"/>
              <a:t>, y) = </a:t>
            </a:r>
            <a:r>
              <a:rPr lang="en-US" dirty="0" smtClean="0"/>
              <a:t>d(y</a:t>
            </a:r>
            <a:r>
              <a:rPr lang="en-US" dirty="0"/>
              <a:t>, x) </a:t>
            </a:r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x, y</a:t>
            </a:r>
          </a:p>
        </p:txBody>
      </p:sp>
    </p:spTree>
    <p:extLst>
      <p:ext uri="{BB962C8B-B14F-4D97-AF65-F5344CB8AC3E}">
        <p14:creationId xmlns:p14="http://schemas.microsoft.com/office/powerpoint/2010/main" val="3979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Kademlia</a:t>
            </a:r>
            <a:r>
              <a:rPr lang="en-US" altLang="zh-TW" dirty="0"/>
              <a:t>: Binary </a:t>
            </a:r>
            <a:r>
              <a:rPr lang="en-US" altLang="zh-TW" dirty="0" smtClean="0"/>
              <a:t>tree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Treat nodes as leaves in a </a:t>
            </a:r>
            <a:r>
              <a:rPr lang="en-US" altLang="zh-TW" sz="2400" u="sng" dirty="0"/>
              <a:t>binary tree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smtClean="0"/>
              <a:t>prefix </a:t>
            </a:r>
            <a:r>
              <a:rPr lang="en-US" altLang="zh-TW" sz="2000" dirty="0"/>
              <a:t>of </a:t>
            </a:r>
            <a:r>
              <a:rPr lang="en-US" altLang="zh-TW" sz="2000" dirty="0" smtClean="0"/>
              <a:t>the node </a:t>
            </a:r>
            <a:r>
              <a:rPr lang="en-US" altLang="zh-TW" sz="2000" dirty="0"/>
              <a:t>ID determines its position</a:t>
            </a:r>
          </a:p>
          <a:p>
            <a:pPr lvl="1"/>
            <a:r>
              <a:rPr lang="en-US" altLang="zh-TW" sz="2000" dirty="0"/>
              <a:t>For any given node, the tree is divided into a series of successively lower subtrees that do not contain the </a:t>
            </a:r>
            <a:r>
              <a:rPr lang="en-US" altLang="zh-TW" sz="2000" dirty="0" smtClean="0"/>
              <a:t>node</a:t>
            </a:r>
            <a:endParaRPr lang="en-US" altLang="zh-TW" sz="2000" dirty="0"/>
          </a:p>
        </p:txBody>
      </p:sp>
      <p:grpSp>
        <p:nvGrpSpPr>
          <p:cNvPr id="26" name="25 Grupo"/>
          <p:cNvGrpSpPr/>
          <p:nvPr/>
        </p:nvGrpSpPr>
        <p:grpSpPr>
          <a:xfrm>
            <a:off x="252000" y="2895601"/>
            <a:ext cx="8460000" cy="2590799"/>
            <a:chOff x="252000" y="2971801"/>
            <a:chExt cx="8460000" cy="259079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05" y="2971801"/>
              <a:ext cx="8189595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5 Estrella de 5 puntas"/>
            <p:cNvSpPr/>
            <p:nvPr/>
          </p:nvSpPr>
          <p:spPr bwMode="auto">
            <a:xfrm>
              <a:off x="5904000" y="5220000"/>
              <a:ext cx="270000" cy="270000"/>
            </a:xfrm>
            <a:prstGeom prst="star5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9 Elipse"/>
            <p:cNvSpPr/>
            <p:nvPr/>
          </p:nvSpPr>
          <p:spPr bwMode="auto">
            <a:xfrm>
              <a:off x="3195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11 Elipse"/>
            <p:cNvSpPr/>
            <p:nvPr/>
          </p:nvSpPr>
          <p:spPr bwMode="auto">
            <a:xfrm>
              <a:off x="28332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12 Elipse"/>
            <p:cNvSpPr/>
            <p:nvPr/>
          </p:nvSpPr>
          <p:spPr bwMode="auto">
            <a:xfrm>
              <a:off x="1638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13 Elipse"/>
            <p:cNvSpPr/>
            <p:nvPr/>
          </p:nvSpPr>
          <p:spPr bwMode="auto">
            <a:xfrm>
              <a:off x="1278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14 Elipse"/>
            <p:cNvSpPr/>
            <p:nvPr/>
          </p:nvSpPr>
          <p:spPr bwMode="auto">
            <a:xfrm>
              <a:off x="7092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15 Elipse"/>
            <p:cNvSpPr/>
            <p:nvPr/>
          </p:nvSpPr>
          <p:spPr bwMode="auto">
            <a:xfrm>
              <a:off x="3492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16 Elipse"/>
            <p:cNvSpPr/>
            <p:nvPr/>
          </p:nvSpPr>
          <p:spPr bwMode="auto">
            <a:xfrm>
              <a:off x="41292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17 Elipse"/>
            <p:cNvSpPr/>
            <p:nvPr/>
          </p:nvSpPr>
          <p:spPr bwMode="auto">
            <a:xfrm>
              <a:off x="37656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18 Elipse"/>
            <p:cNvSpPr/>
            <p:nvPr/>
          </p:nvSpPr>
          <p:spPr bwMode="auto">
            <a:xfrm>
              <a:off x="5004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19 Elipse"/>
            <p:cNvSpPr/>
            <p:nvPr/>
          </p:nvSpPr>
          <p:spPr bwMode="auto">
            <a:xfrm>
              <a:off x="4644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20 Elipse"/>
            <p:cNvSpPr/>
            <p:nvPr/>
          </p:nvSpPr>
          <p:spPr bwMode="auto">
            <a:xfrm>
              <a:off x="7488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21 Elipse"/>
            <p:cNvSpPr/>
            <p:nvPr/>
          </p:nvSpPr>
          <p:spPr bwMode="auto">
            <a:xfrm>
              <a:off x="7128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22 Elipse"/>
            <p:cNvSpPr/>
            <p:nvPr/>
          </p:nvSpPr>
          <p:spPr bwMode="auto">
            <a:xfrm>
              <a:off x="8424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23 Elipse"/>
            <p:cNvSpPr/>
            <p:nvPr/>
          </p:nvSpPr>
          <p:spPr bwMode="auto">
            <a:xfrm>
              <a:off x="8064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24 Elipse"/>
            <p:cNvSpPr/>
            <p:nvPr/>
          </p:nvSpPr>
          <p:spPr bwMode="auto">
            <a:xfrm>
              <a:off x="5580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10 Rectángulo"/>
            <p:cNvSpPr/>
            <p:nvPr/>
          </p:nvSpPr>
          <p:spPr bwMode="auto">
            <a:xfrm>
              <a:off x="252000" y="3474600"/>
              <a:ext cx="4194000" cy="2088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26 Rectángulo"/>
            <p:cNvSpPr/>
            <p:nvPr/>
          </p:nvSpPr>
          <p:spPr bwMode="auto">
            <a:xfrm>
              <a:off x="4572000" y="4572000"/>
              <a:ext cx="738000" cy="990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27 Rectángulo"/>
            <p:cNvSpPr/>
            <p:nvPr/>
          </p:nvSpPr>
          <p:spPr bwMode="auto">
            <a:xfrm>
              <a:off x="5511600" y="5067300"/>
              <a:ext cx="360000" cy="4953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28 Rectángulo"/>
            <p:cNvSpPr/>
            <p:nvPr/>
          </p:nvSpPr>
          <p:spPr bwMode="auto">
            <a:xfrm>
              <a:off x="7020000" y="4038600"/>
              <a:ext cx="1692000" cy="1524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1" name="30 CuadroTexto"/>
          <p:cNvSpPr txBox="1"/>
          <p:nvPr/>
        </p:nvSpPr>
        <p:spPr>
          <a:xfrm>
            <a:off x="228600" y="2876490"/>
            <a:ext cx="262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subtrees for node 0100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392300" y="5452049"/>
            <a:ext cx="191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common prefix</a:t>
            </a:r>
            <a:endParaRPr lang="en-U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212000" y="5452049"/>
            <a:ext cx="12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common prefix: 01</a:t>
            </a:r>
            <a:endParaRPr lang="en-U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400000" y="5452049"/>
            <a:ext cx="13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common prefix: 010</a:t>
            </a:r>
            <a:endParaRPr lang="en-U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020000" y="5452049"/>
            <a:ext cx="16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prefix: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41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Kademlia</a:t>
            </a:r>
            <a:r>
              <a:rPr lang="en-US" altLang="zh-TW" dirty="0"/>
              <a:t>: Node state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For each </a:t>
            </a:r>
            <a:r>
              <a:rPr lang="en-US" altLang="zh-TW" sz="2400" dirty="0"/>
              <a:t>of its </a:t>
            </a:r>
            <a:r>
              <a:rPr lang="en-US" altLang="zh-TW" sz="2400" dirty="0" smtClean="0"/>
              <a:t>subtrees, </a:t>
            </a:r>
            <a:r>
              <a:rPr lang="en-US" altLang="zh-TW" sz="2400" dirty="0"/>
              <a:t>e</a:t>
            </a:r>
            <a:r>
              <a:rPr lang="en-US" altLang="zh-TW" sz="2400" dirty="0" smtClean="0"/>
              <a:t>ach </a:t>
            </a:r>
            <a:r>
              <a:rPr lang="en-US" altLang="zh-TW" sz="2400" dirty="0"/>
              <a:t>node keeps a </a:t>
            </a:r>
            <a:r>
              <a:rPr lang="en-US" altLang="zh-TW" sz="2400" u="sng" dirty="0" smtClean="0"/>
              <a:t>k-bucket</a:t>
            </a:r>
            <a:r>
              <a:rPr lang="en-US" altLang="zh-TW" sz="2400" dirty="0" smtClean="0"/>
              <a:t>: list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references for </a:t>
            </a:r>
            <a:r>
              <a:rPr lang="en-US" altLang="zh-TW" sz="2400" u="sng" dirty="0"/>
              <a:t>up to k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nodes from that subtree</a:t>
            </a:r>
            <a:endParaRPr lang="en-US" altLang="zh-TW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95500"/>
            <a:ext cx="593598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533400" y="325153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2-buckets for node 0100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194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Kademlia</a:t>
            </a:r>
            <a:r>
              <a:rPr lang="en-US" altLang="zh-TW" dirty="0"/>
              <a:t>: Node state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sym typeface="Symbol"/>
              </a:rPr>
              <a:t>Formally, </a:t>
            </a:r>
            <a:r>
              <a:rPr lang="en-US" altLang="zh-TW" sz="2400" dirty="0" err="1">
                <a:sym typeface="Symbol"/>
              </a:rPr>
              <a:t>i</a:t>
            </a:r>
            <a:r>
              <a:rPr lang="en-US" altLang="zh-TW" sz="2400" dirty="0">
                <a:sym typeface="Symbol"/>
              </a:rPr>
              <a:t> </a:t>
            </a:r>
            <a:r>
              <a:rPr lang="en-US" altLang="zh-TW" sz="2400" dirty="0"/>
              <a:t>0≤</a:t>
            </a:r>
            <a:r>
              <a:rPr lang="en-US" altLang="zh-TW" sz="2400" dirty="0" smtClean="0"/>
              <a:t>i&lt;[#bits </a:t>
            </a:r>
            <a:r>
              <a:rPr lang="en-US" altLang="zh-TW" sz="2400" dirty="0"/>
              <a:t>in </a:t>
            </a:r>
            <a:r>
              <a:rPr lang="en-US" altLang="zh-TW" sz="2400" dirty="0" smtClean="0"/>
              <a:t>node ID], k-</a:t>
            </a:r>
            <a:r>
              <a:rPr lang="en-US" altLang="zh-TW" sz="2400" dirty="0" err="1" smtClean="0"/>
              <a:t>bucket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in node P </a:t>
            </a:r>
            <a:r>
              <a:rPr lang="en-US" altLang="zh-TW" sz="2400" dirty="0"/>
              <a:t>keeps [@IP, UDP port, node ID] triples </a:t>
            </a:r>
            <a:r>
              <a:rPr lang="en-US" altLang="zh-TW" sz="2400" dirty="0" smtClean="0"/>
              <a:t>for up </a:t>
            </a:r>
            <a:r>
              <a:rPr lang="en-US" altLang="zh-TW" sz="2400" dirty="0"/>
              <a:t>to k nodes of distance between </a:t>
            </a:r>
            <a:r>
              <a:rPr lang="en-US" altLang="zh-TW" sz="2400" b="1" dirty="0"/>
              <a:t>2</a:t>
            </a:r>
            <a:r>
              <a:rPr lang="en-US" altLang="zh-TW" sz="2400" b="1" baseline="30000" dirty="0"/>
              <a:t>i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2</a:t>
            </a:r>
            <a:r>
              <a:rPr lang="en-US" altLang="zh-TW" sz="2400" b="1" baseline="30000" dirty="0"/>
              <a:t>i+1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from P</a:t>
            </a:r>
          </a:p>
          <a:p>
            <a:pPr lvl="1"/>
            <a:r>
              <a:rPr lang="en-US" altLang="zh-TW" sz="2000" dirty="0" smtClean="0"/>
              <a:t>k </a:t>
            </a:r>
            <a:r>
              <a:rPr lang="en-US" altLang="zh-TW" sz="2000" dirty="0"/>
              <a:t>is normally </a:t>
            </a:r>
            <a:r>
              <a:rPr lang="en-US" altLang="zh-TW" sz="2000" dirty="0" smtClean="0"/>
              <a:t>20</a:t>
            </a:r>
          </a:p>
          <a:p>
            <a:pPr lvl="1"/>
            <a:r>
              <a:rPr lang="en-US" altLang="zh-TW" sz="2000" dirty="0"/>
              <a:t>k-buckets are kept </a:t>
            </a:r>
            <a:r>
              <a:rPr lang="en-US" altLang="zh-TW" sz="2000" dirty="0" smtClean="0"/>
              <a:t>sorted: most-recently </a:t>
            </a:r>
            <a:r>
              <a:rPr lang="en-US" altLang="zh-TW" sz="2000" dirty="0"/>
              <a:t>seen </a:t>
            </a:r>
            <a:r>
              <a:rPr lang="en-US" altLang="zh-TW" sz="2000" dirty="0" smtClean="0"/>
              <a:t>at </a:t>
            </a:r>
            <a:r>
              <a:rPr lang="en-US" altLang="zh-TW" sz="2000" dirty="0"/>
              <a:t>the </a:t>
            </a:r>
            <a:r>
              <a:rPr lang="en-US" altLang="zh-TW" sz="2000" dirty="0" smtClean="0"/>
              <a:t>tail</a:t>
            </a:r>
          </a:p>
        </p:txBody>
      </p:sp>
      <p:graphicFrame>
        <p:nvGraphicFramePr>
          <p:cNvPr id="10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799414"/>
              </p:ext>
            </p:extLst>
          </p:nvPr>
        </p:nvGraphicFramePr>
        <p:xfrm>
          <a:off x="880002" y="3347720"/>
          <a:ext cx="7882998" cy="2595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6000"/>
                <a:gridCol w="1188000"/>
                <a:gridCol w="2772000"/>
                <a:gridCol w="574998"/>
                <a:gridCol w="277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err="1" smtClean="0"/>
                        <a:t>i</a:t>
                      </a:r>
                      <a:endParaRPr lang="en-US" b="1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/>
                        <a:t>distance</a:t>
                      </a:r>
                      <a:endParaRPr lang="en-US" b="1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/>
                        <a:t>node-reference</a:t>
                      </a:r>
                      <a:r>
                        <a:rPr lang="en-US" b="1" baseline="-25000" noProof="0" dirty="0" smtClean="0"/>
                        <a:t>0</a:t>
                      </a:r>
                      <a:endParaRPr lang="en-US" b="1" baseline="-25000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/>
                        <a:t>node-reference</a:t>
                      </a:r>
                      <a:r>
                        <a:rPr lang="en-US" b="1" baseline="-25000" noProof="0" dirty="0" smtClean="0"/>
                        <a:t>k-1</a:t>
                      </a:r>
                      <a:endParaRPr lang="en-US" b="1" baseline="-25000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0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[2</a:t>
                      </a:r>
                      <a:r>
                        <a:rPr lang="en-US" sz="1800" kern="1200" baseline="30000" noProof="0" dirty="0" smtClean="0"/>
                        <a:t>0</a:t>
                      </a:r>
                      <a:r>
                        <a:rPr lang="en-US" noProof="0" dirty="0" smtClean="0"/>
                        <a:t>,2</a:t>
                      </a:r>
                      <a:r>
                        <a:rPr lang="en-US" baseline="30000" noProof="0" dirty="0" smtClean="0"/>
                        <a:t>1</a:t>
                      </a:r>
                      <a:r>
                        <a:rPr lang="en-US" noProof="0" dirty="0" smtClean="0"/>
                        <a:t>)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[@IP, UDP port, node ID]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…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[@IP, UDP port, node ID]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[2</a:t>
                      </a:r>
                      <a:r>
                        <a:rPr lang="en-US" sz="1800" kern="1200" baseline="30000" noProof="0" dirty="0" smtClean="0"/>
                        <a:t>1</a:t>
                      </a:r>
                      <a:r>
                        <a:rPr lang="en-US" noProof="0" dirty="0" smtClean="0"/>
                        <a:t>,2</a:t>
                      </a:r>
                      <a:r>
                        <a:rPr lang="en-US" baseline="30000" noProof="0" dirty="0" smtClean="0"/>
                        <a:t>2</a:t>
                      </a:r>
                      <a:r>
                        <a:rPr lang="en-US" noProof="0" dirty="0" smtClean="0"/>
                        <a:t>)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[@IP, UDP port, node ID]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…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[@IP, UDP port, node ID]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…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…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…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…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…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 smtClean="0"/>
                        <a:t>i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[2</a:t>
                      </a:r>
                      <a:r>
                        <a:rPr lang="en-US" sz="1800" kern="1200" baseline="30000" noProof="0" dirty="0" smtClean="0"/>
                        <a:t>i</a:t>
                      </a:r>
                      <a:r>
                        <a:rPr lang="en-US" noProof="0" dirty="0" smtClean="0"/>
                        <a:t>,2</a:t>
                      </a:r>
                      <a:r>
                        <a:rPr lang="en-US" baseline="30000" noProof="0" dirty="0" smtClean="0"/>
                        <a:t>i+1</a:t>
                      </a:r>
                      <a:r>
                        <a:rPr lang="en-US" noProof="0" dirty="0" smtClean="0"/>
                        <a:t>)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[@IP, UDP port, node ID]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…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[@IP, UDP port, node ID]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…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…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…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…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…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159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[2</a:t>
                      </a:r>
                      <a:r>
                        <a:rPr lang="en-US" sz="1800" kern="1200" baseline="30000" noProof="0" dirty="0" smtClean="0"/>
                        <a:t>159</a:t>
                      </a:r>
                      <a:r>
                        <a:rPr lang="en-US" noProof="0" dirty="0" smtClean="0"/>
                        <a:t>,2</a:t>
                      </a:r>
                      <a:r>
                        <a:rPr lang="en-US" baseline="30000" noProof="0" dirty="0" smtClean="0"/>
                        <a:t>160</a:t>
                      </a:r>
                      <a:r>
                        <a:rPr lang="en-US" noProof="0" dirty="0" smtClean="0"/>
                        <a:t>)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[@IP, UDP port, node ID]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…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[@IP, UDP port, node ID]</a:t>
                      </a:r>
                      <a:endParaRPr lang="en-US" noProof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6B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-36000" y="30288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k-buckets</a:t>
            </a:r>
            <a:endParaRPr lang="en-US" dirty="0"/>
          </a:p>
        </p:txBody>
      </p:sp>
      <p:grpSp>
        <p:nvGrpSpPr>
          <p:cNvPr id="30" name="29 Grupo"/>
          <p:cNvGrpSpPr/>
          <p:nvPr/>
        </p:nvGrpSpPr>
        <p:grpSpPr>
          <a:xfrm>
            <a:off x="554400" y="3429000"/>
            <a:ext cx="342000" cy="2377440"/>
            <a:chOff x="554400" y="3505200"/>
            <a:chExt cx="342000" cy="2377440"/>
          </a:xfrm>
        </p:grpSpPr>
        <p:cxnSp>
          <p:nvCxnSpPr>
            <p:cNvPr id="13" name="12 Conector recto de flecha"/>
            <p:cNvCxnSpPr/>
            <p:nvPr/>
          </p:nvCxnSpPr>
          <p:spPr bwMode="auto">
            <a:xfrm>
              <a:off x="554400" y="3505200"/>
              <a:ext cx="0" cy="237744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16 Conector recto de flecha"/>
            <p:cNvCxnSpPr/>
            <p:nvPr/>
          </p:nvCxnSpPr>
          <p:spPr bwMode="auto">
            <a:xfrm>
              <a:off x="554400" y="3962400"/>
              <a:ext cx="3228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18 Conector recto de flecha"/>
            <p:cNvCxnSpPr/>
            <p:nvPr/>
          </p:nvCxnSpPr>
          <p:spPr bwMode="auto">
            <a:xfrm>
              <a:off x="554400" y="4343400"/>
              <a:ext cx="3228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20 Conector recto de flecha"/>
            <p:cNvCxnSpPr/>
            <p:nvPr/>
          </p:nvCxnSpPr>
          <p:spPr bwMode="auto">
            <a:xfrm>
              <a:off x="554400" y="5105400"/>
              <a:ext cx="3228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22 Conector recto de flecha"/>
            <p:cNvCxnSpPr/>
            <p:nvPr/>
          </p:nvCxnSpPr>
          <p:spPr bwMode="auto">
            <a:xfrm>
              <a:off x="555600" y="5882640"/>
              <a:ext cx="3408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38069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Kademlia: Node state</a:t>
            </a:r>
            <a:endParaRPr lang="en-US" altLang="zh-TW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When P receives any message from Q, P updates the k-bucket that corresponds to Q: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200" dirty="0" smtClean="0"/>
              <a:t>If Q is already in the k-bucket, move it to the tail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200" dirty="0" smtClean="0"/>
              <a:t>Otherwise, if the k-bucket has fewer than k entries, insert Q at the tail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200" dirty="0" smtClean="0"/>
              <a:t>Otherwise, ping the least-recently seen node in the k-bucket: if responds, move it to the tail and discard Q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200" dirty="0" smtClean="0"/>
              <a:t>Otherwise, evict it from the k-bucket and insert Q at the tail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zh-TW" sz="2200" dirty="0" smtClean="0"/>
              <a:t> Keeps the oldest live nodes in the k-bucket </a:t>
            </a:r>
          </a:p>
          <a:p>
            <a:pPr lvl="2"/>
            <a:r>
              <a:rPr lang="en-US" altLang="zh-TW" dirty="0" smtClean="0"/>
              <a:t>Maximizes probability that those nodes will remain online</a:t>
            </a:r>
          </a:p>
          <a:p>
            <a:pPr lvl="2"/>
            <a:r>
              <a:rPr lang="en-US" altLang="zh-TW" dirty="0" smtClean="0"/>
              <a:t>Avoids some </a:t>
            </a:r>
            <a:r>
              <a:rPr lang="en-US" altLang="zh-TW" dirty="0" err="1" smtClean="0"/>
              <a:t>DoS</a:t>
            </a:r>
            <a:r>
              <a:rPr lang="en-US" altLang="zh-TW" dirty="0" smtClean="0"/>
              <a:t> attacks, as k-buckets cannot be flushed by flooding the system with new nodes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31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Kademlia</a:t>
            </a:r>
            <a:r>
              <a:rPr lang="en-US" altLang="zh-TW" dirty="0" smtClean="0"/>
              <a:t>: Protocol</a:t>
            </a:r>
            <a:endParaRPr lang="en-US" altLang="zh-TW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Kademlia</a:t>
            </a:r>
            <a:r>
              <a:rPr lang="en-US" altLang="zh-TW" dirty="0" smtClean="0"/>
              <a:t> protocol consists of four RPCs: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u="sng" dirty="0" smtClean="0"/>
              <a:t>PING</a:t>
            </a:r>
            <a:r>
              <a:rPr lang="en-US" altLang="zh-TW" dirty="0" smtClean="0"/>
              <a:t>: probes the recipient to see if it is online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u="sng" dirty="0"/>
              <a:t>STORE</a:t>
            </a:r>
            <a:r>
              <a:rPr lang="en-US" altLang="zh-TW" dirty="0"/>
              <a:t>: </a:t>
            </a:r>
            <a:r>
              <a:rPr lang="en-US" altLang="zh-TW" dirty="0" smtClean="0"/>
              <a:t>the recipient stores </a:t>
            </a:r>
            <a:r>
              <a:rPr lang="en-US" altLang="zh-TW" dirty="0"/>
              <a:t>locally </a:t>
            </a:r>
            <a:r>
              <a:rPr lang="en-US" altLang="zh-TW" dirty="0" smtClean="0"/>
              <a:t>the key/value </a:t>
            </a:r>
            <a:r>
              <a:rPr lang="en-US" altLang="zh-TW" dirty="0"/>
              <a:t>pair contained in the </a:t>
            </a:r>
            <a:r>
              <a:rPr lang="en-US" altLang="zh-TW" dirty="0" smtClean="0"/>
              <a:t>message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u="sng" dirty="0" smtClean="0"/>
              <a:t>FIND_NODE</a:t>
            </a:r>
            <a:r>
              <a:rPr lang="en-US" altLang="zh-TW" dirty="0" smtClean="0"/>
              <a:t>: the recipient returns </a:t>
            </a:r>
            <a:r>
              <a:rPr lang="en-US" altLang="zh-TW" dirty="0"/>
              <a:t>[@IP, UDP port, node ID]</a:t>
            </a:r>
            <a:r>
              <a:rPr lang="en-US" altLang="zh-TW" dirty="0" smtClean="0"/>
              <a:t> </a:t>
            </a:r>
            <a:r>
              <a:rPr lang="en-US" altLang="zh-TW" dirty="0"/>
              <a:t>triples for the k nodes it knows </a:t>
            </a:r>
            <a:r>
              <a:rPr lang="en-US" altLang="zh-TW" dirty="0" smtClean="0"/>
              <a:t>closest </a:t>
            </a:r>
            <a:r>
              <a:rPr lang="en-US" altLang="zh-TW" dirty="0"/>
              <a:t>to the target </a:t>
            </a:r>
            <a:r>
              <a:rPr lang="en-US" altLang="zh-TW" dirty="0" smtClean="0"/>
              <a:t>ID</a:t>
            </a:r>
            <a:endParaRPr lang="en-US" altLang="zh-TW" dirty="0"/>
          </a:p>
          <a:p>
            <a:pPr lvl="2"/>
            <a:r>
              <a:rPr lang="en-US" altLang="zh-TW" dirty="0"/>
              <a:t>These triples can come from a</a:t>
            </a:r>
            <a:r>
              <a:rPr lang="en-US" altLang="zh-TW" dirty="0" smtClean="0"/>
              <a:t> </a:t>
            </a:r>
            <a:r>
              <a:rPr lang="en-US" altLang="zh-TW" dirty="0"/>
              <a:t>single </a:t>
            </a:r>
            <a:r>
              <a:rPr lang="en-US" altLang="zh-TW" dirty="0" smtClean="0"/>
              <a:t>k-bucket or multiple </a:t>
            </a:r>
            <a:r>
              <a:rPr lang="en-US" altLang="zh-TW" dirty="0"/>
              <a:t>k-buckets if the closest k-bucket is not </a:t>
            </a:r>
            <a:r>
              <a:rPr lang="en-US" altLang="zh-TW" dirty="0" smtClean="0"/>
              <a:t>full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u="sng" dirty="0" smtClean="0"/>
              <a:t>FIND_VALUE</a:t>
            </a:r>
            <a:r>
              <a:rPr lang="en-US" altLang="zh-TW" dirty="0" smtClean="0"/>
              <a:t>: </a:t>
            </a:r>
            <a:r>
              <a:rPr lang="en-US" altLang="zh-TW" dirty="0"/>
              <a:t>behaves like </a:t>
            </a:r>
            <a:r>
              <a:rPr lang="en-US" altLang="zh-TW" dirty="0" smtClean="0"/>
              <a:t>FIND_NODE with </a:t>
            </a:r>
            <a:r>
              <a:rPr lang="en-US" altLang="zh-TW" dirty="0"/>
              <a:t>one </a:t>
            </a:r>
            <a:r>
              <a:rPr lang="en-US" altLang="zh-TW" dirty="0" smtClean="0"/>
              <a:t>exception: if </a:t>
            </a:r>
            <a:r>
              <a:rPr lang="en-US" altLang="zh-TW" dirty="0"/>
              <a:t>the </a:t>
            </a:r>
            <a:r>
              <a:rPr lang="en-US" altLang="zh-TW" dirty="0" smtClean="0"/>
              <a:t>recipient </a:t>
            </a:r>
            <a:r>
              <a:rPr lang="en-US" altLang="zh-TW" dirty="0"/>
              <a:t>has received a STORE RPC for the key, it just returns the stored </a:t>
            </a:r>
            <a:r>
              <a:rPr lang="en-US" altLang="zh-TW" dirty="0" smtClean="0"/>
              <a:t>value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92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25 Grupo"/>
          <p:cNvGrpSpPr/>
          <p:nvPr/>
        </p:nvGrpSpPr>
        <p:grpSpPr>
          <a:xfrm>
            <a:off x="378000" y="2743200"/>
            <a:ext cx="8308800" cy="2518199"/>
            <a:chOff x="349200" y="2971801"/>
            <a:chExt cx="8308800" cy="251819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05" y="2971801"/>
              <a:ext cx="8189595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5 Estrella de 5 puntas"/>
            <p:cNvSpPr/>
            <p:nvPr/>
          </p:nvSpPr>
          <p:spPr bwMode="auto">
            <a:xfrm>
              <a:off x="5904000" y="5220000"/>
              <a:ext cx="270000" cy="270000"/>
            </a:xfrm>
            <a:prstGeom prst="star5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9 Elipse"/>
            <p:cNvSpPr/>
            <p:nvPr/>
          </p:nvSpPr>
          <p:spPr bwMode="auto">
            <a:xfrm>
              <a:off x="3195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11 Elipse"/>
            <p:cNvSpPr/>
            <p:nvPr/>
          </p:nvSpPr>
          <p:spPr bwMode="auto">
            <a:xfrm>
              <a:off x="28332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12 Elipse"/>
            <p:cNvSpPr/>
            <p:nvPr/>
          </p:nvSpPr>
          <p:spPr bwMode="auto">
            <a:xfrm>
              <a:off x="1638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13 Elipse"/>
            <p:cNvSpPr/>
            <p:nvPr/>
          </p:nvSpPr>
          <p:spPr bwMode="auto">
            <a:xfrm>
              <a:off x="1278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14 Elipse"/>
            <p:cNvSpPr/>
            <p:nvPr/>
          </p:nvSpPr>
          <p:spPr bwMode="auto">
            <a:xfrm>
              <a:off x="7092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15 Elipse"/>
            <p:cNvSpPr/>
            <p:nvPr/>
          </p:nvSpPr>
          <p:spPr bwMode="auto">
            <a:xfrm>
              <a:off x="3492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16 Elipse"/>
            <p:cNvSpPr/>
            <p:nvPr/>
          </p:nvSpPr>
          <p:spPr bwMode="auto">
            <a:xfrm>
              <a:off x="41292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17 Elipse"/>
            <p:cNvSpPr/>
            <p:nvPr/>
          </p:nvSpPr>
          <p:spPr bwMode="auto">
            <a:xfrm>
              <a:off x="37656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18 Elipse"/>
            <p:cNvSpPr/>
            <p:nvPr/>
          </p:nvSpPr>
          <p:spPr bwMode="auto">
            <a:xfrm>
              <a:off x="5004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19 Elipse"/>
            <p:cNvSpPr/>
            <p:nvPr/>
          </p:nvSpPr>
          <p:spPr bwMode="auto">
            <a:xfrm>
              <a:off x="4644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20 Elipse"/>
            <p:cNvSpPr/>
            <p:nvPr/>
          </p:nvSpPr>
          <p:spPr bwMode="auto">
            <a:xfrm>
              <a:off x="7488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21 Elipse"/>
            <p:cNvSpPr/>
            <p:nvPr/>
          </p:nvSpPr>
          <p:spPr bwMode="auto">
            <a:xfrm>
              <a:off x="7128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22 Elipse"/>
            <p:cNvSpPr/>
            <p:nvPr/>
          </p:nvSpPr>
          <p:spPr bwMode="auto">
            <a:xfrm>
              <a:off x="8424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23 Elipse"/>
            <p:cNvSpPr/>
            <p:nvPr/>
          </p:nvSpPr>
          <p:spPr bwMode="auto">
            <a:xfrm>
              <a:off x="8064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24 Elipse"/>
            <p:cNvSpPr/>
            <p:nvPr/>
          </p:nvSpPr>
          <p:spPr bwMode="auto">
            <a:xfrm>
              <a:off x="5580000" y="5220000"/>
              <a:ext cx="234000" cy="23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Kademlia</a:t>
            </a:r>
            <a:r>
              <a:rPr lang="en-US" altLang="zh-TW" dirty="0" smtClean="0"/>
              <a:t>: Node lookup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Basic idea: </a:t>
            </a:r>
            <a:r>
              <a:rPr lang="en-US" sz="2400" b="1" dirty="0" smtClean="0"/>
              <a:t>Iterative</a:t>
            </a:r>
            <a:r>
              <a:rPr lang="en-US" sz="2400" dirty="0" smtClean="0"/>
              <a:t> routing by prefix-matching</a:t>
            </a:r>
          </a:p>
          <a:p>
            <a:pPr lvl="1"/>
            <a:r>
              <a:rPr lang="en-US" sz="2000" dirty="0" smtClean="0"/>
              <a:t>Origin node is responsible for the entire lookup process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step pivots to a </a:t>
            </a:r>
            <a:r>
              <a:rPr lang="en-US" sz="2000" dirty="0" smtClean="0"/>
              <a:t>peer </a:t>
            </a:r>
            <a:r>
              <a:rPr lang="en-US" sz="2000" dirty="0"/>
              <a:t>one bit closer to the </a:t>
            </a:r>
            <a:r>
              <a:rPr lang="en-US" sz="2000" dirty="0" smtClean="0"/>
              <a:t>target</a:t>
            </a:r>
          </a:p>
          <a:p>
            <a:pPr lvl="1"/>
            <a:r>
              <a:rPr lang="en-US" sz="2000" dirty="0" smtClean="0"/>
              <a:t>Guarantees </a:t>
            </a:r>
            <a:r>
              <a:rPr lang="en-US" sz="2000" dirty="0"/>
              <a:t>that the lookup requires at most O(log </a:t>
            </a:r>
            <a:r>
              <a:rPr lang="en-US" sz="2000" dirty="0" smtClean="0"/>
              <a:t>N) steps</a:t>
            </a:r>
            <a:endParaRPr lang="es-ES" sz="2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842800" y="5419724"/>
            <a:ext cx="30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node 0100 lookups 1110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(worst case)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" name="4 Conector recto de flecha"/>
          <p:cNvCxnSpPr>
            <a:stCxn id="6" idx="2"/>
            <a:endCxn id="12" idx="4"/>
          </p:cNvCxnSpPr>
          <p:nvPr/>
        </p:nvCxnSpPr>
        <p:spPr bwMode="auto">
          <a:xfrm rot="5400000" flipH="1">
            <a:off x="4463683" y="3740716"/>
            <a:ext cx="35999" cy="3005366"/>
          </a:xfrm>
          <a:prstGeom prst="curvedConnector3">
            <a:avLst>
              <a:gd name="adj1" fmla="val -63502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8 Conector recto de flecha"/>
          <p:cNvCxnSpPr>
            <a:stCxn id="6" idx="2"/>
            <a:endCxn id="13" idx="4"/>
          </p:cNvCxnSpPr>
          <p:nvPr/>
        </p:nvCxnSpPr>
        <p:spPr bwMode="auto">
          <a:xfrm rot="5400000" flipH="1">
            <a:off x="3866083" y="3143116"/>
            <a:ext cx="35999" cy="4200566"/>
          </a:xfrm>
          <a:prstGeom prst="curvedConnector3">
            <a:avLst>
              <a:gd name="adj1" fmla="val -105837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36 Conector recto de flecha"/>
          <p:cNvCxnSpPr>
            <a:stCxn id="6" idx="2"/>
            <a:endCxn id="16" idx="4"/>
          </p:cNvCxnSpPr>
          <p:nvPr/>
        </p:nvCxnSpPr>
        <p:spPr bwMode="auto">
          <a:xfrm rot="5400000" flipH="1">
            <a:off x="3221683" y="2498716"/>
            <a:ext cx="35999" cy="5489366"/>
          </a:xfrm>
          <a:prstGeom prst="curvedConnector3">
            <a:avLst>
              <a:gd name="adj1" fmla="val -228607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39 Conector recto de flecha"/>
          <p:cNvCxnSpPr>
            <a:stCxn id="6" idx="2"/>
            <a:endCxn id="15" idx="4"/>
          </p:cNvCxnSpPr>
          <p:nvPr/>
        </p:nvCxnSpPr>
        <p:spPr bwMode="auto">
          <a:xfrm rot="5400000" flipH="1">
            <a:off x="3401683" y="2678716"/>
            <a:ext cx="35999" cy="5129366"/>
          </a:xfrm>
          <a:prstGeom prst="curvedConnector3">
            <a:avLst>
              <a:gd name="adj1" fmla="val -160872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56 CuadroTexto"/>
          <p:cNvSpPr txBox="1"/>
          <p:nvPr/>
        </p:nvSpPr>
        <p:spPr>
          <a:xfrm>
            <a:off x="1065359" y="5796111"/>
            <a:ext cx="3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3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783800" y="5402582"/>
            <a:ext cx="3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4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455200" y="5220000"/>
            <a:ext cx="3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2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4267200" y="5184000"/>
            <a:ext cx="3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1</a:t>
            </a:r>
            <a:endParaRPr lang="es-E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87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Kademlia</a:t>
            </a:r>
            <a:r>
              <a:rPr lang="en-US" altLang="zh-TW" dirty="0" smtClean="0"/>
              <a:t>: Node lookup</a:t>
            </a:r>
            <a:endParaRPr lang="en-US" altLang="zh-TW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u="sng" dirty="0"/>
              <a:t>parallel routing</a:t>
            </a:r>
            <a:r>
              <a:rPr lang="en-US" dirty="0"/>
              <a:t> to speed up lookups</a:t>
            </a:r>
          </a:p>
          <a:p>
            <a:r>
              <a:rPr lang="en-US" dirty="0" smtClean="0"/>
              <a:t>Node </a:t>
            </a:r>
            <a:r>
              <a:rPr lang="en-US" dirty="0"/>
              <a:t>P performs a lookup of target key </a:t>
            </a:r>
            <a:r>
              <a:rPr lang="en-US" dirty="0" smtClean="0"/>
              <a:t>T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P picks </a:t>
            </a:r>
            <a:r>
              <a:rPr lang="en-US" dirty="0" smtClean="0">
                <a:sym typeface="Symbol"/>
              </a:rPr>
              <a:t> </a:t>
            </a:r>
            <a:r>
              <a:rPr lang="en-US" altLang="zh-TW" dirty="0" smtClean="0"/>
              <a:t>nodes from its non-empty k-bucket closest to T (if that bucket has fewer than </a:t>
            </a:r>
            <a:r>
              <a:rPr lang="en-US" dirty="0">
                <a:sym typeface="Symbol"/>
              </a:rPr>
              <a:t> </a:t>
            </a:r>
            <a:r>
              <a:rPr lang="en-US" altLang="zh-TW" dirty="0" smtClean="0"/>
              <a:t>entries, </a:t>
            </a:r>
            <a:r>
              <a:rPr lang="en-US" altLang="zh-TW" dirty="0"/>
              <a:t>P</a:t>
            </a:r>
            <a:r>
              <a:rPr lang="en-US" altLang="zh-TW" dirty="0" smtClean="0"/>
              <a:t> just takes the closest nodes it knows)</a:t>
            </a:r>
          </a:p>
          <a:p>
            <a:pPr lvl="2">
              <a:buFont typeface="+mj-lt"/>
              <a:buChar char="•"/>
            </a:pPr>
            <a:r>
              <a:rPr lang="en-US" dirty="0">
                <a:sym typeface="Symbol"/>
              </a:rPr>
              <a:t> </a:t>
            </a:r>
            <a:r>
              <a:rPr lang="en-US" dirty="0"/>
              <a:t>parameter </a:t>
            </a:r>
            <a:r>
              <a:rPr lang="en-US" dirty="0" smtClean="0"/>
              <a:t>(=3) configures </a:t>
            </a:r>
            <a:r>
              <a:rPr lang="en-US" dirty="0"/>
              <a:t>the degree of </a:t>
            </a:r>
            <a:r>
              <a:rPr lang="en-US" dirty="0" smtClean="0"/>
              <a:t>concurrency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P </a:t>
            </a:r>
            <a:r>
              <a:rPr lang="en-US" altLang="zh-TW" dirty="0"/>
              <a:t>creates a </a:t>
            </a:r>
            <a:r>
              <a:rPr lang="en-US" altLang="zh-TW" dirty="0" smtClean="0"/>
              <a:t>results list </a:t>
            </a:r>
            <a:r>
              <a:rPr lang="en-US" altLang="zh-TW" dirty="0"/>
              <a:t>of the k closest </a:t>
            </a:r>
            <a:r>
              <a:rPr lang="en-US" altLang="zh-TW" dirty="0" smtClean="0"/>
              <a:t>nodes to T that it </a:t>
            </a:r>
            <a:r>
              <a:rPr lang="en-US" altLang="zh-TW" dirty="0"/>
              <a:t>is aware </a:t>
            </a:r>
            <a:r>
              <a:rPr lang="en-US" altLang="zh-TW" dirty="0" smtClean="0"/>
              <a:t>of (</a:t>
            </a:r>
            <a:r>
              <a:rPr lang="en-US" altLang="zh-TW" dirty="0"/>
              <a:t>k-candidate </a:t>
            </a:r>
            <a:r>
              <a:rPr lang="en-US" altLang="zh-TW" dirty="0" smtClean="0"/>
              <a:t>list) and initially populates it with the first </a:t>
            </a:r>
            <a:r>
              <a:rPr lang="en-US" dirty="0">
                <a:sym typeface="Symbol"/>
              </a:rPr>
              <a:t> </a:t>
            </a:r>
            <a:r>
              <a:rPr lang="en-US" altLang="zh-TW" dirty="0"/>
              <a:t>nodes </a:t>
            </a:r>
            <a:r>
              <a:rPr lang="en-US" altLang="zh-TW" dirty="0" smtClean="0"/>
              <a:t>selected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P sends parallel, asynchronous FIND_NODE to the </a:t>
            </a:r>
            <a:r>
              <a:rPr lang="en-US" dirty="0" smtClean="0">
                <a:sym typeface="Symbol"/>
              </a:rPr>
              <a:t> </a:t>
            </a:r>
            <a:r>
              <a:rPr lang="en-US" altLang="zh-TW" dirty="0" smtClean="0"/>
              <a:t>nodes it has chosen</a:t>
            </a:r>
          </a:p>
        </p:txBody>
      </p:sp>
    </p:spTree>
    <p:extLst>
      <p:ext uri="{BB962C8B-B14F-4D97-AF65-F5344CB8AC3E}">
        <p14:creationId xmlns:p14="http://schemas.microsoft.com/office/powerpoint/2010/main" val="13188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2843213"/>
            <a:ext cx="7772400" cy="6858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lIns="93600" tIns="46800" rIns="93600" bIns="46800" anchor="ctr">
            <a:spAutoFit/>
          </a:bodyPr>
          <a:lstStyle/>
          <a:p>
            <a:endParaRPr lang="es-E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mtClean="0">
                <a:solidFill>
                  <a:schemeClr val="folHlink"/>
                </a:solidFill>
              </a:rPr>
              <a:t>Introduction</a:t>
            </a:r>
          </a:p>
          <a:p>
            <a:endParaRPr lang="es-ES" b="1" smtClean="0"/>
          </a:p>
          <a:p>
            <a:endParaRPr lang="en-US" b="1" smtClean="0"/>
          </a:p>
          <a:p>
            <a:r>
              <a:rPr lang="en-US" b="1" smtClean="0"/>
              <a:t>Unstructured P2P systems</a:t>
            </a:r>
          </a:p>
          <a:p>
            <a:endParaRPr lang="es-ES" b="1" smtClean="0">
              <a:solidFill>
                <a:schemeClr val="folHlink"/>
              </a:solidFill>
            </a:endParaRPr>
          </a:p>
          <a:p>
            <a:endParaRPr lang="en-US" b="1" smtClean="0">
              <a:solidFill>
                <a:schemeClr val="folHlink"/>
              </a:solidFill>
            </a:endParaRPr>
          </a:p>
          <a:p>
            <a:r>
              <a:rPr lang="en-US" smtClean="0"/>
              <a:t>Structured P2P systems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Kademlia: Node lookup</a:t>
            </a:r>
            <a:endParaRPr lang="en-US" altLang="zh-TW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P performs a lookup of target key </a:t>
            </a:r>
            <a:r>
              <a:rPr lang="en-US" dirty="0" smtClean="0"/>
              <a:t>T</a:t>
            </a:r>
            <a:endParaRPr lang="en-US" dirty="0"/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zh-TW" dirty="0" smtClean="0"/>
              <a:t>Each recipient of FIND_NODE returns to P the k closest nodes to T that it is aware of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zh-TW" dirty="0" smtClean="0"/>
              <a:t>On receiving a reply, P uses those nodes to update its k-candidate list so that it holds the k closest nodes to T that it knows at this stage</a:t>
            </a:r>
          </a:p>
          <a:p>
            <a:pPr lvl="2"/>
            <a:r>
              <a:rPr lang="en-US" altLang="zh-TW" dirty="0" smtClean="0"/>
              <a:t>If any of the </a:t>
            </a:r>
            <a:r>
              <a:rPr lang="en-US" dirty="0" smtClean="0">
                <a:sym typeface="Symbol"/>
              </a:rPr>
              <a:t> </a:t>
            </a:r>
            <a:r>
              <a:rPr lang="en-US" altLang="zh-TW" dirty="0" smtClean="0"/>
              <a:t>nodes fails to reply, it is removed from the k-candidate list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zh-TW" dirty="0" smtClean="0"/>
              <a:t>P selects another </a:t>
            </a:r>
            <a:r>
              <a:rPr lang="en-US" dirty="0" smtClean="0">
                <a:sym typeface="Symbol"/>
              </a:rPr>
              <a:t> </a:t>
            </a:r>
            <a:r>
              <a:rPr lang="en-US" altLang="zh-TW" dirty="0" smtClean="0"/>
              <a:t>nodes from the k-candidate list and sends FIND_NODE to each in parallel</a:t>
            </a:r>
          </a:p>
          <a:p>
            <a:pPr lvl="2">
              <a:buFont typeface="+mj-lt"/>
              <a:buChar char="•"/>
            </a:pPr>
            <a:r>
              <a:rPr lang="en-US" altLang="zh-TW" dirty="0" smtClean="0"/>
              <a:t>The only condition for this selection is that those nodes have not already been contacted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88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Kademlia</a:t>
            </a:r>
            <a:r>
              <a:rPr lang="en-US" altLang="zh-TW" dirty="0"/>
              <a:t>: Node lookup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Char char="•"/>
            </a:pPr>
            <a:r>
              <a:rPr lang="en-US" dirty="0"/>
              <a:t>Node P performs a lookup of target key </a:t>
            </a:r>
            <a:r>
              <a:rPr lang="en-US" dirty="0" smtClean="0"/>
              <a:t>T</a:t>
            </a:r>
            <a:endParaRPr lang="en-US" dirty="0"/>
          </a:p>
          <a:p>
            <a:pPr marL="914400" lvl="1" indent="-457200">
              <a:buFont typeface="+mj-lt"/>
              <a:buAutoNum type="arabicPeriod" startAt="7"/>
            </a:pPr>
            <a:r>
              <a:rPr lang="en-US" altLang="zh-TW" dirty="0" smtClean="0"/>
              <a:t>This </a:t>
            </a:r>
            <a:r>
              <a:rPr lang="en-US" altLang="zh-TW" dirty="0"/>
              <a:t>continues until replied nodes are not closer to </a:t>
            </a:r>
            <a:r>
              <a:rPr lang="en-US" altLang="zh-TW" dirty="0" smtClean="0"/>
              <a:t>T than </a:t>
            </a:r>
            <a:r>
              <a:rPr lang="en-US" altLang="zh-TW" dirty="0"/>
              <a:t>the k-candidates and P has queried and gotten responses from all the k-candidates</a:t>
            </a:r>
          </a:p>
          <a:p>
            <a:pPr lvl="2">
              <a:buFont typeface="+mj-lt"/>
              <a:buChar char="•"/>
            </a:pPr>
            <a:r>
              <a:rPr lang="en-US" altLang="zh-TW" dirty="0"/>
              <a:t>They are the k active contacts closest to T</a:t>
            </a:r>
          </a:p>
          <a:p>
            <a:r>
              <a:rPr lang="en-US" altLang="zh-TW" dirty="0" smtClean="0"/>
              <a:t>Messages generated due to lookups keep </a:t>
            </a:r>
            <a:r>
              <a:rPr lang="en-US" altLang="zh-TW" dirty="0"/>
              <a:t>buckets generally fresh</a:t>
            </a:r>
          </a:p>
          <a:p>
            <a:pPr lvl="1"/>
            <a:r>
              <a:rPr lang="en-US" altLang="zh-TW" dirty="0"/>
              <a:t>If there is not traffic in the range of </a:t>
            </a:r>
            <a:r>
              <a:rPr lang="en-US" altLang="zh-TW" dirty="0" smtClean="0"/>
              <a:t>a k-bucket </a:t>
            </a:r>
            <a:r>
              <a:rPr lang="en-US" altLang="zh-TW" dirty="0"/>
              <a:t>within an hour, the node </a:t>
            </a:r>
            <a:r>
              <a:rPr lang="en-US" altLang="zh-TW" u="sng" dirty="0"/>
              <a:t>refreshes</a:t>
            </a:r>
            <a:r>
              <a:rPr lang="en-US" altLang="zh-TW" dirty="0"/>
              <a:t> it by </a:t>
            </a:r>
            <a:r>
              <a:rPr lang="en-US" altLang="es-ES" dirty="0"/>
              <a:t>looking up a random key within the k-bucket range</a:t>
            </a:r>
            <a:endParaRPr lang="en-US" altLang="zh-TW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131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Kademlia</a:t>
            </a:r>
            <a:r>
              <a:rPr lang="en-US" altLang="zh-TW" dirty="0" smtClean="0"/>
              <a:t>: </a:t>
            </a:r>
            <a:r>
              <a:rPr lang="en-US" altLang="zh-TW" dirty="0"/>
              <a:t>N</a:t>
            </a:r>
            <a:r>
              <a:rPr lang="en-US" altLang="zh-TW" dirty="0" smtClean="0"/>
              <a:t>ode join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 dirty="0" smtClean="0"/>
              <a:t>To join, node P must know a node Q </a:t>
            </a:r>
            <a:r>
              <a:rPr lang="en-US" altLang="es-ES" dirty="0"/>
              <a:t>already </a:t>
            </a:r>
            <a:r>
              <a:rPr lang="en-US" altLang="es-ES" dirty="0" smtClean="0"/>
              <a:t>in the system (a.k.a. bootstrap node)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s-ES" dirty="0" smtClean="0"/>
              <a:t>P inserts Q into the appropriate k-bucket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s-ES" dirty="0" smtClean="0"/>
              <a:t>P performs a node lookup for its own ID to obtain its closest neighbors</a:t>
            </a:r>
          </a:p>
          <a:p>
            <a:pPr lvl="2">
              <a:buFont typeface="+mj-lt"/>
              <a:buChar char="•"/>
            </a:pPr>
            <a:r>
              <a:rPr lang="en-US" altLang="es-ES" dirty="0" smtClean="0"/>
              <a:t>Lookup goes through Q, the </a:t>
            </a:r>
            <a:r>
              <a:rPr lang="en-US" altLang="es-ES" dirty="0"/>
              <a:t>only other node </a:t>
            </a:r>
            <a:r>
              <a:rPr lang="en-US" altLang="es-ES" dirty="0" smtClean="0"/>
              <a:t>P knows</a:t>
            </a:r>
            <a:endParaRPr lang="en-US" altLang="es-E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 refreshes all k-buckets further away than its closest neighbor</a:t>
            </a:r>
            <a:r>
              <a:rPr lang="en-US" altLang="es-ES" dirty="0" smtClean="0"/>
              <a:t> k-bucket by looking up a random key within each k-bucket range</a:t>
            </a:r>
          </a:p>
          <a:p>
            <a:pPr lvl="2"/>
            <a:r>
              <a:rPr lang="en-US" altLang="zh-TW" dirty="0" smtClean="0"/>
              <a:t>This populates the k-buckets of P and inserts P into the k-buckets of the </a:t>
            </a:r>
            <a:r>
              <a:rPr lang="en-US" altLang="zh-TW" dirty="0"/>
              <a:t>other </a:t>
            </a:r>
            <a:r>
              <a:rPr lang="en-US" altLang="zh-TW" dirty="0" smtClean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20274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Kademlia</a:t>
            </a:r>
            <a:r>
              <a:rPr lang="en-US" altLang="zh-TW" dirty="0" smtClean="0"/>
              <a:t>: Key/value pairs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Storing a key/value pair</a:t>
            </a:r>
          </a:p>
          <a:p>
            <a:pPr lvl="1"/>
            <a:r>
              <a:rPr lang="en-US" altLang="zh-TW" dirty="0" smtClean="0"/>
              <a:t>Perform a </a:t>
            </a:r>
            <a:r>
              <a:rPr lang="en-US" altLang="zh-TW" u="sng" dirty="0" smtClean="0"/>
              <a:t>node lookup</a:t>
            </a:r>
            <a:r>
              <a:rPr lang="en-US" altLang="zh-TW" dirty="0" smtClean="0"/>
              <a:t> (with FIND_NODE RPCs) to locate the k closest nodes to the key and send each of them a STORE RPC</a:t>
            </a:r>
          </a:p>
          <a:p>
            <a:pPr lvl="2"/>
            <a:r>
              <a:rPr lang="en-US" dirty="0" smtClean="0"/>
              <a:t>Replicates the pair at the k closest nodes to the key</a:t>
            </a:r>
            <a:endParaRPr lang="en-US" altLang="zh-TW" dirty="0" smtClean="0"/>
          </a:p>
          <a:p>
            <a:r>
              <a:rPr lang="en-US" altLang="zh-TW" dirty="0" smtClean="0"/>
              <a:t>Finding a key/value pair</a:t>
            </a:r>
          </a:p>
          <a:p>
            <a:pPr lvl="1"/>
            <a:r>
              <a:rPr lang="en-US" altLang="zh-TW" dirty="0" smtClean="0"/>
              <a:t>Perform a </a:t>
            </a:r>
            <a:r>
              <a:rPr lang="en-US" altLang="zh-TW" u="sng" dirty="0" smtClean="0"/>
              <a:t>node lookup</a:t>
            </a:r>
            <a:r>
              <a:rPr lang="en-US" altLang="zh-TW" dirty="0" smtClean="0"/>
              <a:t> (with FIND_VALUE RPCs)</a:t>
            </a:r>
          </a:p>
          <a:p>
            <a:pPr lvl="2"/>
            <a:r>
              <a:rPr lang="en-US" altLang="zh-TW" dirty="0" smtClean="0"/>
              <a:t>A </a:t>
            </a:r>
            <a:r>
              <a:rPr lang="en-US" altLang="zh-TW" dirty="0"/>
              <a:t>node receiving </a:t>
            </a:r>
            <a:r>
              <a:rPr lang="en-US" altLang="zh-TW" dirty="0" smtClean="0"/>
              <a:t>FIND_VALUE returns </a:t>
            </a:r>
            <a:r>
              <a:rPr lang="en-US" altLang="zh-TW" dirty="0"/>
              <a:t>the </a:t>
            </a:r>
            <a:r>
              <a:rPr lang="en-US" altLang="zh-TW" dirty="0" smtClean="0"/>
              <a:t>value (if </a:t>
            </a:r>
            <a:r>
              <a:rPr lang="en-US" altLang="zh-TW" dirty="0"/>
              <a:t>it has stored </a:t>
            </a:r>
            <a:r>
              <a:rPr lang="en-US" altLang="zh-TW" dirty="0" smtClean="0"/>
              <a:t>it</a:t>
            </a:r>
            <a:r>
              <a:rPr lang="en-US" altLang="zh-TW" dirty="0"/>
              <a:t>)</a:t>
            </a:r>
            <a:r>
              <a:rPr lang="en-US" altLang="zh-TW" dirty="0" smtClean="0"/>
              <a:t> or the </a:t>
            </a:r>
            <a:r>
              <a:rPr lang="en-US" altLang="zh-TW" dirty="0"/>
              <a:t>k closest nodes to the key it </a:t>
            </a:r>
            <a:r>
              <a:rPr lang="en-US" altLang="zh-TW" dirty="0" smtClean="0"/>
              <a:t>knows</a:t>
            </a:r>
          </a:p>
          <a:p>
            <a:pPr lvl="1"/>
            <a:r>
              <a:rPr lang="en-US" altLang="zh-TW" dirty="0" smtClean="0"/>
              <a:t>Procedure halts when any node returns the value</a:t>
            </a:r>
          </a:p>
          <a:p>
            <a:pPr lvl="2"/>
            <a:r>
              <a:rPr lang="en-US" altLang="zh-TW" dirty="0" smtClean="0"/>
              <a:t>key/value pair is </a:t>
            </a:r>
            <a:r>
              <a:rPr lang="en-US" altLang="zh-TW" u="sng" dirty="0"/>
              <a:t>cached</a:t>
            </a:r>
            <a:r>
              <a:rPr lang="en-US" altLang="zh-TW" dirty="0"/>
              <a:t> at the closest node </a:t>
            </a:r>
            <a:r>
              <a:rPr lang="en-US" altLang="zh-TW" dirty="0" smtClean="0"/>
              <a:t>to the key seen during the lookup that </a:t>
            </a:r>
            <a:r>
              <a:rPr lang="en-US" altLang="zh-TW" dirty="0"/>
              <a:t>did not return the </a:t>
            </a:r>
            <a:r>
              <a:rPr lang="en-US" altLang="zh-TW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718772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Kademlia</a:t>
            </a:r>
            <a:r>
              <a:rPr lang="en-US" altLang="zh-TW" dirty="0"/>
              <a:t>: Key/value pairs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key/value pair has an associated expiration time</a:t>
            </a:r>
          </a:p>
          <a:p>
            <a:pPr lvl="1"/>
            <a:r>
              <a:rPr lang="en-US" dirty="0" smtClean="0"/>
              <a:t>Lifetime of new key/value pairs (from original publishers) is 24 hours</a:t>
            </a:r>
          </a:p>
          <a:p>
            <a:pPr lvl="2"/>
            <a:r>
              <a:rPr lang="en-US" altLang="zh-TW" dirty="0" smtClean="0"/>
              <a:t>Original publishers must republish (store again) them every 24 hours</a:t>
            </a:r>
          </a:p>
          <a:p>
            <a:pPr lvl="1"/>
            <a:r>
              <a:rPr lang="en-US" dirty="0" smtClean="0"/>
              <a:t>Lifetime of cached key/value pairs is exponentially inversely proportional to the number of nodes between the caching node ID and the node closest to the key</a:t>
            </a:r>
          </a:p>
          <a:p>
            <a:pPr lvl="2"/>
            <a:r>
              <a:rPr lang="en-US" dirty="0"/>
              <a:t>The longer the distance </a:t>
            </a:r>
            <a:r>
              <a:rPr lang="en-US" dirty="0" smtClean="0"/>
              <a:t>between the </a:t>
            </a:r>
            <a:r>
              <a:rPr lang="en-US" dirty="0"/>
              <a:t>node closest to the</a:t>
            </a:r>
            <a:r>
              <a:rPr lang="en-US" dirty="0" smtClean="0"/>
              <a:t> key </a:t>
            </a:r>
            <a:r>
              <a:rPr lang="en-US" dirty="0"/>
              <a:t>and </a:t>
            </a:r>
            <a:r>
              <a:rPr lang="en-US" dirty="0" smtClean="0"/>
              <a:t>the caching </a:t>
            </a:r>
            <a:r>
              <a:rPr lang="en-US" dirty="0"/>
              <a:t>node ID, the shorter </a:t>
            </a:r>
            <a:r>
              <a:rPr lang="en-US" dirty="0" smtClean="0"/>
              <a:t>the lifetime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6664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Kademlia</a:t>
            </a:r>
            <a:r>
              <a:rPr lang="en-US" altLang="zh-TW" dirty="0"/>
              <a:t>: Key/value pairs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key/value pair must be available in the k closest nodes to the key to ensure lookups correctness, even when nodes join or leave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Each node republishes each key/value pair it contains in k </a:t>
            </a:r>
            <a:r>
              <a:rPr lang="en-US" altLang="zh-TW" dirty="0"/>
              <a:t>closest </a:t>
            </a:r>
            <a:r>
              <a:rPr lang="en-US" altLang="zh-TW" dirty="0" smtClean="0"/>
              <a:t>nodes to the key every hour</a:t>
            </a:r>
          </a:p>
          <a:p>
            <a:pPr lvl="2">
              <a:buFont typeface="+mj-lt"/>
              <a:buChar char="•"/>
            </a:pPr>
            <a:r>
              <a:rPr lang="en-US" altLang="zh-TW" dirty="0"/>
              <a:t>This compensates for nodes leaving the </a:t>
            </a:r>
            <a:r>
              <a:rPr lang="en-US" altLang="zh-TW" dirty="0" smtClean="0"/>
              <a:t>system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es-ES" dirty="0" smtClean="0"/>
              <a:t>When joining node P is added to k-buckets of the other nodes, they check whether P is closer to any of the stored key/value pairs, and (if it is) replicate them to P</a:t>
            </a:r>
          </a:p>
          <a:p>
            <a:pPr lvl="1">
              <a:buFont typeface="+mj-lt"/>
              <a:buChar char="•"/>
            </a:pPr>
            <a:r>
              <a:rPr lang="en-US" dirty="0" smtClean="0"/>
              <a:t>Nodes republish key/value pairs keeping their </a:t>
            </a:r>
            <a:r>
              <a:rPr lang="en-US" dirty="0"/>
              <a:t>remaining time for expiration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38819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Kademlia</a:t>
            </a:r>
            <a:r>
              <a:rPr lang="en-US" altLang="zh-TW" dirty="0"/>
              <a:t>: </a:t>
            </a:r>
            <a:r>
              <a:rPr lang="en-US" altLang="zh-TW" dirty="0" smtClean="0"/>
              <a:t>Use cases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 dirty="0" err="1" smtClean="0"/>
              <a:t>BitTorrent</a:t>
            </a:r>
            <a:r>
              <a:rPr lang="en-US" altLang="es-ES" dirty="0" smtClean="0"/>
              <a:t> distributed tracker</a:t>
            </a:r>
          </a:p>
          <a:p>
            <a:pPr lvl="1"/>
            <a:r>
              <a:rPr lang="en-US" altLang="es-ES" dirty="0"/>
              <a:t>key: info-hash </a:t>
            </a:r>
            <a:r>
              <a:rPr lang="en-US" altLang="es-ES" dirty="0" smtClean="0"/>
              <a:t>of torrent file </a:t>
            </a:r>
            <a:r>
              <a:rPr lang="en-US" altLang="es-ES" u="sng" dirty="0" smtClean="0"/>
              <a:t>metadata</a:t>
            </a:r>
          </a:p>
          <a:p>
            <a:pPr lvl="1"/>
            <a:r>
              <a:rPr lang="en-US" altLang="es-ES" dirty="0" smtClean="0"/>
              <a:t>value: list of peers currently sharing the file</a:t>
            </a:r>
          </a:p>
          <a:p>
            <a:pPr lvl="1"/>
            <a:r>
              <a:rPr lang="en-US" altLang="zh-TW" dirty="0" err="1" smtClean="0"/>
              <a:t>get_peers</a:t>
            </a:r>
            <a:r>
              <a:rPr lang="en-US" altLang="zh-TW" dirty="0" smtClean="0"/>
              <a:t>: get peers associated with an info-hash</a:t>
            </a:r>
          </a:p>
          <a:p>
            <a:pPr lvl="2"/>
            <a:r>
              <a:rPr lang="en-US" altLang="zh-TW" dirty="0" smtClean="0"/>
              <a:t>IT_FIND_VALUE(info-hash)</a:t>
            </a:r>
          </a:p>
          <a:p>
            <a:pPr lvl="1"/>
            <a:r>
              <a:rPr lang="en-US" altLang="zh-TW" dirty="0" err="1" smtClean="0"/>
              <a:t>announce_peer</a:t>
            </a:r>
            <a:r>
              <a:rPr lang="en-US" altLang="zh-TW" dirty="0" smtClean="0"/>
              <a:t>: announce that the peer is downloading a torrent on a port</a:t>
            </a:r>
          </a:p>
          <a:p>
            <a:pPr lvl="2"/>
            <a:r>
              <a:rPr lang="en-US" altLang="zh-TW" dirty="0" smtClean="0"/>
              <a:t>IT_FIND_NODE(info-hash) + STORE(info-hash, peer) at the K (=8) closest nodes to info-hash </a:t>
            </a:r>
          </a:p>
          <a:p>
            <a:pPr lvl="3"/>
            <a:r>
              <a:rPr lang="en-US" altLang="zh-TW" dirty="0" smtClean="0"/>
              <a:t>They will add the announcing peer to the peer list stored for that info-hash</a:t>
            </a:r>
            <a:endParaRPr lang="en-US" altLang="zh-TW" dirty="0"/>
          </a:p>
          <a:p>
            <a:pPr lvl="1"/>
            <a:r>
              <a:rPr lang="en-US" dirty="0">
                <a:hlinkClick r:id="rId2"/>
              </a:rPr>
              <a:t>http://bittorrent.org/beps/bep_0005.html</a:t>
            </a:r>
            <a:endParaRPr lang="en-US" dirty="0"/>
          </a:p>
          <a:p>
            <a:pPr lvl="3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85133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Kademlia</a:t>
            </a:r>
            <a:r>
              <a:rPr lang="en-US" altLang="zh-TW" dirty="0"/>
              <a:t>: </a:t>
            </a:r>
            <a:r>
              <a:rPr lang="en-US" altLang="zh-TW" dirty="0" smtClean="0"/>
              <a:t>Use cases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 dirty="0" err="1" smtClean="0"/>
              <a:t>Kad</a:t>
            </a:r>
            <a:r>
              <a:rPr lang="en-US" altLang="es-ES" dirty="0" smtClean="0"/>
              <a:t> network (used by </a:t>
            </a:r>
            <a:r>
              <a:rPr lang="en-US" altLang="es-ES" dirty="0" err="1" smtClean="0"/>
              <a:t>eMule</a:t>
            </a:r>
            <a:r>
              <a:rPr lang="en-US" altLang="es-ES" dirty="0" smtClean="0"/>
              <a:t>)</a:t>
            </a:r>
          </a:p>
          <a:p>
            <a:pPr lvl="1"/>
            <a:r>
              <a:rPr lang="en-US" altLang="es-ES" dirty="0" smtClean="0"/>
              <a:t>Two different types of keys (MD4 128 bits hash):</a:t>
            </a:r>
          </a:p>
          <a:p>
            <a:pPr lvl="2"/>
            <a:r>
              <a:rPr lang="en-US" altLang="es-ES" u="sng" dirty="0" smtClean="0"/>
              <a:t>source key</a:t>
            </a:r>
            <a:r>
              <a:rPr lang="en-US" altLang="es-ES" dirty="0"/>
              <a:t>: </a:t>
            </a:r>
            <a:r>
              <a:rPr lang="en-US" altLang="es-ES" dirty="0" smtClean="0"/>
              <a:t>hash of the content of the file</a:t>
            </a:r>
          </a:p>
          <a:p>
            <a:pPr lvl="2"/>
            <a:r>
              <a:rPr lang="en-US" altLang="es-ES" dirty="0"/>
              <a:t>value: list of peers currently sharing the </a:t>
            </a:r>
            <a:r>
              <a:rPr lang="en-US" altLang="es-ES" dirty="0" smtClean="0"/>
              <a:t>file</a:t>
            </a:r>
          </a:p>
          <a:p>
            <a:pPr lvl="2"/>
            <a:r>
              <a:rPr lang="en-US" altLang="es-ES" u="sng" dirty="0" smtClean="0"/>
              <a:t>keyword key</a:t>
            </a:r>
            <a:r>
              <a:rPr lang="en-US" altLang="es-ES" dirty="0"/>
              <a:t>: </a:t>
            </a:r>
            <a:r>
              <a:rPr lang="en-US" altLang="es-ES" dirty="0" smtClean="0"/>
              <a:t>hash of each token </a:t>
            </a:r>
            <a:r>
              <a:rPr lang="en-US" altLang="es-ES" dirty="0"/>
              <a:t>of the </a:t>
            </a:r>
            <a:r>
              <a:rPr lang="en-US" altLang="es-ES" dirty="0" smtClean="0"/>
              <a:t>filename</a:t>
            </a:r>
          </a:p>
          <a:p>
            <a:pPr lvl="2"/>
            <a:r>
              <a:rPr lang="en-US" altLang="es-ES" dirty="0"/>
              <a:t>value: list of files </a:t>
            </a:r>
            <a:r>
              <a:rPr lang="en-US" altLang="es-ES" dirty="0" smtClean="0"/>
              <a:t>{name, hash} containing the keyword</a:t>
            </a:r>
          </a:p>
          <a:p>
            <a:pPr lvl="1"/>
            <a:r>
              <a:rPr lang="en-US" altLang="zh-TW" dirty="0"/>
              <a:t>Source publication</a:t>
            </a:r>
          </a:p>
          <a:p>
            <a:pPr lvl="2"/>
            <a:r>
              <a:rPr lang="en-US" altLang="zh-TW" dirty="0"/>
              <a:t>Obtain hashes from file content and each token of the </a:t>
            </a:r>
            <a:r>
              <a:rPr lang="en-US" altLang="zh-TW" dirty="0" smtClean="0"/>
              <a:t>filename + IT_FIND_NODE(hash) </a:t>
            </a:r>
            <a:r>
              <a:rPr lang="en-US" altLang="zh-TW" dirty="0"/>
              <a:t>+ </a:t>
            </a:r>
            <a:r>
              <a:rPr lang="en-US" altLang="zh-TW" dirty="0" smtClean="0"/>
              <a:t>PUBLISH_REQUEST (hash</a:t>
            </a:r>
            <a:r>
              <a:rPr lang="en-US" altLang="zh-TW" dirty="0"/>
              <a:t>, </a:t>
            </a:r>
            <a:r>
              <a:rPr lang="en-US" altLang="zh-TW" dirty="0" smtClean="0"/>
              <a:t>value) </a:t>
            </a:r>
            <a:r>
              <a:rPr lang="en-US" altLang="zh-TW" dirty="0"/>
              <a:t>at the K (=10) closest nodes to hash </a:t>
            </a:r>
          </a:p>
          <a:p>
            <a:pPr lvl="1"/>
            <a:r>
              <a:rPr lang="en-US" altLang="zh-TW" dirty="0" smtClean="0"/>
              <a:t>Source or keyword search </a:t>
            </a:r>
          </a:p>
          <a:p>
            <a:pPr lvl="2"/>
            <a:r>
              <a:rPr lang="en-US" altLang="zh-TW" dirty="0" smtClean="0"/>
              <a:t>IT_FIND_NODE(hash</a:t>
            </a:r>
            <a:r>
              <a:rPr lang="en-US" altLang="zh-TW" dirty="0"/>
              <a:t>) + </a:t>
            </a:r>
            <a:r>
              <a:rPr lang="en-US" altLang="zh-TW" dirty="0" smtClean="0"/>
              <a:t>SEARCH_REQUEST(hash)</a:t>
            </a:r>
          </a:p>
        </p:txBody>
      </p:sp>
    </p:spTree>
    <p:extLst>
      <p:ext uri="{BB962C8B-B14F-4D97-AF65-F5344CB8AC3E}">
        <p14:creationId xmlns:p14="http://schemas.microsoft.com/office/powerpoint/2010/main" val="25564326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Kademlia</a:t>
            </a:r>
            <a:endParaRPr lang="en-US" dirty="0" smtClean="0"/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Efficient: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r>
              <a:rPr lang="en-US" dirty="0" smtClean="0"/>
              <a:t> messages per lookup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Scalable: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O(Log N) </a:t>
            </a:r>
            <a:r>
              <a:rPr lang="en-US" dirty="0" smtClean="0"/>
              <a:t>state per node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Robust: survives massive changes in membership</a:t>
            </a:r>
            <a:endParaRPr lang="en-GB" dirty="0" smtClean="0"/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Symmetric in- and out- traffic distributions </a:t>
            </a:r>
          </a:p>
          <a:p>
            <a:pPr lvl="1">
              <a:buFont typeface="Symbol" panose="05050102010706020507" pitchFamily="18" charset="2"/>
              <a:buChar char=""/>
            </a:pPr>
            <a:r>
              <a:rPr lang="en-US" dirty="0" smtClean="0"/>
              <a:t>Asynchronous parallel lookup: avoids slow links</a:t>
            </a:r>
          </a:p>
          <a:p>
            <a:pPr lvl="2"/>
            <a:r>
              <a:rPr lang="en-US" dirty="0" smtClean="0"/>
              <a:t>Flexibility to route through closer/faster nodes</a:t>
            </a:r>
          </a:p>
          <a:p>
            <a:r>
              <a:rPr lang="en-US" dirty="0" smtClean="0"/>
              <a:t>Disadvantages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dirty="0" smtClean="0"/>
              <a:t>Key/value pairs have to be refreshed every 24h</a:t>
            </a:r>
          </a:p>
          <a:p>
            <a:pPr lvl="1">
              <a:buFont typeface="Symbol" panose="05050102010706020507" pitchFamily="18" charset="2"/>
              <a:buChar char="¯"/>
            </a:pPr>
            <a:r>
              <a:rPr lang="en-US" dirty="0" smtClean="0"/>
              <a:t>Possible </a:t>
            </a:r>
            <a:r>
              <a:rPr lang="en-US" i="1" dirty="0" smtClean="0"/>
              <a:t>convoy effects </a:t>
            </a:r>
            <a:r>
              <a:rPr lang="en-US" dirty="0" smtClean="0"/>
              <a:t>because of bursts of activity (e.g. key/value republishing)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7162800" y="18288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is the total number of nodes</a:t>
            </a:r>
            <a:endParaRPr lang="es-ES" dirty="0"/>
          </a:p>
        </p:txBody>
      </p:sp>
      <p:sp>
        <p:nvSpPr>
          <p:cNvPr id="5" name="4 Cerrar llave"/>
          <p:cNvSpPr/>
          <p:nvPr/>
        </p:nvSpPr>
        <p:spPr bwMode="auto">
          <a:xfrm>
            <a:off x="6934200" y="1828800"/>
            <a:ext cx="228600" cy="7560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P2P: </a:t>
            </a:r>
            <a:r>
              <a:rPr lang="en-US" dirty="0" smtClean="0"/>
              <a:t>model </a:t>
            </a:r>
            <a:r>
              <a:rPr lang="en-US" dirty="0" smtClean="0"/>
              <a:t>for </a:t>
            </a:r>
            <a:r>
              <a:rPr lang="en-US" dirty="0" smtClean="0"/>
              <a:t>h</a:t>
            </a:r>
            <a:r>
              <a:rPr lang="en-US" dirty="0" smtClean="0"/>
              <a:t>igh </a:t>
            </a:r>
            <a:r>
              <a:rPr lang="en-US" dirty="0"/>
              <a:t>availability &amp; scalability</a:t>
            </a:r>
            <a:endParaRPr lang="en-US" dirty="0" smtClean="0"/>
          </a:p>
          <a:p>
            <a:pPr lvl="1"/>
            <a:r>
              <a:rPr lang="en-US" dirty="0" smtClean="0"/>
              <a:t>Removes </a:t>
            </a:r>
            <a:r>
              <a:rPr lang="en-US" dirty="0"/>
              <a:t>distinction between clients and servers</a:t>
            </a:r>
            <a:endParaRPr lang="en-US" sz="800" i="1" dirty="0"/>
          </a:p>
          <a:p>
            <a:pPr lvl="2"/>
            <a:r>
              <a:rPr lang="en-US" dirty="0"/>
              <a:t>Peers are symmetric in functionality and </a:t>
            </a:r>
            <a:r>
              <a:rPr lang="en-US" dirty="0" smtClean="0"/>
              <a:t>responsibilities</a:t>
            </a:r>
          </a:p>
          <a:p>
            <a:pPr lvl="2"/>
            <a:r>
              <a:rPr lang="en-US" dirty="0"/>
              <a:t>Operation </a:t>
            </a:r>
            <a:r>
              <a:rPr lang="en-US" dirty="0" smtClean="0"/>
              <a:t>is independent </a:t>
            </a:r>
            <a:r>
              <a:rPr lang="en-US" dirty="0"/>
              <a:t>of any central </a:t>
            </a:r>
            <a:r>
              <a:rPr lang="en-US" dirty="0" smtClean="0"/>
              <a:t>node</a:t>
            </a:r>
            <a:endParaRPr lang="en-US" dirty="0"/>
          </a:p>
          <a:p>
            <a:pPr lvl="2">
              <a:lnSpc>
                <a:spcPct val="95000"/>
              </a:lnSpc>
            </a:pPr>
            <a:r>
              <a:rPr lang="en-US" dirty="0" smtClean="0"/>
              <a:t>Peers </a:t>
            </a:r>
            <a:r>
              <a:rPr lang="en-US" dirty="0"/>
              <a:t>are organized in an overlay </a:t>
            </a:r>
            <a:r>
              <a:rPr lang="en-US" dirty="0" smtClean="0"/>
              <a:t>network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/>
              <a:t>Two types of </a:t>
            </a:r>
            <a:r>
              <a:rPr lang="en-US" dirty="0" smtClean="0"/>
              <a:t>P2P systems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Unstructured P2P systems: Gnutella, </a:t>
            </a:r>
            <a:r>
              <a:rPr lang="en-US" dirty="0" err="1" smtClean="0"/>
              <a:t>KaZaA</a:t>
            </a:r>
            <a:r>
              <a:rPr lang="en-US" dirty="0" smtClean="0"/>
              <a:t>, </a:t>
            </a:r>
            <a:r>
              <a:rPr lang="en-US" dirty="0" err="1" smtClean="0"/>
              <a:t>BitTorrent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Structured P2P systems: DHT systems: Chord, </a:t>
            </a:r>
            <a:r>
              <a:rPr lang="en-US" dirty="0" err="1" smtClean="0"/>
              <a:t>Kademlia</a:t>
            </a:r>
            <a:endParaRPr lang="en-US" dirty="0" smtClean="0"/>
          </a:p>
          <a:p>
            <a:r>
              <a:rPr lang="en-US" dirty="0"/>
              <a:t>Further details:</a:t>
            </a:r>
          </a:p>
          <a:p>
            <a:pPr lvl="1"/>
            <a:r>
              <a:rPr lang="en-US" dirty="0"/>
              <a:t>[Tanenbaum]: chapters 2.2.2 and 2.2.3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Coulouris</a:t>
            </a:r>
            <a:r>
              <a:rPr lang="en-US" dirty="0"/>
              <a:t>]: chapters 10 and </a:t>
            </a:r>
            <a:r>
              <a:rPr lang="en-US" dirty="0" smtClean="0"/>
              <a:t>20.6.2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2286000"/>
            <a:ext cx="7772400" cy="201295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lIns="93600" tIns="46800" rIns="93600" bIns="46800" anchor="ctr">
            <a:spAutoFit/>
          </a:bodyPr>
          <a:lstStyle/>
          <a:p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mtClean="0">
                <a:solidFill>
                  <a:schemeClr val="folHlink"/>
                </a:solidFill>
              </a:rPr>
              <a:t>Introduction</a:t>
            </a:r>
          </a:p>
          <a:p>
            <a:pPr lvl="2">
              <a:spcBef>
                <a:spcPct val="0"/>
              </a:spcBef>
            </a:pPr>
            <a:endParaRPr lang="en-US" b="1" smtClean="0"/>
          </a:p>
          <a:p>
            <a:pPr>
              <a:lnSpc>
                <a:spcPct val="150000"/>
              </a:lnSpc>
            </a:pPr>
            <a:r>
              <a:rPr lang="en-US" b="1" smtClean="0">
                <a:solidFill>
                  <a:schemeClr val="folHlink"/>
                </a:solidFill>
              </a:rPr>
              <a:t>Unstructured P2P systems</a:t>
            </a:r>
          </a:p>
          <a:p>
            <a:pPr lvl="1"/>
            <a:r>
              <a:rPr lang="en-US" b="1" smtClean="0"/>
              <a:t>Centralized model</a:t>
            </a:r>
          </a:p>
          <a:p>
            <a:pPr lvl="1"/>
            <a:r>
              <a:rPr lang="en-US" smtClean="0"/>
              <a:t>Decentralized model</a:t>
            </a:r>
          </a:p>
          <a:p>
            <a:pPr lvl="1"/>
            <a:r>
              <a:rPr lang="en-US" smtClean="0"/>
              <a:t>Hierarchical model</a:t>
            </a:r>
          </a:p>
          <a:p>
            <a:pPr lvl="1"/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Structured P2P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model: Napster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457200">
              <a:buFontTx/>
              <a:buAutoNum type="alphaUcPeriod"/>
            </a:pPr>
            <a:r>
              <a:rPr lang="en-US" sz="2400" dirty="0" smtClean="0"/>
              <a:t>Query a </a:t>
            </a:r>
            <a:r>
              <a:rPr lang="en-US" sz="2400" b="1" dirty="0" smtClean="0"/>
              <a:t>centralized</a:t>
            </a:r>
            <a:r>
              <a:rPr lang="en-US" sz="2400" dirty="0" smtClean="0"/>
              <a:t> index system </a:t>
            </a:r>
            <a:r>
              <a:rPr lang="en-US" sz="2400" dirty="0" smtClean="0">
                <a:sym typeface="Wingdings" pitchFamily="2" charset="2"/>
              </a:rPr>
              <a:t>that returns the peer/s that stores the required file</a:t>
            </a:r>
          </a:p>
          <a:p>
            <a:pPr marL="514350" indent="-457200">
              <a:buFontTx/>
              <a:buAutoNum type="alphaUcPeriod"/>
            </a:pPr>
            <a:r>
              <a:rPr lang="en-US" sz="2400" dirty="0" smtClean="0"/>
              <a:t>Transfer the file from the given peer/s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052638" y="2590800"/>
            <a:ext cx="5262562" cy="3581400"/>
            <a:chOff x="1152" y="1248"/>
            <a:chExt cx="3315" cy="2256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016" y="3024"/>
              <a:ext cx="144" cy="144"/>
              <a:chOff x="765" y="1992"/>
              <a:chExt cx="291" cy="240"/>
            </a:xfrm>
          </p:grpSpPr>
          <p:sp>
            <p:nvSpPr>
              <p:cNvPr id="675846" name="Oval 6"/>
              <p:cNvSpPr>
                <a:spLocks noChangeArrowheads="1"/>
              </p:cNvSpPr>
              <p:nvPr/>
            </p:nvSpPr>
            <p:spPr bwMode="auto">
              <a:xfrm>
                <a:off x="765" y="2184"/>
                <a:ext cx="289" cy="48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5847" name="Rectangle 7"/>
              <p:cNvSpPr>
                <a:spLocks noChangeArrowheads="1"/>
              </p:cNvSpPr>
              <p:nvPr/>
            </p:nvSpPr>
            <p:spPr bwMode="auto">
              <a:xfrm>
                <a:off x="767" y="2015"/>
                <a:ext cx="289" cy="193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466" name="Oval 8"/>
              <p:cNvSpPr>
                <a:spLocks noChangeArrowheads="1"/>
              </p:cNvSpPr>
              <p:nvPr/>
            </p:nvSpPr>
            <p:spPr bwMode="auto">
              <a:xfrm>
                <a:off x="768" y="1992"/>
                <a:ext cx="288" cy="4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s-ES"/>
              </a:p>
            </p:txBody>
          </p:sp>
        </p:grp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2049" y="3062"/>
              <a:ext cx="120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grpSp>
          <p:nvGrpSpPr>
            <p:cNvPr id="14345" name="Group 10"/>
            <p:cNvGrpSpPr>
              <a:grpSpLocks/>
            </p:cNvGrpSpPr>
            <p:nvPr/>
          </p:nvGrpSpPr>
          <p:grpSpPr bwMode="auto">
            <a:xfrm>
              <a:off x="1680" y="1920"/>
              <a:ext cx="2208" cy="1008"/>
              <a:chOff x="1719" y="1709"/>
              <a:chExt cx="1775" cy="1123"/>
            </a:xfrm>
          </p:grpSpPr>
          <p:sp>
            <p:nvSpPr>
              <p:cNvPr id="14456" name="Oval 11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57" name="Oval 12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58" name="Oval 13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ca-ES" sz="2400"/>
              </a:p>
            </p:txBody>
          </p:sp>
          <p:sp>
            <p:nvSpPr>
              <p:cNvPr id="14459" name="Oval 14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ca-ES" sz="2400"/>
              </a:p>
            </p:txBody>
          </p:sp>
          <p:sp>
            <p:nvSpPr>
              <p:cNvPr id="14460" name="Oval 15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ca-ES" sz="2400"/>
              </a:p>
            </p:txBody>
          </p:sp>
          <p:sp>
            <p:nvSpPr>
              <p:cNvPr id="14461" name="Oval 16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ca-ES" sz="2400"/>
              </a:p>
            </p:txBody>
          </p:sp>
          <p:sp>
            <p:nvSpPr>
              <p:cNvPr id="14462" name="Oval 17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ca-ES" sz="2400"/>
              </a:p>
            </p:txBody>
          </p:sp>
          <p:sp>
            <p:nvSpPr>
              <p:cNvPr id="14463" name="Freeform 18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10 w 1632"/>
                  <a:gd name="T1" fmla="*/ 37 h 1152"/>
                  <a:gd name="T2" fmla="*/ 72 w 1632"/>
                  <a:gd name="T3" fmla="*/ 10 h 1152"/>
                  <a:gd name="T4" fmla="*/ 126 w 1632"/>
                  <a:gd name="T5" fmla="*/ 0 h 1152"/>
                  <a:gd name="T6" fmla="*/ 234 w 1632"/>
                  <a:gd name="T7" fmla="*/ 10 h 1152"/>
                  <a:gd name="T8" fmla="*/ 270 w 1632"/>
                  <a:gd name="T9" fmla="*/ 27 h 1152"/>
                  <a:gd name="T10" fmla="*/ 289 w 1632"/>
                  <a:gd name="T11" fmla="*/ 62 h 1152"/>
                  <a:gd name="T12" fmla="*/ 306 w 1632"/>
                  <a:gd name="T13" fmla="*/ 71 h 1152"/>
                  <a:gd name="T14" fmla="*/ 289 w 1632"/>
                  <a:gd name="T15" fmla="*/ 169 h 1152"/>
                  <a:gd name="T16" fmla="*/ 171 w 1632"/>
                  <a:gd name="T17" fmla="*/ 214 h 1152"/>
                  <a:gd name="T18" fmla="*/ 54 w 1632"/>
                  <a:gd name="T19" fmla="*/ 179 h 1152"/>
                  <a:gd name="T20" fmla="*/ 18 w 1632"/>
                  <a:gd name="T21" fmla="*/ 142 h 1152"/>
                  <a:gd name="T22" fmla="*/ 0 w 1632"/>
                  <a:gd name="T23" fmla="*/ 134 h 1152"/>
                  <a:gd name="T24" fmla="*/ 10 w 1632"/>
                  <a:gd name="T25" fmla="*/ 37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4346" name="Group 19"/>
            <p:cNvGrpSpPr>
              <a:grpSpLocks/>
            </p:cNvGrpSpPr>
            <p:nvPr/>
          </p:nvGrpSpPr>
          <p:grpSpPr bwMode="auto">
            <a:xfrm>
              <a:off x="1680" y="2928"/>
              <a:ext cx="288" cy="288"/>
              <a:chOff x="384" y="1872"/>
              <a:chExt cx="336" cy="336"/>
            </a:xfrm>
          </p:grpSpPr>
          <p:sp>
            <p:nvSpPr>
              <p:cNvPr id="14450" name="AutoShape 20"/>
              <p:cNvSpPr>
                <a:spLocks noChangeArrowheads="1"/>
              </p:cNvSpPr>
              <p:nvPr/>
            </p:nvSpPr>
            <p:spPr bwMode="auto">
              <a:xfrm>
                <a:off x="451" y="1872"/>
                <a:ext cx="203" cy="20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51" name="AutoShape 21"/>
              <p:cNvSpPr>
                <a:spLocks noChangeArrowheads="1"/>
              </p:cNvSpPr>
              <p:nvPr/>
            </p:nvSpPr>
            <p:spPr bwMode="auto">
              <a:xfrm>
                <a:off x="474" y="1898"/>
                <a:ext cx="156" cy="155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52" name="Rectangle 22"/>
              <p:cNvSpPr>
                <a:spLocks noChangeArrowheads="1"/>
              </p:cNvSpPr>
              <p:nvPr/>
            </p:nvSpPr>
            <p:spPr bwMode="auto">
              <a:xfrm>
                <a:off x="429" y="2079"/>
                <a:ext cx="246" cy="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53" name="Rectangle 23"/>
              <p:cNvSpPr>
                <a:spLocks noChangeArrowheads="1"/>
              </p:cNvSpPr>
              <p:nvPr/>
            </p:nvSpPr>
            <p:spPr bwMode="auto">
              <a:xfrm>
                <a:off x="429" y="2105"/>
                <a:ext cx="246" cy="5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54" name="Rectangle 24"/>
              <p:cNvSpPr>
                <a:spLocks noChangeArrowheads="1"/>
              </p:cNvSpPr>
              <p:nvPr/>
            </p:nvSpPr>
            <p:spPr bwMode="auto">
              <a:xfrm>
                <a:off x="451" y="2105"/>
                <a:ext cx="90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55" name="Freeform 25" descr="Dotted grid"/>
              <p:cNvSpPr>
                <a:spLocks/>
              </p:cNvSpPr>
              <p:nvPr/>
            </p:nvSpPr>
            <p:spPr bwMode="auto">
              <a:xfrm>
                <a:off x="384" y="2156"/>
                <a:ext cx="336" cy="52"/>
              </a:xfrm>
              <a:custGeom>
                <a:avLst/>
                <a:gdLst>
                  <a:gd name="T0" fmla="*/ 0 w 720"/>
                  <a:gd name="T1" fmla="*/ 0 h 48"/>
                  <a:gd name="T2" fmla="*/ 0 w 720"/>
                  <a:gd name="T3" fmla="*/ 0 h 48"/>
                  <a:gd name="T4" fmla="*/ 0 w 720"/>
                  <a:gd name="T5" fmla="*/ 177 h 48"/>
                  <a:gd name="T6" fmla="*/ 0 w 720"/>
                  <a:gd name="T7" fmla="*/ 177 h 48"/>
                  <a:gd name="T8" fmla="*/ 0 w 72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48"/>
                  <a:gd name="T17" fmla="*/ 720 w 7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cxnSp>
          <p:nvCxnSpPr>
            <p:cNvPr id="14347" name="AutoShape 26"/>
            <p:cNvCxnSpPr>
              <a:cxnSpLocks noChangeShapeType="1"/>
              <a:stCxn id="14453" idx="3"/>
              <a:endCxn id="675847" idx="1"/>
            </p:cNvCxnSpPr>
            <p:nvPr/>
          </p:nvCxnSpPr>
          <p:spPr bwMode="auto">
            <a:xfrm flipV="1">
              <a:off x="1929" y="3096"/>
              <a:ext cx="88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348" name="Group 27"/>
            <p:cNvGrpSpPr>
              <a:grpSpLocks/>
            </p:cNvGrpSpPr>
            <p:nvPr/>
          </p:nvGrpSpPr>
          <p:grpSpPr bwMode="auto">
            <a:xfrm>
              <a:off x="2736" y="3024"/>
              <a:ext cx="288" cy="288"/>
              <a:chOff x="384" y="1872"/>
              <a:chExt cx="336" cy="336"/>
            </a:xfrm>
          </p:grpSpPr>
          <p:sp>
            <p:nvSpPr>
              <p:cNvPr id="14444" name="AutoShape 28"/>
              <p:cNvSpPr>
                <a:spLocks noChangeArrowheads="1"/>
              </p:cNvSpPr>
              <p:nvPr/>
            </p:nvSpPr>
            <p:spPr bwMode="auto">
              <a:xfrm>
                <a:off x="451" y="1872"/>
                <a:ext cx="203" cy="20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45" name="AutoShape 29"/>
              <p:cNvSpPr>
                <a:spLocks noChangeArrowheads="1"/>
              </p:cNvSpPr>
              <p:nvPr/>
            </p:nvSpPr>
            <p:spPr bwMode="auto">
              <a:xfrm>
                <a:off x="474" y="1898"/>
                <a:ext cx="156" cy="155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46" name="Rectangle 30"/>
              <p:cNvSpPr>
                <a:spLocks noChangeArrowheads="1"/>
              </p:cNvSpPr>
              <p:nvPr/>
            </p:nvSpPr>
            <p:spPr bwMode="auto">
              <a:xfrm>
                <a:off x="429" y="2079"/>
                <a:ext cx="246" cy="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47" name="Rectangle 31"/>
              <p:cNvSpPr>
                <a:spLocks noChangeArrowheads="1"/>
              </p:cNvSpPr>
              <p:nvPr/>
            </p:nvSpPr>
            <p:spPr bwMode="auto">
              <a:xfrm>
                <a:off x="429" y="2105"/>
                <a:ext cx="246" cy="5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48" name="Rectangle 32"/>
              <p:cNvSpPr>
                <a:spLocks noChangeArrowheads="1"/>
              </p:cNvSpPr>
              <p:nvPr/>
            </p:nvSpPr>
            <p:spPr bwMode="auto">
              <a:xfrm>
                <a:off x="451" y="2105"/>
                <a:ext cx="90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49" name="Freeform 33" descr="Dotted grid"/>
              <p:cNvSpPr>
                <a:spLocks/>
              </p:cNvSpPr>
              <p:nvPr/>
            </p:nvSpPr>
            <p:spPr bwMode="auto">
              <a:xfrm>
                <a:off x="384" y="2156"/>
                <a:ext cx="336" cy="52"/>
              </a:xfrm>
              <a:custGeom>
                <a:avLst/>
                <a:gdLst>
                  <a:gd name="T0" fmla="*/ 0 w 720"/>
                  <a:gd name="T1" fmla="*/ 0 h 48"/>
                  <a:gd name="T2" fmla="*/ 0 w 720"/>
                  <a:gd name="T3" fmla="*/ 0 h 48"/>
                  <a:gd name="T4" fmla="*/ 0 w 720"/>
                  <a:gd name="T5" fmla="*/ 177 h 48"/>
                  <a:gd name="T6" fmla="*/ 0 w 720"/>
                  <a:gd name="T7" fmla="*/ 177 h 48"/>
                  <a:gd name="T8" fmla="*/ 0 w 72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48"/>
                  <a:gd name="T17" fmla="*/ 720 w 7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4349" name="Group 34"/>
            <p:cNvGrpSpPr>
              <a:grpSpLocks/>
            </p:cNvGrpSpPr>
            <p:nvPr/>
          </p:nvGrpSpPr>
          <p:grpSpPr bwMode="auto">
            <a:xfrm>
              <a:off x="3072" y="3120"/>
              <a:ext cx="144" cy="144"/>
              <a:chOff x="765" y="1992"/>
              <a:chExt cx="291" cy="240"/>
            </a:xfrm>
          </p:grpSpPr>
          <p:sp>
            <p:nvSpPr>
              <p:cNvPr id="675875" name="Oval 35"/>
              <p:cNvSpPr>
                <a:spLocks noChangeArrowheads="1"/>
              </p:cNvSpPr>
              <p:nvPr/>
            </p:nvSpPr>
            <p:spPr bwMode="auto">
              <a:xfrm>
                <a:off x="765" y="2184"/>
                <a:ext cx="289" cy="48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5876" name="Rectangle 36"/>
              <p:cNvSpPr>
                <a:spLocks noChangeArrowheads="1"/>
              </p:cNvSpPr>
              <p:nvPr/>
            </p:nvSpPr>
            <p:spPr bwMode="auto">
              <a:xfrm>
                <a:off x="767" y="2015"/>
                <a:ext cx="289" cy="193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443" name="Oval 37"/>
              <p:cNvSpPr>
                <a:spLocks noChangeArrowheads="1"/>
              </p:cNvSpPr>
              <p:nvPr/>
            </p:nvSpPr>
            <p:spPr bwMode="auto">
              <a:xfrm>
                <a:off x="768" y="1992"/>
                <a:ext cx="288" cy="4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s-ES"/>
              </a:p>
            </p:txBody>
          </p:sp>
        </p:grpSp>
        <p:cxnSp>
          <p:nvCxnSpPr>
            <p:cNvPr id="14350" name="AutoShape 38"/>
            <p:cNvCxnSpPr>
              <a:cxnSpLocks noChangeShapeType="1"/>
              <a:stCxn id="14447" idx="3"/>
              <a:endCxn id="675876" idx="1"/>
            </p:cNvCxnSpPr>
            <p:nvPr/>
          </p:nvCxnSpPr>
          <p:spPr bwMode="auto">
            <a:xfrm flipV="1">
              <a:off x="2985" y="3192"/>
              <a:ext cx="88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351" name="Group 39"/>
            <p:cNvGrpSpPr>
              <a:grpSpLocks/>
            </p:cNvGrpSpPr>
            <p:nvPr/>
          </p:nvGrpSpPr>
          <p:grpSpPr bwMode="auto">
            <a:xfrm>
              <a:off x="3840" y="2832"/>
              <a:ext cx="288" cy="288"/>
              <a:chOff x="384" y="1872"/>
              <a:chExt cx="336" cy="336"/>
            </a:xfrm>
          </p:grpSpPr>
          <p:sp>
            <p:nvSpPr>
              <p:cNvPr id="14435" name="AutoShape 40"/>
              <p:cNvSpPr>
                <a:spLocks noChangeArrowheads="1"/>
              </p:cNvSpPr>
              <p:nvPr/>
            </p:nvSpPr>
            <p:spPr bwMode="auto">
              <a:xfrm>
                <a:off x="451" y="1872"/>
                <a:ext cx="203" cy="20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36" name="AutoShape 41"/>
              <p:cNvSpPr>
                <a:spLocks noChangeArrowheads="1"/>
              </p:cNvSpPr>
              <p:nvPr/>
            </p:nvSpPr>
            <p:spPr bwMode="auto">
              <a:xfrm>
                <a:off x="474" y="1898"/>
                <a:ext cx="156" cy="155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37" name="Rectangle 42"/>
              <p:cNvSpPr>
                <a:spLocks noChangeArrowheads="1"/>
              </p:cNvSpPr>
              <p:nvPr/>
            </p:nvSpPr>
            <p:spPr bwMode="auto">
              <a:xfrm>
                <a:off x="429" y="2079"/>
                <a:ext cx="246" cy="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38" name="Rectangle 43"/>
              <p:cNvSpPr>
                <a:spLocks noChangeArrowheads="1"/>
              </p:cNvSpPr>
              <p:nvPr/>
            </p:nvSpPr>
            <p:spPr bwMode="auto">
              <a:xfrm>
                <a:off x="429" y="2105"/>
                <a:ext cx="246" cy="5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39" name="Rectangle 44"/>
              <p:cNvSpPr>
                <a:spLocks noChangeArrowheads="1"/>
              </p:cNvSpPr>
              <p:nvPr/>
            </p:nvSpPr>
            <p:spPr bwMode="auto">
              <a:xfrm>
                <a:off x="451" y="2105"/>
                <a:ext cx="90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40" name="Freeform 45" descr="Dotted grid"/>
              <p:cNvSpPr>
                <a:spLocks/>
              </p:cNvSpPr>
              <p:nvPr/>
            </p:nvSpPr>
            <p:spPr bwMode="auto">
              <a:xfrm>
                <a:off x="384" y="2156"/>
                <a:ext cx="336" cy="52"/>
              </a:xfrm>
              <a:custGeom>
                <a:avLst/>
                <a:gdLst>
                  <a:gd name="T0" fmla="*/ 0 w 720"/>
                  <a:gd name="T1" fmla="*/ 0 h 48"/>
                  <a:gd name="T2" fmla="*/ 0 w 720"/>
                  <a:gd name="T3" fmla="*/ 0 h 48"/>
                  <a:gd name="T4" fmla="*/ 0 w 720"/>
                  <a:gd name="T5" fmla="*/ 177 h 48"/>
                  <a:gd name="T6" fmla="*/ 0 w 720"/>
                  <a:gd name="T7" fmla="*/ 177 h 48"/>
                  <a:gd name="T8" fmla="*/ 0 w 72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48"/>
                  <a:gd name="T17" fmla="*/ 720 w 7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4352" name="Group 46"/>
            <p:cNvGrpSpPr>
              <a:grpSpLocks/>
            </p:cNvGrpSpPr>
            <p:nvPr/>
          </p:nvGrpSpPr>
          <p:grpSpPr bwMode="auto">
            <a:xfrm>
              <a:off x="4176" y="2928"/>
              <a:ext cx="144" cy="144"/>
              <a:chOff x="765" y="1992"/>
              <a:chExt cx="291" cy="240"/>
            </a:xfrm>
          </p:grpSpPr>
          <p:sp>
            <p:nvSpPr>
              <p:cNvPr id="675887" name="Oval 47"/>
              <p:cNvSpPr>
                <a:spLocks noChangeArrowheads="1"/>
              </p:cNvSpPr>
              <p:nvPr/>
            </p:nvSpPr>
            <p:spPr bwMode="auto">
              <a:xfrm>
                <a:off x="765" y="2184"/>
                <a:ext cx="289" cy="48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5888" name="Rectangle 48"/>
              <p:cNvSpPr>
                <a:spLocks noChangeArrowheads="1"/>
              </p:cNvSpPr>
              <p:nvPr/>
            </p:nvSpPr>
            <p:spPr bwMode="auto">
              <a:xfrm>
                <a:off x="767" y="2015"/>
                <a:ext cx="289" cy="193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434" name="Oval 49"/>
              <p:cNvSpPr>
                <a:spLocks noChangeArrowheads="1"/>
              </p:cNvSpPr>
              <p:nvPr/>
            </p:nvSpPr>
            <p:spPr bwMode="auto">
              <a:xfrm>
                <a:off x="768" y="1992"/>
                <a:ext cx="288" cy="4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s-ES"/>
              </a:p>
            </p:txBody>
          </p:sp>
        </p:grpSp>
        <p:cxnSp>
          <p:nvCxnSpPr>
            <p:cNvPr id="14353" name="AutoShape 50"/>
            <p:cNvCxnSpPr>
              <a:cxnSpLocks noChangeShapeType="1"/>
              <a:stCxn id="14438" idx="3"/>
              <a:endCxn id="675888" idx="1"/>
            </p:cNvCxnSpPr>
            <p:nvPr/>
          </p:nvCxnSpPr>
          <p:spPr bwMode="auto">
            <a:xfrm flipV="1">
              <a:off x="4089" y="3000"/>
              <a:ext cx="88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354" name="Group 51"/>
            <p:cNvGrpSpPr>
              <a:grpSpLocks/>
            </p:cNvGrpSpPr>
            <p:nvPr/>
          </p:nvGrpSpPr>
          <p:grpSpPr bwMode="auto">
            <a:xfrm>
              <a:off x="3936" y="1824"/>
              <a:ext cx="288" cy="288"/>
              <a:chOff x="384" y="1872"/>
              <a:chExt cx="336" cy="336"/>
            </a:xfrm>
          </p:grpSpPr>
          <p:sp>
            <p:nvSpPr>
              <p:cNvPr id="14426" name="AutoShape 52"/>
              <p:cNvSpPr>
                <a:spLocks noChangeArrowheads="1"/>
              </p:cNvSpPr>
              <p:nvPr/>
            </p:nvSpPr>
            <p:spPr bwMode="auto">
              <a:xfrm>
                <a:off x="451" y="1872"/>
                <a:ext cx="203" cy="20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27" name="AutoShape 53"/>
              <p:cNvSpPr>
                <a:spLocks noChangeArrowheads="1"/>
              </p:cNvSpPr>
              <p:nvPr/>
            </p:nvSpPr>
            <p:spPr bwMode="auto">
              <a:xfrm>
                <a:off x="474" y="1898"/>
                <a:ext cx="156" cy="155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28" name="Rectangle 54"/>
              <p:cNvSpPr>
                <a:spLocks noChangeArrowheads="1"/>
              </p:cNvSpPr>
              <p:nvPr/>
            </p:nvSpPr>
            <p:spPr bwMode="auto">
              <a:xfrm>
                <a:off x="429" y="2079"/>
                <a:ext cx="246" cy="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29" name="Rectangle 55"/>
              <p:cNvSpPr>
                <a:spLocks noChangeArrowheads="1"/>
              </p:cNvSpPr>
              <p:nvPr/>
            </p:nvSpPr>
            <p:spPr bwMode="auto">
              <a:xfrm>
                <a:off x="429" y="2105"/>
                <a:ext cx="246" cy="5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30" name="Rectangle 56"/>
              <p:cNvSpPr>
                <a:spLocks noChangeArrowheads="1"/>
              </p:cNvSpPr>
              <p:nvPr/>
            </p:nvSpPr>
            <p:spPr bwMode="auto">
              <a:xfrm>
                <a:off x="451" y="2105"/>
                <a:ext cx="90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31" name="Freeform 57" descr="Dotted grid"/>
              <p:cNvSpPr>
                <a:spLocks/>
              </p:cNvSpPr>
              <p:nvPr/>
            </p:nvSpPr>
            <p:spPr bwMode="auto">
              <a:xfrm>
                <a:off x="384" y="2156"/>
                <a:ext cx="336" cy="52"/>
              </a:xfrm>
              <a:custGeom>
                <a:avLst/>
                <a:gdLst>
                  <a:gd name="T0" fmla="*/ 0 w 720"/>
                  <a:gd name="T1" fmla="*/ 0 h 48"/>
                  <a:gd name="T2" fmla="*/ 0 w 720"/>
                  <a:gd name="T3" fmla="*/ 0 h 48"/>
                  <a:gd name="T4" fmla="*/ 0 w 720"/>
                  <a:gd name="T5" fmla="*/ 177 h 48"/>
                  <a:gd name="T6" fmla="*/ 0 w 720"/>
                  <a:gd name="T7" fmla="*/ 177 h 48"/>
                  <a:gd name="T8" fmla="*/ 0 w 72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48"/>
                  <a:gd name="T17" fmla="*/ 720 w 7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4355" name="Group 58"/>
            <p:cNvGrpSpPr>
              <a:grpSpLocks/>
            </p:cNvGrpSpPr>
            <p:nvPr/>
          </p:nvGrpSpPr>
          <p:grpSpPr bwMode="auto">
            <a:xfrm>
              <a:off x="4272" y="1920"/>
              <a:ext cx="144" cy="144"/>
              <a:chOff x="765" y="1992"/>
              <a:chExt cx="291" cy="240"/>
            </a:xfrm>
          </p:grpSpPr>
          <p:sp>
            <p:nvSpPr>
              <p:cNvPr id="675899" name="Oval 59"/>
              <p:cNvSpPr>
                <a:spLocks noChangeArrowheads="1"/>
              </p:cNvSpPr>
              <p:nvPr/>
            </p:nvSpPr>
            <p:spPr bwMode="auto">
              <a:xfrm>
                <a:off x="765" y="2184"/>
                <a:ext cx="289" cy="48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5900" name="Rectangle 60"/>
              <p:cNvSpPr>
                <a:spLocks noChangeArrowheads="1"/>
              </p:cNvSpPr>
              <p:nvPr/>
            </p:nvSpPr>
            <p:spPr bwMode="auto">
              <a:xfrm>
                <a:off x="767" y="2015"/>
                <a:ext cx="289" cy="193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425" name="Oval 61"/>
              <p:cNvSpPr>
                <a:spLocks noChangeArrowheads="1"/>
              </p:cNvSpPr>
              <p:nvPr/>
            </p:nvSpPr>
            <p:spPr bwMode="auto">
              <a:xfrm>
                <a:off x="768" y="1992"/>
                <a:ext cx="288" cy="4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s-ES"/>
              </a:p>
            </p:txBody>
          </p:sp>
        </p:grpSp>
        <p:cxnSp>
          <p:nvCxnSpPr>
            <p:cNvPr id="14356" name="AutoShape 62"/>
            <p:cNvCxnSpPr>
              <a:cxnSpLocks noChangeShapeType="1"/>
              <a:stCxn id="14429" idx="3"/>
              <a:endCxn id="675900" idx="1"/>
            </p:cNvCxnSpPr>
            <p:nvPr/>
          </p:nvCxnSpPr>
          <p:spPr bwMode="auto">
            <a:xfrm flipV="1">
              <a:off x="4185" y="1992"/>
              <a:ext cx="88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357" name="Group 63"/>
            <p:cNvGrpSpPr>
              <a:grpSpLocks/>
            </p:cNvGrpSpPr>
            <p:nvPr/>
          </p:nvGrpSpPr>
          <p:grpSpPr bwMode="auto">
            <a:xfrm>
              <a:off x="2496" y="1440"/>
              <a:ext cx="288" cy="288"/>
              <a:chOff x="384" y="1872"/>
              <a:chExt cx="336" cy="336"/>
            </a:xfrm>
          </p:grpSpPr>
          <p:sp>
            <p:nvSpPr>
              <p:cNvPr id="14417" name="AutoShape 64"/>
              <p:cNvSpPr>
                <a:spLocks noChangeArrowheads="1"/>
              </p:cNvSpPr>
              <p:nvPr/>
            </p:nvSpPr>
            <p:spPr bwMode="auto">
              <a:xfrm>
                <a:off x="451" y="1872"/>
                <a:ext cx="203" cy="20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18" name="AutoShape 65"/>
              <p:cNvSpPr>
                <a:spLocks noChangeArrowheads="1"/>
              </p:cNvSpPr>
              <p:nvPr/>
            </p:nvSpPr>
            <p:spPr bwMode="auto">
              <a:xfrm>
                <a:off x="474" y="1898"/>
                <a:ext cx="156" cy="155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19" name="Rectangle 66"/>
              <p:cNvSpPr>
                <a:spLocks noChangeArrowheads="1"/>
              </p:cNvSpPr>
              <p:nvPr/>
            </p:nvSpPr>
            <p:spPr bwMode="auto">
              <a:xfrm>
                <a:off x="429" y="2079"/>
                <a:ext cx="246" cy="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20" name="Rectangle 67"/>
              <p:cNvSpPr>
                <a:spLocks noChangeArrowheads="1"/>
              </p:cNvSpPr>
              <p:nvPr/>
            </p:nvSpPr>
            <p:spPr bwMode="auto">
              <a:xfrm>
                <a:off x="429" y="2105"/>
                <a:ext cx="246" cy="5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21" name="Rectangle 68"/>
              <p:cNvSpPr>
                <a:spLocks noChangeArrowheads="1"/>
              </p:cNvSpPr>
              <p:nvPr/>
            </p:nvSpPr>
            <p:spPr bwMode="auto">
              <a:xfrm>
                <a:off x="451" y="2105"/>
                <a:ext cx="90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22" name="Freeform 69" descr="Dotted grid"/>
              <p:cNvSpPr>
                <a:spLocks/>
              </p:cNvSpPr>
              <p:nvPr/>
            </p:nvSpPr>
            <p:spPr bwMode="auto">
              <a:xfrm>
                <a:off x="384" y="2156"/>
                <a:ext cx="336" cy="52"/>
              </a:xfrm>
              <a:custGeom>
                <a:avLst/>
                <a:gdLst>
                  <a:gd name="T0" fmla="*/ 0 w 720"/>
                  <a:gd name="T1" fmla="*/ 0 h 48"/>
                  <a:gd name="T2" fmla="*/ 0 w 720"/>
                  <a:gd name="T3" fmla="*/ 0 h 48"/>
                  <a:gd name="T4" fmla="*/ 0 w 720"/>
                  <a:gd name="T5" fmla="*/ 177 h 48"/>
                  <a:gd name="T6" fmla="*/ 0 w 720"/>
                  <a:gd name="T7" fmla="*/ 177 h 48"/>
                  <a:gd name="T8" fmla="*/ 0 w 72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48"/>
                  <a:gd name="T17" fmla="*/ 720 w 7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4358" name="Group 70"/>
            <p:cNvGrpSpPr>
              <a:grpSpLocks/>
            </p:cNvGrpSpPr>
            <p:nvPr/>
          </p:nvGrpSpPr>
          <p:grpSpPr bwMode="auto">
            <a:xfrm>
              <a:off x="2832" y="1536"/>
              <a:ext cx="144" cy="144"/>
              <a:chOff x="765" y="1992"/>
              <a:chExt cx="291" cy="240"/>
            </a:xfrm>
          </p:grpSpPr>
          <p:sp>
            <p:nvSpPr>
              <p:cNvPr id="675911" name="Oval 71"/>
              <p:cNvSpPr>
                <a:spLocks noChangeArrowheads="1"/>
              </p:cNvSpPr>
              <p:nvPr/>
            </p:nvSpPr>
            <p:spPr bwMode="auto">
              <a:xfrm>
                <a:off x="765" y="2184"/>
                <a:ext cx="289" cy="48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5912" name="Rectangle 72"/>
              <p:cNvSpPr>
                <a:spLocks noChangeArrowheads="1"/>
              </p:cNvSpPr>
              <p:nvPr/>
            </p:nvSpPr>
            <p:spPr bwMode="auto">
              <a:xfrm>
                <a:off x="767" y="2015"/>
                <a:ext cx="289" cy="193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416" name="Oval 73"/>
              <p:cNvSpPr>
                <a:spLocks noChangeArrowheads="1"/>
              </p:cNvSpPr>
              <p:nvPr/>
            </p:nvSpPr>
            <p:spPr bwMode="auto">
              <a:xfrm>
                <a:off x="768" y="1992"/>
                <a:ext cx="288" cy="4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s-ES"/>
              </a:p>
            </p:txBody>
          </p:sp>
        </p:grpSp>
        <p:cxnSp>
          <p:nvCxnSpPr>
            <p:cNvPr id="14359" name="AutoShape 74"/>
            <p:cNvCxnSpPr>
              <a:cxnSpLocks noChangeShapeType="1"/>
              <a:stCxn id="14420" idx="3"/>
              <a:endCxn id="675912" idx="1"/>
            </p:cNvCxnSpPr>
            <p:nvPr/>
          </p:nvCxnSpPr>
          <p:spPr bwMode="auto">
            <a:xfrm flipV="1">
              <a:off x="2745" y="1608"/>
              <a:ext cx="88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360" name="Group 75"/>
            <p:cNvGrpSpPr>
              <a:grpSpLocks/>
            </p:cNvGrpSpPr>
            <p:nvPr/>
          </p:nvGrpSpPr>
          <p:grpSpPr bwMode="auto">
            <a:xfrm>
              <a:off x="1152" y="1776"/>
              <a:ext cx="288" cy="288"/>
              <a:chOff x="384" y="1872"/>
              <a:chExt cx="336" cy="336"/>
            </a:xfrm>
          </p:grpSpPr>
          <p:sp>
            <p:nvSpPr>
              <p:cNvPr id="14408" name="AutoShape 76"/>
              <p:cNvSpPr>
                <a:spLocks noChangeArrowheads="1"/>
              </p:cNvSpPr>
              <p:nvPr/>
            </p:nvSpPr>
            <p:spPr bwMode="auto">
              <a:xfrm>
                <a:off x="451" y="1872"/>
                <a:ext cx="203" cy="20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09" name="AutoShape 77"/>
              <p:cNvSpPr>
                <a:spLocks noChangeArrowheads="1"/>
              </p:cNvSpPr>
              <p:nvPr/>
            </p:nvSpPr>
            <p:spPr bwMode="auto">
              <a:xfrm>
                <a:off x="474" y="1898"/>
                <a:ext cx="156" cy="155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10" name="Rectangle 78"/>
              <p:cNvSpPr>
                <a:spLocks noChangeArrowheads="1"/>
              </p:cNvSpPr>
              <p:nvPr/>
            </p:nvSpPr>
            <p:spPr bwMode="auto">
              <a:xfrm>
                <a:off x="429" y="2079"/>
                <a:ext cx="246" cy="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11" name="Rectangle 79"/>
              <p:cNvSpPr>
                <a:spLocks noChangeArrowheads="1"/>
              </p:cNvSpPr>
              <p:nvPr/>
            </p:nvSpPr>
            <p:spPr bwMode="auto">
              <a:xfrm>
                <a:off x="429" y="2105"/>
                <a:ext cx="246" cy="5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12" name="Rectangle 80"/>
              <p:cNvSpPr>
                <a:spLocks noChangeArrowheads="1"/>
              </p:cNvSpPr>
              <p:nvPr/>
            </p:nvSpPr>
            <p:spPr bwMode="auto">
              <a:xfrm>
                <a:off x="451" y="2105"/>
                <a:ext cx="90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413" name="Freeform 81" descr="Dotted grid"/>
              <p:cNvSpPr>
                <a:spLocks/>
              </p:cNvSpPr>
              <p:nvPr/>
            </p:nvSpPr>
            <p:spPr bwMode="auto">
              <a:xfrm>
                <a:off x="384" y="2156"/>
                <a:ext cx="336" cy="52"/>
              </a:xfrm>
              <a:custGeom>
                <a:avLst/>
                <a:gdLst>
                  <a:gd name="T0" fmla="*/ 0 w 720"/>
                  <a:gd name="T1" fmla="*/ 0 h 48"/>
                  <a:gd name="T2" fmla="*/ 0 w 720"/>
                  <a:gd name="T3" fmla="*/ 0 h 48"/>
                  <a:gd name="T4" fmla="*/ 0 w 720"/>
                  <a:gd name="T5" fmla="*/ 177 h 48"/>
                  <a:gd name="T6" fmla="*/ 0 w 720"/>
                  <a:gd name="T7" fmla="*/ 177 h 48"/>
                  <a:gd name="T8" fmla="*/ 0 w 72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48"/>
                  <a:gd name="T17" fmla="*/ 720 w 7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4361" name="Group 82"/>
            <p:cNvGrpSpPr>
              <a:grpSpLocks/>
            </p:cNvGrpSpPr>
            <p:nvPr/>
          </p:nvGrpSpPr>
          <p:grpSpPr bwMode="auto">
            <a:xfrm>
              <a:off x="1488" y="1872"/>
              <a:ext cx="144" cy="144"/>
              <a:chOff x="765" y="1992"/>
              <a:chExt cx="291" cy="240"/>
            </a:xfrm>
          </p:grpSpPr>
          <p:sp>
            <p:nvSpPr>
              <p:cNvPr id="675923" name="Oval 83"/>
              <p:cNvSpPr>
                <a:spLocks noChangeArrowheads="1"/>
              </p:cNvSpPr>
              <p:nvPr/>
            </p:nvSpPr>
            <p:spPr bwMode="auto">
              <a:xfrm>
                <a:off x="765" y="2184"/>
                <a:ext cx="289" cy="48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5924" name="Rectangle 84"/>
              <p:cNvSpPr>
                <a:spLocks noChangeArrowheads="1"/>
              </p:cNvSpPr>
              <p:nvPr/>
            </p:nvSpPr>
            <p:spPr bwMode="auto">
              <a:xfrm>
                <a:off x="767" y="2015"/>
                <a:ext cx="289" cy="193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407" name="Oval 85"/>
              <p:cNvSpPr>
                <a:spLocks noChangeArrowheads="1"/>
              </p:cNvSpPr>
              <p:nvPr/>
            </p:nvSpPr>
            <p:spPr bwMode="auto">
              <a:xfrm>
                <a:off x="768" y="1992"/>
                <a:ext cx="288" cy="4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s-ES"/>
              </a:p>
            </p:txBody>
          </p:sp>
        </p:grpSp>
        <p:cxnSp>
          <p:nvCxnSpPr>
            <p:cNvPr id="14362" name="AutoShape 86"/>
            <p:cNvCxnSpPr>
              <a:cxnSpLocks noChangeShapeType="1"/>
              <a:stCxn id="14411" idx="3"/>
              <a:endCxn id="675924" idx="1"/>
            </p:cNvCxnSpPr>
            <p:nvPr/>
          </p:nvCxnSpPr>
          <p:spPr bwMode="auto">
            <a:xfrm flipV="1">
              <a:off x="1401" y="1944"/>
              <a:ext cx="88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AutoShape 87"/>
            <p:cNvCxnSpPr>
              <a:cxnSpLocks noChangeShapeType="1"/>
              <a:stCxn id="14413" idx="2"/>
              <a:endCxn id="14462" idx="2"/>
            </p:cNvCxnSpPr>
            <p:nvPr/>
          </p:nvCxnSpPr>
          <p:spPr bwMode="auto">
            <a:xfrm>
              <a:off x="1440" y="2064"/>
              <a:ext cx="240" cy="24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88"/>
            <p:cNvCxnSpPr>
              <a:cxnSpLocks noChangeShapeType="1"/>
              <a:stCxn id="14450" idx="0"/>
              <a:endCxn id="14461" idx="3"/>
            </p:cNvCxnSpPr>
            <p:nvPr/>
          </p:nvCxnSpPr>
          <p:spPr bwMode="auto">
            <a:xfrm flipV="1">
              <a:off x="1824" y="2804"/>
              <a:ext cx="251" cy="1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89"/>
            <p:cNvCxnSpPr>
              <a:cxnSpLocks noChangeShapeType="1"/>
              <a:stCxn id="14444" idx="0"/>
              <a:endCxn id="14460" idx="4"/>
            </p:cNvCxnSpPr>
            <p:nvPr/>
          </p:nvCxnSpPr>
          <p:spPr bwMode="auto">
            <a:xfrm flipV="1">
              <a:off x="2880" y="2928"/>
              <a:ext cx="93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90"/>
            <p:cNvCxnSpPr>
              <a:cxnSpLocks noChangeShapeType="1"/>
              <a:stCxn id="14435" idx="1"/>
              <a:endCxn id="14459" idx="5"/>
            </p:cNvCxnSpPr>
            <p:nvPr/>
          </p:nvCxnSpPr>
          <p:spPr bwMode="auto">
            <a:xfrm flipH="1" flipV="1">
              <a:off x="3762" y="2705"/>
              <a:ext cx="135" cy="2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91"/>
            <p:cNvCxnSpPr>
              <a:cxnSpLocks noChangeShapeType="1"/>
              <a:stCxn id="14431" idx="4"/>
              <a:endCxn id="14458" idx="6"/>
            </p:cNvCxnSpPr>
            <p:nvPr/>
          </p:nvCxnSpPr>
          <p:spPr bwMode="auto">
            <a:xfrm flipH="1">
              <a:off x="3780" y="2067"/>
              <a:ext cx="194" cy="20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92"/>
            <p:cNvCxnSpPr>
              <a:cxnSpLocks noChangeShapeType="1"/>
              <a:stCxn id="14422" idx="3"/>
              <a:endCxn id="14456" idx="0"/>
            </p:cNvCxnSpPr>
            <p:nvPr/>
          </p:nvCxnSpPr>
          <p:spPr bwMode="auto">
            <a:xfrm>
              <a:off x="2496" y="1728"/>
              <a:ext cx="127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9" name="Text Box 93"/>
            <p:cNvSpPr txBox="1">
              <a:spLocks noChangeArrowheads="1"/>
            </p:cNvSpPr>
            <p:nvPr/>
          </p:nvSpPr>
          <p:spPr bwMode="auto">
            <a:xfrm>
              <a:off x="2019" y="3024"/>
              <a:ext cx="18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A</a:t>
              </a:r>
            </a:p>
          </p:txBody>
        </p:sp>
        <p:sp>
          <p:nvSpPr>
            <p:cNvPr id="14370" name="Rectangle 94"/>
            <p:cNvSpPr>
              <a:spLocks noChangeArrowheads="1"/>
            </p:cNvSpPr>
            <p:nvPr/>
          </p:nvSpPr>
          <p:spPr bwMode="auto">
            <a:xfrm>
              <a:off x="3105" y="3158"/>
              <a:ext cx="120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sp>
          <p:nvSpPr>
            <p:cNvPr id="14371" name="Text Box 95"/>
            <p:cNvSpPr txBox="1">
              <a:spLocks noChangeArrowheads="1"/>
            </p:cNvSpPr>
            <p:nvPr/>
          </p:nvSpPr>
          <p:spPr bwMode="auto">
            <a:xfrm>
              <a:off x="3075" y="3120"/>
              <a:ext cx="18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B</a:t>
              </a:r>
            </a:p>
          </p:txBody>
        </p:sp>
        <p:sp>
          <p:nvSpPr>
            <p:cNvPr id="14372" name="Rectangle 96"/>
            <p:cNvSpPr>
              <a:spLocks noChangeArrowheads="1"/>
            </p:cNvSpPr>
            <p:nvPr/>
          </p:nvSpPr>
          <p:spPr bwMode="auto">
            <a:xfrm>
              <a:off x="4206" y="2966"/>
              <a:ext cx="120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sp>
          <p:nvSpPr>
            <p:cNvPr id="14373" name="Text Box 97"/>
            <p:cNvSpPr txBox="1">
              <a:spLocks noChangeArrowheads="1"/>
            </p:cNvSpPr>
            <p:nvPr/>
          </p:nvSpPr>
          <p:spPr bwMode="auto">
            <a:xfrm>
              <a:off x="4176" y="2928"/>
              <a:ext cx="19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C</a:t>
              </a:r>
            </a:p>
          </p:txBody>
        </p:sp>
        <p:sp>
          <p:nvSpPr>
            <p:cNvPr id="14374" name="Rectangle 98"/>
            <p:cNvSpPr>
              <a:spLocks noChangeArrowheads="1"/>
            </p:cNvSpPr>
            <p:nvPr/>
          </p:nvSpPr>
          <p:spPr bwMode="auto">
            <a:xfrm>
              <a:off x="4302" y="1958"/>
              <a:ext cx="120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sp>
          <p:nvSpPr>
            <p:cNvPr id="14375" name="Text Box 99"/>
            <p:cNvSpPr txBox="1">
              <a:spLocks noChangeArrowheads="1"/>
            </p:cNvSpPr>
            <p:nvPr/>
          </p:nvSpPr>
          <p:spPr bwMode="auto">
            <a:xfrm>
              <a:off x="4272" y="1920"/>
              <a:ext cx="19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D</a:t>
              </a:r>
            </a:p>
          </p:txBody>
        </p:sp>
        <p:sp>
          <p:nvSpPr>
            <p:cNvPr id="14376" name="Rectangle 100"/>
            <p:cNvSpPr>
              <a:spLocks noChangeArrowheads="1"/>
            </p:cNvSpPr>
            <p:nvPr/>
          </p:nvSpPr>
          <p:spPr bwMode="auto">
            <a:xfrm>
              <a:off x="2862" y="1574"/>
              <a:ext cx="120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sp>
          <p:nvSpPr>
            <p:cNvPr id="14377" name="Text Box 101"/>
            <p:cNvSpPr txBox="1">
              <a:spLocks noChangeArrowheads="1"/>
            </p:cNvSpPr>
            <p:nvPr/>
          </p:nvSpPr>
          <p:spPr bwMode="auto">
            <a:xfrm>
              <a:off x="2832" y="1536"/>
              <a:ext cx="18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E</a:t>
              </a:r>
            </a:p>
          </p:txBody>
        </p:sp>
        <p:sp>
          <p:nvSpPr>
            <p:cNvPr id="14378" name="Rectangle 102"/>
            <p:cNvSpPr>
              <a:spLocks noChangeArrowheads="1"/>
            </p:cNvSpPr>
            <p:nvPr/>
          </p:nvSpPr>
          <p:spPr bwMode="auto">
            <a:xfrm>
              <a:off x="1518" y="1912"/>
              <a:ext cx="120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sp>
          <p:nvSpPr>
            <p:cNvPr id="14379" name="Text Box 103"/>
            <p:cNvSpPr txBox="1">
              <a:spLocks noChangeArrowheads="1"/>
            </p:cNvSpPr>
            <p:nvPr/>
          </p:nvSpPr>
          <p:spPr bwMode="auto">
            <a:xfrm>
              <a:off x="1488" y="1874"/>
              <a:ext cx="1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F</a:t>
              </a:r>
            </a:p>
          </p:txBody>
        </p:sp>
        <p:sp>
          <p:nvSpPr>
            <p:cNvPr id="14380" name="Text Box 104"/>
            <p:cNvSpPr txBox="1">
              <a:spLocks noChangeArrowheads="1"/>
            </p:cNvSpPr>
            <p:nvPr/>
          </p:nvSpPr>
          <p:spPr bwMode="auto">
            <a:xfrm>
              <a:off x="1719" y="3218"/>
              <a:ext cx="2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m1</a:t>
              </a:r>
            </a:p>
          </p:txBody>
        </p:sp>
        <p:sp>
          <p:nvSpPr>
            <p:cNvPr id="14381" name="Text Box 105"/>
            <p:cNvSpPr txBox="1">
              <a:spLocks noChangeArrowheads="1"/>
            </p:cNvSpPr>
            <p:nvPr/>
          </p:nvSpPr>
          <p:spPr bwMode="auto">
            <a:xfrm>
              <a:off x="2755" y="3314"/>
              <a:ext cx="2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m2</a:t>
              </a:r>
            </a:p>
          </p:txBody>
        </p:sp>
        <p:sp>
          <p:nvSpPr>
            <p:cNvPr id="14382" name="Text Box 106"/>
            <p:cNvSpPr txBox="1">
              <a:spLocks noChangeArrowheads="1"/>
            </p:cNvSpPr>
            <p:nvPr/>
          </p:nvSpPr>
          <p:spPr bwMode="auto">
            <a:xfrm>
              <a:off x="3859" y="3120"/>
              <a:ext cx="2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m3</a:t>
              </a:r>
            </a:p>
          </p:txBody>
        </p:sp>
        <p:sp>
          <p:nvSpPr>
            <p:cNvPr id="14383" name="Text Box 107"/>
            <p:cNvSpPr txBox="1">
              <a:spLocks noChangeArrowheads="1"/>
            </p:cNvSpPr>
            <p:nvPr/>
          </p:nvSpPr>
          <p:spPr bwMode="auto">
            <a:xfrm>
              <a:off x="3955" y="2114"/>
              <a:ext cx="2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m4</a:t>
              </a:r>
            </a:p>
          </p:txBody>
        </p:sp>
        <p:sp>
          <p:nvSpPr>
            <p:cNvPr id="14384" name="Text Box 108"/>
            <p:cNvSpPr txBox="1">
              <a:spLocks noChangeArrowheads="1"/>
            </p:cNvSpPr>
            <p:nvPr/>
          </p:nvSpPr>
          <p:spPr bwMode="auto">
            <a:xfrm>
              <a:off x="2544" y="1248"/>
              <a:ext cx="2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m5</a:t>
              </a:r>
            </a:p>
          </p:txBody>
        </p:sp>
        <p:sp>
          <p:nvSpPr>
            <p:cNvPr id="14385" name="Text Box 109"/>
            <p:cNvSpPr txBox="1">
              <a:spLocks noChangeArrowheads="1"/>
            </p:cNvSpPr>
            <p:nvPr/>
          </p:nvSpPr>
          <p:spPr bwMode="auto">
            <a:xfrm>
              <a:off x="1171" y="1586"/>
              <a:ext cx="2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m6</a:t>
              </a:r>
            </a:p>
          </p:txBody>
        </p:sp>
        <p:sp>
          <p:nvSpPr>
            <p:cNvPr id="14386" name="Rectangle 110"/>
            <p:cNvSpPr>
              <a:spLocks noChangeArrowheads="1"/>
            </p:cNvSpPr>
            <p:nvPr/>
          </p:nvSpPr>
          <p:spPr bwMode="auto">
            <a:xfrm>
              <a:off x="2640" y="1968"/>
              <a:ext cx="432" cy="8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endParaRPr lang="es-ES"/>
            </a:p>
          </p:txBody>
        </p:sp>
        <p:sp>
          <p:nvSpPr>
            <p:cNvPr id="14387" name="Text Box 111"/>
            <p:cNvSpPr txBox="1">
              <a:spLocks noChangeArrowheads="1"/>
            </p:cNvSpPr>
            <p:nvPr/>
          </p:nvSpPr>
          <p:spPr bwMode="auto">
            <a:xfrm>
              <a:off x="2640" y="1970"/>
              <a:ext cx="412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" charset="0"/>
                </a:rPr>
                <a:t>m1  A</a:t>
              </a:r>
            </a:p>
            <a:p>
              <a:pPr algn="l"/>
              <a:r>
                <a:rPr lang="en-US" sz="1400">
                  <a:latin typeface="Arial" charset="0"/>
                </a:rPr>
                <a:t>m2  B</a:t>
              </a:r>
            </a:p>
            <a:p>
              <a:pPr algn="l"/>
              <a:r>
                <a:rPr lang="en-US" sz="1400">
                  <a:latin typeface="Arial" charset="0"/>
                </a:rPr>
                <a:t>m3  C</a:t>
              </a:r>
            </a:p>
            <a:p>
              <a:pPr algn="l"/>
              <a:r>
                <a:rPr lang="en-US" sz="1400">
                  <a:latin typeface="Arial" charset="0"/>
                </a:rPr>
                <a:t>m4  D</a:t>
              </a:r>
            </a:p>
            <a:p>
              <a:pPr algn="l"/>
              <a:r>
                <a:rPr lang="en-US" sz="1400">
                  <a:latin typeface="Arial" charset="0"/>
                </a:rPr>
                <a:t>m5  E</a:t>
              </a:r>
            </a:p>
            <a:p>
              <a:pPr algn="l"/>
              <a:r>
                <a:rPr lang="en-US" sz="1400">
                  <a:latin typeface="Arial" charset="0"/>
                </a:rPr>
                <a:t>m6  F</a:t>
              </a:r>
            </a:p>
          </p:txBody>
        </p:sp>
        <p:sp>
          <p:nvSpPr>
            <p:cNvPr id="14388" name="Line 112"/>
            <p:cNvSpPr>
              <a:spLocks noChangeShapeType="1"/>
            </p:cNvSpPr>
            <p:nvPr/>
          </p:nvSpPr>
          <p:spPr bwMode="auto">
            <a:xfrm>
              <a:off x="2640" y="211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s-ES"/>
            </a:p>
          </p:txBody>
        </p:sp>
        <p:sp>
          <p:nvSpPr>
            <p:cNvPr id="14389" name="Line 113"/>
            <p:cNvSpPr>
              <a:spLocks noChangeShapeType="1"/>
            </p:cNvSpPr>
            <p:nvPr/>
          </p:nvSpPr>
          <p:spPr bwMode="auto">
            <a:xfrm>
              <a:off x="2640" y="225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s-ES"/>
            </a:p>
          </p:txBody>
        </p:sp>
        <p:sp>
          <p:nvSpPr>
            <p:cNvPr id="14390" name="Line 114"/>
            <p:cNvSpPr>
              <a:spLocks noChangeShapeType="1"/>
            </p:cNvSpPr>
            <p:nvPr/>
          </p:nvSpPr>
          <p:spPr bwMode="auto">
            <a:xfrm>
              <a:off x="2640" y="240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s-ES"/>
            </a:p>
          </p:txBody>
        </p:sp>
        <p:sp>
          <p:nvSpPr>
            <p:cNvPr id="14391" name="Line 115"/>
            <p:cNvSpPr>
              <a:spLocks noChangeShapeType="1"/>
            </p:cNvSpPr>
            <p:nvPr/>
          </p:nvSpPr>
          <p:spPr bwMode="auto">
            <a:xfrm>
              <a:off x="2640" y="254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s-ES"/>
            </a:p>
          </p:txBody>
        </p:sp>
        <p:sp>
          <p:nvSpPr>
            <p:cNvPr id="14392" name="Line 116"/>
            <p:cNvSpPr>
              <a:spLocks noChangeShapeType="1"/>
            </p:cNvSpPr>
            <p:nvPr/>
          </p:nvSpPr>
          <p:spPr bwMode="auto">
            <a:xfrm flipV="1">
              <a:off x="2640" y="267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s-ES"/>
            </a:p>
          </p:txBody>
        </p:sp>
        <p:grpSp>
          <p:nvGrpSpPr>
            <p:cNvPr id="14393" name="Group 117"/>
            <p:cNvGrpSpPr>
              <a:grpSpLocks/>
            </p:cNvGrpSpPr>
            <p:nvPr/>
          </p:nvGrpSpPr>
          <p:grpSpPr bwMode="auto">
            <a:xfrm>
              <a:off x="1824" y="2400"/>
              <a:ext cx="768" cy="480"/>
              <a:chOff x="432" y="2640"/>
              <a:chExt cx="768" cy="480"/>
            </a:xfrm>
          </p:grpSpPr>
          <p:sp>
            <p:nvSpPr>
              <p:cNvPr id="14403" name="Line 118"/>
              <p:cNvSpPr>
                <a:spLocks noChangeShapeType="1"/>
              </p:cNvSpPr>
              <p:nvPr/>
            </p:nvSpPr>
            <p:spPr bwMode="auto">
              <a:xfrm flipV="1">
                <a:off x="432" y="2640"/>
                <a:ext cx="76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s-ES"/>
              </a:p>
            </p:txBody>
          </p:sp>
          <p:sp>
            <p:nvSpPr>
              <p:cNvPr id="14404" name="Text Box 119"/>
              <p:cNvSpPr txBox="1">
                <a:spLocks noChangeArrowheads="1"/>
              </p:cNvSpPr>
              <p:nvPr/>
            </p:nvSpPr>
            <p:spPr bwMode="auto">
              <a:xfrm>
                <a:off x="720" y="2690"/>
                <a:ext cx="251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400">
                    <a:latin typeface="Arial" charset="0"/>
                  </a:rPr>
                  <a:t>E?</a:t>
                </a:r>
              </a:p>
            </p:txBody>
          </p:sp>
        </p:grpSp>
        <p:grpSp>
          <p:nvGrpSpPr>
            <p:cNvPr id="14394" name="Group 120"/>
            <p:cNvGrpSpPr>
              <a:grpSpLocks/>
            </p:cNvGrpSpPr>
            <p:nvPr/>
          </p:nvGrpSpPr>
          <p:grpSpPr bwMode="auto">
            <a:xfrm>
              <a:off x="1920" y="2496"/>
              <a:ext cx="672" cy="432"/>
              <a:chOff x="1920" y="2736"/>
              <a:chExt cx="672" cy="432"/>
            </a:xfrm>
          </p:grpSpPr>
          <p:sp>
            <p:nvSpPr>
              <p:cNvPr id="14401" name="Freeform 121"/>
              <p:cNvSpPr>
                <a:spLocks/>
              </p:cNvSpPr>
              <p:nvPr/>
            </p:nvSpPr>
            <p:spPr bwMode="auto">
              <a:xfrm>
                <a:off x="1920" y="2736"/>
                <a:ext cx="672" cy="432"/>
              </a:xfrm>
              <a:custGeom>
                <a:avLst/>
                <a:gdLst>
                  <a:gd name="T0" fmla="*/ 672 w 672"/>
                  <a:gd name="T1" fmla="*/ 0 h 432"/>
                  <a:gd name="T2" fmla="*/ 528 w 672"/>
                  <a:gd name="T3" fmla="*/ 192 h 432"/>
                  <a:gd name="T4" fmla="*/ 240 w 672"/>
                  <a:gd name="T5" fmla="*/ 384 h 432"/>
                  <a:gd name="T6" fmla="*/ 0 w 672"/>
                  <a:gd name="T7" fmla="*/ 432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432"/>
                  <a:gd name="T14" fmla="*/ 672 w 672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432">
                    <a:moveTo>
                      <a:pt x="672" y="0"/>
                    </a:moveTo>
                    <a:cubicBezTo>
                      <a:pt x="636" y="64"/>
                      <a:pt x="600" y="128"/>
                      <a:pt x="528" y="192"/>
                    </a:cubicBezTo>
                    <a:cubicBezTo>
                      <a:pt x="456" y="256"/>
                      <a:pt x="328" y="344"/>
                      <a:pt x="240" y="384"/>
                    </a:cubicBezTo>
                    <a:cubicBezTo>
                      <a:pt x="152" y="424"/>
                      <a:pt x="76" y="428"/>
                      <a:pt x="0" y="43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s-ES"/>
              </a:p>
            </p:txBody>
          </p:sp>
          <p:sp>
            <p:nvSpPr>
              <p:cNvPr id="14402" name="Text Box 122"/>
              <p:cNvSpPr txBox="1">
                <a:spLocks noChangeArrowheads="1"/>
              </p:cNvSpPr>
              <p:nvPr/>
            </p:nvSpPr>
            <p:spPr bwMode="auto">
              <a:xfrm>
                <a:off x="2208" y="2834"/>
                <a:ext cx="26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400">
                    <a:latin typeface="Arial" charset="0"/>
                  </a:rPr>
                  <a:t>m5</a:t>
                </a:r>
              </a:p>
            </p:txBody>
          </p:sp>
        </p:grpSp>
        <p:grpSp>
          <p:nvGrpSpPr>
            <p:cNvPr id="14395" name="Group 123"/>
            <p:cNvGrpSpPr>
              <a:grpSpLocks/>
            </p:cNvGrpSpPr>
            <p:nvPr/>
          </p:nvGrpSpPr>
          <p:grpSpPr bwMode="auto">
            <a:xfrm>
              <a:off x="1728" y="1584"/>
              <a:ext cx="720" cy="1248"/>
              <a:chOff x="480" y="1824"/>
              <a:chExt cx="720" cy="1248"/>
            </a:xfrm>
          </p:grpSpPr>
          <p:sp>
            <p:nvSpPr>
              <p:cNvPr id="14399" name="Freeform 124"/>
              <p:cNvSpPr>
                <a:spLocks/>
              </p:cNvSpPr>
              <p:nvPr/>
            </p:nvSpPr>
            <p:spPr bwMode="auto">
              <a:xfrm>
                <a:off x="528" y="1824"/>
                <a:ext cx="672" cy="1248"/>
              </a:xfrm>
              <a:custGeom>
                <a:avLst/>
                <a:gdLst>
                  <a:gd name="T0" fmla="*/ 0 w 672"/>
                  <a:gd name="T1" fmla="*/ 1248 h 1248"/>
                  <a:gd name="T2" fmla="*/ 192 w 672"/>
                  <a:gd name="T3" fmla="*/ 480 h 1248"/>
                  <a:gd name="T4" fmla="*/ 672 w 672"/>
                  <a:gd name="T5" fmla="*/ 0 h 1248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1248"/>
                  <a:gd name="T11" fmla="*/ 672 w 672"/>
                  <a:gd name="T12" fmla="*/ 1248 h 1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1248">
                    <a:moveTo>
                      <a:pt x="0" y="1248"/>
                    </a:moveTo>
                    <a:cubicBezTo>
                      <a:pt x="40" y="968"/>
                      <a:pt x="80" y="688"/>
                      <a:pt x="192" y="480"/>
                    </a:cubicBezTo>
                    <a:cubicBezTo>
                      <a:pt x="304" y="272"/>
                      <a:pt x="488" y="136"/>
                      <a:pt x="672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s-ES"/>
              </a:p>
            </p:txBody>
          </p:sp>
          <p:sp>
            <p:nvSpPr>
              <p:cNvPr id="14400" name="Text Box 125"/>
              <p:cNvSpPr txBox="1">
                <a:spLocks noChangeArrowheads="1"/>
              </p:cNvSpPr>
              <p:nvPr/>
            </p:nvSpPr>
            <p:spPr bwMode="auto">
              <a:xfrm>
                <a:off x="480" y="2256"/>
                <a:ext cx="251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400">
                    <a:latin typeface="Arial" charset="0"/>
                  </a:rPr>
                  <a:t>E?</a:t>
                </a:r>
              </a:p>
            </p:txBody>
          </p:sp>
        </p:grpSp>
        <p:grpSp>
          <p:nvGrpSpPr>
            <p:cNvPr id="14396" name="Group 126"/>
            <p:cNvGrpSpPr>
              <a:grpSpLocks/>
            </p:cNvGrpSpPr>
            <p:nvPr/>
          </p:nvGrpSpPr>
          <p:grpSpPr bwMode="auto">
            <a:xfrm>
              <a:off x="1824" y="1680"/>
              <a:ext cx="624" cy="1152"/>
              <a:chOff x="288" y="1920"/>
              <a:chExt cx="624" cy="1152"/>
            </a:xfrm>
          </p:grpSpPr>
          <p:sp>
            <p:nvSpPr>
              <p:cNvPr id="14397" name="Freeform 127"/>
              <p:cNvSpPr>
                <a:spLocks/>
              </p:cNvSpPr>
              <p:nvPr/>
            </p:nvSpPr>
            <p:spPr bwMode="auto">
              <a:xfrm>
                <a:off x="288" y="1920"/>
                <a:ext cx="624" cy="1152"/>
              </a:xfrm>
              <a:custGeom>
                <a:avLst/>
                <a:gdLst>
                  <a:gd name="T0" fmla="*/ 624 w 624"/>
                  <a:gd name="T1" fmla="*/ 0 h 1152"/>
                  <a:gd name="T2" fmla="*/ 480 w 624"/>
                  <a:gd name="T3" fmla="*/ 480 h 1152"/>
                  <a:gd name="T4" fmla="*/ 0 w 624"/>
                  <a:gd name="T5" fmla="*/ 1152 h 1152"/>
                  <a:gd name="T6" fmla="*/ 0 60000 65536"/>
                  <a:gd name="T7" fmla="*/ 0 60000 65536"/>
                  <a:gd name="T8" fmla="*/ 0 60000 65536"/>
                  <a:gd name="T9" fmla="*/ 0 w 624"/>
                  <a:gd name="T10" fmla="*/ 0 h 1152"/>
                  <a:gd name="T11" fmla="*/ 624 w 624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4" h="1152">
                    <a:moveTo>
                      <a:pt x="624" y="0"/>
                    </a:moveTo>
                    <a:cubicBezTo>
                      <a:pt x="604" y="144"/>
                      <a:pt x="584" y="288"/>
                      <a:pt x="480" y="480"/>
                    </a:cubicBezTo>
                    <a:cubicBezTo>
                      <a:pt x="376" y="672"/>
                      <a:pt x="188" y="912"/>
                      <a:pt x="0" y="115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s-ES"/>
              </a:p>
            </p:txBody>
          </p:sp>
          <p:sp>
            <p:nvSpPr>
              <p:cNvPr id="14398" name="Text Box 128"/>
              <p:cNvSpPr txBox="1">
                <a:spLocks noChangeArrowheads="1"/>
              </p:cNvSpPr>
              <p:nvPr/>
            </p:nvSpPr>
            <p:spPr bwMode="auto">
              <a:xfrm>
                <a:off x="519" y="2295"/>
                <a:ext cx="1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600">
                    <a:latin typeface="Arial" charset="0"/>
                  </a:rPr>
                  <a:t>E</a:t>
                </a:r>
              </a:p>
            </p:txBody>
          </p:sp>
        </p:grpSp>
      </p:grpSp>
      <p:sp>
        <p:nvSpPr>
          <p:cNvPr id="14341" name="Text Box 129"/>
          <p:cNvSpPr txBox="1">
            <a:spLocks noChangeArrowheads="1"/>
          </p:cNvSpPr>
          <p:nvPr/>
        </p:nvSpPr>
        <p:spPr bwMode="auto">
          <a:xfrm>
            <a:off x="5032375" y="2574925"/>
            <a:ext cx="189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CC00"/>
                </a:solidFill>
                <a:latin typeface="Tahoma" pitchFamily="34" charset="0"/>
              </a:rPr>
              <a:t>Insert(“E”, m5)</a:t>
            </a:r>
          </a:p>
        </p:txBody>
      </p:sp>
      <p:sp>
        <p:nvSpPr>
          <p:cNvPr id="14342" name="Text Box 130"/>
          <p:cNvSpPr txBox="1">
            <a:spLocks noChangeArrowheads="1"/>
          </p:cNvSpPr>
          <p:nvPr/>
        </p:nvSpPr>
        <p:spPr bwMode="auto">
          <a:xfrm>
            <a:off x="1049338" y="5318125"/>
            <a:ext cx="1535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CC00"/>
                </a:solidFill>
                <a:latin typeface="Tahoma" pitchFamily="34" charset="0"/>
              </a:rPr>
              <a:t>Lookup(“E”)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48644</TotalTime>
  <Words>5432</Words>
  <Application>Microsoft Office PowerPoint</Application>
  <PresentationFormat>Presentación en pantalla (4:3)</PresentationFormat>
  <Paragraphs>1209</Paragraphs>
  <Slides>79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79</vt:i4>
      </vt:variant>
    </vt:vector>
  </HeadingPairs>
  <TitlesOfParts>
    <vt:vector size="80" baseType="lpstr">
      <vt:lpstr>Default Design</vt:lpstr>
      <vt:lpstr>9. Peer-to-Peer Systems</vt:lpstr>
      <vt:lpstr>Contents</vt:lpstr>
      <vt:lpstr>Introduction</vt:lpstr>
      <vt:lpstr>Introduction</vt:lpstr>
      <vt:lpstr>Introduction</vt:lpstr>
      <vt:lpstr>Introduction</vt:lpstr>
      <vt:lpstr>Contents</vt:lpstr>
      <vt:lpstr>Contents</vt:lpstr>
      <vt:lpstr>Centralized model: Napster</vt:lpstr>
      <vt:lpstr>Centralized model: Napster</vt:lpstr>
      <vt:lpstr>READING REPORT</vt:lpstr>
      <vt:lpstr>Centralized model: BitTorrent</vt:lpstr>
      <vt:lpstr>Centralized model: BitTorrent</vt:lpstr>
      <vt:lpstr>Centralized model: BitTorrent</vt:lpstr>
      <vt:lpstr>Centralized model: BitTorrent</vt:lpstr>
      <vt:lpstr>BitTorrent: Piece selection</vt:lpstr>
      <vt:lpstr>BitTorrent: Piece selection</vt:lpstr>
      <vt:lpstr>BitTorrent: Piece selection</vt:lpstr>
      <vt:lpstr>BitTorrent: Piece selection</vt:lpstr>
      <vt:lpstr>BitTorrent: Piece selection</vt:lpstr>
      <vt:lpstr>BitTorrent: Choking</vt:lpstr>
      <vt:lpstr>BitTorrent: Choking</vt:lpstr>
      <vt:lpstr>Centralized model: BitTorrent</vt:lpstr>
      <vt:lpstr>Centralized model: BitTorrent</vt:lpstr>
      <vt:lpstr>Contents</vt:lpstr>
      <vt:lpstr>Decentralized model: Gnutella</vt:lpstr>
      <vt:lpstr>Decentralized model: Gnutella</vt:lpstr>
      <vt:lpstr>Decentralized model: Gnutella</vt:lpstr>
      <vt:lpstr>Decentralized model: Gnutella</vt:lpstr>
      <vt:lpstr>Decentralized model: Gnutella</vt:lpstr>
      <vt:lpstr>Contents</vt:lpstr>
      <vt:lpstr>Hierarchical model: FastTrack</vt:lpstr>
      <vt:lpstr>Hierarchical model: FastTrack</vt:lpstr>
      <vt:lpstr>Contents</vt:lpstr>
      <vt:lpstr>Distributed Hash Tables (DHT)</vt:lpstr>
      <vt:lpstr>Distributed Hash Tables (DHT)</vt:lpstr>
      <vt:lpstr>Contents</vt:lpstr>
      <vt:lpstr>Chord</vt:lpstr>
      <vt:lpstr>Chord: Item insertion</vt:lpstr>
      <vt:lpstr>Chord: Item insertion</vt:lpstr>
      <vt:lpstr>Chord: Item lookup</vt:lpstr>
      <vt:lpstr>Chord: Item lookup</vt:lpstr>
      <vt:lpstr>Chord: Managing finger tables</vt:lpstr>
      <vt:lpstr>Chord: Managing finger tables</vt:lpstr>
      <vt:lpstr>Chord: Managing finger tables</vt:lpstr>
      <vt:lpstr>Chord: Managing finger tables</vt:lpstr>
      <vt:lpstr>Chord: Managing finger tables</vt:lpstr>
      <vt:lpstr>Chord: Managing finger tables</vt:lpstr>
      <vt:lpstr>Chord: Item lookup with finger tables</vt:lpstr>
      <vt:lpstr>Chord: Item lookup with finger tables</vt:lpstr>
      <vt:lpstr>Chord: Node joining</vt:lpstr>
      <vt:lpstr>Chord: Node joining</vt:lpstr>
      <vt:lpstr>Chord: Node joining</vt:lpstr>
      <vt:lpstr>Chord: Node joining</vt:lpstr>
      <vt:lpstr>Chord: Stabilization</vt:lpstr>
      <vt:lpstr>Chord: Dealing with node failures</vt:lpstr>
      <vt:lpstr>Chord: Dealing with node failures</vt:lpstr>
      <vt:lpstr>Chord: Dealing with node failures</vt:lpstr>
      <vt:lpstr>Chord</vt:lpstr>
      <vt:lpstr>SEMINAR PREPARATION – Chordy</vt:lpstr>
      <vt:lpstr>Contents</vt:lpstr>
      <vt:lpstr>Kademlia</vt:lpstr>
      <vt:lpstr>Kademlia: Binary tree</vt:lpstr>
      <vt:lpstr>Kademlia: Node state</vt:lpstr>
      <vt:lpstr>Kademlia: Node state</vt:lpstr>
      <vt:lpstr>Kademlia: Node state</vt:lpstr>
      <vt:lpstr>Kademlia: Protocol</vt:lpstr>
      <vt:lpstr>Kademlia: Node lookup</vt:lpstr>
      <vt:lpstr>Kademlia: Node lookup</vt:lpstr>
      <vt:lpstr>Kademlia: Node lookup</vt:lpstr>
      <vt:lpstr>Kademlia: Node lookup</vt:lpstr>
      <vt:lpstr>Kademlia: Node join</vt:lpstr>
      <vt:lpstr>Kademlia: Key/value pairs</vt:lpstr>
      <vt:lpstr>Kademlia: Key/value pairs</vt:lpstr>
      <vt:lpstr>Kademlia: Key/value pairs</vt:lpstr>
      <vt:lpstr>Kademlia: Use cases</vt:lpstr>
      <vt:lpstr>Kademlia: Use cases</vt:lpstr>
      <vt:lpstr>Kademlia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director</dc:title>
  <dc:creator>Jordi</dc:creator>
  <cp:lastModifiedBy>Jordi Guitart</cp:lastModifiedBy>
  <cp:revision>648</cp:revision>
  <cp:lastPrinted>2003-01-15T14:48:00Z</cp:lastPrinted>
  <dcterms:created xsi:type="dcterms:W3CDTF">1601-01-01T00:00:00Z</dcterms:created>
  <dcterms:modified xsi:type="dcterms:W3CDTF">2018-05-05T18:09:03Z</dcterms:modified>
</cp:coreProperties>
</file>