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D37B-19C2-4AE9-9EAC-079F1F361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3FC1A-FFC7-4A59-B801-943AA56AF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A26-E47B-49BA-B85E-E3A0BC93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FF31-CFD3-45D1-AB23-3650991D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C979-F499-4BE6-840C-BF935444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016F-B7D8-41EB-8015-94DC433A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06807-7673-42CB-B975-3FDF3C4F6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47F2-3818-4118-9EF5-C0410441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F9B5C-31D8-426B-BF4A-E94F0E27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5724-D79F-44BE-B211-E898481A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4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100B6-5AFF-485D-B515-37397E6BB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4A5-F946-4DDD-8D0C-D67F061C2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561E6-C703-472D-ADCB-F758DD3F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51B3-385A-4AB5-BD5D-ACAB8182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AB6B-3920-49A0-8398-CBC1C145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9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AD5F-756C-4A07-8F61-CBE1BA2F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7669-30B2-41AD-81FD-6FF4EA56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6E3C-9D2A-459C-919D-9A64A261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C1214-369E-431F-B170-09BBC12E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9456F-AE7C-42BA-BAE7-AC9B7086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B02C-5123-43CF-865B-62ECD7AE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446B0-EE98-4359-8472-0158A19A0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BFAF-0B7F-4DB2-A26B-5BB9A454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75E7C-7783-4A08-8B36-9177EB5D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5D07-15DE-44B8-9A30-B47F9AD1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0DB6-44DA-4F87-8A6F-8D8F61B7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650A-7F18-404C-AB07-1C6DF6AEB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F5C1C-7AC2-4CDA-9BBC-CAF98D293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FAEB7-3C39-4716-BCC8-93BD8A9C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CBE40-9373-4099-A9D4-61E9487B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72D78-20ED-4DE5-A828-1E6EFBED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7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E036-1477-426F-9984-3893D147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E5A6E-13CB-49C7-BA45-1427874C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5EB29-07B0-433B-8506-B4A295615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C2E60-F5A2-419A-8AAC-88B247E78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60388-41E3-4119-B2F9-C92399165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EE364-1F59-4573-B7F4-74485460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8B0D9-7A06-48AB-8A99-BECEB292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A2FA-AC87-42FC-927F-679D0DA7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F22D-FCEA-45E9-9CEB-55242FFC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FA264-2394-42BE-93A2-CDA7DFC5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61918-18D0-459C-BB64-A665230F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169EC-2315-4E47-BD2C-9757FD46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99CBE-0DDA-4D8A-A317-1B9BA30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62C6E-1AAF-474E-9480-7E4F2824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3F27D-889E-4DB3-9F28-DEAFE435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D30A-644D-4AF5-95FF-9CA3926B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4EDA-2AF7-4FE5-969E-9407BEE1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EDEF7-2B8D-4B95-BCCD-4FCDD1106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BD80E-07F5-43F2-BA9F-3A710359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B757C-405B-487F-B070-08FE11F7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96188-9D9F-4D1B-B6D4-5C285597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9584-B6C5-4CDB-8D72-4ED7E068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4F4C3-0359-450C-84E4-A96805EBB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84FE3-BCEF-4BC4-8040-6474651D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297B6-B886-4535-B23D-5D20DBC6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E7326-14AE-453E-A831-EC3F3A6B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5670-43BF-4B38-B414-E03C008E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6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5A192-1F39-47EA-8B53-D050C60B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B67D-266F-4F3A-833E-AD94CA5D3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A1DE-5C73-473B-BB8D-E99BC15FB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3654-E95E-4323-8D73-C64C18543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18E2-9C7E-4801-B570-5E8C245EB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F993-3826-4114-B6FA-3E57CDD0A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Neighborhoods when Moving to Austin, TX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EEAD0-C854-4FB9-BCD7-9435D4C0E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Exploration of Applied Data Science</a:t>
            </a:r>
          </a:p>
        </p:txBody>
      </p:sp>
    </p:spTree>
    <p:extLst>
      <p:ext uri="{BB962C8B-B14F-4D97-AF65-F5344CB8AC3E}">
        <p14:creationId xmlns:p14="http://schemas.microsoft.com/office/powerpoint/2010/main" val="415233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9338-D125-49D0-98EF-F3E9391C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61B0-EDC5-4F0D-8B6A-24CC8757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Why I Did It</a:t>
            </a:r>
          </a:p>
          <a:p>
            <a:r>
              <a:rPr lang="en-US" dirty="0"/>
              <a:t>How I Did It</a:t>
            </a:r>
          </a:p>
          <a:p>
            <a:r>
              <a:rPr lang="en-US" dirty="0"/>
              <a:t>What I Found</a:t>
            </a:r>
          </a:p>
          <a:p>
            <a:r>
              <a:rPr lang="en-US" dirty="0"/>
              <a:t>My Conclusions</a:t>
            </a:r>
          </a:p>
          <a:p>
            <a:r>
              <a:rPr lang="en-US" dirty="0"/>
              <a:t>Exploring for Yourself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941AA11-6307-43F7-B3A2-71B18896D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31" y="924015"/>
            <a:ext cx="3592677" cy="44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1003C-86C7-42DD-B0B0-28C112E64593}"/>
              </a:ext>
            </a:extLst>
          </p:cNvPr>
          <p:cNvSpPr txBox="1"/>
          <p:nvPr/>
        </p:nvSpPr>
        <p:spPr>
          <a:xfrm>
            <a:off x="6776242" y="5418628"/>
            <a:ext cx="354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Neighborhoods in Austin Clustered using K-Means Clustering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BCF950-549B-462B-9215-5795C17D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67" y="919788"/>
            <a:ext cx="1704975" cy="1476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997641-7503-4656-B8A5-203C8B86C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67" y="927287"/>
            <a:ext cx="17049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2EC8-B30E-40FB-B95B-D110B987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7325-17CA-4B29-ADF9-EA86AE2F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tools were used to analyze publicly available data with the intent of identifying different sets of neighborhoods someone might investigate as a place to live in Austin, TX</a:t>
            </a:r>
          </a:p>
          <a:p>
            <a:r>
              <a:rPr lang="en-US" dirty="0"/>
              <a:t>This included identifying sources of publicly available data, selecting specific </a:t>
            </a:r>
            <a:r>
              <a:rPr lang="en-US" dirty="0" err="1"/>
              <a:t>datasources</a:t>
            </a:r>
            <a:r>
              <a:rPr lang="en-US" dirty="0"/>
              <a:t> to use, and processing those data sources and analyzing the results</a:t>
            </a:r>
          </a:p>
          <a:p>
            <a:r>
              <a:rPr lang="en-US" dirty="0"/>
              <a:t>This was done with </a:t>
            </a:r>
            <a:r>
              <a:rPr lang="en-US" dirty="0" err="1"/>
              <a:t>Jupyter</a:t>
            </a:r>
            <a:r>
              <a:rPr lang="en-US" dirty="0"/>
              <a:t> Notebooks, Python, Pandas and the </a:t>
            </a:r>
            <a:r>
              <a:rPr lang="en-US" dirty="0" err="1"/>
              <a:t>GeoPandas</a:t>
            </a:r>
            <a:r>
              <a:rPr lang="en-US" dirty="0"/>
              <a:t> libraries, as well as Scikit-learn for K-Means Clustering, and Folium for creating maps</a:t>
            </a:r>
          </a:p>
        </p:txBody>
      </p:sp>
    </p:spTree>
    <p:extLst>
      <p:ext uri="{BB962C8B-B14F-4D97-AF65-F5344CB8AC3E}">
        <p14:creationId xmlns:p14="http://schemas.microsoft.com/office/powerpoint/2010/main" val="367732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839F-A040-45B7-892B-5D7BA039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Did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F466-7D18-4BAF-AC89-602928FD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Austin, TX is an interesting city, growing quickly at a rate of more than 100 people per day for several consecutive years</a:t>
            </a:r>
          </a:p>
          <a:p>
            <a:r>
              <a:rPr lang="en-US" dirty="0"/>
              <a:t>Outside of picking where to live based on a school district, there isn’t much publicly available data analyzing the cities neighborhoods – most of what is available is owned and controlled by large relator agencies</a:t>
            </a:r>
          </a:p>
          <a:p>
            <a:r>
              <a:rPr lang="en-US" dirty="0"/>
              <a:t>The use of K-Means Clustering against publicly available datasets seemed like an interesting opportunity to democratize both the data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174034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8FEC-45DA-4E05-95CF-F203BD27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834B-3733-453D-B44C-57E9D8AA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Selected free publicly available data sources for analysis</a:t>
            </a:r>
          </a:p>
          <a:p>
            <a:pPr lvl="1"/>
            <a:r>
              <a:rPr lang="en-US" dirty="0" err="1"/>
              <a:t>GeoJSON</a:t>
            </a:r>
            <a:r>
              <a:rPr lang="en-US" dirty="0"/>
              <a:t> file form Austin Open Data Portal for Neighborhood boundary data</a:t>
            </a:r>
          </a:p>
          <a:p>
            <a:pPr lvl="1"/>
            <a:r>
              <a:rPr lang="en-US" dirty="0"/>
              <a:t>Nearby venue data from Foursquare for each Neighborhood</a:t>
            </a:r>
          </a:p>
          <a:p>
            <a:pPr lvl="1"/>
            <a:r>
              <a:rPr lang="en-US" dirty="0"/>
              <a:t>Population, Rate, Ethnicity and Housing data from the Austin Demographic Data Site</a:t>
            </a:r>
          </a:p>
          <a:p>
            <a:pPr lvl="1"/>
            <a:r>
              <a:rPr lang="en-US" dirty="0"/>
              <a:t>Household and Age data from the Austin Demographic Data Site</a:t>
            </a:r>
          </a:p>
          <a:p>
            <a:r>
              <a:rPr lang="en-US" dirty="0"/>
              <a:t>Processed the data with Pandas, </a:t>
            </a:r>
            <a:r>
              <a:rPr lang="en-US" dirty="0" err="1"/>
              <a:t>GeoPandas</a:t>
            </a:r>
            <a:r>
              <a:rPr lang="en-US" dirty="0"/>
              <a:t>, and Scikit-learn to create K-Means Cluster data</a:t>
            </a:r>
          </a:p>
          <a:p>
            <a:r>
              <a:rPr lang="en-US" dirty="0"/>
              <a:t>Created colorized maps based on cluster assignment</a:t>
            </a:r>
          </a:p>
          <a:p>
            <a:r>
              <a:rPr lang="en-US" dirty="0"/>
              <a:t>Analyzed the characteristics of each cluster</a:t>
            </a:r>
          </a:p>
        </p:txBody>
      </p:sp>
    </p:spTree>
    <p:extLst>
      <p:ext uri="{BB962C8B-B14F-4D97-AF65-F5344CB8AC3E}">
        <p14:creationId xmlns:p14="http://schemas.microsoft.com/office/powerpoint/2010/main" val="221551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F0D7-4212-43EC-81FB-5D52BB81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found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D07DB-6CFE-4A08-A5A4-D5C9D96F3E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68471" y="552466"/>
            <a:ext cx="5943600" cy="1598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E62FE6-688A-4DF6-9EA2-B9CFCCF34FC4}"/>
              </a:ext>
            </a:extLst>
          </p:cNvPr>
          <p:cNvSpPr txBox="1"/>
          <p:nvPr/>
        </p:nvSpPr>
        <p:spPr>
          <a:xfrm>
            <a:off x="5869692" y="2151396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Common Venues by Cluster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B63C868-BACF-4D56-AC12-344435ABF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73" y="2591876"/>
            <a:ext cx="2799824" cy="193970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4EB6BBB-DFC4-46A9-BA86-B57B907F8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02889"/>
            <a:ext cx="2746054" cy="197091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B41AADE-BD67-4E28-A232-CEDF050EC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37" y="3149424"/>
            <a:ext cx="2746054" cy="1940467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186057FD-81CA-4B44-958C-89648D9AC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09" y="1351931"/>
            <a:ext cx="3592677" cy="441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6CB20F-BD32-4FEE-AF3D-AE3A642B4730}"/>
              </a:ext>
            </a:extLst>
          </p:cNvPr>
          <p:cNvSpPr txBox="1"/>
          <p:nvPr/>
        </p:nvSpPr>
        <p:spPr>
          <a:xfrm>
            <a:off x="540320" y="5846544"/>
            <a:ext cx="354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Neighborhoods in Austin Clustered using K-Means Clustering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EEC22C-277E-4100-AE33-F71BC0C47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3731" y="895949"/>
            <a:ext cx="17049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7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B40D-50D1-4A0E-8063-85F11282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Conclusions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850ACA-9B7F-44F0-8D28-153172870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425250"/>
              </p:ext>
            </p:extLst>
          </p:nvPr>
        </p:nvGraphicFramePr>
        <p:xfrm>
          <a:off x="2818544" y="1502152"/>
          <a:ext cx="5234940" cy="1677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0395">
                  <a:extLst>
                    <a:ext uri="{9D8B030D-6E8A-4147-A177-3AD203B41FA5}">
                      <a16:colId xmlns:a16="http://schemas.microsoft.com/office/drawing/2014/main" val="1602734451"/>
                    </a:ext>
                  </a:extLst>
                </a:gridCol>
                <a:gridCol w="839470">
                  <a:extLst>
                    <a:ext uri="{9D8B030D-6E8A-4147-A177-3AD203B41FA5}">
                      <a16:colId xmlns:a16="http://schemas.microsoft.com/office/drawing/2014/main" val="256461501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1504346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4006600680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3650610889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731438933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7476477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Cluster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Color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Occupied By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Population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Density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Families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Children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528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Residential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Mixed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558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Orange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Residential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Mixed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Mixed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523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Green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Residential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Recreation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Owner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015458"/>
                  </a:ext>
                </a:extLst>
              </a:tr>
              <a:tr h="182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Purple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Residential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Low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74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Yellow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Residential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Mixed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Medium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332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Rural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Owner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738495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DF25C9-36C5-4FD4-9026-5D6E459DF9C1}"/>
              </a:ext>
            </a:extLst>
          </p:cNvPr>
          <p:cNvSpPr txBox="1">
            <a:spLocks/>
          </p:cNvSpPr>
          <p:nvPr/>
        </p:nvSpPr>
        <p:spPr>
          <a:xfrm>
            <a:off x="167640" y="3329357"/>
            <a:ext cx="11767686" cy="3163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Clusters 0 and 1 are very similar, with families and children.  A closer look at the most common venues suggests that cluster 0 might be a little more ‘casual’, which 1 might be a little more family centric, being the only cluster with Grocery Stores in the top 10 frequently seen venues.</a:t>
            </a:r>
          </a:p>
          <a:p>
            <a:r>
              <a:rPr lang="en-US" dirty="0"/>
              <a:t>Cluster 2 again seems families with children, but it has a lower population density, and more recreational space in the top 10 venues than other clusters.</a:t>
            </a:r>
          </a:p>
          <a:p>
            <a:r>
              <a:rPr lang="en-US" dirty="0"/>
              <a:t>Cluster 3 is clearly centered on the University of Texas, with a preponderance of young adults, those most likely to be in college, low owner-occupation, and few families or children.</a:t>
            </a:r>
          </a:p>
          <a:p>
            <a:r>
              <a:rPr lang="en-US" dirty="0"/>
              <a:t>Cluster 4 is similar to clusters 0 and 1, though with lower population density and a higher percentage of families.</a:t>
            </a:r>
          </a:p>
        </p:txBody>
      </p:sp>
    </p:spTree>
    <p:extLst>
      <p:ext uri="{BB962C8B-B14F-4D97-AF65-F5344CB8AC3E}">
        <p14:creationId xmlns:p14="http://schemas.microsoft.com/office/powerpoint/2010/main" val="215722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B730-A67D-443B-BA52-E644692E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/>
              <a:t>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BC0B-28DF-454B-BD81-F47D27969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510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Selecting Neighborhoods when Moving to Austin, TX</vt:lpstr>
      <vt:lpstr>Contents</vt:lpstr>
      <vt:lpstr>Overview</vt:lpstr>
      <vt:lpstr>Why I Did It</vt:lpstr>
      <vt:lpstr>What I Did</vt:lpstr>
      <vt:lpstr>What I found</vt:lpstr>
      <vt:lpstr>My Conclusions</vt:lpstr>
      <vt:lpstr>Exploring for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Neighborhoods when Moving to Austin, TX</dc:title>
  <dc:creator>Bob Blackard</dc:creator>
  <cp:lastModifiedBy>Bob Blackard</cp:lastModifiedBy>
  <cp:revision>5</cp:revision>
  <dcterms:created xsi:type="dcterms:W3CDTF">2021-02-02T23:07:39Z</dcterms:created>
  <dcterms:modified xsi:type="dcterms:W3CDTF">2021-02-03T00:01:18Z</dcterms:modified>
</cp:coreProperties>
</file>