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79" r:id="rId7"/>
    <p:sldId id="307" r:id="rId8"/>
    <p:sldId id="305" r:id="rId9"/>
    <p:sldId id="306" r:id="rId10"/>
    <p:sldId id="343" r:id="rId11"/>
    <p:sldId id="344" r:id="rId12"/>
    <p:sldId id="308" r:id="rId13"/>
    <p:sldId id="267" r:id="rId14"/>
    <p:sldId id="312" r:id="rId15"/>
    <p:sldId id="313" r:id="rId16"/>
    <p:sldId id="315" r:id="rId17"/>
    <p:sldId id="314" r:id="rId18"/>
    <p:sldId id="329" r:id="rId19"/>
    <p:sldId id="328" r:id="rId20"/>
    <p:sldId id="330" r:id="rId21"/>
    <p:sldId id="262" r:id="rId22"/>
    <p:sldId id="34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7" autoAdjust="0"/>
  </p:normalViewPr>
  <p:slideViewPr>
    <p:cSldViewPr snapToGrid="0" showGuides="1">
      <p:cViewPr varScale="1">
        <p:scale>
          <a:sx n="106" d="100"/>
          <a:sy n="106" d="100"/>
        </p:scale>
        <p:origin x="816" y="114"/>
      </p:cViewPr>
      <p:guideLst>
        <p:guide orient="horz" pos="22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A2853-DFFF-408A-936E-AF71DDC2CAF7}" type="doc">
      <dgm:prSet loTypeId="process" loCatId="process" qsTypeId="urn:microsoft.com/office/officeart/2005/8/quickstyle/simple4" qsCatId="simple" csTypeId="urn:microsoft.com/office/officeart/2005/8/colors/accent1_4" csCatId="accent1" phldr="0"/>
      <dgm:spPr/>
    </dgm:pt>
    <dgm:pt modelId="{4B5109E4-B12C-4F9A-B64F-082FF219761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>
              <a:solidFill>
                <a:srgbClr val="526188"/>
              </a:solidFill>
            </a:rPr>
            <a:t>传统呼叫中心软件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>
              <a:solidFill>
                <a:srgbClr val="526188"/>
              </a:solidFill>
            </a:rPr>
            <a:t>1990-2000</a:t>
          </a:r>
          <a:r>
            <a:rPr lang="zh-CN" altLang="en-US" sz="1400" b="1">
              <a:solidFill>
                <a:srgbClr val="526188"/>
              </a:solidFill>
            </a:rPr>
            <a:t>年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</dgm:t>
    </dgm:pt>
    <dgm:pt modelId="{0AE973E6-98F4-4806-A38D-B6129F35AADF}" cxnId="{333020F1-0336-40CB-BB64-78A118C2DE1B}" type="parTrans">
      <dgm:prSet/>
      <dgm:spPr/>
    </dgm:pt>
    <dgm:pt modelId="{1E542688-DEE5-450C-829F-3CDC8903312A}" cxnId="{333020F1-0336-40CB-BB64-78A118C2DE1B}" type="sibTrans">
      <dgm:prSet/>
      <dgm:spPr/>
    </dgm:pt>
    <dgm:pt modelId="{FE72A570-C5C0-4448-B42E-284549BD7E6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>
              <a:solidFill>
                <a:srgbClr val="526188"/>
              </a:solidFill>
            </a:rPr>
            <a:t>PC</a:t>
          </a:r>
          <a:r>
            <a:rPr lang="zh-CN" altLang="en-US" sz="1400" b="1">
              <a:solidFill>
                <a:srgbClr val="526188"/>
              </a:solidFill>
            </a:rPr>
            <a:t>网页</a:t>
          </a:r>
          <a:r>
            <a:rPr lang="zh-CN" altLang="en-US" sz="1400" b="1">
              <a:solidFill>
                <a:srgbClr val="526188"/>
              </a:solidFill>
            </a:rPr>
            <a:t>在线客服</a:t>
          </a:r>
          <a:r>
            <a:rPr lang="en-US" altLang="zh-CN" sz="1400" b="1">
              <a:solidFill>
                <a:srgbClr val="526188"/>
              </a:solidFill>
            </a:rPr>
            <a:t>+</a:t>
          </a:r>
          <a:r>
            <a:rPr lang="zh-CN" altLang="en-US" sz="1400" b="1">
              <a:solidFill>
                <a:srgbClr val="526188"/>
              </a:solidFill>
            </a:rPr>
            <a:t>传统客服软件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>
              <a:solidFill>
                <a:srgbClr val="526188"/>
              </a:solidFill>
            </a:rPr>
            <a:t>2000-2010</a:t>
          </a:r>
          <a:r>
            <a:rPr lang="zh-CN" altLang="en-US" sz="1400" b="1">
              <a:solidFill>
                <a:srgbClr val="526188"/>
              </a:solidFill>
            </a:rPr>
            <a:t>年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</dgm:t>
    </dgm:pt>
    <dgm:pt modelId="{7282BBF6-8247-459F-9252-059E2607443E}" cxnId="{50CAF63F-BCAB-47F0-AFE0-46B3B8610B64}" type="parTrans">
      <dgm:prSet/>
      <dgm:spPr/>
    </dgm:pt>
    <dgm:pt modelId="{2D17BC64-4211-4F4A-9248-B9A78E6C0AA4}" cxnId="{50CAF63F-BCAB-47F0-AFE0-46B3B8610B64}" type="sibTrans">
      <dgm:prSet/>
      <dgm:spPr/>
    </dgm:pt>
    <dgm:pt modelId="{69718E4D-5A74-42F0-B30B-F7F5404446D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>
              <a:solidFill>
                <a:srgbClr val="526188"/>
              </a:solidFill>
            </a:rPr>
            <a:t>SaaS</a:t>
          </a:r>
          <a:r>
            <a:rPr lang="zh-CN" altLang="en-US" sz="1400" b="1">
              <a:solidFill>
                <a:srgbClr val="526188"/>
              </a:solidFill>
            </a:rPr>
            <a:t>云客服</a:t>
          </a:r>
          <a:r>
            <a:rPr lang="en-US" altLang="zh-CN" sz="1400" b="1">
              <a:solidFill>
                <a:srgbClr val="526188"/>
              </a:solidFill>
            </a:rPr>
            <a:t>+</a:t>
          </a:r>
          <a:r>
            <a:rPr lang="zh-CN" altLang="en-US" sz="1400" b="1">
              <a:solidFill>
                <a:srgbClr val="526188"/>
              </a:solidFill>
            </a:rPr>
            <a:t>客服机器人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>
              <a:solidFill>
                <a:srgbClr val="526188"/>
              </a:solidFill>
            </a:rPr>
            <a:t>2010</a:t>
          </a:r>
          <a:r>
            <a:rPr lang="zh-CN" altLang="en-US" sz="1400" b="1">
              <a:solidFill>
                <a:srgbClr val="526188"/>
              </a:solidFill>
            </a:rPr>
            <a:t>年至今</a:t>
          </a:r>
          <a:r>
            <a:rPr lang="zh-CN" altLang="en-US" sz="1400" b="1">
              <a:solidFill>
                <a:srgbClr val="526188"/>
              </a:solidFill>
            </a:rPr>
            <a:t/>
          </a:r>
          <a:endParaRPr lang="zh-CN" altLang="en-US" sz="1400" b="1">
            <a:solidFill>
              <a:srgbClr val="526188"/>
            </a:solidFill>
          </a:endParaRPr>
        </a:p>
      </dgm:t>
    </dgm:pt>
    <dgm:pt modelId="{EA078EC6-A517-47F8-8162-162E781CA3D1}" cxnId="{A7538F04-8A5C-44D9-AEFE-FAB48FAA43B4}" type="parTrans">
      <dgm:prSet/>
      <dgm:spPr/>
    </dgm:pt>
    <dgm:pt modelId="{FB83D7D8-2B2E-4E5B-9427-37504A185F84}" cxnId="{A7538F04-8A5C-44D9-AEFE-FAB48FAA43B4}" type="sibTrans">
      <dgm:prSet/>
      <dgm:spPr/>
    </dgm:pt>
    <dgm:pt modelId="{34E19B8F-6B03-4E20-94D5-CDD1ED2E1978}" type="pres">
      <dgm:prSet presAssocID="{F52A2853-DFFF-408A-936E-AF71DDC2CAF7}" presName="Name0" presStyleCnt="0">
        <dgm:presLayoutVars>
          <dgm:dir/>
          <dgm:resizeHandles val="exact"/>
        </dgm:presLayoutVars>
      </dgm:prSet>
      <dgm:spPr/>
    </dgm:pt>
    <dgm:pt modelId="{AC321633-D89E-4516-BDB4-7EB14EDB36DB}" type="pres">
      <dgm:prSet presAssocID="{F52A2853-DFFF-408A-936E-AF71DDC2CAF7}" presName="arrow" presStyleLbl="bgShp" presStyleIdx="0" presStyleCnt="1"/>
      <dgm:spPr/>
    </dgm:pt>
    <dgm:pt modelId="{69FE3A6F-C0A1-475B-ADA9-9A8E8FDB47BD}" type="pres">
      <dgm:prSet presAssocID="{F52A2853-DFFF-408A-936E-AF71DDC2CAF7}" presName="points" presStyleCnt="0"/>
      <dgm:spPr/>
    </dgm:pt>
    <dgm:pt modelId="{E3DAA2AA-1D0F-4B12-BDA5-B6B4969FC62C}" type="pres">
      <dgm:prSet presAssocID="{4B5109E4-B12C-4F9A-B64F-082FF2197613}" presName="compositeA" presStyleCnt="0"/>
      <dgm:spPr/>
    </dgm:pt>
    <dgm:pt modelId="{4EBE0530-6232-44AC-B3C5-652A471F1A28}" type="pres">
      <dgm:prSet presAssocID="{4B5109E4-B12C-4F9A-B64F-082FF2197613}" presName="textA" presStyleLbl="revTx" presStyleIdx="0" presStyleCnt="3">
        <dgm:presLayoutVars>
          <dgm:bulletEnabled val="1"/>
        </dgm:presLayoutVars>
      </dgm:prSet>
      <dgm:spPr/>
    </dgm:pt>
    <dgm:pt modelId="{CE769C6B-1770-4C3B-B742-2AEEB8897CD1}" type="pres">
      <dgm:prSet presAssocID="{4B5109E4-B12C-4F9A-B64F-082FF2197613}" presName="circleA" presStyleLbl="node1" presStyleIdx="0" presStyleCnt="3"/>
      <dgm:spPr/>
    </dgm:pt>
    <dgm:pt modelId="{8794C922-7BB7-4C0B-9040-2994C09DEA6D}" type="pres">
      <dgm:prSet presAssocID="{4B5109E4-B12C-4F9A-B64F-082FF2197613}" presName="spaceA" presStyleCnt="0"/>
      <dgm:spPr/>
    </dgm:pt>
    <dgm:pt modelId="{0B34AA85-25A5-40CF-AED2-FEA95D621913}" type="pres">
      <dgm:prSet presAssocID="{1E542688-DEE5-450C-829F-3CDC8903312A}" presName="space" presStyleCnt="0"/>
      <dgm:spPr/>
    </dgm:pt>
    <dgm:pt modelId="{87B53B51-689D-4B00-AC5D-DB5440A37CAF}" type="pres">
      <dgm:prSet presAssocID="{FE72A570-C5C0-4448-B42E-284549BD7E68}" presName="compositeB" presStyleCnt="0"/>
      <dgm:spPr/>
    </dgm:pt>
    <dgm:pt modelId="{DCB3995A-96F1-4DD9-A9EC-7A19434570E4}" type="pres">
      <dgm:prSet presAssocID="{FE72A570-C5C0-4448-B42E-284549BD7E68}" presName="textB" presStyleLbl="revTx" presStyleIdx="1" presStyleCnt="3">
        <dgm:presLayoutVars>
          <dgm:bulletEnabled val="1"/>
        </dgm:presLayoutVars>
      </dgm:prSet>
      <dgm:spPr/>
    </dgm:pt>
    <dgm:pt modelId="{A96AB0F2-7BAD-471A-97CA-80609AB01A16}" type="pres">
      <dgm:prSet presAssocID="{FE72A570-C5C0-4448-B42E-284549BD7E68}" presName="circleB" presStyleLbl="node1" presStyleIdx="1" presStyleCnt="3"/>
      <dgm:spPr/>
    </dgm:pt>
    <dgm:pt modelId="{F91B7F86-28A0-46C6-A092-47898C8E7E6A}" type="pres">
      <dgm:prSet presAssocID="{FE72A570-C5C0-4448-B42E-284549BD7E68}" presName="spaceB" presStyleCnt="0"/>
      <dgm:spPr/>
    </dgm:pt>
    <dgm:pt modelId="{2D91D3D6-0EB9-4E66-A48C-08E3E08342B8}" type="pres">
      <dgm:prSet presAssocID="{2D17BC64-4211-4F4A-9248-B9A78E6C0AA4}" presName="space" presStyleCnt="0"/>
      <dgm:spPr/>
    </dgm:pt>
    <dgm:pt modelId="{868B0C4D-3E61-46A2-B387-7ACDC0658899}" type="pres">
      <dgm:prSet presAssocID="{69718E4D-5A74-42F0-B30B-F7F5404446D7}" presName="compositeA" presStyleCnt="0"/>
      <dgm:spPr/>
    </dgm:pt>
    <dgm:pt modelId="{5C3AE9ED-FE80-46C0-BCF6-4DBA5FD0ACD5}" type="pres">
      <dgm:prSet presAssocID="{69718E4D-5A74-42F0-B30B-F7F5404446D7}" presName="textA" presStyleLbl="revTx" presStyleIdx="2" presStyleCnt="3">
        <dgm:presLayoutVars>
          <dgm:bulletEnabled val="1"/>
        </dgm:presLayoutVars>
      </dgm:prSet>
      <dgm:spPr/>
    </dgm:pt>
    <dgm:pt modelId="{87AA3E51-1084-48AD-AD53-6F744742938C}" type="pres">
      <dgm:prSet presAssocID="{69718E4D-5A74-42F0-B30B-F7F5404446D7}" presName="circleA" presStyleLbl="node1" presStyleIdx="2" presStyleCnt="3"/>
      <dgm:spPr/>
    </dgm:pt>
    <dgm:pt modelId="{3DA4705D-35AF-4434-BC2D-A783C39144DE}" type="pres">
      <dgm:prSet presAssocID="{69718E4D-5A74-42F0-B30B-F7F5404446D7}" presName="spaceA" presStyleCnt="0"/>
      <dgm:spPr/>
    </dgm:pt>
  </dgm:ptLst>
  <dgm:cxnLst>
    <dgm:cxn modelId="{333020F1-0336-40CB-BB64-78A118C2DE1B}" srcId="{F52A2853-DFFF-408A-936E-AF71DDC2CAF7}" destId="{4B5109E4-B12C-4F9A-B64F-082FF2197613}" srcOrd="0" destOrd="0" parTransId="{0AE973E6-98F4-4806-A38D-B6129F35AADF}" sibTransId="{1E542688-DEE5-450C-829F-3CDC8903312A}"/>
    <dgm:cxn modelId="{50CAF63F-BCAB-47F0-AFE0-46B3B8610B64}" srcId="{F52A2853-DFFF-408A-936E-AF71DDC2CAF7}" destId="{FE72A570-C5C0-4448-B42E-284549BD7E68}" srcOrd="1" destOrd="0" parTransId="{7282BBF6-8247-459F-9252-059E2607443E}" sibTransId="{2D17BC64-4211-4F4A-9248-B9A78E6C0AA4}"/>
    <dgm:cxn modelId="{A7538F04-8A5C-44D9-AEFE-FAB48FAA43B4}" srcId="{F52A2853-DFFF-408A-936E-AF71DDC2CAF7}" destId="{69718E4D-5A74-42F0-B30B-F7F5404446D7}" srcOrd="2" destOrd="0" parTransId="{EA078EC6-A517-47F8-8162-162E781CA3D1}" sibTransId="{FB83D7D8-2B2E-4E5B-9427-37504A185F84}"/>
    <dgm:cxn modelId="{8B2F41C2-66A4-4D0A-B77D-8F3A9EE2D0FD}" type="presOf" srcId="{F52A2853-DFFF-408A-936E-AF71DDC2CAF7}" destId="{34E19B8F-6B03-4E20-94D5-CDD1ED2E1978}" srcOrd="0" destOrd="0" presId="urn:microsoft.com/office/officeart/2005/8/layout/hProcess11"/>
    <dgm:cxn modelId="{E37953E6-522B-4725-B281-1A0563834EDE}" type="presParOf" srcId="{34E19B8F-6B03-4E20-94D5-CDD1ED2E1978}" destId="{AC321633-D89E-4516-BDB4-7EB14EDB36DB}" srcOrd="0" destOrd="0" presId="urn:microsoft.com/office/officeart/2005/8/layout/hProcess11"/>
    <dgm:cxn modelId="{EB02B2E7-467E-4141-A1BB-1156E46C3C7B}" type="presParOf" srcId="{34E19B8F-6B03-4E20-94D5-CDD1ED2E1978}" destId="{69FE3A6F-C0A1-475B-ADA9-9A8E8FDB47BD}" srcOrd="1" destOrd="0" presId="urn:microsoft.com/office/officeart/2005/8/layout/hProcess11"/>
    <dgm:cxn modelId="{E7BE4AEF-37F7-47BA-B57B-8FBD0C86E057}" type="presParOf" srcId="{69FE3A6F-C0A1-475B-ADA9-9A8E8FDB47BD}" destId="{E3DAA2AA-1D0F-4B12-BDA5-B6B4969FC62C}" srcOrd="0" destOrd="1" presId="urn:microsoft.com/office/officeart/2005/8/layout/hProcess11"/>
    <dgm:cxn modelId="{DDC09F10-D7EC-4391-A552-CD079AFA59A9}" type="presParOf" srcId="{E3DAA2AA-1D0F-4B12-BDA5-B6B4969FC62C}" destId="{4EBE0530-6232-44AC-B3C5-652A471F1A28}" srcOrd="0" destOrd="0" presId="urn:microsoft.com/office/officeart/2005/8/layout/hProcess11"/>
    <dgm:cxn modelId="{319DC61E-CE5D-4501-BD79-F885F29297B9}" type="presOf" srcId="{4B5109E4-B12C-4F9A-B64F-082FF2197613}" destId="{4EBE0530-6232-44AC-B3C5-652A471F1A28}" srcOrd="0" destOrd="0" presId="urn:microsoft.com/office/officeart/2005/8/layout/hProcess11"/>
    <dgm:cxn modelId="{7B2FE3AF-02BF-4536-A127-6E44A9C1BA74}" type="presParOf" srcId="{E3DAA2AA-1D0F-4B12-BDA5-B6B4969FC62C}" destId="{CE769C6B-1770-4C3B-B742-2AEEB8897CD1}" srcOrd="1" destOrd="0" presId="urn:microsoft.com/office/officeart/2005/8/layout/hProcess11"/>
    <dgm:cxn modelId="{46B8FE30-3A59-4D19-B6B3-874BE917E745}" type="presParOf" srcId="{E3DAA2AA-1D0F-4B12-BDA5-B6B4969FC62C}" destId="{8794C922-7BB7-4C0B-9040-2994C09DEA6D}" srcOrd="2" destOrd="0" presId="urn:microsoft.com/office/officeart/2005/8/layout/hProcess11"/>
    <dgm:cxn modelId="{55F85835-21EF-48AE-9AC5-3FA2A2555805}" type="presParOf" srcId="{69FE3A6F-C0A1-475B-ADA9-9A8E8FDB47BD}" destId="{0B34AA85-25A5-40CF-AED2-FEA95D621913}" srcOrd="1" destOrd="1" presId="urn:microsoft.com/office/officeart/2005/8/layout/hProcess11"/>
    <dgm:cxn modelId="{475E7707-9C0E-49D8-9CD2-1CC2CE289ED1}" type="presParOf" srcId="{69FE3A6F-C0A1-475B-ADA9-9A8E8FDB47BD}" destId="{87B53B51-689D-4B00-AC5D-DB5440A37CAF}" srcOrd="2" destOrd="1" presId="urn:microsoft.com/office/officeart/2005/8/layout/hProcess11"/>
    <dgm:cxn modelId="{A70E0711-A444-4074-BEDC-669004D5DD67}" type="presParOf" srcId="{87B53B51-689D-4B00-AC5D-DB5440A37CAF}" destId="{DCB3995A-96F1-4DD9-A9EC-7A19434570E4}" srcOrd="0" destOrd="2" presId="urn:microsoft.com/office/officeart/2005/8/layout/hProcess11"/>
    <dgm:cxn modelId="{EEC6FEC4-C362-4DF4-BC0D-8CC3769A734F}" type="presOf" srcId="{FE72A570-C5C0-4448-B42E-284549BD7E68}" destId="{DCB3995A-96F1-4DD9-A9EC-7A19434570E4}" srcOrd="0" destOrd="0" presId="urn:microsoft.com/office/officeart/2005/8/layout/hProcess11"/>
    <dgm:cxn modelId="{992AC661-298B-4B25-8E85-F6D80FED5851}" type="presParOf" srcId="{87B53B51-689D-4B00-AC5D-DB5440A37CAF}" destId="{A96AB0F2-7BAD-471A-97CA-80609AB01A16}" srcOrd="1" destOrd="2" presId="urn:microsoft.com/office/officeart/2005/8/layout/hProcess11"/>
    <dgm:cxn modelId="{51DC7B3C-72EF-4920-B228-816B1F4492BC}" type="presParOf" srcId="{87B53B51-689D-4B00-AC5D-DB5440A37CAF}" destId="{F91B7F86-28A0-46C6-A092-47898C8E7E6A}" srcOrd="2" destOrd="2" presId="urn:microsoft.com/office/officeart/2005/8/layout/hProcess11"/>
    <dgm:cxn modelId="{F5151217-7C8A-4692-A21A-15B512B01919}" type="presParOf" srcId="{69FE3A6F-C0A1-475B-ADA9-9A8E8FDB47BD}" destId="{2D91D3D6-0EB9-4E66-A48C-08E3E08342B8}" srcOrd="3" destOrd="1" presId="urn:microsoft.com/office/officeart/2005/8/layout/hProcess11"/>
    <dgm:cxn modelId="{7A9E53A8-E384-48A5-9D34-AD46D7A3844A}" type="presParOf" srcId="{69FE3A6F-C0A1-475B-ADA9-9A8E8FDB47BD}" destId="{868B0C4D-3E61-46A2-B387-7ACDC0658899}" srcOrd="4" destOrd="1" presId="urn:microsoft.com/office/officeart/2005/8/layout/hProcess11"/>
    <dgm:cxn modelId="{E5EADF32-AF96-4621-9751-12788EE74685}" type="presParOf" srcId="{868B0C4D-3E61-46A2-B387-7ACDC0658899}" destId="{5C3AE9ED-FE80-46C0-BCF6-4DBA5FD0ACD5}" srcOrd="0" destOrd="4" presId="urn:microsoft.com/office/officeart/2005/8/layout/hProcess11"/>
    <dgm:cxn modelId="{46AE30E2-192C-43D8-A63E-53086012141B}" type="presOf" srcId="{69718E4D-5A74-42F0-B30B-F7F5404446D7}" destId="{5C3AE9ED-FE80-46C0-BCF6-4DBA5FD0ACD5}" srcOrd="0" destOrd="0" presId="urn:microsoft.com/office/officeart/2005/8/layout/hProcess11"/>
    <dgm:cxn modelId="{B762E3CA-F87D-4EA1-933B-6949C487096A}" type="presParOf" srcId="{868B0C4D-3E61-46A2-B387-7ACDC0658899}" destId="{87AA3E51-1084-48AD-AD53-6F744742938C}" srcOrd="1" destOrd="4" presId="urn:microsoft.com/office/officeart/2005/8/layout/hProcess11"/>
    <dgm:cxn modelId="{B3711D3F-C48C-4A84-B53E-3BFDF6461D6A}" type="presParOf" srcId="{868B0C4D-3E61-46A2-B387-7ACDC0658899}" destId="{3DA4705D-35AF-4434-BC2D-A783C39144DE}" srcOrd="2" destOrd="4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924165" cy="2233930"/>
        <a:chOff x="0" y="0"/>
        <a:chExt cx="7924165" cy="2233930"/>
      </a:xfrm>
    </dsp:grpSpPr>
    <dsp:sp modelId="{AC321633-D89E-4516-BDB4-7EB14EDB36DB}">
      <dsp:nvSpPr>
        <dsp:cNvPr id="3" name="燕尾形箭头 2"/>
        <dsp:cNvSpPr/>
      </dsp:nvSpPr>
      <dsp:spPr bwMode="white">
        <a:xfrm>
          <a:off x="0" y="670179"/>
          <a:ext cx="7924165" cy="893572"/>
        </a:xfrm>
        <a:prstGeom prst="notched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2">
          <a:scrgbClr r="0" g="0" b="0"/>
        </a:effectRef>
        <a:fontRef idx="minor"/>
      </dsp:style>
      <dsp:txXfrm>
        <a:off x="0" y="670179"/>
        <a:ext cx="7924165" cy="893572"/>
      </dsp:txXfrm>
    </dsp:sp>
    <dsp:sp modelId="{4EBE0530-6232-44AC-B3C5-652A471F1A28}">
      <dsp:nvSpPr>
        <dsp:cNvPr id="4" name="矩形 3"/>
        <dsp:cNvSpPr/>
      </dsp:nvSpPr>
      <dsp:spPr bwMode="white">
        <a:xfrm>
          <a:off x="0" y="0"/>
          <a:ext cx="2300564" cy="89357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2456" tIns="92456" rIns="92456" bIns="92456" anchor="b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传统呼叫中心软件</a:t>
          </a:r>
          <a:endParaRPr lang="zh-CN" altLang="en-US" b="1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chemeClr val="tx1"/>
              </a:solidFill>
            </a:rPr>
            <a:t>1990-2000</a:t>
          </a:r>
          <a:r>
            <a:rPr lang="zh-CN" altLang="en-US" b="1">
              <a:solidFill>
                <a:schemeClr val="tx1"/>
              </a:solidFill>
            </a:rPr>
            <a:t>年</a:t>
          </a:r>
          <a:endParaRPr lang="zh-CN" altLang="en-US" b="1">
            <a:solidFill>
              <a:schemeClr val="tx1"/>
            </a:solidFill>
          </a:endParaRPr>
        </a:p>
      </dsp:txBody>
      <dsp:txXfrm>
        <a:off x="0" y="0"/>
        <a:ext cx="2300564" cy="893572"/>
      </dsp:txXfrm>
    </dsp:sp>
    <dsp:sp modelId="{CE769C6B-1770-4C3B-B742-2AEEB8897CD1}">
      <dsp:nvSpPr>
        <dsp:cNvPr id="5" name="椭圆 4"/>
        <dsp:cNvSpPr/>
      </dsp:nvSpPr>
      <dsp:spPr bwMode="white">
        <a:xfrm>
          <a:off x="1038586" y="1005269"/>
          <a:ext cx="223393" cy="223393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1038586" y="1005269"/>
        <a:ext cx="223393" cy="223393"/>
      </dsp:txXfrm>
    </dsp:sp>
    <dsp:sp modelId="{DCB3995A-96F1-4DD9-A9EC-7A19434570E4}">
      <dsp:nvSpPr>
        <dsp:cNvPr id="6" name="矩形 5"/>
        <dsp:cNvSpPr/>
      </dsp:nvSpPr>
      <dsp:spPr bwMode="white">
        <a:xfrm>
          <a:off x="2415592" y="1340358"/>
          <a:ext cx="2300564" cy="89357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2456" tIns="92456" rIns="92456" bIns="92456" anchor="t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chemeClr val="tx1"/>
              </a:solidFill>
            </a:rPr>
            <a:t>PC</a:t>
          </a:r>
          <a:r>
            <a:rPr lang="zh-CN" altLang="en-US" b="1">
              <a:solidFill>
                <a:schemeClr val="tx1"/>
              </a:solidFill>
            </a:rPr>
            <a:t>网页</a:t>
          </a:r>
          <a:r>
            <a:rPr lang="zh-CN" altLang="en-US" b="1">
              <a:solidFill>
                <a:schemeClr val="tx1"/>
              </a:solidFill>
            </a:rPr>
            <a:t>在线客服</a:t>
          </a:r>
          <a:r>
            <a:rPr lang="en-US" altLang="zh-CN" b="1">
              <a:solidFill>
                <a:schemeClr val="tx1"/>
              </a:solidFill>
            </a:rPr>
            <a:t>+</a:t>
          </a:r>
          <a:r>
            <a:rPr lang="zh-CN" altLang="en-US" b="1">
              <a:solidFill>
                <a:schemeClr val="tx1"/>
              </a:solidFill>
            </a:rPr>
            <a:t>传统客服软件</a:t>
          </a:r>
          <a:endParaRPr lang="zh-CN" altLang="en-US" b="1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chemeClr val="tx1"/>
              </a:solidFill>
            </a:rPr>
            <a:t>2000-2010</a:t>
          </a:r>
          <a:r>
            <a:rPr lang="zh-CN" altLang="en-US" b="1">
              <a:solidFill>
                <a:schemeClr val="tx1"/>
              </a:solidFill>
            </a:rPr>
            <a:t>年</a:t>
          </a:r>
          <a:endParaRPr lang="zh-CN" altLang="en-US" b="1">
            <a:solidFill>
              <a:schemeClr val="tx1"/>
            </a:solidFill>
          </a:endParaRPr>
        </a:p>
      </dsp:txBody>
      <dsp:txXfrm>
        <a:off x="2415592" y="1340358"/>
        <a:ext cx="2300564" cy="893572"/>
      </dsp:txXfrm>
    </dsp:sp>
    <dsp:sp modelId="{A96AB0F2-7BAD-471A-97CA-80609AB01A16}">
      <dsp:nvSpPr>
        <dsp:cNvPr id="7" name="椭圆 6"/>
        <dsp:cNvSpPr/>
      </dsp:nvSpPr>
      <dsp:spPr bwMode="white">
        <a:xfrm>
          <a:off x="3454178" y="1005269"/>
          <a:ext cx="223393" cy="223393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3454178" y="1005269"/>
        <a:ext cx="223393" cy="223393"/>
      </dsp:txXfrm>
    </dsp:sp>
    <dsp:sp modelId="{5C3AE9ED-FE80-46C0-BCF6-4DBA5FD0ACD5}">
      <dsp:nvSpPr>
        <dsp:cNvPr id="8" name="矩形 7"/>
        <dsp:cNvSpPr/>
      </dsp:nvSpPr>
      <dsp:spPr bwMode="white">
        <a:xfrm>
          <a:off x="4831184" y="0"/>
          <a:ext cx="2300564" cy="89357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2456" tIns="92456" rIns="92456" bIns="92456" anchor="b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chemeClr val="tx1"/>
              </a:solidFill>
            </a:rPr>
            <a:t>SaaS</a:t>
          </a:r>
          <a:r>
            <a:rPr lang="zh-CN" altLang="en-US" b="1">
              <a:solidFill>
                <a:schemeClr val="tx1"/>
              </a:solidFill>
            </a:rPr>
            <a:t>云客服</a:t>
          </a:r>
          <a:r>
            <a:rPr lang="en-US" altLang="zh-CN" b="1">
              <a:solidFill>
                <a:schemeClr val="tx1"/>
              </a:solidFill>
            </a:rPr>
            <a:t>+</a:t>
          </a:r>
          <a:r>
            <a:rPr lang="zh-CN" altLang="en-US" b="1">
              <a:solidFill>
                <a:schemeClr val="tx1"/>
              </a:solidFill>
            </a:rPr>
            <a:t>客服机器人</a:t>
          </a:r>
          <a:endParaRPr lang="zh-CN" altLang="en-US" b="1">
            <a:solidFill>
              <a:schemeClr val="tx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>
              <a:solidFill>
                <a:schemeClr val="tx1"/>
              </a:solidFill>
            </a:rPr>
            <a:t>2010</a:t>
          </a:r>
          <a:r>
            <a:rPr lang="zh-CN" altLang="en-US" b="1">
              <a:solidFill>
                <a:schemeClr val="tx1"/>
              </a:solidFill>
            </a:rPr>
            <a:t>年至今</a:t>
          </a:r>
          <a:endParaRPr lang="zh-CN" altLang="en-US" b="1">
            <a:solidFill>
              <a:schemeClr val="tx1"/>
            </a:solidFill>
          </a:endParaRPr>
        </a:p>
      </dsp:txBody>
      <dsp:txXfrm>
        <a:off x="4831184" y="0"/>
        <a:ext cx="2300564" cy="893572"/>
      </dsp:txXfrm>
    </dsp:sp>
    <dsp:sp modelId="{87AA3E51-1084-48AD-AD53-6F744742938C}">
      <dsp:nvSpPr>
        <dsp:cNvPr id="9" name="椭圆 8"/>
        <dsp:cNvSpPr/>
      </dsp:nvSpPr>
      <dsp:spPr bwMode="white">
        <a:xfrm>
          <a:off x="5869770" y="1005269"/>
          <a:ext cx="223393" cy="223393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5869770" y="1005269"/>
        <a:ext cx="223393" cy="223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5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5900551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智能客服产品调研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1201" y="4177504"/>
            <a:ext cx="62010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报告从市场分析和竞品分析两个角度切入，对智能客服行业现状做初步了解。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3276" y="5370530"/>
            <a:ext cx="181630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汇报人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：刘雪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3276" y="392837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306185"/>
            <a:ext cx="12192000" cy="577215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3695065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31490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竞品选择 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9965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由于三类</a:t>
            </a:r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厂商背景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差异明显，切入市场的角度及发展逻辑也不相同，因此我们从三类产品中根据</a:t>
            </a:r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产品特色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分别选择腾讯企点、容联七陌、小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机器人三款产品进行深入分析。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11325" y="2354580"/>
          <a:ext cx="8180070" cy="284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690"/>
                <a:gridCol w="2726690"/>
                <a:gridCol w="27266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厂商类型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产品特色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腾讯企点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大型互联网公司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占据产业链上游</a:t>
                      </a:r>
                      <a:r>
                        <a:rPr lang="en-US" altLang="zh-CN"/>
                        <a:t>IaaS</a:t>
                      </a:r>
                      <a:r>
                        <a:rPr lang="zh-CN" altLang="en-US"/>
                        <a:t>云计算资源，同时拥</a:t>
                      </a:r>
                      <a:r>
                        <a:rPr lang="zh-CN" altLang="en-US"/>
                        <a:t>有社交流量优势。</a:t>
                      </a:r>
                      <a:endParaRPr lang="zh-CN" altLang="en-US"/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容联七陌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PaaS</a:t>
                      </a:r>
                      <a:r>
                        <a:rPr lang="zh-CN" altLang="en-US"/>
                        <a:t>云通讯厂商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PaaS</a:t>
                      </a:r>
                      <a:r>
                        <a:rPr lang="zh-CN" altLang="en-US" sz="1800"/>
                        <a:t>通讯平台支撑，可提供灵活、定制化</a:t>
                      </a:r>
                      <a:r>
                        <a:rPr lang="en-US" altLang="zh-CN" sz="1800"/>
                        <a:t>SaaS</a:t>
                      </a:r>
                      <a:r>
                        <a:rPr lang="zh-CN" altLang="en-US" sz="1800"/>
                        <a:t>解决方案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云问机器人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客服机器人厂商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AI</a:t>
                      </a:r>
                      <a:r>
                        <a:rPr lang="zh-CN" altLang="en-US"/>
                        <a:t>起家，有足够的技术积累和较强技术突破能力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3543481" cy="548814"/>
            <a:chOff x="384176" y="265897"/>
            <a:chExt cx="354348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31026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腾讯企点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891913" y="3727168"/>
            <a:ext cx="4139919" cy="2012974"/>
            <a:chOff x="6383521" y="1349766"/>
            <a:chExt cx="3924172" cy="2012974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1" y="1349766"/>
              <a:ext cx="20533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云呼叫中心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916329" cy="170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云呼叫中心有云端部署、智能外呼、智能机器人辅助、话务数据实时管理、开放平台系统集成</a:t>
              </a:r>
              <a:r>
                <a:rPr lang="en-US" altLang="zh-CN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大功能模块，为企业提供一站式呼叫中心解决方案。其中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云端部署和开放平台保证了系统具有很好的灵活性和扩展性，适应企业业务的发展</a:t>
              </a: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83677" y="1708770"/>
            <a:ext cx="4031519" cy="1366544"/>
            <a:chOff x="6383521" y="1349766"/>
            <a:chExt cx="3821421" cy="1366544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1" y="1349766"/>
              <a:ext cx="20533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行业客户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13578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腾讯企点目前的服务客户以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互联网行业的中小企业</a:t>
              </a: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为主。依托腾讯强大的社交流量，深耕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近</a:t>
              </a:r>
              <a:r>
                <a:rPr lang="en-US" altLang="zh-CN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端行业</a:t>
              </a: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有天然优势。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248" y="3861466"/>
            <a:ext cx="4023245" cy="1402739"/>
            <a:chOff x="6614577" y="1313571"/>
            <a:chExt cx="3813577" cy="1402739"/>
          </a:xfrm>
        </p:grpSpPr>
        <p:sp>
          <p:nvSpPr>
            <p:cNvPr id="51" name="文本框 50"/>
            <p:cNvSpPr txBox="1"/>
            <p:nvPr/>
          </p:nvSpPr>
          <p:spPr>
            <a:xfrm>
              <a:off x="8172004" y="1313571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客服机器人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14577" y="1655860"/>
              <a:ext cx="3813577" cy="1060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客服机器人对</a:t>
              </a:r>
              <a:r>
                <a:rPr lang="en-US" altLang="zh-CN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技术有更高的要求，腾讯企点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依托</a:t>
              </a:r>
              <a:r>
                <a:rPr lang="en-US" altLang="zh-CN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算法模型、深度自主学习系统、行业知识图谱、精准语义识别四项技术，提升服务效率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0518" y="1717692"/>
            <a:ext cx="4271634" cy="1043329"/>
            <a:chOff x="6399664" y="1349766"/>
            <a:chExt cx="4049022" cy="1043329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产品矩阵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针对线上和电话两个业务场景，腾讯企点推出了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云呼叫中心和客服机器人两款细分产品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676390"/>
            <a:ext cx="12192000" cy="181610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4776267" cy="548814"/>
            <a:chOff x="384176" y="265897"/>
            <a:chExt cx="368585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32449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腾讯企点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云呼叫中心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功能分析</a:t>
              </a:r>
              <a:r>
                <a: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 </a:t>
              </a:r>
              <a:endParaRPr lang="zh-CN" altLang="zh-CN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78255" y="1162050"/>
          <a:ext cx="1109345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0"/>
                <a:gridCol w="2218690"/>
                <a:gridCol w="2218690"/>
                <a:gridCol w="2218690"/>
              </a:tblGrid>
              <a:tr h="502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业务痛点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核心价值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云端部署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呼叫中心部署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本地部署设备、场地成本高。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zh-CN" altLang="en-US"/>
                        <a:t>快速搭建、实施周期短、成本低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智能外呼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电话销售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客户信息不具有针对性，广撒网式电销浪费人力物力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筛选</a:t>
                      </a:r>
                      <a:r>
                        <a:rPr lang="zh-CN" altLang="en-US" sz="1800"/>
                        <a:t>潜在用户，按需匹配</a:t>
                      </a:r>
                      <a:r>
                        <a:rPr lang="zh-CN" altLang="en-US" sz="1800">
                          <a:sym typeface="+mn-ea"/>
                        </a:rPr>
                        <a:t>销售人员</a:t>
                      </a:r>
                      <a:r>
                        <a:rPr lang="zh-CN" altLang="en-US" sz="1800"/>
                        <a:t>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智能辅助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简单重复性问题，浪费人力。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提供智能路由、智能质检、语音机器人功能，降低人力成本。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话务数据实时管理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呼叫中心管理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质检、绩效等数据报表繁琐、耗时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客服资源有限，存在呼损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协助管理者优化资源配置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报表自动化，多维分析，辅助决策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开放平台系统集成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业务系统集成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不同业务模块有效配合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开放</a:t>
                      </a: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，打通不同业务数据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478270"/>
            <a:ext cx="12192000" cy="405130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4367963" cy="657319"/>
            <a:chOff x="384176" y="265897"/>
            <a:chExt cx="3370762" cy="65731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929891" cy="657319"/>
              <a:chOff x="5287963" y="239774"/>
              <a:chExt cx="2929891" cy="65731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92989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腾讯企点</a:t>
                </a:r>
                <a:r>
                  <a:rPr lang="en-US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-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客服机器人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功能分析</a:t>
                </a:r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 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621503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12850" y="1198245"/>
          <a:ext cx="8874760" cy="506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690"/>
                <a:gridCol w="2218690"/>
                <a:gridCol w="2218690"/>
                <a:gridCol w="2218690"/>
              </a:tblGrid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业务痛点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核心价值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全渠道接待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客户咨询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在线服务渠道更加分散多元，客服人员精力有限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zh-CN" altLang="en-US"/>
                        <a:t>客服机器人能接入多个渠道，提升服务体验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机器人导航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客服人员上班时间固定，业务查询、办理受限制。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自助式服务减少人力成本，</a:t>
                      </a:r>
                      <a:r>
                        <a:rPr lang="en-US" altLang="zh-CN" sz="1800"/>
                        <a:t>7*24</a:t>
                      </a:r>
                      <a:r>
                        <a:rPr lang="zh-CN" altLang="en-US" sz="1800"/>
                        <a:t>小时在线提升业务效率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精准回复，自动问答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客户咨询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简单重复性问题，浪费人力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机器人准确回答简单问题，人力成本大大降低。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相似问题，智能推荐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客户咨询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弥补知识库不足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智能推荐相似问题，挖掘用户最可能需求。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知识库辅助人工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客户咨询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客服人员上岗需要培训和适应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知识库智能匹配问题，辅助客服接待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3543481" cy="548814"/>
            <a:chOff x="384176" y="265897"/>
            <a:chExt cx="354348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31026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容联七陌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724908" y="3775428"/>
            <a:ext cx="4132299" cy="2095524"/>
            <a:chOff x="6383521" y="1349766"/>
            <a:chExt cx="3916949" cy="2095524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1" y="1349766"/>
              <a:ext cx="20533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云客服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84141" y="1738410"/>
              <a:ext cx="3916329" cy="170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七陌云客服推出了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多渠道全场景的智能客服系统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，打通电话和在线客服场景，实现统一管理。覆盖售前、售中、售后等业务场景，为企业提供客服业务整体解决方案。凭借自身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平台优势，能与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、工单等系统无缝连接。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92567" y="1775445"/>
            <a:ext cx="4023264" cy="1055394"/>
            <a:chOff x="6383521" y="1349766"/>
            <a:chExt cx="3813596" cy="1055394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1" y="1349766"/>
              <a:ext cx="20533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行业客户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83539" y="1667925"/>
              <a:ext cx="3813578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容联七陌的服务企业都有较高知名度，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大中型企业居多。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248" y="3897661"/>
            <a:ext cx="4044906" cy="1043329"/>
            <a:chOff x="6614577" y="1349766"/>
            <a:chExt cx="3834109" cy="1043329"/>
          </a:xfrm>
        </p:grpSpPr>
        <p:sp>
          <p:nvSpPr>
            <p:cNvPr id="51" name="文本框 50"/>
            <p:cNvSpPr txBox="1"/>
            <p:nvPr/>
          </p:nvSpPr>
          <p:spPr>
            <a:xfrm>
              <a:off x="8395312" y="1349766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云电销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14577" y="1655860"/>
              <a:ext cx="3813577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针对电销业务的全流程，为销售团队提供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销售管理系统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，提高销售工作效率，方便企业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8603" y="1787542"/>
            <a:ext cx="4271634" cy="1043329"/>
            <a:chOff x="6399664" y="1349766"/>
            <a:chExt cx="4049022" cy="1043329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产品矩阵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针对不同的业务场景需求，容联七陌推出了</a:t>
              </a:r>
              <a:r>
                <a:rPr lang="zh-CN" altLang="en-US" sz="14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云客服和云电销两款细分产品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 flipV="1">
            <a:off x="0" y="6823075"/>
            <a:ext cx="12192000" cy="76200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4965" y="323215"/>
            <a:ext cx="4482465" cy="590644"/>
            <a:chOff x="384176" y="265897"/>
            <a:chExt cx="3124433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683562" cy="590644"/>
              <a:chOff x="5287963" y="239774"/>
              <a:chExt cx="2683562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31490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容联七陌</a:t>
                </a:r>
                <a:r>
                  <a:rPr lang="en-US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-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云客服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功能分析</a:t>
                </a:r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 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560910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9965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1400" y="913765"/>
          <a:ext cx="10073640" cy="580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/>
                <a:gridCol w="1710690"/>
                <a:gridCol w="2500630"/>
                <a:gridCol w="4152265"/>
              </a:tblGrid>
              <a:tr h="287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产品功能点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业务痛点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核心价值</a:t>
                      </a:r>
                      <a:endParaRPr lang="zh-CN" altLang="en-US"/>
                    </a:p>
                  </a:txBody>
                  <a:tcPr/>
                </a:tc>
              </a:tr>
              <a:tr h="827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多渠道接入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在线服务渠道分散多元，客服人员精力有限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打通电话及在线客服渠道。实现统一服务。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营销分析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无法为用户提供精准推荐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用户浏览轨迹追踪，了解用户需求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呼叫中心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电话客服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IVR</a:t>
                      </a:r>
                      <a:r>
                        <a:rPr lang="zh-CN" altLang="en-US"/>
                        <a:t>语音流程任意配置，多运营商合并接入</a:t>
                      </a:r>
                      <a:endParaRPr lang="zh-CN" altLang="en-US"/>
                    </a:p>
                  </a:txBody>
                  <a:tcPr/>
                </a:tc>
              </a:tr>
              <a:tr h="828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智能机器人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在线客服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智能机器人难以准确回答用户问题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统计客服机器人消息报表，优化机器人技能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CRM+</a:t>
                      </a:r>
                      <a:r>
                        <a:rPr lang="zh-CN" altLang="en-US"/>
                        <a:t>工单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工单流程繁琐，效率低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服务界面随时查看客户资料，任意环节都能发起工单，方便协作。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质检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质检工作耗时耗力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提供不同维度的监控视图，支持自定义质检</a:t>
                      </a:r>
                      <a:endParaRPr lang="zh-CN" alt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数据报表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人工统计，浪费时间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多维数据统计，提高工作效率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移动客服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客服工作场景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工作台，有时空限制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移动客服工作台，随时随地办公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 flipV="1">
            <a:off x="0" y="6823075"/>
            <a:ext cx="12192000" cy="76200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3923463" cy="590644"/>
            <a:chOff x="384176" y="265897"/>
            <a:chExt cx="3027741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586870" cy="590644"/>
              <a:chOff x="5287963" y="239774"/>
              <a:chExt cx="2586870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58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容联七陌</a:t>
                </a:r>
                <a:r>
                  <a:rPr lang="en-US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-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云电销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功能分析</a:t>
                </a:r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 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99650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云电销是针对企业电销业务的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解决方案，与单一智能外呼功能相比，整体解决方案降本提效的效果更明显。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91945" y="2112645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业务痛点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核心价值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任务管理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电销工作场景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销售人员工作效率监管困难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平台支持数据导入，通过外呼任务设置、实时提醒、有效保证销售人员工作量。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客户关系管理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员工离职有导致客户流失风险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信息加密，防止客户信息泄露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销售管理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电销业务监管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管理者精力有限，无法全面了解销售工作状态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公海管理，商机券、数据报表、监控可以及时掌握销售工作状态，有效监管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通话解决方案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电话销售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多种通话解决方案，适应不同团队使用场景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3543481" cy="548814"/>
            <a:chOff x="384176" y="265897"/>
            <a:chExt cx="3543481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31026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云问机器人</a:t>
              </a:r>
              <a:r>
                <a:rPr lang="en-US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-</a:t>
              </a:r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/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7624597" y="1872600"/>
            <a:ext cx="4023264" cy="1055394"/>
            <a:chOff x="6383521" y="1349766"/>
            <a:chExt cx="3813596" cy="1055394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1" y="1349766"/>
              <a:ext cx="205337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行业客户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83539" y="1667925"/>
              <a:ext cx="3813578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云问服务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万多家政企业单位，覆盖政府、金融、制造等行业，提供行业解决方案。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50668" y="1872632"/>
            <a:ext cx="4271634" cy="720114"/>
            <a:chOff x="6399664" y="1349766"/>
            <a:chExt cx="4049022" cy="720114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产品矩阵</a:t>
              </a:r>
              <a:endPara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41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0522" y="2190492"/>
            <a:ext cx="41316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云问科技是一家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创业公司，推出了多款依托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技术的智能化产品。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 flipV="1">
            <a:off x="0" y="6823075"/>
            <a:ext cx="12192000" cy="76200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3695065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31490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云问科技</a:t>
                </a:r>
                <a:r>
                  <a:rPr lang="en-US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-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功能</a:t>
                </a:r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分析</a:t>
                </a:r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 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97965" y="1503045"/>
          <a:ext cx="85318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40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业务痛点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核心价值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客服机器人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在线客服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智能机器人难以准确回答用户问题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语义解析能力强，通过意图槽位，快速理解用户问题。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知识构建能力强，可抽取文档中知识点并构成问答形式。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电话机器人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电话客服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语音对话难度大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改善语音识别、语义理解、语音播报的能力和质量。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在线客服平台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客服工作场景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客服培训上岗，学习成本高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将客服中心从成本中心打造成价值中心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总结建议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YE JI ZHAN SHI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57720" y="3785870"/>
            <a:ext cx="43522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全场景、一站式解决方案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业务驱动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822290"/>
            <a:ext cx="873333" cy="1012190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686383" y="2822290"/>
            <a:ext cx="873125" cy="1012190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76368" y="2822290"/>
            <a:ext cx="878205" cy="1012190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92408" y="2739105"/>
            <a:ext cx="3320415" cy="1541824"/>
            <a:chOff x="2021129" y="2596928"/>
            <a:chExt cx="3504888" cy="1542445"/>
          </a:xfrm>
        </p:grpSpPr>
        <p:sp>
          <p:nvSpPr>
            <p:cNvPr id="25" name="文本框 24"/>
            <p:cNvSpPr txBox="1"/>
            <p:nvPr/>
          </p:nvSpPr>
          <p:spPr>
            <a:xfrm>
              <a:off x="2021129" y="2596928"/>
              <a:ext cx="1890045" cy="55328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市场分析</a:t>
              </a:r>
              <a:endPara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48630" y="3078496"/>
              <a:ext cx="3477387" cy="106087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市场背景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市场空间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行业玩家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59508" y="2727556"/>
            <a:ext cx="3504565" cy="1542018"/>
            <a:chOff x="2021129" y="2596928"/>
            <a:chExt cx="3504888" cy="1542018"/>
          </a:xfrm>
        </p:grpSpPr>
        <p:sp>
          <p:nvSpPr>
            <p:cNvPr id="32" name="文本框 31"/>
            <p:cNvSpPr txBox="1"/>
            <p:nvPr/>
          </p:nvSpPr>
          <p:spPr>
            <a:xfrm>
              <a:off x="2021129" y="2596928"/>
              <a:ext cx="1890045" cy="55308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竞品分析</a:t>
              </a:r>
              <a:endPara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48630" y="3078496"/>
              <a:ext cx="3477387" cy="106045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产品矩阵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行业客户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功能分析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416338" y="2739506"/>
            <a:ext cx="3504888" cy="1218803"/>
            <a:chOff x="2021129" y="2596928"/>
            <a:chExt cx="3504888" cy="1218803"/>
          </a:xfrm>
        </p:grpSpPr>
        <p:sp>
          <p:nvSpPr>
            <p:cNvPr id="35" name="文本框 34"/>
            <p:cNvSpPr txBox="1"/>
            <p:nvPr/>
          </p:nvSpPr>
          <p:spPr>
            <a:xfrm>
              <a:off x="2021129" y="2596928"/>
              <a:ext cx="1890045" cy="55308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总结建议</a:t>
              </a:r>
              <a:endPara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48630" y="3078496"/>
              <a:ext cx="3477387" cy="7372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全场景解决方案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技术驱动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4145" name="组合 1"/>
          <p:cNvGrpSpPr/>
          <p:nvPr/>
        </p:nvGrpSpPr>
        <p:grpSpPr>
          <a:xfrm>
            <a:off x="346075" y="323850"/>
            <a:ext cx="3544888" cy="398463"/>
            <a:chOff x="545" y="509"/>
            <a:chExt cx="5582" cy="628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147" name="文本框 4"/>
            <p:cNvSpPr txBox="1"/>
            <p:nvPr/>
          </p:nvSpPr>
          <p:spPr>
            <a:xfrm>
              <a:off x="1239" y="509"/>
              <a:ext cx="4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5737895" y="1378387"/>
            <a:ext cx="0" cy="4649864"/>
          </a:xfrm>
          <a:prstGeom prst="line">
            <a:avLst/>
          </a:prstGeom>
          <a:ln>
            <a:solidFill>
              <a:sysClr val="window" lastClr="FFFFFF">
                <a:lumMod val="6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4149" name="Freeform 9"/>
          <p:cNvSpPr/>
          <p:nvPr>
            <p:custDataLst>
              <p:tags r:id="rId2"/>
            </p:custDataLst>
          </p:nvPr>
        </p:nvSpPr>
        <p:spPr>
          <a:xfrm>
            <a:off x="2836551" y="1127681"/>
            <a:ext cx="649267" cy="902116"/>
          </a:xfrm>
          <a:custGeom>
            <a:avLst/>
            <a:gdLst/>
            <a:ahLst/>
            <a:cxnLst>
              <a:cxn ang="0">
                <a:pos x="456765" y="404303"/>
              </a:cxn>
              <a:cxn ang="0">
                <a:pos x="226165" y="635334"/>
              </a:cxn>
              <a:cxn ang="0">
                <a:pos x="0" y="404303"/>
              </a:cxn>
              <a:cxn ang="0">
                <a:pos x="226165" y="0"/>
              </a:cxn>
              <a:cxn ang="0">
                <a:pos x="456765" y="404303"/>
              </a:cxn>
            </a:cxnLst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 cmpd="sng">
            <a:solidFill>
              <a:srgbClr val="1F74A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" name="Freeform 10"/>
          <p:cNvSpPr/>
          <p:nvPr>
            <p:custDataLst>
              <p:tags r:id="rId3"/>
            </p:custDataLst>
          </p:nvPr>
        </p:nvSpPr>
        <p:spPr bwMode="auto">
          <a:xfrm>
            <a:off x="3460105" y="1335531"/>
            <a:ext cx="214279" cy="426417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1F74AD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244"/>
          <p:cNvSpPr/>
          <p:nvPr>
            <p:custDataLst>
              <p:tags r:id="rId4"/>
            </p:custDataLst>
          </p:nvPr>
        </p:nvSpPr>
        <p:spPr bwMode="auto">
          <a:xfrm>
            <a:off x="8082112" y="1547669"/>
            <a:ext cx="666410" cy="30642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3498D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6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156" name="Freeform 245"/>
          <p:cNvSpPr/>
          <p:nvPr>
            <p:custDataLst>
              <p:tags r:id="rId5"/>
            </p:custDataLst>
          </p:nvPr>
        </p:nvSpPr>
        <p:spPr>
          <a:xfrm>
            <a:off x="8157110" y="1183394"/>
            <a:ext cx="441416" cy="659981"/>
          </a:xfrm>
          <a:custGeom>
            <a:avLst/>
            <a:gdLst/>
            <a:ahLst/>
            <a:cxnLst>
              <a:cxn ang="0">
                <a:pos x="303054" y="151527"/>
              </a:cxn>
              <a:cxn ang="0">
                <a:pos x="166680" y="11364"/>
              </a:cxn>
              <a:cxn ang="0">
                <a:pos x="121221" y="11364"/>
              </a:cxn>
              <a:cxn ang="0">
                <a:pos x="11364" y="121222"/>
              </a:cxn>
              <a:cxn ang="0">
                <a:pos x="11364" y="166680"/>
              </a:cxn>
              <a:cxn ang="0">
                <a:pos x="310631" y="465948"/>
              </a:cxn>
            </a:cxnLst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 cmpd="sng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57" name="Freeform 246"/>
          <p:cNvSpPr/>
          <p:nvPr>
            <p:custDataLst>
              <p:tags r:id="rId6"/>
            </p:custDataLst>
          </p:nvPr>
        </p:nvSpPr>
        <p:spPr>
          <a:xfrm>
            <a:off x="8587811" y="1166251"/>
            <a:ext cx="304277" cy="687836"/>
          </a:xfrm>
          <a:custGeom>
            <a:avLst/>
            <a:gdLst/>
            <a:ahLst/>
            <a:cxnLst>
              <a:cxn ang="0">
                <a:pos x="185822" y="485162"/>
              </a:cxn>
              <a:cxn ang="0">
                <a:pos x="216161" y="454839"/>
              </a:cxn>
              <a:cxn ang="0">
                <a:pos x="216161" y="30322"/>
              </a:cxn>
              <a:cxn ang="0">
                <a:pos x="185822" y="0"/>
              </a:cxn>
              <a:cxn ang="0">
                <a:pos x="30338" y="0"/>
              </a:cxn>
              <a:cxn ang="0">
                <a:pos x="0" y="30322"/>
              </a:cxn>
              <a:cxn ang="0">
                <a:pos x="0" y="454839"/>
              </a:cxn>
              <a:cxn ang="0">
                <a:pos x="30338" y="485162"/>
              </a:cxn>
              <a:cxn ang="0">
                <a:pos x="185822" y="485162"/>
              </a:cxn>
            </a:cxnLst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 cmpd="sng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" name="Oval 2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49953" y="1746948"/>
            <a:ext cx="47141" cy="49285"/>
          </a:xfrm>
          <a:prstGeom prst="ellipse">
            <a:avLst/>
          </a:prstGeom>
          <a:solidFill>
            <a:srgbClr val="03595D"/>
          </a:solidFill>
          <a:ln w="9525">
            <a:solidFill>
              <a:srgbClr val="3498DB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fontAlgn="base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160" name="ïşļiḓé"/>
          <p:cNvSpPr/>
          <p:nvPr>
            <p:custDataLst>
              <p:tags r:id="rId8"/>
            </p:custDataLst>
          </p:nvPr>
        </p:nvSpPr>
        <p:spPr>
          <a:xfrm>
            <a:off x="1100887" y="2861201"/>
            <a:ext cx="4341302" cy="3411329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p>
            <a:pPr algn="l">
              <a:lnSpc>
                <a:spcPct val="130000"/>
              </a:lnSpc>
              <a:spcBef>
                <a:spcPts val="1000"/>
              </a:spcBef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通过对前面三款产品的分析，可以发现三款产品均致力于为企业提供智能客服的整体解决方案。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  <a:spcBef>
                <a:spcPts val="1000"/>
              </a:spcBef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这不仅有助于企业降本提效而且有助于不同业务场景的打通，助力企业全面数字化转型。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buSzTx/>
            </a:pP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indent="0" algn="ctr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>
              <a:lnSpc>
                <a:spcPct val="120000"/>
              </a:lnSpc>
              <a:buSzTx/>
            </a:pP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íṡḻîďé"/>
          <p:cNvSpPr txBox="1"/>
          <p:nvPr>
            <p:custDataLst>
              <p:tags r:id="rId9"/>
            </p:custDataLst>
          </p:nvPr>
        </p:nvSpPr>
        <p:spPr bwMode="auto">
          <a:xfrm>
            <a:off x="1051604" y="2248362"/>
            <a:ext cx="4433443" cy="59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rgbClr val="3498DB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全场景、一站式解决方案</a:t>
            </a:r>
            <a:endParaRPr kumimoji="0" lang="zh-CN" altLang="en-US" sz="2000" b="1" i="0" u="none" strike="noStrike" kern="0" cap="none" spc="30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ïşļiḓé"/>
          <p:cNvSpPr/>
          <p:nvPr>
            <p:custDataLst>
              <p:tags r:id="rId10"/>
            </p:custDataLst>
          </p:nvPr>
        </p:nvSpPr>
        <p:spPr bwMode="auto">
          <a:xfrm>
            <a:off x="6290736" y="2861201"/>
            <a:ext cx="4422728" cy="341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对比分析发现，腾讯企点和云问科技偏向于技术驱动，而容联七陌更重业务驱动。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一方面深入了解业务，才能找到问题的关键所在。一方面需要强大的技术支撑才能提供高效解决方案，尤其是目前语义理解能力成为提升智能客户服务质量的瓶颈。所以两者的结合才能更好满足企业降本增效和服务质量的需求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ym typeface="+mn-ea"/>
            </a:endParaRPr>
          </a:p>
          <a:p>
            <a:pPr marL="457200" marR="0" lvl="1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olidFill>
                <a:srgbClr val="000000"/>
              </a:solidFill>
            </a:endParaRPr>
          </a:p>
          <a:p>
            <a:pPr marL="0" marR="0" indent="0" algn="ctr" defTabSz="91376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strike="noStrike" noProof="1" dirty="0">
              <a:solidFill>
                <a:srgbClr val="000000"/>
              </a:solidFill>
            </a:endParaRPr>
          </a:p>
          <a:p>
            <a:pPr marL="0" marR="0" indent="0" algn="ctr" defTabSz="91376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0" cap="none" spc="150" normalizeH="0" baseline="0" noProof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íṡḻîďé"/>
          <p:cNvSpPr txBox="1"/>
          <p:nvPr>
            <p:custDataLst>
              <p:tags r:id="rId11"/>
            </p:custDataLst>
          </p:nvPr>
        </p:nvSpPr>
        <p:spPr bwMode="auto">
          <a:xfrm>
            <a:off x="6312164" y="2248362"/>
            <a:ext cx="4452727" cy="59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rgbClr val="3498DB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r>
              <a:rPr lang="en-US" altLang="zh-CN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业务驱动</a:t>
            </a:r>
            <a:endParaRPr kumimoji="0" lang="zh-CN" altLang="en-US" sz="2000" b="1" i="0" u="none" strike="noStrike" kern="0" cap="none" spc="300" normalizeH="0" baseline="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6284456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请您指正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706" y="4243544"/>
            <a:ext cx="620104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不足之处还请您分析指正</a:t>
            </a:r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881" y="4771090"/>
            <a:ext cx="180725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汇报人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：刘雪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3276" y="404585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市场分析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21830" y="3785870"/>
            <a:ext cx="44881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市场背景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市场空间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行业玩家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市场背景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108769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兴起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客户服务的概念源于美国，最早是在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1956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年由泛美航空公司推出客服中心，用户机票预订。此后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推出首个用户电话营销的外呼中心，这种通过电话进行客服、营销等商业活动的服务形式逐渐在全球推广。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近年来，随着消费主权时代的到来，大众对于业务服务的期望不断增长，客服行业的发展也面临诸多问题：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3" indent="-457200" algn="l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为了提高客户服务满意度，呼叫中心座席数量持续增长，给企业成本造成较大压力。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3" indent="-457200" algn="l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客服人员普遍工作压力大，人员流失率高。同样导致管理困难，工作效率低等问题。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828800" lvl="3" indent="-457200" algn="l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客服中心每天产生大量客户交互数据，但数据的价值未得到挖掘。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510655"/>
            <a:ext cx="12192000" cy="372745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市场背景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108769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0" lvl="1" algn="l"/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  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随着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、云计算、大数据等技术的不断成熟，其应用也逐渐深入到各行各业中。对客服行业来说，技术也在驱动客服软件向新的形态演化。</a:t>
            </a:r>
            <a:endParaRPr lang="en-US" altLang="zh-CN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3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通过辅助人工，以及回答简单重复性问题，大大提高了客服的工作效率。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3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SaaS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模式使得企业搭建客服中心的成本大幅降低，产品功能更加丰富，应用场景也从客服延伸到了营销、销售等多个环节。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3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大数据技术的应用，让企业实现对用户和业务的洞察，反哺业务优化。</a:t>
            </a:r>
            <a:endParaRPr lang="en-US" altLang="zh-CN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			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595120" y="4214495"/>
          <a:ext cx="9399905" cy="197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87825" y="3954780"/>
            <a:ext cx="302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b="1">
                <a:solidFill>
                  <a:srgbClr val="52618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中国客服软件发展历程</a:t>
            </a:r>
            <a:endParaRPr kumimoji="1" lang="zh-CN" altLang="en-US" b="1">
              <a:solidFill>
                <a:srgbClr val="52618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415405"/>
            <a:ext cx="12192000" cy="467995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市场空间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10842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根据艾瑞咨询分析，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年智能客服业务规模将突破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亿元，年复合增长率为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56%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应用业务规模突破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亿元。同时客服业务将向企业服务、智能服务机器人、智能会议等领域拓展。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307" t="40118" r="4540" b="3941"/>
          <a:stretch>
            <a:fillRect/>
          </a:stretch>
        </p:blipFill>
        <p:spPr>
          <a:xfrm>
            <a:off x="786765" y="2724150"/>
            <a:ext cx="10574655" cy="331597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5" y="323215"/>
            <a:ext cx="3695065" cy="590644"/>
            <a:chOff x="384176" y="265897"/>
            <a:chExt cx="2851486" cy="5906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0644"/>
              <a:chOff x="5287963" y="239774"/>
              <a:chExt cx="2410615" cy="590644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2314903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zh-CN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行业玩家</a:t>
                </a:r>
                <a:endParaRPr lang="zh-CN" altLang="zh-CN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723265" y="1155700"/>
            <a:ext cx="99650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由于客服行业中智能化需求上升，各类玩家纷纷布局智能客服市场。根据厂商背景可以分为大型互联网公司、</a:t>
            </a:r>
            <a:r>
              <a:rPr lang="en-US" altLang="zh-CN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4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云通讯厂商、客服机器人厂商三类主要玩家。</a:t>
            </a:r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4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616075" y="2602865"/>
          <a:ext cx="8180070" cy="284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690"/>
                <a:gridCol w="2726690"/>
                <a:gridCol w="27266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厂商类型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发展优势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代表产品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大型互联网公司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资源丰富，无论是生态企业还是庞大流量，都为获客带来诸多便利。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腾讯企点、网易七鱼、百度商桥、</a:t>
                      </a:r>
                      <a:endParaRPr lang="zh-CN" altLang="en-US"/>
                    </a:p>
                  </a:txBody>
                  <a:tcPr/>
                </a:tc>
              </a:tr>
              <a:tr h="654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PaaS</a:t>
                      </a:r>
                      <a:r>
                        <a:rPr lang="zh-CN" altLang="en-US"/>
                        <a:t>云通讯厂商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具备较强的云通讯能力，产品及服务也更加丰富。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环信、容联七陌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客服机器人厂商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AI</a:t>
                      </a:r>
                      <a:r>
                        <a:rPr lang="zh-CN" altLang="en-US"/>
                        <a:t>应用方面布局最早，拥有更扎实的技术能力和多年服务行业的经验。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</a:t>
                      </a:r>
                      <a:r>
                        <a:rPr lang="en-US" altLang="zh-CN"/>
                        <a:t>i</a:t>
                      </a:r>
                      <a:r>
                        <a:rPr lang="zh-CN" altLang="en-US"/>
                        <a:t>机器人、追一科技、云问科技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680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竞品分析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GONG ZUO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17080" y="3785870"/>
            <a:ext cx="4392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产品矩阵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行业客户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8545" name="组合 1"/>
          <p:cNvGrpSpPr/>
          <p:nvPr/>
        </p:nvGrpSpPr>
        <p:grpSpPr>
          <a:xfrm>
            <a:off x="346075" y="323850"/>
            <a:ext cx="2073275" cy="398463"/>
            <a:chOff x="545" y="509"/>
            <a:chExt cx="3265" cy="628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545" y="644"/>
              <a:ext cx="595" cy="403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547" name="文本框 6"/>
            <p:cNvSpPr txBox="1"/>
            <p:nvPr/>
          </p:nvSpPr>
          <p:spPr>
            <a:xfrm>
              <a:off x="1239" y="509"/>
              <a:ext cx="257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分析总述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379538" y="1323975"/>
            <a:ext cx="763588" cy="790575"/>
          </a:xfrm>
          <a:prstGeom prst="rect">
            <a:avLst/>
          </a:prstGeom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1233488" y="1173163"/>
            <a:ext cx="1055688" cy="109220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9C78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65388" y="993775"/>
            <a:ext cx="2886075" cy="47148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59C78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分析目的</a:t>
            </a:r>
            <a:endParaRPr lang="zh-CN" altLang="en-US" sz="2000" b="1" spc="300" noProof="1">
              <a:solidFill>
                <a:srgbClr val="59C78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65388" y="1489075"/>
            <a:ext cx="3173413" cy="108267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/>
          <a:p>
            <a:pPr>
              <a:lnSpc>
                <a:spcPct val="120000"/>
              </a:lnSpc>
            </a:pPr>
            <a:r>
              <a:rPr kumimoji="0" lang="zh-CN" altLang="en-US" sz="1600" b="1" kern="1200" cap="none" spc="15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目标</a:t>
            </a:r>
            <a:r>
              <a:rPr kumimoji="0" lang="zh-CN" altLang="en-US" sz="1600" kern="1200" cap="none" spc="150" normalizeH="0" baseline="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：了解智能客服相关产品，分析不同产品的</a:t>
            </a:r>
            <a:r>
              <a:rPr kumimoji="0" lang="zh-CN" altLang="en-US" sz="1600" b="1" kern="1200" cap="none" spc="150" normalizeH="0" baseline="0" noProof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特点及发展逻辑</a:t>
            </a:r>
            <a:endParaRPr kumimoji="0" lang="zh-CN" altLang="en-US" sz="1600" b="1" kern="1200" cap="none" spc="150" normalizeH="0" baseline="0" noProof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578600" y="1323975"/>
            <a:ext cx="763588" cy="790575"/>
          </a:xfrm>
          <a:prstGeom prst="rect">
            <a:avLst/>
          </a:prstGeom>
          <a:solidFill>
            <a:srgbClr val="49BEA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6"/>
            </p:custDataLst>
          </p:nvPr>
        </p:nvSpPr>
        <p:spPr>
          <a:xfrm>
            <a:off x="6432550" y="1173163"/>
            <a:ext cx="1055688" cy="109220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9BEAA">
              <a:alpha val="71000"/>
            </a:srgbClr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662863" y="993775"/>
            <a:ext cx="2886075" cy="471488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49BEA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分析对象</a:t>
            </a:r>
            <a:endParaRPr lang="zh-CN" altLang="en-US" sz="2000" b="1" spc="300" noProof="1">
              <a:solidFill>
                <a:srgbClr val="49BEA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663180" y="1489075"/>
            <a:ext cx="3232150" cy="158559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 fontScale="25000"/>
          </a:bodyPr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400" b="1" spc="15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pitchFamily="2" charset="-122"/>
              </a:rPr>
              <a:t>竞品选择</a:t>
            </a:r>
            <a:r>
              <a:rPr lang="zh-CN" altLang="en-US" sz="6400" spc="15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等线" panose="02010600030101010101" pitchFamily="2" charset="-122"/>
              </a:rPr>
              <a:t>：腾讯企点、容联七陌、云问科技</a:t>
            </a:r>
            <a:endParaRPr kumimoji="0" lang="zh-CN" altLang="en-US" sz="64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6400" b="1" spc="15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选择因素</a:t>
            </a:r>
            <a:r>
              <a:rPr lang="zh-CN" altLang="en-US" sz="6400" spc="150" noProof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：根据产品的厂商背景，产品特色选择了三款具有代表性的产品。</a:t>
            </a: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600" spc="150" noProof="1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1379538" y="3667125"/>
            <a:ext cx="763588" cy="717550"/>
          </a:xfrm>
          <a:prstGeom prst="rect">
            <a:avLst/>
          </a:pr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10"/>
            </p:custDataLst>
          </p:nvPr>
        </p:nvSpPr>
        <p:spPr>
          <a:xfrm>
            <a:off x="1233488" y="3529013"/>
            <a:ext cx="1055688" cy="99377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48AAC1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2465388" y="3430588"/>
            <a:ext cx="2886075" cy="42862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48AAC1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分析维度</a:t>
            </a:r>
            <a:endParaRPr lang="zh-CN" altLang="en-US" sz="2000" b="1" spc="300" noProof="1">
              <a:solidFill>
                <a:srgbClr val="48AAC1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465388" y="3879850"/>
            <a:ext cx="3173413" cy="98425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/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0" lang="zh-CN" altLang="en-US" sz="1600" b="1" kern="120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维度选择</a:t>
            </a:r>
            <a:r>
              <a:rPr kumimoji="0" lang="zh-CN" altLang="en-US" sz="1600" kern="1200" cap="none" spc="0" normalizeH="0" baseline="0" noProof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：产品矩阵、行业用户、功能设计</a:t>
            </a:r>
            <a:endParaRPr kumimoji="0" lang="zh-CN" altLang="en-US" sz="1600" kern="1200" cap="none" spc="0" normalizeH="0" baseline="0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选择原因</a:t>
            </a:r>
            <a:r>
              <a:rPr lang="zh-CN" altLang="en-US" sz="16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lang="zh-CN" altLang="en-US" sz="1400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智能客服业务场景复杂多样，不同行业差异大，因此重点分析产品的切入场景、切入行业。</a:t>
            </a: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zh-CN" altLang="en-US" sz="1600" kern="1200" cap="none" spc="150" normalizeH="0" baseline="0" noProof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578600" y="3667125"/>
            <a:ext cx="763588" cy="717550"/>
          </a:xfrm>
          <a:prstGeom prst="rect">
            <a:avLst/>
          </a:pr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>
              <a:lnSpc>
                <a:spcPct val="120000"/>
              </a:lnSpc>
            </a:pPr>
            <a:r>
              <a:rPr lang="en-US" altLang="zh-CN" sz="3200" strike="noStrike" spc="150" noProof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3200" strike="noStrike" spc="150" noProof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>
          <a:xfrm>
            <a:off x="6432550" y="3529013"/>
            <a:ext cx="1055688" cy="993775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5B99CA"/>
          </a:solidFill>
          <a:ln>
            <a:noFill/>
          </a:ln>
        </p:spPr>
        <p:style>
          <a:lnRef idx="2">
            <a:srgbClr val="59C78A">
              <a:shade val="50000"/>
            </a:srgbClr>
          </a:lnRef>
          <a:fillRef idx="1">
            <a:srgbClr val="59C78A"/>
          </a:fillRef>
          <a:effectRef idx="0">
            <a:srgbClr val="59C78A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 fontAlgn="base"/>
            <a:endParaRPr lang="zh-CN" altLang="en-US" strike="noStrike" noProof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7662863" y="3430905"/>
            <a:ext cx="2886075" cy="42862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/>
          <a:p>
            <a:pPr>
              <a:lnSpc>
                <a:spcPct val="120000"/>
              </a:lnSpc>
            </a:pPr>
            <a:r>
              <a:rPr lang="zh-CN" altLang="en-US" sz="2000" b="1" spc="300" noProof="1">
                <a:solidFill>
                  <a:srgbClr val="5B99CA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分析结论</a:t>
            </a:r>
            <a:endParaRPr lang="zh-CN" altLang="en-US" sz="2000" b="1" spc="300" noProof="1">
              <a:solidFill>
                <a:srgbClr val="5B99C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563" name="文本框 18"/>
          <p:cNvSpPr txBox="1"/>
          <p:nvPr>
            <p:custDataLst>
              <p:tags r:id="rId16"/>
            </p:custDataLst>
          </p:nvPr>
        </p:nvSpPr>
        <p:spPr>
          <a:xfrm>
            <a:off x="7663180" y="3859530"/>
            <a:ext cx="3233420" cy="100457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hangingPunct="0">
              <a:lnSpc>
                <a:spcPct val="130000"/>
              </a:lnSpc>
              <a:buSzTx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各家产品都倾向于推出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全场景、一站式的解决方案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，帮助企业降本提效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  <a:p>
            <a:pPr eaLnBrk="0" hangingPunct="0">
              <a:lnSpc>
                <a:spcPct val="130000"/>
              </a:lnSpc>
              <a:buSzTx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腾讯企点、云问科技有技术优势产品更加偏向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技术驱动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、容联七陌有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PaaS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平台优势，产品更加偏向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业务驱动</a:t>
            </a:r>
            <a:endParaRPr lang="zh-CN" alt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UNIT_TABLE_BEAUTIFY" val="smartTable{40f8c65f-cab0-41d9-9c4a-928809f0ab6a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60390_4*l_h_i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160390_4*l_h_i*1_3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60390_4*l_h_a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7"/>
  <p:tag name="KSO_WM_UNIT_TEXT_FILL_TYPE" val="1"/>
</p:tagLst>
</file>

<file path=ppt/tags/tag1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390_4*l_h_f*1_3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60390_4*l_h_i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160390_4*l_h_i*1_4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60390_4*l_h_a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8"/>
  <p:tag name="KSO_WM_UNIT_TEXT_FILL_TYPE" val="1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390_4*l_h_f*1_4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ABLE_BEAUTIFY" val="smartTable{40f8c65f-cab0-41d9-9c4a-928809f0ab6a}"/>
</p:tagLst>
</file>

<file path=ppt/tags/tag19.xml><?xml version="1.0" encoding="utf-8"?>
<p:tagLst xmlns:p="http://schemas.openxmlformats.org/presentationml/2006/main">
  <p:tag name="KSO_WM_UNIT_TABLE_BEAUTIFY" val="smartTable{40f8c65f-cab0-41d9-9c4a-928809f0ab6a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390_4*l_h_i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UNIT_TABLE_BEAUTIFY" val="smartTable{40f8c65f-cab0-41d9-9c4a-928809f0ab6a}"/>
</p:tagLst>
</file>

<file path=ppt/tags/tag21.xml><?xml version="1.0" encoding="utf-8"?>
<p:tagLst xmlns:p="http://schemas.openxmlformats.org/presentationml/2006/main">
  <p:tag name="KSO_WM_UNIT_TABLE_BEAUTIFY" val="smartTable{bcd243a3-d7a3-4f9e-8bc2-2c374e090ef0}"/>
</p:tagLst>
</file>

<file path=ppt/tags/tag22.xml><?xml version="1.0" encoding="utf-8"?>
<p:tagLst xmlns:p="http://schemas.openxmlformats.org/presentationml/2006/main">
  <p:tag name="KSO_WM_UNIT_TABLE_BEAUTIFY" val="smartTable{77e20625-3d0a-4da1-aab3-b4aaee80400f}"/>
</p:tagLst>
</file>

<file path=ppt/tags/tag23.xml><?xml version="1.0" encoding="utf-8"?>
<p:tagLst xmlns:p="http://schemas.openxmlformats.org/presentationml/2006/main">
  <p:tag name="KSO_WM_UNIT_TABLE_BEAUTIFY" val="smartTable{77e20625-3d0a-4da1-aab3-b4aaee80400f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390_4*l_h_i*1_1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60390_4*l_h_a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390_4*l_h_f*1_1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390_4*l_h_i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160390_4*l_h_i*1_2_2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60390_4*l_h_a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6"/>
  <p:tag name="KSO_WM_UNIT_TEXT_FILL_TYPE" val="1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390_4*l_h_f*1_2_1"/>
  <p:tag name="KSO_WM_TEMPLATE_CATEGORY" val="diagram"/>
  <p:tag name="KSO_WM_TEMPLATE_INDEX" val="160390"/>
  <p:tag name="KSO_WM_UNIT_LAYERLEVEL" val="1_1_1"/>
  <p:tag name="KSO_WM_TAG_VERSION" val="1.0"/>
  <p:tag name="KSO_WM_BEAUTIFY_FLAG" val="#wm#"/>
  <p:tag name="KSO_WM_UNIT_PRESET_TEXT" val="单击此处输入你的正文，文字是您思想的提炼，请尽量言简意赅的阐述观点。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演示</Application>
  <PresentationFormat>宽屏</PresentationFormat>
  <Paragraphs>514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华文仿宋</vt:lpstr>
      <vt:lpstr>文泉驿等宽微米黑</vt:lpstr>
      <vt:lpstr>黑体</vt:lpstr>
      <vt:lpstr>思源黑体 CN Normal</vt:lpstr>
      <vt:lpstr>Aharoni</vt:lpstr>
      <vt:lpstr>Yu Gothic UI Semibold</vt:lpstr>
      <vt:lpstr>站酷快乐体2016修订版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the road not taken</cp:lastModifiedBy>
  <cp:revision>58</cp:revision>
  <dcterms:created xsi:type="dcterms:W3CDTF">2020-03-11T02:21:00Z</dcterms:created>
  <dcterms:modified xsi:type="dcterms:W3CDTF">2020-09-25T02:32:44Z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