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72" r:id="rId12"/>
    <p:sldId id="271" r:id="rId13"/>
    <p:sldId id="274" r:id="rId14"/>
    <p:sldId id="275" r:id="rId15"/>
    <p:sldId id="276" r:id="rId16"/>
    <p:sldId id="277" r:id="rId17"/>
    <p:sldId id="273" r:id="rId18"/>
    <p:sldId id="269" r:id="rId19"/>
    <p:sldId id="270" r:id="rId20"/>
    <p:sldId id="278" r:id="rId21"/>
    <p:sldId id="279" r:id="rId22"/>
    <p:sldId id="266" r:id="rId23"/>
    <p:sldId id="268" r:id="rId2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81B7AC-4666-46AE-8D02-9A00315D8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2C94F52-3882-4824-B2E1-B76E1DBED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0986900-F802-44F9-B8C7-8D506566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E4F0-1492-484C-95F8-4A7E6FF6F022}" type="datetimeFigureOut">
              <a:rPr lang="pl-PL" smtClean="0"/>
              <a:t>10.07.2019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448A4C-5922-4407-BFB2-30949ADA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229DB7D-2A2D-48A8-923A-4E119195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3A34-AF68-4A5C-ABBA-24CA1CA200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656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08D89B-93B3-4B5A-87D6-0375E74A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DB06231-567D-4F67-8B0F-3B86FF31A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0361730-1E4C-4F03-868D-4BE70382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E4F0-1492-484C-95F8-4A7E6FF6F022}" type="datetimeFigureOut">
              <a:rPr lang="pl-PL" smtClean="0"/>
              <a:t>10.07.2019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F632375-B1BD-4137-B7C3-A3961EEF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FC60F6C-9151-4EF9-AB01-20176D77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3A34-AF68-4A5C-ABBA-24CA1CA200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186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F417437-DB76-4F07-B5CC-774BF854F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37CE864-40B5-4B36-85F4-5936744C2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16AA06-59D9-4497-A14B-A5C735B1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E4F0-1492-484C-95F8-4A7E6FF6F022}" type="datetimeFigureOut">
              <a:rPr lang="pl-PL" smtClean="0"/>
              <a:t>10.07.2019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C7E452B-7872-4611-816C-3A396AFE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6B03D2-F42B-459D-95F5-65237276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3A34-AF68-4A5C-ABBA-24CA1CA200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56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202ADE-0C2B-4AC9-A581-EB998184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E17BA2-FAF1-4364-B197-97A9655B2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986FB13-5282-4417-8CCC-547F3D85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E4F0-1492-484C-95F8-4A7E6FF6F022}" type="datetimeFigureOut">
              <a:rPr lang="pl-PL" smtClean="0"/>
              <a:t>10.07.2019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FA7F6B9-F9DF-4EAD-BA22-DBDF90E3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E4BE72B-1D1E-4367-B0A1-66557B758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3A34-AF68-4A5C-ABBA-24CA1CA200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227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4480D0-6A4D-46B3-B936-E7CBD405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F6445DA-0EF4-4944-8CC8-5F78C3A1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918D3F4-717B-4653-AD49-60D9BD5D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E4F0-1492-484C-95F8-4A7E6FF6F022}" type="datetimeFigureOut">
              <a:rPr lang="pl-PL" smtClean="0"/>
              <a:t>10.07.2019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BD8B23D-2B77-4772-8A16-F26F123D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4FD32EE-16C1-4C1E-B20C-4D2CA7D6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3A34-AF68-4A5C-ABBA-24CA1CA200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497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01C293-5AFF-4BC0-A076-05953BD9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327342-6AE0-4252-9D0C-B87D8FA39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18E7E64-41EF-4206-90A5-FF9BF4261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90A4523-1CDF-4554-904A-87BE0BF55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E4F0-1492-484C-95F8-4A7E6FF6F022}" type="datetimeFigureOut">
              <a:rPr lang="pl-PL" smtClean="0"/>
              <a:t>10.07.2019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3BE3BB1-3BA3-4637-94ED-FC8E5583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16B1DE5-F7B3-421E-A7A1-0AC8F7FE9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3A34-AF68-4A5C-ABBA-24CA1CA200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761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188E7C-9995-479A-A297-A292DE27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40022B4-092C-4038-B076-9D17C6416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3A405DA-4885-42B2-BA1E-830DA0EF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A78D9EC-5BEF-49B1-A5C7-656E09993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15E9F3D-B446-4AB9-AB62-C18F1E346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93B89F7-5456-4BDF-A0D7-CB1DA70D3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E4F0-1492-484C-95F8-4A7E6FF6F022}" type="datetimeFigureOut">
              <a:rPr lang="pl-PL" smtClean="0"/>
              <a:t>10.07.2019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584A7C0-BB2E-4410-9653-8E1227A4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CFE452C-E664-4671-A13B-5E83FAEA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3A34-AF68-4A5C-ABBA-24CA1CA200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749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9EF4AB-7788-450A-895A-D54B14245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5570855-A826-40D3-A844-3EDE7A1F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E4F0-1492-484C-95F8-4A7E6FF6F022}" type="datetimeFigureOut">
              <a:rPr lang="pl-PL" smtClean="0"/>
              <a:t>10.07.2019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EB07080-7B4A-45C7-8C4C-076ED15F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6D77DE9-D4FA-4079-A308-91F25C49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3A34-AF68-4A5C-ABBA-24CA1CA200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895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6A7BBC3-AEDF-463D-820D-DD0761D0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E4F0-1492-484C-95F8-4A7E6FF6F022}" type="datetimeFigureOut">
              <a:rPr lang="pl-PL" smtClean="0"/>
              <a:t>10.07.2019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7647273-64E3-4B29-866A-92378A65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56F59F5-50D8-4053-AF6E-BB7F1D15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3A34-AF68-4A5C-ABBA-24CA1CA200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919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0BA06D-0341-4ACA-9590-70D9ABD4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74097A-B628-4227-94F5-878D373AC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600BF82-9B4E-4452-895E-E9AF034B1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02C4B81-C7BF-4CEA-BEC1-294E75C1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E4F0-1492-484C-95F8-4A7E6FF6F022}" type="datetimeFigureOut">
              <a:rPr lang="pl-PL" smtClean="0"/>
              <a:t>10.07.2019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72F02F5-D50E-4233-940D-2074B1BAB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89EF33D-2F4A-4403-BCAB-B2C93ADB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3A34-AF68-4A5C-ABBA-24CA1CA200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701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EEEC2F-0D7E-49FD-A74E-E61F63B6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36586B8-7131-4480-A44A-017C6485C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9F907B8-BCDF-40DE-A0E7-0191BCA4F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1461F59-A7D4-44A8-81D2-D98E7A464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E4F0-1492-484C-95F8-4A7E6FF6F022}" type="datetimeFigureOut">
              <a:rPr lang="pl-PL" smtClean="0"/>
              <a:t>10.07.2019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6C154F9-4F41-4231-93CE-27CCFA5E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CECE7E7-12DE-419D-8403-7605236B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3A34-AF68-4A5C-ABBA-24CA1CA200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357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3733DB0-3F9C-470D-A566-45FC97CD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E392801-8618-42E8-8CF1-95373ED08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0765F8E-D27E-4473-BC73-AE542AEDE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8E4F0-1492-484C-95F8-4A7E6FF6F022}" type="datetimeFigureOut">
              <a:rPr lang="pl-PL" smtClean="0"/>
              <a:t>10.07.2019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CD7F19E-7327-48B4-9931-70E8EBB1B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8F2D95C-3D15-41F0-9746-94CE1C370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83A34-AF68-4A5C-ABBA-24CA1CA200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257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5FB752-6206-4210-AAA7-7123BCE36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Sortowanie Szybkie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9DC5BFF-6BFE-4D7B-86FA-4E6F0FCF8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QuickSort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06470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227279C-7192-49AA-8A2B-43595F00D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516742"/>
              </p:ext>
            </p:extLst>
          </p:nvPr>
        </p:nvGraphicFramePr>
        <p:xfrm>
          <a:off x="3114251" y="516591"/>
          <a:ext cx="64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496CEA79-A3D5-45E1-9472-A38CB1B82E23}"/>
              </a:ext>
            </a:extLst>
          </p:cNvPr>
          <p:cNvSpPr/>
          <p:nvPr/>
        </p:nvSpPr>
        <p:spPr>
          <a:xfrm>
            <a:off x="437748" y="5418079"/>
            <a:ext cx="2676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Mniejsze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D7CD68B-D6EF-49E4-886F-27D15E04817D}"/>
              </a:ext>
            </a:extLst>
          </p:cNvPr>
          <p:cNvSpPr/>
          <p:nvPr/>
        </p:nvSpPr>
        <p:spPr>
          <a:xfrm>
            <a:off x="5293537" y="5418079"/>
            <a:ext cx="16049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4E57770-9B57-486F-BFF5-A1DD0E7915E7}"/>
              </a:ext>
            </a:extLst>
          </p:cNvPr>
          <p:cNvSpPr/>
          <p:nvPr/>
        </p:nvSpPr>
        <p:spPr>
          <a:xfrm>
            <a:off x="8693124" y="5002581"/>
            <a:ext cx="34457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Większe </a:t>
            </a:r>
            <a:b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(lub równe)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603E90F2-725A-48F4-95D0-105E79C8D921}"/>
              </a:ext>
            </a:extLst>
          </p:cNvPr>
          <p:cNvCxnSpPr/>
          <p:nvPr/>
        </p:nvCxnSpPr>
        <p:spPr>
          <a:xfrm>
            <a:off x="5126182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CE29442-9A56-46E8-9D47-EA361C76DE37}"/>
              </a:ext>
            </a:extLst>
          </p:cNvPr>
          <p:cNvCxnSpPr/>
          <p:nvPr/>
        </p:nvCxnSpPr>
        <p:spPr>
          <a:xfrm>
            <a:off x="7015019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934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227279C-7192-49AA-8A2B-43595F00DC72}"/>
              </a:ext>
            </a:extLst>
          </p:cNvPr>
          <p:cNvGraphicFramePr>
            <a:graphicFrameLocks noGrp="1"/>
          </p:cNvGraphicFramePr>
          <p:nvPr/>
        </p:nvGraphicFramePr>
        <p:xfrm>
          <a:off x="3114251" y="516591"/>
          <a:ext cx="64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496CEA79-A3D5-45E1-9472-A38CB1B82E23}"/>
              </a:ext>
            </a:extLst>
          </p:cNvPr>
          <p:cNvSpPr/>
          <p:nvPr/>
        </p:nvSpPr>
        <p:spPr>
          <a:xfrm>
            <a:off x="437748" y="5418079"/>
            <a:ext cx="2676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Mniejsze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D7CD68B-D6EF-49E4-886F-27D15E04817D}"/>
              </a:ext>
            </a:extLst>
          </p:cNvPr>
          <p:cNvSpPr/>
          <p:nvPr/>
        </p:nvSpPr>
        <p:spPr>
          <a:xfrm>
            <a:off x="5293537" y="5418079"/>
            <a:ext cx="16049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4E57770-9B57-486F-BFF5-A1DD0E7915E7}"/>
              </a:ext>
            </a:extLst>
          </p:cNvPr>
          <p:cNvSpPr/>
          <p:nvPr/>
        </p:nvSpPr>
        <p:spPr>
          <a:xfrm>
            <a:off x="8693124" y="5002581"/>
            <a:ext cx="34457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Większe </a:t>
            </a:r>
            <a:b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(lub równe)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603E90F2-725A-48F4-95D0-105E79C8D921}"/>
              </a:ext>
            </a:extLst>
          </p:cNvPr>
          <p:cNvCxnSpPr/>
          <p:nvPr/>
        </p:nvCxnSpPr>
        <p:spPr>
          <a:xfrm>
            <a:off x="5126182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CE29442-9A56-46E8-9D47-EA361C76DE37}"/>
              </a:ext>
            </a:extLst>
          </p:cNvPr>
          <p:cNvCxnSpPr/>
          <p:nvPr/>
        </p:nvCxnSpPr>
        <p:spPr>
          <a:xfrm>
            <a:off x="7015019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Prostokąt 6">
                <a:extLst>
                  <a:ext uri="{FF2B5EF4-FFF2-40B4-BE49-F238E27FC236}">
                    <a16:creationId xmlns:a16="http://schemas.microsoft.com/office/drawing/2014/main" id="{2124B7C0-EBB2-4D53-BA30-B8CF725F0B78}"/>
                  </a:ext>
                </a:extLst>
              </p:cNvPr>
              <p:cNvSpPr/>
              <p:nvPr/>
            </p:nvSpPr>
            <p:spPr>
              <a:xfrm>
                <a:off x="5176982" y="3616517"/>
                <a:ext cx="1994457" cy="16481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5400" b="1" i="1" smtClean="0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5400" b="1" i="1" smtClean="0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pl-PL" sz="5400" b="1" i="1" smtClean="0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sz="5400" b="1" i="1" smtClean="0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pl-PL" sz="5400" b="1" i="1" smtClean="0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pl-PL" sz="5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Prostokąt 6">
                <a:extLst>
                  <a:ext uri="{FF2B5EF4-FFF2-40B4-BE49-F238E27FC236}">
                    <a16:creationId xmlns:a16="http://schemas.microsoft.com/office/drawing/2014/main" id="{2124B7C0-EBB2-4D53-BA30-B8CF725F0B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982" y="3616517"/>
                <a:ext cx="1994457" cy="16481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051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227279C-7192-49AA-8A2B-43595F00DC72}"/>
              </a:ext>
            </a:extLst>
          </p:cNvPr>
          <p:cNvGraphicFramePr>
            <a:graphicFrameLocks noGrp="1"/>
          </p:cNvGraphicFramePr>
          <p:nvPr/>
        </p:nvGraphicFramePr>
        <p:xfrm>
          <a:off x="3114251" y="516591"/>
          <a:ext cx="64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496CEA79-A3D5-45E1-9472-A38CB1B82E23}"/>
              </a:ext>
            </a:extLst>
          </p:cNvPr>
          <p:cNvSpPr/>
          <p:nvPr/>
        </p:nvSpPr>
        <p:spPr>
          <a:xfrm>
            <a:off x="437748" y="5418079"/>
            <a:ext cx="2676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Mniejsze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D7CD68B-D6EF-49E4-886F-27D15E04817D}"/>
              </a:ext>
            </a:extLst>
          </p:cNvPr>
          <p:cNvSpPr/>
          <p:nvPr/>
        </p:nvSpPr>
        <p:spPr>
          <a:xfrm>
            <a:off x="5293537" y="5418079"/>
            <a:ext cx="16049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4E57770-9B57-486F-BFF5-A1DD0E7915E7}"/>
              </a:ext>
            </a:extLst>
          </p:cNvPr>
          <p:cNvSpPr/>
          <p:nvPr/>
        </p:nvSpPr>
        <p:spPr>
          <a:xfrm>
            <a:off x="8693124" y="5002581"/>
            <a:ext cx="34457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Większe </a:t>
            </a:r>
            <a:b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(lub równe)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603E90F2-725A-48F4-95D0-105E79C8D921}"/>
              </a:ext>
            </a:extLst>
          </p:cNvPr>
          <p:cNvCxnSpPr/>
          <p:nvPr/>
        </p:nvCxnSpPr>
        <p:spPr>
          <a:xfrm>
            <a:off x="5126182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CE29442-9A56-46E8-9D47-EA361C76DE37}"/>
              </a:ext>
            </a:extLst>
          </p:cNvPr>
          <p:cNvCxnSpPr/>
          <p:nvPr/>
        </p:nvCxnSpPr>
        <p:spPr>
          <a:xfrm>
            <a:off x="7015019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ostokąt 6">
            <a:extLst>
              <a:ext uri="{FF2B5EF4-FFF2-40B4-BE49-F238E27FC236}">
                <a16:creationId xmlns:a16="http://schemas.microsoft.com/office/drawing/2014/main" id="{2124B7C0-EBB2-4D53-BA30-B8CF725F0B78}"/>
              </a:ext>
            </a:extLst>
          </p:cNvPr>
          <p:cNvSpPr/>
          <p:nvPr/>
        </p:nvSpPr>
        <p:spPr>
          <a:xfrm>
            <a:off x="5774057" y="3856662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24735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227279C-7192-49AA-8A2B-43595F00D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918396"/>
              </p:ext>
            </p:extLst>
          </p:nvPr>
        </p:nvGraphicFramePr>
        <p:xfrm>
          <a:off x="3114251" y="516591"/>
          <a:ext cx="64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496CEA79-A3D5-45E1-9472-A38CB1B82E23}"/>
              </a:ext>
            </a:extLst>
          </p:cNvPr>
          <p:cNvSpPr/>
          <p:nvPr/>
        </p:nvSpPr>
        <p:spPr>
          <a:xfrm>
            <a:off x="437748" y="5418079"/>
            <a:ext cx="2676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Mniejsze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D7CD68B-D6EF-49E4-886F-27D15E04817D}"/>
              </a:ext>
            </a:extLst>
          </p:cNvPr>
          <p:cNvSpPr/>
          <p:nvPr/>
        </p:nvSpPr>
        <p:spPr>
          <a:xfrm>
            <a:off x="5293537" y="5418079"/>
            <a:ext cx="16049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4E57770-9B57-486F-BFF5-A1DD0E7915E7}"/>
              </a:ext>
            </a:extLst>
          </p:cNvPr>
          <p:cNvSpPr/>
          <p:nvPr/>
        </p:nvSpPr>
        <p:spPr>
          <a:xfrm>
            <a:off x="8693124" y="5002581"/>
            <a:ext cx="34457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Większe </a:t>
            </a:r>
            <a:b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(lub równe)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603E90F2-725A-48F4-95D0-105E79C8D921}"/>
              </a:ext>
            </a:extLst>
          </p:cNvPr>
          <p:cNvCxnSpPr/>
          <p:nvPr/>
        </p:nvCxnSpPr>
        <p:spPr>
          <a:xfrm>
            <a:off x="5126182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CE29442-9A56-46E8-9D47-EA361C76DE37}"/>
              </a:ext>
            </a:extLst>
          </p:cNvPr>
          <p:cNvCxnSpPr/>
          <p:nvPr/>
        </p:nvCxnSpPr>
        <p:spPr>
          <a:xfrm>
            <a:off x="7015019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ostokąt 6">
            <a:extLst>
              <a:ext uri="{FF2B5EF4-FFF2-40B4-BE49-F238E27FC236}">
                <a16:creationId xmlns:a16="http://schemas.microsoft.com/office/drawing/2014/main" id="{2124B7C0-EBB2-4D53-BA30-B8CF725F0B78}"/>
              </a:ext>
            </a:extLst>
          </p:cNvPr>
          <p:cNvSpPr/>
          <p:nvPr/>
        </p:nvSpPr>
        <p:spPr>
          <a:xfrm>
            <a:off x="5774057" y="3856662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37315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227279C-7192-49AA-8A2B-43595F00D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365413"/>
              </p:ext>
            </p:extLst>
          </p:nvPr>
        </p:nvGraphicFramePr>
        <p:xfrm>
          <a:off x="3114251" y="516591"/>
          <a:ext cx="64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496CEA79-A3D5-45E1-9472-A38CB1B82E23}"/>
              </a:ext>
            </a:extLst>
          </p:cNvPr>
          <p:cNvSpPr/>
          <p:nvPr/>
        </p:nvSpPr>
        <p:spPr>
          <a:xfrm>
            <a:off x="437748" y="5418079"/>
            <a:ext cx="2676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Mniejsze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D7CD68B-D6EF-49E4-886F-27D15E04817D}"/>
              </a:ext>
            </a:extLst>
          </p:cNvPr>
          <p:cNvSpPr/>
          <p:nvPr/>
        </p:nvSpPr>
        <p:spPr>
          <a:xfrm>
            <a:off x="5293537" y="5418079"/>
            <a:ext cx="16049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4E57770-9B57-486F-BFF5-A1DD0E7915E7}"/>
              </a:ext>
            </a:extLst>
          </p:cNvPr>
          <p:cNvSpPr/>
          <p:nvPr/>
        </p:nvSpPr>
        <p:spPr>
          <a:xfrm>
            <a:off x="8693124" y="5002581"/>
            <a:ext cx="34457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Większe </a:t>
            </a:r>
            <a:b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(lub równe)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603E90F2-725A-48F4-95D0-105E79C8D921}"/>
              </a:ext>
            </a:extLst>
          </p:cNvPr>
          <p:cNvCxnSpPr/>
          <p:nvPr/>
        </p:nvCxnSpPr>
        <p:spPr>
          <a:xfrm>
            <a:off x="5126182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CE29442-9A56-46E8-9D47-EA361C76DE37}"/>
              </a:ext>
            </a:extLst>
          </p:cNvPr>
          <p:cNvCxnSpPr/>
          <p:nvPr/>
        </p:nvCxnSpPr>
        <p:spPr>
          <a:xfrm>
            <a:off x="7015019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ostokąt 6">
            <a:extLst>
              <a:ext uri="{FF2B5EF4-FFF2-40B4-BE49-F238E27FC236}">
                <a16:creationId xmlns:a16="http://schemas.microsoft.com/office/drawing/2014/main" id="{2124B7C0-EBB2-4D53-BA30-B8CF725F0B78}"/>
              </a:ext>
            </a:extLst>
          </p:cNvPr>
          <p:cNvSpPr/>
          <p:nvPr/>
        </p:nvSpPr>
        <p:spPr>
          <a:xfrm>
            <a:off x="5774057" y="3856662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11823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227279C-7192-49AA-8A2B-43595F00DC72}"/>
              </a:ext>
            </a:extLst>
          </p:cNvPr>
          <p:cNvGraphicFramePr>
            <a:graphicFrameLocks noGrp="1"/>
          </p:cNvGraphicFramePr>
          <p:nvPr/>
        </p:nvGraphicFramePr>
        <p:xfrm>
          <a:off x="3114251" y="516591"/>
          <a:ext cx="64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496CEA79-A3D5-45E1-9472-A38CB1B82E23}"/>
              </a:ext>
            </a:extLst>
          </p:cNvPr>
          <p:cNvSpPr/>
          <p:nvPr/>
        </p:nvSpPr>
        <p:spPr>
          <a:xfrm>
            <a:off x="437748" y="5418079"/>
            <a:ext cx="2676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Mniejsze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D7CD68B-D6EF-49E4-886F-27D15E04817D}"/>
              </a:ext>
            </a:extLst>
          </p:cNvPr>
          <p:cNvSpPr/>
          <p:nvPr/>
        </p:nvSpPr>
        <p:spPr>
          <a:xfrm>
            <a:off x="5293537" y="5418079"/>
            <a:ext cx="16049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4E57770-9B57-486F-BFF5-A1DD0E7915E7}"/>
              </a:ext>
            </a:extLst>
          </p:cNvPr>
          <p:cNvSpPr/>
          <p:nvPr/>
        </p:nvSpPr>
        <p:spPr>
          <a:xfrm>
            <a:off x="8693124" y="5002581"/>
            <a:ext cx="34457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Większe </a:t>
            </a:r>
            <a:b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(lub równe)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603E90F2-725A-48F4-95D0-105E79C8D921}"/>
              </a:ext>
            </a:extLst>
          </p:cNvPr>
          <p:cNvCxnSpPr/>
          <p:nvPr/>
        </p:nvCxnSpPr>
        <p:spPr>
          <a:xfrm>
            <a:off x="5126182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CE29442-9A56-46E8-9D47-EA361C76DE37}"/>
              </a:ext>
            </a:extLst>
          </p:cNvPr>
          <p:cNvCxnSpPr/>
          <p:nvPr/>
        </p:nvCxnSpPr>
        <p:spPr>
          <a:xfrm>
            <a:off x="7015019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ostokąt 6">
            <a:extLst>
              <a:ext uri="{FF2B5EF4-FFF2-40B4-BE49-F238E27FC236}">
                <a16:creationId xmlns:a16="http://schemas.microsoft.com/office/drawing/2014/main" id="{2124B7C0-EBB2-4D53-BA30-B8CF725F0B78}"/>
              </a:ext>
            </a:extLst>
          </p:cNvPr>
          <p:cNvSpPr/>
          <p:nvPr/>
        </p:nvSpPr>
        <p:spPr>
          <a:xfrm>
            <a:off x="5774057" y="3856662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46C5220F-A34E-4ECA-A329-4BB5593BD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087848"/>
              </p:ext>
            </p:extLst>
          </p:nvPr>
        </p:nvGraphicFramePr>
        <p:xfrm>
          <a:off x="522126" y="3778327"/>
          <a:ext cx="32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4AE43CA8-D587-43FD-B72B-9295C2B45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425142"/>
              </p:ext>
            </p:extLst>
          </p:nvPr>
        </p:nvGraphicFramePr>
        <p:xfrm>
          <a:off x="8109799" y="3778327"/>
          <a:ext cx="32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492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227279C-7192-49AA-8A2B-43595F00D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508257"/>
              </p:ext>
            </p:extLst>
          </p:nvPr>
        </p:nvGraphicFramePr>
        <p:xfrm>
          <a:off x="3114251" y="516591"/>
          <a:ext cx="64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496CEA79-A3D5-45E1-9472-A38CB1B82E23}"/>
              </a:ext>
            </a:extLst>
          </p:cNvPr>
          <p:cNvSpPr/>
          <p:nvPr/>
        </p:nvSpPr>
        <p:spPr>
          <a:xfrm>
            <a:off x="437748" y="5418079"/>
            <a:ext cx="2676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Mniejsze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D7CD68B-D6EF-49E4-886F-27D15E04817D}"/>
              </a:ext>
            </a:extLst>
          </p:cNvPr>
          <p:cNvSpPr/>
          <p:nvPr/>
        </p:nvSpPr>
        <p:spPr>
          <a:xfrm>
            <a:off x="5293537" y="5418079"/>
            <a:ext cx="16049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4E57770-9B57-486F-BFF5-A1DD0E7915E7}"/>
              </a:ext>
            </a:extLst>
          </p:cNvPr>
          <p:cNvSpPr/>
          <p:nvPr/>
        </p:nvSpPr>
        <p:spPr>
          <a:xfrm>
            <a:off x="8693124" y="5002581"/>
            <a:ext cx="34457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Większe </a:t>
            </a:r>
            <a:b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(lub równe)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603E90F2-725A-48F4-95D0-105E79C8D921}"/>
              </a:ext>
            </a:extLst>
          </p:cNvPr>
          <p:cNvCxnSpPr/>
          <p:nvPr/>
        </p:nvCxnSpPr>
        <p:spPr>
          <a:xfrm>
            <a:off x="5126182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CE29442-9A56-46E8-9D47-EA361C76DE37}"/>
              </a:ext>
            </a:extLst>
          </p:cNvPr>
          <p:cNvCxnSpPr/>
          <p:nvPr/>
        </p:nvCxnSpPr>
        <p:spPr>
          <a:xfrm>
            <a:off x="7015019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ostokąt 6">
            <a:extLst>
              <a:ext uri="{FF2B5EF4-FFF2-40B4-BE49-F238E27FC236}">
                <a16:creationId xmlns:a16="http://schemas.microsoft.com/office/drawing/2014/main" id="{2124B7C0-EBB2-4D53-BA30-B8CF725F0B78}"/>
              </a:ext>
            </a:extLst>
          </p:cNvPr>
          <p:cNvSpPr/>
          <p:nvPr/>
        </p:nvSpPr>
        <p:spPr>
          <a:xfrm>
            <a:off x="5774057" y="3856662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46C5220F-A34E-4ECA-A329-4BB5593BD137}"/>
              </a:ext>
            </a:extLst>
          </p:cNvPr>
          <p:cNvGraphicFramePr>
            <a:graphicFrameLocks noGrp="1"/>
          </p:cNvGraphicFramePr>
          <p:nvPr/>
        </p:nvGraphicFramePr>
        <p:xfrm>
          <a:off x="522126" y="3778327"/>
          <a:ext cx="32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4AE43CA8-D587-43FD-B72B-9295C2B454A6}"/>
              </a:ext>
            </a:extLst>
          </p:cNvPr>
          <p:cNvGraphicFramePr>
            <a:graphicFrameLocks noGrp="1"/>
          </p:cNvGraphicFramePr>
          <p:nvPr/>
        </p:nvGraphicFramePr>
        <p:xfrm>
          <a:off x="8109799" y="3778327"/>
          <a:ext cx="32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D46CA8CF-7779-4DE5-BE00-5148316EE54F}"/>
              </a:ext>
            </a:extLst>
          </p:cNvPr>
          <p:cNvCxnSpPr>
            <a:cxnSpLocks/>
          </p:cNvCxnSpPr>
          <p:nvPr/>
        </p:nvCxnSpPr>
        <p:spPr>
          <a:xfrm>
            <a:off x="6309780" y="120073"/>
            <a:ext cx="0" cy="194887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03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227279C-7192-49AA-8A2B-43595F00D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864443"/>
              </p:ext>
            </p:extLst>
          </p:nvPr>
        </p:nvGraphicFramePr>
        <p:xfrm>
          <a:off x="3114251" y="516591"/>
          <a:ext cx="64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496CEA79-A3D5-45E1-9472-A38CB1B82E23}"/>
              </a:ext>
            </a:extLst>
          </p:cNvPr>
          <p:cNvSpPr/>
          <p:nvPr/>
        </p:nvSpPr>
        <p:spPr>
          <a:xfrm>
            <a:off x="437748" y="5418079"/>
            <a:ext cx="2676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Mniejsze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D7CD68B-D6EF-49E4-886F-27D15E04817D}"/>
              </a:ext>
            </a:extLst>
          </p:cNvPr>
          <p:cNvSpPr/>
          <p:nvPr/>
        </p:nvSpPr>
        <p:spPr>
          <a:xfrm>
            <a:off x="5293537" y="5418079"/>
            <a:ext cx="16049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4E57770-9B57-486F-BFF5-A1DD0E7915E7}"/>
              </a:ext>
            </a:extLst>
          </p:cNvPr>
          <p:cNvSpPr/>
          <p:nvPr/>
        </p:nvSpPr>
        <p:spPr>
          <a:xfrm>
            <a:off x="8693124" y="5002581"/>
            <a:ext cx="34457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Większe </a:t>
            </a:r>
            <a:b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(lub równe)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603E90F2-725A-48F4-95D0-105E79C8D921}"/>
              </a:ext>
            </a:extLst>
          </p:cNvPr>
          <p:cNvCxnSpPr/>
          <p:nvPr/>
        </p:nvCxnSpPr>
        <p:spPr>
          <a:xfrm>
            <a:off x="5126182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CE29442-9A56-46E8-9D47-EA361C76DE37}"/>
              </a:ext>
            </a:extLst>
          </p:cNvPr>
          <p:cNvCxnSpPr/>
          <p:nvPr/>
        </p:nvCxnSpPr>
        <p:spPr>
          <a:xfrm>
            <a:off x="7015019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5B8109E2-FE52-4E03-9D20-E83F5B6BD27A}"/>
              </a:ext>
            </a:extLst>
          </p:cNvPr>
          <p:cNvCxnSpPr>
            <a:cxnSpLocks/>
          </p:cNvCxnSpPr>
          <p:nvPr/>
        </p:nvCxnSpPr>
        <p:spPr>
          <a:xfrm>
            <a:off x="6309780" y="120073"/>
            <a:ext cx="0" cy="194887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462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227279C-7192-49AA-8A2B-43595F00DC72}"/>
              </a:ext>
            </a:extLst>
          </p:cNvPr>
          <p:cNvGraphicFramePr>
            <a:graphicFrameLocks noGrp="1"/>
          </p:cNvGraphicFramePr>
          <p:nvPr/>
        </p:nvGraphicFramePr>
        <p:xfrm>
          <a:off x="3114251" y="516591"/>
          <a:ext cx="64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496CEA79-A3D5-45E1-9472-A38CB1B82E23}"/>
              </a:ext>
            </a:extLst>
          </p:cNvPr>
          <p:cNvSpPr/>
          <p:nvPr/>
        </p:nvSpPr>
        <p:spPr>
          <a:xfrm>
            <a:off x="437748" y="5418079"/>
            <a:ext cx="2676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Mniejsze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D7CD68B-D6EF-49E4-886F-27D15E04817D}"/>
              </a:ext>
            </a:extLst>
          </p:cNvPr>
          <p:cNvSpPr/>
          <p:nvPr/>
        </p:nvSpPr>
        <p:spPr>
          <a:xfrm>
            <a:off x="5293537" y="5418079"/>
            <a:ext cx="16049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4E57770-9B57-486F-BFF5-A1DD0E7915E7}"/>
              </a:ext>
            </a:extLst>
          </p:cNvPr>
          <p:cNvSpPr/>
          <p:nvPr/>
        </p:nvSpPr>
        <p:spPr>
          <a:xfrm>
            <a:off x="8693124" y="5002581"/>
            <a:ext cx="34457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Większe </a:t>
            </a:r>
            <a:b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(lub równe)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603E90F2-725A-48F4-95D0-105E79C8D921}"/>
              </a:ext>
            </a:extLst>
          </p:cNvPr>
          <p:cNvCxnSpPr/>
          <p:nvPr/>
        </p:nvCxnSpPr>
        <p:spPr>
          <a:xfrm>
            <a:off x="5126182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CE29442-9A56-46E8-9D47-EA361C76DE37}"/>
              </a:ext>
            </a:extLst>
          </p:cNvPr>
          <p:cNvCxnSpPr/>
          <p:nvPr/>
        </p:nvCxnSpPr>
        <p:spPr>
          <a:xfrm>
            <a:off x="7015019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ostokąt 6">
            <a:extLst>
              <a:ext uri="{FF2B5EF4-FFF2-40B4-BE49-F238E27FC236}">
                <a16:creationId xmlns:a16="http://schemas.microsoft.com/office/drawing/2014/main" id="{2124B7C0-EBB2-4D53-BA30-B8CF725F0B78}"/>
              </a:ext>
            </a:extLst>
          </p:cNvPr>
          <p:cNvSpPr/>
          <p:nvPr/>
        </p:nvSpPr>
        <p:spPr>
          <a:xfrm>
            <a:off x="5509561" y="3856662"/>
            <a:ext cx="10647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2,5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47716885-094F-47A8-9423-F8E4065A46A9}"/>
              </a:ext>
            </a:extLst>
          </p:cNvPr>
          <p:cNvCxnSpPr>
            <a:cxnSpLocks/>
          </p:cNvCxnSpPr>
          <p:nvPr/>
        </p:nvCxnSpPr>
        <p:spPr>
          <a:xfrm>
            <a:off x="6309780" y="120073"/>
            <a:ext cx="0" cy="194887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wal 2">
            <a:extLst>
              <a:ext uri="{FF2B5EF4-FFF2-40B4-BE49-F238E27FC236}">
                <a16:creationId xmlns:a16="http://schemas.microsoft.com/office/drawing/2014/main" id="{B4846717-C8EE-4A16-B490-8FF35878F507}"/>
              </a:ext>
            </a:extLst>
          </p:cNvPr>
          <p:cNvSpPr/>
          <p:nvPr/>
        </p:nvSpPr>
        <p:spPr>
          <a:xfrm>
            <a:off x="3062530" y="262263"/>
            <a:ext cx="3140355" cy="158865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8733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227279C-7192-49AA-8A2B-43595F00D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299283"/>
              </p:ext>
            </p:extLst>
          </p:nvPr>
        </p:nvGraphicFramePr>
        <p:xfrm>
          <a:off x="3114251" y="516591"/>
          <a:ext cx="64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496CEA79-A3D5-45E1-9472-A38CB1B82E23}"/>
              </a:ext>
            </a:extLst>
          </p:cNvPr>
          <p:cNvSpPr/>
          <p:nvPr/>
        </p:nvSpPr>
        <p:spPr>
          <a:xfrm>
            <a:off x="437748" y="5418079"/>
            <a:ext cx="2676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Mniejsze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D7CD68B-D6EF-49E4-886F-27D15E04817D}"/>
              </a:ext>
            </a:extLst>
          </p:cNvPr>
          <p:cNvSpPr/>
          <p:nvPr/>
        </p:nvSpPr>
        <p:spPr>
          <a:xfrm>
            <a:off x="5293537" y="5418079"/>
            <a:ext cx="16049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4E57770-9B57-486F-BFF5-A1DD0E7915E7}"/>
              </a:ext>
            </a:extLst>
          </p:cNvPr>
          <p:cNvSpPr/>
          <p:nvPr/>
        </p:nvSpPr>
        <p:spPr>
          <a:xfrm>
            <a:off x="8693124" y="5002581"/>
            <a:ext cx="34457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Większe </a:t>
            </a:r>
            <a:b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(lub równe)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603E90F2-725A-48F4-95D0-105E79C8D921}"/>
              </a:ext>
            </a:extLst>
          </p:cNvPr>
          <p:cNvCxnSpPr/>
          <p:nvPr/>
        </p:nvCxnSpPr>
        <p:spPr>
          <a:xfrm>
            <a:off x="5126182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CE29442-9A56-46E8-9D47-EA361C76DE37}"/>
              </a:ext>
            </a:extLst>
          </p:cNvPr>
          <p:cNvCxnSpPr/>
          <p:nvPr/>
        </p:nvCxnSpPr>
        <p:spPr>
          <a:xfrm>
            <a:off x="7015019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ostokąt 6">
            <a:extLst>
              <a:ext uri="{FF2B5EF4-FFF2-40B4-BE49-F238E27FC236}">
                <a16:creationId xmlns:a16="http://schemas.microsoft.com/office/drawing/2014/main" id="{2124B7C0-EBB2-4D53-BA30-B8CF725F0B78}"/>
              </a:ext>
            </a:extLst>
          </p:cNvPr>
          <p:cNvSpPr/>
          <p:nvPr/>
        </p:nvSpPr>
        <p:spPr>
          <a:xfrm>
            <a:off x="5509561" y="3856662"/>
            <a:ext cx="10647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2,5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47716885-094F-47A8-9423-F8E4065A46A9}"/>
              </a:ext>
            </a:extLst>
          </p:cNvPr>
          <p:cNvCxnSpPr>
            <a:cxnSpLocks/>
          </p:cNvCxnSpPr>
          <p:nvPr/>
        </p:nvCxnSpPr>
        <p:spPr>
          <a:xfrm>
            <a:off x="6309780" y="120073"/>
            <a:ext cx="0" cy="194887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wal 2">
            <a:extLst>
              <a:ext uri="{FF2B5EF4-FFF2-40B4-BE49-F238E27FC236}">
                <a16:creationId xmlns:a16="http://schemas.microsoft.com/office/drawing/2014/main" id="{B4846717-C8EE-4A16-B490-8FF35878F507}"/>
              </a:ext>
            </a:extLst>
          </p:cNvPr>
          <p:cNvSpPr/>
          <p:nvPr/>
        </p:nvSpPr>
        <p:spPr>
          <a:xfrm>
            <a:off x="3062530" y="262263"/>
            <a:ext cx="3140355" cy="158865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575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3A7387-D9F4-4EC8-B5CC-5F571685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Zarys algorytmu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190EE5-A68B-4A7D-A9F6-C47CA250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Wybieramy element dzielący – </a:t>
            </a:r>
            <a:r>
              <a:rPr lang="pl-PL" dirty="0" err="1"/>
              <a:t>pivot</a:t>
            </a:r>
            <a:r>
              <a:rPr lang="pl-PL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Wartości mniejsze od </a:t>
            </a:r>
            <a:r>
              <a:rPr lang="pl-PL" dirty="0" err="1"/>
              <a:t>pivota</a:t>
            </a:r>
            <a:r>
              <a:rPr lang="pl-PL" dirty="0"/>
              <a:t> przerzucamy na lewo.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Wartości większe (lub równe) od </a:t>
            </a:r>
            <a:r>
              <a:rPr lang="pl-PL" dirty="0" err="1"/>
              <a:t>pivota</a:t>
            </a:r>
            <a:r>
              <a:rPr lang="pl-PL" dirty="0"/>
              <a:t> przerzucamy na prawo.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Rekurencyjnie sortujemy lewą (mniejsze) i prawą (większe lub równe) część tablicy.</a:t>
            </a:r>
          </a:p>
          <a:p>
            <a:pPr marL="514350" indent="-51435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9424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227279C-7192-49AA-8A2B-43595F00D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546043"/>
              </p:ext>
            </p:extLst>
          </p:nvPr>
        </p:nvGraphicFramePr>
        <p:xfrm>
          <a:off x="3114251" y="516591"/>
          <a:ext cx="64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496CEA79-A3D5-45E1-9472-A38CB1B82E23}"/>
              </a:ext>
            </a:extLst>
          </p:cNvPr>
          <p:cNvSpPr/>
          <p:nvPr/>
        </p:nvSpPr>
        <p:spPr>
          <a:xfrm>
            <a:off x="437748" y="5418079"/>
            <a:ext cx="2676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Mniejsze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D7CD68B-D6EF-49E4-886F-27D15E04817D}"/>
              </a:ext>
            </a:extLst>
          </p:cNvPr>
          <p:cNvSpPr/>
          <p:nvPr/>
        </p:nvSpPr>
        <p:spPr>
          <a:xfrm>
            <a:off x="5293537" y="5418079"/>
            <a:ext cx="16049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4E57770-9B57-486F-BFF5-A1DD0E7915E7}"/>
              </a:ext>
            </a:extLst>
          </p:cNvPr>
          <p:cNvSpPr/>
          <p:nvPr/>
        </p:nvSpPr>
        <p:spPr>
          <a:xfrm>
            <a:off x="8693124" y="5002581"/>
            <a:ext cx="34457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Większe </a:t>
            </a:r>
            <a:b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(lub równe)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603E90F2-725A-48F4-95D0-105E79C8D921}"/>
              </a:ext>
            </a:extLst>
          </p:cNvPr>
          <p:cNvCxnSpPr/>
          <p:nvPr/>
        </p:nvCxnSpPr>
        <p:spPr>
          <a:xfrm>
            <a:off x="5126182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CE29442-9A56-46E8-9D47-EA361C76DE37}"/>
              </a:ext>
            </a:extLst>
          </p:cNvPr>
          <p:cNvCxnSpPr/>
          <p:nvPr/>
        </p:nvCxnSpPr>
        <p:spPr>
          <a:xfrm>
            <a:off x="7015019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ostokąt 6">
            <a:extLst>
              <a:ext uri="{FF2B5EF4-FFF2-40B4-BE49-F238E27FC236}">
                <a16:creationId xmlns:a16="http://schemas.microsoft.com/office/drawing/2014/main" id="{2124B7C0-EBB2-4D53-BA30-B8CF725F0B78}"/>
              </a:ext>
            </a:extLst>
          </p:cNvPr>
          <p:cNvSpPr/>
          <p:nvPr/>
        </p:nvSpPr>
        <p:spPr>
          <a:xfrm>
            <a:off x="5509561" y="3856662"/>
            <a:ext cx="10647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2,5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47716885-094F-47A8-9423-F8E4065A46A9}"/>
              </a:ext>
            </a:extLst>
          </p:cNvPr>
          <p:cNvCxnSpPr>
            <a:cxnSpLocks/>
          </p:cNvCxnSpPr>
          <p:nvPr/>
        </p:nvCxnSpPr>
        <p:spPr>
          <a:xfrm>
            <a:off x="6309780" y="120073"/>
            <a:ext cx="0" cy="194887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wal 2">
            <a:extLst>
              <a:ext uri="{FF2B5EF4-FFF2-40B4-BE49-F238E27FC236}">
                <a16:creationId xmlns:a16="http://schemas.microsoft.com/office/drawing/2014/main" id="{B4846717-C8EE-4A16-B490-8FF35878F507}"/>
              </a:ext>
            </a:extLst>
          </p:cNvPr>
          <p:cNvSpPr/>
          <p:nvPr/>
        </p:nvSpPr>
        <p:spPr>
          <a:xfrm>
            <a:off x="3062530" y="262263"/>
            <a:ext cx="3140355" cy="158865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2222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227279C-7192-49AA-8A2B-43595F00DC72}"/>
              </a:ext>
            </a:extLst>
          </p:cNvPr>
          <p:cNvGraphicFramePr>
            <a:graphicFrameLocks noGrp="1"/>
          </p:cNvGraphicFramePr>
          <p:nvPr/>
        </p:nvGraphicFramePr>
        <p:xfrm>
          <a:off x="3114251" y="516591"/>
          <a:ext cx="64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496CEA79-A3D5-45E1-9472-A38CB1B82E23}"/>
              </a:ext>
            </a:extLst>
          </p:cNvPr>
          <p:cNvSpPr/>
          <p:nvPr/>
        </p:nvSpPr>
        <p:spPr>
          <a:xfrm>
            <a:off x="437748" y="5418079"/>
            <a:ext cx="2676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Mniejsze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D7CD68B-D6EF-49E4-886F-27D15E04817D}"/>
              </a:ext>
            </a:extLst>
          </p:cNvPr>
          <p:cNvSpPr/>
          <p:nvPr/>
        </p:nvSpPr>
        <p:spPr>
          <a:xfrm>
            <a:off x="5293537" y="5418079"/>
            <a:ext cx="16049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4E57770-9B57-486F-BFF5-A1DD0E7915E7}"/>
              </a:ext>
            </a:extLst>
          </p:cNvPr>
          <p:cNvSpPr/>
          <p:nvPr/>
        </p:nvSpPr>
        <p:spPr>
          <a:xfrm>
            <a:off x="8693124" y="5002581"/>
            <a:ext cx="34457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Większe </a:t>
            </a:r>
            <a:b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(lub równe)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603E90F2-725A-48F4-95D0-105E79C8D921}"/>
              </a:ext>
            </a:extLst>
          </p:cNvPr>
          <p:cNvCxnSpPr/>
          <p:nvPr/>
        </p:nvCxnSpPr>
        <p:spPr>
          <a:xfrm>
            <a:off x="5126182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CE29442-9A56-46E8-9D47-EA361C76DE37}"/>
              </a:ext>
            </a:extLst>
          </p:cNvPr>
          <p:cNvCxnSpPr/>
          <p:nvPr/>
        </p:nvCxnSpPr>
        <p:spPr>
          <a:xfrm>
            <a:off x="7015019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ostokąt 6">
            <a:extLst>
              <a:ext uri="{FF2B5EF4-FFF2-40B4-BE49-F238E27FC236}">
                <a16:creationId xmlns:a16="http://schemas.microsoft.com/office/drawing/2014/main" id="{2124B7C0-EBB2-4D53-BA30-B8CF725F0B78}"/>
              </a:ext>
            </a:extLst>
          </p:cNvPr>
          <p:cNvSpPr/>
          <p:nvPr/>
        </p:nvSpPr>
        <p:spPr>
          <a:xfrm>
            <a:off x="5509561" y="3856662"/>
            <a:ext cx="10647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2,5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47716885-094F-47A8-9423-F8E4065A46A9}"/>
              </a:ext>
            </a:extLst>
          </p:cNvPr>
          <p:cNvCxnSpPr>
            <a:cxnSpLocks/>
          </p:cNvCxnSpPr>
          <p:nvPr/>
        </p:nvCxnSpPr>
        <p:spPr>
          <a:xfrm>
            <a:off x="6309780" y="120073"/>
            <a:ext cx="0" cy="194887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wal 2">
            <a:extLst>
              <a:ext uri="{FF2B5EF4-FFF2-40B4-BE49-F238E27FC236}">
                <a16:creationId xmlns:a16="http://schemas.microsoft.com/office/drawing/2014/main" id="{B4846717-C8EE-4A16-B490-8FF35878F507}"/>
              </a:ext>
            </a:extLst>
          </p:cNvPr>
          <p:cNvSpPr/>
          <p:nvPr/>
        </p:nvSpPr>
        <p:spPr>
          <a:xfrm>
            <a:off x="3062530" y="262263"/>
            <a:ext cx="3140355" cy="158865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4B235678-8CC7-43C8-AD17-33CC93FBE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622050"/>
              </p:ext>
            </p:extLst>
          </p:nvPr>
        </p:nvGraphicFramePr>
        <p:xfrm>
          <a:off x="1353399" y="3778327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81DC9CF0-3A30-42F6-BEDB-9642A91F4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613580"/>
              </p:ext>
            </p:extLst>
          </p:nvPr>
        </p:nvGraphicFramePr>
        <p:xfrm>
          <a:off x="8718502" y="3778327"/>
          <a:ext cx="216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994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92C2A6-451A-4037-A21F-96055D32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Pivot</a:t>
            </a:r>
            <a:r>
              <a:rPr lang="pl-PL" dirty="0"/>
              <a:t> - przykłady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C5D2BB-8506-4531-9297-702E43158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Średnia z pierwszego i ostatniego elementu</a:t>
            </a:r>
          </a:p>
          <a:p>
            <a:r>
              <a:rPr lang="pl-PL" dirty="0"/>
              <a:t>Wartość elementu środkowego</a:t>
            </a:r>
          </a:p>
          <a:p>
            <a:r>
              <a:rPr lang="pl-PL" dirty="0"/>
              <a:t>Wartość elementu pierwszego</a:t>
            </a:r>
          </a:p>
          <a:p>
            <a:r>
              <a:rPr lang="pl-PL" dirty="0"/>
              <a:t>Wartość elementu ostatniego</a:t>
            </a:r>
          </a:p>
          <a:p>
            <a:r>
              <a:rPr lang="pl-PL" dirty="0"/>
              <a:t>Wartość losowego elementu</a:t>
            </a:r>
          </a:p>
          <a:p>
            <a:r>
              <a:rPr lang="pl-PL" dirty="0"/>
              <a:t>Losowa wartość*</a:t>
            </a:r>
          </a:p>
          <a:p>
            <a:r>
              <a:rPr lang="pl-PL" dirty="0"/>
              <a:t>I inne…</a:t>
            </a:r>
          </a:p>
        </p:txBody>
      </p:sp>
    </p:spTree>
    <p:extLst>
      <p:ext uri="{BB962C8B-B14F-4D97-AF65-F5344CB8AC3E}">
        <p14:creationId xmlns:p14="http://schemas.microsoft.com/office/powerpoint/2010/main" val="4085401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43AEF5-149B-4030-A319-C555A0B4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Pytania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646C27-970D-482F-A8BD-C10494283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Jak podzielić tablicę na dwie części w sposób sensowny (nie korzystając z tablic pomocniczych) i wykonując możliwie najmniej operacji?</a:t>
            </a:r>
          </a:p>
          <a:p>
            <a:r>
              <a:rPr lang="pl-PL" dirty="0"/>
              <a:t>Jak wyznaczyć miejsce podziału tablicy (po przeniesieniu elementów)?</a:t>
            </a:r>
          </a:p>
          <a:p>
            <a:r>
              <a:rPr lang="pl-PL" dirty="0"/>
              <a:t>Jak skonstruować wywołania rekurencyjne?</a:t>
            </a:r>
          </a:p>
          <a:p>
            <a:r>
              <a:rPr lang="pl-PL" dirty="0"/>
              <a:t>Jakie parametry powinna przyjmować funkcja sortująca?</a:t>
            </a:r>
          </a:p>
          <a:p>
            <a:pPr lvl="1"/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958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227279C-7192-49AA-8A2B-43595F00D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691319"/>
              </p:ext>
            </p:extLst>
          </p:nvPr>
        </p:nvGraphicFramePr>
        <p:xfrm>
          <a:off x="1776000" y="5165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15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227279C-7192-49AA-8A2B-43595F00DC72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5165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496CEA79-A3D5-45E1-9472-A38CB1B82E23}"/>
              </a:ext>
            </a:extLst>
          </p:cNvPr>
          <p:cNvSpPr/>
          <p:nvPr/>
        </p:nvSpPr>
        <p:spPr>
          <a:xfrm>
            <a:off x="437748" y="5418079"/>
            <a:ext cx="2676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Mniejsze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D7CD68B-D6EF-49E4-886F-27D15E04817D}"/>
              </a:ext>
            </a:extLst>
          </p:cNvPr>
          <p:cNvSpPr/>
          <p:nvPr/>
        </p:nvSpPr>
        <p:spPr>
          <a:xfrm>
            <a:off x="5293537" y="5418079"/>
            <a:ext cx="16049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4E57770-9B57-486F-BFF5-A1DD0E7915E7}"/>
              </a:ext>
            </a:extLst>
          </p:cNvPr>
          <p:cNvSpPr/>
          <p:nvPr/>
        </p:nvSpPr>
        <p:spPr>
          <a:xfrm>
            <a:off x="8693124" y="5002581"/>
            <a:ext cx="34457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Większe </a:t>
            </a:r>
            <a:b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(lub równe)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603E90F2-725A-48F4-95D0-105E79C8D921}"/>
              </a:ext>
            </a:extLst>
          </p:cNvPr>
          <p:cNvCxnSpPr/>
          <p:nvPr/>
        </p:nvCxnSpPr>
        <p:spPr>
          <a:xfrm>
            <a:off x="5126182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CE29442-9A56-46E8-9D47-EA361C76DE37}"/>
              </a:ext>
            </a:extLst>
          </p:cNvPr>
          <p:cNvCxnSpPr/>
          <p:nvPr/>
        </p:nvCxnSpPr>
        <p:spPr>
          <a:xfrm>
            <a:off x="7015019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37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227279C-7192-49AA-8A2B-43595F00D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842824"/>
              </p:ext>
            </p:extLst>
          </p:nvPr>
        </p:nvGraphicFramePr>
        <p:xfrm>
          <a:off x="1776000" y="5165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496CEA79-A3D5-45E1-9472-A38CB1B82E23}"/>
              </a:ext>
            </a:extLst>
          </p:cNvPr>
          <p:cNvSpPr/>
          <p:nvPr/>
        </p:nvSpPr>
        <p:spPr>
          <a:xfrm>
            <a:off x="437748" y="5418079"/>
            <a:ext cx="2676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Mniejsze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D7CD68B-D6EF-49E4-886F-27D15E04817D}"/>
              </a:ext>
            </a:extLst>
          </p:cNvPr>
          <p:cNvSpPr/>
          <p:nvPr/>
        </p:nvSpPr>
        <p:spPr>
          <a:xfrm>
            <a:off x="5293537" y="5418079"/>
            <a:ext cx="16049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4E57770-9B57-486F-BFF5-A1DD0E7915E7}"/>
              </a:ext>
            </a:extLst>
          </p:cNvPr>
          <p:cNvSpPr/>
          <p:nvPr/>
        </p:nvSpPr>
        <p:spPr>
          <a:xfrm>
            <a:off x="8693124" y="5002581"/>
            <a:ext cx="34457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Większe </a:t>
            </a:r>
            <a:b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(lub równe)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603E90F2-725A-48F4-95D0-105E79C8D921}"/>
              </a:ext>
            </a:extLst>
          </p:cNvPr>
          <p:cNvCxnSpPr/>
          <p:nvPr/>
        </p:nvCxnSpPr>
        <p:spPr>
          <a:xfrm>
            <a:off x="5126182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CE29442-9A56-46E8-9D47-EA361C76DE37}"/>
              </a:ext>
            </a:extLst>
          </p:cNvPr>
          <p:cNvCxnSpPr/>
          <p:nvPr/>
        </p:nvCxnSpPr>
        <p:spPr>
          <a:xfrm>
            <a:off x="7015019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AC57A507-6164-4744-8B3E-44FC16634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668190"/>
              </p:ext>
            </p:extLst>
          </p:nvPr>
        </p:nvGraphicFramePr>
        <p:xfrm>
          <a:off x="5556000" y="3922581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1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227279C-7192-49AA-8A2B-43595F00D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257419"/>
              </p:ext>
            </p:extLst>
          </p:nvPr>
        </p:nvGraphicFramePr>
        <p:xfrm>
          <a:off x="1776000" y="5165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496CEA79-A3D5-45E1-9472-A38CB1B82E23}"/>
              </a:ext>
            </a:extLst>
          </p:cNvPr>
          <p:cNvSpPr/>
          <p:nvPr/>
        </p:nvSpPr>
        <p:spPr>
          <a:xfrm>
            <a:off x="437748" y="5418079"/>
            <a:ext cx="2676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Mniejsze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D7CD68B-D6EF-49E4-886F-27D15E04817D}"/>
              </a:ext>
            </a:extLst>
          </p:cNvPr>
          <p:cNvSpPr/>
          <p:nvPr/>
        </p:nvSpPr>
        <p:spPr>
          <a:xfrm>
            <a:off x="5293537" y="5418079"/>
            <a:ext cx="16049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4E57770-9B57-486F-BFF5-A1DD0E7915E7}"/>
              </a:ext>
            </a:extLst>
          </p:cNvPr>
          <p:cNvSpPr/>
          <p:nvPr/>
        </p:nvSpPr>
        <p:spPr>
          <a:xfrm>
            <a:off x="8693124" y="5002581"/>
            <a:ext cx="34457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Większe </a:t>
            </a:r>
            <a:b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(lub równe)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603E90F2-725A-48F4-95D0-105E79C8D921}"/>
              </a:ext>
            </a:extLst>
          </p:cNvPr>
          <p:cNvCxnSpPr/>
          <p:nvPr/>
        </p:nvCxnSpPr>
        <p:spPr>
          <a:xfrm>
            <a:off x="5126182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CE29442-9A56-46E8-9D47-EA361C76DE37}"/>
              </a:ext>
            </a:extLst>
          </p:cNvPr>
          <p:cNvCxnSpPr/>
          <p:nvPr/>
        </p:nvCxnSpPr>
        <p:spPr>
          <a:xfrm>
            <a:off x="7015019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AC57A507-6164-4744-8B3E-44FC1663438E}"/>
              </a:ext>
            </a:extLst>
          </p:cNvPr>
          <p:cNvGraphicFramePr>
            <a:graphicFrameLocks noGrp="1"/>
          </p:cNvGraphicFramePr>
          <p:nvPr/>
        </p:nvGraphicFramePr>
        <p:xfrm>
          <a:off x="5556000" y="3922581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4DBB060E-893D-4816-97E9-F58D0EDA4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392142"/>
              </p:ext>
            </p:extLst>
          </p:nvPr>
        </p:nvGraphicFramePr>
        <p:xfrm>
          <a:off x="637723" y="3922581"/>
          <a:ext cx="32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03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227279C-7192-49AA-8A2B-43595F00D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557510"/>
              </p:ext>
            </p:extLst>
          </p:nvPr>
        </p:nvGraphicFramePr>
        <p:xfrm>
          <a:off x="1776000" y="5165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496CEA79-A3D5-45E1-9472-A38CB1B82E23}"/>
              </a:ext>
            </a:extLst>
          </p:cNvPr>
          <p:cNvSpPr/>
          <p:nvPr/>
        </p:nvSpPr>
        <p:spPr>
          <a:xfrm>
            <a:off x="1195106" y="5418079"/>
            <a:ext cx="2676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Mniejsze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D7CD68B-D6EF-49E4-886F-27D15E04817D}"/>
              </a:ext>
            </a:extLst>
          </p:cNvPr>
          <p:cNvSpPr/>
          <p:nvPr/>
        </p:nvSpPr>
        <p:spPr>
          <a:xfrm>
            <a:off x="5293537" y="5418079"/>
            <a:ext cx="16049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4E57770-9B57-486F-BFF5-A1DD0E7915E7}"/>
              </a:ext>
            </a:extLst>
          </p:cNvPr>
          <p:cNvSpPr/>
          <p:nvPr/>
        </p:nvSpPr>
        <p:spPr>
          <a:xfrm>
            <a:off x="7831163" y="5002581"/>
            <a:ext cx="34457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Większe </a:t>
            </a:r>
            <a:b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(lub równe)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603E90F2-725A-48F4-95D0-105E79C8D921}"/>
              </a:ext>
            </a:extLst>
          </p:cNvPr>
          <p:cNvCxnSpPr/>
          <p:nvPr/>
        </p:nvCxnSpPr>
        <p:spPr>
          <a:xfrm>
            <a:off x="5126182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CE29442-9A56-46E8-9D47-EA361C76DE37}"/>
              </a:ext>
            </a:extLst>
          </p:cNvPr>
          <p:cNvCxnSpPr/>
          <p:nvPr/>
        </p:nvCxnSpPr>
        <p:spPr>
          <a:xfrm>
            <a:off x="7015019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AC57A507-6164-4744-8B3E-44FC1663438E}"/>
              </a:ext>
            </a:extLst>
          </p:cNvPr>
          <p:cNvGraphicFramePr>
            <a:graphicFrameLocks noGrp="1"/>
          </p:cNvGraphicFramePr>
          <p:nvPr/>
        </p:nvGraphicFramePr>
        <p:xfrm>
          <a:off x="5556000" y="3922581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4DBB060E-893D-4816-97E9-F58D0EDA4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727691"/>
              </p:ext>
            </p:extLst>
          </p:nvPr>
        </p:nvGraphicFramePr>
        <p:xfrm>
          <a:off x="913357" y="3922581"/>
          <a:ext cx="32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585C2FBD-6510-4515-A9B5-49215B5AD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221815"/>
              </p:ext>
            </p:extLst>
          </p:nvPr>
        </p:nvGraphicFramePr>
        <p:xfrm>
          <a:off x="7394039" y="3922581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107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227279C-7192-49AA-8A2B-43595F00D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028426"/>
              </p:ext>
            </p:extLst>
          </p:nvPr>
        </p:nvGraphicFramePr>
        <p:xfrm>
          <a:off x="1776000" y="5165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496CEA79-A3D5-45E1-9472-A38CB1B82E23}"/>
              </a:ext>
            </a:extLst>
          </p:cNvPr>
          <p:cNvSpPr/>
          <p:nvPr/>
        </p:nvSpPr>
        <p:spPr>
          <a:xfrm>
            <a:off x="1195106" y="5418079"/>
            <a:ext cx="2676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Mniejsze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D7CD68B-D6EF-49E4-886F-27D15E04817D}"/>
              </a:ext>
            </a:extLst>
          </p:cNvPr>
          <p:cNvSpPr/>
          <p:nvPr/>
        </p:nvSpPr>
        <p:spPr>
          <a:xfrm>
            <a:off x="5293537" y="5418079"/>
            <a:ext cx="16049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4E57770-9B57-486F-BFF5-A1DD0E7915E7}"/>
              </a:ext>
            </a:extLst>
          </p:cNvPr>
          <p:cNvSpPr/>
          <p:nvPr/>
        </p:nvSpPr>
        <p:spPr>
          <a:xfrm>
            <a:off x="7831163" y="5002581"/>
            <a:ext cx="34457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Większe </a:t>
            </a:r>
            <a:b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(lub równe)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603E90F2-725A-48F4-95D0-105E79C8D921}"/>
              </a:ext>
            </a:extLst>
          </p:cNvPr>
          <p:cNvCxnSpPr/>
          <p:nvPr/>
        </p:nvCxnSpPr>
        <p:spPr>
          <a:xfrm>
            <a:off x="5126182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CE29442-9A56-46E8-9D47-EA361C76DE37}"/>
              </a:ext>
            </a:extLst>
          </p:cNvPr>
          <p:cNvCxnSpPr/>
          <p:nvPr/>
        </p:nvCxnSpPr>
        <p:spPr>
          <a:xfrm>
            <a:off x="7015019" y="2858655"/>
            <a:ext cx="0" cy="3999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AC57A507-6164-4744-8B3E-44FC1663438E}"/>
              </a:ext>
            </a:extLst>
          </p:cNvPr>
          <p:cNvGraphicFramePr>
            <a:graphicFrameLocks noGrp="1"/>
          </p:cNvGraphicFramePr>
          <p:nvPr/>
        </p:nvGraphicFramePr>
        <p:xfrm>
          <a:off x="5556000" y="3922581"/>
          <a:ext cx="108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4DBB060E-893D-4816-97E9-F58D0EDA41DA}"/>
              </a:ext>
            </a:extLst>
          </p:cNvPr>
          <p:cNvGraphicFramePr>
            <a:graphicFrameLocks noGrp="1"/>
          </p:cNvGraphicFramePr>
          <p:nvPr/>
        </p:nvGraphicFramePr>
        <p:xfrm>
          <a:off x="913357" y="3922581"/>
          <a:ext cx="32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585C2FBD-6510-4515-A9B5-49215B5AD4D3}"/>
              </a:ext>
            </a:extLst>
          </p:cNvPr>
          <p:cNvGraphicFramePr>
            <a:graphicFrameLocks noGrp="1"/>
          </p:cNvGraphicFramePr>
          <p:nvPr/>
        </p:nvGraphicFramePr>
        <p:xfrm>
          <a:off x="7394039" y="3922581"/>
          <a:ext cx="432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90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A24C4C-2D4C-48B4-B52B-225284FB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Wybór elementu dzielącego - </a:t>
            </a:r>
            <a:r>
              <a:rPr lang="pl-PL" dirty="0" err="1"/>
              <a:t>pivot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C0BC15-F5BB-4113-9925-26FBCB8A4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Wyznacza podział tablicy na dwie części</a:t>
            </a:r>
          </a:p>
          <a:p>
            <a:r>
              <a:rPr lang="pl-PL" dirty="0"/>
              <a:t>Jest to „dowolna” wartość – nie musi być elementem tablicy</a:t>
            </a:r>
          </a:p>
          <a:p>
            <a:r>
              <a:rPr lang="pl-PL" dirty="0"/>
              <a:t>Im bardziej zbliżone będą rozmiary części wyznaczonych przez </a:t>
            </a:r>
            <a:r>
              <a:rPr lang="pl-PL" dirty="0" err="1"/>
              <a:t>pivot</a:t>
            </a:r>
            <a:r>
              <a:rPr lang="pl-PL" dirty="0"/>
              <a:t>, tym efektywniejszy będzie algorytm sortowania</a:t>
            </a:r>
          </a:p>
          <a:p>
            <a:r>
              <a:rPr lang="pl-PL" dirty="0"/>
              <a:t>Optymalnie </a:t>
            </a:r>
            <a:r>
              <a:rPr lang="pl-PL" dirty="0" err="1"/>
              <a:t>pivot</a:t>
            </a:r>
            <a:r>
              <a:rPr lang="pl-PL" dirty="0"/>
              <a:t> powinien mieć wartość mediany z elementów tablicy</a:t>
            </a:r>
          </a:p>
          <a:p>
            <a:r>
              <a:rPr lang="pl-PL" dirty="0"/>
              <a:t>Wartość </a:t>
            </a:r>
            <a:r>
              <a:rPr lang="pl-PL" dirty="0" err="1"/>
              <a:t>pivota</a:t>
            </a:r>
            <a:r>
              <a:rPr lang="pl-PL" dirty="0"/>
              <a:t> powinna zostać policzona szybko</a:t>
            </a:r>
          </a:p>
          <a:p>
            <a:r>
              <a:rPr lang="pl-PL" b="1" dirty="0"/>
              <a:t>W ramach ćwiczenia jako </a:t>
            </a:r>
            <a:r>
              <a:rPr lang="pl-PL" b="1" dirty="0" err="1"/>
              <a:t>pivot</a:t>
            </a:r>
            <a:r>
              <a:rPr lang="pl-PL" b="1" dirty="0"/>
              <a:t> wybierzemy średnią z pierwszego i ostatniego elementu sortowanego przedziału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4664188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403</Words>
  <Application>Microsoft Office PowerPoint</Application>
  <PresentationFormat>Panoramiczny</PresentationFormat>
  <Paragraphs>244</Paragraphs>
  <Slides>23</Slides>
  <Notes>0</Notes>
  <HiddenSlides>6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Motyw pakietu Office</vt:lpstr>
      <vt:lpstr>Sortowanie Szybkie</vt:lpstr>
      <vt:lpstr>Zarys algorytmu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Wybór elementu dzielącego - pivot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Pivot - przykłady</vt:lpstr>
      <vt:lpstr>Pytania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Sortowanie Szybkie</dc:title>
  <dc:creator>Damian Kurpiewski</dc:creator>
  <cp:lastModifiedBy>Damian Kurpiewski</cp:lastModifiedBy>
  <cp:revision>7</cp:revision>
  <dcterms:created xsi:type="dcterms:W3CDTF">2019-07-08T10:54:23Z</dcterms:created>
  <dcterms:modified xsi:type="dcterms:W3CDTF">2019-07-10T10:39:49Z</dcterms:modified>
</cp:coreProperties>
</file>