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65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18E6F-9C1C-4EE3-A5D0-EAFC71D6E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A4DB08-CE0D-4969-B76D-B6E89DC3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3B9735-9133-4FC8-ABF8-D14FB300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DBAB62-C94A-487A-AE36-C6B2949C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84E466-11D9-4026-A4CB-52C3700D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4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AEB1C-632D-4921-9062-3A84535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296CCA-CF1C-420F-9023-C5BB0E01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4F4892-7C3B-4FA0-B600-F4C53D1E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FA72DE-1218-4968-9F42-014A6D4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55502A-3A3F-43AA-84CB-0401CCE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3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838010-5798-43D0-A56A-2648D7FE5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28703E-C29A-4D64-8BDB-8314CB57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4CDD47-071F-45F9-967B-EB57613F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5B1967-4BF3-41E7-8AAB-9057F740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63DF95-6594-47EC-99A7-1A49786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3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D06B4E-5CBA-4E5F-8CF1-C44FECBE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E3DDE0-61BC-400F-86C9-5CF23784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5D0BE-CDB2-4728-93C6-09FF4E6B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916CC-389D-4F7E-BA5C-53531EF9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37F422-6C7D-4620-B18E-F873069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33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AA3434-4BF0-4BCB-A664-8E48DF3D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62528C-F4FB-442D-8133-8CF921A3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2E2991-6056-44B0-BDEF-CFC67C53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300C47-02BA-4658-9C5E-8893718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DDEB69-9726-4CC8-8106-8CB77E2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2C7AB-DFC7-46E8-9190-79C9B73A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86DCE-9E25-4C11-AB57-B62859EC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5155C2-9CAE-4F19-9A3A-BF5FE140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8D0F53-C09E-498E-A780-B19F674A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8F48FF-F051-4A52-8516-443A6AF1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823BD2-2007-4396-B3CB-32964E42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0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7CCD3-C214-492B-BC8C-5A590570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7D251-E9FB-40CD-A4D6-BC731FA6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C24CC-A287-4CD6-AD13-04DFAC21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55141B-2BBC-4969-8F18-E2629D7C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048BB7C-3D63-4F1A-A34D-8B8ACF4D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1C8286-AB46-47FC-A112-4C24DE16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C6665DA-9C1F-482F-A37C-C19B85D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A385E9-232A-46AC-94F5-C0D61635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2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0E10A-D4EC-4D4C-99F9-5BA3E4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4325CB6-10FF-4990-B61B-BD19FB9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A6F3B7-2B50-46D3-823E-37096D8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A89891-6617-45F9-B94F-08F2228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6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A11F41-270F-4B8F-8584-48527C76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CF83C8-9458-4D0A-92C0-1997E4B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8025E5-BF84-4877-880D-212FED7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2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B29EE-83C7-459E-9C4B-57A5642E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8B789-4A24-4A80-837C-E31A9F07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5526AC-B170-4BD0-AA68-ADE03457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63BFA6-EA0C-4F22-973B-76FD6B8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97584D-06C0-4A11-9BE9-8DFB4D2E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D7C394-5999-4151-B9B6-38F4DA52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5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83ED07-9DF1-4B2B-BB52-7B9EA380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3469DD-75B4-4314-B8BA-C4EB0B4DA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BAAA00-CF00-4892-B625-681E9720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58AE23-14FA-4959-988F-E583FD2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7E5F8A-D23F-4615-A373-96DFF6A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FB3538-A689-44E9-9E9C-79779230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54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36A43A6-499E-4E94-A140-D099F77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E149AD-11D6-4ED5-B006-BC7307CB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6B1F3B-D544-40E9-B1BC-5370EF3D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8149-E747-4274-9593-B4A7CEFF3B2D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ABC08-5658-49AD-9BF5-006015B4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0B3B5-E44E-4EC3-BC5E-A531A64E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4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4F8C2-9530-4B6D-BD77-3A420600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E533F9-68BE-46E4-98F5-900D750B7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 i implementacja</a:t>
            </a:r>
          </a:p>
        </p:txBody>
      </p:sp>
    </p:spTree>
    <p:extLst>
      <p:ext uri="{BB962C8B-B14F-4D97-AF65-F5344CB8AC3E}">
        <p14:creationId xmlns:p14="http://schemas.microsoft.com/office/powerpoint/2010/main" val="61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Ogólny przykład funkcji rekurencyjnej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/>
              <a:t>FREK</a:t>
            </a:r>
            <a:r>
              <a:rPr lang="pl-PL" dirty="0"/>
              <a:t> (</a:t>
            </a:r>
            <a:r>
              <a:rPr lang="pl-PL" i="1" dirty="0"/>
              <a:t>parametry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(warunek stopu spełniony), to: </a:t>
            </a:r>
            <a:r>
              <a:rPr lang="pl-PL" sz="2800" b="1" u="sng" dirty="0">
                <a:solidFill>
                  <a:srgbClr val="FF0000"/>
                </a:solidFill>
              </a:rPr>
              <a:t>STOP</a:t>
            </a:r>
            <a:endParaRPr lang="pl-PL" sz="2400" b="1" u="sng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Wywołanie rekurencyjne </a:t>
            </a:r>
            <a:r>
              <a:rPr lang="pl-PL" sz="2800" b="1" dirty="0">
                <a:solidFill>
                  <a:schemeClr val="accent6"/>
                </a:solidFill>
              </a:rPr>
              <a:t>FREK</a:t>
            </a:r>
            <a:r>
              <a:rPr lang="pl-PL" sz="2800" dirty="0">
                <a:solidFill>
                  <a:schemeClr val="accent6"/>
                </a:solidFill>
              </a:rPr>
              <a:t>(</a:t>
            </a:r>
            <a:r>
              <a:rPr lang="pl-PL" sz="2800" i="1" dirty="0">
                <a:solidFill>
                  <a:schemeClr val="accent6"/>
                </a:solidFill>
              </a:rPr>
              <a:t>odpowiednio zmodyfikowane parametry</a:t>
            </a:r>
            <a:r>
              <a:rPr lang="pl-PL" sz="2800" dirty="0">
                <a:solidFill>
                  <a:schemeClr val="accent6"/>
                </a:solidFill>
              </a:rPr>
              <a:t>)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267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Trójkąt Sierpińskiego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964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Trójkąt Sierpińskiego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 boku trójkąta</a:t>
            </a:r>
          </a:p>
        </p:txBody>
      </p:sp>
    </p:spTree>
    <p:extLst>
      <p:ext uri="{BB962C8B-B14F-4D97-AF65-F5344CB8AC3E}">
        <p14:creationId xmlns:p14="http://schemas.microsoft.com/office/powerpoint/2010/main" val="396697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Trójkąt Sierpińskiego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boku trójkąta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</p:txBody>
      </p:sp>
    </p:spTree>
    <p:extLst>
      <p:ext uri="{BB962C8B-B14F-4D97-AF65-F5344CB8AC3E}">
        <p14:creationId xmlns:p14="http://schemas.microsoft.com/office/powerpoint/2010/main" val="217909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Trójkąt Sierpińskiego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boku trójkąta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b="1" dirty="0">
                <a:solidFill>
                  <a:srgbClr val="FF0000"/>
                </a:solidFill>
              </a:rPr>
              <a:t>stopień = 0</a:t>
            </a:r>
          </a:p>
          <a:p>
            <a:pPr lvl="1"/>
            <a:r>
              <a:rPr lang="pl-PL" dirty="0"/>
              <a:t>Wtedy rysujemy zwykły trójkąt o zadanym boku</a:t>
            </a:r>
          </a:p>
        </p:txBody>
      </p:sp>
    </p:spTree>
    <p:extLst>
      <p:ext uri="{BB962C8B-B14F-4D97-AF65-F5344CB8AC3E}">
        <p14:creationId xmlns:p14="http://schemas.microsoft.com/office/powerpoint/2010/main" val="20645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Trójkąt Sierpińskiego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boku trójkąta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rysujemy zwykły trójkąt o zadanym boku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</p:txBody>
      </p:sp>
    </p:spTree>
    <p:extLst>
      <p:ext uri="{BB962C8B-B14F-4D97-AF65-F5344CB8AC3E}">
        <p14:creationId xmlns:p14="http://schemas.microsoft.com/office/powerpoint/2010/main" val="111881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Trójkąt Sierpińskiego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boku trójkąta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rysujemy zwykły trójkąt o zadanym boku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 – 1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 / 2</a:t>
            </a:r>
          </a:p>
        </p:txBody>
      </p:sp>
    </p:spTree>
    <p:extLst>
      <p:ext uri="{BB962C8B-B14F-4D97-AF65-F5344CB8AC3E}">
        <p14:creationId xmlns:p14="http://schemas.microsoft.com/office/powerpoint/2010/main" val="98413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9BD671-7286-458E-8B0C-8FCCE7DA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Stopień = 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F6A170-4BF0-4FEC-ABFF-C3B6F6BF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stopnia równego zero Trójkąt Sierpińskiego to zwykły trójkąt</a:t>
            </a:r>
          </a:p>
          <a:p>
            <a:r>
              <a:rPr lang="pl-PL" dirty="0"/>
              <a:t>Rysujemy więc trójkąt powtarzając trzykrotnie operacje:</a:t>
            </a:r>
          </a:p>
          <a:p>
            <a:pPr lvl="1"/>
            <a:r>
              <a:rPr lang="pl-PL" sz="2800" dirty="0"/>
              <a:t>Idź do przodu o zadaną </a:t>
            </a:r>
            <a:r>
              <a:rPr lang="pl-PL" sz="2800" i="1" dirty="0"/>
              <a:t>długość</a:t>
            </a:r>
          </a:p>
          <a:p>
            <a:pPr lvl="1"/>
            <a:r>
              <a:rPr lang="pl-PL" sz="2800" dirty="0"/>
              <a:t>Skręć w prawo o 120 stopni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D0AE95-F6CA-4E99-A51F-CBEDED00EA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5178" y="3677444"/>
            <a:ext cx="5341643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5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8DE1A-65F7-4636-A9AA-BF4B6C17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Stopień &gt; 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6B4BFA-45A8-4153-9C8C-08A5434B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Jeżeli stopień jest większy od zera, to nasza struktura składa się z </a:t>
            </a:r>
            <a:r>
              <a:rPr lang="pl-PL" b="1" dirty="0">
                <a:solidFill>
                  <a:schemeClr val="accent6"/>
                </a:solidFill>
              </a:rPr>
              <a:t>trzech Trójkątów Sierpińskiego</a:t>
            </a:r>
            <a:r>
              <a:rPr lang="pl-PL" dirty="0"/>
              <a:t> o </a:t>
            </a:r>
            <a:r>
              <a:rPr lang="pl-PL" b="1" dirty="0">
                <a:solidFill>
                  <a:schemeClr val="accent1"/>
                </a:solidFill>
              </a:rPr>
              <a:t>stopniu o jeden mniejszym</a:t>
            </a:r>
          </a:p>
          <a:p>
            <a:r>
              <a:rPr lang="pl-PL" dirty="0"/>
              <a:t>Znowu rysujemy trójkąt, ale tym razem w jego wierzchołkach rysujemy także Trójkąt Sierpińskiego o stopniu o jeden mniejszym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2AB8A4-73B9-441F-86D7-F8D3F1F743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3885" y="3500438"/>
            <a:ext cx="554423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Jego wygląd zależny jest od:</a:t>
            </a:r>
          </a:p>
          <a:p>
            <a:pPr lvl="1"/>
            <a:r>
              <a:rPr lang="pl-PL" sz="2800" dirty="0"/>
              <a:t>Stopnia</a:t>
            </a:r>
          </a:p>
          <a:p>
            <a:pPr lvl="1"/>
            <a:r>
              <a:rPr lang="pl-PL" sz="2800" dirty="0"/>
              <a:t>Początkowej długości boku</a:t>
            </a:r>
            <a:endParaRPr lang="en-US" sz="2800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699A7E6F-62A6-4F5B-9E6E-4BFF933DC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1" y="840965"/>
            <a:ext cx="5176069" cy="51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pl-PL" dirty="0"/>
              <a:t>Jest to fraktal, więc ma powtarzalną strukturę</a:t>
            </a:r>
          </a:p>
          <a:p>
            <a:r>
              <a:rPr lang="pl-PL" sz="2800" dirty="0"/>
              <a:t>Jeden</a:t>
            </a:r>
            <a:r>
              <a:rPr lang="pl-PL" dirty="0"/>
              <a:t> Trójkąt Sierpińskiego składa się z </a:t>
            </a:r>
            <a:r>
              <a:rPr lang="pl-PL" b="1" dirty="0">
                <a:solidFill>
                  <a:schemeClr val="accent6"/>
                </a:solidFill>
              </a:rPr>
              <a:t>trzech Trójkątów Sierpińskiego</a:t>
            </a:r>
            <a:r>
              <a:rPr lang="pl-PL" dirty="0"/>
              <a:t> o </a:t>
            </a:r>
            <a:r>
              <a:rPr lang="pl-PL" b="1" dirty="0">
                <a:solidFill>
                  <a:schemeClr val="accent1"/>
                </a:solidFill>
              </a:rPr>
              <a:t>stopniu o jeden mniejszym </a:t>
            </a:r>
            <a:r>
              <a:rPr lang="pl-PL" dirty="0"/>
              <a:t>i</a:t>
            </a:r>
            <a:r>
              <a:rPr lang="pl-PL" b="1" dirty="0"/>
              <a:t> </a:t>
            </a:r>
            <a:r>
              <a:rPr lang="pl-PL" b="1" dirty="0">
                <a:solidFill>
                  <a:srgbClr val="7030A0"/>
                </a:solidFill>
              </a:rPr>
              <a:t>dwa razy krótszym boku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699A7E6F-62A6-4F5B-9E6E-4BFF933DC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1" y="840965"/>
            <a:ext cx="5176069" cy="51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ymbol zastępczy zawartości 4">
            <a:extLst>
              <a:ext uri="{FF2B5EF4-FFF2-40B4-BE49-F238E27FC236}">
                <a16:creationId xmlns:a16="http://schemas.microsoft.com/office/drawing/2014/main" id="{038778D6-783C-41E3-B954-EDFD020AD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6045008" y="629266"/>
            <a:ext cx="5006218" cy="4545591"/>
          </a:xfrm>
          <a:prstGeom prst="rect">
            <a:avLst/>
          </a:prstGeom>
          <a:effectLst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ymbol zastępczy zawartości 4">
            <a:extLst>
              <a:ext uri="{FF2B5EF4-FFF2-40B4-BE49-F238E27FC236}">
                <a16:creationId xmlns:a16="http://schemas.microsoft.com/office/drawing/2014/main" id="{038778D6-783C-41E3-B954-EDFD020AD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6045008" y="629266"/>
            <a:ext cx="5006218" cy="4545591"/>
          </a:xfrm>
          <a:prstGeom prst="rect">
            <a:avLst/>
          </a:prstGeom>
          <a:effectLst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  <a:endParaRPr lang="en-US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34F67B50-81F1-4915-9F23-1F8A2878E7EC}"/>
              </a:ext>
            </a:extLst>
          </p:cNvPr>
          <p:cNvSpPr/>
          <p:nvPr/>
        </p:nvSpPr>
        <p:spPr>
          <a:xfrm>
            <a:off x="5791201" y="2798342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29804542-6E23-436A-9C8F-AA6ECC1B3132}"/>
              </a:ext>
            </a:extLst>
          </p:cNvPr>
          <p:cNvSpPr/>
          <p:nvPr/>
        </p:nvSpPr>
        <p:spPr>
          <a:xfrm>
            <a:off x="8289498" y="2816728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355A944B-B99F-451B-BFDA-5BD177A76697}"/>
              </a:ext>
            </a:extLst>
          </p:cNvPr>
          <p:cNvSpPr/>
          <p:nvPr/>
        </p:nvSpPr>
        <p:spPr>
          <a:xfrm>
            <a:off x="7040349" y="610880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11D7FA4F-8071-45C9-AE31-21DDB50B5C7F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38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ymbol zastępczy zawartości 4">
            <a:extLst>
              <a:ext uri="{FF2B5EF4-FFF2-40B4-BE49-F238E27FC236}">
                <a16:creationId xmlns:a16="http://schemas.microsoft.com/office/drawing/2014/main" id="{038778D6-783C-41E3-B954-EDFD020AD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6045008" y="629266"/>
            <a:ext cx="5006218" cy="4545591"/>
          </a:xfrm>
          <a:prstGeom prst="rect">
            <a:avLst/>
          </a:prstGeom>
          <a:effectLst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  <a:endParaRPr lang="en-US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34F67B50-81F1-4915-9F23-1F8A2878E7EC}"/>
              </a:ext>
            </a:extLst>
          </p:cNvPr>
          <p:cNvSpPr/>
          <p:nvPr/>
        </p:nvSpPr>
        <p:spPr>
          <a:xfrm>
            <a:off x="5791201" y="2798342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29804542-6E23-436A-9C8F-AA6ECC1B3132}"/>
              </a:ext>
            </a:extLst>
          </p:cNvPr>
          <p:cNvSpPr/>
          <p:nvPr/>
        </p:nvSpPr>
        <p:spPr>
          <a:xfrm>
            <a:off x="8289498" y="2816728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355A944B-B99F-451B-BFDA-5BD177A76697}"/>
              </a:ext>
            </a:extLst>
          </p:cNvPr>
          <p:cNvSpPr/>
          <p:nvPr/>
        </p:nvSpPr>
        <p:spPr>
          <a:xfrm>
            <a:off x="7040349" y="610880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11D7FA4F-8071-45C9-AE31-21DDB50B5C7F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D9E3561A-97F9-410D-A99C-BAFB67E5E14E}"/>
              </a:ext>
            </a:extLst>
          </p:cNvPr>
          <p:cNvSpPr/>
          <p:nvPr/>
        </p:nvSpPr>
        <p:spPr>
          <a:xfrm>
            <a:off x="5918154" y="3897742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BCC3846F-AEC9-4102-B580-3EBCF540A967}"/>
              </a:ext>
            </a:extLst>
          </p:cNvPr>
          <p:cNvSpPr/>
          <p:nvPr/>
        </p:nvSpPr>
        <p:spPr>
          <a:xfrm>
            <a:off x="7167302" y="3916128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C62EF18C-F170-4238-82ED-DF11CED59DAB}"/>
              </a:ext>
            </a:extLst>
          </p:cNvPr>
          <p:cNvSpPr/>
          <p:nvPr/>
        </p:nvSpPr>
        <p:spPr>
          <a:xfrm>
            <a:off x="6539397" y="280413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08265C91-DBC7-4806-AAA9-AD397C496576}"/>
              </a:ext>
            </a:extLst>
          </p:cNvPr>
          <p:cNvSpPr/>
          <p:nvPr/>
        </p:nvSpPr>
        <p:spPr>
          <a:xfrm>
            <a:off x="7157949" y="174211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D7830D29-2CE9-4606-9F7B-A29D63764E66}"/>
              </a:ext>
            </a:extLst>
          </p:cNvPr>
          <p:cNvSpPr/>
          <p:nvPr/>
        </p:nvSpPr>
        <p:spPr>
          <a:xfrm>
            <a:off x="7799969" y="644468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3F1600A5-A384-4915-A8E2-C0B19DA471C0}"/>
              </a:ext>
            </a:extLst>
          </p:cNvPr>
          <p:cNvSpPr/>
          <p:nvPr/>
        </p:nvSpPr>
        <p:spPr>
          <a:xfrm>
            <a:off x="8466766" y="1730598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974C5A88-DE3A-46BB-B0A5-D892CA986399}"/>
              </a:ext>
            </a:extLst>
          </p:cNvPr>
          <p:cNvSpPr/>
          <p:nvPr/>
        </p:nvSpPr>
        <p:spPr>
          <a:xfrm>
            <a:off x="8466766" y="389169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1AA29AD4-3822-48AC-A227-64ABAF33023A}"/>
              </a:ext>
            </a:extLst>
          </p:cNvPr>
          <p:cNvSpPr/>
          <p:nvPr/>
        </p:nvSpPr>
        <p:spPr>
          <a:xfrm>
            <a:off x="9703236" y="3918060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5741EBC7-5E73-4373-AB5A-E0D1ED4A8187}"/>
              </a:ext>
            </a:extLst>
          </p:cNvPr>
          <p:cNvSpPr/>
          <p:nvPr/>
        </p:nvSpPr>
        <p:spPr>
          <a:xfrm>
            <a:off x="9063094" y="282484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4A51ED99-6778-4891-A1DC-95B7EEC14379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7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ymbol zastępczy zawartości 4">
            <a:extLst>
              <a:ext uri="{FF2B5EF4-FFF2-40B4-BE49-F238E27FC236}">
                <a16:creationId xmlns:a16="http://schemas.microsoft.com/office/drawing/2014/main" id="{038778D6-783C-41E3-B954-EDFD020AD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6045008" y="629266"/>
            <a:ext cx="5006218" cy="4545591"/>
          </a:xfrm>
          <a:prstGeom prst="rect">
            <a:avLst/>
          </a:prstGeom>
          <a:effectLst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l-PL" dirty="0"/>
              <a:t>Trójkąt Sierpińskiego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  <a:p>
            <a:r>
              <a:rPr lang="pl-PL" dirty="0"/>
              <a:t>     - stopień = 0</a:t>
            </a:r>
          </a:p>
          <a:p>
            <a:endParaRPr lang="en-US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34F67B50-81F1-4915-9F23-1F8A2878E7EC}"/>
              </a:ext>
            </a:extLst>
          </p:cNvPr>
          <p:cNvSpPr/>
          <p:nvPr/>
        </p:nvSpPr>
        <p:spPr>
          <a:xfrm>
            <a:off x="5791201" y="2798342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29804542-6E23-436A-9C8F-AA6ECC1B3132}"/>
              </a:ext>
            </a:extLst>
          </p:cNvPr>
          <p:cNvSpPr/>
          <p:nvPr/>
        </p:nvSpPr>
        <p:spPr>
          <a:xfrm>
            <a:off x="8289498" y="2816728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355A944B-B99F-451B-BFDA-5BD177A76697}"/>
              </a:ext>
            </a:extLst>
          </p:cNvPr>
          <p:cNvSpPr/>
          <p:nvPr/>
        </p:nvSpPr>
        <p:spPr>
          <a:xfrm>
            <a:off x="7040349" y="610880"/>
            <a:ext cx="3015535" cy="301553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11D7FA4F-8071-45C9-AE31-21DDB50B5C7F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D9E3561A-97F9-410D-A99C-BAFB67E5E14E}"/>
              </a:ext>
            </a:extLst>
          </p:cNvPr>
          <p:cNvSpPr/>
          <p:nvPr/>
        </p:nvSpPr>
        <p:spPr>
          <a:xfrm>
            <a:off x="5918154" y="3897742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BCC3846F-AEC9-4102-B580-3EBCF540A967}"/>
              </a:ext>
            </a:extLst>
          </p:cNvPr>
          <p:cNvSpPr/>
          <p:nvPr/>
        </p:nvSpPr>
        <p:spPr>
          <a:xfrm>
            <a:off x="7167302" y="3916128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C62EF18C-F170-4238-82ED-DF11CED59DAB}"/>
              </a:ext>
            </a:extLst>
          </p:cNvPr>
          <p:cNvSpPr/>
          <p:nvPr/>
        </p:nvSpPr>
        <p:spPr>
          <a:xfrm>
            <a:off x="6539397" y="280413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08265C91-DBC7-4806-AAA9-AD397C496576}"/>
              </a:ext>
            </a:extLst>
          </p:cNvPr>
          <p:cNvSpPr/>
          <p:nvPr/>
        </p:nvSpPr>
        <p:spPr>
          <a:xfrm>
            <a:off x="7157949" y="174211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D7830D29-2CE9-4606-9F7B-A29D63764E66}"/>
              </a:ext>
            </a:extLst>
          </p:cNvPr>
          <p:cNvSpPr/>
          <p:nvPr/>
        </p:nvSpPr>
        <p:spPr>
          <a:xfrm>
            <a:off x="7799969" y="644468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3F1600A5-A384-4915-A8E2-C0B19DA471C0}"/>
              </a:ext>
            </a:extLst>
          </p:cNvPr>
          <p:cNvSpPr/>
          <p:nvPr/>
        </p:nvSpPr>
        <p:spPr>
          <a:xfrm>
            <a:off x="8466766" y="1730598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974C5A88-DE3A-46BB-B0A5-D892CA986399}"/>
              </a:ext>
            </a:extLst>
          </p:cNvPr>
          <p:cNvSpPr/>
          <p:nvPr/>
        </p:nvSpPr>
        <p:spPr>
          <a:xfrm>
            <a:off x="8466766" y="389169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1AA29AD4-3822-48AC-A227-64ABAF33023A}"/>
              </a:ext>
            </a:extLst>
          </p:cNvPr>
          <p:cNvSpPr/>
          <p:nvPr/>
        </p:nvSpPr>
        <p:spPr>
          <a:xfrm>
            <a:off x="9703236" y="3918060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5741EBC7-5E73-4373-AB5A-E0D1ED4A8187}"/>
              </a:ext>
            </a:extLst>
          </p:cNvPr>
          <p:cNvSpPr/>
          <p:nvPr/>
        </p:nvSpPr>
        <p:spPr>
          <a:xfrm>
            <a:off x="9063094" y="2824844"/>
            <a:ext cx="1496294" cy="149629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4A51ED99-6778-4891-A1DC-95B7EEC14379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C93EDA95-609F-4C6D-B7F1-E9FAB027880C}"/>
              </a:ext>
            </a:extLst>
          </p:cNvPr>
          <p:cNvGrpSpPr/>
          <p:nvPr/>
        </p:nvGrpSpPr>
        <p:grpSpPr>
          <a:xfrm>
            <a:off x="6028611" y="2857639"/>
            <a:ext cx="2570741" cy="2305552"/>
            <a:chOff x="6028611" y="2857639"/>
            <a:chExt cx="2570741" cy="2305552"/>
          </a:xfrm>
        </p:grpSpPr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4955740C-B36A-4F2A-A925-755ED172DA30}"/>
                </a:ext>
              </a:extLst>
            </p:cNvPr>
            <p:cNvSpPr/>
            <p:nvPr/>
          </p:nvSpPr>
          <p:spPr>
            <a:xfrm>
              <a:off x="6028611" y="449411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EC054820-843F-4B76-8315-29FE6EEBEEEE}"/>
                </a:ext>
              </a:extLst>
            </p:cNvPr>
            <p:cNvSpPr/>
            <p:nvPr/>
          </p:nvSpPr>
          <p:spPr>
            <a:xfrm>
              <a:off x="6366902" y="3964617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Owal 29">
              <a:extLst>
                <a:ext uri="{FF2B5EF4-FFF2-40B4-BE49-F238E27FC236}">
                  <a16:creationId xmlns:a16="http://schemas.microsoft.com/office/drawing/2014/main" id="{B40DC522-3041-41E5-A854-A58295EF379B}"/>
                </a:ext>
              </a:extLst>
            </p:cNvPr>
            <p:cNvSpPr/>
            <p:nvPr/>
          </p:nvSpPr>
          <p:spPr>
            <a:xfrm>
              <a:off x="6659972" y="451109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4EE04B50-FE94-4A87-88E4-B7D074125912}"/>
                </a:ext>
              </a:extLst>
            </p:cNvPr>
            <p:cNvSpPr/>
            <p:nvPr/>
          </p:nvSpPr>
          <p:spPr>
            <a:xfrm>
              <a:off x="7287877" y="450521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Owal 31">
              <a:extLst>
                <a:ext uri="{FF2B5EF4-FFF2-40B4-BE49-F238E27FC236}">
                  <a16:creationId xmlns:a16="http://schemas.microsoft.com/office/drawing/2014/main" id="{7F7DCD2E-4EE0-4C25-8C36-89817E0BD572}"/>
                </a:ext>
              </a:extLst>
            </p:cNvPr>
            <p:cNvSpPr/>
            <p:nvPr/>
          </p:nvSpPr>
          <p:spPr>
            <a:xfrm>
              <a:off x="7947256" y="450521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Owal 32">
              <a:extLst>
                <a:ext uri="{FF2B5EF4-FFF2-40B4-BE49-F238E27FC236}">
                  <a16:creationId xmlns:a16="http://schemas.microsoft.com/office/drawing/2014/main" id="{C412D1A8-D804-44B3-BD96-42CD8206CC40}"/>
                </a:ext>
              </a:extLst>
            </p:cNvPr>
            <p:cNvSpPr/>
            <p:nvPr/>
          </p:nvSpPr>
          <p:spPr>
            <a:xfrm>
              <a:off x="7613010" y="397438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Owal 34">
              <a:extLst>
                <a:ext uri="{FF2B5EF4-FFF2-40B4-BE49-F238E27FC236}">
                  <a16:creationId xmlns:a16="http://schemas.microsoft.com/office/drawing/2014/main" id="{CC2F296F-F3EA-4413-80F2-09C6F0B10546}"/>
                </a:ext>
              </a:extLst>
            </p:cNvPr>
            <p:cNvSpPr/>
            <p:nvPr/>
          </p:nvSpPr>
          <p:spPr>
            <a:xfrm>
              <a:off x="6677524" y="3399072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Owal 35">
              <a:extLst>
                <a:ext uri="{FF2B5EF4-FFF2-40B4-BE49-F238E27FC236}">
                  <a16:creationId xmlns:a16="http://schemas.microsoft.com/office/drawing/2014/main" id="{8F1057AC-2E10-4F9C-9B2A-794C4BDBBCF3}"/>
                </a:ext>
              </a:extLst>
            </p:cNvPr>
            <p:cNvSpPr/>
            <p:nvPr/>
          </p:nvSpPr>
          <p:spPr>
            <a:xfrm>
              <a:off x="7278764" y="340789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57A6C7AA-AC56-4F64-84F4-1B84006F3F5C}"/>
                </a:ext>
              </a:extLst>
            </p:cNvPr>
            <p:cNvSpPr/>
            <p:nvPr/>
          </p:nvSpPr>
          <p:spPr>
            <a:xfrm>
              <a:off x="6977336" y="2857639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DA73D487-1418-4275-A442-9FC4666D5525}"/>
              </a:ext>
            </a:extLst>
          </p:cNvPr>
          <p:cNvGrpSpPr/>
          <p:nvPr/>
        </p:nvGrpSpPr>
        <p:grpSpPr>
          <a:xfrm>
            <a:off x="7272319" y="691790"/>
            <a:ext cx="2570741" cy="2305552"/>
            <a:chOff x="6028611" y="2857639"/>
            <a:chExt cx="2570741" cy="2305552"/>
          </a:xfrm>
        </p:grpSpPr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28380687-7D82-4D7F-870A-E0CDB9247443}"/>
                </a:ext>
              </a:extLst>
            </p:cNvPr>
            <p:cNvSpPr/>
            <p:nvPr/>
          </p:nvSpPr>
          <p:spPr>
            <a:xfrm>
              <a:off x="6028611" y="449411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wal 40">
              <a:extLst>
                <a:ext uri="{FF2B5EF4-FFF2-40B4-BE49-F238E27FC236}">
                  <a16:creationId xmlns:a16="http://schemas.microsoft.com/office/drawing/2014/main" id="{F37DA55F-69BD-4954-B75F-A7A9ADA315A8}"/>
                </a:ext>
              </a:extLst>
            </p:cNvPr>
            <p:cNvSpPr/>
            <p:nvPr/>
          </p:nvSpPr>
          <p:spPr>
            <a:xfrm>
              <a:off x="6366902" y="3964617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Owal 41">
              <a:extLst>
                <a:ext uri="{FF2B5EF4-FFF2-40B4-BE49-F238E27FC236}">
                  <a16:creationId xmlns:a16="http://schemas.microsoft.com/office/drawing/2014/main" id="{EBED8CB2-B500-4982-9686-DA9BE5367E19}"/>
                </a:ext>
              </a:extLst>
            </p:cNvPr>
            <p:cNvSpPr/>
            <p:nvPr/>
          </p:nvSpPr>
          <p:spPr>
            <a:xfrm>
              <a:off x="6659972" y="451109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86FEE7CD-E0E5-4EDC-9CFF-D3AB7CC0B904}"/>
                </a:ext>
              </a:extLst>
            </p:cNvPr>
            <p:cNvSpPr/>
            <p:nvPr/>
          </p:nvSpPr>
          <p:spPr>
            <a:xfrm>
              <a:off x="7287877" y="450521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564EA69-8794-4534-8F5B-9E951ED0385C}"/>
                </a:ext>
              </a:extLst>
            </p:cNvPr>
            <p:cNvSpPr/>
            <p:nvPr/>
          </p:nvSpPr>
          <p:spPr>
            <a:xfrm>
              <a:off x="7947256" y="450521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632BDB2-1F9B-42A4-84A0-22BFE10150B5}"/>
                </a:ext>
              </a:extLst>
            </p:cNvPr>
            <p:cNvSpPr/>
            <p:nvPr/>
          </p:nvSpPr>
          <p:spPr>
            <a:xfrm>
              <a:off x="7613010" y="397438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Owal 45">
              <a:extLst>
                <a:ext uri="{FF2B5EF4-FFF2-40B4-BE49-F238E27FC236}">
                  <a16:creationId xmlns:a16="http://schemas.microsoft.com/office/drawing/2014/main" id="{845BB2A2-E201-4A9A-ACBE-1FE5851ABF4E}"/>
                </a:ext>
              </a:extLst>
            </p:cNvPr>
            <p:cNvSpPr/>
            <p:nvPr/>
          </p:nvSpPr>
          <p:spPr>
            <a:xfrm>
              <a:off x="6677524" y="3399072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D8A3FEBE-32BF-41FC-A84F-D8EA2CC01ED4}"/>
                </a:ext>
              </a:extLst>
            </p:cNvPr>
            <p:cNvSpPr/>
            <p:nvPr/>
          </p:nvSpPr>
          <p:spPr>
            <a:xfrm>
              <a:off x="7278764" y="340789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Owal 47">
              <a:extLst>
                <a:ext uri="{FF2B5EF4-FFF2-40B4-BE49-F238E27FC236}">
                  <a16:creationId xmlns:a16="http://schemas.microsoft.com/office/drawing/2014/main" id="{D0B197D5-FB84-4853-8F54-92AD96CDA195}"/>
                </a:ext>
              </a:extLst>
            </p:cNvPr>
            <p:cNvSpPr/>
            <p:nvPr/>
          </p:nvSpPr>
          <p:spPr>
            <a:xfrm>
              <a:off x="6977336" y="2857639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A2CB28DA-58D0-441F-8D81-9732043568C1}"/>
              </a:ext>
            </a:extLst>
          </p:cNvPr>
          <p:cNvGrpSpPr/>
          <p:nvPr/>
        </p:nvGrpSpPr>
        <p:grpSpPr>
          <a:xfrm>
            <a:off x="8526615" y="2888255"/>
            <a:ext cx="2570741" cy="2305552"/>
            <a:chOff x="6028611" y="2857639"/>
            <a:chExt cx="2570741" cy="2305552"/>
          </a:xfrm>
        </p:grpSpPr>
        <p:sp>
          <p:nvSpPr>
            <p:cNvPr id="50" name="Owal 49">
              <a:extLst>
                <a:ext uri="{FF2B5EF4-FFF2-40B4-BE49-F238E27FC236}">
                  <a16:creationId xmlns:a16="http://schemas.microsoft.com/office/drawing/2014/main" id="{F6CA270D-3F47-45FA-8DF1-F5ED4C94F77C}"/>
                </a:ext>
              </a:extLst>
            </p:cNvPr>
            <p:cNvSpPr/>
            <p:nvPr/>
          </p:nvSpPr>
          <p:spPr>
            <a:xfrm>
              <a:off x="6028611" y="449411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Owal 50">
              <a:extLst>
                <a:ext uri="{FF2B5EF4-FFF2-40B4-BE49-F238E27FC236}">
                  <a16:creationId xmlns:a16="http://schemas.microsoft.com/office/drawing/2014/main" id="{5173951F-E16E-4F88-BB8E-635E3A77214D}"/>
                </a:ext>
              </a:extLst>
            </p:cNvPr>
            <p:cNvSpPr/>
            <p:nvPr/>
          </p:nvSpPr>
          <p:spPr>
            <a:xfrm>
              <a:off x="6366902" y="3964617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Owal 51">
              <a:extLst>
                <a:ext uri="{FF2B5EF4-FFF2-40B4-BE49-F238E27FC236}">
                  <a16:creationId xmlns:a16="http://schemas.microsoft.com/office/drawing/2014/main" id="{360742AF-C292-4C84-A259-D9B4CE03228B}"/>
                </a:ext>
              </a:extLst>
            </p:cNvPr>
            <p:cNvSpPr/>
            <p:nvPr/>
          </p:nvSpPr>
          <p:spPr>
            <a:xfrm>
              <a:off x="6659972" y="451109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Owal 52">
              <a:extLst>
                <a:ext uri="{FF2B5EF4-FFF2-40B4-BE49-F238E27FC236}">
                  <a16:creationId xmlns:a16="http://schemas.microsoft.com/office/drawing/2014/main" id="{2904106C-BA1D-44F5-8732-87211AB6F7ED}"/>
                </a:ext>
              </a:extLst>
            </p:cNvPr>
            <p:cNvSpPr/>
            <p:nvPr/>
          </p:nvSpPr>
          <p:spPr>
            <a:xfrm>
              <a:off x="7287877" y="450521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C4850187-2156-4E99-AF53-C8EC340AD2D1}"/>
                </a:ext>
              </a:extLst>
            </p:cNvPr>
            <p:cNvSpPr/>
            <p:nvPr/>
          </p:nvSpPr>
          <p:spPr>
            <a:xfrm>
              <a:off x="7947256" y="4505215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1E563CC-76A8-4ED5-BD4B-F5E6E8B3685C}"/>
                </a:ext>
              </a:extLst>
            </p:cNvPr>
            <p:cNvSpPr/>
            <p:nvPr/>
          </p:nvSpPr>
          <p:spPr>
            <a:xfrm>
              <a:off x="7613010" y="397438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Owal 55">
              <a:extLst>
                <a:ext uri="{FF2B5EF4-FFF2-40B4-BE49-F238E27FC236}">
                  <a16:creationId xmlns:a16="http://schemas.microsoft.com/office/drawing/2014/main" id="{A8329D14-F2B4-44F6-A851-41D4647DEE61}"/>
                </a:ext>
              </a:extLst>
            </p:cNvPr>
            <p:cNvSpPr/>
            <p:nvPr/>
          </p:nvSpPr>
          <p:spPr>
            <a:xfrm>
              <a:off x="6677524" y="3399072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Owal 56">
              <a:extLst>
                <a:ext uri="{FF2B5EF4-FFF2-40B4-BE49-F238E27FC236}">
                  <a16:creationId xmlns:a16="http://schemas.microsoft.com/office/drawing/2014/main" id="{8D672579-A056-4386-A99B-E1201BE46843}"/>
                </a:ext>
              </a:extLst>
            </p:cNvPr>
            <p:cNvSpPr/>
            <p:nvPr/>
          </p:nvSpPr>
          <p:spPr>
            <a:xfrm>
              <a:off x="7278764" y="3407890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Owal 57">
              <a:extLst>
                <a:ext uri="{FF2B5EF4-FFF2-40B4-BE49-F238E27FC236}">
                  <a16:creationId xmlns:a16="http://schemas.microsoft.com/office/drawing/2014/main" id="{3AE2D088-5FDF-4E11-B429-1E5319637355}"/>
                </a:ext>
              </a:extLst>
            </p:cNvPr>
            <p:cNvSpPr/>
            <p:nvPr/>
          </p:nvSpPr>
          <p:spPr>
            <a:xfrm>
              <a:off x="6977336" y="2857639"/>
              <a:ext cx="652096" cy="65209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9" name="Owal 58">
            <a:extLst>
              <a:ext uri="{FF2B5EF4-FFF2-40B4-BE49-F238E27FC236}">
                <a16:creationId xmlns:a16="http://schemas.microsoft.com/office/drawing/2014/main" id="{4419B013-C2F0-48D3-B12D-7C2E340D9997}"/>
              </a:ext>
            </a:extLst>
          </p:cNvPr>
          <p:cNvSpPr/>
          <p:nvPr/>
        </p:nvSpPr>
        <p:spPr>
          <a:xfrm>
            <a:off x="1040546" y="4066672"/>
            <a:ext cx="280254" cy="27296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36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F6C08-98C7-4A74-B0A7-2639813D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DD2C3-8753-4079-B532-9B208404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Projektujemy działanie funkcji rysującej Trójkąt Sierpińskiego:</a:t>
            </a:r>
          </a:p>
          <a:p>
            <a:pPr marL="0" indent="0" algn="ctr">
              <a:buNone/>
            </a:pPr>
            <a:r>
              <a:rPr lang="pl-PL" b="1" dirty="0" err="1"/>
              <a:t>trojkat_sierpinskiego</a:t>
            </a:r>
            <a:r>
              <a:rPr lang="pl-PL" b="1" dirty="0"/>
              <a:t>(</a:t>
            </a:r>
            <a:r>
              <a:rPr lang="pl-PL" b="1" dirty="0" err="1"/>
              <a:t>stopien</a:t>
            </a:r>
            <a:r>
              <a:rPr lang="pl-PL" b="1" dirty="0"/>
              <a:t>, </a:t>
            </a:r>
            <a:r>
              <a:rPr lang="pl-PL" b="1" dirty="0" err="1"/>
              <a:t>dlugosc</a:t>
            </a:r>
            <a:r>
              <a:rPr lang="pl-PL" b="1" dirty="0"/>
              <a:t>)</a:t>
            </a:r>
          </a:p>
          <a:p>
            <a:r>
              <a:rPr lang="pl-PL" dirty="0"/>
              <a:t>Funkcja będzie rysować Trójkąt Sierpińskiego dla danego stopnia i zadanej początkowej długości boku</a:t>
            </a:r>
          </a:p>
          <a:p>
            <a:r>
              <a:rPr lang="pl-PL" dirty="0"/>
              <a:t>Skoro Trójkąt Sierpińskiego składa się z kilku Trójkątów Sierpińskiego o stopniu o jeden mniejszym, to będziemy używać </a:t>
            </a:r>
            <a:r>
              <a:rPr lang="pl-PL" b="1" dirty="0" err="1">
                <a:solidFill>
                  <a:schemeClr val="accent1"/>
                </a:solidFill>
              </a:rPr>
              <a:t>wywołań</a:t>
            </a:r>
            <a:r>
              <a:rPr lang="pl-PL" b="1" dirty="0">
                <a:solidFill>
                  <a:schemeClr val="accent1"/>
                </a:solidFill>
              </a:rPr>
              <a:t> rekurencyjnych</a:t>
            </a:r>
          </a:p>
          <a:p>
            <a:pPr algn="ctr">
              <a:buNone/>
            </a:pPr>
            <a:r>
              <a:rPr lang="pl-PL" b="1" dirty="0" err="1"/>
              <a:t>trojkat_sierpinskiego</a:t>
            </a:r>
            <a:r>
              <a:rPr lang="pl-PL" b="1" dirty="0"/>
              <a:t>(stopien-1, </a:t>
            </a:r>
            <a:r>
              <a:rPr lang="pl-PL" b="1" dirty="0" err="1"/>
              <a:t>dlugosc</a:t>
            </a:r>
            <a:r>
              <a:rPr lang="pl-PL" b="1" dirty="0"/>
              <a:t>/2)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135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89173-1272-CF41-8C24-BCD29AB0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85F3C-C782-034F-95D9-E754B581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Jeśli wiemy już jak będziemy korzystać z rekurencji możemy przystąpić do konstrukcji funkcji rekurencyjnej.</a:t>
            </a:r>
          </a:p>
          <a:p>
            <a:pPr>
              <a:lnSpc>
                <a:spcPct val="100000"/>
              </a:lnSpc>
            </a:pPr>
            <a:r>
              <a:rPr lang="pl-PL" dirty="0"/>
              <a:t>Szczególnie zadbać musimy o to, aby: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Rekurencja zatrzymała się w odpowiednim momencie – </a:t>
            </a:r>
            <a:r>
              <a:rPr lang="pl-PL" sz="2800" b="1" i="1" u="sng" dirty="0">
                <a:solidFill>
                  <a:srgbClr val="FF0000"/>
                </a:solidFill>
              </a:rPr>
              <a:t>warunek stopu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Wywołania rekurencyjne miały odpowiednie wartości parametrów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81503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453</Words>
  <Application>Microsoft Macintosh PowerPoint</Application>
  <PresentationFormat>Panoramiczny</PresentationFormat>
  <Paragraphs>82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Trójkąt Sierpińskiego</vt:lpstr>
      <vt:lpstr>Trójkąt Sierpińskiego</vt:lpstr>
      <vt:lpstr>Trójkąt Sierpińskiego</vt:lpstr>
      <vt:lpstr>Trójkąt Sierpińskiego</vt:lpstr>
      <vt:lpstr>Trójkąt Sierpińskiego</vt:lpstr>
      <vt:lpstr>Trójkąt Sierpińskiego</vt:lpstr>
      <vt:lpstr>Trójkąt Sierpińskiego</vt:lpstr>
      <vt:lpstr>Konstrukcja algorytmu</vt:lpstr>
      <vt:lpstr>Konstrukcja algorytmu c.d.</vt:lpstr>
      <vt:lpstr>Ogólny przykład funkcji rekurencyjnej</vt:lpstr>
      <vt:lpstr>Funkcja Trójkąt Sierpińskiego - pytania</vt:lpstr>
      <vt:lpstr>Funkcja Trójkąt Sierpińskiego - pytania</vt:lpstr>
      <vt:lpstr>Funkcja Trójkąt Sierpińskiego - pytania</vt:lpstr>
      <vt:lpstr>Funkcja Trójkąt Sierpińskiego - pytania</vt:lpstr>
      <vt:lpstr>Funkcja Trójkąt Sierpińskiego - pytania</vt:lpstr>
      <vt:lpstr>Funkcja Trójkąt Sierpińskiego - pytania</vt:lpstr>
      <vt:lpstr>Stopień = 0</vt:lpstr>
      <vt:lpstr>Stopień &gt; 0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Trójkąt Sierpińskiego</dc:title>
  <dc:creator>Damian Kurpiewski</dc:creator>
  <cp:lastModifiedBy>Damian Kurpiewski</cp:lastModifiedBy>
  <cp:revision>15</cp:revision>
  <dcterms:created xsi:type="dcterms:W3CDTF">2017-11-29T08:39:02Z</dcterms:created>
  <dcterms:modified xsi:type="dcterms:W3CDTF">2018-05-07T17:20:46Z</dcterms:modified>
</cp:coreProperties>
</file>