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&amp;ehk=ks" ContentType="image/jpeg"/>
  <Default Extension="jpg&amp;ehk=vd" ContentType="image/jpeg"/>
  <Default Extension="png" ContentType="image/png"/>
  <Default Extension="png&amp;ehk=s0A4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9" r:id="rId4"/>
    <p:sldId id="270" r:id="rId5"/>
    <p:sldId id="271" r:id="rId6"/>
    <p:sldId id="272" r:id="rId7"/>
    <p:sldId id="266" r:id="rId8"/>
    <p:sldId id="267" r:id="rId9"/>
    <p:sldId id="268" r:id="rId10"/>
    <p:sldId id="263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410"/>
  </p:normalViewPr>
  <p:slideViewPr>
    <p:cSldViewPr>
      <p:cViewPr varScale="1">
        <p:scale>
          <a:sx n="105" d="100"/>
          <a:sy n="105" d="100"/>
        </p:scale>
        <p:origin x="23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[Pytamy uczniów, czy wiedzą, co to jest algorytm]</a:t>
            </a:r>
          </a:p>
          <a:p>
            <a:r>
              <a:rPr lang="pl-PL" dirty="0"/>
              <a:t>Algorytm to instrukcja wykonania określonego zadania, lub rozwiązania danego problemu. Algorytm powinien jasno opisywać, co należy zrobić, by dojść do rozwiązania.</a:t>
            </a:r>
          </a:p>
          <a:p>
            <a:r>
              <a:rPr lang="pl-PL" dirty="0"/>
              <a:t>Algorytm liniowy to taki, w którym wykonujemy polecenia krok po kroku, jedno po drugim. Przykładem prostego algorytmu liniowego może być przepis.</a:t>
            </a:r>
          </a:p>
          <a:p>
            <a:r>
              <a:rPr lang="pl-PL" dirty="0"/>
              <a:t>Jednym ze sposobów zapisu algorytmu jest lista kroków. Jak widzimy, przepis na pierniczki można przedstawić właśnie za pomocą listy kroków. Lista ta opisuje nam co mamy zrobić i w jakiej kolejności.</a:t>
            </a:r>
          </a:p>
          <a:p>
            <a:r>
              <a:rPr lang="pl-PL" dirty="0"/>
              <a:t>[Pytamy uczniów o przykłady algorytmów liniowych]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52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Instrukcja warunkowa pozwala nam powiedzieć, że dana instrukcja ma zostać wykonana tylko wtedy, jeżeli podany warunek jest spełniony. </a:t>
            </a:r>
          </a:p>
          <a:p>
            <a:r>
              <a:rPr lang="pl-PL" dirty="0"/>
              <a:t>Np. jeżeli na skrzyżowaniu zaświeci się dla nas zielone światło, to należy iść. Taki zapis mówi nam, że polecenie idź mamy wykonać wyłącznie wtedy, gdy światło jest zielone.</a:t>
            </a:r>
          </a:p>
          <a:p>
            <a:r>
              <a:rPr lang="pl-PL" dirty="0"/>
              <a:t>Podobnie możemy określić zachowanie dla światła czerwonego.</a:t>
            </a:r>
          </a:p>
          <a:p>
            <a:endParaRPr lang="pl-PL" dirty="0"/>
          </a:p>
          <a:p>
            <a:r>
              <a:rPr lang="pl-PL" dirty="0"/>
              <a:t>Instrukcje warunkowe możemy zapisać na kilka sposobów. Pierwszy zapis to zapis uproszczony, w którym określamy jakie polecenie ma zostać wykonane dla danego warunku.</a:t>
            </a:r>
          </a:p>
          <a:p>
            <a:r>
              <a:rPr lang="pl-PL" dirty="0"/>
              <a:t>Poniżej widzimy zapis rozszerzony. W ten sposób możemy powiedzieć, że mamy iść tylko wtedy, gdy światło jest zielone. A gdy światło będzie miało jakikolwiek inny kolor, mamy stać.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780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Instrukcję warunkową możemy zapisać także w tzw. pełnej formie, określając kilka warunków i poleceń, jakie mają zostać wykonane.</a:t>
            </a:r>
          </a:p>
          <a:p>
            <a:r>
              <a:rPr lang="pl-PL" dirty="0"/>
              <a:t>Np. tworząc algorytm dla kierowcy, który powie mu jak powinien się zachować na skrzyżowaniu ze światłami, powinniśmy określić co kierowca ma zrobić dla trzech różnych kolorów świateł.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67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Instrukcję warunkową możemy zapisać także w tzw. pełnej formie, określając kilka warunków i poleceń, jakie mają zostać wykonane.</a:t>
            </a:r>
          </a:p>
          <a:p>
            <a:r>
              <a:rPr lang="pl-PL" dirty="0"/>
              <a:t>Np. tworząc algorytm dla kierowcy, który powie mu jak powinien się zachować na skrzyżowaniu ze światłami, powinniśmy określić co kierowca ma zrobić dla trzech różnych kolorów świateł.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04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Instrukcję warunkową możemy zapisać także w tzw. pełnej formie, określając kilka warunków i poleceń, jakie mają zostać wykonane.</a:t>
            </a:r>
          </a:p>
          <a:p>
            <a:r>
              <a:rPr lang="pl-PL" dirty="0"/>
              <a:t>Np. tworząc algorytm dla kierowcy, który powie mu jak powinien się zachować na skrzyżowaniu ze światłami, powinniśmy określić co kierowca ma zrobić dla trzech różnych kolorów świateł.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24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Instrukcję warunkową możemy zapisać także w tzw. pełnej formie, określając kilka warunków i poleceń, jakie mają zostać wykonane.</a:t>
            </a:r>
          </a:p>
          <a:p>
            <a:r>
              <a:rPr lang="pl-PL" dirty="0"/>
              <a:t>Np. tworząc algorytm dla kierowcy, który powie mu jak powinien się zachować na skrzyżowaniu ze światłami, powinniśmy określić co kierowca ma zrobić dla trzech różnych kolorów świateł.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389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Czasem w algorytmie potrzebujemy powiedzieć, że pewna instrukcja (polecenie) ma zostać wykonane wielokrotnie. Np. słodząc herbatę powinniśmy ją mieszać tak długo, aż cukier się w niej rozpuści.</a:t>
            </a:r>
          </a:p>
          <a:p>
            <a:r>
              <a:rPr lang="pl-PL" dirty="0"/>
              <a:t>W tym celu możemy użyć pętli dopóki. Pętla dopóki mówi nam, że podana instrukcja (lub zestaw instrukcji) ma być wykonywana tak długo, jak długo spełniony jest warunek pętli.</a:t>
            </a:r>
          </a:p>
          <a:p>
            <a:r>
              <a:rPr lang="pl-PL" dirty="0"/>
              <a:t>Pętlę dopóki nazywamy pętlą warunkową.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34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Pętle możemy zagnieżdżać, czyli umieszczać jedną w drugiej.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1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Poza pętlami warunkowymi mamy także tzw. pętle liczone. Taka pętla pozwala nam powiedzieć, że coś ma zostać wykonane określoną liczbę razy.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534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run1230.wikidot.com/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8/8f/Casio_fx-991ES_Calculator_New.jpg" TargetMode="External"/><Relationship Id="rId3" Type="http://schemas.openxmlformats.org/officeDocument/2006/relationships/hyperlink" Target="http://torun1230.wikidot.com/" TargetMode="External"/><Relationship Id="rId7" Type="http://schemas.openxmlformats.org/officeDocument/2006/relationships/hyperlink" Target="https://pixabay.com/pl/little-green-man-%C5%9Bwiat%C5%82a-zielony-2871900/" TargetMode="External"/><Relationship Id="rId2" Type="http://schemas.openxmlformats.org/officeDocument/2006/relationships/hyperlink" Target="http://ilovebake.pl/2014/11/21/pierniczki-torunskie-przepis-ze-starego-zeszy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tea-beverage-cubes-sugar-cup-153014/" TargetMode="External"/><Relationship Id="rId5" Type="http://schemas.openxmlformats.org/officeDocument/2006/relationships/hyperlink" Target="https://pixabay.com/pl/fili%C5%BCanka-herbaty-2107599/" TargetMode="External"/><Relationship Id="rId4" Type="http://schemas.openxmlformats.org/officeDocument/2006/relationships/hyperlink" Target="https://en.wikipedia.org/wiki/File:LED_Traffic_Light.jpg" TargetMode="External"/><Relationship Id="rId9" Type="http://schemas.openxmlformats.org/officeDocument/2006/relationships/hyperlink" Target="http://pngimg.com/uploads/calculator/calculator_PNG7931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&amp;ehk=ks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LED_Traffic_Light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pngimg.com/download/793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793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Casio_fx-991ES_Calculator_New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&amp;ehk=vd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&amp;ehk=s0A4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FE9E9B-5249-40AD-B51F-063F502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l-PL" b="1" dirty="0">
                <a:latin typeface="+mn-lt"/>
              </a:rPr>
              <a:t>Algorytm liniowy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4239B7-D5E8-4E35-AB45-F585650F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4"/>
            <a:ext cx="8191824" cy="48437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600" b="1" dirty="0"/>
              <a:t>PIERNICZKI TORUŃSKIE, PRZEPIS ZE STAREGO ZESZYTU</a:t>
            </a:r>
            <a:endParaRPr lang="pl-PL" sz="16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i="1" dirty="0"/>
              <a:t>SKŁADNIKI NA CIASTO:</a:t>
            </a:r>
            <a:br>
              <a:rPr lang="pl-PL" sz="1500" i="1" dirty="0"/>
            </a:br>
            <a:r>
              <a:rPr lang="pl-PL" sz="1500" i="1" dirty="0"/>
              <a:t>ILOŚĆ: 2 blaszki pierniczków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500 g mąki żytniej typ. 720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300 g naturalnego miodu, najlepiej lipowego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jajko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łyżeczka sody oczyszczonej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2 łyżeczki przyprawy do piernika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1/4 łyżeczki mielonego anyżu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mały kieliszek spirytusu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Mąkę przesiewamy i podgrzewamy w piekarniku. Po dotknięciu powinna być ciepła, ale nie gorąca.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Miód przelewamy do rondelka o grubym dnie razem z przyprawą do piernika i przesmażamy.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Dodajemy do mąki razem z sodą, anyżem, lekko roztrzepanym jajkiem oraz spirytusem.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Dokładnie wyrabiamy.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Stolnicę lekko oprószamy mąką.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Ciasto dzielimy na dwie części.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Każdą rozwałkowujemy na grubość ok. 1 cm.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Wykrawamy dowolnymi foremkami i układamy na blaszce wyłożonej papierem do pieczenia.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Wstawiamy do piekarnika rozgrzanego do 160 C na ok. 15 min do lekkiego zarumienienia.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1031013E-B98E-4052-965F-0B785E05B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20" b="92199" l="2286" r="93143">
                        <a14:foregroundMark x1="6000" y1="65248" x2="6000" y2="65248"/>
                        <a14:foregroundMark x1="32286" y1="92199" x2="32286" y2="92199"/>
                        <a14:foregroundMark x1="93143" y1="38298" x2="93143" y2="38298"/>
                        <a14:foregroundMark x1="57429" y1="9220" x2="57429" y2="9220"/>
                        <a14:foregroundMark x1="2286" y1="69504" x2="2286" y2="69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92080" y="2348880"/>
            <a:ext cx="333375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99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C5246-1474-4B5A-AAA4-DE1AC617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BCC172-FE4A-475D-AB0E-FBA5E65A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i="1" dirty="0">
                <a:hlinkClick r:id="rId2"/>
              </a:rPr>
              <a:t>http://ilovebake.pl/2014/11/21/pierniczki-torunskie-przepis-ze-starego-zeszytu/</a:t>
            </a:r>
            <a:endParaRPr lang="pl-PL" i="1" dirty="0"/>
          </a:p>
          <a:p>
            <a:r>
              <a:rPr lang="pl-PL" i="1" dirty="0">
                <a:hlinkClick r:id="rId3"/>
              </a:rPr>
              <a:t>http://torun1230.wikidot.com/</a:t>
            </a:r>
            <a:endParaRPr lang="pl-PL" i="1" dirty="0"/>
          </a:p>
          <a:p>
            <a:r>
              <a:rPr lang="pl-PL" i="1" dirty="0">
                <a:hlinkClick r:id="rId4"/>
              </a:rPr>
              <a:t>https://en.wikipedia.org/wiki/File:LED_Traffic_Light.jpg</a:t>
            </a:r>
            <a:endParaRPr lang="pl-PL" i="1" dirty="0"/>
          </a:p>
          <a:p>
            <a:r>
              <a:rPr lang="pl-PL" i="1" dirty="0">
                <a:hlinkClick r:id="rId5"/>
              </a:rPr>
              <a:t>https://pixabay.com/pl/fili%C5%BCanka-herbaty-2107599/</a:t>
            </a:r>
            <a:endParaRPr lang="pl-PL" i="1" dirty="0"/>
          </a:p>
          <a:p>
            <a:r>
              <a:rPr lang="pl-PL" i="1" dirty="0">
                <a:hlinkClick r:id="rId6"/>
              </a:rPr>
              <a:t>https://pixabay.com/en/tea-beverage-cubes-sugar-cup-153014/</a:t>
            </a:r>
            <a:endParaRPr lang="pl-PL" i="1" dirty="0"/>
          </a:p>
          <a:p>
            <a:r>
              <a:rPr lang="pl-PL" i="1" dirty="0">
                <a:hlinkClick r:id="rId7"/>
              </a:rPr>
              <a:t>https://pixabay.com/pl/little-green-man-%C5%9Bwiat%C5%82a-zielony-2871900/</a:t>
            </a:r>
            <a:endParaRPr lang="pl-PL" i="1" dirty="0"/>
          </a:p>
          <a:p>
            <a:r>
              <a:rPr lang="pl-PL" i="1" dirty="0">
                <a:hlinkClick r:id="rId8"/>
              </a:rPr>
              <a:t>https://upload.wikimedia.org/wikipedia/commons/8/8f/Casio_fx-991ES_Calculator_New.jpg</a:t>
            </a:r>
            <a:endParaRPr lang="pl-PL" i="1" dirty="0"/>
          </a:p>
          <a:p>
            <a:r>
              <a:rPr lang="pl-PL" i="1" dirty="0">
                <a:hlinkClick r:id="rId9"/>
              </a:rPr>
              <a:t>http://pngimg.com/uploads/calculator/calculator_PNG7931.png</a:t>
            </a:r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35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r="13536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2E9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 prostą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b="1" dirty="0"/>
              <a:t>.</a:t>
            </a:r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czerwone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  <a:p>
            <a:endParaRPr lang="pl-PL" sz="2400" b="1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dirty="0"/>
              <a:t>, </a:t>
            </a:r>
            <a:br>
              <a:rPr lang="pl-PL" sz="2400" dirty="0"/>
            </a:br>
            <a:r>
              <a:rPr lang="pl-PL" sz="2400" b="1" dirty="0"/>
              <a:t>w przeciwnym przypadku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6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jasne, ruch uliczny, zewnętrzne, sygnalizacja uliczna&#10;&#10;Opis wygenerowany przy bardzo wysokim poziomie pewności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538" r="862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ze złożoną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światło zielone </a:t>
            </a:r>
            <a:r>
              <a:rPr lang="pl-PL" sz="2800" b="1" dirty="0">
                <a:solidFill>
                  <a:srgbClr val="FF0000"/>
                </a:solidFill>
              </a:rPr>
              <a:t>idź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 </a:t>
            </a:r>
            <a:br>
              <a:rPr lang="pl-PL" sz="2800" b="1" dirty="0"/>
            </a:br>
            <a:r>
              <a:rPr lang="pl-PL" sz="2800" i="1" dirty="0"/>
              <a:t>światło żółte </a:t>
            </a:r>
            <a:r>
              <a:rPr lang="pl-PL" sz="2800" b="1" dirty="0">
                <a:solidFill>
                  <a:srgbClr val="FF0000"/>
                </a:solidFill>
              </a:rPr>
              <a:t>czekaj w gotowości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</a:t>
            </a:r>
            <a:r>
              <a:rPr lang="pl-PL" sz="2800" dirty="0"/>
              <a:t> </a:t>
            </a:r>
            <a:br>
              <a:rPr lang="pl-PL" sz="2800" dirty="0"/>
            </a:br>
            <a:r>
              <a:rPr lang="pl-PL" sz="2800" i="1" dirty="0"/>
              <a:t>światło czerwone </a:t>
            </a:r>
            <a:r>
              <a:rPr lang="pl-PL" sz="2800" b="1" dirty="0">
                <a:solidFill>
                  <a:srgbClr val="FF0000"/>
                </a:solidFill>
              </a:rPr>
              <a:t>stój</a:t>
            </a:r>
            <a:r>
              <a:rPr lang="pl-PL" sz="2800" b="1" dirty="0"/>
              <a:t>.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światło zielone </a:t>
            </a:r>
            <a:r>
              <a:rPr lang="pl-PL" sz="2800" b="1" dirty="0">
                <a:solidFill>
                  <a:srgbClr val="FF0000"/>
                </a:solidFill>
              </a:rPr>
              <a:t>idź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 </a:t>
            </a:r>
            <a:br>
              <a:rPr lang="pl-PL" sz="2800" b="1" dirty="0"/>
            </a:br>
            <a:r>
              <a:rPr lang="pl-PL" sz="2800" i="1" dirty="0"/>
              <a:t>światło żółte </a:t>
            </a:r>
            <a:r>
              <a:rPr lang="pl-PL" sz="2800" b="1" dirty="0">
                <a:solidFill>
                  <a:srgbClr val="FF0000"/>
                </a:solidFill>
              </a:rPr>
              <a:t>czekaj w gotowości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</a:t>
            </a:r>
            <a:r>
              <a:rPr lang="pl-PL" sz="2800" i="1" dirty="0"/>
              <a:t> </a:t>
            </a:r>
            <a:r>
              <a:rPr lang="pl-PL" sz="2800" b="1" dirty="0">
                <a:solidFill>
                  <a:srgbClr val="FF0000"/>
                </a:solidFill>
              </a:rPr>
              <a:t>stój</a:t>
            </a:r>
            <a:r>
              <a:rPr lang="pl-PL" sz="2800" b="1" dirty="0"/>
              <a:t>.</a:t>
            </a:r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7429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Konstrukcja warunków musi być przemyślana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cena &gt; 100 </a:t>
            </a:r>
            <a:r>
              <a:rPr lang="pl-PL" sz="2400" i="1" dirty="0">
                <a:solidFill>
                  <a:srgbClr val="00B0F0"/>
                </a:solidFill>
              </a:rPr>
              <a:t>„drogie”,</a:t>
            </a:r>
          </a:p>
          <a:p>
            <a:pPr marL="0" indent="0">
              <a:buNone/>
            </a:pPr>
            <a:endParaRPr lang="pl-PL" sz="2400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l-PL" sz="2400" b="1" dirty="0"/>
              <a:t>w przeciwnym przypadku, jeśli </a:t>
            </a:r>
          </a:p>
          <a:p>
            <a:pPr marL="0" indent="0">
              <a:buNone/>
            </a:pPr>
            <a:r>
              <a:rPr lang="pl-PL" sz="2400" i="1" dirty="0"/>
              <a:t>cena &gt; 200 </a:t>
            </a:r>
            <a:r>
              <a:rPr lang="pl-PL" sz="2400" b="1" dirty="0">
                <a:solidFill>
                  <a:srgbClr val="C00000"/>
                </a:solidFill>
              </a:rPr>
              <a:t>„bardzo drogie”,</a:t>
            </a:r>
          </a:p>
          <a:p>
            <a:pPr marL="0" indent="0">
              <a:buNone/>
            </a:pPr>
            <a:endParaRPr lang="pl-PL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l-PL" sz="2400" b="1" dirty="0"/>
              <a:t>w przeciwnym przypadku </a:t>
            </a:r>
            <a:r>
              <a:rPr lang="pl-PL" sz="2400" b="1" dirty="0">
                <a:solidFill>
                  <a:srgbClr val="00B050"/>
                </a:solidFill>
              </a:rPr>
              <a:t>„tanie”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dirty="0"/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  <p:pic>
        <p:nvPicPr>
          <p:cNvPr id="22" name="Obraz 21" descr="Obraz zawierający kalkulator, sprzęt elektroniczny&#10;&#10;Opis wygenerowany automatycznie">
            <a:extLst>
              <a:ext uri="{FF2B5EF4-FFF2-40B4-BE49-F238E27FC236}">
                <a16:creationId xmlns:a16="http://schemas.microsoft.com/office/drawing/2014/main" id="{8A5A441E-562A-41AC-9142-A18977273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548680" y="1160"/>
            <a:ext cx="6858000" cy="6858000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4860ADB5-3855-4FCF-A6C6-951F6A1C6F83}"/>
              </a:ext>
            </a:extLst>
          </p:cNvPr>
          <p:cNvSpPr txBox="1"/>
          <p:nvPr/>
        </p:nvSpPr>
        <p:spPr>
          <a:xfrm>
            <a:off x="1979712" y="685170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4" tooltip="http://pngimg.com/download/7931"/>
              </a:rPr>
              <a:t>To zdjęcie</a:t>
            </a:r>
            <a:r>
              <a:rPr lang="pl-PL" sz="900"/>
              <a:t>, autor: Nieznany autor, licencja: </a:t>
            </a:r>
            <a:r>
              <a:rPr lang="pl-PL" sz="900">
                <a:hlinkClick r:id="rId5" tooltip="https://creativecommons.org/licenses/by-nc/3.0/"/>
              </a:rPr>
              <a:t>CC BY-NC</a:t>
            </a:r>
            <a:endParaRPr lang="pl-PL" sz="900"/>
          </a:p>
        </p:txBody>
      </p:sp>
    </p:spTree>
    <p:extLst>
      <p:ext uri="{BB962C8B-B14F-4D97-AF65-F5344CB8AC3E}">
        <p14:creationId xmlns:p14="http://schemas.microsoft.com/office/powerpoint/2010/main" val="122020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Konstrukcja warunków musi być przemyślana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cena &gt; 100 </a:t>
            </a:r>
            <a:r>
              <a:rPr lang="pl-PL" sz="2400" i="1" dirty="0">
                <a:solidFill>
                  <a:srgbClr val="00B0F0"/>
                </a:solidFill>
              </a:rPr>
              <a:t>„drogie”,</a:t>
            </a:r>
          </a:p>
          <a:p>
            <a:pPr marL="0" indent="0">
              <a:buNone/>
            </a:pPr>
            <a:endParaRPr lang="pl-PL" sz="2400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l-PL" sz="2400" b="1" dirty="0"/>
              <a:t>w przeciwnym przypadku, jeśli </a:t>
            </a:r>
          </a:p>
          <a:p>
            <a:pPr marL="0" indent="0">
              <a:buNone/>
            </a:pPr>
            <a:r>
              <a:rPr lang="pl-PL" sz="2400" i="1" dirty="0"/>
              <a:t>cena &gt; 200 </a:t>
            </a:r>
            <a:r>
              <a:rPr lang="pl-PL" sz="2400" b="1" dirty="0">
                <a:solidFill>
                  <a:srgbClr val="C00000"/>
                </a:solidFill>
              </a:rPr>
              <a:t>„bardzo drogie”,</a:t>
            </a:r>
          </a:p>
          <a:p>
            <a:pPr marL="0" indent="0">
              <a:buNone/>
            </a:pPr>
            <a:endParaRPr lang="pl-PL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l-PL" sz="2400" b="1" dirty="0"/>
              <a:t>w przeciwnym przypadku </a:t>
            </a:r>
            <a:r>
              <a:rPr lang="pl-PL" sz="2400" b="1" dirty="0">
                <a:solidFill>
                  <a:srgbClr val="00B050"/>
                </a:solidFill>
              </a:rPr>
              <a:t>„tanie”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dirty="0"/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3ECBFD5-2387-FE45-9515-499822B7FD9C}"/>
              </a:ext>
            </a:extLst>
          </p:cNvPr>
          <p:cNvSpPr txBox="1"/>
          <p:nvPr/>
        </p:nvSpPr>
        <p:spPr>
          <a:xfrm>
            <a:off x="7740352" y="3055746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b="1" dirty="0">
                <a:solidFill>
                  <a:srgbClr val="C00000"/>
                </a:solidFill>
              </a:rPr>
              <a:t>!</a:t>
            </a:r>
            <a:endParaRPr lang="pl-PL" sz="2800" b="1" dirty="0">
              <a:solidFill>
                <a:srgbClr val="C00000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598D06-534E-4A4F-805F-C9CB32A69687}"/>
              </a:ext>
            </a:extLst>
          </p:cNvPr>
          <p:cNvSpPr/>
          <p:nvPr/>
        </p:nvSpPr>
        <p:spPr>
          <a:xfrm>
            <a:off x="3810700" y="5301208"/>
            <a:ext cx="485324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dirty="0"/>
              <a:t>Nigdy nie otrzymamy wyniku </a:t>
            </a:r>
            <a:r>
              <a:rPr lang="pl-PL" sz="3600" b="1" dirty="0"/>
              <a:t>„bardzo drogie”</a:t>
            </a:r>
            <a:endParaRPr lang="pl-PL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Obraz 9" descr="Obraz zawierający kalkulator, sprzęt elektroniczny&#10;&#10;Opis wygenerowany automatycznie">
            <a:extLst>
              <a:ext uri="{FF2B5EF4-FFF2-40B4-BE49-F238E27FC236}">
                <a16:creationId xmlns:a16="http://schemas.microsoft.com/office/drawing/2014/main" id="{609F27E9-ED32-404B-8034-8498E967D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548680" y="11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Konstrukcja warunków musi być przemyślana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cena &gt; 200 </a:t>
            </a:r>
            <a:r>
              <a:rPr lang="pl-PL" sz="2800" b="1" dirty="0">
                <a:solidFill>
                  <a:srgbClr val="C00000"/>
                </a:solidFill>
              </a:rPr>
              <a:t>„bardzo drogie”,</a:t>
            </a:r>
          </a:p>
          <a:p>
            <a:pPr marL="0" indent="0">
              <a:buNone/>
            </a:pPr>
            <a:r>
              <a:rPr lang="pl-PL" sz="2800" b="1" dirty="0">
                <a:solidFill>
                  <a:srgbClr val="C00000"/>
                </a:solidFill>
              </a:rPr>
              <a:t> </a:t>
            </a:r>
            <a:endParaRPr lang="pl-PL" sz="2800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l-PL" sz="2800" b="1" dirty="0"/>
              <a:t>w przeciwnym przypadku jeśli </a:t>
            </a:r>
            <a:r>
              <a:rPr lang="pl-PL" sz="2800" i="1" dirty="0"/>
              <a:t>cena &gt; 100 </a:t>
            </a:r>
            <a:r>
              <a:rPr lang="pl-PL" sz="2800" i="1" dirty="0">
                <a:solidFill>
                  <a:srgbClr val="00B0F0"/>
                </a:solidFill>
              </a:rPr>
              <a:t>„drogie”, </a:t>
            </a:r>
          </a:p>
          <a:p>
            <a:pPr marL="0" indent="0">
              <a:buNone/>
            </a:pPr>
            <a:endParaRPr lang="pl-PL" sz="2800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l-PL" sz="2800" b="1" dirty="0"/>
              <a:t>w przeciwnym przypadku </a:t>
            </a:r>
            <a:r>
              <a:rPr lang="pl-PL" sz="2800" b="1" dirty="0">
                <a:solidFill>
                  <a:srgbClr val="00B050"/>
                </a:solidFill>
              </a:rPr>
              <a:t>„tanie”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dirty="0"/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  <p:pic>
        <p:nvPicPr>
          <p:cNvPr id="6" name="Obraz 5" descr="Obraz zawierający sprzęt elektroniczny, kalkulator&#10;&#10;Opis wygenerowany automatycznie">
            <a:extLst>
              <a:ext uri="{FF2B5EF4-FFF2-40B4-BE49-F238E27FC236}">
                <a16:creationId xmlns:a16="http://schemas.microsoft.com/office/drawing/2014/main" id="{BBB9857B-6A19-4293-915C-E58EB98C15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3641416" cy="6858000"/>
          </a:xfrm>
          <a:prstGeom prst="rect">
            <a:avLst/>
          </a:prstGeom>
        </p:spPr>
      </p:pic>
      <p:sp>
        <p:nvSpPr>
          <p:cNvPr id="5" name="Ramka 4">
            <a:extLst>
              <a:ext uri="{FF2B5EF4-FFF2-40B4-BE49-F238E27FC236}">
                <a16:creationId xmlns:a16="http://schemas.microsoft.com/office/drawing/2014/main" id="{A9C48BD5-C173-4E02-98EA-ECDBD809761F}"/>
              </a:ext>
            </a:extLst>
          </p:cNvPr>
          <p:cNvSpPr/>
          <p:nvPr/>
        </p:nvSpPr>
        <p:spPr>
          <a:xfrm>
            <a:off x="3724071" y="2348880"/>
            <a:ext cx="5024393" cy="2232245"/>
          </a:xfrm>
          <a:prstGeom prst="frame">
            <a:avLst>
              <a:gd name="adj1" fmla="val 161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3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kubek, kawa, stół, siedzi&#10;&#10;Opis wygenerowany przy bardzo wysokim poziomie pewności">
            <a:extLst>
              <a:ext uri="{FF2B5EF4-FFF2-40B4-BE49-F238E27FC236}">
                <a16:creationId xmlns:a16="http://schemas.microsoft.com/office/drawing/2014/main" id="{3C8541F4-BE87-4C61-9016-8A51B00D2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4" r="27637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8A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98F7133-64E3-43EE-BC0F-109420F0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prosta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36EF3B-5AAA-441C-A3A8-0CE87EC8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Algorytm słodzenia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</a:t>
            </a:r>
            <a:r>
              <a:rPr lang="pl-PL" sz="1800" dirty="0"/>
              <a:t>: 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87641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kubek, kawa, stół&#10;&#10;Opis wygenerowany przy bardzo wysokim poziomie pewności">
            <a:extLst>
              <a:ext uri="{FF2B5EF4-FFF2-40B4-BE49-F238E27FC236}">
                <a16:creationId xmlns:a16="http://schemas.microsoft.com/office/drawing/2014/main" id="{AD8EC920-ADCA-4E5F-A35C-EB184A008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4" r="3401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A5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6EC2C7C-6CEB-46EE-97A9-7FAE94E4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zagnieżdżona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648E1C-175B-4985-B49C-D214E972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herbata nie dość słodka</a:t>
            </a:r>
            <a:r>
              <a:rPr lang="pl-PL" sz="1800" dirty="0"/>
              <a:t> wykonuj poniższe: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cukier: </a:t>
            </a:r>
            <a:r>
              <a:rPr lang="pl-PL" sz="1800" dirty="0"/>
              <a:t>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51891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64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71D6155-3336-44AD-A278-C543CC6A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Prosta pętla tzw. liczona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9F2E98-181A-489D-B256-F4D1446D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Powtórz</a:t>
            </a:r>
            <a:r>
              <a:rPr lang="pl-PL" sz="2400" dirty="0"/>
              <a:t> </a:t>
            </a:r>
            <a:r>
              <a:rPr lang="pl-PL" sz="2400" i="1" dirty="0"/>
              <a:t>3 razy </a:t>
            </a:r>
            <a:r>
              <a:rPr lang="pl-PL" sz="2400" dirty="0"/>
              <a:t>poniższe:</a:t>
            </a:r>
          </a:p>
          <a:p>
            <a:pPr marL="0" indent="0">
              <a:buNone/>
            </a:pPr>
            <a:r>
              <a:rPr lang="pl-PL" sz="2400" dirty="0"/>
              <a:t>    </a:t>
            </a:r>
            <a:r>
              <a:rPr lang="pl-PL" sz="2400" b="1" dirty="0">
                <a:solidFill>
                  <a:srgbClr val="FF0000"/>
                </a:solidFill>
              </a:rPr>
              <a:t>Zgłoś się na ochotnika do tablicy</a:t>
            </a:r>
          </a:p>
          <a:p>
            <a:endParaRPr lang="pl-PL" sz="17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8D534A1-9CD7-4768-8B11-F667B74E5BF1}"/>
              </a:ext>
            </a:extLst>
          </p:cNvPr>
          <p:cNvSpPr/>
          <p:nvPr/>
        </p:nvSpPr>
        <p:spPr>
          <a:xfrm>
            <a:off x="0" y="0"/>
            <a:ext cx="3724072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99605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825</Words>
  <Application>Microsoft Office PowerPoint</Application>
  <PresentationFormat>Pokaz na ekranie (4:3)</PresentationFormat>
  <Paragraphs>124</Paragraphs>
  <Slides>10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Calibri</vt:lpstr>
      <vt:lpstr>Motyw pakietu Office</vt:lpstr>
      <vt:lpstr>Algorytm liniowy</vt:lpstr>
      <vt:lpstr>Algorytm z prostą instrukcją warunkową</vt:lpstr>
      <vt:lpstr>Algorytm ze złożoną instrukcją warunkową</vt:lpstr>
      <vt:lpstr>Konstrukcja warunków musi być przemyślana</vt:lpstr>
      <vt:lpstr>Konstrukcja warunków musi być przemyślana</vt:lpstr>
      <vt:lpstr>Konstrukcja warunków musi być przemyślana</vt:lpstr>
      <vt:lpstr>Pętla prosta</vt:lpstr>
      <vt:lpstr>Pętla zagnieżdżona</vt:lpstr>
      <vt:lpstr>Prosta pętla tzw. liczona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31</cp:revision>
  <dcterms:created xsi:type="dcterms:W3CDTF">2017-06-06T12:33:28Z</dcterms:created>
  <dcterms:modified xsi:type="dcterms:W3CDTF">2019-01-22T08:43:00Z</dcterms:modified>
</cp:coreProperties>
</file>