
<file path=[Content_Types].xml><?xml version="1.0" encoding="utf-8"?>
<Types xmlns="http://schemas.openxmlformats.org/package/2006/content-types">
  <Default Extension="png" ContentType="image/png"/>
  <Default Extension="jpeg" ContentType="image/jpe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2" r:id="rId4"/>
    <p:sldId id="263" r:id="rId5"/>
    <p:sldId id="260" r:id="rId6"/>
    <p:sldId id="266" r:id="rId7"/>
    <p:sldId id="268" r:id="rId8"/>
    <p:sldId id="265" r:id="rId9"/>
    <p:sldId id="264" r:id="rId10"/>
    <p:sldId id="270" r:id="rId11"/>
    <p:sldId id="269" r:id="rId12"/>
    <p:sldId id="271" r:id="rId13"/>
    <p:sldId id="272" r:id="rId14"/>
    <p:sldId id="267"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410"/>
  </p:normalViewPr>
  <p:slideViewPr>
    <p:cSldViewPr snapToGrid="0">
      <p:cViewPr varScale="1">
        <p:scale>
          <a:sx n="114" d="100"/>
          <a:sy n="114" d="100"/>
        </p:scale>
        <p:origin x="936" y="176"/>
      </p:cViewPr>
      <p:guideLst>
        <p:guide orient="horz" pos="2160"/>
        <p:guide pos="3840"/>
      </p:guideLst>
    </p:cSldViewPr>
  </p:slideViewPr>
  <p:notesTextViewPr>
    <p:cViewPr>
      <p:scale>
        <a:sx n="1" d="1"/>
        <a:sy n="1" d="1"/>
      </p:scale>
      <p:origin x="0" y="-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377C0-A164-8D41-BBC7-A23964C1ECFA}" type="datetimeFigureOut">
              <a:rPr lang="pl-PL" smtClean="0"/>
              <a:t>21.06.2018</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4BC4B-68D2-D045-B40C-9F6F38B122F3}" type="slidenum">
              <a:rPr lang="pl-PL" smtClean="0"/>
              <a:t>‹#›</a:t>
            </a:fld>
            <a:endParaRPr lang="pl-PL"/>
          </a:p>
        </p:txBody>
      </p:sp>
    </p:spTree>
    <p:extLst>
      <p:ext uri="{BB962C8B-B14F-4D97-AF65-F5344CB8AC3E}">
        <p14:creationId xmlns:p14="http://schemas.microsoft.com/office/powerpoint/2010/main" val="15666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Funkcja to takie czarne pudełko, do którego możemy coś włożyć i coś z niego wypadnie.</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2</a:t>
            </a:fld>
            <a:endParaRPr lang="pl-PL"/>
          </a:p>
        </p:txBody>
      </p:sp>
    </p:spTree>
    <p:extLst>
      <p:ext uri="{BB962C8B-B14F-4D97-AF65-F5344CB8AC3E}">
        <p14:creationId xmlns:p14="http://schemas.microsoft.com/office/powerpoint/2010/main" val="268465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co gdybyśmy chcieli nie tylko posortować nasze monety, ale także dowiedzieć się, ile pieniędzy mamy? Tutaj z pomocą przyjdzie nam funkcja, która nie tylko posortuje zadany zbiór monet, ale także policzy ich sumę, zwracając ją jako wynik.</a:t>
            </a:r>
          </a:p>
          <a:p>
            <a:endParaRPr lang="pl-PL" dirty="0"/>
          </a:p>
          <a:p>
            <a:r>
              <a:rPr lang="pl-PL" dirty="0"/>
              <a:t>Jak widzimy, funkcje i procedury są do siebie bardzo zbliżone. W ogólności każdą procedurę możemy zamienić w funkcję, dodając jakiś wynik, który zwrócimy. Oczywiście nie zawsze ma </a:t>
            </a:r>
            <a:r>
              <a:rPr lang="pl-PL"/>
              <a:t>to sens.</a:t>
            </a:r>
            <a:endParaRPr lang="pl-PL" dirty="0"/>
          </a:p>
        </p:txBody>
      </p:sp>
      <p:sp>
        <p:nvSpPr>
          <p:cNvPr id="4" name="Symbol zastępczy numeru slajdu 3"/>
          <p:cNvSpPr>
            <a:spLocks noGrp="1"/>
          </p:cNvSpPr>
          <p:nvPr>
            <p:ph type="sldNum" sz="quarter" idx="10"/>
          </p:nvPr>
        </p:nvSpPr>
        <p:spPr/>
        <p:txBody>
          <a:bodyPr/>
          <a:lstStyle/>
          <a:p>
            <a:fld id="{3B74BC4B-68D2-D045-B40C-9F6F38B122F3}" type="slidenum">
              <a:rPr lang="pl-PL" smtClean="0"/>
              <a:t>13</a:t>
            </a:fld>
            <a:endParaRPr lang="pl-PL"/>
          </a:p>
        </p:txBody>
      </p:sp>
    </p:spTree>
    <p:extLst>
      <p:ext uri="{BB962C8B-B14F-4D97-AF65-F5344CB8AC3E}">
        <p14:creationId xmlns:p14="http://schemas.microsoft.com/office/powerpoint/2010/main" val="194194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Do funkcji przekazujemy określone przez jej specyfikację dane, a otrzymujemy w zamian wynik.</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3</a:t>
            </a:fld>
            <a:endParaRPr lang="pl-PL"/>
          </a:p>
        </p:txBody>
      </p:sp>
    </p:spTree>
    <p:extLst>
      <p:ext uri="{BB962C8B-B14F-4D97-AF65-F5344CB8AC3E}">
        <p14:creationId xmlns:p14="http://schemas.microsoft.com/office/powerpoint/2010/main" val="293384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Funkcja może przyjmować kilka, określonych parametrów. Może też nie przyjmować ich wcale. Następnie wewnątrz funkcji (w jej ciele) wykonywane są jakieś operacje. Efektem tych operacji musi być zwrócenie konkretnego wyniku.</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5</a:t>
            </a:fld>
            <a:endParaRPr lang="pl-PL"/>
          </a:p>
        </p:txBody>
      </p:sp>
    </p:spTree>
    <p:extLst>
      <p:ext uri="{BB962C8B-B14F-4D97-AF65-F5344CB8AC3E}">
        <p14:creationId xmlns:p14="http://schemas.microsoft.com/office/powerpoint/2010/main" val="67158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Świetnym przykładem funkcji może być maszyna do kawy, która służy nam tutaj za czarne pudełko. Wrzucamy do niej odpowiednią kwotę, wybieramy kawę, a jeżeli dane wejściowe były poprawne, to maszyna przemieli, popracuje i zwróci nam kawę.</a:t>
            </a:r>
          </a:p>
          <a:p>
            <a:r>
              <a:rPr lang="pl-PL" dirty="0"/>
              <a:t>Zwróćmy uwagę na to, że nie musimy wiedzieć, jak dokładnie działa maszyna do kawy, żeby z niej skorzystać! Musimy tylko wiedzieć, jak ją obsłużyć. Co się dzieje z naszymi pieniędzmi i skąd się bierze kawa nie jest już takie istotne.</a:t>
            </a:r>
          </a:p>
          <a:p>
            <a:r>
              <a:rPr lang="pl-PL" dirty="0"/>
              <a:t>Podobnie jest z funkcjami. Nie musimy wiedzieć, jak są zaimplementowane, by móc z nich skorzystać.</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7</a:t>
            </a:fld>
            <a:endParaRPr lang="pl-PL"/>
          </a:p>
        </p:txBody>
      </p:sp>
    </p:spTree>
    <p:extLst>
      <p:ext uri="{BB962C8B-B14F-4D97-AF65-F5344CB8AC3E}">
        <p14:creationId xmlns:p14="http://schemas.microsoft.com/office/powerpoint/2010/main" val="278054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Bardzo prosty algorytm funkcji maszyny do kawy możemy zapisać w przedstawiony sposób. Oczywiście w praktycznym przypadku powinniśmy obsłużyć wszystkie dostępne rodzaje kawy, a także takie sytuacje jak brak kubków, mleka, czy też niepoprawną kwotę, albo zwrócenie reszty.</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8</a:t>
            </a:fld>
            <a:endParaRPr lang="pl-PL"/>
          </a:p>
        </p:txBody>
      </p:sp>
    </p:spTree>
    <p:extLst>
      <p:ext uri="{BB962C8B-B14F-4D97-AF65-F5344CB8AC3E}">
        <p14:creationId xmlns:p14="http://schemas.microsoft.com/office/powerpoint/2010/main" val="81009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Poza funkcjami mamy także zbliżone do nich konstrukcje zwane procedurami. Jak widać, procedura to czarne pudełko które tylko przyjmuje dane, ale nic nie zwraca. Jakie jest więc zadanie procedury? Zobaczmy na przykładzie.</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9</a:t>
            </a:fld>
            <a:endParaRPr lang="pl-PL"/>
          </a:p>
        </p:txBody>
      </p:sp>
    </p:spTree>
    <p:extLst>
      <p:ext uri="{BB962C8B-B14F-4D97-AF65-F5344CB8AC3E}">
        <p14:creationId xmlns:p14="http://schemas.microsoft.com/office/powerpoint/2010/main" val="279070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Procedura co prawda nie zwraca konkretnego wyniku, ale może modyfikować środowisko, w którym pracuje. Np. procedura zmieniająca formację samolotów nie zwraca nam konkretnego wyniku, ale jednak coś robi. Po jej wywołaniu układ samolotów zostanie zmieniony. Procedury zazwyczaj operują na zmiennych globalnych.</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10</a:t>
            </a:fld>
            <a:endParaRPr lang="pl-PL"/>
          </a:p>
        </p:txBody>
      </p:sp>
    </p:spTree>
    <p:extLst>
      <p:ext uri="{BB962C8B-B14F-4D97-AF65-F5344CB8AC3E}">
        <p14:creationId xmlns:p14="http://schemas.microsoft.com/office/powerpoint/2010/main" val="33404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I jeszcze raz. Funkcja przyjmuje dane i zwraca konkretny wynik. Procedura przyjmuje dane, ale nie zwraca wyniku. Zarówno funkcja jak i procedura mogą modyfikować środowisko w którym się znajdują, np. zmienne globalne.</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11</a:t>
            </a:fld>
            <a:endParaRPr lang="pl-PL"/>
          </a:p>
        </p:txBody>
      </p:sp>
    </p:spTree>
    <p:extLst>
      <p:ext uri="{BB962C8B-B14F-4D97-AF65-F5344CB8AC3E}">
        <p14:creationId xmlns:p14="http://schemas.microsoft.com/office/powerpoint/2010/main" val="3749182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Kolejny przykład. Wyobraźmy sobie następujący problem: mamy zbiór monet i chcemy je posortować układając w osobne grupy. W tym celu możemy stworzyć procedurę, która posortuje zadany zbiór monet.</a:t>
            </a:r>
          </a:p>
        </p:txBody>
      </p:sp>
      <p:sp>
        <p:nvSpPr>
          <p:cNvPr id="4" name="Symbol zastępczy numeru slajdu 3"/>
          <p:cNvSpPr>
            <a:spLocks noGrp="1"/>
          </p:cNvSpPr>
          <p:nvPr>
            <p:ph type="sldNum" sz="quarter" idx="10"/>
          </p:nvPr>
        </p:nvSpPr>
        <p:spPr/>
        <p:txBody>
          <a:bodyPr/>
          <a:lstStyle/>
          <a:p>
            <a:fld id="{3B74BC4B-68D2-D045-B40C-9F6F38B122F3}" type="slidenum">
              <a:rPr lang="pl-PL" smtClean="0"/>
              <a:t>12</a:t>
            </a:fld>
            <a:endParaRPr lang="pl-PL"/>
          </a:p>
        </p:txBody>
      </p:sp>
    </p:spTree>
    <p:extLst>
      <p:ext uri="{BB962C8B-B14F-4D97-AF65-F5344CB8AC3E}">
        <p14:creationId xmlns:p14="http://schemas.microsoft.com/office/powerpoint/2010/main" val="126766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906DA8-031B-46AE-B843-484AE5D61254}"/>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D2740A6F-DA11-435C-B898-4DAF922F5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29127C2D-10EB-4C2B-9050-E881EE2537B6}"/>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5" name="Symbol zastępczy stopki 4">
            <a:extLst>
              <a:ext uri="{FF2B5EF4-FFF2-40B4-BE49-F238E27FC236}">
                <a16:creationId xmlns:a16="http://schemas.microsoft.com/office/drawing/2014/main" id="{061BE54C-48E3-4FFC-8012-79218FE5220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949C2E3-99EA-4BD7-9BFD-85C171B79F4E}"/>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421279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B0A203-F969-428C-A918-33334A69CE28}"/>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E624B7EE-832B-406D-93F7-F0F580C8D08A}"/>
              </a:ext>
            </a:extLst>
          </p:cNvPr>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8E8919D-C2A9-4E58-8DCD-E0821FC315CC}"/>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5" name="Symbol zastępczy stopki 4">
            <a:extLst>
              <a:ext uri="{FF2B5EF4-FFF2-40B4-BE49-F238E27FC236}">
                <a16:creationId xmlns:a16="http://schemas.microsoft.com/office/drawing/2014/main" id="{4A646B4C-FF38-4838-ADCE-81E6A24FE95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E61B2E4-B7A0-4BE5-A540-0C45E0DDCE44}"/>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271318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9CCFA88A-8015-4B34-A738-C3E96ADAE033}"/>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F1A78665-1F94-4F7B-B205-5A481C14E76A}"/>
              </a:ext>
            </a:extLst>
          </p:cNvPr>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7D36C25-B813-4849-A544-1D949A3BE900}"/>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5" name="Symbol zastępczy stopki 4">
            <a:extLst>
              <a:ext uri="{FF2B5EF4-FFF2-40B4-BE49-F238E27FC236}">
                <a16:creationId xmlns:a16="http://schemas.microsoft.com/office/drawing/2014/main" id="{2B8DDED9-97C6-45C6-A967-C459C82E34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B84A4D4-0E1B-43DE-8E63-D01F41F965D0}"/>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380551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DE3D8-E9C7-4F7C-87FC-6F53A3FB2876}"/>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64567C1-BA14-41C8-A2A2-0E1C01E55E5C}"/>
              </a:ext>
            </a:extLst>
          </p:cNvPr>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FFAE89C-9A86-4BD8-A615-F28629E9A197}"/>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5" name="Symbol zastępczy stopki 4">
            <a:extLst>
              <a:ext uri="{FF2B5EF4-FFF2-40B4-BE49-F238E27FC236}">
                <a16:creationId xmlns:a16="http://schemas.microsoft.com/office/drawing/2014/main" id="{0C6BCA18-063B-44E1-B696-0EA00E5F14C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FDB8C17-93CF-4CC2-9DA2-615CE6F17751}"/>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221612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942EFE-4EF9-4637-9BC7-0E89CD2CF11F}"/>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2686B184-120D-4FEF-B2A9-9B6BF4D46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a:extLst>
              <a:ext uri="{FF2B5EF4-FFF2-40B4-BE49-F238E27FC236}">
                <a16:creationId xmlns:a16="http://schemas.microsoft.com/office/drawing/2014/main" id="{F3A43BE0-CA28-4F54-BFDD-0C5E08BB6B52}"/>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5" name="Symbol zastępczy stopki 4">
            <a:extLst>
              <a:ext uri="{FF2B5EF4-FFF2-40B4-BE49-F238E27FC236}">
                <a16:creationId xmlns:a16="http://schemas.microsoft.com/office/drawing/2014/main" id="{1A16594D-B3E4-42E3-98C8-AD39E06F465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2C13F70-E20C-44C5-9E8B-2C4DFDEAB06E}"/>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134654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3CE8FF-BAF0-4D75-80EA-9132B058B99D}"/>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4D9CE0DD-F43F-4178-A577-B670A69183B0}"/>
              </a:ext>
            </a:extLst>
          </p:cNvPr>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2CAB016F-A739-4D6A-B898-0A9B884379B2}"/>
              </a:ext>
            </a:extLst>
          </p:cNvPr>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C8F018D-96DA-4BA5-9981-96420A250C68}"/>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6" name="Symbol zastępczy stopki 5">
            <a:extLst>
              <a:ext uri="{FF2B5EF4-FFF2-40B4-BE49-F238E27FC236}">
                <a16:creationId xmlns:a16="http://schemas.microsoft.com/office/drawing/2014/main" id="{9F9416CE-D2CC-4914-A261-B63C236C657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5286156-C8A2-4E6B-878B-DF2F7EBBA5FB}"/>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270330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273E5-A330-4F9B-8638-EF6416616BD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6649784-1CFD-4104-909F-40D92F2BA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a:extLst>
              <a:ext uri="{FF2B5EF4-FFF2-40B4-BE49-F238E27FC236}">
                <a16:creationId xmlns:a16="http://schemas.microsoft.com/office/drawing/2014/main" id="{1E03840C-EF17-468E-868C-C4919D334D64}"/>
              </a:ext>
            </a:extLst>
          </p:cNvPr>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85C5C115-9451-43B0-8113-096D74264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a:extLst>
              <a:ext uri="{FF2B5EF4-FFF2-40B4-BE49-F238E27FC236}">
                <a16:creationId xmlns:a16="http://schemas.microsoft.com/office/drawing/2014/main" id="{5637B97E-016E-468A-8021-5904784CC228}"/>
              </a:ext>
            </a:extLst>
          </p:cNvPr>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A15AF9E8-1934-490F-9F1E-96E5D0301075}"/>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8" name="Symbol zastępczy stopki 7">
            <a:extLst>
              <a:ext uri="{FF2B5EF4-FFF2-40B4-BE49-F238E27FC236}">
                <a16:creationId xmlns:a16="http://schemas.microsoft.com/office/drawing/2014/main" id="{6EECFBE0-2CE5-4649-9E12-9C2AC3FF02FC}"/>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5EB8AC92-9428-4635-B3AB-C1D2E0B1F67B}"/>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21078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2885CD-FBBD-4170-B980-E594A0D0A83A}"/>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5DBBEDD7-FEAF-4C47-A89A-07353F0944B9}"/>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4" name="Symbol zastępczy stopki 3">
            <a:extLst>
              <a:ext uri="{FF2B5EF4-FFF2-40B4-BE49-F238E27FC236}">
                <a16:creationId xmlns:a16="http://schemas.microsoft.com/office/drawing/2014/main" id="{D363B41F-212E-4E98-A735-0D7B118E7CA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0271B4F-14F6-4C48-98D1-F9875188CD5B}"/>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281903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21D67FAA-490C-4C8E-9D94-821A7A3888A1}"/>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3" name="Symbol zastępczy stopki 2">
            <a:extLst>
              <a:ext uri="{FF2B5EF4-FFF2-40B4-BE49-F238E27FC236}">
                <a16:creationId xmlns:a16="http://schemas.microsoft.com/office/drawing/2014/main" id="{AA1583EB-847F-4165-882C-4AA2987A1DA3}"/>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4CEAC1C5-DCAD-45D3-8CBC-7BE5F5582AC7}"/>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80480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6E5A8C-5A03-4EA0-AAAA-383CF5E15F65}"/>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0CA531A-62FC-4DD3-9CC3-7BB999936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8C183027-8C80-45CC-9EB6-BCA668795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7297BA27-1321-4238-92CC-1E0B473DBE15}"/>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6" name="Symbol zastępczy stopki 5">
            <a:extLst>
              <a:ext uri="{FF2B5EF4-FFF2-40B4-BE49-F238E27FC236}">
                <a16:creationId xmlns:a16="http://schemas.microsoft.com/office/drawing/2014/main" id="{EE40C9D6-4795-4715-81A5-7AE06E56F4C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4C01220-9DF2-468E-AB74-B04800995FF8}"/>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3604078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245941-70B8-49A2-B6EF-923F19D14770}"/>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2E152FED-D21B-4BDF-A13B-B23964EB6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7E75124F-131F-480A-A1D2-046139E57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35A03D02-0D57-48AF-B83C-76DF688A83F2}"/>
              </a:ext>
            </a:extLst>
          </p:cNvPr>
          <p:cNvSpPr>
            <a:spLocks noGrp="1"/>
          </p:cNvSpPr>
          <p:nvPr>
            <p:ph type="dt" sz="half" idx="10"/>
          </p:nvPr>
        </p:nvSpPr>
        <p:spPr/>
        <p:txBody>
          <a:bodyPr/>
          <a:lstStyle/>
          <a:p>
            <a:fld id="{48C97C24-B5A0-4EEB-AF04-DC997EDCD259}" type="datetimeFigureOut">
              <a:rPr lang="pl-PL" smtClean="0"/>
              <a:pPr/>
              <a:t>21.06.2018</a:t>
            </a:fld>
            <a:endParaRPr lang="pl-PL"/>
          </a:p>
        </p:txBody>
      </p:sp>
      <p:sp>
        <p:nvSpPr>
          <p:cNvPr id="6" name="Symbol zastępczy stopki 5">
            <a:extLst>
              <a:ext uri="{FF2B5EF4-FFF2-40B4-BE49-F238E27FC236}">
                <a16:creationId xmlns:a16="http://schemas.microsoft.com/office/drawing/2014/main" id="{C9F7F86E-A2DC-46D3-9C1A-CCB707A4EE28}"/>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4319EE7-85DE-4198-93D1-B9A648CF2D42}"/>
              </a:ext>
            </a:extLst>
          </p:cNvPr>
          <p:cNvSpPr>
            <a:spLocks noGrp="1"/>
          </p:cNvSpPr>
          <p:nvPr>
            <p:ph type="sldNum" sz="quarter" idx="12"/>
          </p:nvPr>
        </p:nvSpPr>
        <p:spPr/>
        <p:txBody>
          <a:bodyPr/>
          <a:lstStyle/>
          <a:p>
            <a:fld id="{E9CF5ED5-8E3B-459A-BFDB-C9A911AA1159}" type="slidenum">
              <a:rPr lang="pl-PL" smtClean="0"/>
              <a:pPr/>
              <a:t>‹#›</a:t>
            </a:fld>
            <a:endParaRPr lang="pl-PL"/>
          </a:p>
        </p:txBody>
      </p:sp>
    </p:spTree>
    <p:extLst>
      <p:ext uri="{BB962C8B-B14F-4D97-AF65-F5344CB8AC3E}">
        <p14:creationId xmlns:p14="http://schemas.microsoft.com/office/powerpoint/2010/main" val="334943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A3BD42A-61F5-4E6D-BF4F-B2F673CF9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4FC10C80-D908-442B-ACB7-F4FE949BA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F04F4C0-B950-4B30-9E9F-0AF389883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97C24-B5A0-4EEB-AF04-DC997EDCD259}" type="datetimeFigureOut">
              <a:rPr lang="pl-PL" smtClean="0"/>
              <a:pPr/>
              <a:t>21.06.2018</a:t>
            </a:fld>
            <a:endParaRPr lang="pl-PL"/>
          </a:p>
        </p:txBody>
      </p:sp>
      <p:sp>
        <p:nvSpPr>
          <p:cNvPr id="5" name="Symbol zastępczy stopki 4">
            <a:extLst>
              <a:ext uri="{FF2B5EF4-FFF2-40B4-BE49-F238E27FC236}">
                <a16:creationId xmlns:a16="http://schemas.microsoft.com/office/drawing/2014/main" id="{3E563B2C-1EF0-4B0E-B330-15AB9DEE9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008004DA-8E4B-4ECE-9EB5-8DE1B1D9D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F5ED5-8E3B-459A-BFDB-C9A911AA1159}" type="slidenum">
              <a:rPr lang="pl-PL" smtClean="0"/>
              <a:pPr/>
              <a:t>‹#›</a:t>
            </a:fld>
            <a:endParaRPr lang="pl-PL"/>
          </a:p>
        </p:txBody>
      </p:sp>
    </p:spTree>
    <p:extLst>
      <p:ext uri="{BB962C8B-B14F-4D97-AF65-F5344CB8AC3E}">
        <p14:creationId xmlns:p14="http://schemas.microsoft.com/office/powerpoint/2010/main" val="150540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remix3d.com/details/G009SX7TCV19" TargetMode="External"/><Relationship Id="rId4" Type="http://schemas.microsoft.com/office/2017/06/relationships/model3d" Target="../media/model3d1.glb"/></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www.porady.info/wp-content/uploads/2013/07/jak_swedzi_lewa_reka.jpg" TargetMode="External"/><Relationship Id="rId2" Type="http://schemas.openxmlformats.org/officeDocument/2006/relationships/hyperlink" Target="https://commons.wikimedia.org/wiki/File:Vending_machine_coffee..jpg" TargetMode="External"/><Relationship Id="rId1" Type="http://schemas.openxmlformats.org/officeDocument/2006/relationships/slideLayout" Target="../slideLayouts/slideLayout2.xml"/><Relationship Id="rId6" Type="http://schemas.openxmlformats.org/officeDocument/2006/relationships/hyperlink" Target="https://pixabay.com/pl/pieni%C4%85dze-bilon-monety-moneta-2953695/" TargetMode="External"/><Relationship Id="rId5" Type="http://schemas.openxmlformats.org/officeDocument/2006/relationships/hyperlink" Target="https://pixabay.com/pl/pieni%C4%85dze-monety-waluta-finanse-2936339/" TargetMode="External"/><Relationship Id="rId4" Type="http://schemas.openxmlformats.org/officeDocument/2006/relationships/hyperlink" Target="https://www.airforce.gov.au/imgs/formations.jpg" TargetMode="External"/></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remix3d.com/details/G009SX7TCV19" TargetMode="Externa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remix3d.com/details/G009SX7TCV1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emix3d.com/details/G009SX7TCV19" TargetMode="External"/><Relationship Id="rId2" Type="http://schemas.microsoft.com/office/2017/06/relationships/model3d" Target="../media/model3d1.glb"/><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mmons.wikimedia.org/wiki/file:vending_machine_coffee..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ommons.wikimedia.org/wiki/file:vending_machine_coffee..jp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remix3d.com/details/G009SX7TCV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80CC72-6FBA-4F30-BFE0-BC78A62FAEB7}"/>
              </a:ext>
            </a:extLst>
          </p:cNvPr>
          <p:cNvSpPr>
            <a:spLocks noGrp="1"/>
          </p:cNvSpPr>
          <p:nvPr>
            <p:ph type="ctrTitle"/>
          </p:nvPr>
        </p:nvSpPr>
        <p:spPr/>
        <p:txBody>
          <a:bodyPr/>
          <a:lstStyle/>
          <a:p>
            <a:r>
              <a:rPr lang="pl-PL" dirty="0"/>
              <a:t>Funkcje</a:t>
            </a:r>
          </a:p>
        </p:txBody>
      </p:sp>
      <p:sp>
        <p:nvSpPr>
          <p:cNvPr id="3" name="Podtytuł 2">
            <a:extLst>
              <a:ext uri="{FF2B5EF4-FFF2-40B4-BE49-F238E27FC236}">
                <a16:creationId xmlns:a16="http://schemas.microsoft.com/office/drawing/2014/main" id="{24F9088A-5ABE-400A-95F6-57770C21F661}"/>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411448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 działania procedury</a:t>
            </a:r>
          </a:p>
        </p:txBody>
      </p:sp>
      <p:sp>
        <p:nvSpPr>
          <p:cNvPr id="3" name="Symbol zastępczy zawartości 2"/>
          <p:cNvSpPr>
            <a:spLocks noGrp="1"/>
          </p:cNvSpPr>
          <p:nvPr>
            <p:ph idx="1"/>
          </p:nvPr>
        </p:nvSpPr>
        <p:spPr/>
        <p:txBody>
          <a:bodyPr>
            <a:normAutofit/>
          </a:bodyPr>
          <a:lstStyle/>
          <a:p>
            <a:r>
              <a:rPr lang="pl-PL" sz="3200" dirty="0"/>
              <a:t>Procedura </a:t>
            </a:r>
            <a:r>
              <a:rPr lang="pl-PL" sz="3200" b="1" dirty="0"/>
              <a:t>Zmień Formację (</a:t>
            </a:r>
            <a:r>
              <a:rPr lang="pl-PL" sz="3200" b="1" i="1" dirty="0"/>
              <a:t>formacja samolotów</a:t>
            </a:r>
            <a:r>
              <a:rPr lang="pl-PL" sz="3200" b="1" dirty="0"/>
              <a:t>)</a:t>
            </a:r>
          </a:p>
          <a:p>
            <a:r>
              <a:rPr lang="pl-PL" sz="3200" dirty="0"/>
              <a:t>Rezultatem działania procedury jest zmiana formacji tych samych samolotów</a:t>
            </a:r>
          </a:p>
          <a:p>
            <a:r>
              <a:rPr lang="pl-PL" sz="3200" dirty="0"/>
              <a:t>Np.: </a:t>
            </a:r>
            <a:r>
              <a:rPr lang="pl-PL" sz="3200" b="1" dirty="0"/>
              <a:t>Zmień Formację (</a:t>
            </a:r>
            <a:r>
              <a:rPr lang="pl-PL" sz="3200" b="1" i="1" dirty="0" err="1"/>
              <a:t>Eagle</a:t>
            </a:r>
            <a:r>
              <a:rPr lang="pl-PL" sz="3200" b="1" dirty="0"/>
              <a:t>):</a:t>
            </a:r>
          </a:p>
        </p:txBody>
      </p:sp>
      <p:pic>
        <p:nvPicPr>
          <p:cNvPr id="2050" name="Picture 2" descr="H:\KOMPLET - Trudne tematy w najprostszy sposób\Wprowadzenie do funkcji\I. Wprowadzenie do funkcji\formations1.jpg"/>
          <p:cNvPicPr>
            <a:picLocks noChangeAspect="1" noChangeArrowheads="1"/>
          </p:cNvPicPr>
          <p:nvPr/>
        </p:nvPicPr>
        <p:blipFill>
          <a:blip r:embed="rId3" cstate="print"/>
          <a:srcRect/>
          <a:stretch>
            <a:fillRect/>
          </a:stretch>
        </p:blipFill>
        <p:spPr bwMode="auto">
          <a:xfrm>
            <a:off x="2120845" y="3977640"/>
            <a:ext cx="2336666" cy="1874520"/>
          </a:xfrm>
          <a:prstGeom prst="rect">
            <a:avLst/>
          </a:prstGeom>
          <a:noFill/>
        </p:spPr>
      </p:pic>
      <p:pic>
        <p:nvPicPr>
          <p:cNvPr id="2051" name="Picture 3" descr="H:\KOMPLET - Trudne tematy w najprostszy sposób\Wprowadzenie do funkcji\I. Wprowadzenie do funkcji\formations2.jpg"/>
          <p:cNvPicPr>
            <a:picLocks noChangeAspect="1" noChangeArrowheads="1"/>
          </p:cNvPicPr>
          <p:nvPr/>
        </p:nvPicPr>
        <p:blipFill>
          <a:blip r:embed="rId4" cstate="print"/>
          <a:srcRect/>
          <a:stretch>
            <a:fillRect/>
          </a:stretch>
        </p:blipFill>
        <p:spPr bwMode="auto">
          <a:xfrm>
            <a:off x="6876010" y="3975464"/>
            <a:ext cx="2781583" cy="1876695"/>
          </a:xfrm>
          <a:prstGeom prst="rect">
            <a:avLst/>
          </a:prstGeom>
          <a:noFill/>
        </p:spPr>
      </p:pic>
      <p:sp>
        <p:nvSpPr>
          <p:cNvPr id="6" name="Strzałka: w prawo 11">
            <a:extLst>
              <a:ext uri="{FF2B5EF4-FFF2-40B4-BE49-F238E27FC236}">
                <a16:creationId xmlns:a16="http://schemas.microsoft.com/office/drawing/2014/main" id="{CD7B406B-3248-45BF-BB28-B9D778B85822}"/>
              </a:ext>
            </a:extLst>
          </p:cNvPr>
          <p:cNvSpPr/>
          <p:nvPr/>
        </p:nvSpPr>
        <p:spPr>
          <a:xfrm>
            <a:off x="4752173" y="4699622"/>
            <a:ext cx="1776925"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Funkcja </a:t>
            </a:r>
            <a:r>
              <a:rPr lang="pl-PL" dirty="0" err="1"/>
              <a:t>vs</a:t>
            </a:r>
            <a:r>
              <a:rPr lang="pl-PL" dirty="0"/>
              <a:t> Procedura</a:t>
            </a:r>
          </a:p>
        </p:txBody>
      </p:sp>
      <p:pic>
        <p:nvPicPr>
          <p:cNvPr id="1026" name="Picture 2" descr="H:\KOMPLET - Trudne tematy w najprostszy sposób\Wprowadzenie do funkcji\I. Wprowadzenie do funkcji\reka.jpg"/>
          <p:cNvPicPr>
            <a:picLocks noChangeAspect="1" noChangeArrowheads="1"/>
          </p:cNvPicPr>
          <p:nvPr/>
        </p:nvPicPr>
        <p:blipFill>
          <a:blip r:embed="rId3" cstate="print"/>
          <a:srcRect/>
          <a:stretch>
            <a:fillRect/>
          </a:stretch>
        </p:blipFill>
        <p:spPr bwMode="auto">
          <a:xfrm>
            <a:off x="3564700" y="3388043"/>
            <a:ext cx="1580324" cy="1053549"/>
          </a:xfrm>
          <a:prstGeom prst="rect">
            <a:avLst/>
          </a:prstGeom>
          <a:noFill/>
        </p:spPr>
      </p:pic>
      <p:sp>
        <p:nvSpPr>
          <p:cNvPr id="6" name="Prostokąt 5">
            <a:extLst>
              <a:ext uri="{FF2B5EF4-FFF2-40B4-BE49-F238E27FC236}">
                <a16:creationId xmlns:a16="http://schemas.microsoft.com/office/drawing/2014/main" id="{B5F190C9-B182-4E07-B815-01363C4B18B1}"/>
              </a:ext>
            </a:extLst>
          </p:cNvPr>
          <p:cNvSpPr/>
          <p:nvPr/>
        </p:nvSpPr>
        <p:spPr>
          <a:xfrm>
            <a:off x="749566" y="2215882"/>
            <a:ext cx="944490" cy="523220"/>
          </a:xfrm>
          <a:prstGeom prst="rect">
            <a:avLst/>
          </a:prstGeom>
          <a:noFill/>
        </p:spPr>
        <p:txBody>
          <a:bodyPr wrap="none" lIns="91440" tIns="45720" rIns="91440" bIns="45720">
            <a:spAutoFit/>
          </a:bodyPr>
          <a:lstStyle/>
          <a:p>
            <a:pPr algn="ctr"/>
            <a:r>
              <a:rPr lang="pl-PL" sz="2800" b="0" cap="none" spc="0" dirty="0">
                <a:ln w="0"/>
                <a:solidFill>
                  <a:schemeClr val="tx1"/>
                </a:solidFill>
                <a:effectLst>
                  <a:outerShdw blurRad="38100" dist="19050" dir="2700000" algn="tl" rotWithShape="0">
                    <a:schemeClr val="dk1">
                      <a:alpha val="40000"/>
                    </a:schemeClr>
                  </a:outerShdw>
                </a:effectLst>
              </a:rPr>
              <a:t>Dane</a:t>
            </a:r>
          </a:p>
        </p:txBody>
      </p:sp>
      <p:sp>
        <p:nvSpPr>
          <p:cNvPr id="7" name="Strzałka: w prawo 11">
            <a:extLst>
              <a:ext uri="{FF2B5EF4-FFF2-40B4-BE49-F238E27FC236}">
                <a16:creationId xmlns:a16="http://schemas.microsoft.com/office/drawing/2014/main" id="{CD7B406B-3248-45BF-BB28-B9D778B85822}"/>
              </a:ext>
            </a:extLst>
          </p:cNvPr>
          <p:cNvSpPr/>
          <p:nvPr/>
        </p:nvSpPr>
        <p:spPr>
          <a:xfrm>
            <a:off x="1715152" y="2288219"/>
            <a:ext cx="711056" cy="3818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10" name="Wygięta strzałka 9"/>
          <p:cNvSpPr/>
          <p:nvPr/>
        </p:nvSpPr>
        <p:spPr>
          <a:xfrm rot="5400000">
            <a:off x="3736848" y="2383537"/>
            <a:ext cx="926592" cy="768097"/>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pic>
        <p:nvPicPr>
          <p:cNvPr id="11" name="Picture 2" descr="H:\KOMPLET - Trudne tematy w najprostszy sposób\Wprowadzenie do funkcji\I. Wprowadzenie do funkcji\reka.jpg"/>
          <p:cNvPicPr>
            <a:picLocks noChangeAspect="1" noChangeArrowheads="1"/>
          </p:cNvPicPr>
          <p:nvPr/>
        </p:nvPicPr>
        <p:blipFill>
          <a:blip r:embed="rId3" cstate="print"/>
          <a:srcRect/>
          <a:stretch>
            <a:fillRect/>
          </a:stretch>
        </p:blipFill>
        <p:spPr bwMode="auto">
          <a:xfrm>
            <a:off x="9105964" y="3388043"/>
            <a:ext cx="1580324" cy="1053549"/>
          </a:xfrm>
          <a:prstGeom prst="rect">
            <a:avLst/>
          </a:prstGeom>
          <a:noFill/>
        </p:spPr>
      </p:pic>
      <p:sp>
        <p:nvSpPr>
          <p:cNvPr id="12" name="Prostokąt 11">
            <a:extLst>
              <a:ext uri="{FF2B5EF4-FFF2-40B4-BE49-F238E27FC236}">
                <a16:creationId xmlns:a16="http://schemas.microsoft.com/office/drawing/2014/main" id="{B5F190C9-B182-4E07-B815-01363C4B18B1}"/>
              </a:ext>
            </a:extLst>
          </p:cNvPr>
          <p:cNvSpPr/>
          <p:nvPr/>
        </p:nvSpPr>
        <p:spPr>
          <a:xfrm>
            <a:off x="6290830" y="2221978"/>
            <a:ext cx="944490" cy="523220"/>
          </a:xfrm>
          <a:prstGeom prst="rect">
            <a:avLst/>
          </a:prstGeom>
          <a:noFill/>
        </p:spPr>
        <p:txBody>
          <a:bodyPr wrap="none" lIns="91440" tIns="45720" rIns="91440" bIns="45720">
            <a:spAutoFit/>
          </a:bodyPr>
          <a:lstStyle/>
          <a:p>
            <a:pPr algn="ctr"/>
            <a:r>
              <a:rPr lang="pl-PL" sz="2800" b="0" cap="none" spc="0" dirty="0">
                <a:ln w="0"/>
                <a:solidFill>
                  <a:schemeClr val="tx1"/>
                </a:solidFill>
                <a:effectLst>
                  <a:outerShdw blurRad="38100" dist="19050" dir="2700000" algn="tl" rotWithShape="0">
                    <a:schemeClr val="dk1">
                      <a:alpha val="40000"/>
                    </a:schemeClr>
                  </a:outerShdw>
                </a:effectLst>
              </a:rPr>
              <a:t>Dane</a:t>
            </a:r>
          </a:p>
        </p:txBody>
      </p:sp>
      <p:sp>
        <p:nvSpPr>
          <p:cNvPr id="13" name="Strzałka: w prawo 11">
            <a:extLst>
              <a:ext uri="{FF2B5EF4-FFF2-40B4-BE49-F238E27FC236}">
                <a16:creationId xmlns:a16="http://schemas.microsoft.com/office/drawing/2014/main" id="{CD7B406B-3248-45BF-BB28-B9D778B85822}"/>
              </a:ext>
            </a:extLst>
          </p:cNvPr>
          <p:cNvSpPr/>
          <p:nvPr/>
        </p:nvSpPr>
        <p:spPr>
          <a:xfrm>
            <a:off x="7256416" y="2294315"/>
            <a:ext cx="711056" cy="3818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15" name="Wygięta strzałka 14"/>
          <p:cNvSpPr/>
          <p:nvPr/>
        </p:nvSpPr>
        <p:spPr>
          <a:xfrm rot="5400000">
            <a:off x="9278112" y="2389633"/>
            <a:ext cx="926592" cy="768097"/>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solidFill>
                <a:schemeClr val="tx1"/>
              </a:solidFill>
            </a:endParaRPr>
          </a:p>
        </p:txBody>
      </p:sp>
      <p:sp>
        <p:nvSpPr>
          <p:cNvPr id="16" name="Mnożenie 15"/>
          <p:cNvSpPr/>
          <p:nvPr/>
        </p:nvSpPr>
        <p:spPr>
          <a:xfrm>
            <a:off x="9241536" y="1926336"/>
            <a:ext cx="1402080" cy="245059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pole tekstowe 16"/>
          <p:cNvSpPr txBox="1"/>
          <p:nvPr/>
        </p:nvSpPr>
        <p:spPr>
          <a:xfrm>
            <a:off x="2119350" y="4856109"/>
            <a:ext cx="1967655" cy="769441"/>
          </a:xfrm>
          <a:prstGeom prst="rect">
            <a:avLst/>
          </a:prstGeom>
          <a:noFill/>
        </p:spPr>
        <p:txBody>
          <a:bodyPr wrap="none" rtlCol="0">
            <a:spAutoFit/>
          </a:bodyPr>
          <a:lstStyle/>
          <a:p>
            <a:r>
              <a:rPr lang="pl-PL" sz="4400" b="1" dirty="0"/>
              <a:t>Funkcja</a:t>
            </a:r>
          </a:p>
        </p:txBody>
      </p:sp>
      <p:sp>
        <p:nvSpPr>
          <p:cNvPr id="18" name="pole tekstowe 17"/>
          <p:cNvSpPr txBox="1"/>
          <p:nvPr/>
        </p:nvSpPr>
        <p:spPr>
          <a:xfrm>
            <a:off x="7357872" y="4850445"/>
            <a:ext cx="2573140" cy="769441"/>
          </a:xfrm>
          <a:prstGeom prst="rect">
            <a:avLst/>
          </a:prstGeom>
          <a:noFill/>
        </p:spPr>
        <p:txBody>
          <a:bodyPr wrap="none" rtlCol="0">
            <a:spAutoFit/>
          </a:bodyPr>
          <a:lstStyle/>
          <a:p>
            <a:r>
              <a:rPr lang="pl-PL" sz="4400" b="1" dirty="0"/>
              <a:t>Procedura</a:t>
            </a:r>
          </a:p>
        </p:txBody>
      </p:sp>
      <mc:AlternateContent xmlns:mc="http://schemas.openxmlformats.org/markup-compatibility/2006">
        <mc:Choice xmlns="" xmlns:am3d="http://schemas.microsoft.com/office/drawing/2017/model3d" Requires="am3d">
          <p:graphicFrame>
            <p:nvGraphicFramePr>
              <p:cNvPr id="19" name="Symbol zastępczy zawartości 3" descr="Dark Gray Cube">
                <a:extLst>
                  <a:ext uri="{FF2B5EF4-FFF2-40B4-BE49-F238E27FC236}">
                    <a16:creationId xmlns:a16="http://schemas.microsoft.com/office/drawing/2014/main" id="{795AA65E-058F-483D-8F73-9C4979C2B5C9}"/>
                  </a:ext>
                </a:extLst>
              </p:cNvPr>
              <p:cNvGraphicFramePr>
                <a:graphicFrameLocks noGrp="1" noChangeAspect="1"/>
              </p:cNvGraphicFramePr>
              <p:nvPr>
                <p:ph idx="1"/>
                <p:extLst>
                  <p:ext uri="{D42A27DB-BD31-4B8C-83A1-F6EECF244321}">
                    <p14:modId xmlns:p14="http://schemas.microsoft.com/office/powerpoint/2010/main" val="3255608132"/>
                  </p:ext>
                </p:extLst>
              </p:nvPr>
            </p:nvGraphicFramePr>
            <p:xfrm>
              <a:off x="2543450" y="1821823"/>
              <a:ext cx="1119456" cy="1311337"/>
            </p:xfrm>
            <a:graphic>
              <a:graphicData uri="http://schemas.microsoft.com/office/drawing/2017/model3d">
                <am3d:model3d r:embed="rId4">
                  <am3d:spPr>
                    <a:xfrm>
                      <a:off x="0" y="0"/>
                      <a:ext cx="1119456" cy="1311337"/>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457929" ay="2235546" az="1663670"/>
                    <am3d:postTrans dx="0" dy="0" dz="0"/>
                  </am3d:trans>
                  <am3d:attrSrcUrl r:id="rId5"/>
                  <am3d:raster rName="Office3DRenderer" rVer="16.0.8326">
                    <am3d:blip r:embed="rId6"/>
                  </am3d:raster>
                  <am3d:objViewport viewportSz="131148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9" name="Symbol zastępczy zawartości 3" descr="Dark Gray Cube">
                <a:extLst>
                  <a:ext uri="{FF2B5EF4-FFF2-40B4-BE49-F238E27FC236}">
                    <a16:creationId xmlns:a16="http://schemas.microsoft.com/office/drawing/2014/main" id="{795AA65E-058F-483D-8F73-9C4979C2B5C9}"/>
                  </a:ext>
                </a:extLst>
              </p:cNvPr>
              <p:cNvPicPr>
                <a:picLocks noGrp="1" noRot="1" noChangeAspect="1" noMove="1" noResize="1" noEditPoints="1" noAdjustHandles="1" noChangeArrowheads="1" noChangeShapeType="1" noCrop="1"/>
              </p:cNvPicPr>
              <p:nvPr/>
            </p:nvPicPr>
            <p:blipFill>
              <a:blip r:embed="rId7"/>
              <a:stretch>
                <a:fillRect/>
              </a:stretch>
            </p:blipFill>
            <p:spPr>
              <a:xfrm>
                <a:off x="2543450" y="1821823"/>
                <a:ext cx="1119456" cy="1311337"/>
              </a:xfrm>
              <a:prstGeom prst="rect">
                <a:avLst/>
              </a:prstGeom>
            </p:spPr>
          </p:pic>
        </mc:Fallback>
      </mc:AlternateContent>
      <mc:AlternateContent xmlns:mc="http://schemas.openxmlformats.org/markup-compatibility/2006">
        <mc:Choice xmlns="" xmlns:am3d="http://schemas.microsoft.com/office/drawing/2017/model3d" Requires="am3d">
          <p:graphicFrame>
            <p:nvGraphicFramePr>
              <p:cNvPr id="20" name="Symbol zastępczy zawartości 3" descr="Dark Gray Cube">
                <a:extLst>
                  <a:ext uri="{FF2B5EF4-FFF2-40B4-BE49-F238E27FC236}">
                    <a16:creationId xmlns:a16="http://schemas.microsoft.com/office/drawing/2014/main" id="{1091F4C7-8390-4DE8-B328-A4F8AD1ADD8B}"/>
                  </a:ext>
                </a:extLst>
              </p:cNvPr>
              <p:cNvGraphicFramePr>
                <a:graphicFrameLocks noChangeAspect="1"/>
              </p:cNvGraphicFramePr>
              <p:nvPr>
                <p:extLst>
                  <p:ext uri="{D42A27DB-BD31-4B8C-83A1-F6EECF244321}">
                    <p14:modId xmlns:p14="http://schemas.microsoft.com/office/powerpoint/2010/main" val="585804903"/>
                  </p:ext>
                </p:extLst>
              </p:nvPr>
            </p:nvGraphicFramePr>
            <p:xfrm>
              <a:off x="8084714" y="1841753"/>
              <a:ext cx="1119456" cy="1311337"/>
            </p:xfrm>
            <a:graphic>
              <a:graphicData uri="http://schemas.microsoft.com/office/drawing/2017/model3d">
                <am3d:model3d r:embed="rId4">
                  <am3d:spPr>
                    <a:xfrm>
                      <a:off x="0" y="0"/>
                      <a:ext cx="1119456" cy="1311337"/>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457929" ay="2235546" az="1663670"/>
                    <am3d:postTrans dx="0" dy="0" dz="0"/>
                  </am3d:trans>
                  <am3d:attrSrcUrl r:id="rId5"/>
                  <am3d:raster rName="Office3DRenderer" rVer="16.0.8326">
                    <am3d:blip r:embed="rId6"/>
                  </am3d:raster>
                  <am3d:objViewport viewportSz="131148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Symbol zastępczy zawartości 3" descr="Dark Gray Cube">
                <a:extLst>
                  <a:ext uri="{FF2B5EF4-FFF2-40B4-BE49-F238E27FC236}">
                    <a16:creationId xmlns:a16="http://schemas.microsoft.com/office/drawing/2014/main" id="{1091F4C7-8390-4DE8-B328-A4F8AD1ADD8B}"/>
                  </a:ext>
                </a:extLst>
              </p:cNvPr>
              <p:cNvPicPr>
                <a:picLocks noGrp="1" noRot="1" noChangeAspect="1" noMove="1" noResize="1" noEditPoints="1" noAdjustHandles="1" noChangeArrowheads="1" noChangeShapeType="1" noCrop="1"/>
              </p:cNvPicPr>
              <p:nvPr/>
            </p:nvPicPr>
            <p:blipFill>
              <a:blip r:embed="rId7"/>
              <a:stretch>
                <a:fillRect/>
              </a:stretch>
            </p:blipFill>
            <p:spPr>
              <a:xfrm>
                <a:off x="8084714" y="1841753"/>
                <a:ext cx="1119456" cy="1311337"/>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F65635-ACD1-5540-8345-CAD81EC279D7}"/>
              </a:ext>
            </a:extLst>
          </p:cNvPr>
          <p:cNvSpPr>
            <a:spLocks noGrp="1"/>
          </p:cNvSpPr>
          <p:nvPr>
            <p:ph type="title"/>
          </p:nvPr>
        </p:nvSpPr>
        <p:spPr/>
        <p:txBody>
          <a:bodyPr/>
          <a:lstStyle/>
          <a:p>
            <a:r>
              <a:rPr lang="pl-PL" dirty="0"/>
              <a:t>Procedura</a:t>
            </a:r>
          </a:p>
        </p:txBody>
      </p:sp>
      <p:pic>
        <p:nvPicPr>
          <p:cNvPr id="9" name="Symbol zastępczy zawartości 4">
            <a:extLst>
              <a:ext uri="{FF2B5EF4-FFF2-40B4-BE49-F238E27FC236}">
                <a16:creationId xmlns:a16="http://schemas.microsoft.com/office/drawing/2014/main" id="{0E97D681-E166-DF4B-8E6A-23893C0D8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108" y="2482424"/>
            <a:ext cx="4498692" cy="253051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0" name="Strzałka: w prawo 11">
            <a:extLst>
              <a:ext uri="{FF2B5EF4-FFF2-40B4-BE49-F238E27FC236}">
                <a16:creationId xmlns:a16="http://schemas.microsoft.com/office/drawing/2014/main" id="{3E1672A3-1652-BA47-ADC2-A823FE0EC80E}"/>
              </a:ext>
            </a:extLst>
          </p:cNvPr>
          <p:cNvSpPr/>
          <p:nvPr/>
        </p:nvSpPr>
        <p:spPr>
          <a:xfrm>
            <a:off x="5464098" y="3516848"/>
            <a:ext cx="1215482"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dirty="0"/>
          </a:p>
        </p:txBody>
      </p:sp>
      <p:pic>
        <p:nvPicPr>
          <p:cNvPr id="11" name="Obraz 10">
            <a:extLst>
              <a:ext uri="{FF2B5EF4-FFF2-40B4-BE49-F238E27FC236}">
                <a16:creationId xmlns:a16="http://schemas.microsoft.com/office/drawing/2014/main" id="{628D301A-2B18-7F4E-8F6B-D89522C3E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82424"/>
            <a:ext cx="4498691" cy="253051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33251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F65635-ACD1-5540-8345-CAD81EC279D7}"/>
              </a:ext>
            </a:extLst>
          </p:cNvPr>
          <p:cNvSpPr>
            <a:spLocks noGrp="1"/>
          </p:cNvSpPr>
          <p:nvPr>
            <p:ph type="title"/>
          </p:nvPr>
        </p:nvSpPr>
        <p:spPr/>
        <p:txBody>
          <a:bodyPr/>
          <a:lstStyle/>
          <a:p>
            <a:r>
              <a:rPr lang="pl-PL" dirty="0"/>
              <a:t>Funkcja</a:t>
            </a:r>
          </a:p>
        </p:txBody>
      </p:sp>
      <p:pic>
        <p:nvPicPr>
          <p:cNvPr id="5" name="Symbol zastępczy zawartości 4">
            <a:extLst>
              <a:ext uri="{FF2B5EF4-FFF2-40B4-BE49-F238E27FC236}">
                <a16:creationId xmlns:a16="http://schemas.microsoft.com/office/drawing/2014/main" id="{5767BB80-D6CC-544C-9B86-8D8A8F1801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5108" y="1690688"/>
            <a:ext cx="4498692" cy="253051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8" name="Strzałka: w prawo 11">
            <a:extLst>
              <a:ext uri="{FF2B5EF4-FFF2-40B4-BE49-F238E27FC236}">
                <a16:creationId xmlns:a16="http://schemas.microsoft.com/office/drawing/2014/main" id="{A2C66165-7369-3E4C-8A94-1E512BD01E33}"/>
              </a:ext>
            </a:extLst>
          </p:cNvPr>
          <p:cNvSpPr/>
          <p:nvPr/>
        </p:nvSpPr>
        <p:spPr>
          <a:xfrm>
            <a:off x="5464098" y="2725112"/>
            <a:ext cx="1215482"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dirty="0"/>
          </a:p>
        </p:txBody>
      </p:sp>
      <p:pic>
        <p:nvPicPr>
          <p:cNvPr id="14" name="Obraz 13">
            <a:extLst>
              <a:ext uri="{FF2B5EF4-FFF2-40B4-BE49-F238E27FC236}">
                <a16:creationId xmlns:a16="http://schemas.microsoft.com/office/drawing/2014/main" id="{7C06355B-82AC-EB49-BCBF-C814BA694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4498691" cy="253051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6" name="Strzałka: w prawo 11">
            <a:extLst>
              <a:ext uri="{FF2B5EF4-FFF2-40B4-BE49-F238E27FC236}">
                <a16:creationId xmlns:a16="http://schemas.microsoft.com/office/drawing/2014/main" id="{2036267A-43AF-9B4C-8C93-740E11347DA9}"/>
              </a:ext>
            </a:extLst>
          </p:cNvPr>
          <p:cNvSpPr/>
          <p:nvPr/>
        </p:nvSpPr>
        <p:spPr>
          <a:xfrm rot="5400000">
            <a:off x="8605271" y="4734877"/>
            <a:ext cx="998361"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dirty="0"/>
          </a:p>
        </p:txBody>
      </p:sp>
      <p:sp>
        <p:nvSpPr>
          <p:cNvPr id="3" name="Prostokąt 2">
            <a:extLst>
              <a:ext uri="{FF2B5EF4-FFF2-40B4-BE49-F238E27FC236}">
                <a16:creationId xmlns:a16="http://schemas.microsoft.com/office/drawing/2014/main" id="{E8EBE6C1-33ED-5146-B0D1-9891880804A7}"/>
              </a:ext>
            </a:extLst>
          </p:cNvPr>
          <p:cNvSpPr/>
          <p:nvPr/>
        </p:nvSpPr>
        <p:spPr>
          <a:xfrm>
            <a:off x="7137888" y="5375031"/>
            <a:ext cx="3933128" cy="923330"/>
          </a:xfrm>
          <a:prstGeom prst="rect">
            <a:avLst/>
          </a:prstGeom>
          <a:noFill/>
        </p:spPr>
        <p:txBody>
          <a:bodyPr wrap="none" lIns="91440" tIns="45720" rIns="91440" bIns="45720">
            <a:spAutoFit/>
          </a:bodyPr>
          <a:lstStyle/>
          <a:p>
            <a:pPr algn="ctr"/>
            <a:r>
              <a:rPr lang="pl-PL" sz="5400" cap="none" spc="0" dirty="0">
                <a:ln w="0"/>
                <a:solidFill>
                  <a:schemeClr val="tx1"/>
                </a:solidFill>
                <a:effectLst>
                  <a:outerShdw blurRad="38100" dist="19050" dir="2700000" algn="tl" rotWithShape="0">
                    <a:schemeClr val="dk1">
                      <a:alpha val="40000"/>
                    </a:schemeClr>
                  </a:outerShdw>
                </a:effectLst>
              </a:rPr>
              <a:t>Wynik: </a:t>
            </a:r>
            <a:r>
              <a:rPr lang="pl-PL" sz="5400" b="1" cap="none" spc="0" dirty="0">
                <a:ln w="0"/>
                <a:solidFill>
                  <a:schemeClr val="tx1"/>
                </a:solidFill>
                <a:effectLst>
                  <a:outerShdw blurRad="38100" dist="19050" dir="2700000" algn="tl" rotWithShape="0">
                    <a:schemeClr val="dk1">
                      <a:alpha val="40000"/>
                    </a:schemeClr>
                  </a:outerShdw>
                </a:effectLst>
              </a:rPr>
              <a:t>52,50</a:t>
            </a:r>
          </a:p>
        </p:txBody>
      </p:sp>
    </p:spTree>
    <p:extLst>
      <p:ext uri="{BB962C8B-B14F-4D97-AF65-F5344CB8AC3E}">
        <p14:creationId xmlns:p14="http://schemas.microsoft.com/office/powerpoint/2010/main" val="228755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B16865-58EC-499E-85E2-A5848433A7FA}"/>
              </a:ext>
            </a:extLst>
          </p:cNvPr>
          <p:cNvSpPr>
            <a:spLocks noGrp="1"/>
          </p:cNvSpPr>
          <p:nvPr>
            <p:ph type="title"/>
          </p:nvPr>
        </p:nvSpPr>
        <p:spPr/>
        <p:txBody>
          <a:bodyPr/>
          <a:lstStyle/>
          <a:p>
            <a:r>
              <a:rPr lang="pl-PL" dirty="0"/>
              <a:t>Źródła</a:t>
            </a:r>
          </a:p>
        </p:txBody>
      </p:sp>
      <p:sp>
        <p:nvSpPr>
          <p:cNvPr id="3" name="Symbol zastępczy zawartości 2">
            <a:extLst>
              <a:ext uri="{FF2B5EF4-FFF2-40B4-BE49-F238E27FC236}">
                <a16:creationId xmlns:a16="http://schemas.microsoft.com/office/drawing/2014/main" id="{542542D1-A026-4E2C-8F2F-89B74815B28A}"/>
              </a:ext>
            </a:extLst>
          </p:cNvPr>
          <p:cNvSpPr>
            <a:spLocks noGrp="1"/>
          </p:cNvSpPr>
          <p:nvPr>
            <p:ph idx="1"/>
          </p:nvPr>
        </p:nvSpPr>
        <p:spPr/>
        <p:txBody>
          <a:bodyPr/>
          <a:lstStyle/>
          <a:p>
            <a:r>
              <a:rPr lang="pl-PL" dirty="0">
                <a:hlinkClick r:id="rId2"/>
              </a:rPr>
              <a:t>https://commons.wikimedia.org/wiki/File:Vending_machine_coffee..jpg</a:t>
            </a:r>
            <a:endParaRPr lang="pl-PL" dirty="0"/>
          </a:p>
          <a:p>
            <a:r>
              <a:rPr lang="pl-PL" dirty="0">
                <a:hlinkClick r:id="rId3"/>
              </a:rPr>
              <a:t>http://www.porady.info/wp-content/uploads/2013/07/jak_swedzi_lewa_reka.jpg</a:t>
            </a:r>
            <a:endParaRPr lang="pl-PL" dirty="0"/>
          </a:p>
          <a:p>
            <a:r>
              <a:rPr lang="pl-PL" dirty="0">
                <a:hlinkClick r:id="rId4"/>
              </a:rPr>
              <a:t>https://www.airforce.gov.au/imgs/formations.jpg</a:t>
            </a:r>
            <a:endParaRPr lang="pl-PL" dirty="0"/>
          </a:p>
          <a:p>
            <a:r>
              <a:rPr lang="pl-PL" dirty="0">
                <a:hlinkClick r:id="rId5"/>
              </a:rPr>
              <a:t>https://pixabay.com/pl/pieni%C4%85dze-monety-waluta-finanse-2936339/</a:t>
            </a:r>
            <a:endParaRPr lang="pl-PL" dirty="0"/>
          </a:p>
          <a:p>
            <a:r>
              <a:rPr lang="pl-PL" dirty="0">
                <a:hlinkClick r:id="rId6"/>
              </a:rPr>
              <a:t>https://pixabay.com/pl/pieni%C4%85dze-bilon-monety-moneta-2953695/</a:t>
            </a:r>
            <a:endParaRPr lang="pl-PL" dirty="0"/>
          </a:p>
          <a:p>
            <a:pPr marL="0" indent="0">
              <a:buNone/>
            </a:pPr>
            <a:endParaRPr lang="pl-PL" dirty="0"/>
          </a:p>
          <a:p>
            <a:endParaRPr lang="pl-PL" dirty="0"/>
          </a:p>
          <a:p>
            <a:pPr marL="0" indent="0">
              <a:buNone/>
            </a:pPr>
            <a:endParaRPr lang="pl-PL" dirty="0"/>
          </a:p>
        </p:txBody>
      </p:sp>
    </p:spTree>
    <p:extLst>
      <p:ext uri="{BB962C8B-B14F-4D97-AF65-F5344CB8AC3E}">
        <p14:creationId xmlns:p14="http://schemas.microsoft.com/office/powerpoint/2010/main" val="251210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CCE7EA-FC86-4AE8-9220-E13D2B711364}"/>
              </a:ext>
            </a:extLst>
          </p:cNvPr>
          <p:cNvSpPr>
            <a:spLocks noGrp="1"/>
          </p:cNvSpPr>
          <p:nvPr>
            <p:ph type="title"/>
          </p:nvPr>
        </p:nvSpPr>
        <p:spPr/>
        <p:txBody>
          <a:bodyPr/>
          <a:lstStyle/>
          <a:p>
            <a:r>
              <a:rPr lang="pl-PL" b="1" dirty="0"/>
              <a:t>Funkcja</a:t>
            </a:r>
          </a:p>
        </p:txBody>
      </p:sp>
      <mc:AlternateContent xmlns:mc="http://schemas.openxmlformats.org/markup-compatibility/2006">
        <mc:Choice xmlns="" xmlns:am3d="http://schemas.microsoft.com/office/drawing/2017/model3d" Requires="am3d">
          <p:graphicFrame>
            <p:nvGraphicFramePr>
              <p:cNvPr id="4" name="Symbol zastępczy zawartości 3" descr="Dark Gray Cube">
                <a:extLst>
                  <a:ext uri="{FF2B5EF4-FFF2-40B4-BE49-F238E27FC236}">
                    <a16:creationId xmlns:a16="http://schemas.microsoft.com/office/drawing/2014/main" id="{C60A8F24-E8D9-4335-9BC2-710D119A7A79}"/>
                  </a:ext>
                </a:extLst>
              </p:cNvPr>
              <p:cNvGraphicFramePr>
                <a:graphicFrameLocks noChangeAspect="1"/>
              </p:cNvGraphicFramePr>
              <p:nvPr>
                <p:extLst>
                  <p:ext uri="{D42A27DB-BD31-4B8C-83A1-F6EECF244321}">
                    <p14:modId xmlns:p14="http://schemas.microsoft.com/office/powerpoint/2010/main" val="4065552109"/>
                  </p:ext>
                </p:extLst>
              </p:nvPr>
            </p:nvGraphicFramePr>
            <p:xfrm>
              <a:off x="4967308" y="2106843"/>
              <a:ext cx="2257384" cy="2644313"/>
            </p:xfrm>
            <a:graphic>
              <a:graphicData uri="http://schemas.microsoft.com/office/drawing/2017/model3d">
                <am3d:model3d r:embed="rId3">
                  <am3d:spPr>
                    <a:xfrm>
                      <a:off x="0" y="0"/>
                      <a:ext cx="2257384" cy="264431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457929" ay="2235546" az="1663670"/>
                    <am3d:postTrans dx="0" dy="0" dz="0"/>
                  </am3d:trans>
                  <am3d:attrSrcUrl r:id="rId4"/>
                  <am3d:raster rName="Office3DRenderer" rVer="16.0.8326">
                    <am3d:blip r:embed="rId5"/>
                  </am3d:raster>
                  <am3d:objViewport viewportSz="264461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Symbol zastępczy zawartości 3" descr="Dark Gray Cube">
                <a:extLst>
                  <a:ext uri="{FF2B5EF4-FFF2-40B4-BE49-F238E27FC236}">
                    <a16:creationId xmlns:a16="http://schemas.microsoft.com/office/drawing/2014/main" id="{C60A8F24-E8D9-4335-9BC2-710D119A7A79}"/>
                  </a:ext>
                </a:extLst>
              </p:cNvPr>
              <p:cNvPicPr>
                <a:picLocks noGrp="1" noRot="1" noChangeAspect="1" noMove="1" noResize="1" noEditPoints="1" noAdjustHandles="1" noChangeArrowheads="1" noChangeShapeType="1" noCrop="1"/>
              </p:cNvPicPr>
              <p:nvPr/>
            </p:nvPicPr>
            <p:blipFill>
              <a:blip r:embed="rId6" cstate="print"/>
              <a:stretch>
                <a:fillRect/>
              </a:stretch>
            </p:blipFill>
            <p:spPr>
              <a:xfrm>
                <a:off x="4967308" y="2106843"/>
                <a:ext cx="2257384" cy="2644313"/>
              </a:xfrm>
              <a:prstGeom prst="rect">
                <a:avLst/>
              </a:prstGeom>
            </p:spPr>
          </p:pic>
        </mc:Fallback>
      </mc:AlternateContent>
      <p:sp>
        <p:nvSpPr>
          <p:cNvPr id="5" name="Prostokąt 4">
            <a:extLst>
              <a:ext uri="{FF2B5EF4-FFF2-40B4-BE49-F238E27FC236}">
                <a16:creationId xmlns:a16="http://schemas.microsoft.com/office/drawing/2014/main" id="{B86C4FE9-991B-4B77-8DFB-978E76B4BFDA}"/>
              </a:ext>
            </a:extLst>
          </p:cNvPr>
          <p:cNvSpPr/>
          <p:nvPr/>
        </p:nvSpPr>
        <p:spPr>
          <a:xfrm>
            <a:off x="838200" y="3142474"/>
            <a:ext cx="2352183"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Wejście</a:t>
            </a:r>
          </a:p>
        </p:txBody>
      </p:sp>
      <p:sp>
        <p:nvSpPr>
          <p:cNvPr id="6" name="Prostokąt 5">
            <a:extLst>
              <a:ext uri="{FF2B5EF4-FFF2-40B4-BE49-F238E27FC236}">
                <a16:creationId xmlns:a16="http://schemas.microsoft.com/office/drawing/2014/main" id="{1F61757C-4C6D-4D73-91FE-0FD0BA9E17B8}"/>
              </a:ext>
            </a:extLst>
          </p:cNvPr>
          <p:cNvSpPr/>
          <p:nvPr/>
        </p:nvSpPr>
        <p:spPr>
          <a:xfrm>
            <a:off x="9001617" y="3142474"/>
            <a:ext cx="2352183"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Wyjście</a:t>
            </a:r>
          </a:p>
        </p:txBody>
      </p:sp>
      <p:sp>
        <p:nvSpPr>
          <p:cNvPr id="7" name="Strzałka: w prawo 6">
            <a:extLst>
              <a:ext uri="{FF2B5EF4-FFF2-40B4-BE49-F238E27FC236}">
                <a16:creationId xmlns:a16="http://schemas.microsoft.com/office/drawing/2014/main" id="{45B229BE-6FD7-44C3-AEAF-23CE85370BB6}"/>
              </a:ext>
            </a:extLst>
          </p:cNvPr>
          <p:cNvSpPr/>
          <p:nvPr/>
        </p:nvSpPr>
        <p:spPr>
          <a:xfrm>
            <a:off x="3190383" y="3373306"/>
            <a:ext cx="1776925"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8" name="Strzałka: w prawo 7">
            <a:extLst>
              <a:ext uri="{FF2B5EF4-FFF2-40B4-BE49-F238E27FC236}">
                <a16:creationId xmlns:a16="http://schemas.microsoft.com/office/drawing/2014/main" id="{9D761A5E-C4E0-4152-AD62-6EF42A5B6A82}"/>
              </a:ext>
            </a:extLst>
          </p:cNvPr>
          <p:cNvSpPr/>
          <p:nvPr/>
        </p:nvSpPr>
        <p:spPr>
          <a:xfrm>
            <a:off x="7224692" y="3373305"/>
            <a:ext cx="1776925"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13447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CCE7EA-FC86-4AE8-9220-E13D2B711364}"/>
              </a:ext>
            </a:extLst>
          </p:cNvPr>
          <p:cNvSpPr>
            <a:spLocks noGrp="1"/>
          </p:cNvSpPr>
          <p:nvPr>
            <p:ph type="title"/>
          </p:nvPr>
        </p:nvSpPr>
        <p:spPr/>
        <p:txBody>
          <a:bodyPr/>
          <a:lstStyle/>
          <a:p>
            <a:r>
              <a:rPr lang="pl-PL" b="1" dirty="0"/>
              <a:t>Funkcja</a:t>
            </a:r>
          </a:p>
        </p:txBody>
      </p:sp>
      <mc:AlternateContent xmlns:mc="http://schemas.openxmlformats.org/markup-compatibility/2006">
        <mc:Choice xmlns="" xmlns:am3d="http://schemas.microsoft.com/office/drawing/2017/model3d" Requires="am3d">
          <p:graphicFrame>
            <p:nvGraphicFramePr>
              <p:cNvPr id="9" name="Symbol zastępczy zawartości 3" descr="Dark Gray Cube">
                <a:extLst>
                  <a:ext uri="{FF2B5EF4-FFF2-40B4-BE49-F238E27FC236}">
                    <a16:creationId xmlns:a16="http://schemas.microsoft.com/office/drawing/2014/main" id="{D8D561D0-5298-466E-92A5-03AB4EE327D1}"/>
                  </a:ext>
                </a:extLst>
              </p:cNvPr>
              <p:cNvGraphicFramePr>
                <a:graphicFrameLocks noGrp="1" noChangeAspect="1"/>
              </p:cNvGraphicFramePr>
              <p:nvPr>
                <p:ph idx="1"/>
                <p:extLst>
                  <p:ext uri="{D42A27DB-BD31-4B8C-83A1-F6EECF244321}">
                    <p14:modId xmlns:p14="http://schemas.microsoft.com/office/powerpoint/2010/main" val="4229592264"/>
                  </p:ext>
                </p:extLst>
              </p:nvPr>
            </p:nvGraphicFramePr>
            <p:xfrm>
              <a:off x="4967308" y="2106843"/>
              <a:ext cx="2257384" cy="2644313"/>
            </p:xfrm>
            <a:graphic>
              <a:graphicData uri="http://schemas.microsoft.com/office/drawing/2017/model3d">
                <am3d:model3d r:embed="rId3">
                  <am3d:spPr>
                    <a:xfrm>
                      <a:off x="0" y="0"/>
                      <a:ext cx="2257384" cy="264431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457929" ay="2235546" az="1663670"/>
                    <am3d:postTrans dx="0" dy="0" dz="0"/>
                  </am3d:trans>
                  <am3d:attrSrcUrl r:id="rId4"/>
                  <am3d:raster rName="Office3DRenderer" rVer="16.0.8326">
                    <am3d:blip r:embed="rId5"/>
                  </am3d:raster>
                  <am3d:objViewport viewportSz="264461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Symbol zastępczy zawartości 3" descr="Dark Gray Cube">
                <a:extLst>
                  <a:ext uri="{FF2B5EF4-FFF2-40B4-BE49-F238E27FC236}">
                    <a16:creationId xmlns:a16="http://schemas.microsoft.com/office/drawing/2014/main" id="{D8D561D0-5298-466E-92A5-03AB4EE327D1}"/>
                  </a:ext>
                </a:extLst>
              </p:cNvPr>
              <p:cNvPicPr>
                <a:picLocks noGrp="1" noRot="1" noChangeAspect="1" noMove="1" noResize="1" noEditPoints="1" noAdjustHandles="1" noChangeArrowheads="1" noChangeShapeType="1" noCrop="1"/>
              </p:cNvPicPr>
              <p:nvPr/>
            </p:nvPicPr>
            <p:blipFill>
              <a:blip r:embed="rId6" cstate="print"/>
              <a:stretch>
                <a:fillRect/>
              </a:stretch>
            </p:blipFill>
            <p:spPr>
              <a:xfrm>
                <a:off x="4967308" y="2106843"/>
                <a:ext cx="2257384" cy="2644313"/>
              </a:xfrm>
              <a:prstGeom prst="rect">
                <a:avLst/>
              </a:prstGeom>
            </p:spPr>
          </p:pic>
        </mc:Fallback>
      </mc:AlternateContent>
      <p:sp>
        <p:nvSpPr>
          <p:cNvPr id="10" name="Prostokąt 9">
            <a:extLst>
              <a:ext uri="{FF2B5EF4-FFF2-40B4-BE49-F238E27FC236}">
                <a16:creationId xmlns:a16="http://schemas.microsoft.com/office/drawing/2014/main" id="{B5F190C9-B182-4E07-B815-01363C4B18B1}"/>
              </a:ext>
            </a:extLst>
          </p:cNvPr>
          <p:cNvSpPr/>
          <p:nvPr/>
        </p:nvSpPr>
        <p:spPr>
          <a:xfrm>
            <a:off x="1188585" y="3142474"/>
            <a:ext cx="1651414"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Dane</a:t>
            </a:r>
          </a:p>
        </p:txBody>
      </p:sp>
      <p:sp>
        <p:nvSpPr>
          <p:cNvPr id="11" name="Prostokąt 10">
            <a:extLst>
              <a:ext uri="{FF2B5EF4-FFF2-40B4-BE49-F238E27FC236}">
                <a16:creationId xmlns:a16="http://schemas.microsoft.com/office/drawing/2014/main" id="{AB7FA648-7A28-4083-9429-E7FCE4713000}"/>
              </a:ext>
            </a:extLst>
          </p:cNvPr>
          <p:cNvSpPr/>
          <p:nvPr/>
        </p:nvSpPr>
        <p:spPr>
          <a:xfrm>
            <a:off x="9211066" y="3142474"/>
            <a:ext cx="1933286"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Wynik</a:t>
            </a:r>
          </a:p>
        </p:txBody>
      </p:sp>
      <p:sp>
        <p:nvSpPr>
          <p:cNvPr id="12" name="Strzałka: w prawo 11">
            <a:extLst>
              <a:ext uri="{FF2B5EF4-FFF2-40B4-BE49-F238E27FC236}">
                <a16:creationId xmlns:a16="http://schemas.microsoft.com/office/drawing/2014/main" id="{CD7B406B-3248-45BF-BB28-B9D778B85822}"/>
              </a:ext>
            </a:extLst>
          </p:cNvPr>
          <p:cNvSpPr/>
          <p:nvPr/>
        </p:nvSpPr>
        <p:spPr>
          <a:xfrm>
            <a:off x="3190383" y="3373306"/>
            <a:ext cx="1776925"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13" name="Strzałka: w prawo 12">
            <a:extLst>
              <a:ext uri="{FF2B5EF4-FFF2-40B4-BE49-F238E27FC236}">
                <a16:creationId xmlns:a16="http://schemas.microsoft.com/office/drawing/2014/main" id="{583A6129-523A-4C85-8DFA-6E6F341C393E}"/>
              </a:ext>
            </a:extLst>
          </p:cNvPr>
          <p:cNvSpPr/>
          <p:nvPr/>
        </p:nvSpPr>
        <p:spPr>
          <a:xfrm>
            <a:off x="7224692" y="3373305"/>
            <a:ext cx="1776925"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5951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AEDACD1-7D53-4690-B3B8-B0FB8B468539}"/>
              </a:ext>
            </a:extLst>
          </p:cNvPr>
          <p:cNvSpPr>
            <a:spLocks noGrp="1"/>
          </p:cNvSpPr>
          <p:nvPr>
            <p:ph type="title"/>
          </p:nvPr>
        </p:nvSpPr>
        <p:spPr/>
        <p:txBody>
          <a:bodyPr/>
          <a:lstStyle/>
          <a:p>
            <a:r>
              <a:rPr lang="pl-PL" b="1" dirty="0"/>
              <a:t>Czym jest funkcja?</a:t>
            </a:r>
          </a:p>
        </p:txBody>
      </p:sp>
      <mc:AlternateContent xmlns:mc="http://schemas.openxmlformats.org/markup-compatibility/2006">
        <mc:Choice xmlns="" xmlns:am3d="http://schemas.microsoft.com/office/drawing/2017/model3d" Requires="am3d">
          <p:graphicFrame>
            <p:nvGraphicFramePr>
              <p:cNvPr id="4" name="Symbol zastępczy zawartości 3" descr="Dark Gray Cube">
                <a:extLst>
                  <a:ext uri="{FF2B5EF4-FFF2-40B4-BE49-F238E27FC236}">
                    <a16:creationId xmlns:a16="http://schemas.microsoft.com/office/drawing/2014/main" id="{8B030970-781B-49BF-8457-31D987DAD2F3}"/>
                  </a:ext>
                </a:extLst>
              </p:cNvPr>
              <p:cNvGraphicFramePr>
                <a:graphicFrameLocks noChangeAspect="1"/>
              </p:cNvGraphicFramePr>
              <p:nvPr>
                <p:extLst>
                  <p:ext uri="{D42A27DB-BD31-4B8C-83A1-F6EECF244321}">
                    <p14:modId xmlns:p14="http://schemas.microsoft.com/office/powerpoint/2010/main" val="2274749998"/>
                  </p:ext>
                </p:extLst>
              </p:nvPr>
            </p:nvGraphicFramePr>
            <p:xfrm>
              <a:off x="4967308" y="2106843"/>
              <a:ext cx="2257384" cy="2644313"/>
            </p:xfrm>
            <a:graphic>
              <a:graphicData uri="http://schemas.microsoft.com/office/drawing/2017/model3d">
                <am3d:model3d r:embed="rId2">
                  <am3d:spPr>
                    <a:xfrm>
                      <a:off x="0" y="0"/>
                      <a:ext cx="2257384" cy="264431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457929" ay="2235546" az="1663670"/>
                    <am3d:postTrans dx="0" dy="0" dz="0"/>
                  </am3d:trans>
                  <am3d:attrSrcUrl r:id="rId3"/>
                  <am3d:raster rName="Office3DRenderer" rVer="16.0.8326">
                    <am3d:blip r:embed="rId4"/>
                  </am3d:raster>
                  <am3d:objViewport viewportSz="264461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Symbol zastępczy zawartości 3" descr="Dark Gray Cube">
                <a:extLst>
                  <a:ext uri="{FF2B5EF4-FFF2-40B4-BE49-F238E27FC236}">
                    <a16:creationId xmlns:a16="http://schemas.microsoft.com/office/drawing/2014/main" id="{8B030970-781B-49BF-8457-31D987DAD2F3}"/>
                  </a:ext>
                </a:extLst>
              </p:cNvPr>
              <p:cNvPicPr>
                <a:picLocks noGrp="1" noRot="1" noChangeAspect="1" noMove="1" noResize="1" noEditPoints="1" noAdjustHandles="1" noChangeArrowheads="1" noChangeShapeType="1" noCrop="1"/>
              </p:cNvPicPr>
              <p:nvPr/>
            </p:nvPicPr>
            <p:blipFill>
              <a:blip r:embed="rId5" cstate="print"/>
              <a:stretch>
                <a:fillRect/>
              </a:stretch>
            </p:blipFill>
            <p:spPr>
              <a:xfrm>
                <a:off x="4967308" y="2106843"/>
                <a:ext cx="2257384" cy="2644313"/>
              </a:xfrm>
              <a:prstGeom prst="rect">
                <a:avLst/>
              </a:prstGeom>
            </p:spPr>
          </p:pic>
        </mc:Fallback>
      </mc:AlternateContent>
      <p:sp>
        <p:nvSpPr>
          <p:cNvPr id="5" name="Prostokąt 4">
            <a:extLst>
              <a:ext uri="{FF2B5EF4-FFF2-40B4-BE49-F238E27FC236}">
                <a16:creationId xmlns:a16="http://schemas.microsoft.com/office/drawing/2014/main" id="{BD85B58A-ED0D-4F39-A0BF-E6D8A9835879}"/>
              </a:ext>
            </a:extLst>
          </p:cNvPr>
          <p:cNvSpPr/>
          <p:nvPr/>
        </p:nvSpPr>
        <p:spPr>
          <a:xfrm>
            <a:off x="7224692" y="2104278"/>
            <a:ext cx="1170513" cy="2646878"/>
          </a:xfrm>
          <a:prstGeom prst="rect">
            <a:avLst/>
          </a:prstGeom>
          <a:noFill/>
        </p:spPr>
        <p:txBody>
          <a:bodyPr wrap="none" lIns="91440" tIns="45720" rIns="91440" bIns="45720">
            <a:spAutoFit/>
          </a:bodyPr>
          <a:lstStyle/>
          <a:p>
            <a:pPr algn="ctr"/>
            <a:r>
              <a:rPr lang="pl-PL" sz="166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56425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73ACDB-AFB9-45E6-BFDE-95A7AAE97E57}"/>
              </a:ext>
            </a:extLst>
          </p:cNvPr>
          <p:cNvSpPr>
            <a:spLocks noGrp="1"/>
          </p:cNvSpPr>
          <p:nvPr>
            <p:ph type="title"/>
          </p:nvPr>
        </p:nvSpPr>
        <p:spPr/>
        <p:txBody>
          <a:bodyPr/>
          <a:lstStyle/>
          <a:p>
            <a:r>
              <a:rPr lang="pl-PL" dirty="0"/>
              <a:t>Zapis funkcji</a:t>
            </a:r>
          </a:p>
        </p:txBody>
      </p:sp>
      <p:sp>
        <p:nvSpPr>
          <p:cNvPr id="3" name="Symbol zastępczy zawartości 2">
            <a:extLst>
              <a:ext uri="{FF2B5EF4-FFF2-40B4-BE49-F238E27FC236}">
                <a16:creationId xmlns:a16="http://schemas.microsoft.com/office/drawing/2014/main" id="{D2D43E5B-CF53-4E0D-90CD-011C71555D41}"/>
              </a:ext>
            </a:extLst>
          </p:cNvPr>
          <p:cNvSpPr>
            <a:spLocks noGrp="1"/>
          </p:cNvSpPr>
          <p:nvPr>
            <p:ph idx="1"/>
          </p:nvPr>
        </p:nvSpPr>
        <p:spPr/>
        <p:txBody>
          <a:bodyPr>
            <a:normAutofit/>
          </a:bodyPr>
          <a:lstStyle/>
          <a:p>
            <a:pPr marL="0" indent="0">
              <a:buNone/>
            </a:pPr>
            <a:r>
              <a:rPr lang="pl-PL" sz="3200" b="1" dirty="0"/>
              <a:t>Nazwa Funkcji </a:t>
            </a:r>
            <a:r>
              <a:rPr lang="pl-PL" sz="3200" dirty="0"/>
              <a:t>(</a:t>
            </a:r>
            <a:r>
              <a:rPr lang="pl-PL" sz="3200" i="1" dirty="0"/>
              <a:t>parametr1</a:t>
            </a:r>
            <a:r>
              <a:rPr lang="pl-PL" sz="3200" dirty="0"/>
              <a:t>, </a:t>
            </a:r>
            <a:r>
              <a:rPr lang="pl-PL" sz="3200" i="1" dirty="0"/>
              <a:t>paramter2</a:t>
            </a:r>
            <a:r>
              <a:rPr lang="pl-PL" sz="3200" dirty="0"/>
              <a:t>, …):</a:t>
            </a:r>
          </a:p>
          <a:p>
            <a:pPr marL="0" indent="0">
              <a:buNone/>
            </a:pPr>
            <a:r>
              <a:rPr lang="pl-PL" sz="3200" dirty="0"/>
              <a:t>	Operacja1</a:t>
            </a:r>
          </a:p>
          <a:p>
            <a:pPr marL="0" indent="0">
              <a:buNone/>
            </a:pPr>
            <a:r>
              <a:rPr lang="pl-PL" sz="3200" dirty="0"/>
              <a:t>	Operacja2</a:t>
            </a:r>
          </a:p>
          <a:p>
            <a:pPr marL="0" indent="0">
              <a:buNone/>
            </a:pPr>
            <a:r>
              <a:rPr lang="pl-PL" sz="3200" dirty="0"/>
              <a:t>	…</a:t>
            </a:r>
          </a:p>
          <a:p>
            <a:pPr marL="0" indent="0">
              <a:buNone/>
            </a:pPr>
            <a:r>
              <a:rPr lang="pl-PL" sz="3200" dirty="0"/>
              <a:t>	</a:t>
            </a:r>
            <a:r>
              <a:rPr lang="pl-PL" sz="3200" b="1" dirty="0"/>
              <a:t>Zwróć</a:t>
            </a:r>
            <a:r>
              <a:rPr lang="pl-PL" sz="3200" dirty="0"/>
              <a:t> </a:t>
            </a:r>
            <a:r>
              <a:rPr lang="pl-PL" sz="3200" b="1" dirty="0">
                <a:solidFill>
                  <a:schemeClr val="accent6"/>
                </a:solidFill>
              </a:rPr>
              <a:t>Wynik</a:t>
            </a:r>
          </a:p>
        </p:txBody>
      </p:sp>
    </p:spTree>
    <p:extLst>
      <p:ext uri="{BB962C8B-B14F-4D97-AF65-F5344CB8AC3E}">
        <p14:creationId xmlns:p14="http://schemas.microsoft.com/office/powerpoint/2010/main" val="312207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58F58E-93BA-44A3-BCDA-585AFF2E4F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descr="Obraz zawierający ściana, wewnątrz, podłoże, lodówka&#10;&#10;Opis wygenerowany przy bardzo wysokim poziomie pewności">
            <a:extLst>
              <a:ext uri="{FF2B5EF4-FFF2-40B4-BE49-F238E27FC236}">
                <a16:creationId xmlns:a16="http://schemas.microsoft.com/office/drawing/2014/main" id="{6313D0FA-08A0-41CC-9B37-77618CF1294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714" r="2" b="6370"/>
          <a:stretch/>
        </p:blipFill>
        <p:spPr>
          <a:xfrm>
            <a:off x="5913123"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cxnSp>
        <p:nvCxnSpPr>
          <p:cNvPr id="12" name="Straight Arrow Connector 11">
            <a:extLst>
              <a:ext uri="{FF2B5EF4-FFF2-40B4-BE49-F238E27FC236}">
                <a16:creationId xmlns:a16="http://schemas.microsoft.com/office/drawing/2014/main" id="{BCD0BBC1-A7D4-445D-98AC-95A6A45D8E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54B705E5-1495-4909-9D03-9F9B1D27BCA1}"/>
              </a:ext>
            </a:extLst>
          </p:cNvPr>
          <p:cNvSpPr>
            <a:spLocks noGrp="1"/>
          </p:cNvSpPr>
          <p:nvPr>
            <p:ph type="title"/>
          </p:nvPr>
        </p:nvSpPr>
        <p:spPr>
          <a:xfrm>
            <a:off x="655320" y="2631125"/>
            <a:ext cx="4983480" cy="2397443"/>
          </a:xfrm>
        </p:spPr>
        <p:txBody>
          <a:bodyPr vert="horz" lIns="91440" tIns="45720" rIns="91440" bIns="45720" rtlCol="0" anchor="t">
            <a:normAutofit/>
          </a:bodyPr>
          <a:lstStyle/>
          <a:p>
            <a:r>
              <a:rPr lang="en-US" sz="6000"/>
              <a:t>Maszyna do kawy</a:t>
            </a:r>
          </a:p>
        </p:txBody>
      </p:sp>
    </p:spTree>
    <p:extLst>
      <p:ext uri="{BB962C8B-B14F-4D97-AF65-F5344CB8AC3E}">
        <p14:creationId xmlns:p14="http://schemas.microsoft.com/office/powerpoint/2010/main" val="29697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755693-0723-4E03-9674-9D576B73D6E4}"/>
              </a:ext>
            </a:extLst>
          </p:cNvPr>
          <p:cNvSpPr>
            <a:spLocks noGrp="1"/>
          </p:cNvSpPr>
          <p:nvPr>
            <p:ph type="title"/>
          </p:nvPr>
        </p:nvSpPr>
        <p:spPr/>
        <p:txBody>
          <a:bodyPr/>
          <a:lstStyle/>
          <a:p>
            <a:endParaRPr lang="pl-PL"/>
          </a:p>
        </p:txBody>
      </p:sp>
      <p:pic>
        <p:nvPicPr>
          <p:cNvPr id="5" name="Symbol zastępczy zawartości 4" descr="Obraz zawierający ściana, wewnątrz, podłoże, lodówka&#10;&#10;Opis wygenerowany przy bardzo wysokim poziomie pewności">
            <a:extLst>
              <a:ext uri="{FF2B5EF4-FFF2-40B4-BE49-F238E27FC236}">
                <a16:creationId xmlns:a16="http://schemas.microsoft.com/office/drawing/2014/main" id="{DEA84F99-8EE6-4681-8024-AB85723153F9}"/>
              </a:ext>
            </a:extLst>
          </p:cNvPr>
          <p:cNvPicPr>
            <a:picLocks noGrp="1" noChangeAspect="1"/>
          </p:cNvPicPr>
          <p:nvPr>
            <p:ph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30627" y="1825624"/>
            <a:ext cx="3263503" cy="4351338"/>
          </a:xfrm>
        </p:spPr>
      </p:pic>
      <p:sp>
        <p:nvSpPr>
          <p:cNvPr id="9" name="Prostokąt 8">
            <a:extLst>
              <a:ext uri="{FF2B5EF4-FFF2-40B4-BE49-F238E27FC236}">
                <a16:creationId xmlns:a16="http://schemas.microsoft.com/office/drawing/2014/main" id="{35C05663-1D0A-45E1-8378-825B3D412360}"/>
              </a:ext>
            </a:extLst>
          </p:cNvPr>
          <p:cNvSpPr/>
          <p:nvPr/>
        </p:nvSpPr>
        <p:spPr>
          <a:xfrm>
            <a:off x="574039" y="3643269"/>
            <a:ext cx="3325269" cy="769441"/>
          </a:xfrm>
          <a:prstGeom prst="rect">
            <a:avLst/>
          </a:prstGeom>
          <a:noFill/>
        </p:spPr>
        <p:txBody>
          <a:bodyPr wrap="none" lIns="91440" tIns="45720" rIns="91440" bIns="45720">
            <a:spAutoFit/>
          </a:bodyPr>
          <a:lstStyle/>
          <a:p>
            <a:pPr algn="ctr"/>
            <a:r>
              <a:rPr lang="pl-PL" sz="4400" b="0" cap="none" spc="0" dirty="0">
                <a:ln w="0"/>
                <a:solidFill>
                  <a:schemeClr val="tx1"/>
                </a:solidFill>
                <a:effectLst>
                  <a:outerShdw blurRad="38100" dist="19050" dir="2700000" algn="tl" rotWithShape="0">
                    <a:schemeClr val="dk1">
                      <a:alpha val="40000"/>
                    </a:schemeClr>
                  </a:outerShdw>
                </a:effectLst>
              </a:rPr>
              <a:t>Kwota, wybór</a:t>
            </a:r>
          </a:p>
        </p:txBody>
      </p:sp>
      <p:sp>
        <p:nvSpPr>
          <p:cNvPr id="10" name="Strzałka: w prawo 9">
            <a:extLst>
              <a:ext uri="{FF2B5EF4-FFF2-40B4-BE49-F238E27FC236}">
                <a16:creationId xmlns:a16="http://schemas.microsoft.com/office/drawing/2014/main" id="{B4FAD11B-26A8-4187-B49A-08E55C310E25}"/>
              </a:ext>
            </a:extLst>
          </p:cNvPr>
          <p:cNvSpPr/>
          <p:nvPr/>
        </p:nvSpPr>
        <p:spPr>
          <a:xfrm>
            <a:off x="3980116" y="3874102"/>
            <a:ext cx="769703"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11" name="Prostokąt 10">
            <a:extLst>
              <a:ext uri="{FF2B5EF4-FFF2-40B4-BE49-F238E27FC236}">
                <a16:creationId xmlns:a16="http://schemas.microsoft.com/office/drawing/2014/main" id="{2B87B9B6-E2C2-481A-AF7B-D67D77E0CEB5}"/>
              </a:ext>
            </a:extLst>
          </p:cNvPr>
          <p:cNvSpPr/>
          <p:nvPr/>
        </p:nvSpPr>
        <p:spPr>
          <a:xfrm>
            <a:off x="9675071" y="3643269"/>
            <a:ext cx="1678729"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Kawa</a:t>
            </a:r>
          </a:p>
        </p:txBody>
      </p:sp>
      <p:sp>
        <p:nvSpPr>
          <p:cNvPr id="12" name="Strzałka: w prawo 11">
            <a:extLst>
              <a:ext uri="{FF2B5EF4-FFF2-40B4-BE49-F238E27FC236}">
                <a16:creationId xmlns:a16="http://schemas.microsoft.com/office/drawing/2014/main" id="{B35D2348-6995-4BA7-9E66-BA409E539CBA}"/>
              </a:ext>
            </a:extLst>
          </p:cNvPr>
          <p:cNvSpPr/>
          <p:nvPr/>
        </p:nvSpPr>
        <p:spPr>
          <a:xfrm>
            <a:off x="8358127" y="3874102"/>
            <a:ext cx="1052946" cy="46166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87718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73ACDB-AFB9-45E6-BFDE-95A7AAE97E57}"/>
              </a:ext>
            </a:extLst>
          </p:cNvPr>
          <p:cNvSpPr>
            <a:spLocks noGrp="1"/>
          </p:cNvSpPr>
          <p:nvPr>
            <p:ph type="title"/>
          </p:nvPr>
        </p:nvSpPr>
        <p:spPr/>
        <p:txBody>
          <a:bodyPr/>
          <a:lstStyle/>
          <a:p>
            <a:r>
              <a:rPr lang="pl-PL" dirty="0"/>
              <a:t>Przykład funkcji</a:t>
            </a:r>
          </a:p>
        </p:txBody>
      </p:sp>
      <p:sp>
        <p:nvSpPr>
          <p:cNvPr id="3" name="Symbol zastępczy zawartości 2">
            <a:extLst>
              <a:ext uri="{FF2B5EF4-FFF2-40B4-BE49-F238E27FC236}">
                <a16:creationId xmlns:a16="http://schemas.microsoft.com/office/drawing/2014/main" id="{D2D43E5B-CF53-4E0D-90CD-011C71555D41}"/>
              </a:ext>
            </a:extLst>
          </p:cNvPr>
          <p:cNvSpPr>
            <a:spLocks noGrp="1"/>
          </p:cNvSpPr>
          <p:nvPr>
            <p:ph idx="1"/>
          </p:nvPr>
        </p:nvSpPr>
        <p:spPr/>
        <p:txBody>
          <a:bodyPr>
            <a:normAutofit/>
          </a:bodyPr>
          <a:lstStyle/>
          <a:p>
            <a:pPr marL="0" indent="0">
              <a:buNone/>
            </a:pPr>
            <a:r>
              <a:rPr lang="pl-PL" sz="3200" b="1" dirty="0"/>
              <a:t>Maszyna do kawy </a:t>
            </a:r>
            <a:r>
              <a:rPr lang="pl-PL" sz="3200" dirty="0"/>
              <a:t>(</a:t>
            </a:r>
            <a:r>
              <a:rPr lang="pl-PL" sz="3200" i="1" dirty="0"/>
              <a:t>kwota</a:t>
            </a:r>
            <a:r>
              <a:rPr lang="pl-PL" sz="3200" dirty="0"/>
              <a:t>, </a:t>
            </a:r>
            <a:r>
              <a:rPr lang="pl-PL" sz="3200" i="1" dirty="0"/>
              <a:t>wybór</a:t>
            </a:r>
            <a:r>
              <a:rPr lang="pl-PL" sz="3200" dirty="0"/>
              <a:t>):</a:t>
            </a:r>
          </a:p>
          <a:p>
            <a:pPr marL="0" indent="0">
              <a:buNone/>
            </a:pPr>
            <a:r>
              <a:rPr lang="pl-PL" sz="3200" dirty="0"/>
              <a:t>	Jeżeli </a:t>
            </a:r>
            <a:r>
              <a:rPr lang="pl-PL" sz="3200" i="1" dirty="0"/>
              <a:t>wybór</a:t>
            </a:r>
            <a:r>
              <a:rPr lang="pl-PL" sz="3200" dirty="0"/>
              <a:t> = „latte” i </a:t>
            </a:r>
            <a:r>
              <a:rPr lang="pl-PL" sz="3200" i="1" dirty="0"/>
              <a:t>kwota</a:t>
            </a:r>
            <a:r>
              <a:rPr lang="pl-PL" sz="3200" dirty="0"/>
              <a:t> = 3.0 to:</a:t>
            </a:r>
          </a:p>
          <a:p>
            <a:pPr marL="0" indent="0">
              <a:buNone/>
            </a:pPr>
            <a:r>
              <a:rPr lang="pl-PL" sz="3200" b="1" dirty="0"/>
              <a:t>		Zwróć </a:t>
            </a:r>
            <a:r>
              <a:rPr lang="pl-PL" sz="3200" b="1" dirty="0">
                <a:solidFill>
                  <a:schemeClr val="accent6"/>
                </a:solidFill>
              </a:rPr>
              <a:t>Latte</a:t>
            </a:r>
          </a:p>
        </p:txBody>
      </p:sp>
    </p:spTree>
    <p:extLst>
      <p:ext uri="{BB962C8B-B14F-4D97-AF65-F5344CB8AC3E}">
        <p14:creationId xmlns:p14="http://schemas.microsoft.com/office/powerpoint/2010/main" val="419966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CCE7EA-FC86-4AE8-9220-E13D2B711364}"/>
              </a:ext>
            </a:extLst>
          </p:cNvPr>
          <p:cNvSpPr>
            <a:spLocks noGrp="1"/>
          </p:cNvSpPr>
          <p:nvPr>
            <p:ph type="title"/>
          </p:nvPr>
        </p:nvSpPr>
        <p:spPr/>
        <p:txBody>
          <a:bodyPr/>
          <a:lstStyle/>
          <a:p>
            <a:r>
              <a:rPr lang="pl-PL" b="1" dirty="0"/>
              <a:t>Procedura</a:t>
            </a:r>
          </a:p>
        </p:txBody>
      </p:sp>
      <mc:AlternateContent xmlns:mc="http://schemas.openxmlformats.org/markup-compatibility/2006">
        <mc:Choice xmlns="" xmlns:am3d="http://schemas.microsoft.com/office/drawing/2017/model3d" Requires="am3d">
          <p:graphicFrame>
            <p:nvGraphicFramePr>
              <p:cNvPr id="9" name="Symbol zastępczy zawartości 3" descr="Dark Gray Cube">
                <a:extLst>
                  <a:ext uri="{FF2B5EF4-FFF2-40B4-BE49-F238E27FC236}">
                    <a16:creationId xmlns:a16="http://schemas.microsoft.com/office/drawing/2014/main" id="{D8D561D0-5298-466E-92A5-03AB4EE327D1}"/>
                  </a:ext>
                </a:extLst>
              </p:cNvPr>
              <p:cNvGraphicFramePr>
                <a:graphicFrameLocks noGrp="1" noChangeAspect="1"/>
              </p:cNvGraphicFramePr>
              <p:nvPr>
                <p:ph idx="1"/>
                <p:extLst>
                  <p:ext uri="{D42A27DB-BD31-4B8C-83A1-F6EECF244321}">
                    <p14:modId xmlns:p14="http://schemas.microsoft.com/office/powerpoint/2010/main" val="527562071"/>
                  </p:ext>
                </p:extLst>
              </p:nvPr>
            </p:nvGraphicFramePr>
            <p:xfrm>
              <a:off x="7091671" y="2106843"/>
              <a:ext cx="2257384" cy="2644313"/>
            </p:xfrm>
            <a:graphic>
              <a:graphicData uri="http://schemas.microsoft.com/office/drawing/2017/model3d">
                <am3d:model3d r:embed="rId3">
                  <am3d:spPr>
                    <a:xfrm>
                      <a:off x="0" y="0"/>
                      <a:ext cx="2257384" cy="2644313"/>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2457929" ay="2235546" az="1663670"/>
                    <am3d:postTrans dx="0" dy="0" dz="0"/>
                  </am3d:trans>
                  <am3d:attrSrcUrl r:id="rId4"/>
                  <am3d:raster rName="Office3DRenderer" rVer="16.0.8326">
                    <am3d:blip r:embed="rId5"/>
                  </am3d:raster>
                  <am3d:objViewport viewportSz="264461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Symbol zastępczy zawartości 3" descr="Dark Gray Cube">
                <a:extLst>
                  <a:ext uri="{FF2B5EF4-FFF2-40B4-BE49-F238E27FC236}">
                    <a16:creationId xmlns:a16="http://schemas.microsoft.com/office/drawing/2014/main" id="{D8D561D0-5298-466E-92A5-03AB4EE327D1}"/>
                  </a:ext>
                </a:extLst>
              </p:cNvPr>
              <p:cNvPicPr>
                <a:picLocks noGrp="1" noRot="1" noChangeAspect="1" noMove="1" noResize="1" noEditPoints="1" noAdjustHandles="1" noChangeArrowheads="1" noChangeShapeType="1" noCrop="1"/>
              </p:cNvPicPr>
              <p:nvPr/>
            </p:nvPicPr>
            <p:blipFill>
              <a:blip r:embed="rId6" cstate="print"/>
              <a:stretch>
                <a:fillRect/>
              </a:stretch>
            </p:blipFill>
            <p:spPr>
              <a:xfrm>
                <a:off x="7091671" y="2106843"/>
                <a:ext cx="2257384" cy="2644313"/>
              </a:xfrm>
              <a:prstGeom prst="rect">
                <a:avLst/>
              </a:prstGeom>
            </p:spPr>
          </p:pic>
        </mc:Fallback>
      </mc:AlternateContent>
      <p:sp>
        <p:nvSpPr>
          <p:cNvPr id="10" name="Prostokąt 9">
            <a:extLst>
              <a:ext uri="{FF2B5EF4-FFF2-40B4-BE49-F238E27FC236}">
                <a16:creationId xmlns:a16="http://schemas.microsoft.com/office/drawing/2014/main" id="{B5F190C9-B182-4E07-B815-01363C4B18B1}"/>
              </a:ext>
            </a:extLst>
          </p:cNvPr>
          <p:cNvSpPr/>
          <p:nvPr/>
        </p:nvSpPr>
        <p:spPr>
          <a:xfrm>
            <a:off x="3312948" y="3142474"/>
            <a:ext cx="1651414"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Dane</a:t>
            </a:r>
          </a:p>
        </p:txBody>
      </p:sp>
      <p:sp>
        <p:nvSpPr>
          <p:cNvPr id="12" name="Strzałka: w prawo 11">
            <a:extLst>
              <a:ext uri="{FF2B5EF4-FFF2-40B4-BE49-F238E27FC236}">
                <a16:creationId xmlns:a16="http://schemas.microsoft.com/office/drawing/2014/main" id="{CD7B406B-3248-45BF-BB28-B9D778B85822}"/>
              </a:ext>
            </a:extLst>
          </p:cNvPr>
          <p:cNvSpPr/>
          <p:nvPr/>
        </p:nvSpPr>
        <p:spPr>
          <a:xfrm>
            <a:off x="5314746" y="3373306"/>
            <a:ext cx="1776925" cy="46166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47853574"/>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631</Words>
  <Application>Microsoft Macintosh PowerPoint</Application>
  <PresentationFormat>Panoramiczny</PresentationFormat>
  <Paragraphs>67</Paragraphs>
  <Slides>14</Slides>
  <Notes>10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Calibri</vt:lpstr>
      <vt:lpstr>Calibri Light</vt:lpstr>
      <vt:lpstr>Motyw pakietu Office</vt:lpstr>
      <vt:lpstr>Funkcje</vt:lpstr>
      <vt:lpstr>Funkcja</vt:lpstr>
      <vt:lpstr>Funkcja</vt:lpstr>
      <vt:lpstr>Czym jest funkcja?</vt:lpstr>
      <vt:lpstr>Zapis funkcji</vt:lpstr>
      <vt:lpstr>Maszyna do kawy</vt:lpstr>
      <vt:lpstr>Prezentacja programu PowerPoint</vt:lpstr>
      <vt:lpstr>Przykład funkcji</vt:lpstr>
      <vt:lpstr>Procedura</vt:lpstr>
      <vt:lpstr>Przykład działania procedury</vt:lpstr>
      <vt:lpstr>Funkcja vs Procedura</vt:lpstr>
      <vt:lpstr>Procedura</vt:lpstr>
      <vt:lpstr>Funkcja</vt:lpstr>
      <vt:lpstr>Źródła</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Funkcje</dc:title>
  <dc:creator>Damian Kurpiewski</dc:creator>
  <cp:lastModifiedBy>Damian Kurpiewski</cp:lastModifiedBy>
  <cp:revision>19</cp:revision>
  <dcterms:created xsi:type="dcterms:W3CDTF">2017-12-20T09:06:53Z</dcterms:created>
  <dcterms:modified xsi:type="dcterms:W3CDTF">2018-06-21T17:38:27Z</dcterms:modified>
</cp:coreProperties>
</file>