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91E"/>
    <a:srgbClr val="808000"/>
    <a:srgbClr val="FF00FF"/>
    <a:srgbClr val="D8117D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 snapToObjects="1">
      <p:cViewPr varScale="1">
        <p:scale>
          <a:sx n="80" d="100"/>
          <a:sy n="80" d="100"/>
        </p:scale>
        <p:origin x="2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7FA43-36F7-A845-9396-4C43A763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81A65D-8AD0-CD41-976B-F624C4E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56C076-2EDD-8C49-BEED-969267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DF5B57-C21B-3D4B-84D1-B981674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76EEA3-79C7-AA4E-B316-683D661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DF96C-6C16-234D-8D60-CD1A21E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EC4B1B-AAB5-1946-BE33-D4E2C1F6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14360-4441-7040-8B94-B7F574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2718A-B2C7-3D4F-B6A0-1627275F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A1ED-A61E-324B-888A-EB1CDAF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7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725AA75-69D8-C543-8AE2-77FAD5E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A8682C-0C1D-AB43-8367-CD6FAC69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12CCA-D174-EF47-83B8-3CC7241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A57C0-7A38-8746-A82B-D23D465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366CB-2B79-C04F-9551-F81E325A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FE89E-0DAF-5B4A-843E-6B7F7FE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4BDB22-6AC5-2D46-BC8A-588C48E0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CE529-FC1F-5E4F-A196-56A4007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BF93E-C645-C148-96B8-1DA2336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8EAC9-460F-A943-B145-9E17E335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9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C1DC-3099-6846-ACD4-A8953B5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82548-8CC9-AD46-A802-AD976FFE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1615B-8DB6-F44E-87DF-57DAE17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8D3BF9-FC9A-324F-B522-83BB9C4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A3EF8F-F7E4-D04C-B312-38176A3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ED26D-A141-664B-9432-7C26C2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4BD13-E9EC-C047-A132-86F62DB4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94BEEF-446A-1241-B65E-EDB3D4A7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596FB-9D2A-4C44-81B7-A3D80C6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8C166F-2DE4-1E42-8F98-33CD78C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72DF5A-DC27-C641-9B2D-A3B1934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4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8356E-472A-D04D-B4E0-8EB7235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00660-19A1-C748-87BC-FAC9E0CA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FFC05-738E-7045-A195-00906829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1438D-9B5C-2247-B74F-ECB9688E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331C002-5DE7-474A-B684-490AD9FD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33C78CC-2C74-2445-A00C-E0BFFA7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BFF4E4-4BFA-3448-BCF5-539ADCE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9E6BB8-1039-364F-9B8C-88323BF2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7B12E-E6BD-0D45-BCE2-12AF2CD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AB32CE-577E-B94A-B274-D6980E8D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1A2763-BBCB-B149-99E9-D429FDE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08268B-EA61-9144-BFBA-6980615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3F32136-DD12-AF47-A8A8-66B2C0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A87BCB-C4B4-254C-8721-92581DB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930EB-0CEF-4A42-9DDE-BE2BC1C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9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2FC-8AA7-984B-A66D-C5BE58F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9AF886-CD19-244C-8012-76430A45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3977F-8402-3040-8D9F-F38937EF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5E6C6-F9C1-C747-A94A-B132BD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0964B3-5AA5-824F-9B2F-5DCE6D1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AC4EC-8917-7045-BC10-98F3AB5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9A2C-B0E4-AD44-981C-6C4AD95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12F079-F867-A844-811D-72AD2334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4B13CD-B89F-CF44-9219-4292A521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20694-1E8E-124D-AC52-ADCDA7FF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FCC93-D5D8-CA44-B2FC-6167E9E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17175C-E706-814A-A87D-268850E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9B3925-A27B-984C-98CD-B49414B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5F3771-3D7B-994B-9BF3-C7345492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54BA2-4389-E640-A72A-13A79666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7BE29-EE64-D943-B9F9-89D15145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52CDD2-DA7B-544A-9FCD-8B6F896E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7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c/c9/CMYK_subtractive_color_mixing.svg/1024px-CMYK_subtractive_color_mixing.svg.png" TargetMode="External"/><Relationship Id="rId2" Type="http://schemas.openxmlformats.org/officeDocument/2006/relationships/hyperlink" Target="https://upload.wikimedia.org/wikipedia/commons/thumb/c/c2/AdditiveColor.svg/2000px-AdditiveColor.svg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HSL_color_solid_cylinder.png" TargetMode="External"/><Relationship Id="rId4" Type="http://schemas.openxmlformats.org/officeDocument/2006/relationships/hyperlink" Target="https://commons.wikimedia.org/wiki/File:HSV_color_solid_cylind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69189-8949-DB44-8FC6-38C230BA6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Przestrzenie kolorów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16102-FBA5-FA40-8B3F-8306E77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RGB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5" y="2845569"/>
            <a:ext cx="4091188" cy="40911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 err="1">
                <a:solidFill>
                  <a:srgbClr val="000000"/>
                </a:solidFill>
              </a:rPr>
              <a:t>Addytywna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przestrzeń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ile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światła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potrzeba</a:t>
            </a:r>
            <a:r>
              <a:rPr lang="en-US" sz="2500" dirty="0">
                <a:solidFill>
                  <a:srgbClr val="000000"/>
                </a:solidFill>
              </a:rPr>
              <a:t> do </a:t>
            </a:r>
            <a:r>
              <a:rPr lang="en-US" sz="2500" dirty="0" err="1">
                <a:solidFill>
                  <a:srgbClr val="000000"/>
                </a:solidFill>
              </a:rPr>
              <a:t>uzyskania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danego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osobne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wartości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r>
              <a:rPr lang="en-US" sz="2500" dirty="0">
                <a:solidFill>
                  <a:srgbClr val="000000"/>
                </a:solidFill>
              </a:rPr>
              <a:t>: </a:t>
            </a:r>
            <a:r>
              <a:rPr lang="en-US" sz="2500" b="1" dirty="0" err="1">
                <a:solidFill>
                  <a:srgbClr val="000000"/>
                </a:solidFill>
              </a:rPr>
              <a:t>czerwony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b="1" dirty="0" err="1">
                <a:solidFill>
                  <a:srgbClr val="000000"/>
                </a:solidFill>
              </a:rPr>
              <a:t>zielony</a:t>
            </a:r>
            <a:r>
              <a:rPr lang="en-US" sz="2500" dirty="0">
                <a:solidFill>
                  <a:srgbClr val="000000"/>
                </a:solidFill>
              </a:rPr>
              <a:t> I </a:t>
            </a:r>
            <a:r>
              <a:rPr lang="en-US" sz="2500" b="1" dirty="0" err="1">
                <a:solidFill>
                  <a:srgbClr val="000000"/>
                </a:solidFill>
              </a:rPr>
              <a:t>niebieski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b="1" dirty="0">
                <a:solidFill>
                  <a:srgbClr val="000000"/>
                </a:solidFill>
              </a:rPr>
              <a:t>RGBA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dodatkowo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informację</a:t>
            </a:r>
            <a:r>
              <a:rPr lang="en-US" sz="2500" dirty="0">
                <a:solidFill>
                  <a:srgbClr val="000000"/>
                </a:solidFill>
              </a:rPr>
              <a:t> o </a:t>
            </a:r>
            <a:r>
              <a:rPr lang="en-US" sz="2500" b="1" dirty="0" err="1">
                <a:solidFill>
                  <a:srgbClr val="000000"/>
                </a:solidFill>
              </a:rPr>
              <a:t>przezroczystości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b="1" dirty="0" err="1">
                <a:solidFill>
                  <a:srgbClr val="000000"/>
                </a:solidFill>
              </a:rPr>
              <a:t>Wykorzystywana</a:t>
            </a:r>
            <a:r>
              <a:rPr lang="en-US" sz="2500" b="1" dirty="0">
                <a:solidFill>
                  <a:srgbClr val="000000"/>
                </a:solidFill>
              </a:rPr>
              <a:t> w </a:t>
            </a:r>
            <a:r>
              <a:rPr lang="en-US" sz="2500" b="1" dirty="0" err="1">
                <a:solidFill>
                  <a:srgbClr val="000000"/>
                </a:solidFill>
              </a:rPr>
              <a:t>wyświetlaczach</a:t>
            </a:r>
            <a:endParaRPr lang="en-US" sz="2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000000"/>
                </a:solidFill>
              </a:rPr>
              <a:t>CMYK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2938186"/>
            <a:ext cx="3905953" cy="390595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 err="1">
                <a:solidFill>
                  <a:srgbClr val="000000"/>
                </a:solidFill>
              </a:rPr>
              <a:t>Substraktywna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przestrzeń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ilość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tuszu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potrzebną</a:t>
            </a:r>
            <a:r>
              <a:rPr lang="en-US" sz="2500" dirty="0">
                <a:solidFill>
                  <a:srgbClr val="000000"/>
                </a:solidFill>
              </a:rPr>
              <a:t> do </a:t>
            </a:r>
            <a:r>
              <a:rPr lang="en-US" sz="2500" dirty="0" err="1">
                <a:solidFill>
                  <a:srgbClr val="000000"/>
                </a:solidFill>
              </a:rPr>
              <a:t>uzyskania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danego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 err="1">
                <a:solidFill>
                  <a:srgbClr val="000000"/>
                </a:solidFill>
              </a:rPr>
              <a:t>ilość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światła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odbitego</a:t>
            </a:r>
            <a:r>
              <a:rPr lang="en-US" sz="2500" dirty="0">
                <a:solidFill>
                  <a:srgbClr val="000000"/>
                </a:solidFill>
              </a:rPr>
              <a:t>)</a:t>
            </a:r>
          </a:p>
          <a:p>
            <a:r>
              <a:rPr lang="en-US" sz="2500" dirty="0" err="1">
                <a:solidFill>
                  <a:srgbClr val="000000"/>
                </a:solidFill>
              </a:rPr>
              <a:t>Zaczynamy</a:t>
            </a:r>
            <a:r>
              <a:rPr lang="en-US" sz="2500" dirty="0">
                <a:solidFill>
                  <a:srgbClr val="000000"/>
                </a:solidFill>
              </a:rPr>
              <a:t> od </a:t>
            </a:r>
            <a:r>
              <a:rPr lang="en-US" sz="2500" dirty="0" err="1">
                <a:solidFill>
                  <a:srgbClr val="000000"/>
                </a:solidFill>
              </a:rPr>
              <a:t>białego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 err="1">
                <a:solidFill>
                  <a:srgbClr val="000000"/>
                </a:solidFill>
              </a:rPr>
              <a:t>kartka</a:t>
            </a:r>
            <a:r>
              <a:rPr lang="en-US" sz="2500" dirty="0">
                <a:solidFill>
                  <a:srgbClr val="000000"/>
                </a:solidFill>
              </a:rPr>
              <a:t>) I </a:t>
            </a:r>
            <a:r>
              <a:rPr lang="en-US" sz="2500" dirty="0" err="1">
                <a:solidFill>
                  <a:srgbClr val="000000"/>
                </a:solidFill>
              </a:rPr>
              <a:t>odejmujemy</a:t>
            </a:r>
            <a:r>
              <a:rPr lang="en-US" sz="2500" dirty="0">
                <a:solidFill>
                  <a:srgbClr val="000000"/>
                </a:solidFill>
              </a:rPr>
              <a:t> od </a:t>
            </a:r>
            <a:r>
              <a:rPr lang="en-US" sz="2500" dirty="0" err="1">
                <a:solidFill>
                  <a:srgbClr val="000000"/>
                </a:solidFill>
              </a:rPr>
              <a:t>niego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barwy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osobne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wartości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r>
              <a:rPr lang="en-US" sz="2500" b="1" dirty="0">
                <a:solidFill>
                  <a:srgbClr val="000000"/>
                </a:solidFill>
              </a:rPr>
              <a:t>: cyan, magenta, yellow, black</a:t>
            </a:r>
          </a:p>
          <a:p>
            <a:r>
              <a:rPr lang="en-US" sz="2500" b="1" dirty="0" err="1">
                <a:solidFill>
                  <a:srgbClr val="000000"/>
                </a:solidFill>
              </a:rPr>
              <a:t>Wykorzystywana</a:t>
            </a:r>
            <a:r>
              <a:rPr lang="en-US" sz="2500" b="1" dirty="0">
                <a:solidFill>
                  <a:srgbClr val="000000"/>
                </a:solidFill>
              </a:rPr>
              <a:t> w </a:t>
            </a:r>
            <a:r>
              <a:rPr lang="en-US" sz="2500" b="1" dirty="0" err="1">
                <a:solidFill>
                  <a:srgbClr val="000000"/>
                </a:solidFill>
              </a:rPr>
              <a:t>drukarkach</a:t>
            </a:r>
            <a:endParaRPr lang="en-US" sz="2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7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HSV (HSB)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3426430"/>
            <a:ext cx="3905953" cy="29294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Hue, Saturation, Value (Brightness)</a:t>
            </a:r>
          </a:p>
          <a:p>
            <a:r>
              <a:rPr lang="en-US" sz="2500" b="1" dirty="0" err="1">
                <a:solidFill>
                  <a:srgbClr val="000000"/>
                </a:solidFill>
              </a:rPr>
              <a:t>Odcień</a:t>
            </a:r>
            <a:r>
              <a:rPr lang="en-US" sz="2500" b="1" dirty="0">
                <a:solidFill>
                  <a:srgbClr val="000000"/>
                </a:solidFill>
              </a:rPr>
              <a:t>, </a:t>
            </a:r>
            <a:r>
              <a:rPr lang="en-US" sz="2500" b="1" dirty="0" err="1">
                <a:solidFill>
                  <a:srgbClr val="000000"/>
                </a:solidFill>
              </a:rPr>
              <a:t>Saturacja</a:t>
            </a:r>
            <a:r>
              <a:rPr lang="en-US" sz="2500" b="1" dirty="0">
                <a:solidFill>
                  <a:srgbClr val="000000"/>
                </a:solidFill>
              </a:rPr>
              <a:t> (</a:t>
            </a:r>
            <a:r>
              <a:rPr lang="en-US" sz="2500" b="1" dirty="0" err="1">
                <a:solidFill>
                  <a:srgbClr val="000000"/>
                </a:solidFill>
              </a:rPr>
              <a:t>nasycenie</a:t>
            </a:r>
            <a:r>
              <a:rPr lang="en-US" sz="2500" b="1" dirty="0">
                <a:solidFill>
                  <a:srgbClr val="000000"/>
                </a:solidFill>
              </a:rPr>
              <a:t>), </a:t>
            </a:r>
            <a:r>
              <a:rPr lang="en-US" sz="2500" b="1" dirty="0" err="1">
                <a:solidFill>
                  <a:srgbClr val="000000"/>
                </a:solidFill>
              </a:rPr>
              <a:t>Jasność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Używana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często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przez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artystów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bardziej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naturalny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sposób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myślenia</a:t>
            </a:r>
            <a:r>
              <a:rPr lang="en-US" sz="2500" dirty="0">
                <a:solidFill>
                  <a:srgbClr val="000000"/>
                </a:solidFill>
              </a:rPr>
              <a:t> o </a:t>
            </a:r>
            <a:r>
              <a:rPr lang="en-US" sz="2500" dirty="0" err="1">
                <a:solidFill>
                  <a:srgbClr val="000000"/>
                </a:solidFill>
              </a:rPr>
              <a:t>kolorach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HSL (HLS, HSI)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3426430"/>
            <a:ext cx="3905952" cy="29294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Hue, Saturation, Lightness/Luminance (Intensity)</a:t>
            </a:r>
          </a:p>
          <a:p>
            <a:r>
              <a:rPr lang="en-US" sz="2500" dirty="0" err="1">
                <a:solidFill>
                  <a:srgbClr val="000000"/>
                </a:solidFill>
              </a:rPr>
              <a:t>Podobna</a:t>
            </a:r>
            <a:r>
              <a:rPr lang="en-US" sz="2500" dirty="0">
                <a:solidFill>
                  <a:srgbClr val="000000"/>
                </a:solidFill>
              </a:rPr>
              <a:t> do HSV</a:t>
            </a:r>
          </a:p>
        </p:txBody>
      </p:sp>
    </p:spTree>
    <p:extLst>
      <p:ext uri="{BB962C8B-B14F-4D97-AF65-F5344CB8AC3E}">
        <p14:creationId xmlns:p14="http://schemas.microsoft.com/office/powerpoint/2010/main" val="35873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6B013-C1EE-6B42-9849-DEDB7290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 Kolorów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8E9BD9A-14B6-B340-82E1-A0ECDEF85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83979"/>
              </p:ext>
            </p:extLst>
          </p:nvPr>
        </p:nvGraphicFramePr>
        <p:xfrm>
          <a:off x="893763" y="2597150"/>
          <a:ext cx="112172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val="1227146122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3342561803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3568123128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2106008629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772833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Kolor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CMYK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HSV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HSL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0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(255,0,0)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(0,100,100,0)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7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(0,255,0)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(100,0,100,0)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(120,100,100)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(120,100,50)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9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(0,0,255)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(100,100,0,0)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(240,100,100)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(240,100,50)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7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(255,0,255)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(300,100,100)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(300,100,50)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(128,128,0)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(0,0,100,50)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(60,100,50.2)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(60,100,25.1)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6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D269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(210,105,30)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(0,50,86,18)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(25,85.7,82.4)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(25,75,47.1)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756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620CA978-971A-F244-A6B7-7B78F7BA8A0B}"/>
              </a:ext>
            </a:extLst>
          </p:cNvPr>
          <p:cNvSpPr txBox="1"/>
          <p:nvPr/>
        </p:nvSpPr>
        <p:spPr>
          <a:xfrm>
            <a:off x="893921" y="6416885"/>
            <a:ext cx="11216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dirty="0"/>
              <a:t>RGB – wartości w zakresie 0-255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dirty="0"/>
              <a:t>CMYK – wartości procentowe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dirty="0"/>
              <a:t>HSV, HSL – </a:t>
            </a:r>
            <a:r>
              <a:rPr lang="pl-PL" dirty="0" err="1"/>
              <a:t>hue</a:t>
            </a:r>
            <a:r>
              <a:rPr lang="pl-PL" dirty="0"/>
              <a:t> w stopniach (0-360), pozostałe w procentach</a:t>
            </a:r>
          </a:p>
        </p:txBody>
      </p:sp>
    </p:spTree>
    <p:extLst>
      <p:ext uri="{BB962C8B-B14F-4D97-AF65-F5344CB8AC3E}">
        <p14:creationId xmlns:p14="http://schemas.microsoft.com/office/powerpoint/2010/main" val="24811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EB9AA2-B110-4141-942D-7D749B04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FC3FA5-B492-9E41-9E16-6B7DCB29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https://upload.wikimedia.org/wikipedia/commons/thumb/c/c2/AdditiveColor.svg/2000px-AdditiveColor.svg.png</a:t>
            </a:r>
            <a:endParaRPr lang="pl-PL" dirty="0"/>
          </a:p>
          <a:p>
            <a:r>
              <a:rPr lang="pl-PL" dirty="0">
                <a:hlinkClick r:id="rId3"/>
              </a:rPr>
              <a:t>https://upload.wikimedia.org/wikipedia/commons/thumb/c/c9/CMYK_subtractive_color_mixing.svg/1024px-CMYK_subtractive_color_mixing.svg.png</a:t>
            </a:r>
            <a:endParaRPr lang="pl-PL" dirty="0"/>
          </a:p>
          <a:p>
            <a:r>
              <a:rPr lang="pl-PL" dirty="0">
                <a:hlinkClick r:id="rId4"/>
              </a:rPr>
              <a:t>https://commons.wikimedia.org/wiki/File:HSV_color_solid_cylinder.png</a:t>
            </a:r>
            <a:endParaRPr lang="pl-PL" dirty="0"/>
          </a:p>
          <a:p>
            <a:r>
              <a:rPr lang="pl-PL" dirty="0">
                <a:hlinkClick r:id="rId5"/>
              </a:rPr>
              <a:t>https://commons.wikimedia.org/wiki/File:HSL_color_solid_cylinder.png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2497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340</Words>
  <Application>Microsoft Macintosh PowerPoint</Application>
  <PresentationFormat>Niestandardowy</PresentationFormat>
  <Paragraphs>60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Helvetica Neue</vt:lpstr>
      <vt:lpstr>Motyw pakietu Office</vt:lpstr>
      <vt:lpstr>Przestrzenie kolorów</vt:lpstr>
      <vt:lpstr>RGB</vt:lpstr>
      <vt:lpstr>CMYK</vt:lpstr>
      <vt:lpstr>HSV (HSB)</vt:lpstr>
      <vt:lpstr>HSL (HLS, HSI)</vt:lpstr>
      <vt:lpstr>Tabela Kolorów</vt:lpstr>
      <vt:lpstr>Źródła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AntyPrezentacja</dc:title>
  <cp:lastModifiedBy>Damian Kurpiewski</cp:lastModifiedBy>
  <cp:revision>11</cp:revision>
  <dcterms:modified xsi:type="dcterms:W3CDTF">2018-08-29T09:18:02Z</dcterms:modified>
</cp:coreProperties>
</file>