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2412"/>
  </p:normalViewPr>
  <p:slideViewPr>
    <p:cSldViewPr snapToGrid="0" snapToObjects="1">
      <p:cViewPr varScale="1">
        <p:scale>
          <a:sx n="80" d="100"/>
          <a:sy n="80" d="100"/>
        </p:scale>
        <p:origin x="2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07.09.2018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c/c9/CMYK_subtractive_color_mixing.svg/1024px-CMYK_subtractive_color_mixing.svg.png" TargetMode="External"/><Relationship Id="rId2" Type="http://schemas.openxmlformats.org/officeDocument/2006/relationships/hyperlink" Target="https://upload.wikimedia.org/wikipedia/commons/thumb/c/c2/AdditiveColor.svg/2000px-AdditiveColor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orizer.org/" TargetMode="External"/><Relationship Id="rId5" Type="http://schemas.openxmlformats.org/officeDocument/2006/relationships/hyperlink" Target="https://commons.wikimedia.org/wiki/File:HSL_color_solid_cylinder.png" TargetMode="External"/><Relationship Id="rId4" Type="http://schemas.openxmlformats.org/officeDocument/2006/relationships/hyperlink" Target="https://commons.wikimedia.org/wiki/File:HSV_color_solid_cylind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Przestrzenie kolorów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RGB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5" y="2845569"/>
            <a:ext cx="4091188" cy="40911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Addytywna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ile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potrzeba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dirty="0">
                <a:solidFill>
                  <a:srgbClr val="000000"/>
                </a:solidFill>
              </a:rPr>
              <a:t>: </a:t>
            </a:r>
            <a:r>
              <a:rPr lang="en-US" sz="2500" b="1" dirty="0" err="1">
                <a:solidFill>
                  <a:srgbClr val="000000"/>
                </a:solidFill>
              </a:rPr>
              <a:t>czerwony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zielony</a:t>
            </a:r>
            <a:r>
              <a:rPr lang="en-US" sz="2500" dirty="0">
                <a:solidFill>
                  <a:srgbClr val="000000"/>
                </a:solidFill>
              </a:rPr>
              <a:t> I </a:t>
            </a:r>
            <a:r>
              <a:rPr lang="en-US" sz="2500" b="1" dirty="0" err="1">
                <a:solidFill>
                  <a:srgbClr val="000000"/>
                </a:solidFill>
              </a:rPr>
              <a:t>niebieski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>
                <a:solidFill>
                  <a:srgbClr val="000000"/>
                </a:solidFill>
              </a:rPr>
              <a:t>RGBA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dodatkowo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informację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b="1" dirty="0" err="1">
                <a:solidFill>
                  <a:srgbClr val="000000"/>
                </a:solidFill>
              </a:rPr>
              <a:t>przezroczystości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wyświetlaczach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</a:rPr>
              <a:t>CMYK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2938186"/>
            <a:ext cx="3905953" cy="390595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 err="1">
                <a:solidFill>
                  <a:srgbClr val="000000"/>
                </a:solidFill>
              </a:rPr>
              <a:t>Substraktywna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przestrzeń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tuszu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potrzebną</a:t>
            </a:r>
            <a:r>
              <a:rPr lang="en-US" sz="2500" dirty="0">
                <a:solidFill>
                  <a:srgbClr val="000000"/>
                </a:solidFill>
              </a:rPr>
              <a:t> do </a:t>
            </a:r>
            <a:r>
              <a:rPr lang="en-US" sz="2500" dirty="0" err="1">
                <a:solidFill>
                  <a:srgbClr val="000000"/>
                </a:solidFill>
              </a:rPr>
              <a:t>uzyskania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danego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ilość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światła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odbitego</a:t>
            </a:r>
            <a:r>
              <a:rPr lang="en-US" sz="2500" dirty="0">
                <a:solidFill>
                  <a:srgbClr val="000000"/>
                </a:solidFill>
              </a:rPr>
              <a:t>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Zaczynamy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białego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koloru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 err="1">
                <a:solidFill>
                  <a:srgbClr val="000000"/>
                </a:solidFill>
              </a:rPr>
              <a:t>kartka</a:t>
            </a:r>
            <a:r>
              <a:rPr lang="en-US" sz="2500" dirty="0">
                <a:solidFill>
                  <a:srgbClr val="000000"/>
                </a:solidFill>
              </a:rPr>
              <a:t>) I </a:t>
            </a:r>
            <a:r>
              <a:rPr lang="en-US" sz="2500" dirty="0" err="1">
                <a:solidFill>
                  <a:srgbClr val="000000"/>
                </a:solidFill>
              </a:rPr>
              <a:t>odejmujemy</a:t>
            </a:r>
            <a:r>
              <a:rPr lang="en-US" sz="2500" dirty="0">
                <a:solidFill>
                  <a:srgbClr val="000000"/>
                </a:solidFill>
              </a:rPr>
              <a:t> od </a:t>
            </a:r>
            <a:r>
              <a:rPr lang="en-US" sz="2500" dirty="0" err="1">
                <a:solidFill>
                  <a:srgbClr val="000000"/>
                </a:solidFill>
              </a:rPr>
              <a:t>niego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barwy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Zawiera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osobne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wartości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kolorów</a:t>
            </a:r>
            <a:r>
              <a:rPr lang="en-US" sz="2500" b="1" dirty="0">
                <a:solidFill>
                  <a:srgbClr val="000000"/>
                </a:solidFill>
              </a:rPr>
              <a:t>: cyan, magenta, yellow, black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Wykorzystywana</a:t>
            </a:r>
            <a:r>
              <a:rPr lang="en-US" sz="2500" b="1" dirty="0">
                <a:solidFill>
                  <a:srgbClr val="000000"/>
                </a:solidFill>
              </a:rPr>
              <a:t> w </a:t>
            </a:r>
            <a:r>
              <a:rPr lang="en-US" sz="2500" b="1" dirty="0" err="1">
                <a:solidFill>
                  <a:srgbClr val="000000"/>
                </a:solidFill>
              </a:rPr>
              <a:t>drukarkach</a:t>
            </a:r>
            <a:endParaRPr lang="en-US" sz="25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HSV (HSB)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3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Value (Brightness)</a:t>
            </a:r>
          </a:p>
          <a:p>
            <a:r>
              <a:rPr lang="en-US" sz="2500" b="1" dirty="0" err="1">
                <a:solidFill>
                  <a:srgbClr val="000000"/>
                </a:solidFill>
              </a:rPr>
              <a:t>Odcień</a:t>
            </a:r>
            <a:r>
              <a:rPr lang="en-US" sz="2500" b="1" dirty="0">
                <a:solidFill>
                  <a:srgbClr val="000000"/>
                </a:solidFill>
              </a:rPr>
              <a:t>, </a:t>
            </a:r>
            <a:r>
              <a:rPr lang="en-US" sz="2500" b="1" dirty="0" err="1">
                <a:solidFill>
                  <a:srgbClr val="000000"/>
                </a:solidFill>
              </a:rPr>
              <a:t>Saturacja</a:t>
            </a:r>
            <a:r>
              <a:rPr lang="en-US" sz="2500" b="1" dirty="0">
                <a:solidFill>
                  <a:srgbClr val="000000"/>
                </a:solidFill>
              </a:rPr>
              <a:t> (</a:t>
            </a:r>
            <a:r>
              <a:rPr lang="en-US" sz="2500" b="1" dirty="0" err="1">
                <a:solidFill>
                  <a:srgbClr val="000000"/>
                </a:solidFill>
              </a:rPr>
              <a:t>nasycenie</a:t>
            </a:r>
            <a:r>
              <a:rPr lang="en-US" sz="2500" b="1" dirty="0">
                <a:solidFill>
                  <a:srgbClr val="000000"/>
                </a:solidFill>
              </a:rPr>
              <a:t>), </a:t>
            </a:r>
            <a:r>
              <a:rPr lang="en-US" sz="2500" b="1" dirty="0" err="1">
                <a:solidFill>
                  <a:srgbClr val="000000"/>
                </a:solidFill>
              </a:rPr>
              <a:t>Jasność</a:t>
            </a:r>
            <a:endParaRPr lang="en-US" sz="2500" b="1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Używana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często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przez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artystów</a:t>
            </a:r>
            <a:endParaRPr lang="en-US" sz="2500" dirty="0">
              <a:solidFill>
                <a:srgbClr val="000000"/>
              </a:solidFill>
            </a:endParaRPr>
          </a:p>
          <a:p>
            <a:r>
              <a:rPr lang="en-US" sz="2500" dirty="0" err="1">
                <a:solidFill>
                  <a:srgbClr val="000000"/>
                </a:solidFill>
              </a:rPr>
              <a:t>Określa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bardziej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naturalny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sposób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myślenia</a:t>
            </a:r>
            <a:r>
              <a:rPr lang="en-US" sz="2500" dirty="0">
                <a:solidFill>
                  <a:srgbClr val="000000"/>
                </a:solidFill>
              </a:rPr>
              <a:t> o </a:t>
            </a:r>
            <a:r>
              <a:rPr lang="en-US" sz="2500" dirty="0" err="1">
                <a:solidFill>
                  <a:srgbClr val="000000"/>
                </a:solidFill>
              </a:rPr>
              <a:t>kolorach</a:t>
            </a: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99"/>
            <a:ext cx="5989200" cy="97536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4F8D89-B8F4-2B46-8A22-6C5FAA1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78" y="1141980"/>
            <a:ext cx="5309841" cy="206798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HSL (HLS, HSI)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0480"/>
            <a:ext cx="5333800" cy="7681368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67E610B3-5821-F34E-AAFB-1F5D05F1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" y="3426430"/>
            <a:ext cx="3905952" cy="29294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8B9FDF-D427-4B13-9409-613E0A28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12" y="3444169"/>
            <a:ext cx="5309416" cy="5175878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Hue, Saturation, Lightness/Luminance (Intensity)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Podobna</a:t>
            </a:r>
            <a:r>
              <a:rPr lang="en-US" sz="2500" dirty="0">
                <a:solidFill>
                  <a:srgbClr val="000000"/>
                </a:solidFill>
              </a:rPr>
              <a:t> do HSV</a:t>
            </a:r>
          </a:p>
        </p:txBody>
      </p:sp>
    </p:spTree>
    <p:extLst>
      <p:ext uri="{BB962C8B-B14F-4D97-AF65-F5344CB8AC3E}">
        <p14:creationId xmlns:p14="http://schemas.microsoft.com/office/powerpoint/2010/main" val="35873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6B013-C1EE-6B42-9849-DEDB7290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Tabela Kolorów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8E9BD9A-14B6-B340-82E1-A0ECDEF85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3979"/>
              </p:ext>
            </p:extLst>
          </p:nvPr>
        </p:nvGraphicFramePr>
        <p:xfrm>
          <a:off x="893763" y="2597150"/>
          <a:ext cx="112172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1227146122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3342561803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3568123128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106008629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772833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Kolor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CMYK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HSL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0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(255,0,0)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(0,100,100,0)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7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(0,255,0)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(100,0,100,0)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9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(0,0,255)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(100,100,0,0)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(240,100,100)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(240,100,50)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7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(255,0,255)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(0,100,0,0)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(300,100,100)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(300,100,50)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(128,128,0)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(0,0,100,50)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(60,100,50.2)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(60,100,25.1)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6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D269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(210,105,30)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(0,50,86,18)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(25,85.7,82.4)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(25,75,47.1)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756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620CA978-971A-F244-A6B7-7B78F7BA8A0B}"/>
              </a:ext>
            </a:extLst>
          </p:cNvPr>
          <p:cNvSpPr txBox="1"/>
          <p:nvPr/>
        </p:nvSpPr>
        <p:spPr>
          <a:xfrm>
            <a:off x="893921" y="6416885"/>
            <a:ext cx="11216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RGB – wartości w zakresie 0-255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CMYK – wartości procentowe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dirty="0"/>
              <a:t>HSV, HSL – </a:t>
            </a:r>
            <a:r>
              <a:rPr lang="pl-PL" dirty="0" err="1"/>
              <a:t>hue</a:t>
            </a:r>
            <a:r>
              <a:rPr lang="pl-PL" dirty="0"/>
              <a:t> w stopniach (0-360), pozostałe w procentach</a:t>
            </a:r>
          </a:p>
        </p:txBody>
      </p:sp>
    </p:spTree>
    <p:extLst>
      <p:ext uri="{BB962C8B-B14F-4D97-AF65-F5344CB8AC3E}">
        <p14:creationId xmlns:p14="http://schemas.microsoft.com/office/powerpoint/2010/main" val="24811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6936"/>
            <a:ext cx="13004800" cy="1047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7294C7-86C7-C049-ADEC-D72D76DF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34" y="915153"/>
            <a:ext cx="11958320" cy="105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9730331-7171-FE4A-9ECD-8F525DC09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05" y="2382545"/>
            <a:ext cx="9024588" cy="62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B9AA2-B110-4141-942D-7D749B04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FC3FA5-B492-9E41-9E16-6B7DCB29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https://upload.wikimedia.org/wikipedia/commons/thumb/c/c2/AdditiveColor.svg/2000px-AdditiveColor.svg.png</a:t>
            </a:r>
            <a:endParaRPr lang="pl-PL" dirty="0"/>
          </a:p>
          <a:p>
            <a:r>
              <a:rPr lang="pl-PL" dirty="0">
                <a:hlinkClick r:id="rId3"/>
              </a:rPr>
              <a:t>https://upload.wikimedia.org/wikipedia/commons/thumb/c/c9/CMYK_subtractive_color_mixing.svg/1024px-CMYK_subtractive_color_mixing.svg.png</a:t>
            </a:r>
            <a:endParaRPr lang="pl-PL" dirty="0"/>
          </a:p>
          <a:p>
            <a:r>
              <a:rPr lang="pl-PL" dirty="0">
                <a:hlinkClick r:id="rId4"/>
              </a:rPr>
              <a:t>https://commons.wikimedia.org/wiki/File:HSV_color_solid_cylinder.png</a:t>
            </a:r>
            <a:endParaRPr lang="pl-PL" dirty="0"/>
          </a:p>
          <a:p>
            <a:r>
              <a:rPr lang="pl-PL" dirty="0">
                <a:hlinkClick r:id="rId5"/>
              </a:rPr>
              <a:t>https://commons.wikimedia.org/wiki/File:HSL_color_solid_cylinder.png</a:t>
            </a:r>
            <a:endParaRPr lang="pl-PL" dirty="0"/>
          </a:p>
          <a:p>
            <a:r>
              <a:rPr lang="pl-PL" dirty="0">
                <a:hlinkClick r:id="rId6"/>
              </a:rPr>
              <a:t>http://colorizer.org/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2497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347</Words>
  <Application>Microsoft Macintosh PowerPoint</Application>
  <PresentationFormat>Niestandardowy</PresentationFormat>
  <Paragraphs>62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Light</vt:lpstr>
      <vt:lpstr>Helvetica Neue</vt:lpstr>
      <vt:lpstr>Motyw pakietu Office</vt:lpstr>
      <vt:lpstr>Przestrzenie kolorów</vt:lpstr>
      <vt:lpstr>RGB</vt:lpstr>
      <vt:lpstr>CMYK</vt:lpstr>
      <vt:lpstr>HSV (HSB)</vt:lpstr>
      <vt:lpstr>HSL (HLS, HSI)</vt:lpstr>
      <vt:lpstr>Tabela Kolorów</vt:lpstr>
      <vt:lpstr>Przykład</vt:lpstr>
      <vt:lpstr>Źródła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12</cp:revision>
  <dcterms:modified xsi:type="dcterms:W3CDTF">2018-09-07T06:29:58Z</dcterms:modified>
</cp:coreProperties>
</file>