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F6EBE-B44C-4293-954A-846FCC62901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EAE6344-11F4-4BC2-8038-61D4593D27B8}">
      <dgm:prSet/>
      <dgm:spPr/>
      <dgm:t>
        <a:bodyPr/>
        <a:lstStyle/>
        <a:p>
          <a:r>
            <a:rPr lang="pl-PL"/>
            <a:t>Podział na podsieci zapobiega wyczerpaniu adresów IP oraz ułatwia zarządzanie</a:t>
          </a:r>
          <a:endParaRPr lang="en-US"/>
        </a:p>
      </dgm:t>
    </dgm:pt>
    <dgm:pt modelId="{97BDAFF8-B14C-4F1C-ADCB-F996BFE20E6E}" type="parTrans" cxnId="{43C4FED9-E93B-4A59-8756-996457B535E4}">
      <dgm:prSet/>
      <dgm:spPr/>
      <dgm:t>
        <a:bodyPr/>
        <a:lstStyle/>
        <a:p>
          <a:endParaRPr lang="en-US"/>
        </a:p>
      </dgm:t>
    </dgm:pt>
    <dgm:pt modelId="{092A7F68-FE13-4980-9148-E06F11B495C7}" type="sibTrans" cxnId="{43C4FED9-E93B-4A59-8756-996457B535E4}">
      <dgm:prSet/>
      <dgm:spPr/>
      <dgm:t>
        <a:bodyPr/>
        <a:lstStyle/>
        <a:p>
          <a:endParaRPr lang="en-US"/>
        </a:p>
      </dgm:t>
    </dgm:pt>
    <dgm:pt modelId="{69D8C0B2-8749-4BBF-8465-4586200C7C06}">
      <dgm:prSet/>
      <dgm:spPr/>
      <dgm:t>
        <a:bodyPr/>
        <a:lstStyle/>
        <a:p>
          <a:r>
            <a:rPr lang="pl-PL"/>
            <a:t>Internet nie posiada określonej struktury - jest zbiorem wielu sieci dzielących się na coraz mniejsze sieci</a:t>
          </a:r>
          <a:endParaRPr lang="en-US"/>
        </a:p>
      </dgm:t>
    </dgm:pt>
    <dgm:pt modelId="{F241B9AF-6C0D-404E-B3FA-DBD2659842F9}" type="parTrans" cxnId="{F23F7487-1EFD-4FFF-9403-60792FF8B2D9}">
      <dgm:prSet/>
      <dgm:spPr/>
      <dgm:t>
        <a:bodyPr/>
        <a:lstStyle/>
        <a:p>
          <a:endParaRPr lang="en-US"/>
        </a:p>
      </dgm:t>
    </dgm:pt>
    <dgm:pt modelId="{1C4BD964-B275-4FE3-9497-C055B26F4CF1}" type="sibTrans" cxnId="{F23F7487-1EFD-4FFF-9403-60792FF8B2D9}">
      <dgm:prSet/>
      <dgm:spPr/>
      <dgm:t>
        <a:bodyPr/>
        <a:lstStyle/>
        <a:p>
          <a:endParaRPr lang="en-US"/>
        </a:p>
      </dgm:t>
    </dgm:pt>
    <dgm:pt modelId="{1983AE5C-1D13-4D0A-A3B7-08E752C9FCFA}">
      <dgm:prSet/>
      <dgm:spPr/>
      <dgm:t>
        <a:bodyPr/>
        <a:lstStyle/>
        <a:p>
          <a:r>
            <a:rPr lang="pl-PL"/>
            <a:t>Do określenia lokalizacji komputera w sieci służy </a:t>
          </a:r>
          <a:r>
            <a:rPr lang="pl-PL" b="1"/>
            <a:t>Maska Podsieci</a:t>
          </a:r>
          <a:endParaRPr lang="en-US"/>
        </a:p>
      </dgm:t>
    </dgm:pt>
    <dgm:pt modelId="{FC1957E7-7B9D-416C-8358-8CE4BFA316A2}" type="parTrans" cxnId="{87C61E72-C731-40B1-93B0-0B1EE8672982}">
      <dgm:prSet/>
      <dgm:spPr/>
      <dgm:t>
        <a:bodyPr/>
        <a:lstStyle/>
        <a:p>
          <a:endParaRPr lang="en-US"/>
        </a:p>
      </dgm:t>
    </dgm:pt>
    <dgm:pt modelId="{49594DA2-EF68-49C8-84D3-B51F1BE24F89}" type="sibTrans" cxnId="{87C61E72-C731-40B1-93B0-0B1EE8672982}">
      <dgm:prSet/>
      <dgm:spPr/>
      <dgm:t>
        <a:bodyPr/>
        <a:lstStyle/>
        <a:p>
          <a:endParaRPr lang="en-US"/>
        </a:p>
      </dgm:t>
    </dgm:pt>
    <dgm:pt modelId="{6F998055-EFAB-44C2-BE32-D3E0F1E01755}" type="pres">
      <dgm:prSet presAssocID="{A8DF6EBE-B44C-4293-954A-846FCC629013}" presName="root" presStyleCnt="0">
        <dgm:presLayoutVars>
          <dgm:dir/>
          <dgm:resizeHandles val="exact"/>
        </dgm:presLayoutVars>
      </dgm:prSet>
      <dgm:spPr/>
    </dgm:pt>
    <dgm:pt modelId="{BA79D8E7-7FCA-4274-9766-DEC81B991D7E}" type="pres">
      <dgm:prSet presAssocID="{4EAE6344-11F4-4BC2-8038-61D4593D27B8}" presName="compNode" presStyleCnt="0"/>
      <dgm:spPr/>
    </dgm:pt>
    <dgm:pt modelId="{3FA73D74-3AF6-4BCC-9832-D81506ADF524}" type="pres">
      <dgm:prSet presAssocID="{4EAE6344-11F4-4BC2-8038-61D4593D27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a"/>
        </a:ext>
      </dgm:extLst>
    </dgm:pt>
    <dgm:pt modelId="{58B7181C-27B4-45F1-A3C4-802295C4ED0F}" type="pres">
      <dgm:prSet presAssocID="{4EAE6344-11F4-4BC2-8038-61D4593D27B8}" presName="spaceRect" presStyleCnt="0"/>
      <dgm:spPr/>
    </dgm:pt>
    <dgm:pt modelId="{60DCC199-7E76-4697-99F5-9D2E0D0F2267}" type="pres">
      <dgm:prSet presAssocID="{4EAE6344-11F4-4BC2-8038-61D4593D27B8}" presName="textRect" presStyleLbl="revTx" presStyleIdx="0" presStyleCnt="3">
        <dgm:presLayoutVars>
          <dgm:chMax val="1"/>
          <dgm:chPref val="1"/>
        </dgm:presLayoutVars>
      </dgm:prSet>
      <dgm:spPr/>
    </dgm:pt>
    <dgm:pt modelId="{07D846D8-8D94-4AA8-A054-236F5C16AE32}" type="pres">
      <dgm:prSet presAssocID="{092A7F68-FE13-4980-9148-E06F11B495C7}" presName="sibTrans" presStyleCnt="0"/>
      <dgm:spPr/>
    </dgm:pt>
    <dgm:pt modelId="{7AB81384-2C04-4C62-A12F-B7DA46E052BA}" type="pres">
      <dgm:prSet presAssocID="{69D8C0B2-8749-4BBF-8465-4586200C7C06}" presName="compNode" presStyleCnt="0"/>
      <dgm:spPr/>
    </dgm:pt>
    <dgm:pt modelId="{851F87F0-EFFB-4E8F-9E52-902E45F0A46E}" type="pres">
      <dgm:prSet presAssocID="{69D8C0B2-8749-4BBF-8465-4586200C7C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złączony"/>
        </a:ext>
      </dgm:extLst>
    </dgm:pt>
    <dgm:pt modelId="{C223FD49-6E9C-4DCF-9FC8-570007A16754}" type="pres">
      <dgm:prSet presAssocID="{69D8C0B2-8749-4BBF-8465-4586200C7C06}" presName="spaceRect" presStyleCnt="0"/>
      <dgm:spPr/>
    </dgm:pt>
    <dgm:pt modelId="{E2EF1A80-193C-4A01-92DA-EAC94E567984}" type="pres">
      <dgm:prSet presAssocID="{69D8C0B2-8749-4BBF-8465-4586200C7C06}" presName="textRect" presStyleLbl="revTx" presStyleIdx="1" presStyleCnt="3">
        <dgm:presLayoutVars>
          <dgm:chMax val="1"/>
          <dgm:chPref val="1"/>
        </dgm:presLayoutVars>
      </dgm:prSet>
      <dgm:spPr/>
    </dgm:pt>
    <dgm:pt modelId="{E8B878F4-BDFB-4362-8505-E841C09CD610}" type="pres">
      <dgm:prSet presAssocID="{1C4BD964-B275-4FE3-9497-C055B26F4CF1}" presName="sibTrans" presStyleCnt="0"/>
      <dgm:spPr/>
    </dgm:pt>
    <dgm:pt modelId="{257F1674-B823-426A-AD02-8F45F479D4AF}" type="pres">
      <dgm:prSet presAssocID="{1983AE5C-1D13-4D0A-A3B7-08E752C9FCFA}" presName="compNode" presStyleCnt="0"/>
      <dgm:spPr/>
    </dgm:pt>
    <dgm:pt modelId="{8AD4034D-72BA-478C-B8E6-65C1D5FAD21F}" type="pres">
      <dgm:prSet presAssocID="{1983AE5C-1D13-4D0A-A3B7-08E752C9FC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mputer"/>
        </a:ext>
      </dgm:extLst>
    </dgm:pt>
    <dgm:pt modelId="{88AFF10E-4E04-42C3-8B2A-E4DFB6316273}" type="pres">
      <dgm:prSet presAssocID="{1983AE5C-1D13-4D0A-A3B7-08E752C9FCFA}" presName="spaceRect" presStyleCnt="0"/>
      <dgm:spPr/>
    </dgm:pt>
    <dgm:pt modelId="{4D803EF3-2338-477C-BB5B-CC7FC4724C54}" type="pres">
      <dgm:prSet presAssocID="{1983AE5C-1D13-4D0A-A3B7-08E752C9FC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C96814E-8FBD-4E5F-AFC9-27BC07C6AA7E}" type="presOf" srcId="{1983AE5C-1D13-4D0A-A3B7-08E752C9FCFA}" destId="{4D803EF3-2338-477C-BB5B-CC7FC4724C54}" srcOrd="0" destOrd="0" presId="urn:microsoft.com/office/officeart/2018/2/layout/IconLabelList"/>
    <dgm:cxn modelId="{87C61E72-C731-40B1-93B0-0B1EE8672982}" srcId="{A8DF6EBE-B44C-4293-954A-846FCC629013}" destId="{1983AE5C-1D13-4D0A-A3B7-08E752C9FCFA}" srcOrd="2" destOrd="0" parTransId="{FC1957E7-7B9D-416C-8358-8CE4BFA316A2}" sibTransId="{49594DA2-EF68-49C8-84D3-B51F1BE24F89}"/>
    <dgm:cxn modelId="{0D6D7852-F832-4755-BFF9-06AA46E0ACC4}" type="presOf" srcId="{69D8C0B2-8749-4BBF-8465-4586200C7C06}" destId="{E2EF1A80-193C-4A01-92DA-EAC94E567984}" srcOrd="0" destOrd="0" presId="urn:microsoft.com/office/officeart/2018/2/layout/IconLabelList"/>
    <dgm:cxn modelId="{989B1E59-0C2D-4CF8-B4C1-907AF3AD0AD3}" type="presOf" srcId="{A8DF6EBE-B44C-4293-954A-846FCC629013}" destId="{6F998055-EFAB-44C2-BE32-D3E0F1E01755}" srcOrd="0" destOrd="0" presId="urn:microsoft.com/office/officeart/2018/2/layout/IconLabelList"/>
    <dgm:cxn modelId="{F23F7487-1EFD-4FFF-9403-60792FF8B2D9}" srcId="{A8DF6EBE-B44C-4293-954A-846FCC629013}" destId="{69D8C0B2-8749-4BBF-8465-4586200C7C06}" srcOrd="1" destOrd="0" parTransId="{F241B9AF-6C0D-404E-B3FA-DBD2659842F9}" sibTransId="{1C4BD964-B275-4FE3-9497-C055B26F4CF1}"/>
    <dgm:cxn modelId="{43C4FED9-E93B-4A59-8756-996457B535E4}" srcId="{A8DF6EBE-B44C-4293-954A-846FCC629013}" destId="{4EAE6344-11F4-4BC2-8038-61D4593D27B8}" srcOrd="0" destOrd="0" parTransId="{97BDAFF8-B14C-4F1C-ADCB-F996BFE20E6E}" sibTransId="{092A7F68-FE13-4980-9148-E06F11B495C7}"/>
    <dgm:cxn modelId="{13C417FC-53BC-43F2-841F-19692A7E7AAD}" type="presOf" srcId="{4EAE6344-11F4-4BC2-8038-61D4593D27B8}" destId="{60DCC199-7E76-4697-99F5-9D2E0D0F2267}" srcOrd="0" destOrd="0" presId="urn:microsoft.com/office/officeart/2018/2/layout/IconLabelList"/>
    <dgm:cxn modelId="{A38AE6DB-51F2-4965-9CAE-E160DAB29844}" type="presParOf" srcId="{6F998055-EFAB-44C2-BE32-D3E0F1E01755}" destId="{BA79D8E7-7FCA-4274-9766-DEC81B991D7E}" srcOrd="0" destOrd="0" presId="urn:microsoft.com/office/officeart/2018/2/layout/IconLabelList"/>
    <dgm:cxn modelId="{19F844D6-D2BA-4446-805E-8B63A899E430}" type="presParOf" srcId="{BA79D8E7-7FCA-4274-9766-DEC81B991D7E}" destId="{3FA73D74-3AF6-4BCC-9832-D81506ADF524}" srcOrd="0" destOrd="0" presId="urn:microsoft.com/office/officeart/2018/2/layout/IconLabelList"/>
    <dgm:cxn modelId="{387257A1-2B6C-488E-9712-F917671C8031}" type="presParOf" srcId="{BA79D8E7-7FCA-4274-9766-DEC81B991D7E}" destId="{58B7181C-27B4-45F1-A3C4-802295C4ED0F}" srcOrd="1" destOrd="0" presId="urn:microsoft.com/office/officeart/2018/2/layout/IconLabelList"/>
    <dgm:cxn modelId="{2C47AA78-307D-4736-9646-8841460F59BF}" type="presParOf" srcId="{BA79D8E7-7FCA-4274-9766-DEC81B991D7E}" destId="{60DCC199-7E76-4697-99F5-9D2E0D0F2267}" srcOrd="2" destOrd="0" presId="urn:microsoft.com/office/officeart/2018/2/layout/IconLabelList"/>
    <dgm:cxn modelId="{C09096BC-A002-42B3-96D3-DB858C1E23F2}" type="presParOf" srcId="{6F998055-EFAB-44C2-BE32-D3E0F1E01755}" destId="{07D846D8-8D94-4AA8-A054-236F5C16AE32}" srcOrd="1" destOrd="0" presId="urn:microsoft.com/office/officeart/2018/2/layout/IconLabelList"/>
    <dgm:cxn modelId="{97CBFC0B-E999-4B9E-BEA5-1DF147A32F83}" type="presParOf" srcId="{6F998055-EFAB-44C2-BE32-D3E0F1E01755}" destId="{7AB81384-2C04-4C62-A12F-B7DA46E052BA}" srcOrd="2" destOrd="0" presId="urn:microsoft.com/office/officeart/2018/2/layout/IconLabelList"/>
    <dgm:cxn modelId="{549F99C8-B175-4C88-8497-210D2BB839EC}" type="presParOf" srcId="{7AB81384-2C04-4C62-A12F-B7DA46E052BA}" destId="{851F87F0-EFFB-4E8F-9E52-902E45F0A46E}" srcOrd="0" destOrd="0" presId="urn:microsoft.com/office/officeart/2018/2/layout/IconLabelList"/>
    <dgm:cxn modelId="{C61BFD1F-2108-4686-9C3C-9D8045375104}" type="presParOf" srcId="{7AB81384-2C04-4C62-A12F-B7DA46E052BA}" destId="{C223FD49-6E9C-4DCF-9FC8-570007A16754}" srcOrd="1" destOrd="0" presId="urn:microsoft.com/office/officeart/2018/2/layout/IconLabelList"/>
    <dgm:cxn modelId="{833F884A-2FF5-4566-BB09-A12058F792F6}" type="presParOf" srcId="{7AB81384-2C04-4C62-A12F-B7DA46E052BA}" destId="{E2EF1A80-193C-4A01-92DA-EAC94E567984}" srcOrd="2" destOrd="0" presId="urn:microsoft.com/office/officeart/2018/2/layout/IconLabelList"/>
    <dgm:cxn modelId="{2E24B393-DBFF-457D-AF4C-DB5D98413ADF}" type="presParOf" srcId="{6F998055-EFAB-44C2-BE32-D3E0F1E01755}" destId="{E8B878F4-BDFB-4362-8505-E841C09CD610}" srcOrd="3" destOrd="0" presId="urn:microsoft.com/office/officeart/2018/2/layout/IconLabelList"/>
    <dgm:cxn modelId="{352A6228-40EA-4ED3-834B-F0A144A9AECB}" type="presParOf" srcId="{6F998055-EFAB-44C2-BE32-D3E0F1E01755}" destId="{257F1674-B823-426A-AD02-8F45F479D4AF}" srcOrd="4" destOrd="0" presId="urn:microsoft.com/office/officeart/2018/2/layout/IconLabelList"/>
    <dgm:cxn modelId="{EEF3F31C-9D5F-4E12-881E-748044923F0D}" type="presParOf" srcId="{257F1674-B823-426A-AD02-8F45F479D4AF}" destId="{8AD4034D-72BA-478C-B8E6-65C1D5FAD21F}" srcOrd="0" destOrd="0" presId="urn:microsoft.com/office/officeart/2018/2/layout/IconLabelList"/>
    <dgm:cxn modelId="{928E161A-A0E6-4249-9C4F-4FDB18DBA0F4}" type="presParOf" srcId="{257F1674-B823-426A-AD02-8F45F479D4AF}" destId="{88AFF10E-4E04-42C3-8B2A-E4DFB6316273}" srcOrd="1" destOrd="0" presId="urn:microsoft.com/office/officeart/2018/2/layout/IconLabelList"/>
    <dgm:cxn modelId="{A67972C0-A499-4FE4-8B30-276D12DCC960}" type="presParOf" srcId="{257F1674-B823-426A-AD02-8F45F479D4AF}" destId="{4D803EF3-2338-477C-BB5B-CC7FC4724C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CFA5F7-7672-4E51-BB83-F15FA8C42C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1010C0E7-A36E-4D29-B9AF-D172150FFB8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Default Gateway</a:t>
          </a:r>
          <a:endParaRPr lang="en-US"/>
        </a:p>
      </dgm:t>
    </dgm:pt>
    <dgm:pt modelId="{CA2BE209-3412-4F63-9160-E424CB29D674}" type="parTrans" cxnId="{7468CEA7-A924-468A-A30E-C568EB1093C2}">
      <dgm:prSet/>
      <dgm:spPr/>
      <dgm:t>
        <a:bodyPr/>
        <a:lstStyle/>
        <a:p>
          <a:endParaRPr lang="en-US"/>
        </a:p>
      </dgm:t>
    </dgm:pt>
    <dgm:pt modelId="{392C0039-5C58-476A-81AC-54F54F12FA84}" type="sibTrans" cxnId="{7468CEA7-A924-468A-A30E-C568EB1093C2}">
      <dgm:prSet/>
      <dgm:spPr/>
      <dgm:t>
        <a:bodyPr/>
        <a:lstStyle/>
        <a:p>
          <a:endParaRPr lang="en-US"/>
        </a:p>
      </dgm:t>
    </dgm:pt>
    <dgm:pt modelId="{CDF3B23B-6289-4601-A6DB-D059B64AF9D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Wyróżnione urządzenie sieciowe, przez które przechodzi cała transmisja skierowana do urządzeń znajdujących się poza siecią</a:t>
          </a:r>
          <a:endParaRPr lang="en-US"/>
        </a:p>
      </dgm:t>
    </dgm:pt>
    <dgm:pt modelId="{FCAAAC62-272C-4841-B753-50795F216AC5}" type="parTrans" cxnId="{9B93EBBB-8E76-4F43-BF07-A0DE128CFAEB}">
      <dgm:prSet/>
      <dgm:spPr/>
      <dgm:t>
        <a:bodyPr/>
        <a:lstStyle/>
        <a:p>
          <a:endParaRPr lang="en-US"/>
        </a:p>
      </dgm:t>
    </dgm:pt>
    <dgm:pt modelId="{045CF600-D8D0-4555-B4BD-3497D99490A0}" type="sibTrans" cxnId="{9B93EBBB-8E76-4F43-BF07-A0DE128CFAEB}">
      <dgm:prSet/>
      <dgm:spPr/>
      <dgm:t>
        <a:bodyPr/>
        <a:lstStyle/>
        <a:p>
          <a:endParaRPr lang="en-US"/>
        </a:p>
      </dgm:t>
    </dgm:pt>
    <dgm:pt modelId="{B93D3AB6-3944-4F87-AB3F-F288D04C7B2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Adres bramy musi należeć do puli adresów hostów podsieci</a:t>
          </a:r>
          <a:endParaRPr lang="en-US"/>
        </a:p>
      </dgm:t>
    </dgm:pt>
    <dgm:pt modelId="{5A4FA8D4-CFFA-4D2B-8401-4A59519B603D}" type="parTrans" cxnId="{66790B43-26F0-45FF-834C-EECF5EFBB48F}">
      <dgm:prSet/>
      <dgm:spPr/>
      <dgm:t>
        <a:bodyPr/>
        <a:lstStyle/>
        <a:p>
          <a:endParaRPr lang="en-US"/>
        </a:p>
      </dgm:t>
    </dgm:pt>
    <dgm:pt modelId="{E11F8520-DD72-4AAB-94CC-1EC92B6FD9F8}" type="sibTrans" cxnId="{66790B43-26F0-45FF-834C-EECF5EFBB48F}">
      <dgm:prSet/>
      <dgm:spPr/>
      <dgm:t>
        <a:bodyPr/>
        <a:lstStyle/>
        <a:p>
          <a:endParaRPr lang="en-US"/>
        </a:p>
      </dgm:t>
    </dgm:pt>
    <dgm:pt modelId="{51EC0552-210C-4969-AABD-20FD9BC1B832}" type="pres">
      <dgm:prSet presAssocID="{C5CFA5F7-7672-4E51-BB83-F15FA8C42CBE}" presName="root" presStyleCnt="0">
        <dgm:presLayoutVars>
          <dgm:dir/>
          <dgm:resizeHandles val="exact"/>
        </dgm:presLayoutVars>
      </dgm:prSet>
      <dgm:spPr/>
    </dgm:pt>
    <dgm:pt modelId="{57F4A8C7-87B0-47D0-AACB-58CC0A80C70E}" type="pres">
      <dgm:prSet presAssocID="{1010C0E7-A36E-4D29-B9AF-D172150FFB8F}" presName="compNode" presStyleCnt="0"/>
      <dgm:spPr/>
    </dgm:pt>
    <dgm:pt modelId="{849827C8-B621-4CF6-A7F0-8CE847525FB5}" type="pres">
      <dgm:prSet presAssocID="{1010C0E7-A36E-4D29-B9AF-D172150FFB8F}" presName="bgRect" presStyleLbl="bgShp" presStyleIdx="0" presStyleCnt="3"/>
      <dgm:spPr/>
    </dgm:pt>
    <dgm:pt modelId="{BB9AB68F-FE59-439E-B859-FE7FBC7E311E}" type="pres">
      <dgm:prSet presAssocID="{1010C0E7-A36E-4D29-B9AF-D172150FFB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żytkownik"/>
        </a:ext>
      </dgm:extLst>
    </dgm:pt>
    <dgm:pt modelId="{94E8F628-8F7E-4CDC-9FE7-5E50C9CEB617}" type="pres">
      <dgm:prSet presAssocID="{1010C0E7-A36E-4D29-B9AF-D172150FFB8F}" presName="spaceRect" presStyleCnt="0"/>
      <dgm:spPr/>
    </dgm:pt>
    <dgm:pt modelId="{B44C1B41-7A1E-40CE-B16D-3BCDE008D328}" type="pres">
      <dgm:prSet presAssocID="{1010C0E7-A36E-4D29-B9AF-D172150FFB8F}" presName="parTx" presStyleLbl="revTx" presStyleIdx="0" presStyleCnt="3">
        <dgm:presLayoutVars>
          <dgm:chMax val="0"/>
          <dgm:chPref val="0"/>
        </dgm:presLayoutVars>
      </dgm:prSet>
      <dgm:spPr/>
    </dgm:pt>
    <dgm:pt modelId="{F9125DE2-41B0-4EBA-80ED-E4D0C5D723E7}" type="pres">
      <dgm:prSet presAssocID="{392C0039-5C58-476A-81AC-54F54F12FA84}" presName="sibTrans" presStyleCnt="0"/>
      <dgm:spPr/>
    </dgm:pt>
    <dgm:pt modelId="{8D74D41A-7614-4DBF-BBA6-1EB024C1C276}" type="pres">
      <dgm:prSet presAssocID="{CDF3B23B-6289-4601-A6DB-D059B64AF9D7}" presName="compNode" presStyleCnt="0"/>
      <dgm:spPr/>
    </dgm:pt>
    <dgm:pt modelId="{C51DD412-F14C-43FA-B099-9D911DCCFDB4}" type="pres">
      <dgm:prSet presAssocID="{CDF3B23B-6289-4601-A6DB-D059B64AF9D7}" presName="bgRect" presStyleLbl="bgShp" presStyleIdx="1" presStyleCnt="3"/>
      <dgm:spPr/>
    </dgm:pt>
    <dgm:pt modelId="{2A08784C-1AB5-4135-A319-593908571E1B}" type="pres">
      <dgm:prSet presAssocID="{CDF3B23B-6289-4601-A6DB-D059B64AF9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E55B30F4-8200-40A2-BD08-C88B38B61C75}" type="pres">
      <dgm:prSet presAssocID="{CDF3B23B-6289-4601-A6DB-D059B64AF9D7}" presName="spaceRect" presStyleCnt="0"/>
      <dgm:spPr/>
    </dgm:pt>
    <dgm:pt modelId="{8E5D54BF-AB89-4626-94F1-2E669EC2A6F8}" type="pres">
      <dgm:prSet presAssocID="{CDF3B23B-6289-4601-A6DB-D059B64AF9D7}" presName="parTx" presStyleLbl="revTx" presStyleIdx="1" presStyleCnt="3">
        <dgm:presLayoutVars>
          <dgm:chMax val="0"/>
          <dgm:chPref val="0"/>
        </dgm:presLayoutVars>
      </dgm:prSet>
      <dgm:spPr/>
    </dgm:pt>
    <dgm:pt modelId="{2645B7EB-50F4-49A9-A39C-7753402D788C}" type="pres">
      <dgm:prSet presAssocID="{045CF600-D8D0-4555-B4BD-3497D99490A0}" presName="sibTrans" presStyleCnt="0"/>
      <dgm:spPr/>
    </dgm:pt>
    <dgm:pt modelId="{A00E104F-CB06-4404-B412-3F936CB581CD}" type="pres">
      <dgm:prSet presAssocID="{B93D3AB6-3944-4F87-AB3F-F288D04C7B25}" presName="compNode" presStyleCnt="0"/>
      <dgm:spPr/>
    </dgm:pt>
    <dgm:pt modelId="{2EEAB06D-371C-4BD9-B823-E603460279B4}" type="pres">
      <dgm:prSet presAssocID="{B93D3AB6-3944-4F87-AB3F-F288D04C7B25}" presName="bgRect" presStyleLbl="bgShp" presStyleIdx="2" presStyleCnt="3"/>
      <dgm:spPr/>
    </dgm:pt>
    <dgm:pt modelId="{DBEE2785-6ED6-42B2-ACC7-6C306BB5EE0A}" type="pres">
      <dgm:prSet presAssocID="{B93D3AB6-3944-4F87-AB3F-F288D04C7B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E4282918-EA1B-4535-99F6-266846BA3AED}" type="pres">
      <dgm:prSet presAssocID="{B93D3AB6-3944-4F87-AB3F-F288D04C7B25}" presName="spaceRect" presStyleCnt="0"/>
      <dgm:spPr/>
    </dgm:pt>
    <dgm:pt modelId="{EC5DDB43-125B-41CC-B247-FC2FA56CD274}" type="pres">
      <dgm:prSet presAssocID="{B93D3AB6-3944-4F87-AB3F-F288D04C7B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66890F-4AF0-463E-9872-3FA188535217}" type="presOf" srcId="{C5CFA5F7-7672-4E51-BB83-F15FA8C42CBE}" destId="{51EC0552-210C-4969-AABD-20FD9BC1B832}" srcOrd="0" destOrd="0" presId="urn:microsoft.com/office/officeart/2018/2/layout/IconVerticalSolidList"/>
    <dgm:cxn modelId="{66790B43-26F0-45FF-834C-EECF5EFBB48F}" srcId="{C5CFA5F7-7672-4E51-BB83-F15FA8C42CBE}" destId="{B93D3AB6-3944-4F87-AB3F-F288D04C7B25}" srcOrd="2" destOrd="0" parTransId="{5A4FA8D4-CFFA-4D2B-8401-4A59519B603D}" sibTransId="{E11F8520-DD72-4AAB-94CC-1EC92B6FD9F8}"/>
    <dgm:cxn modelId="{2D7FB664-1647-4485-AB82-C70E4111FF20}" type="presOf" srcId="{CDF3B23B-6289-4601-A6DB-D059B64AF9D7}" destId="{8E5D54BF-AB89-4626-94F1-2E669EC2A6F8}" srcOrd="0" destOrd="0" presId="urn:microsoft.com/office/officeart/2018/2/layout/IconVerticalSolidList"/>
    <dgm:cxn modelId="{F1F93456-35EB-4642-A6E0-3DAF35BA4B97}" type="presOf" srcId="{1010C0E7-A36E-4D29-B9AF-D172150FFB8F}" destId="{B44C1B41-7A1E-40CE-B16D-3BCDE008D328}" srcOrd="0" destOrd="0" presId="urn:microsoft.com/office/officeart/2018/2/layout/IconVerticalSolidList"/>
    <dgm:cxn modelId="{7468CEA7-A924-468A-A30E-C568EB1093C2}" srcId="{C5CFA5F7-7672-4E51-BB83-F15FA8C42CBE}" destId="{1010C0E7-A36E-4D29-B9AF-D172150FFB8F}" srcOrd="0" destOrd="0" parTransId="{CA2BE209-3412-4F63-9160-E424CB29D674}" sibTransId="{392C0039-5C58-476A-81AC-54F54F12FA84}"/>
    <dgm:cxn modelId="{C113E1B9-9AE3-4F92-AAAF-5678378279FA}" type="presOf" srcId="{B93D3AB6-3944-4F87-AB3F-F288D04C7B25}" destId="{EC5DDB43-125B-41CC-B247-FC2FA56CD274}" srcOrd="0" destOrd="0" presId="urn:microsoft.com/office/officeart/2018/2/layout/IconVerticalSolidList"/>
    <dgm:cxn modelId="{9B93EBBB-8E76-4F43-BF07-A0DE128CFAEB}" srcId="{C5CFA5F7-7672-4E51-BB83-F15FA8C42CBE}" destId="{CDF3B23B-6289-4601-A6DB-D059B64AF9D7}" srcOrd="1" destOrd="0" parTransId="{FCAAAC62-272C-4841-B753-50795F216AC5}" sibTransId="{045CF600-D8D0-4555-B4BD-3497D99490A0}"/>
    <dgm:cxn modelId="{FDA6B6DB-B706-4009-BAC0-22F2D1B67EC1}" type="presParOf" srcId="{51EC0552-210C-4969-AABD-20FD9BC1B832}" destId="{57F4A8C7-87B0-47D0-AACB-58CC0A80C70E}" srcOrd="0" destOrd="0" presId="urn:microsoft.com/office/officeart/2018/2/layout/IconVerticalSolidList"/>
    <dgm:cxn modelId="{EBAC0BC9-7E1F-4F7B-A92F-7022ED8A3743}" type="presParOf" srcId="{57F4A8C7-87B0-47D0-AACB-58CC0A80C70E}" destId="{849827C8-B621-4CF6-A7F0-8CE847525FB5}" srcOrd="0" destOrd="0" presId="urn:microsoft.com/office/officeart/2018/2/layout/IconVerticalSolidList"/>
    <dgm:cxn modelId="{2298050E-1843-419C-85BF-B2378377DD2B}" type="presParOf" srcId="{57F4A8C7-87B0-47D0-AACB-58CC0A80C70E}" destId="{BB9AB68F-FE59-439E-B859-FE7FBC7E311E}" srcOrd="1" destOrd="0" presId="urn:microsoft.com/office/officeart/2018/2/layout/IconVerticalSolidList"/>
    <dgm:cxn modelId="{913C1E02-688E-45F8-9B78-06178047179A}" type="presParOf" srcId="{57F4A8C7-87B0-47D0-AACB-58CC0A80C70E}" destId="{94E8F628-8F7E-4CDC-9FE7-5E50C9CEB617}" srcOrd="2" destOrd="0" presId="urn:microsoft.com/office/officeart/2018/2/layout/IconVerticalSolidList"/>
    <dgm:cxn modelId="{75D60E10-97B8-4B93-A9FF-ACE114D4934F}" type="presParOf" srcId="{57F4A8C7-87B0-47D0-AACB-58CC0A80C70E}" destId="{B44C1B41-7A1E-40CE-B16D-3BCDE008D328}" srcOrd="3" destOrd="0" presId="urn:microsoft.com/office/officeart/2018/2/layout/IconVerticalSolidList"/>
    <dgm:cxn modelId="{5C53B2EE-3232-4B8E-B5A0-8B445135C906}" type="presParOf" srcId="{51EC0552-210C-4969-AABD-20FD9BC1B832}" destId="{F9125DE2-41B0-4EBA-80ED-E4D0C5D723E7}" srcOrd="1" destOrd="0" presId="urn:microsoft.com/office/officeart/2018/2/layout/IconVerticalSolidList"/>
    <dgm:cxn modelId="{A5D7E0E0-7B79-4FF7-AED7-314DEBBF1BFD}" type="presParOf" srcId="{51EC0552-210C-4969-AABD-20FD9BC1B832}" destId="{8D74D41A-7614-4DBF-BBA6-1EB024C1C276}" srcOrd="2" destOrd="0" presId="urn:microsoft.com/office/officeart/2018/2/layout/IconVerticalSolidList"/>
    <dgm:cxn modelId="{2CFA8BC2-F8A3-4FDA-8EFA-D22773F026D4}" type="presParOf" srcId="{8D74D41A-7614-4DBF-BBA6-1EB024C1C276}" destId="{C51DD412-F14C-43FA-B099-9D911DCCFDB4}" srcOrd="0" destOrd="0" presId="urn:microsoft.com/office/officeart/2018/2/layout/IconVerticalSolidList"/>
    <dgm:cxn modelId="{8D0DA9F5-7D5E-4806-9376-D8F38394B2E6}" type="presParOf" srcId="{8D74D41A-7614-4DBF-BBA6-1EB024C1C276}" destId="{2A08784C-1AB5-4135-A319-593908571E1B}" srcOrd="1" destOrd="0" presId="urn:microsoft.com/office/officeart/2018/2/layout/IconVerticalSolidList"/>
    <dgm:cxn modelId="{B2841548-9FDF-43F1-89B5-84D60303931D}" type="presParOf" srcId="{8D74D41A-7614-4DBF-BBA6-1EB024C1C276}" destId="{E55B30F4-8200-40A2-BD08-C88B38B61C75}" srcOrd="2" destOrd="0" presId="urn:microsoft.com/office/officeart/2018/2/layout/IconVerticalSolidList"/>
    <dgm:cxn modelId="{20E2B4FB-F4A0-40B3-A052-1C075F04AD09}" type="presParOf" srcId="{8D74D41A-7614-4DBF-BBA6-1EB024C1C276}" destId="{8E5D54BF-AB89-4626-94F1-2E669EC2A6F8}" srcOrd="3" destOrd="0" presId="urn:microsoft.com/office/officeart/2018/2/layout/IconVerticalSolidList"/>
    <dgm:cxn modelId="{6B437CF7-7DC8-40EA-B856-715F051D1261}" type="presParOf" srcId="{51EC0552-210C-4969-AABD-20FD9BC1B832}" destId="{2645B7EB-50F4-49A9-A39C-7753402D788C}" srcOrd="3" destOrd="0" presId="urn:microsoft.com/office/officeart/2018/2/layout/IconVerticalSolidList"/>
    <dgm:cxn modelId="{101E11D2-7DB5-4B3D-90C5-245D8604A262}" type="presParOf" srcId="{51EC0552-210C-4969-AABD-20FD9BC1B832}" destId="{A00E104F-CB06-4404-B412-3F936CB581CD}" srcOrd="4" destOrd="0" presId="urn:microsoft.com/office/officeart/2018/2/layout/IconVerticalSolidList"/>
    <dgm:cxn modelId="{B3F05CF7-F522-4738-BC53-092C602C451F}" type="presParOf" srcId="{A00E104F-CB06-4404-B412-3F936CB581CD}" destId="{2EEAB06D-371C-4BD9-B823-E603460279B4}" srcOrd="0" destOrd="0" presId="urn:microsoft.com/office/officeart/2018/2/layout/IconVerticalSolidList"/>
    <dgm:cxn modelId="{08955CB2-AC1F-426A-8FC0-6167DEC591A2}" type="presParOf" srcId="{A00E104F-CB06-4404-B412-3F936CB581CD}" destId="{DBEE2785-6ED6-42B2-ACC7-6C306BB5EE0A}" srcOrd="1" destOrd="0" presId="urn:microsoft.com/office/officeart/2018/2/layout/IconVerticalSolidList"/>
    <dgm:cxn modelId="{660E5155-7E8A-4557-AB95-07B14BB5140F}" type="presParOf" srcId="{A00E104F-CB06-4404-B412-3F936CB581CD}" destId="{E4282918-EA1B-4535-99F6-266846BA3AED}" srcOrd="2" destOrd="0" presId="urn:microsoft.com/office/officeart/2018/2/layout/IconVerticalSolidList"/>
    <dgm:cxn modelId="{EE5CE3AB-DE29-4CC9-B22A-035DC8C9EAA5}" type="presParOf" srcId="{A00E104F-CB06-4404-B412-3F936CB581CD}" destId="{EC5DDB43-125B-41CC-B247-FC2FA56CD2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73D74-3AF6-4BCC-9832-D81506ADF524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CC199-7E76-4697-99F5-9D2E0D0F2267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Podział na podsieci zapobiega wyczerpaniu adresów IP oraz ułatwia zarządzanie</a:t>
          </a:r>
          <a:endParaRPr lang="en-US" sz="1500" kern="1200"/>
        </a:p>
      </dsp:txBody>
      <dsp:txXfrm>
        <a:off x="417971" y="2644140"/>
        <a:ext cx="2889450" cy="720000"/>
      </dsp:txXfrm>
    </dsp:sp>
    <dsp:sp modelId="{851F87F0-EFFB-4E8F-9E52-902E45F0A46E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F1A80-193C-4A01-92DA-EAC94E567984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Internet nie posiada określonej struktury - jest zbiorem wielu sieci dzielących się na coraz mniejsze sieci</a:t>
          </a:r>
          <a:endParaRPr lang="en-US" sz="1500" kern="1200"/>
        </a:p>
      </dsp:txBody>
      <dsp:txXfrm>
        <a:off x="3813075" y="2644140"/>
        <a:ext cx="2889450" cy="720000"/>
      </dsp:txXfrm>
    </dsp:sp>
    <dsp:sp modelId="{8AD4034D-72BA-478C-B8E6-65C1D5FAD21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03EF3-2338-477C-BB5B-CC7FC4724C54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Do określenia lokalizacji komputera w sieci służy </a:t>
          </a:r>
          <a:r>
            <a:rPr lang="pl-PL" sz="1500" b="1" kern="1200"/>
            <a:t>Maska Podsieci</a:t>
          </a:r>
          <a:endParaRPr lang="en-US" sz="1500" kern="120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827C8-B621-4CF6-A7F0-8CE847525FB5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AB68F-FE59-439E-B859-FE7FBC7E311E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C1B41-7A1E-40CE-B16D-3BCDE008D328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kern="1200"/>
            <a:t>Default Gateway</a:t>
          </a:r>
          <a:endParaRPr lang="en-US" sz="2500" kern="1200"/>
        </a:p>
      </dsp:txBody>
      <dsp:txXfrm>
        <a:off x="1435988" y="531"/>
        <a:ext cx="9079611" cy="1243280"/>
      </dsp:txXfrm>
    </dsp:sp>
    <dsp:sp modelId="{C51DD412-F14C-43FA-B099-9D911DCCFDB4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8784C-1AB5-4135-A319-593908571E1B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D54BF-AB89-4626-94F1-2E669EC2A6F8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Wyróżnione urządzenie sieciowe, przez które przechodzi cała transmisja skierowana do urządzeń znajdujących się poza siecią</a:t>
          </a:r>
          <a:endParaRPr lang="en-US" sz="2500" kern="1200"/>
        </a:p>
      </dsp:txBody>
      <dsp:txXfrm>
        <a:off x="1435988" y="1554631"/>
        <a:ext cx="9079611" cy="1243280"/>
      </dsp:txXfrm>
    </dsp:sp>
    <dsp:sp modelId="{2EEAB06D-371C-4BD9-B823-E603460279B4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E2785-6ED6-42B2-ACC7-6C306BB5EE0A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DDB43-125B-41CC-B247-FC2FA56CD274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Adres bramy musi należeć do puli adresów hostów podsieci</a:t>
          </a:r>
          <a:endParaRPr lang="en-US" sz="2500" kern="1200"/>
        </a:p>
      </dsp:txBody>
      <dsp:txXfrm>
        <a:off x="1435988" y="3108732"/>
        <a:ext cx="90796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61ECF4-7E43-4F0F-8167-A90E4B987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12E53DD-33CC-4E7E-BE8E-51C0BDFE6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D68493-12FF-4DA7-A582-47D23336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F3E99B-6FE7-40F6-BC92-D900FFC0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9C1731-657F-4D47-8F4D-0718804E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864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48F65A-DBFF-4D87-BC48-9D54E6D5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4087A00-9367-4979-9AD5-E15ED6A9F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3FA7FC-D0DE-4660-A059-A29BF71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AC3226-8B04-44CE-B49E-3B64F0A8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E97A79-FA75-4E64-9F0C-462E4DC6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56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D4D3768-896B-455F-8876-2D99DB895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77DF9CB-ABD8-462A-A59F-B2AF25F1B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C42AA1-2647-42EC-A92A-5B9DD1BC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65BB99-68D7-4D63-AE7F-51D94C33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9B5946-4BC6-4FE5-AAD0-176FA0AE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346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E8D5C1-3BC3-4362-8E00-C11019A3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A23FEB-D00E-4A34-AE2C-E62E54BC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8CE34E-F4A1-4378-AB9E-E6AE642B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CB44C5-0014-40FB-ADEE-EE367FFB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4A2AAE-9B86-45F3-BD1F-B20DF7E0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451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80BE0E-5D04-40B0-8C40-9FE49D9E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56D272-A124-47DC-A64F-9D776AA8F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E73880-A3B3-4BC8-88FD-A2C1BE19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E1A22E4-9A1F-44A5-B497-F333DF2B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865B138-2455-4076-9641-51B95E8F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14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5A51B8-D571-4251-82CF-17BFBB12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6936D0-82D8-42A9-8BE9-419DF30FD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E42A772-01C4-4587-8062-7F1C1F50A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F4B7D49-5491-49EF-B32A-6C96844C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61F4509-6C17-48D8-BEFA-A2CC2683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986540-6592-4148-A894-DAA22742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7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3C1945-6035-4DDC-965C-F8674880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8B25627-A447-418D-BA79-0CAA6FCD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76BB89B-9A83-41E9-8625-9A8B4CBBA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47D9AC7-6D67-4344-9881-1C50E8EC1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54381FB-0B88-49D2-A80B-96667BE2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BC01921-2AE9-4834-AC8D-FB9BF85E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A3561D-495F-4E60-9F68-81C85164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227D952-8B91-43DE-AF14-880E1F60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11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B97C4E-1D23-42E0-A4DA-10E36FF7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DEFB28F-AEAD-4B10-BEFE-B42DA5F0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1032F54-7211-44E4-B82C-1301ABFE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963D96B-AC65-413E-832F-5E41DA8E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192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DE6503A-E72B-4702-9FA0-2D36C82A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7AEB19C-652B-40D0-A06A-D4B9D718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D161224-CE5F-4ABA-8389-DC6A06FC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937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168CF0-FC12-4F0B-8587-40302F23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4AC6F6-0794-4383-BED8-13BF88A5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119BD7A-BDB5-436B-AD80-5BF3FA7D2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09F8B6F-8E1A-4F87-8785-B55AB912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600D03-C136-4B19-A242-83884652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3E95CCD-3373-4BDC-82F4-F0A12D31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202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41E644-E6D6-4E61-AB9F-B2C7E306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42A8437-DC93-4C53-B4B0-D6523DE5E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7C7253-CA9F-4704-BB52-831B23DBD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2D191B-F190-4DE7-8374-ABE5FD4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173D-243A-44B4-9C01-B65F05785D59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DDC689-3327-4920-B339-6139639C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9E225A1-C231-42D6-B760-A3420AE9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80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C47F0F8-C388-421D-ABC9-3B1CCD37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C6628F6-0BA7-42FF-B469-5A3617C9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728BE8-FC12-4A22-BF3F-98C69ECE0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4173D-243A-44B4-9C01-B65F05785D59}" type="datetimeFigureOut">
              <a:rPr lang="pl-PL" smtClean="0"/>
              <a:t>01.11.2023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07A075-3D39-4C53-91EF-5447BA40C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3019F3-8A68-47C6-82D0-2F0DE990B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6063B-5712-4372-B84D-6F7B4061BA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260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legalcode.p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yka.orawskie.pl/?pl_ustawienia-sieciowe-komputera-w-sieci,78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braz zawierający mgła, światło&#10;&#10;Opis wygenerowany automatycznie">
            <a:extLst>
              <a:ext uri="{FF2B5EF4-FFF2-40B4-BE49-F238E27FC236}">
                <a16:creationId xmlns:a16="http://schemas.microsoft.com/office/drawing/2014/main" id="{24911EE5-9FCF-9881-34CF-985819FCD4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C02381C-6C3A-4B0D-9970-593239E7F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 sz="6600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Adresy sieciowe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50A19FE-B027-4854-B243-AE1B28B1E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l-PL" dirty="0">
                <a:ln w="3175">
                  <a:solidFill>
                    <a:schemeClr val="bg1"/>
                  </a:solidFill>
                </a:ln>
                <a:solidFill>
                  <a:srgbClr val="FFFFFF"/>
                </a:solidFill>
              </a:rPr>
              <a:t>Damian Kurpiewski</a:t>
            </a:r>
          </a:p>
        </p:txBody>
      </p:sp>
      <p:pic>
        <p:nvPicPr>
          <p:cNvPr id="4" name="Picture 2">
            <a:hlinkClick r:id="rId3"/>
            <a:extLst>
              <a:ext uri="{FF2B5EF4-FFF2-40B4-BE49-F238E27FC236}">
                <a16:creationId xmlns:a16="http://schemas.microsoft.com/office/drawing/2014/main" id="{00256FF2-BD9F-82E5-393C-802376FA5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279" y="6203024"/>
            <a:ext cx="1512168" cy="5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374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91E31AA-6A8C-47AB-BF37-516565CB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pl-PL" dirty="0"/>
              <a:t>Źródła</a:t>
            </a:r>
          </a:p>
        </p:txBody>
      </p:sp>
      <p:pic>
        <p:nvPicPr>
          <p:cNvPr id="5" name="Picture 4" descr="Obraz zawierający niebo, zrzut ekranu, krąg, na wolnym powietrzu&#10;&#10;Opis wygenerowany automatycznie">
            <a:extLst>
              <a:ext uri="{FF2B5EF4-FFF2-40B4-BE49-F238E27FC236}">
                <a16:creationId xmlns:a16="http://schemas.microsoft.com/office/drawing/2014/main" id="{CFA26DBD-28C9-F4A4-35D0-ABCF5CF1D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9" r="17276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5F1F0E-8500-46B6-A12D-BDD006C0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>
                <a:hlinkClick r:id="rId3"/>
              </a:rPr>
              <a:t>http://www.informatyka.orawskie.pl/?pl_ustawienia-sieciowe-komputera-w-sieci,78</a:t>
            </a: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46236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Widok Satelita miasta Panorama">
            <a:extLst>
              <a:ext uri="{FF2B5EF4-FFF2-40B4-BE49-F238E27FC236}">
                <a16:creationId xmlns:a16="http://schemas.microsoft.com/office/drawing/2014/main" id="{47A4385C-DDFA-F0D1-BE38-9476D3B17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5" r="12776" b="-2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A35125A-A1A4-40EB-B5EE-4371BC4DD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47004" cy="6858000"/>
          </a:xfrm>
          <a:custGeom>
            <a:avLst/>
            <a:gdLst>
              <a:gd name="connsiteX0" fmla="*/ 39602 w 7347004"/>
              <a:gd name="connsiteY0" fmla="*/ 0 h 6858000"/>
              <a:gd name="connsiteX1" fmla="*/ 5675927 w 7347004"/>
              <a:gd name="connsiteY1" fmla="*/ 0 h 6858000"/>
              <a:gd name="connsiteX2" fmla="*/ 5698706 w 7347004"/>
              <a:gd name="connsiteY2" fmla="*/ 14997 h 6858000"/>
              <a:gd name="connsiteX3" fmla="*/ 7347004 w 7347004"/>
              <a:gd name="connsiteY3" fmla="*/ 3621656 h 6858000"/>
              <a:gd name="connsiteX4" fmla="*/ 5417159 w 7347004"/>
              <a:gd name="connsiteY4" fmla="*/ 6374814 h 6858000"/>
              <a:gd name="connsiteX5" fmla="*/ 4885213 w 7347004"/>
              <a:gd name="connsiteY5" fmla="*/ 6780599 h 6858000"/>
              <a:gd name="connsiteX6" fmla="*/ 4770148 w 7347004"/>
              <a:gd name="connsiteY6" fmla="*/ 6858000 h 6858000"/>
              <a:gd name="connsiteX7" fmla="*/ 850790 w 7347004"/>
              <a:gd name="connsiteY7" fmla="*/ 6858000 h 6858000"/>
              <a:gd name="connsiteX8" fmla="*/ 39602 w 7347004"/>
              <a:gd name="connsiteY8" fmla="*/ 6858000 h 6858000"/>
              <a:gd name="connsiteX9" fmla="*/ 0 w 7347004"/>
              <a:gd name="connsiteY9" fmla="*/ 6858000 h 6858000"/>
              <a:gd name="connsiteX10" fmla="*/ 0 w 7347004"/>
              <a:gd name="connsiteY10" fmla="*/ 1 h 6858000"/>
              <a:gd name="connsiteX11" fmla="*/ 39602 w 7347004"/>
              <a:gd name="connsiteY11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47004" h="6858000">
                <a:moveTo>
                  <a:pt x="39602" y="0"/>
                </a:moveTo>
                <a:lnTo>
                  <a:pt x="5675927" y="0"/>
                </a:lnTo>
                <a:lnTo>
                  <a:pt x="5698706" y="14997"/>
                </a:lnTo>
                <a:cubicBezTo>
                  <a:pt x="6756281" y="754641"/>
                  <a:pt x="7347004" y="2093192"/>
                  <a:pt x="7347004" y="3621656"/>
                </a:cubicBezTo>
                <a:cubicBezTo>
                  <a:pt x="7347004" y="4969131"/>
                  <a:pt x="6390781" y="5602839"/>
                  <a:pt x="5417159" y="6374814"/>
                </a:cubicBezTo>
                <a:cubicBezTo>
                  <a:pt x="5239858" y="6515397"/>
                  <a:pt x="5064178" y="6653108"/>
                  <a:pt x="4885213" y="6780599"/>
                </a:cubicBezTo>
                <a:lnTo>
                  <a:pt x="4770148" y="6858000"/>
                </a:lnTo>
                <a:lnTo>
                  <a:pt x="850790" y="6858000"/>
                </a:lnTo>
                <a:lnTo>
                  <a:pt x="39602" y="6858000"/>
                </a:lnTo>
                <a:lnTo>
                  <a:pt x="0" y="6858000"/>
                </a:lnTo>
                <a:lnTo>
                  <a:pt x="0" y="1"/>
                </a:lnTo>
                <a:lnTo>
                  <a:pt x="39602" y="1"/>
                </a:ln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B744988-04D4-4518-A092-E03B4DC9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42913"/>
            <a:ext cx="4780129" cy="1639888"/>
          </a:xfrm>
        </p:spPr>
        <p:txBody>
          <a:bodyPr anchor="b">
            <a:normAutofit/>
          </a:bodyPr>
          <a:lstStyle/>
          <a:p>
            <a:r>
              <a:rPr lang="pl-PL" sz="3600"/>
              <a:t>Wstęp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0B8F68-F79A-4C65-82E5-8612CAC4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7" y="2312988"/>
            <a:ext cx="5936840" cy="3651250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l-PL" sz="1700" dirty="0"/>
              <a:t>Obecnie najczęściej wykorzystujemy sieci oparte o </a:t>
            </a:r>
            <a:r>
              <a:rPr lang="pl-PL" sz="1700" b="1" dirty="0"/>
              <a:t>TCP/IP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l-PL" sz="1700" dirty="0"/>
              <a:t>Protokół </a:t>
            </a:r>
            <a:r>
              <a:rPr lang="pl-PL" sz="1700" b="1" dirty="0"/>
              <a:t>IP (Internet </a:t>
            </a:r>
            <a:r>
              <a:rPr lang="pl-PL" sz="1700" b="1" dirty="0" err="1"/>
              <a:t>Protocol</a:t>
            </a:r>
            <a:r>
              <a:rPr lang="pl-PL" sz="1700" b="1" dirty="0"/>
              <a:t>)</a:t>
            </a:r>
            <a:r>
              <a:rPr lang="pl-PL" sz="1700" dirty="0"/>
              <a:t> realizuje </a:t>
            </a:r>
            <a:r>
              <a:rPr lang="pl-PL" sz="1700" u="sng" dirty="0"/>
              <a:t>warstwę sieciową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l-PL" sz="1700" dirty="0"/>
              <a:t>Protokół </a:t>
            </a:r>
            <a:r>
              <a:rPr lang="pl-PL" sz="1700" b="1" dirty="0"/>
              <a:t>TCP</a:t>
            </a:r>
            <a:r>
              <a:rPr lang="pl-PL" sz="1700" dirty="0"/>
              <a:t> </a:t>
            </a:r>
            <a:r>
              <a:rPr lang="pl-PL" sz="1700" b="1" dirty="0"/>
              <a:t>(Transport Control </a:t>
            </a:r>
            <a:r>
              <a:rPr lang="pl-PL" sz="1700" b="1" dirty="0" err="1"/>
              <a:t>Protocol</a:t>
            </a:r>
            <a:r>
              <a:rPr lang="pl-PL" sz="1700" b="1" dirty="0"/>
              <a:t>)</a:t>
            </a:r>
            <a:br>
              <a:rPr lang="pl-PL" sz="1700" b="1" dirty="0"/>
            </a:br>
            <a:r>
              <a:rPr lang="pl-PL" sz="1700" dirty="0"/>
              <a:t>oraz protokół </a:t>
            </a:r>
            <a:r>
              <a:rPr lang="pl-PL" sz="1700" b="1" dirty="0"/>
              <a:t>UDP</a:t>
            </a:r>
            <a:r>
              <a:rPr lang="pl-PL" sz="1700" dirty="0"/>
              <a:t> </a:t>
            </a:r>
            <a:r>
              <a:rPr lang="pl-PL" sz="1700" b="1" dirty="0"/>
              <a:t>(User </a:t>
            </a:r>
            <a:r>
              <a:rPr lang="pl-PL" sz="1700" b="1" dirty="0" err="1"/>
              <a:t>Datagrams</a:t>
            </a:r>
            <a:r>
              <a:rPr lang="pl-PL" sz="1700" b="1" dirty="0"/>
              <a:t> </a:t>
            </a:r>
            <a:r>
              <a:rPr lang="pl-PL" sz="1700" b="1" dirty="0" err="1"/>
              <a:t>Protocol</a:t>
            </a:r>
            <a:r>
              <a:rPr lang="pl-PL" sz="1700" b="1" dirty="0"/>
              <a:t>)</a:t>
            </a:r>
            <a:br>
              <a:rPr lang="pl-PL" sz="1700" b="1" dirty="0"/>
            </a:br>
            <a:r>
              <a:rPr lang="pl-PL" sz="1700" dirty="0"/>
              <a:t>realizują </a:t>
            </a:r>
            <a:r>
              <a:rPr lang="pl-PL" sz="1700" u="sng" dirty="0"/>
              <a:t>warstwę transportu</a:t>
            </a:r>
          </a:p>
          <a:p>
            <a:pPr marL="0" indent="0">
              <a:buNone/>
            </a:pPr>
            <a:r>
              <a:rPr lang="pl-PL" sz="1700" dirty="0"/>
              <a:t>Powszechnie używane są dwie wersje protokołu IP:</a:t>
            </a:r>
          </a:p>
          <a:p>
            <a:pPr marL="457200" lvl="1" indent="0">
              <a:buNone/>
            </a:pPr>
            <a:r>
              <a:rPr lang="pl-PL" sz="1700" dirty="0"/>
              <a:t>IPv4 – 32-bity</a:t>
            </a:r>
          </a:p>
          <a:p>
            <a:pPr marL="457200" lvl="1" indent="0">
              <a:buNone/>
            </a:pPr>
            <a:r>
              <a:rPr lang="pl-PL" sz="1700" dirty="0"/>
              <a:t>IPv6 – 128-bitów</a:t>
            </a:r>
          </a:p>
        </p:txBody>
      </p:sp>
    </p:spTree>
    <p:extLst>
      <p:ext uri="{BB962C8B-B14F-4D97-AF65-F5344CB8AC3E}">
        <p14:creationId xmlns:p14="http://schemas.microsoft.com/office/powerpoint/2010/main" val="172103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562BE5-C54D-4D50-899B-DD30FA19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>
                    <a:lumMod val="85000"/>
                    <a:lumOff val="15000"/>
                  </a:schemeClr>
                </a:solidFill>
              </a:rPr>
              <a:t>Adres sieciowy IPv4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027036-185A-4B59-BFC0-8F1BC2D3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431767"/>
            <a:ext cx="10361330" cy="3685156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Zazwyczaj zapisywany w postaci czterech liczb dziesiętnych oddzielonych kropkami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Każda liczba zapisana jest na </a:t>
            </a:r>
            <a:r>
              <a:rPr lang="pl-PL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 bitach</a:t>
            </a:r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reprezentuje wartości z przedziału </a:t>
            </a:r>
            <a:r>
              <a:rPr lang="pl-PL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[0, 255]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Przykład: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pl-PL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192.168.0.1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 reprezentacji binarnej:</a:t>
            </a:r>
          </a:p>
          <a:p>
            <a:pPr marL="0" indent="0" algn="ctr">
              <a:buNone/>
            </a:pPr>
            <a:r>
              <a:rPr lang="pl-PL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11000000.10101000.00000000.00000001</a:t>
            </a:r>
            <a:endParaRPr lang="pl-P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8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8B13C2-6F79-4206-BF34-B6FD3264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pl-PL">
                <a:solidFill>
                  <a:srgbClr val="FFFFFF"/>
                </a:solidFill>
              </a:rPr>
              <a:t>Podsieci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2CF20C0E-93FA-FC0D-E8B7-3BB12F194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14972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74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562BE5-C54D-4D50-899B-DD30FA19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pl-PL" dirty="0"/>
              <a:t>Maska podsieci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027036-185A-4B59-BFC0-8F1BC2D3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2431767"/>
            <a:ext cx="10361330" cy="3685156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l-PL" sz="2000" b="1" dirty="0"/>
              <a:t>Maska podsieci </a:t>
            </a:r>
            <a:r>
              <a:rPr lang="pl-PL" sz="2000" dirty="0"/>
              <a:t>określa, które bity adresu sieciowego oznaczają </a:t>
            </a:r>
            <a:r>
              <a:rPr lang="pl-PL" sz="2000" b="1" dirty="0"/>
              <a:t>adres sieci</a:t>
            </a:r>
            <a:r>
              <a:rPr lang="pl-PL" sz="2000" dirty="0"/>
              <a:t>, a które </a:t>
            </a:r>
            <a:r>
              <a:rPr lang="pl-PL" sz="2000" b="1" dirty="0"/>
              <a:t>adres urządzenia sieciowego</a:t>
            </a:r>
            <a:endParaRPr lang="pl-PL" sz="2000" dirty="0"/>
          </a:p>
          <a:p>
            <a:pPr marL="0" indent="0">
              <a:spcAft>
                <a:spcPts val="1200"/>
              </a:spcAft>
              <a:buNone/>
            </a:pPr>
            <a:r>
              <a:rPr lang="pl-PL" sz="2000" dirty="0"/>
              <a:t>Bity maski ustawione na 1 określają adres sieci, a bity ustawione na 0 adres urządzenia sieciowego (hosta)</a:t>
            </a:r>
          </a:p>
          <a:p>
            <a:pPr marL="0" indent="0">
              <a:buNone/>
            </a:pPr>
            <a:r>
              <a:rPr lang="pl-PL" sz="2000" dirty="0"/>
              <a:t>Przykład:</a:t>
            </a:r>
          </a:p>
          <a:p>
            <a:pPr marL="0" indent="0" algn="ctr">
              <a:buNone/>
            </a:pPr>
            <a:r>
              <a:rPr lang="pl-PL" sz="2000" dirty="0">
                <a:latin typeface="Consolas" panose="020B0609020204030204" pitchFamily="49" charset="0"/>
              </a:rPr>
              <a:t>255.255.0.0</a:t>
            </a:r>
          </a:p>
          <a:p>
            <a:pPr marL="0" indent="0" algn="ctr">
              <a:buNone/>
            </a:pPr>
            <a:r>
              <a:rPr lang="pl-PL" sz="2000" dirty="0">
                <a:latin typeface="Consolas" panose="020B0609020204030204" pitchFamily="49" charset="0"/>
              </a:rPr>
              <a:t>11111111.11111111.00000000.00000000</a:t>
            </a:r>
          </a:p>
          <a:p>
            <a:pPr marL="0" indent="0" algn="ctr">
              <a:buNone/>
            </a:pPr>
            <a:r>
              <a:rPr lang="pl-PL" sz="2000" b="1" dirty="0">
                <a:solidFill>
                  <a:srgbClr val="0070C0"/>
                </a:solidFill>
              </a:rPr>
              <a:t>Adres sieci</a:t>
            </a:r>
            <a:r>
              <a:rPr lang="pl-PL" sz="2000" dirty="0"/>
              <a:t>               </a:t>
            </a:r>
            <a:r>
              <a:rPr lang="pl-PL" sz="2000" b="1" dirty="0">
                <a:solidFill>
                  <a:srgbClr val="7030A0"/>
                </a:solidFill>
              </a:rPr>
              <a:t>Adres hosta</a:t>
            </a:r>
            <a:endParaRPr lang="pl-P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Nawias otwierający 3">
            <a:extLst>
              <a:ext uri="{FF2B5EF4-FFF2-40B4-BE49-F238E27FC236}">
                <a16:creationId xmlns:a16="http://schemas.microsoft.com/office/drawing/2014/main" id="{27116E68-EE6C-0E9B-AA0E-907960E440B8}"/>
              </a:ext>
            </a:extLst>
          </p:cNvPr>
          <p:cNvSpPr/>
          <p:nvPr/>
        </p:nvSpPr>
        <p:spPr>
          <a:xfrm rot="16200000">
            <a:off x="4951327" y="4143276"/>
            <a:ext cx="208449" cy="2422731"/>
          </a:xfrm>
          <a:prstGeom prst="leftBracket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Nawias otwierający 4">
            <a:extLst>
              <a:ext uri="{FF2B5EF4-FFF2-40B4-BE49-F238E27FC236}">
                <a16:creationId xmlns:a16="http://schemas.microsoft.com/office/drawing/2014/main" id="{EEDFEFE5-15BD-25E1-E24C-F559C2134674}"/>
              </a:ext>
            </a:extLst>
          </p:cNvPr>
          <p:cNvSpPr/>
          <p:nvPr/>
        </p:nvSpPr>
        <p:spPr>
          <a:xfrm rot="16200000">
            <a:off x="7478031" y="4143274"/>
            <a:ext cx="208449" cy="2422732"/>
          </a:xfrm>
          <a:prstGeom prst="leftBracket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449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562BE5-C54D-4D50-899B-DD30FA19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pl-PL" dirty="0"/>
              <a:t>Maska podsieci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6027036-185A-4B59-BFC0-8F1BC2D31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6" y="2431767"/>
                <a:ext cx="10361330" cy="368515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pl-PL" sz="2000" b="1" dirty="0"/>
                  <a:t>W masce podsieci mogą wystąpić najpierw wyłącznie "1", a potem wyłącznie "0"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pl-PL" sz="2000" dirty="0"/>
                  <a:t>Do określenia maski podsieci można użyć </a:t>
                </a:r>
                <a:r>
                  <a:rPr lang="pl-PL" sz="2000" b="1" dirty="0"/>
                  <a:t>skróconego sposobu zapisu maski podsieci - podając za adresem IP ilość jedynek występujących w masce</a:t>
                </a:r>
                <a:endParaRPr lang="pl-PL" sz="2000" dirty="0"/>
              </a:p>
              <a:p>
                <a:pPr marL="0" indent="0">
                  <a:buNone/>
                </a:pPr>
                <a:r>
                  <a:rPr lang="pl-PL" sz="2000" dirty="0"/>
                  <a:t>Np. zapis: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:r>
                  <a:rPr lang="pl-PL" sz="2000" dirty="0">
                    <a:latin typeface="Consolas" panose="020B0609020204030204" pitchFamily="49" charset="0"/>
                  </a:rPr>
                  <a:t>192.168.10.0</a:t>
                </a:r>
                <a:r>
                  <a:rPr lang="pl-PL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pl-PL" sz="2000" b="1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24</a:t>
                </a:r>
                <a:endParaRPr lang="pl-PL" sz="20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pl-PL" sz="2000" dirty="0"/>
                  <a:t>oznacza że maska składa się z</a:t>
                </a:r>
                <a:r>
                  <a:rPr lang="pl-PL" sz="2000" b="1" dirty="0"/>
                  <a:t> </a:t>
                </a:r>
                <a:r>
                  <a:rPr lang="pl-PL" sz="2000" b="1" dirty="0">
                    <a:solidFill>
                      <a:srgbClr val="0070C0"/>
                    </a:solidFill>
                  </a:rPr>
                  <a:t>24 jedynek</a:t>
                </a:r>
                <a:r>
                  <a:rPr lang="pl-PL" sz="2000" b="1" dirty="0"/>
                  <a:t> i </a:t>
                </a:r>
                <a:r>
                  <a:rPr lang="pl-PL" sz="2000" b="1" dirty="0">
                    <a:solidFill>
                      <a:srgbClr val="7030A0"/>
                    </a:solidFill>
                  </a:rPr>
                  <a:t>8 zer </a:t>
                </a:r>
                <a:r>
                  <a:rPr lang="pl-PL" sz="2000" dirty="0"/>
                  <a:t>(</a:t>
                </a:r>
                <a14:m>
                  <m:oMath xmlns:m="http://schemas.openxmlformats.org/officeDocument/2006/math">
                    <m:r>
                      <a:rPr lang="pl-PL" sz="2000" i="1" dirty="0" smtClean="0">
                        <a:latin typeface="Cambria Math" panose="02040503050406030204" pitchFamily="18" charset="0"/>
                      </a:rPr>
                      <m:t>32−24=8</m:t>
                    </m:r>
                  </m:oMath>
                </a14:m>
                <a:r>
                  <a:rPr lang="pl-PL" sz="2000" dirty="0"/>
                  <a:t>)</a:t>
                </a:r>
              </a:p>
              <a:p>
                <a:pPr marL="0" indent="0" algn="ctr">
                  <a:buNone/>
                </a:pPr>
                <a:r>
                  <a:rPr lang="pl-PL" sz="2000" b="1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11111111 11111111 11111111 </a:t>
                </a:r>
                <a:r>
                  <a:rPr lang="pl-PL" sz="2000" b="1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00000000</a:t>
                </a:r>
                <a:endParaRPr lang="pl-PL" sz="2000" dirty="0">
                  <a:solidFill>
                    <a:srgbClr val="7030A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6027036-185A-4B59-BFC0-8F1BC2D31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6" y="2431767"/>
                <a:ext cx="10361330" cy="3685156"/>
              </a:xfrm>
              <a:blipFill>
                <a:blip r:embed="rId2"/>
                <a:stretch>
                  <a:fillRect l="-647" r="-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10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43743C-B14B-4822-AFD9-11A91E9F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>
                    <a:lumMod val="85000"/>
                    <a:lumOff val="15000"/>
                  </a:schemeClr>
                </a:solidFill>
              </a:rPr>
              <a:t>W każdej podsieci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0C8CB7-31C7-4A47-B6C9-79487CD3B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588747"/>
          </a:xfrm>
        </p:spPr>
        <p:txBody>
          <a:bodyPr anchor="ctr"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Najmniejszy możliwy adres określa tzw. </a:t>
            </a:r>
            <a:r>
              <a:rPr lang="pl-PL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adres podsieci</a:t>
            </a:r>
            <a:endParaRPr lang="pl-P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Największy możliwy adres określa tzw. </a:t>
            </a:r>
            <a:r>
              <a:rPr lang="pl-PL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adres rozgłoszeniowy</a:t>
            </a: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(</a:t>
            </a:r>
            <a:r>
              <a:rPr lang="pl-PL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broadcast</a:t>
            </a: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b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tj. adres transmisji do wszystkich hostów w podsieci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Np. dla danych:</a:t>
            </a:r>
          </a:p>
          <a:p>
            <a:pPr marL="0" indent="0" algn="ctr">
              <a:buNone/>
            </a:pPr>
            <a:r>
              <a:rPr lang="pl-PL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adres sieciowy: </a:t>
            </a: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192.168.10.100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l-PL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maska podsieci: </a:t>
            </a: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255.255.255.0</a:t>
            </a:r>
          </a:p>
          <a:p>
            <a:pPr marL="0" indent="0">
              <a:buNone/>
            </a:pP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Otrzymujemy:</a:t>
            </a:r>
          </a:p>
          <a:p>
            <a:pPr marL="0" indent="0" algn="ctr">
              <a:buNone/>
            </a:pPr>
            <a:r>
              <a:rPr lang="pl-PL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adres sieci: </a:t>
            </a: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192.168.10.0</a:t>
            </a:r>
            <a:endParaRPr lang="pl-PL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pl-PL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Broadcast:</a:t>
            </a: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192.168.10.255</a:t>
            </a:r>
          </a:p>
          <a:p>
            <a:pPr marL="0" indent="0" algn="ctr">
              <a:buNone/>
            </a:pPr>
            <a:r>
              <a:rPr lang="pl-PL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adresy hostów: </a:t>
            </a:r>
            <a:r>
              <a:rPr lang="pl-P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192.168.10.1 - 192.168.10.254</a:t>
            </a:r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817F33-C4B1-43C5-A971-DA46774F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pl-PL" sz="5200"/>
              <a:t>Brama domyślna</a:t>
            </a:r>
          </a:p>
        </p:txBody>
      </p:sp>
      <p:graphicFrame>
        <p:nvGraphicFramePr>
          <p:cNvPr id="13" name="Symbol zastępczy zawartości 2">
            <a:extLst>
              <a:ext uri="{FF2B5EF4-FFF2-40B4-BE49-F238E27FC236}">
                <a16:creationId xmlns:a16="http://schemas.microsoft.com/office/drawing/2014/main" id="{59A8FF25-0344-34CE-5AEC-6DB467FEA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18087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96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42000B-A791-435F-9D3B-B5ECEF07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l-PL" sz="5000"/>
              <a:t>Adresy publiczne i prywatne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ABDEC3-2E98-41F6-9802-6451E709B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700" dirty="0"/>
              <a:t>W IPv4 adresy można podzielić na:</a:t>
            </a:r>
          </a:p>
          <a:p>
            <a:pPr lvl="1"/>
            <a:r>
              <a:rPr lang="pl-PL" sz="1700" b="1" dirty="0"/>
              <a:t>publiczne</a:t>
            </a:r>
            <a:r>
              <a:rPr lang="pl-PL" sz="1700" dirty="0"/>
              <a:t> - są one dostępne dla wszystkich komputerów wchodzących w skład Internetu</a:t>
            </a:r>
          </a:p>
          <a:p>
            <a:pPr lvl="1">
              <a:spcAft>
                <a:spcPts val="1800"/>
              </a:spcAft>
            </a:pPr>
            <a:r>
              <a:rPr lang="pl-PL" sz="1700" b="1" dirty="0"/>
              <a:t>prywatne</a:t>
            </a:r>
            <a:r>
              <a:rPr lang="pl-PL" sz="1700" dirty="0"/>
              <a:t> - są one dostępne dla urządzeń przyłączonych do sieci lokalnej</a:t>
            </a:r>
          </a:p>
          <a:p>
            <a:pPr marL="0" indent="0">
              <a:buNone/>
            </a:pPr>
            <a:r>
              <a:rPr lang="pl-PL" sz="1700" dirty="0"/>
              <a:t>W Internecie dostępne są trzy klasy adresów prywatnych:</a:t>
            </a:r>
          </a:p>
          <a:p>
            <a:pPr lvl="1"/>
            <a:r>
              <a:rPr lang="pl-PL" sz="1700" b="1" dirty="0">
                <a:latin typeface="Consolas" panose="020B0609020204030204" pitchFamily="49" charset="0"/>
              </a:rPr>
              <a:t>10.0.0.0/8</a:t>
            </a:r>
            <a:endParaRPr lang="pl-PL" sz="1700" dirty="0">
              <a:latin typeface="Consolas" panose="020B0609020204030204" pitchFamily="49" charset="0"/>
            </a:endParaRPr>
          </a:p>
          <a:p>
            <a:pPr lvl="1"/>
            <a:r>
              <a:rPr lang="pl-PL" sz="1700" b="1" dirty="0">
                <a:latin typeface="Consolas" panose="020B0609020204030204" pitchFamily="49" charset="0"/>
              </a:rPr>
              <a:t>172.16.0.0/12</a:t>
            </a:r>
            <a:endParaRPr lang="pl-PL" sz="1700" dirty="0">
              <a:latin typeface="Consolas" panose="020B0609020204030204" pitchFamily="49" charset="0"/>
            </a:endParaRPr>
          </a:p>
          <a:p>
            <a:pPr lvl="1"/>
            <a:r>
              <a:rPr lang="pl-PL" sz="1700" b="1" dirty="0">
                <a:latin typeface="Consolas" panose="020B0609020204030204" pitchFamily="49" charset="0"/>
              </a:rPr>
              <a:t>192.168.0.0/16</a:t>
            </a:r>
            <a:endParaRPr lang="pl-PL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983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392</Words>
  <Application>Microsoft Office PowerPoint</Application>
  <PresentationFormat>Panoramiczny</PresentationFormat>
  <Paragraphs>58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7" baseType="lpstr">
      <vt:lpstr>Meiryo</vt:lpstr>
      <vt:lpstr>Arial</vt:lpstr>
      <vt:lpstr>Calibri</vt:lpstr>
      <vt:lpstr>Calibri Light</vt:lpstr>
      <vt:lpstr>Cambria Math</vt:lpstr>
      <vt:lpstr>Consolas</vt:lpstr>
      <vt:lpstr>Motyw pakietu Office</vt:lpstr>
      <vt:lpstr>Adresy sieciowe</vt:lpstr>
      <vt:lpstr>Wstęp</vt:lpstr>
      <vt:lpstr>Adres sieciowy IPv4</vt:lpstr>
      <vt:lpstr>Podsieci</vt:lpstr>
      <vt:lpstr>Maska podsieci</vt:lpstr>
      <vt:lpstr>Maska podsieci</vt:lpstr>
      <vt:lpstr>W każdej podsieci</vt:lpstr>
      <vt:lpstr>Brama domyślna</vt:lpstr>
      <vt:lpstr>Adresy publiczne i prywatne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Adresy sieciowe</dc:title>
  <dc:creator>Damian Kurpiewski</dc:creator>
  <cp:lastModifiedBy>Damian Kurpiewski</cp:lastModifiedBy>
  <cp:revision>8</cp:revision>
  <dcterms:created xsi:type="dcterms:W3CDTF">2019-01-28T23:23:44Z</dcterms:created>
  <dcterms:modified xsi:type="dcterms:W3CDTF">2023-11-01T21:54:31Z</dcterms:modified>
</cp:coreProperties>
</file>