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59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1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95631-1927-4FD7-80EB-49AF3E24EC07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BEEDE-DBC2-42A1-AEE3-C37D3D9427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4238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Funkcja Eulera: funkcja przypisująca każdej liczbie naturalnej liczbę liczb względnie pierwszych z nią i nie większych od niej</a:t>
            </a:r>
            <a:br>
              <a:rPr lang="pl-PL" dirty="0"/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Znajdujemy liczbę </a:t>
            </a:r>
            <a:r>
              <a:rPr lang="pl-PL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gdzie jej różnica z odwrotnością modularną liczby e jest podzielna przez φ(</a:t>
            </a:r>
            <a:r>
              <a:rPr lang="pl-PL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pl-PL" dirty="0"/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BEEDE-DBC2-42A1-AEE3-C37D3D942730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132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B1499D-0ADE-4207-BBA5-E8FC99E24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638FA85-4045-4DE1-86D1-F2455A081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5FFE3CE-A9B4-4FEF-BE03-ACB7F42A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F451-542B-42E8-B4C0-1FB20453DD71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83C3006-417C-4970-9511-27552361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4CCFFCE-E018-41AC-99D9-38DAA76F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9F7F-3E42-47CF-AA16-1DFAECD037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546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30DEB7-4B46-4049-B74E-B3EF676B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151CD68-07CF-425C-965E-12D760FC8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DC2E9D6-AB2B-45F9-AA6E-E5EAE2D8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F451-542B-42E8-B4C0-1FB20453DD71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B876704-E099-4EA9-A58A-0023003A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A42AA13-908E-4B2B-894F-D0A522AC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9F7F-3E42-47CF-AA16-1DFAECD037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974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1B81821-BA77-4D37-A5C7-D8724D4B8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5650A27-8E20-42DD-B0BD-B2F9F80F2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8081F6B-963E-4D5E-B718-B92963B6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F451-542B-42E8-B4C0-1FB20453DD71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4BFAA4-1552-48BD-9C27-522F8813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FE63E7-F49B-4603-9E3C-906030B6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9F7F-3E42-47CF-AA16-1DFAECD037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017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F9A513-8191-4BEA-B226-09DD59A4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0B0DF2-2F37-4975-AF63-BB18C8356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04EBA03-03EC-47C2-ACFA-BACEB427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F451-542B-42E8-B4C0-1FB20453DD71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DFB7129-36DD-4EDF-B52A-867287BC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E921CC2-AECE-4740-B491-16D5F929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9F7F-3E42-47CF-AA16-1DFAECD037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974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C94456-BFF0-410C-BE4D-60165ED0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35245F1-C32A-4D9B-A105-483F6907D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B2C042B-C691-4ACF-A7C4-0265FA8C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F451-542B-42E8-B4C0-1FB20453DD71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0AE67A-47E2-4B57-89FC-1D56EF10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A3889C9-E9F1-4300-A751-4470CA6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9F7F-3E42-47CF-AA16-1DFAECD037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608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358FD4-B6BC-49B1-9206-083BF5F4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F0AC7F-8A24-4B20-A24A-5BC0DD7D1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31DFD50-0BDD-4E5C-89CB-730D78357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1DEFC27-0AAB-450B-A1FC-6B113DE5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F451-542B-42E8-B4C0-1FB20453DD71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FA7D177-45CE-49FD-8808-D2284735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9447C1E-44C8-4CFA-BB33-7FE18915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9F7F-3E42-47CF-AA16-1DFAECD037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290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AD72EC-26CA-4117-AF3D-05299329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AFB0836-84C8-4BE3-86DB-5DD61EE83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47D8CAA-BDAA-4C89-8A5E-B32CC12BB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1F0640D-10F0-4493-B84D-918054B16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C6D6436-9C7A-4073-9296-1D14A3B5C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25E5C7A-FA3F-44B7-B7B2-7A5E49D4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F451-542B-42E8-B4C0-1FB20453DD71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A7D82C0-C1C4-4403-83E4-D5BAAF08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7DAC0BF-8AB5-47F2-A599-BAD23A54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9F7F-3E42-47CF-AA16-1DFAECD037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556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0760AC-7023-49A9-B2B6-A04197F1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7A45D79-AAF5-400D-98BF-7A374F05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F451-542B-42E8-B4C0-1FB20453DD71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6E2C9BB-B8C7-4A7D-92A9-82908413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82C9D4E-82FB-4F36-AA63-5445A566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9F7F-3E42-47CF-AA16-1DFAECD037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764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05C3425-DBB3-49FD-AEDF-5FDCEBF5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F451-542B-42E8-B4C0-1FB20453DD71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5678090-1826-48FA-836C-20FF4F31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6E8E11A-8D63-4A98-9827-1A4FE3D6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9F7F-3E42-47CF-AA16-1DFAECD037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778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709079-91AD-4575-8D22-B8132674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69A326-3229-4454-9CB2-8403B272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982ABF-45CF-4AB6-9039-593FAA3D7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92D01F5-7ED9-4071-AD15-A36B30F3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F451-542B-42E8-B4C0-1FB20453DD71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33087CC-E0CC-43E3-84ED-F70C663C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38E40B9-5862-4C35-8E6F-0FA8141E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9F7F-3E42-47CF-AA16-1DFAECD037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523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8C9F1E-DAC3-43EF-89BB-37CD4456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23B5072-20F9-4F01-A398-0DC80B576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A972115-1BAC-4B0D-B3A9-7A2B5BD7D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9EF1F45-934C-4AD7-B223-FCB6B7FA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F451-542B-42E8-B4C0-1FB20453DD71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F50C9D3-7813-45DC-9F47-8D21960C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0511FF3-A05A-4A93-9EFD-4B6ED0AC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9F7F-3E42-47CF-AA16-1DFAECD037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743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F517828-8C07-4808-AF74-BC8963FF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41CF655-51B5-43E9-957C-D97DAF7E5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CC19C0-BD58-4D88-AE68-6219086C3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9F451-542B-42E8-B4C0-1FB20453DD71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0AAFA7-B2A0-4433-886D-D6C9CDC6A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01037D6-1F76-4EC5-8A7A-1C661B5B7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89F7F-3E42-47CF-AA16-1DFAECD037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658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legalcode.p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Plik:Asymmetric_cryptography_-_step_2.svg" TargetMode="External"/><Relationship Id="rId2" Type="http://schemas.openxmlformats.org/officeDocument/2006/relationships/hyperlink" Target="https://pl.wikipedia.org/wiki/Plik:Asymmetric_cryptography_-_step_1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pload.wikimedia.org/wikipedia/commons/2/2b/Digital_Signature_diagram.svg" TargetMode="External"/><Relationship Id="rId5" Type="http://schemas.openxmlformats.org/officeDocument/2006/relationships/hyperlink" Target="https://pl.wikipedia.org/wiki/Kryptografia_klucza_publicznego" TargetMode="External"/><Relationship Id="rId4" Type="http://schemas.openxmlformats.org/officeDocument/2006/relationships/hyperlink" Target="https://pl.wikipedia.org/wiki/RSA_(kryptografia)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kwamaryna i zielone Fractal tło, takie jak kwiatowe płatki">
            <a:extLst>
              <a:ext uri="{FF2B5EF4-FFF2-40B4-BE49-F238E27FC236}">
                <a16:creationId xmlns:a16="http://schemas.microsoft.com/office/drawing/2014/main" id="{6316CAAC-E3C5-E57D-F4FF-7377E9AAA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47" b="1625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100D65E-4A89-419F-B567-DB887B5E9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l-PL" sz="6600" b="1" dirty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Szyfrowanie asymetryczne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E911059-B671-410F-9C6F-9C4B76912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l-PL" sz="2800" dirty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Damian Kurpiewski</a:t>
            </a:r>
          </a:p>
        </p:txBody>
      </p:sp>
      <p:pic>
        <p:nvPicPr>
          <p:cNvPr id="4" name="Picture 2">
            <a:hlinkClick r:id="rId3"/>
            <a:extLst>
              <a:ext uri="{FF2B5EF4-FFF2-40B4-BE49-F238E27FC236}">
                <a16:creationId xmlns:a16="http://schemas.microsoft.com/office/drawing/2014/main" id="{953CFE36-DA5A-10F5-8797-085F5C9F9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344" y="6172046"/>
            <a:ext cx="1512168" cy="52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84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19F7815-3AA2-7679-26F4-A63338C8B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8" y="4843169"/>
            <a:ext cx="12196668" cy="2016059"/>
            <a:chOff x="-4668" y="4843169"/>
            <a:chExt cx="12196668" cy="201605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56154CE-3587-5C44-2A6B-1FE49B302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4668" y="4843169"/>
              <a:ext cx="12196668" cy="2015947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E7A46DB-98C4-E666-AEC5-DF8B5DD9E7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668" y="4844400"/>
              <a:ext cx="10565988" cy="2014828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9F8962A-028A-2EBA-FBCF-F9B03344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668" y="4843170"/>
              <a:ext cx="10309010" cy="2006799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F139663-D7C2-5898-E610-2183584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05876" y="4851203"/>
              <a:ext cx="8086124" cy="200679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3C5B38A-6366-403C-9329-C15FD6A2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630" y="5167418"/>
            <a:ext cx="8949690" cy="702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Podpis cyfrowy - działanie</a:t>
            </a:r>
          </a:p>
        </p:txBody>
      </p:sp>
      <p:pic>
        <p:nvPicPr>
          <p:cNvPr id="10" name="Symbol zastępczy zawartości 6">
            <a:extLst>
              <a:ext uri="{FF2B5EF4-FFF2-40B4-BE49-F238E27FC236}">
                <a16:creationId xmlns:a16="http://schemas.microsoft.com/office/drawing/2014/main" id="{B3330983-FBCB-473C-AE0F-350899969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348" y="461527"/>
            <a:ext cx="5193304" cy="389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9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DD77349-6ADE-99FE-8E04-12919EE5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B2B92C-44DF-B41D-C67A-EBF175DF5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1EB2F1-D26A-D7C9-E9AC-B63BE629A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D16430-53D3-47E5-F4B8-B441E710D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9BD62B40-086C-4871-852E-CE5397C8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pl-PL" sz="3200">
                <a:solidFill>
                  <a:srgbClr val="FFFFFF"/>
                </a:solidFill>
              </a:rPr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7DF141-2E92-4FA8-8524-4523CC352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308124"/>
            <a:ext cx="10967780" cy="3673576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l-PL" sz="2000" dirty="0">
                <a:hlinkClick r:id="rId2"/>
              </a:rPr>
              <a:t>https://pl.wikipedia.org/wiki/Plik:Asymmetric_cryptography_-_step_1.svg</a:t>
            </a:r>
            <a:endParaRPr lang="pl-PL" sz="2000" dirty="0"/>
          </a:p>
          <a:p>
            <a:pPr marL="0" indent="0">
              <a:spcAft>
                <a:spcPts val="1200"/>
              </a:spcAft>
              <a:buNone/>
            </a:pPr>
            <a:r>
              <a:rPr lang="pl-PL" sz="2000" dirty="0">
                <a:hlinkClick r:id="rId3"/>
              </a:rPr>
              <a:t>https://pl.wikipedia.org/wiki/Plik:Asymmetric_cryptography_-_step_2.svg</a:t>
            </a:r>
            <a:endParaRPr lang="pl-PL" sz="2000" dirty="0"/>
          </a:p>
          <a:p>
            <a:pPr marL="0" indent="0">
              <a:spcAft>
                <a:spcPts val="1200"/>
              </a:spcAft>
              <a:buNone/>
            </a:pPr>
            <a:r>
              <a:rPr lang="pl-PL" sz="2000" dirty="0">
                <a:hlinkClick r:id="rId4"/>
              </a:rPr>
              <a:t>https://pl.wikipedia.org/wiki/RSA_(kryptografia)</a:t>
            </a:r>
            <a:endParaRPr lang="pl-PL" sz="2000" dirty="0"/>
          </a:p>
          <a:p>
            <a:pPr marL="0" indent="0">
              <a:spcAft>
                <a:spcPts val="1200"/>
              </a:spcAft>
              <a:buNone/>
            </a:pPr>
            <a:r>
              <a:rPr lang="pl-PL" sz="2000" dirty="0">
                <a:hlinkClick r:id="rId5"/>
              </a:rPr>
              <a:t>https://pl.wikipedia.org/wiki/Kryptografia_klucza_publicznego</a:t>
            </a:r>
            <a:endParaRPr lang="pl-PL" sz="2000" dirty="0"/>
          </a:p>
          <a:p>
            <a:pPr marL="0" indent="0">
              <a:spcAft>
                <a:spcPts val="1200"/>
              </a:spcAft>
              <a:buNone/>
            </a:pPr>
            <a:r>
              <a:rPr lang="pl-PL" sz="2000" dirty="0">
                <a:hlinkClick r:id="rId6"/>
              </a:rPr>
              <a:t>https://upload.wikimedia.org/wikipedia/commons/2/2b/Digital_Signature_diagram.svg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01645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Kłódka z sercem zakochanych">
            <a:extLst>
              <a:ext uri="{FF2B5EF4-FFF2-40B4-BE49-F238E27FC236}">
                <a16:creationId xmlns:a16="http://schemas.microsoft.com/office/drawing/2014/main" id="{DD6EFF6A-2241-442B-5140-42D0E9FC8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87" r="27538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B6CEEFA-4073-4D75-A269-4F121543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pl-PL" sz="4000"/>
              <a:t>Opis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6D9386-DC6D-49D2-8C48-C3AC13FEB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pl-PL" sz="2000"/>
              <a:t>Kryptografia klucza publicznego</a:t>
            </a:r>
          </a:p>
          <a:p>
            <a:r>
              <a:rPr lang="pl-PL" sz="2000"/>
              <a:t>Używane są dwa (lub więcej), powiązane ze sobą klucze</a:t>
            </a:r>
          </a:p>
          <a:p>
            <a:r>
              <a:rPr lang="pl-PL" sz="2000"/>
              <a:t>Klucz prywatny i publiczny</a:t>
            </a:r>
          </a:p>
          <a:p>
            <a:r>
              <a:rPr lang="pl-PL" sz="2000"/>
              <a:t>Klucz publiczny może być udostępniany bez utraty bezpieczeństwa danych</a:t>
            </a:r>
          </a:p>
          <a:p>
            <a:r>
              <a:rPr lang="pl-PL" sz="2000"/>
              <a:t>Algorytmy: RSA, ElGamal, DSA, ECC…</a:t>
            </a:r>
          </a:p>
          <a:p>
            <a:r>
              <a:rPr lang="pl-PL" sz="2000"/>
              <a:t>Wykorzystywane także w podpisach cyfrowych</a:t>
            </a:r>
          </a:p>
          <a:p>
            <a:endParaRPr lang="pl-PL" sz="2000"/>
          </a:p>
        </p:txBody>
      </p:sp>
    </p:spTree>
    <p:extLst>
      <p:ext uri="{BB962C8B-B14F-4D97-AF65-F5344CB8AC3E}">
        <p14:creationId xmlns:p14="http://schemas.microsoft.com/office/powerpoint/2010/main" val="185813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09CF756-DFAA-4E95-8CC7-830381A8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Działanie</a:t>
            </a:r>
          </a:p>
        </p:txBody>
      </p:sp>
      <p:pic>
        <p:nvPicPr>
          <p:cNvPr id="1028" name="Picture 4" descr="Plik:Asymmetric cryptography - step 2.svg">
            <a:extLst>
              <a:ext uri="{FF2B5EF4-FFF2-40B4-BE49-F238E27FC236}">
                <a16:creationId xmlns:a16="http://schemas.microsoft.com/office/drawing/2014/main" id="{1C006801-23A1-46C6-B443-C21A0D4DC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015" y="479886"/>
            <a:ext cx="5455917" cy="365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lik:Asymmetric cryptography - step 1.svg">
            <a:extLst>
              <a:ext uri="{FF2B5EF4-FFF2-40B4-BE49-F238E27FC236}">
                <a16:creationId xmlns:a16="http://schemas.microsoft.com/office/drawing/2014/main" id="{AC5140E9-3BDC-4750-83DE-794284CF12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8" y="679140"/>
            <a:ext cx="5455917" cy="291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9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9D243-DA84-4B9E-AC4B-B498C6C0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pl-PL" sz="3200" dirty="0"/>
              <a:t>RSA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D8E4CB-8BE8-4079-A86D-025FA33A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028452" cy="3447832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pl-PL" sz="2000" dirty="0"/>
              <a:t>Algorytm </a:t>
            </a:r>
            <a:r>
              <a:rPr lang="pl-PL" sz="2000" dirty="0" err="1"/>
              <a:t>Rivesta-Shamira-Adlemana</a:t>
            </a:r>
            <a:endParaRPr lang="pl-PL" sz="2000" dirty="0"/>
          </a:p>
          <a:p>
            <a:pPr>
              <a:spcAft>
                <a:spcPts val="1200"/>
              </a:spcAft>
            </a:pPr>
            <a:r>
              <a:rPr lang="pl-PL" sz="2000" dirty="0"/>
              <a:t>Zaprojektowany w 1977r.</a:t>
            </a:r>
          </a:p>
          <a:p>
            <a:pPr>
              <a:spcAft>
                <a:spcPts val="1200"/>
              </a:spcAft>
            </a:pPr>
            <a:r>
              <a:rPr lang="pl-PL" sz="2000" dirty="0"/>
              <a:t>Jeden z najpopularniejszych asymetrycznych algorytmów kryptograficznych</a:t>
            </a:r>
          </a:p>
          <a:p>
            <a:endParaRPr lang="pl-PL" sz="2000" dirty="0"/>
          </a:p>
        </p:txBody>
      </p:sp>
      <p:pic>
        <p:nvPicPr>
          <p:cNvPr id="5" name="Picture 4" descr="Formuły na tle">
            <a:extLst>
              <a:ext uri="{FF2B5EF4-FFF2-40B4-BE49-F238E27FC236}">
                <a16:creationId xmlns:a16="http://schemas.microsoft.com/office/drawing/2014/main" id="{61C08C71-8020-5C0B-63AA-5D0E196AB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05" r="22228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2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EBFA4C8-C301-60A7-C96E-E85360F5D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670B49A-4050-45C8-979E-BA83B495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283714"/>
            <a:ext cx="9906799" cy="1161688"/>
          </a:xfrm>
        </p:spPr>
        <p:txBody>
          <a:bodyPr anchor="ctr">
            <a:normAutofit/>
          </a:bodyPr>
          <a:lstStyle/>
          <a:p>
            <a:r>
              <a:rPr lang="pl-PL" sz="4000"/>
              <a:t>RSA: generowanie kluczy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DEEA8F4-7EFB-4E2F-8C02-17CF30B4A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53561" y="2217761"/>
                <a:ext cx="7680959" cy="4034116"/>
              </a:xfrm>
            </p:spPr>
            <p:txBody>
              <a:bodyPr anchor="ctr"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pl-PL" sz="2000" dirty="0"/>
                  <a:t>Wybieramy losowo dwie duże liczby pierwsze </a:t>
                </a:r>
                <a14:m>
                  <m:oMath xmlns:m="http://schemas.openxmlformats.org/officeDocument/2006/math">
                    <m:r>
                      <a:rPr lang="pl-PL" sz="20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pl-PL" sz="2000" dirty="0"/>
                  <a:t> i </a:t>
                </a:r>
                <a14:m>
                  <m:oMath xmlns:m="http://schemas.openxmlformats.org/officeDocument/2006/math">
                    <m:r>
                      <a:rPr lang="pl-PL" sz="2000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pl-PL" sz="20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pl-PL" sz="2000" dirty="0"/>
                  <a:t>Obliczamy </a:t>
                </a:r>
                <a14:m>
                  <m:oMath xmlns:m="http://schemas.openxmlformats.org/officeDocument/2006/math">
                    <m:r>
                      <a:rPr lang="pl-PL" sz="2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pl-PL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000" b="1" i="1">
                        <a:latin typeface="Cambria Math" panose="02040503050406030204" pitchFamily="18" charset="0"/>
                      </a:rPr>
                      <m:t>𝒑𝒒</m:t>
                    </m:r>
                  </m:oMath>
                </a14:m>
                <a:endParaRPr lang="pl-PL" sz="20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pl-PL" sz="2000" dirty="0"/>
                  <a:t>Obliczamy wartość funkcji Eulera dla n: </a:t>
                </a:r>
                <a14:m>
                  <m:oMath xmlns:m="http://schemas.openxmlformats.org/officeDocument/2006/math">
                    <m:r>
                      <a:rPr lang="pl-PL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pl-PL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pl-PL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l-PL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pl-PL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ctrlPr>
                          <a:rPr lang="pl-PL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  <m:r>
                          <a:rPr lang="pl-PL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pl-PL" sz="2000" b="1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pl-PL" sz="2000" dirty="0"/>
                  <a:t>Wybieramy liczbę </a:t>
                </a:r>
                <a14:m>
                  <m:oMath xmlns:m="http://schemas.openxmlformats.org/officeDocument/2006/math">
                    <m:r>
                      <a:rPr lang="pl-PL" sz="2000" b="1" i="1">
                        <a:latin typeface="Cambria Math" panose="02040503050406030204" pitchFamily="18" charset="0"/>
                      </a:rPr>
                      <m:t>𝒆</m:t>
                    </m:r>
                    <m:r>
                      <a:rPr lang="pl-PL" sz="2000" b="1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pl-PL" sz="2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20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l-PL" sz="2000" b="1" i="1">
                        <a:latin typeface="Cambria Math" panose="02040503050406030204" pitchFamily="18" charset="0"/>
                      </a:rPr>
                      <m:t>𝒆</m:t>
                    </m:r>
                    <m:r>
                      <a:rPr lang="pl-PL" sz="2000" b="1" i="1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pl-PL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pl-PL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pl-PL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l-PL" sz="2000" b="1" dirty="0"/>
                  <a:t> względnie pierwszą z </a:t>
                </a:r>
                <a14:m>
                  <m:oMath xmlns:m="http://schemas.openxmlformats.org/officeDocument/2006/math">
                    <m:r>
                      <a:rPr lang="pl-PL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lang="pl-PL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l-PL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pl-PL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l-PL" sz="20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pl-PL" sz="2000" dirty="0"/>
                  <a:t>Znajdujemy liczbę </a:t>
                </a:r>
                <a14:m>
                  <m:oMath xmlns:m="http://schemas.openxmlformats.org/officeDocument/2006/math">
                    <m:r>
                      <a:rPr lang="pl-PL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l-PL" sz="2000" dirty="0"/>
                  <a:t>: </a:t>
                </a:r>
                <a14:m>
                  <m:oMath xmlns:m="http://schemas.openxmlformats.org/officeDocument/2006/math">
                    <m:r>
                      <a:rPr lang="pl-PL" sz="2000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pl-PL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pl-PL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pl-PL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l-PL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pl-PL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l-PL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pl-PL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l-PL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pl-PL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pl-PL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l-PL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l-PL" sz="2000" b="1" dirty="0"/>
              </a:p>
              <a:p>
                <a:endParaRPr lang="pl-PL" sz="2000" dirty="0"/>
              </a:p>
              <a:p>
                <a:r>
                  <a:rPr lang="pl-PL" sz="2000" b="1" dirty="0"/>
                  <a:t>Klucz publiczny </a:t>
                </a:r>
                <a:r>
                  <a:rPr lang="pl-PL" sz="2000" dirty="0"/>
                  <a:t>definiowany jest jako para liczb </a:t>
                </a:r>
                <a14:m>
                  <m:oMath xmlns:m="http://schemas.openxmlformats.org/officeDocument/2006/math">
                    <m:r>
                      <a:rPr lang="pl-PL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pl-PL" sz="20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sz="2000" b="1" i="1">
                        <a:latin typeface="Cambria Math" panose="02040503050406030204" pitchFamily="18" charset="0"/>
                      </a:rPr>
                      <m:t>𝒆</m:t>
                    </m:r>
                    <m:r>
                      <a:rPr lang="pl-PL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sz="2000" b="1" dirty="0"/>
              </a:p>
              <a:p>
                <a:r>
                  <a:rPr lang="pl-PL" sz="2000" b="1" dirty="0"/>
                  <a:t>Klucz prywatny </a:t>
                </a:r>
                <a:r>
                  <a:rPr lang="pl-PL" sz="2000" dirty="0"/>
                  <a:t>definiowany jest jako para liczb </a:t>
                </a:r>
                <a14:m>
                  <m:oMath xmlns:m="http://schemas.openxmlformats.org/officeDocument/2006/math">
                    <m:r>
                      <a:rPr lang="pl-PL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pl-PL" sz="20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sz="2000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pl-PL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sz="2000" b="1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DEEA8F4-7EFB-4E2F-8C02-17CF30B4A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53561" y="2217761"/>
                <a:ext cx="7680959" cy="4034116"/>
              </a:xfrm>
              <a:blipFill>
                <a:blip r:embed="rId3"/>
                <a:stretch>
                  <a:fillRect l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36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BFA4C8-C301-60A7-C96E-E85360F5D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849584A-67A8-43B9-9B78-C140B614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283714"/>
            <a:ext cx="9906799" cy="1161688"/>
          </a:xfrm>
        </p:spPr>
        <p:txBody>
          <a:bodyPr anchor="ctr">
            <a:normAutofit/>
          </a:bodyPr>
          <a:lstStyle/>
          <a:p>
            <a:r>
              <a:rPr lang="pl-PL" sz="4000"/>
              <a:t>RSA: Szyfrowanie i deszyfrowanie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E7744067-1CB2-422F-A413-9A2EC194C7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53561" y="2217761"/>
                <a:ext cx="7680959" cy="4034116"/>
              </a:xfrm>
            </p:spPr>
            <p:txBody>
              <a:bodyPr anchor="ctr">
                <a:normAutofit/>
              </a:bodyPr>
              <a:lstStyle/>
              <a:p>
                <a:r>
                  <a:rPr lang="pl-PL" sz="2000" dirty="0"/>
                  <a:t>Dzielimy wiadomość na bloki </a:t>
                </a:r>
                <a14:m>
                  <m:oMath xmlns:m="http://schemas.openxmlformats.org/officeDocument/2006/math">
                    <m:r>
                      <a:rPr lang="pl-PL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l-PL" sz="2000" dirty="0"/>
                  <a:t> o wartości nie większej niż </a:t>
                </a:r>
                <a14:m>
                  <m:oMath xmlns:m="http://schemas.openxmlformats.org/officeDocument/2006/math">
                    <m:r>
                      <a:rPr lang="pl-PL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pl-PL" sz="2000" dirty="0"/>
              </a:p>
              <a:p>
                <a:r>
                  <a:rPr lang="pl-PL" sz="2000" dirty="0"/>
                  <a:t>Każdy z bloków szyfrujemy kluczem </a:t>
                </a:r>
                <a14:m>
                  <m:oMath xmlns:m="http://schemas.openxmlformats.org/officeDocument/2006/math">
                    <m:r>
                      <a:rPr lang="pl-PL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0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sz="2000" b="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pl-PL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000" dirty="0"/>
                  <a:t>:</a:t>
                </a:r>
                <a:br>
                  <a:rPr lang="pl-PL" sz="2000" dirty="0"/>
                </a:br>
                <a:endParaRPr lang="pl-PL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sz="20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pl-PL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pl-PL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pl-PL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sup>
                      </m:sSup>
                      <m:r>
                        <a:rPr lang="pl-PL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l-PL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𝒎𝒐𝒅</m:t>
                      </m:r>
                      <m:r>
                        <a:rPr lang="pl-PL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l-PL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pl-PL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sz="2000" b="1" dirty="0"/>
              </a:p>
              <a:p>
                <a:endParaRPr lang="pl-PL" sz="2000" dirty="0"/>
              </a:p>
              <a:p>
                <a:r>
                  <a:rPr lang="pl-PL" sz="2000" dirty="0"/>
                  <a:t>Zaszyfrowana wiadomość składa się z kolejnych bloków </a:t>
                </a:r>
                <a14:m>
                  <m:oMath xmlns:m="http://schemas.openxmlformats.org/officeDocument/2006/math">
                    <m:r>
                      <a:rPr lang="pl-PL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pl-PL" sz="2000" dirty="0"/>
              </a:p>
              <a:p>
                <a:r>
                  <a:rPr lang="pl-PL" sz="2000" dirty="0"/>
                  <a:t>Deszyfrowanie kluczem </a:t>
                </a:r>
                <a14:m>
                  <m:oMath xmlns:m="http://schemas.openxmlformats.org/officeDocument/2006/math">
                    <m:r>
                      <a:rPr lang="pl-PL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0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sz="2000" b="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pl-PL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000" dirty="0"/>
                  <a:t>:</a:t>
                </a:r>
                <a:br>
                  <a:rPr lang="pl-PL" sz="2000" dirty="0"/>
                </a:br>
                <a:endParaRPr lang="pl-PL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pl-PL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pl-PL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pl-PL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  <m:r>
                        <a:rPr lang="pl-PL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l-PL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𝒎𝒐𝒅</m:t>
                      </m:r>
                      <m:r>
                        <a:rPr lang="pl-PL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l-PL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pl-PL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pl-PL" sz="2000" dirty="0"/>
                </a:br>
                <a:endParaRPr lang="pl-PL" sz="20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E7744067-1CB2-422F-A413-9A2EC194C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53561" y="2217761"/>
                <a:ext cx="7680959" cy="4034116"/>
              </a:xfrm>
              <a:blipFill>
                <a:blip r:embed="rId2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84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65C0385-5E30-4D2E-AF9F-4639659D3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upa klucza i otworu">
            <a:extLst>
              <a:ext uri="{FF2B5EF4-FFF2-40B4-BE49-F238E27FC236}">
                <a16:creationId xmlns:a16="http://schemas.microsoft.com/office/drawing/2014/main" id="{D6AD76EE-7B50-75B7-EAB0-1F807EBF5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2" r="2" b="2"/>
          <a:stretch/>
        </p:blipFill>
        <p:spPr>
          <a:xfrm>
            <a:off x="20" y="1666568"/>
            <a:ext cx="6106195" cy="519143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5A03836-9FA7-44CA-89A3-F91E77E0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52766"/>
            <a:ext cx="10591999" cy="1023584"/>
          </a:xfrm>
        </p:spPr>
        <p:txBody>
          <a:bodyPr>
            <a:normAutofit/>
          </a:bodyPr>
          <a:lstStyle/>
          <a:p>
            <a:r>
              <a:rPr lang="pl-PL" sz="4000"/>
              <a:t>Własności szyfrowania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9788CE1-11EE-4D0B-850C-73F8CD48ED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19688" y="2249766"/>
                <a:ext cx="5826538" cy="407030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pl-PL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l-PL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pl-PL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l-PL" sz="2000" dirty="0"/>
                  <a:t>- szyfrowanie kluczami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pl-PL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sz="2000" dirty="0"/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pl-PL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l-PL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pl-PL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l-PL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pl-PL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l-PL" sz="2000" dirty="0"/>
                  <a:t>- deszyfrowanie kluczami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pl-PL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sz="2000" dirty="0"/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pl-PL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l-PL" sz="2000" dirty="0"/>
              </a:p>
              <a:p>
                <a:pPr marL="0" indent="0">
                  <a:buNone/>
                </a:pPr>
                <a:endParaRPr lang="pl-PL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pl-PL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pl-PL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pl-PL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000" b="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pl-PL" sz="20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pl-PL" sz="20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000" b="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  <m:r>
                      <a:rPr lang="pl-PL" sz="2000" b="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l-PL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pl-PL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pl-PL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pl-PL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000" b="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pl-PL" sz="20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pl-PL" sz="20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000" b="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r>
                  <a:rPr lang="pl-PL" sz="2000" dirty="0"/>
                  <a:t>  </a:t>
                </a:r>
                <a:br>
                  <a:rPr lang="pl-PL" sz="2000" dirty="0"/>
                </a:br>
                <a:r>
                  <a:rPr lang="pl-PL" sz="2000" dirty="0"/>
                  <a:t>przemienność szyfrowania</a:t>
                </a:r>
              </a:p>
              <a:p>
                <a:pPr marL="0" indent="0">
                  <a:buNone/>
                </a:pPr>
                <a:endParaRPr lang="pl-PL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pl-PL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pl-PL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sSub>
                              <m:sSubPr>
                                <m:ctrlPr>
                                  <a:rPr lang="pl-PL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000" b="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pl-PL" sz="20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pl-PL" sz="20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000" b="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  <m:r>
                      <a:rPr lang="pl-PL" sz="2000" b="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l-PL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pl-PL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pl-PL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sSub>
                              <m:sSubPr>
                                <m:ctrlPr>
                                  <a:rPr lang="pl-PL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000" b="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pl-PL" sz="20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pl-PL" sz="20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000" b="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r>
                  <a:rPr lang="pl-PL" sz="2000" dirty="0"/>
                  <a:t>  </a:t>
                </a:r>
                <a:br>
                  <a:rPr lang="pl-PL" sz="2000" dirty="0"/>
                </a:br>
                <a:r>
                  <a:rPr lang="pl-PL" sz="2000" dirty="0"/>
                  <a:t>przemienność deszyfrowania</a:t>
                </a:r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9788CE1-11EE-4D0B-850C-73F8CD48ED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19688" y="2249766"/>
                <a:ext cx="5826538" cy="407030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74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94A94E-D74C-4C77-B6AA-4A6246CEB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pl-PL" sz="3200"/>
              <a:t>Podpis cyfrowy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C50D53-79FB-4AFD-BA20-008552D9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148093" cy="3447832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pl-PL" sz="2000" dirty="0"/>
              <a:t>Sposób sprawdzenia autentyczności dokumentów i wiadomości elektronicznych</a:t>
            </a:r>
          </a:p>
          <a:p>
            <a:pPr>
              <a:spcAft>
                <a:spcPts val="1200"/>
              </a:spcAft>
            </a:pPr>
            <a:r>
              <a:rPr lang="pl-PL" sz="2000" dirty="0"/>
              <a:t>Potwierdza nadawcę wiadomości</a:t>
            </a:r>
          </a:p>
          <a:p>
            <a:pPr>
              <a:spcAft>
                <a:spcPts val="1200"/>
              </a:spcAft>
            </a:pPr>
            <a:r>
              <a:rPr lang="pl-PL" sz="2000" dirty="0"/>
              <a:t>Zapewnia, że wiadomość nie została zmieniona</a:t>
            </a:r>
          </a:p>
          <a:p>
            <a:endParaRPr lang="pl-PL" sz="2000" dirty="0"/>
          </a:p>
        </p:txBody>
      </p:sp>
      <p:pic>
        <p:nvPicPr>
          <p:cNvPr id="14" name="Picture 4" descr="Wykrzyknik na żółtym tle">
            <a:extLst>
              <a:ext uri="{FF2B5EF4-FFF2-40B4-BE49-F238E27FC236}">
                <a16:creationId xmlns:a16="http://schemas.microsoft.com/office/drawing/2014/main" id="{AF1D259C-8CE6-20CA-671B-F029FA4BC2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25" r="10208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BF3460-1FAA-4A2B-8B9D-8464C673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pl-PL" sz="3200" dirty="0"/>
              <a:t>Podpis cyfrowy: działanie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50B817-F66C-4E04-B7B5-82160C204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079727" cy="3447832"/>
          </a:xfrm>
        </p:spPr>
        <p:txBody>
          <a:bodyPr anchor="ctr">
            <a:norm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pl-PL" sz="1700" dirty="0"/>
              <a:t>Tworzymy </a:t>
            </a:r>
            <a:r>
              <a:rPr lang="pl-PL" sz="1700" b="1" dirty="0"/>
              <a:t>skrót</a:t>
            </a:r>
            <a:r>
              <a:rPr lang="pl-PL" sz="1700" dirty="0"/>
              <a:t> wiadomości (używając funkcji haszującej)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pl-PL" sz="1700" dirty="0"/>
              <a:t>Szyfrujemy go </a:t>
            </a:r>
            <a:r>
              <a:rPr lang="pl-PL" sz="1700" b="1" dirty="0"/>
              <a:t>kluczem prywatnym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pl-PL" sz="1700" dirty="0"/>
              <a:t>Wysyłamy razem z oryginalną wiadomością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pl-PL" sz="1700" dirty="0"/>
              <a:t>Odbiorca potwierdza naszą tożsamość </a:t>
            </a:r>
            <a:r>
              <a:rPr lang="pl-PL" sz="1700" b="1" dirty="0"/>
              <a:t>odszyfrowując naszym kluczem publicznym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pl-PL" sz="1700" dirty="0"/>
              <a:t>Potwierdza, że wiadomość nie została zmieniona, </a:t>
            </a:r>
            <a:r>
              <a:rPr lang="pl-PL" sz="1700" b="1" dirty="0"/>
              <a:t>ponownie obliczając skrót wiadomości</a:t>
            </a:r>
          </a:p>
        </p:txBody>
      </p:sp>
      <p:pic>
        <p:nvPicPr>
          <p:cNvPr id="5" name="Picture 4" descr="Klawisze antycznej kasy">
            <a:extLst>
              <a:ext uri="{FF2B5EF4-FFF2-40B4-BE49-F238E27FC236}">
                <a16:creationId xmlns:a16="http://schemas.microsoft.com/office/drawing/2014/main" id="{6F373B5C-E46C-1796-EE01-0CDEA9E49F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63" r="22126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2076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434</Words>
  <Application>Microsoft Office PowerPoint</Application>
  <PresentationFormat>Panoramiczny</PresentationFormat>
  <Paragraphs>57</Paragraphs>
  <Slides>11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Motyw pakietu Office</vt:lpstr>
      <vt:lpstr>Szyfrowanie asymetryczne</vt:lpstr>
      <vt:lpstr>Opis</vt:lpstr>
      <vt:lpstr>Działanie</vt:lpstr>
      <vt:lpstr>RSA</vt:lpstr>
      <vt:lpstr>RSA: generowanie kluczy</vt:lpstr>
      <vt:lpstr>RSA: Szyfrowanie i deszyfrowanie</vt:lpstr>
      <vt:lpstr>Własności szyfrowania</vt:lpstr>
      <vt:lpstr>Podpis cyfrowy</vt:lpstr>
      <vt:lpstr>Podpis cyfrowy: działanie</vt:lpstr>
      <vt:lpstr>Podpis cyfrowy - działanie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Szyfrowanie asymetryczne</dc:title>
  <dc:creator>Damian Kurpiewski</dc:creator>
  <cp:lastModifiedBy>Damian Kurpiewski</cp:lastModifiedBy>
  <cp:revision>3</cp:revision>
  <dcterms:created xsi:type="dcterms:W3CDTF">2018-09-14T08:05:30Z</dcterms:created>
  <dcterms:modified xsi:type="dcterms:W3CDTF">2023-11-01T20:48:53Z</dcterms:modified>
</cp:coreProperties>
</file>