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9" r:id="rId4"/>
    <p:sldId id="277" r:id="rId5"/>
    <p:sldId id="27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304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258" r:id="rId5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02" d="100"/>
          <a:sy n="102" d="100"/>
        </p:scale>
        <p:origin x="8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E5836-637E-3D49-86A1-5777112B6EF7}" type="datetimeFigureOut">
              <a:rPr lang="pl-PL" smtClean="0"/>
              <a:t>18.09.2017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88B5B-19C1-C14F-838E-02B254860164}" type="slidenum">
              <a:rPr lang="pl-PL" smtClean="0"/>
              <a:t>‹nr›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1457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edyt. styl wz. tyt.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471E-503E-EC47-A4D3-1CB6A5C691B0}" type="datetimeFigureOut">
              <a:rPr lang="pl-PL" smtClean="0"/>
              <a:t>18.09.2017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0FFD7-3F97-A741-BCE2-815846D6ACAC}" type="slidenum">
              <a:rPr lang="pl-PL" smtClean="0"/>
              <a:t>‹nr›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66721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edyt. styl wz. tyt.</a:t>
            </a:r>
            <a:endParaRPr lang="pl-PL"/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471E-503E-EC47-A4D3-1CB6A5C691B0}" type="datetimeFigureOut">
              <a:rPr lang="pl-PL" smtClean="0"/>
              <a:t>18.09.2017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0FFD7-3F97-A741-BCE2-815846D6ACAC}" type="slidenum">
              <a:rPr lang="pl-PL" smtClean="0"/>
              <a:t>‹nr›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0050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edyt. styl wz. tyt.</a:t>
            </a:r>
            <a:endParaRPr lang="pl-PL"/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471E-503E-EC47-A4D3-1CB6A5C691B0}" type="datetimeFigureOut">
              <a:rPr lang="pl-PL" smtClean="0"/>
              <a:t>18.09.2017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0FFD7-3F97-A741-BCE2-815846D6ACAC}" type="slidenum">
              <a:rPr lang="pl-PL" smtClean="0"/>
              <a:t>‹nr›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65191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edyt. styl wz. tyt.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471E-503E-EC47-A4D3-1CB6A5C691B0}" type="datetimeFigureOut">
              <a:rPr lang="pl-PL" smtClean="0"/>
              <a:t>18.09.2017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0FFD7-3F97-A741-BCE2-815846D6ACAC}" type="slidenum">
              <a:rPr lang="pl-PL" smtClean="0"/>
              <a:t>‹nr›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7630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edyt. styl wz. tyt.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471E-503E-EC47-A4D3-1CB6A5C691B0}" type="datetimeFigureOut">
              <a:rPr lang="pl-PL" smtClean="0"/>
              <a:t>18.09.2017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0FFD7-3F97-A741-BCE2-815846D6ACAC}" type="slidenum">
              <a:rPr lang="pl-PL" smtClean="0"/>
              <a:t>‹nr›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48560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edyt. styl wz. tyt.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471E-503E-EC47-A4D3-1CB6A5C691B0}" type="datetimeFigureOut">
              <a:rPr lang="pl-PL" smtClean="0"/>
              <a:t>18.09.2017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0FFD7-3F97-A741-BCE2-815846D6ACAC}" type="slidenum">
              <a:rPr lang="pl-PL" smtClean="0"/>
              <a:t>‹nr›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2717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edyt. styl wz. tyt.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471E-503E-EC47-A4D3-1CB6A5C691B0}" type="datetimeFigureOut">
              <a:rPr lang="pl-PL" smtClean="0"/>
              <a:t>18.09.2017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0FFD7-3F97-A741-BCE2-815846D6ACAC}" type="slidenum">
              <a:rPr lang="pl-PL" smtClean="0"/>
              <a:t>‹nr›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5798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edyt. styl wz. tyt.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471E-503E-EC47-A4D3-1CB6A5C691B0}" type="datetimeFigureOut">
              <a:rPr lang="pl-PL" smtClean="0"/>
              <a:t>18.09.2017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0FFD7-3F97-A741-BCE2-815846D6ACAC}" type="slidenum">
              <a:rPr lang="pl-PL" smtClean="0"/>
              <a:t>‹nr›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34130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471E-503E-EC47-A4D3-1CB6A5C691B0}" type="datetimeFigureOut">
              <a:rPr lang="pl-PL" smtClean="0"/>
              <a:t>18.09.2017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0FFD7-3F97-A741-BCE2-815846D6ACAC}" type="slidenum">
              <a:rPr lang="pl-PL" smtClean="0"/>
              <a:t>‹nr›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21047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edyt. styl wz. tyt.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471E-503E-EC47-A4D3-1CB6A5C691B0}" type="datetimeFigureOut">
              <a:rPr lang="pl-PL" smtClean="0"/>
              <a:t>18.09.2017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0FFD7-3F97-A741-BCE2-815846D6ACAC}" type="slidenum">
              <a:rPr lang="pl-PL" smtClean="0"/>
              <a:t>‹nr›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2143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edyt. styl wz. tyt.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471E-503E-EC47-A4D3-1CB6A5C691B0}" type="datetimeFigureOut">
              <a:rPr lang="pl-PL" smtClean="0"/>
              <a:t>18.09.2017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0FFD7-3F97-A741-BCE2-815846D6ACAC}" type="slidenum">
              <a:rPr lang="pl-PL" smtClean="0"/>
              <a:t>‹nr›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90599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edyt. styl wz. tyt.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E471E-503E-EC47-A4D3-1CB6A5C691B0}" type="datetimeFigureOut">
              <a:rPr lang="pl-PL" smtClean="0"/>
              <a:t>18.09.2017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0FFD7-3F97-A741-BCE2-815846D6ACAC}" type="slidenum">
              <a:rPr lang="pl-PL" smtClean="0"/>
              <a:t>‹nr›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7470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dn.pixabay.com/photo/2017/01/31/16/57/linux-2025536_960_720.png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B558F58E-93BA-44A3-BCDA-585AFF2E4F3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 rotWithShape="1">
          <a:blip r:embed="rId2"/>
          <a:srcRect t="9891" r="1" b="1"/>
          <a:stretch/>
        </p:blipFill>
        <p:spPr>
          <a:xfrm>
            <a:off x="5913123" y="10"/>
            <a:ext cx="6278877" cy="685799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</p:spPr>
      </p:pic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BCD0BBC1-A7D4-445D-98AC-95A6A45D8E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93776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55320" y="2631125"/>
            <a:ext cx="4983480" cy="2397443"/>
          </a:xfrm>
        </p:spPr>
        <p:txBody>
          <a:bodyPr anchor="t">
            <a:normAutofit/>
          </a:bodyPr>
          <a:lstStyle/>
          <a:p>
            <a:pPr algn="l"/>
            <a:r>
              <a:rPr lang="pl-PL" sz="5600" dirty="0"/>
              <a:t>Wprowadzenie do systemu </a:t>
            </a:r>
            <a:r>
              <a:rPr lang="pl-PL" sz="5600" dirty="0" smtClean="0"/>
              <a:t>Linux</a:t>
            </a:r>
            <a:endParaRPr lang="pl-PL" sz="5600" dirty="0"/>
          </a:p>
        </p:txBody>
      </p:sp>
    </p:spTree>
    <p:extLst>
      <p:ext uri="{BB962C8B-B14F-4D97-AF65-F5344CB8AC3E}">
        <p14:creationId xmlns:p14="http://schemas.microsoft.com/office/powerpoint/2010/main" val="745924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Ścieżki absolutne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Korzeń systemu (</a:t>
            </a:r>
            <a:r>
              <a:rPr lang="pl-PL" dirty="0" err="1"/>
              <a:t>root</a:t>
            </a:r>
            <a:r>
              <a:rPr lang="pl-PL" dirty="0"/>
              <a:t> </a:t>
            </a:r>
            <a:r>
              <a:rPr lang="pl-PL" dirty="0" err="1"/>
              <a:t>directory</a:t>
            </a:r>
            <a:r>
              <a:rPr lang="pl-PL" dirty="0"/>
              <a:t>): </a:t>
            </a:r>
            <a:r>
              <a:rPr lang="pl-PL" dirty="0" smtClean="0"/>
              <a:t>/</a:t>
            </a:r>
          </a:p>
          <a:p>
            <a:endParaRPr lang="pl-PL" dirty="0"/>
          </a:p>
          <a:p>
            <a:r>
              <a:rPr lang="pl-PL" dirty="0"/>
              <a:t>Od tego wszystko się </a:t>
            </a:r>
            <a:r>
              <a:rPr lang="pl-PL" dirty="0" smtClean="0"/>
              <a:t>zaczyna</a:t>
            </a:r>
          </a:p>
          <a:p>
            <a:endParaRPr lang="pl-PL" dirty="0"/>
          </a:p>
          <a:p>
            <a:r>
              <a:rPr lang="pl-PL" dirty="0"/>
              <a:t>Ścieżki absolutne zawsze zaczynają się od korzenia</a:t>
            </a:r>
          </a:p>
          <a:p>
            <a:pPr marL="0" indent="0" algn="ctr">
              <a:buNone/>
            </a:pPr>
            <a:r>
              <a:rPr lang="pl-PL" dirty="0">
                <a:latin typeface="Ubuntu Mono" charset="0"/>
                <a:ea typeface="Ubuntu Mono" charset="0"/>
                <a:cs typeface="Ubuntu Mono" charset="0"/>
              </a:rPr>
              <a:t>/</a:t>
            </a:r>
            <a:r>
              <a:rPr lang="pl-PL" dirty="0" err="1">
                <a:latin typeface="Ubuntu Mono" charset="0"/>
                <a:ea typeface="Ubuntu Mono" charset="0"/>
                <a:cs typeface="Ubuntu Mono" charset="0"/>
              </a:rPr>
              <a:t>usr</a:t>
            </a:r>
            <a:r>
              <a:rPr lang="pl-PL" dirty="0">
                <a:latin typeface="Ubuntu Mono" charset="0"/>
                <a:ea typeface="Ubuntu Mono" charset="0"/>
                <a:cs typeface="Ubuntu Mono" charset="0"/>
              </a:rPr>
              <a:t>/bin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03389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Ścieżki względne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Odnoszą się do miejsca, w którym się aktualnie znajdujemy</a:t>
            </a:r>
          </a:p>
          <a:p>
            <a:r>
              <a:rPr lang="pl-PL" dirty="0" smtClean="0"/>
              <a:t>Nie zaczynają się od /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91538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>
                <a:ea typeface="Ubuntu Mono" charset="0"/>
                <a:cs typeface="Ubuntu Mono" charset="0"/>
              </a:rPr>
              <a:t>Ścieżka względna:</a:t>
            </a:r>
          </a:p>
          <a:p>
            <a:pPr marL="0" indent="0">
              <a:buNone/>
            </a:pPr>
            <a:r>
              <a:rPr lang="pl-PL" dirty="0" err="1" smtClean="0">
                <a:latin typeface="Ubuntu Mono" charset="0"/>
                <a:ea typeface="Ubuntu Mono" charset="0"/>
                <a:cs typeface="Ubuntu Mono" charset="0"/>
              </a:rPr>
              <a:t>ls</a:t>
            </a:r>
            <a:r>
              <a:rPr lang="pl-PL" dirty="0" smtClean="0">
                <a:latin typeface="Ubuntu Mono" charset="0"/>
                <a:ea typeface="Ubuntu Mono" charset="0"/>
                <a:cs typeface="Ubuntu Mono" charset="0"/>
              </a:rPr>
              <a:t> </a:t>
            </a:r>
            <a:r>
              <a:rPr lang="pl-PL" dirty="0" err="1" smtClean="0">
                <a:latin typeface="Ubuntu Mono" charset="0"/>
                <a:ea typeface="Ubuntu Mono" charset="0"/>
                <a:cs typeface="Ubuntu Mono" charset="0"/>
              </a:rPr>
              <a:t>Documents</a:t>
            </a:r>
            <a:endParaRPr lang="pl-PL" dirty="0" smtClean="0">
              <a:latin typeface="Ubuntu Mono" charset="0"/>
              <a:ea typeface="Ubuntu Mono" charset="0"/>
              <a:cs typeface="Ubuntu Mono" charset="0"/>
            </a:endParaRPr>
          </a:p>
          <a:p>
            <a:pPr marL="0" indent="0">
              <a:buNone/>
            </a:pPr>
            <a:endParaRPr lang="pl-PL" dirty="0" smtClean="0">
              <a:latin typeface="Ubuntu Mono" charset="0"/>
              <a:ea typeface="Ubuntu Mono" charset="0"/>
              <a:cs typeface="Ubuntu Mono" charset="0"/>
            </a:endParaRPr>
          </a:p>
          <a:p>
            <a:pPr marL="0" indent="0">
              <a:buNone/>
            </a:pPr>
            <a:r>
              <a:rPr lang="pl-PL" dirty="0" smtClean="0">
                <a:ea typeface="Ubuntu Mono" charset="0"/>
                <a:cs typeface="Ubuntu Mono" charset="0"/>
              </a:rPr>
              <a:t>Ścieżka absolutna:</a:t>
            </a:r>
          </a:p>
          <a:p>
            <a:pPr marL="0" indent="0">
              <a:buNone/>
            </a:pPr>
            <a:r>
              <a:rPr lang="pl-PL" dirty="0" err="1">
                <a:latin typeface="Ubuntu Mono" charset="0"/>
                <a:ea typeface="Ubuntu Mono" charset="0"/>
                <a:cs typeface="Ubuntu Mono" charset="0"/>
              </a:rPr>
              <a:t>ls</a:t>
            </a:r>
            <a:r>
              <a:rPr lang="pl-PL" dirty="0">
                <a:latin typeface="Ubuntu Mono" charset="0"/>
                <a:ea typeface="Ubuntu Mono" charset="0"/>
                <a:cs typeface="Ubuntu Mono" charset="0"/>
              </a:rPr>
              <a:t> </a:t>
            </a:r>
            <a:r>
              <a:rPr lang="pl-PL" dirty="0" smtClean="0">
                <a:latin typeface="Ubuntu Mono" charset="0"/>
                <a:ea typeface="Ubuntu Mono" charset="0"/>
                <a:cs typeface="Ubuntu Mono" charset="0"/>
              </a:rPr>
              <a:t>/</a:t>
            </a:r>
            <a:r>
              <a:rPr lang="pl-PL" dirty="0" err="1" smtClean="0">
                <a:latin typeface="Ubuntu Mono" charset="0"/>
                <a:ea typeface="Ubuntu Mono" charset="0"/>
                <a:cs typeface="Ubuntu Mono" charset="0"/>
              </a:rPr>
              <a:t>home</a:t>
            </a:r>
            <a:r>
              <a:rPr lang="pl-PL" dirty="0" smtClean="0">
                <a:latin typeface="Ubuntu Mono" charset="0"/>
                <a:ea typeface="Ubuntu Mono" charset="0"/>
                <a:cs typeface="Ubuntu Mono" charset="0"/>
              </a:rPr>
              <a:t>/</a:t>
            </a:r>
            <a:r>
              <a:rPr lang="pl-PL" dirty="0" err="1" smtClean="0">
                <a:latin typeface="Ubuntu Mono" charset="0"/>
                <a:ea typeface="Ubuntu Mono" charset="0"/>
                <a:cs typeface="Ubuntu Mono" charset="0"/>
              </a:rPr>
              <a:t>blackbat</a:t>
            </a:r>
            <a:r>
              <a:rPr lang="pl-PL" dirty="0" smtClean="0">
                <a:latin typeface="Ubuntu Mono" charset="0"/>
                <a:ea typeface="Ubuntu Mono" charset="0"/>
                <a:cs typeface="Ubuntu Mono" charset="0"/>
              </a:rPr>
              <a:t>/</a:t>
            </a:r>
            <a:r>
              <a:rPr lang="pl-PL" dirty="0" err="1" smtClean="0">
                <a:latin typeface="Ubuntu Mono" charset="0"/>
                <a:ea typeface="Ubuntu Mono" charset="0"/>
                <a:cs typeface="Ubuntu Mono" charset="0"/>
              </a:rPr>
              <a:t>Documents</a:t>
            </a:r>
            <a:endParaRPr lang="pl-PL" dirty="0">
              <a:latin typeface="Ubuntu Mono" charset="0"/>
              <a:ea typeface="Ubuntu Mono" charset="0"/>
              <a:cs typeface="Ubuntu Mono" charset="0"/>
            </a:endParaRP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35034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Więcej o ścieżkach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~ (tylda) </a:t>
            </a:r>
            <a:r>
              <a:rPr lang="mr-IN" dirty="0" smtClean="0"/>
              <a:t>–</a:t>
            </a:r>
            <a:r>
              <a:rPr lang="pl-PL" dirty="0" smtClean="0"/>
              <a:t> skrót do naszego katalogu domowego</a:t>
            </a:r>
          </a:p>
          <a:p>
            <a:pPr marL="0" indent="0" algn="ctr">
              <a:buNone/>
            </a:pPr>
            <a:r>
              <a:rPr lang="pl-PL" dirty="0" smtClean="0">
                <a:latin typeface="Ubuntu Mono" charset="0"/>
                <a:ea typeface="Ubuntu Mono" charset="0"/>
                <a:cs typeface="Ubuntu Mono" charset="0"/>
              </a:rPr>
              <a:t>~/</a:t>
            </a:r>
            <a:r>
              <a:rPr lang="pl-PL" dirty="0" err="1" smtClean="0">
                <a:latin typeface="Ubuntu Mono" charset="0"/>
                <a:ea typeface="Ubuntu Mono" charset="0"/>
                <a:cs typeface="Ubuntu Mono" charset="0"/>
              </a:rPr>
              <a:t>Documents</a:t>
            </a:r>
            <a:endParaRPr lang="pl-PL" dirty="0" smtClean="0">
              <a:latin typeface="Ubuntu Mono" charset="0"/>
              <a:ea typeface="Ubuntu Mono" charset="0"/>
              <a:cs typeface="Ubuntu Mono" charset="0"/>
            </a:endParaRPr>
          </a:p>
          <a:p>
            <a:pPr marL="0" indent="0" algn="ctr">
              <a:buNone/>
            </a:pPr>
            <a:endParaRPr lang="pl-PL" dirty="0" smtClean="0">
              <a:latin typeface="Ubuntu Mono" charset="0"/>
              <a:ea typeface="Ubuntu Mono" charset="0"/>
              <a:cs typeface="Ubuntu Mono" charset="0"/>
            </a:endParaRPr>
          </a:p>
          <a:p>
            <a:r>
              <a:rPr lang="pl-PL" dirty="0" smtClean="0"/>
              <a:t>. (kropka) </a:t>
            </a:r>
            <a:r>
              <a:rPr lang="mr-IN" dirty="0" smtClean="0"/>
              <a:t>–</a:t>
            </a:r>
            <a:r>
              <a:rPr lang="pl-PL" dirty="0" smtClean="0"/>
              <a:t> odniesienie do obecnego katalogu</a:t>
            </a:r>
          </a:p>
          <a:p>
            <a:pPr marL="0" indent="0" algn="ctr">
              <a:buNone/>
            </a:pPr>
            <a:r>
              <a:rPr lang="pl-PL" dirty="0" smtClean="0">
                <a:latin typeface="Ubuntu Mono" charset="0"/>
                <a:ea typeface="Ubuntu Mono" charset="0"/>
                <a:cs typeface="Ubuntu Mono" charset="0"/>
              </a:rPr>
              <a:t>./</a:t>
            </a:r>
            <a:r>
              <a:rPr lang="pl-PL" dirty="0" err="1" smtClean="0">
                <a:latin typeface="Ubuntu Mono" charset="0"/>
                <a:ea typeface="Ubuntu Mono" charset="0"/>
                <a:cs typeface="Ubuntu Mono" charset="0"/>
              </a:rPr>
              <a:t>Documents</a:t>
            </a:r>
            <a:endParaRPr lang="pl-PL" dirty="0" smtClean="0">
              <a:latin typeface="Ubuntu Mono" charset="0"/>
              <a:ea typeface="Ubuntu Mono" charset="0"/>
              <a:cs typeface="Ubuntu Mono" charset="0"/>
            </a:endParaRPr>
          </a:p>
          <a:p>
            <a:pPr marL="0" indent="0" algn="ctr">
              <a:buNone/>
            </a:pPr>
            <a:endParaRPr lang="pl-PL" dirty="0" smtClean="0">
              <a:latin typeface="Ubuntu Mono" charset="0"/>
              <a:ea typeface="Ubuntu Mono" charset="0"/>
              <a:cs typeface="Ubuntu Mono" charset="0"/>
            </a:endParaRPr>
          </a:p>
          <a:p>
            <a:r>
              <a:rPr lang="pl-PL" dirty="0" smtClean="0"/>
              <a:t>.. (</a:t>
            </a:r>
            <a:r>
              <a:rPr lang="pl-PL" dirty="0" err="1" smtClean="0"/>
              <a:t>kropkakropka</a:t>
            </a:r>
            <a:r>
              <a:rPr lang="pl-PL" dirty="0" smtClean="0"/>
              <a:t>) </a:t>
            </a:r>
            <a:r>
              <a:rPr lang="mr-IN" dirty="0" smtClean="0"/>
              <a:t>–</a:t>
            </a:r>
            <a:r>
              <a:rPr lang="pl-PL" dirty="0" smtClean="0"/>
              <a:t> odniesienie do katalogu rodzica (obejmującego)</a:t>
            </a:r>
          </a:p>
          <a:p>
            <a:pPr marL="0" indent="0" algn="ctr">
              <a:buNone/>
            </a:pPr>
            <a:r>
              <a:rPr lang="pl-PL" dirty="0" smtClean="0">
                <a:latin typeface="Ubuntu Mono" charset="0"/>
                <a:ea typeface="Ubuntu Mono" charset="0"/>
                <a:cs typeface="Ubuntu Mono" charset="0"/>
              </a:rPr>
              <a:t>../../</a:t>
            </a:r>
            <a:r>
              <a:rPr lang="pl-PL" dirty="0" err="1" smtClean="0">
                <a:latin typeface="Ubuntu Mono" charset="0"/>
                <a:ea typeface="Ubuntu Mono" charset="0"/>
                <a:cs typeface="Ubuntu Mono" charset="0"/>
              </a:rPr>
              <a:t>usr</a:t>
            </a:r>
            <a:endParaRPr lang="pl-PL" dirty="0">
              <a:latin typeface="Ubuntu Mono" charset="0"/>
              <a:ea typeface="Ubuntu Mono" charset="0"/>
              <a:cs typeface="Ubuntu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897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Poruszanie się po systemie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Aby </a:t>
            </a:r>
            <a:r>
              <a:rPr lang="pl-PL" dirty="0" smtClean="0">
                <a:solidFill>
                  <a:srgbClr val="FF0000"/>
                </a:solidFill>
              </a:rPr>
              <a:t>przejść</a:t>
            </a:r>
            <a:r>
              <a:rPr lang="pl-PL" dirty="0" smtClean="0"/>
              <a:t> do innego katalogu:</a:t>
            </a:r>
          </a:p>
          <a:p>
            <a:pPr marL="0" indent="0" algn="ctr">
              <a:buNone/>
            </a:pPr>
            <a:r>
              <a:rPr lang="pl-PL" dirty="0">
                <a:latin typeface="Ubuntu Mono" charset="0"/>
                <a:ea typeface="Ubuntu Mono" charset="0"/>
                <a:cs typeface="Ubuntu Mono" charset="0"/>
              </a:rPr>
              <a:t>c</a:t>
            </a:r>
            <a:r>
              <a:rPr lang="pl-PL" dirty="0" smtClean="0">
                <a:latin typeface="Ubuntu Mono" charset="0"/>
                <a:ea typeface="Ubuntu Mono" charset="0"/>
                <a:cs typeface="Ubuntu Mono" charset="0"/>
              </a:rPr>
              <a:t>d [ścieżka]</a:t>
            </a:r>
          </a:p>
          <a:p>
            <a:pPr marL="0" indent="0" algn="ctr">
              <a:buNone/>
            </a:pPr>
            <a:endParaRPr lang="pl-PL" dirty="0">
              <a:latin typeface="Ubuntu Mono" charset="0"/>
              <a:ea typeface="Ubuntu Mono" charset="0"/>
              <a:cs typeface="Ubuntu Mono" charset="0"/>
            </a:endParaRPr>
          </a:p>
          <a:p>
            <a:r>
              <a:rPr lang="pl-PL" dirty="0" smtClean="0">
                <a:ea typeface="Ubuntu Mono" charset="0"/>
                <a:cs typeface="Ubuntu Mono" charset="0"/>
              </a:rPr>
              <a:t>Przykłady:</a:t>
            </a:r>
          </a:p>
          <a:p>
            <a:pPr marL="0" indent="0">
              <a:buNone/>
            </a:pPr>
            <a:r>
              <a:rPr lang="pl-PL" dirty="0">
                <a:latin typeface="Ubuntu Mono" charset="0"/>
                <a:ea typeface="Ubuntu Mono" charset="0"/>
                <a:cs typeface="Ubuntu Mono" charset="0"/>
              </a:rPr>
              <a:t>c</a:t>
            </a:r>
            <a:r>
              <a:rPr lang="pl-PL" dirty="0" smtClean="0">
                <a:latin typeface="Ubuntu Mono" charset="0"/>
                <a:ea typeface="Ubuntu Mono" charset="0"/>
                <a:cs typeface="Ubuntu Mono" charset="0"/>
              </a:rPr>
              <a:t>d </a:t>
            </a:r>
            <a:r>
              <a:rPr lang="pl-PL" dirty="0" err="1" smtClean="0">
                <a:latin typeface="Ubuntu Mono" charset="0"/>
                <a:ea typeface="Ubuntu Mono" charset="0"/>
                <a:cs typeface="Ubuntu Mono" charset="0"/>
              </a:rPr>
              <a:t>Documents</a:t>
            </a:r>
            <a:endParaRPr lang="pl-PL" dirty="0" smtClean="0">
              <a:latin typeface="Ubuntu Mono" charset="0"/>
              <a:ea typeface="Ubuntu Mono" charset="0"/>
              <a:cs typeface="Ubuntu Mono" charset="0"/>
            </a:endParaRPr>
          </a:p>
          <a:p>
            <a:pPr marL="0" indent="0">
              <a:buNone/>
            </a:pPr>
            <a:r>
              <a:rPr lang="pl-PL" dirty="0">
                <a:latin typeface="Ubuntu Mono" charset="0"/>
                <a:ea typeface="Ubuntu Mono" charset="0"/>
                <a:cs typeface="Ubuntu Mono" charset="0"/>
              </a:rPr>
              <a:t>cd </a:t>
            </a:r>
            <a:r>
              <a:rPr lang="pl-PL" dirty="0" smtClean="0">
                <a:latin typeface="Ubuntu Mono" charset="0"/>
                <a:ea typeface="Ubuntu Mono" charset="0"/>
                <a:cs typeface="Ubuntu Mono" charset="0"/>
              </a:rPr>
              <a:t>/</a:t>
            </a:r>
          </a:p>
          <a:p>
            <a:pPr marL="0" indent="0">
              <a:buNone/>
            </a:pPr>
            <a:r>
              <a:rPr lang="pl-PL" dirty="0">
                <a:latin typeface="Ubuntu Mono" charset="0"/>
                <a:ea typeface="Ubuntu Mono" charset="0"/>
                <a:cs typeface="Ubuntu Mono" charset="0"/>
              </a:rPr>
              <a:t>cd </a:t>
            </a:r>
            <a:r>
              <a:rPr lang="pl-PL" dirty="0" smtClean="0">
                <a:latin typeface="Ubuntu Mono" charset="0"/>
                <a:ea typeface="Ubuntu Mono" charset="0"/>
                <a:cs typeface="Ubuntu Mono" charset="0"/>
              </a:rPr>
              <a:t>~/</a:t>
            </a:r>
            <a:endParaRPr lang="pl-PL" dirty="0">
              <a:latin typeface="Ubuntu Mono" charset="0"/>
              <a:ea typeface="Ubuntu Mono" charset="0"/>
              <a:cs typeface="Ubuntu Mono" charset="0"/>
            </a:endParaRPr>
          </a:p>
          <a:p>
            <a:endParaRPr lang="pl-PL" dirty="0">
              <a:latin typeface="Ubuntu Mono" charset="0"/>
              <a:ea typeface="Ubuntu Mono" charset="0"/>
              <a:cs typeface="Ubuntu Mono" charset="0"/>
            </a:endParaRPr>
          </a:p>
          <a:p>
            <a:endParaRPr lang="pl-PL" dirty="0" smtClean="0">
              <a:latin typeface="Ubuntu Mono" charset="0"/>
              <a:ea typeface="Ubuntu Mono" charset="0"/>
              <a:cs typeface="Ubuntu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4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Wskazówka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Gdy zaczniesz coś wpisywać, kliknij przycisk </a:t>
            </a:r>
            <a:r>
              <a:rPr lang="pl-PL" dirty="0" smtClean="0">
                <a:solidFill>
                  <a:srgbClr val="FF0000"/>
                </a:solidFill>
              </a:rPr>
              <a:t>TAB</a:t>
            </a:r>
          </a:p>
          <a:p>
            <a:endParaRPr lang="pl-PL" dirty="0" smtClean="0"/>
          </a:p>
          <a:p>
            <a:r>
              <a:rPr lang="pl-PL" dirty="0" smtClean="0"/>
              <a:t>TAB </a:t>
            </a:r>
            <a:r>
              <a:rPr lang="pl-PL" dirty="0" smtClean="0">
                <a:solidFill>
                  <a:srgbClr val="FF0000"/>
                </a:solidFill>
              </a:rPr>
              <a:t>uzupełnia</a:t>
            </a:r>
            <a:r>
              <a:rPr lang="pl-PL" dirty="0" smtClean="0"/>
              <a:t> wpisywaną komendę, ścieżkę</a:t>
            </a:r>
            <a:r>
              <a:rPr lang="mr-IN" dirty="0" smtClean="0"/>
              <a:t>…</a:t>
            </a:r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Jeżeli jest </a:t>
            </a:r>
            <a:r>
              <a:rPr lang="pl-PL" dirty="0" smtClean="0">
                <a:solidFill>
                  <a:srgbClr val="FF0000"/>
                </a:solidFill>
              </a:rPr>
              <a:t>więcej niż jedna </a:t>
            </a:r>
            <a:r>
              <a:rPr lang="pl-PL" dirty="0" smtClean="0"/>
              <a:t>możliwość, </a:t>
            </a:r>
            <a:r>
              <a:rPr lang="pl-PL" dirty="0" smtClean="0">
                <a:solidFill>
                  <a:srgbClr val="FF0000"/>
                </a:solidFill>
              </a:rPr>
              <a:t>dwukrotne wciśnięcie TAB </a:t>
            </a:r>
            <a:r>
              <a:rPr lang="pl-PL" dirty="0" smtClean="0"/>
              <a:t>wyświetli ich listę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95435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Jakie pliki i foldery znajdują się w katalogu głównym (</a:t>
            </a:r>
            <a:r>
              <a:rPr lang="pl-PL" dirty="0" err="1" smtClean="0"/>
              <a:t>root</a:t>
            </a:r>
            <a:r>
              <a:rPr lang="pl-PL" dirty="0" smtClean="0"/>
              <a:t>)?</a:t>
            </a:r>
          </a:p>
          <a:p>
            <a:endParaRPr lang="pl-PL" dirty="0" smtClean="0"/>
          </a:p>
          <a:p>
            <a:r>
              <a:rPr lang="pl-PL" dirty="0" smtClean="0"/>
              <a:t>Jakie pliki i foldery znajdują się w Twoim katalogu domowym?</a:t>
            </a:r>
          </a:p>
          <a:p>
            <a:endParaRPr lang="pl-PL" dirty="0" smtClean="0"/>
          </a:p>
          <a:p>
            <a:r>
              <a:rPr lang="pl-PL" dirty="0" smtClean="0"/>
              <a:t>Co mieści się pod ścieżką /bin?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47448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 plikach słów kilka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Wszystko jest plikiem: katalogi, klawiatura, monitor</a:t>
            </a:r>
            <a:r>
              <a:rPr lang="mr-IN" dirty="0" smtClean="0"/>
              <a:t>…</a:t>
            </a:r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Linux jest systemem bez rozszerzeń: nazwa pliku (np. </a:t>
            </a:r>
            <a:r>
              <a:rPr lang="pl-PL" dirty="0" err="1" smtClean="0"/>
              <a:t>plik.exe</a:t>
            </a:r>
            <a:r>
              <a:rPr lang="pl-PL" dirty="0" smtClean="0"/>
              <a:t>, </a:t>
            </a:r>
            <a:r>
              <a:rPr lang="pl-PL" dirty="0" err="1" smtClean="0"/>
              <a:t>plik.txt</a:t>
            </a:r>
            <a:r>
              <a:rPr lang="pl-PL" dirty="0" smtClean="0"/>
              <a:t>) nie definiuje jego typu</a:t>
            </a:r>
          </a:p>
          <a:p>
            <a:endParaRPr lang="pl-PL" dirty="0" smtClean="0"/>
          </a:p>
          <a:p>
            <a:r>
              <a:rPr lang="pl-PL" dirty="0" smtClean="0"/>
              <a:t>Możemy poznać typ pliku używając polecenia:</a:t>
            </a:r>
          </a:p>
          <a:p>
            <a:pPr marL="0" indent="0" algn="ctr">
              <a:buNone/>
            </a:pPr>
            <a:r>
              <a:rPr lang="pl-PL" dirty="0">
                <a:latin typeface="Ubuntu Mono" charset="0"/>
                <a:ea typeface="Ubuntu Mono" charset="0"/>
                <a:cs typeface="Ubuntu Mono" charset="0"/>
              </a:rPr>
              <a:t>f</a:t>
            </a:r>
            <a:r>
              <a:rPr lang="pl-PL" dirty="0" smtClean="0">
                <a:latin typeface="Ubuntu Mono" charset="0"/>
                <a:ea typeface="Ubuntu Mono" charset="0"/>
                <a:cs typeface="Ubuntu Mono" charset="0"/>
              </a:rPr>
              <a:t>ile &lt;</a:t>
            </a:r>
            <a:r>
              <a:rPr lang="pl-PL" i="1" dirty="0" smtClean="0">
                <a:latin typeface="Ubuntu Mono" charset="0"/>
                <a:ea typeface="Ubuntu Mono" charset="0"/>
                <a:cs typeface="Ubuntu Mono" charset="0"/>
              </a:rPr>
              <a:t>ścieżka&gt;</a:t>
            </a:r>
          </a:p>
          <a:p>
            <a:endParaRPr lang="pl-PL" i="1" dirty="0">
              <a:ea typeface="Ubuntu Mono" charset="0"/>
              <a:cs typeface="Ubuntu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247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Pliki c.d.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Wielkość liter ma znaczenie: </a:t>
            </a:r>
            <a:r>
              <a:rPr lang="pl-PL" dirty="0" err="1" smtClean="0"/>
              <a:t>PLIK.txt</a:t>
            </a:r>
            <a:r>
              <a:rPr lang="pl-PL" dirty="0" smtClean="0"/>
              <a:t> to nie </a:t>
            </a:r>
            <a:r>
              <a:rPr lang="pl-PL" dirty="0" err="1" smtClean="0"/>
              <a:t>plik.txt</a:t>
            </a:r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Spacje w nazwach są dozwolone, ale bywają kłopotliwe</a:t>
            </a:r>
          </a:p>
          <a:p>
            <a:pPr marL="1604963" indent="1606550">
              <a:buNone/>
            </a:pPr>
            <a:r>
              <a:rPr lang="pl-PL" dirty="0" err="1">
                <a:latin typeface="Ubuntu Mono" charset="0"/>
                <a:ea typeface="Ubuntu Mono" charset="0"/>
                <a:cs typeface="Ubuntu Mono" charset="0"/>
              </a:rPr>
              <a:t>l</a:t>
            </a:r>
            <a:r>
              <a:rPr lang="pl-PL" dirty="0" err="1" smtClean="0">
                <a:latin typeface="Ubuntu Mono" charset="0"/>
                <a:ea typeface="Ubuntu Mono" charset="0"/>
                <a:cs typeface="Ubuntu Mono" charset="0"/>
              </a:rPr>
              <a:t>s</a:t>
            </a:r>
            <a:r>
              <a:rPr lang="pl-PL" dirty="0" smtClean="0">
                <a:latin typeface="Ubuntu Mono" charset="0"/>
                <a:ea typeface="Ubuntu Mono" charset="0"/>
                <a:cs typeface="Ubuntu Mono" charset="0"/>
              </a:rPr>
              <a:t> Nowy Folder</a:t>
            </a:r>
            <a:r>
              <a:rPr lang="pl-PL" dirty="0" smtClean="0"/>
              <a:t>     </a:t>
            </a:r>
            <a:r>
              <a:rPr lang="mr-IN" dirty="0" smtClean="0"/>
              <a:t>–</a:t>
            </a:r>
            <a:r>
              <a:rPr lang="pl-PL" dirty="0" smtClean="0"/>
              <a:t> błąd</a:t>
            </a:r>
          </a:p>
          <a:p>
            <a:pPr marL="1604963" indent="1606550">
              <a:buNone/>
            </a:pPr>
            <a:r>
              <a:rPr lang="pl-PL" dirty="0" err="1">
                <a:latin typeface="Ubuntu Mono" charset="0"/>
                <a:ea typeface="Ubuntu Mono" charset="0"/>
                <a:cs typeface="Ubuntu Mono" charset="0"/>
              </a:rPr>
              <a:t>l</a:t>
            </a:r>
            <a:r>
              <a:rPr lang="pl-PL" dirty="0" err="1" smtClean="0">
                <a:latin typeface="Ubuntu Mono" charset="0"/>
                <a:ea typeface="Ubuntu Mono" charset="0"/>
                <a:cs typeface="Ubuntu Mono" charset="0"/>
              </a:rPr>
              <a:t>s</a:t>
            </a:r>
            <a:r>
              <a:rPr lang="pl-PL" dirty="0" smtClean="0">
                <a:latin typeface="Ubuntu Mono" charset="0"/>
                <a:ea typeface="Ubuntu Mono" charset="0"/>
                <a:cs typeface="Ubuntu Mono" charset="0"/>
              </a:rPr>
              <a:t> ‘Nowy Folder’</a:t>
            </a:r>
            <a:r>
              <a:rPr lang="pl-PL" dirty="0" smtClean="0"/>
              <a:t> </a:t>
            </a:r>
            <a:r>
              <a:rPr lang="mr-IN" dirty="0" smtClean="0"/>
              <a:t>–</a:t>
            </a:r>
            <a:r>
              <a:rPr lang="pl-PL" dirty="0" smtClean="0"/>
              <a:t> ok</a:t>
            </a:r>
          </a:p>
          <a:p>
            <a:pPr marL="1604963" indent="1606550">
              <a:buNone/>
            </a:pPr>
            <a:r>
              <a:rPr lang="pl-PL" dirty="0" err="1">
                <a:latin typeface="Ubuntu Mono" charset="0"/>
                <a:ea typeface="Ubuntu Mono" charset="0"/>
                <a:cs typeface="Ubuntu Mono" charset="0"/>
              </a:rPr>
              <a:t>l</a:t>
            </a:r>
            <a:r>
              <a:rPr lang="pl-PL" dirty="0" err="1" smtClean="0">
                <a:latin typeface="Ubuntu Mono" charset="0"/>
                <a:ea typeface="Ubuntu Mono" charset="0"/>
                <a:cs typeface="Ubuntu Mono" charset="0"/>
              </a:rPr>
              <a:t>s</a:t>
            </a:r>
            <a:r>
              <a:rPr lang="pl-PL" dirty="0" smtClean="0">
                <a:latin typeface="Ubuntu Mono" charset="0"/>
                <a:ea typeface="Ubuntu Mono" charset="0"/>
                <a:cs typeface="Ubuntu Mono" charset="0"/>
              </a:rPr>
              <a:t> Nowy\ Folder</a:t>
            </a:r>
            <a:r>
              <a:rPr lang="pl-PL" dirty="0" smtClean="0"/>
              <a:t>   </a:t>
            </a:r>
            <a:r>
              <a:rPr lang="mr-IN" dirty="0" smtClean="0"/>
              <a:t>–</a:t>
            </a:r>
            <a:r>
              <a:rPr lang="pl-PL" dirty="0" smtClean="0"/>
              <a:t> też ok</a:t>
            </a:r>
          </a:p>
          <a:p>
            <a:pPr algn="ctr"/>
            <a:endParaRPr lang="pl-PL" dirty="0" smtClean="0"/>
          </a:p>
          <a:p>
            <a:r>
              <a:rPr lang="pl-PL" dirty="0" smtClean="0"/>
              <a:t>Symbol \ unieważnia specjalne znaczenie (działanie) kolejnego znaku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81316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Ukryte pliki i katalogi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Wszystkie pliki, których nazwa zaczyna się od </a:t>
            </a:r>
            <a:r>
              <a:rPr lang="pl-PL" dirty="0" smtClean="0">
                <a:solidFill>
                  <a:srgbClr val="FF0000"/>
                </a:solidFill>
              </a:rPr>
              <a:t>kropki</a:t>
            </a:r>
            <a:r>
              <a:rPr lang="pl-PL" dirty="0" smtClean="0"/>
              <a:t> są traktowane jako </a:t>
            </a:r>
            <a:r>
              <a:rPr lang="pl-PL" dirty="0" smtClean="0">
                <a:solidFill>
                  <a:srgbClr val="FF0000"/>
                </a:solidFill>
              </a:rPr>
              <a:t>ukryte</a:t>
            </a:r>
          </a:p>
          <a:p>
            <a:pPr marL="0" indent="0" algn="ctr">
              <a:buNone/>
            </a:pPr>
            <a:r>
              <a:rPr lang="pl-PL" dirty="0" smtClean="0">
                <a:latin typeface="Ubuntu Mono" charset="0"/>
                <a:ea typeface="Ubuntu Mono" charset="0"/>
                <a:cs typeface="Ubuntu Mono" charset="0"/>
              </a:rPr>
              <a:t>.</a:t>
            </a:r>
            <a:r>
              <a:rPr lang="pl-PL" dirty="0" err="1" smtClean="0">
                <a:latin typeface="Ubuntu Mono" charset="0"/>
                <a:ea typeface="Ubuntu Mono" charset="0"/>
                <a:cs typeface="Ubuntu Mono" charset="0"/>
              </a:rPr>
              <a:t>ukryty_plik</a:t>
            </a:r>
            <a:endParaRPr lang="pl-PL" dirty="0" smtClean="0">
              <a:latin typeface="Ubuntu Mono" charset="0"/>
              <a:ea typeface="Ubuntu Mono" charset="0"/>
              <a:cs typeface="Ubuntu Mono" charset="0"/>
            </a:endParaRPr>
          </a:p>
          <a:p>
            <a:pPr algn="ctr"/>
            <a:endParaRPr lang="pl-PL" dirty="0" smtClean="0"/>
          </a:p>
          <a:p>
            <a:r>
              <a:rPr lang="pl-PL" dirty="0" smtClean="0"/>
              <a:t>Aby wyświetlić ukryte pliki, możemy użyć </a:t>
            </a:r>
            <a:r>
              <a:rPr lang="pl-PL" dirty="0" smtClean="0">
                <a:solidFill>
                  <a:srgbClr val="FF0000"/>
                </a:solidFill>
              </a:rPr>
              <a:t>opcji </a:t>
            </a:r>
            <a:r>
              <a:rPr lang="mr-IN" dirty="0" smtClean="0">
                <a:solidFill>
                  <a:srgbClr val="FF0000"/>
                </a:solidFill>
                <a:latin typeface="Ubuntu Mono" charset="0"/>
                <a:ea typeface="Ubuntu Mono" charset="0"/>
                <a:cs typeface="Ubuntu Mono" charset="0"/>
              </a:rPr>
              <a:t>–</a:t>
            </a:r>
            <a:r>
              <a:rPr lang="pl-PL" dirty="0" smtClean="0">
                <a:solidFill>
                  <a:srgbClr val="FF0000"/>
                </a:solidFill>
                <a:latin typeface="Ubuntu Mono" charset="0"/>
                <a:ea typeface="Ubuntu Mono" charset="0"/>
                <a:cs typeface="Ubuntu Mono" charset="0"/>
              </a:rPr>
              <a:t>a</a:t>
            </a:r>
            <a:r>
              <a:rPr lang="pl-PL" dirty="0" smtClean="0"/>
              <a:t> do polecenia </a:t>
            </a:r>
            <a:r>
              <a:rPr lang="pl-PL" dirty="0" err="1" smtClean="0">
                <a:solidFill>
                  <a:srgbClr val="FF0000"/>
                </a:solidFill>
                <a:latin typeface="Ubuntu Mono" charset="0"/>
                <a:ea typeface="Ubuntu Mono" charset="0"/>
                <a:cs typeface="Ubuntu Mono" charset="0"/>
              </a:rPr>
              <a:t>ls</a:t>
            </a:r>
            <a:endParaRPr lang="pl-PL" dirty="0" smtClean="0">
              <a:solidFill>
                <a:srgbClr val="FF0000"/>
              </a:solidFill>
              <a:latin typeface="Ubuntu Mono" charset="0"/>
              <a:ea typeface="Ubuntu Mono" charset="0"/>
              <a:cs typeface="Ubuntu Mono" charset="0"/>
            </a:endParaRPr>
          </a:p>
          <a:p>
            <a:pPr marL="0" indent="0" algn="ctr">
              <a:buNone/>
            </a:pPr>
            <a:r>
              <a:rPr lang="pl-PL" dirty="0" err="1">
                <a:latin typeface="Ubuntu Mono" charset="0"/>
                <a:ea typeface="Ubuntu Mono" charset="0"/>
                <a:cs typeface="Ubuntu Mono" charset="0"/>
              </a:rPr>
              <a:t>l</a:t>
            </a:r>
            <a:r>
              <a:rPr lang="pl-PL" dirty="0" err="1" smtClean="0">
                <a:latin typeface="Ubuntu Mono" charset="0"/>
                <a:ea typeface="Ubuntu Mono" charset="0"/>
                <a:cs typeface="Ubuntu Mono" charset="0"/>
              </a:rPr>
              <a:t>s</a:t>
            </a:r>
            <a:r>
              <a:rPr lang="pl-PL" dirty="0" smtClean="0">
                <a:latin typeface="Ubuntu Mono" charset="0"/>
                <a:ea typeface="Ubuntu Mono" charset="0"/>
                <a:cs typeface="Ubuntu Mono" charset="0"/>
              </a:rPr>
              <a:t> -a</a:t>
            </a:r>
            <a:endParaRPr lang="pl-PL" dirty="0">
              <a:latin typeface="Ubuntu Mono" charset="0"/>
              <a:ea typeface="Ubuntu Mono" charset="0"/>
              <a:cs typeface="Ubuntu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216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Linia poleceń - terminal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 smtClean="0">
                <a:solidFill>
                  <a:srgbClr val="FF0000"/>
                </a:solidFill>
              </a:rPr>
              <a:t>Tekstowy</a:t>
            </a:r>
            <a:r>
              <a:rPr lang="pl-PL" dirty="0" smtClean="0"/>
              <a:t> interfejs </a:t>
            </a:r>
            <a:r>
              <a:rPr lang="pl-PL" dirty="0" smtClean="0"/>
              <a:t>systemu</a:t>
            </a:r>
          </a:p>
          <a:p>
            <a:endParaRPr lang="pl-PL" dirty="0" smtClean="0"/>
          </a:p>
          <a:p>
            <a:r>
              <a:rPr lang="pl-PL" dirty="0" smtClean="0"/>
              <a:t>Polecenia i odpowiedzi w formie </a:t>
            </a:r>
            <a:r>
              <a:rPr lang="pl-PL" dirty="0" smtClean="0"/>
              <a:t>tekstu</a:t>
            </a:r>
          </a:p>
          <a:p>
            <a:endParaRPr lang="pl-PL" dirty="0" smtClean="0"/>
          </a:p>
          <a:p>
            <a:r>
              <a:rPr lang="pl-PL" dirty="0" smtClean="0"/>
              <a:t>Działamy wewnątrz </a:t>
            </a:r>
            <a:r>
              <a:rPr lang="pl-PL" dirty="0" smtClean="0">
                <a:solidFill>
                  <a:srgbClr val="FF0000"/>
                </a:solidFill>
              </a:rPr>
              <a:t>powłoki</a:t>
            </a:r>
          </a:p>
          <a:p>
            <a:endParaRPr lang="pl-PL" dirty="0" smtClean="0"/>
          </a:p>
          <a:p>
            <a:r>
              <a:rPr lang="pl-PL" dirty="0" smtClean="0"/>
              <a:t>Powłoka określa </a:t>
            </a:r>
            <a:r>
              <a:rPr lang="pl-PL" dirty="0" smtClean="0">
                <a:solidFill>
                  <a:srgbClr val="FF0000"/>
                </a:solidFill>
              </a:rPr>
              <a:t>działanie</a:t>
            </a:r>
            <a:r>
              <a:rPr lang="pl-PL" dirty="0" smtClean="0"/>
              <a:t> i </a:t>
            </a:r>
            <a:r>
              <a:rPr lang="pl-PL" dirty="0" smtClean="0">
                <a:solidFill>
                  <a:srgbClr val="FF0000"/>
                </a:solidFill>
              </a:rPr>
              <a:t>wygląd</a:t>
            </a:r>
            <a:r>
              <a:rPr lang="pl-PL" dirty="0" smtClean="0"/>
              <a:t> </a:t>
            </a:r>
            <a:r>
              <a:rPr lang="pl-PL" dirty="0" smtClean="0"/>
              <a:t>terminala</a:t>
            </a:r>
          </a:p>
          <a:p>
            <a:endParaRPr lang="pl-PL" dirty="0" smtClean="0"/>
          </a:p>
          <a:p>
            <a:r>
              <a:rPr lang="pl-PL" dirty="0" smtClean="0"/>
              <a:t>Aby wyświetlić obecną powłokę:</a:t>
            </a:r>
          </a:p>
          <a:p>
            <a:pPr marL="0" indent="0" algn="ctr">
              <a:buNone/>
            </a:pPr>
            <a:r>
              <a:rPr lang="pl-PL" dirty="0">
                <a:latin typeface="Ubuntu Mono" charset="0"/>
                <a:ea typeface="Ubuntu Mono" charset="0"/>
                <a:cs typeface="Ubuntu Mono" charset="0"/>
              </a:rPr>
              <a:t>e</a:t>
            </a:r>
            <a:r>
              <a:rPr lang="pl-PL" dirty="0" smtClean="0">
                <a:latin typeface="Ubuntu Mono" charset="0"/>
                <a:ea typeface="Ubuntu Mono" charset="0"/>
                <a:cs typeface="Ubuntu Mono" charset="0"/>
              </a:rPr>
              <a:t>cho $SHELL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257340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Jakie ukryte pliki znajdują się w Twoim katalogu domowym?</a:t>
            </a:r>
          </a:p>
          <a:p>
            <a:r>
              <a:rPr lang="pl-PL" dirty="0" smtClean="0"/>
              <a:t>Jaki mają typ?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63142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Manual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Polecenia powłoki oferują najróżniejsze możliwości</a:t>
            </a:r>
          </a:p>
          <a:p>
            <a:endParaRPr lang="pl-PL" dirty="0" smtClean="0"/>
          </a:p>
          <a:p>
            <a:r>
              <a:rPr lang="pl-PL" dirty="0" smtClean="0"/>
              <a:t>Ciężko je jednak wszystkie spamiętać</a:t>
            </a:r>
          </a:p>
          <a:p>
            <a:endParaRPr lang="pl-PL" dirty="0" smtClean="0"/>
          </a:p>
          <a:p>
            <a:r>
              <a:rPr lang="pl-PL" dirty="0" smtClean="0"/>
              <a:t>Z pomocą przychodzi </a:t>
            </a:r>
            <a:r>
              <a:rPr lang="pl-PL" dirty="0" smtClean="0">
                <a:solidFill>
                  <a:srgbClr val="FF0000"/>
                </a:solidFill>
              </a:rPr>
              <a:t>manual</a:t>
            </a:r>
          </a:p>
          <a:p>
            <a:endParaRPr lang="pl-PL" dirty="0" smtClean="0"/>
          </a:p>
          <a:p>
            <a:r>
              <a:rPr lang="pl-PL" dirty="0" smtClean="0"/>
              <a:t>Możemy go traktować jako </a:t>
            </a:r>
            <a:r>
              <a:rPr lang="pl-PL" dirty="0" smtClean="0">
                <a:solidFill>
                  <a:srgbClr val="FF0000"/>
                </a:solidFill>
              </a:rPr>
              <a:t>podręcznik użytkownika</a:t>
            </a:r>
          </a:p>
          <a:p>
            <a:endParaRPr lang="pl-PL" dirty="0" smtClean="0"/>
          </a:p>
          <a:p>
            <a:r>
              <a:rPr lang="pl-PL" dirty="0" smtClean="0"/>
              <a:t>Opisuje poszczególne </a:t>
            </a:r>
            <a:r>
              <a:rPr lang="pl-PL" dirty="0" smtClean="0">
                <a:solidFill>
                  <a:srgbClr val="FF0000"/>
                </a:solidFill>
              </a:rPr>
              <a:t>polecenia</a:t>
            </a:r>
            <a:r>
              <a:rPr lang="pl-PL" dirty="0" smtClean="0"/>
              <a:t> i ich </a:t>
            </a:r>
            <a:r>
              <a:rPr lang="pl-PL" dirty="0" smtClean="0">
                <a:solidFill>
                  <a:srgbClr val="FF0000"/>
                </a:solidFill>
              </a:rPr>
              <a:t>opcje</a:t>
            </a:r>
            <a:endParaRPr lang="pl-P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927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Jak poznać polecenie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Aby wyświetlić informacje o poleceniu, użyjemy:</a:t>
            </a:r>
          </a:p>
          <a:p>
            <a:pPr marL="0" indent="0" algn="ctr">
              <a:buNone/>
            </a:pPr>
            <a:r>
              <a:rPr lang="pl-PL" dirty="0" err="1">
                <a:latin typeface="Ubuntu Mono" charset="0"/>
                <a:ea typeface="Ubuntu Mono" charset="0"/>
                <a:cs typeface="Ubuntu Mono" charset="0"/>
              </a:rPr>
              <a:t>m</a:t>
            </a:r>
            <a:r>
              <a:rPr lang="pl-PL" dirty="0" err="1" smtClean="0">
                <a:latin typeface="Ubuntu Mono" charset="0"/>
                <a:ea typeface="Ubuntu Mono" charset="0"/>
                <a:cs typeface="Ubuntu Mono" charset="0"/>
              </a:rPr>
              <a:t>an</a:t>
            </a:r>
            <a:r>
              <a:rPr lang="pl-PL" dirty="0" smtClean="0">
                <a:latin typeface="Ubuntu Mono" charset="0"/>
                <a:ea typeface="Ubuntu Mono" charset="0"/>
                <a:cs typeface="Ubuntu Mono" charset="0"/>
              </a:rPr>
              <a:t> &lt;polecenie do wyszukania&gt;</a:t>
            </a:r>
          </a:p>
          <a:p>
            <a:pPr algn="ctr"/>
            <a:endParaRPr lang="pl-PL" dirty="0" smtClean="0"/>
          </a:p>
          <a:p>
            <a:r>
              <a:rPr lang="pl-PL" dirty="0" smtClean="0"/>
              <a:t>Np.:</a:t>
            </a:r>
          </a:p>
          <a:p>
            <a:pPr marL="0" indent="0" algn="ctr">
              <a:buNone/>
            </a:pPr>
            <a:r>
              <a:rPr lang="pl-PL" dirty="0" err="1">
                <a:latin typeface="Ubuntu Mono" charset="0"/>
                <a:ea typeface="Ubuntu Mono" charset="0"/>
                <a:cs typeface="Ubuntu Mono" charset="0"/>
              </a:rPr>
              <a:t>m</a:t>
            </a:r>
            <a:r>
              <a:rPr lang="pl-PL" dirty="0" err="1" smtClean="0">
                <a:latin typeface="Ubuntu Mono" charset="0"/>
                <a:ea typeface="Ubuntu Mono" charset="0"/>
                <a:cs typeface="Ubuntu Mono" charset="0"/>
              </a:rPr>
              <a:t>an</a:t>
            </a:r>
            <a:r>
              <a:rPr lang="pl-PL" dirty="0" smtClean="0">
                <a:latin typeface="Ubuntu Mono" charset="0"/>
                <a:ea typeface="Ubuntu Mono" charset="0"/>
                <a:cs typeface="Ubuntu Mono" charset="0"/>
              </a:rPr>
              <a:t> </a:t>
            </a:r>
            <a:r>
              <a:rPr lang="pl-PL" dirty="0" err="1" smtClean="0">
                <a:latin typeface="Ubuntu Mono" charset="0"/>
                <a:ea typeface="Ubuntu Mono" charset="0"/>
                <a:cs typeface="Ubuntu Mono" charset="0"/>
              </a:rPr>
              <a:t>ls</a:t>
            </a:r>
            <a:endParaRPr lang="pl-PL" dirty="0" smtClean="0">
              <a:latin typeface="Ubuntu Mono" charset="0"/>
              <a:ea typeface="Ubuntu Mono" charset="0"/>
              <a:cs typeface="Ubuntu Mono" charset="0"/>
            </a:endParaRPr>
          </a:p>
          <a:p>
            <a:pPr marL="0" indent="0" algn="ctr">
              <a:buNone/>
            </a:pPr>
            <a:endParaRPr lang="pl-PL" dirty="0" smtClean="0">
              <a:latin typeface="Ubuntu Mono" charset="0"/>
              <a:ea typeface="Ubuntu Mono" charset="0"/>
              <a:cs typeface="Ubuntu Mono" charset="0"/>
            </a:endParaRPr>
          </a:p>
          <a:p>
            <a:r>
              <a:rPr lang="pl-PL" dirty="0" smtClean="0">
                <a:ea typeface="Ubuntu Mono" charset="0"/>
                <a:cs typeface="Ubuntu Mono" charset="0"/>
              </a:rPr>
              <a:t>Podręcznik zamykamy wciskając </a:t>
            </a:r>
            <a:r>
              <a:rPr lang="pl-PL" b="1" dirty="0" smtClean="0">
                <a:solidFill>
                  <a:srgbClr val="FF0000"/>
                </a:solidFill>
                <a:ea typeface="Ubuntu Mono" charset="0"/>
                <a:cs typeface="Ubuntu Mono" charset="0"/>
              </a:rPr>
              <a:t>q</a:t>
            </a:r>
            <a:r>
              <a:rPr lang="pl-PL" dirty="0" smtClean="0">
                <a:ea typeface="Ubuntu Mono" charset="0"/>
                <a:cs typeface="Ubuntu Mono" charset="0"/>
              </a:rPr>
              <a:t> (</a:t>
            </a:r>
            <a:r>
              <a:rPr lang="pl-PL" dirty="0" err="1" smtClean="0">
                <a:ea typeface="Ubuntu Mono" charset="0"/>
                <a:cs typeface="Ubuntu Mono" charset="0"/>
              </a:rPr>
              <a:t>quit</a:t>
            </a:r>
            <a:r>
              <a:rPr lang="pl-PL" dirty="0" smtClean="0">
                <a:ea typeface="Ubuntu Mono" charset="0"/>
                <a:cs typeface="Ubuntu Mono" charset="0"/>
              </a:rPr>
              <a:t>)</a:t>
            </a:r>
            <a:endParaRPr lang="pl-PL" dirty="0">
              <a:ea typeface="Ubuntu Mono" charset="0"/>
              <a:cs typeface="Ubuntu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0569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Wyszukiwanie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Aby wyszukać informację w podręczniku:</a:t>
            </a:r>
          </a:p>
          <a:p>
            <a:pPr marL="0" indent="0" algn="ctr">
              <a:buNone/>
            </a:pPr>
            <a:r>
              <a:rPr lang="pl-PL" dirty="0" err="1">
                <a:latin typeface="Ubuntu Mono" charset="0"/>
                <a:ea typeface="Ubuntu Mono" charset="0"/>
                <a:cs typeface="Ubuntu Mono" charset="0"/>
              </a:rPr>
              <a:t>m</a:t>
            </a:r>
            <a:r>
              <a:rPr lang="pl-PL" dirty="0" err="1" smtClean="0">
                <a:latin typeface="Ubuntu Mono" charset="0"/>
                <a:ea typeface="Ubuntu Mono" charset="0"/>
                <a:cs typeface="Ubuntu Mono" charset="0"/>
              </a:rPr>
              <a:t>an</a:t>
            </a:r>
            <a:r>
              <a:rPr lang="pl-PL" dirty="0" smtClean="0">
                <a:latin typeface="Ubuntu Mono" charset="0"/>
                <a:ea typeface="Ubuntu Mono" charset="0"/>
                <a:cs typeface="Ubuntu Mono" charset="0"/>
              </a:rPr>
              <a:t> </a:t>
            </a:r>
            <a:r>
              <a:rPr lang="mr-IN" dirty="0" smtClean="0">
                <a:latin typeface="Ubuntu Mono" charset="0"/>
                <a:ea typeface="Ubuntu Mono" charset="0"/>
                <a:cs typeface="Ubuntu Mono" charset="0"/>
              </a:rPr>
              <a:t>–</a:t>
            </a:r>
            <a:r>
              <a:rPr lang="pl-PL" dirty="0" smtClean="0">
                <a:latin typeface="Ubuntu Mono" charset="0"/>
                <a:ea typeface="Ubuntu Mono" charset="0"/>
                <a:cs typeface="Ubuntu Mono" charset="0"/>
              </a:rPr>
              <a:t>k &lt;hasło do wyszukania&gt;</a:t>
            </a:r>
          </a:p>
          <a:p>
            <a:pPr marL="0" indent="0" algn="ctr">
              <a:buNone/>
            </a:pPr>
            <a:endParaRPr lang="pl-PL" dirty="0" smtClean="0"/>
          </a:p>
          <a:p>
            <a:r>
              <a:rPr lang="pl-PL" dirty="0" smtClean="0"/>
              <a:t>Np.:</a:t>
            </a:r>
          </a:p>
          <a:p>
            <a:pPr marL="0" indent="0" algn="ctr">
              <a:buNone/>
            </a:pPr>
            <a:r>
              <a:rPr lang="pl-PL" dirty="0" err="1">
                <a:latin typeface="Ubuntu Mono" charset="0"/>
                <a:ea typeface="Ubuntu Mono" charset="0"/>
                <a:cs typeface="Ubuntu Mono" charset="0"/>
              </a:rPr>
              <a:t>m</a:t>
            </a:r>
            <a:r>
              <a:rPr lang="pl-PL" dirty="0" err="1" smtClean="0">
                <a:latin typeface="Ubuntu Mono" charset="0"/>
                <a:ea typeface="Ubuntu Mono" charset="0"/>
                <a:cs typeface="Ubuntu Mono" charset="0"/>
              </a:rPr>
              <a:t>an</a:t>
            </a:r>
            <a:r>
              <a:rPr lang="pl-PL" dirty="0" smtClean="0">
                <a:latin typeface="Ubuntu Mono" charset="0"/>
                <a:ea typeface="Ubuntu Mono" charset="0"/>
                <a:cs typeface="Ubuntu Mono" charset="0"/>
              </a:rPr>
              <a:t> </a:t>
            </a:r>
            <a:r>
              <a:rPr lang="mr-IN" dirty="0" smtClean="0">
                <a:latin typeface="Ubuntu Mono" charset="0"/>
                <a:ea typeface="Ubuntu Mono" charset="0"/>
                <a:cs typeface="Ubuntu Mono" charset="0"/>
              </a:rPr>
              <a:t>–</a:t>
            </a:r>
            <a:r>
              <a:rPr lang="pl-PL" dirty="0" smtClean="0">
                <a:latin typeface="Ubuntu Mono" charset="0"/>
                <a:ea typeface="Ubuntu Mono" charset="0"/>
                <a:cs typeface="Ubuntu Mono" charset="0"/>
              </a:rPr>
              <a:t>k list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98231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Wyszukiwanie c.d.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Możemy także przeszukać konkretną stronę podręcznika</a:t>
            </a:r>
          </a:p>
          <a:p>
            <a:endParaRPr lang="pl-PL" dirty="0" smtClean="0"/>
          </a:p>
          <a:p>
            <a:r>
              <a:rPr lang="pl-PL" dirty="0" smtClean="0"/>
              <a:t>Mając otwarty manual wpisujemy / i hasło, które chcemy wyszukać</a:t>
            </a:r>
          </a:p>
          <a:p>
            <a:endParaRPr lang="pl-PL" dirty="0" smtClean="0"/>
          </a:p>
          <a:p>
            <a:r>
              <a:rPr lang="pl-PL" dirty="0" smtClean="0"/>
              <a:t>Np.:</a:t>
            </a:r>
          </a:p>
          <a:p>
            <a:pPr marL="0" indent="0" algn="ctr">
              <a:buNone/>
            </a:pPr>
            <a:r>
              <a:rPr lang="pl-PL" dirty="0" smtClean="0">
                <a:latin typeface="Ubuntu Mono" charset="0"/>
                <a:ea typeface="Ubuntu Mono" charset="0"/>
                <a:cs typeface="Ubuntu Mono" charset="0"/>
              </a:rPr>
              <a:t>/</a:t>
            </a:r>
            <a:r>
              <a:rPr lang="pl-PL" dirty="0" err="1" smtClean="0">
                <a:latin typeface="Ubuntu Mono" charset="0"/>
                <a:ea typeface="Ubuntu Mono" charset="0"/>
                <a:cs typeface="Ubuntu Mono" charset="0"/>
              </a:rPr>
              <a:t>time</a:t>
            </a:r>
            <a:endParaRPr lang="pl-PL" dirty="0" smtClean="0">
              <a:latin typeface="Ubuntu Mono" charset="0"/>
              <a:ea typeface="Ubuntu Mono" charset="0"/>
              <a:cs typeface="Ubuntu Mono" charset="0"/>
            </a:endParaRPr>
          </a:p>
          <a:p>
            <a:pPr marL="0" indent="0" algn="ctr">
              <a:buNone/>
            </a:pPr>
            <a:endParaRPr lang="pl-PL" dirty="0" smtClean="0">
              <a:latin typeface="Ubuntu Mono" charset="0"/>
              <a:ea typeface="Ubuntu Mono" charset="0"/>
              <a:cs typeface="Ubuntu Mono" charset="0"/>
            </a:endParaRPr>
          </a:p>
          <a:p>
            <a:r>
              <a:rPr lang="pl-PL" dirty="0" smtClean="0"/>
              <a:t>Jeżeli znaleziono wiele wystąpień podanego hasła, możemy je przeglądać wciskając </a:t>
            </a:r>
            <a:r>
              <a:rPr lang="pl-PL" b="1" dirty="0" smtClean="0">
                <a:solidFill>
                  <a:srgbClr val="FF0000"/>
                </a:solidFill>
              </a:rPr>
              <a:t>n</a:t>
            </a:r>
            <a:endParaRPr lang="pl-PL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6406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Opcje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Większość opcji do polecenia ma swoją </a:t>
            </a:r>
            <a:r>
              <a:rPr lang="pl-PL" dirty="0" smtClean="0">
                <a:solidFill>
                  <a:srgbClr val="FF0000"/>
                </a:solidFill>
              </a:rPr>
              <a:t>krótką</a:t>
            </a:r>
            <a:r>
              <a:rPr lang="pl-PL" dirty="0" smtClean="0"/>
              <a:t> i </a:t>
            </a:r>
            <a:r>
              <a:rPr lang="pl-PL" dirty="0" smtClean="0">
                <a:solidFill>
                  <a:srgbClr val="FF0000"/>
                </a:solidFill>
              </a:rPr>
              <a:t>długą</a:t>
            </a:r>
            <a:r>
              <a:rPr lang="pl-PL" dirty="0" smtClean="0"/>
              <a:t> wersję</a:t>
            </a:r>
          </a:p>
          <a:p>
            <a:endParaRPr lang="pl-PL" dirty="0" smtClean="0"/>
          </a:p>
          <a:p>
            <a:r>
              <a:rPr lang="pl-PL" dirty="0" smtClean="0"/>
              <a:t>Np.: </a:t>
            </a:r>
            <a:r>
              <a:rPr lang="pl-PL" b="1" dirty="0" smtClean="0">
                <a:solidFill>
                  <a:srgbClr val="FF0000"/>
                </a:solidFill>
              </a:rPr>
              <a:t>-a</a:t>
            </a:r>
            <a:r>
              <a:rPr lang="pl-PL" dirty="0" smtClean="0"/>
              <a:t> i </a:t>
            </a:r>
            <a:r>
              <a:rPr lang="pl-PL" b="1" dirty="0" smtClean="0">
                <a:solidFill>
                  <a:srgbClr val="FF0000"/>
                </a:solidFill>
              </a:rPr>
              <a:t>--</a:t>
            </a:r>
            <a:r>
              <a:rPr lang="pl-PL" b="1" dirty="0" err="1" smtClean="0">
                <a:solidFill>
                  <a:srgbClr val="FF0000"/>
                </a:solidFill>
              </a:rPr>
              <a:t>all</a:t>
            </a:r>
            <a:endParaRPr lang="pl-PL" b="1" dirty="0" smtClean="0">
              <a:solidFill>
                <a:srgbClr val="FF0000"/>
              </a:solidFill>
            </a:endParaRPr>
          </a:p>
          <a:p>
            <a:endParaRPr lang="pl-PL" dirty="0" smtClean="0"/>
          </a:p>
          <a:p>
            <a:r>
              <a:rPr lang="pl-PL" dirty="0" smtClean="0"/>
              <a:t>Krótkie zaczynają się od </a:t>
            </a:r>
            <a:r>
              <a:rPr lang="pl-PL" dirty="0" smtClean="0">
                <a:solidFill>
                  <a:srgbClr val="FF0000"/>
                </a:solidFill>
              </a:rPr>
              <a:t>pojedynczego myślnika</a:t>
            </a:r>
            <a:r>
              <a:rPr lang="pl-PL" dirty="0" smtClean="0"/>
              <a:t>, długie od </a:t>
            </a:r>
            <a:r>
              <a:rPr lang="pl-PL" dirty="0" smtClean="0">
                <a:solidFill>
                  <a:srgbClr val="FF0000"/>
                </a:solidFill>
              </a:rPr>
              <a:t>dwóch</a:t>
            </a:r>
          </a:p>
          <a:p>
            <a:endParaRPr lang="pl-PL" dirty="0" smtClean="0"/>
          </a:p>
          <a:p>
            <a:r>
              <a:rPr lang="pl-PL" dirty="0" smtClean="0"/>
              <a:t>Krótkie polecenia możemy </a:t>
            </a:r>
            <a:r>
              <a:rPr lang="pl-PL" dirty="0" smtClean="0">
                <a:solidFill>
                  <a:srgbClr val="FF0000"/>
                </a:solidFill>
              </a:rPr>
              <a:t>łączyć ze sobą</a:t>
            </a:r>
          </a:p>
          <a:p>
            <a:endParaRPr lang="pl-PL" dirty="0" smtClean="0"/>
          </a:p>
          <a:p>
            <a:r>
              <a:rPr lang="pl-PL" dirty="0" smtClean="0"/>
              <a:t>Np.: </a:t>
            </a:r>
            <a:r>
              <a:rPr lang="pl-PL" b="1" dirty="0" smtClean="0">
                <a:solidFill>
                  <a:srgbClr val="FF0000"/>
                </a:solidFill>
              </a:rPr>
              <a:t>-l</a:t>
            </a:r>
            <a:r>
              <a:rPr lang="pl-PL" dirty="0" smtClean="0"/>
              <a:t> i </a:t>
            </a:r>
            <a:r>
              <a:rPr lang="pl-PL" b="1" dirty="0" smtClean="0">
                <a:solidFill>
                  <a:srgbClr val="FF0000"/>
                </a:solidFill>
              </a:rPr>
              <a:t>-a</a:t>
            </a:r>
            <a:r>
              <a:rPr lang="pl-PL" dirty="0" smtClean="0"/>
              <a:t> możemy połączyć w </a:t>
            </a:r>
            <a:r>
              <a:rPr lang="pl-PL" b="1" dirty="0" smtClean="0">
                <a:solidFill>
                  <a:srgbClr val="FF0000"/>
                </a:solidFill>
              </a:rPr>
              <a:t>-la</a:t>
            </a:r>
            <a:r>
              <a:rPr lang="pl-PL" dirty="0" smtClean="0"/>
              <a:t> (albo </a:t>
            </a:r>
            <a:r>
              <a:rPr lang="pl-PL" b="1" dirty="0" smtClean="0">
                <a:solidFill>
                  <a:srgbClr val="FF0000"/>
                </a:solidFill>
              </a:rPr>
              <a:t>-al</a:t>
            </a:r>
            <a:r>
              <a:rPr lang="pl-PL" dirty="0" smtClean="0"/>
              <a:t>)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230967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Jakie opcje są dostępne dla polecenia </a:t>
            </a:r>
            <a:r>
              <a:rPr lang="pl-PL" dirty="0" err="1" smtClean="0"/>
              <a:t>ls</a:t>
            </a:r>
            <a:r>
              <a:rPr lang="pl-PL" dirty="0" smtClean="0"/>
              <a:t>?</a:t>
            </a:r>
          </a:p>
          <a:p>
            <a:r>
              <a:rPr lang="pl-PL" dirty="0" smtClean="0"/>
              <a:t>Jak posortować wynik polecenia </a:t>
            </a:r>
            <a:r>
              <a:rPr lang="pl-PL" dirty="0" err="1" smtClean="0"/>
              <a:t>ls</a:t>
            </a:r>
            <a:r>
              <a:rPr lang="pl-PL" dirty="0" smtClean="0"/>
              <a:t>?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87764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Manipulacja plikami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Utworzenie katalogu:</a:t>
            </a:r>
          </a:p>
          <a:p>
            <a:pPr marL="0" indent="0" algn="ctr">
              <a:buNone/>
            </a:pPr>
            <a:r>
              <a:rPr lang="pl-PL" dirty="0" err="1">
                <a:latin typeface="Ubuntu Mono" charset="0"/>
                <a:ea typeface="Ubuntu Mono" charset="0"/>
                <a:cs typeface="Ubuntu Mono" charset="0"/>
              </a:rPr>
              <a:t>m</a:t>
            </a:r>
            <a:r>
              <a:rPr lang="pl-PL" dirty="0" err="1" smtClean="0">
                <a:latin typeface="Ubuntu Mono" charset="0"/>
                <a:ea typeface="Ubuntu Mono" charset="0"/>
                <a:cs typeface="Ubuntu Mono" charset="0"/>
              </a:rPr>
              <a:t>kdir</a:t>
            </a:r>
            <a:r>
              <a:rPr lang="pl-PL" dirty="0" smtClean="0">
                <a:latin typeface="Ubuntu Mono" charset="0"/>
                <a:ea typeface="Ubuntu Mono" charset="0"/>
                <a:cs typeface="Ubuntu Mono" charset="0"/>
              </a:rPr>
              <a:t> [opcje] &lt;katalog&gt;</a:t>
            </a:r>
          </a:p>
          <a:p>
            <a:pPr algn="ctr"/>
            <a:endParaRPr lang="pl-PL" dirty="0" smtClean="0"/>
          </a:p>
          <a:p>
            <a:r>
              <a:rPr lang="pl-PL" dirty="0" smtClean="0"/>
              <a:t>Np.:</a:t>
            </a:r>
          </a:p>
          <a:p>
            <a:pPr marL="0" indent="0" algn="ctr">
              <a:buNone/>
            </a:pPr>
            <a:r>
              <a:rPr lang="pl-PL" dirty="0" err="1">
                <a:latin typeface="Ubuntu Mono" charset="0"/>
                <a:ea typeface="Ubuntu Mono" charset="0"/>
                <a:cs typeface="Ubuntu Mono" charset="0"/>
              </a:rPr>
              <a:t>m</a:t>
            </a:r>
            <a:r>
              <a:rPr lang="pl-PL" dirty="0" err="1" smtClean="0">
                <a:latin typeface="Ubuntu Mono" charset="0"/>
                <a:ea typeface="Ubuntu Mono" charset="0"/>
                <a:cs typeface="Ubuntu Mono" charset="0"/>
              </a:rPr>
              <a:t>kdir</a:t>
            </a:r>
            <a:r>
              <a:rPr lang="pl-PL" dirty="0" smtClean="0">
                <a:latin typeface="Ubuntu Mono" charset="0"/>
                <a:ea typeface="Ubuntu Mono" charset="0"/>
                <a:cs typeface="Ubuntu Mono" charset="0"/>
              </a:rPr>
              <a:t> Tajne</a:t>
            </a:r>
          </a:p>
          <a:p>
            <a:endParaRPr lang="pl-PL" dirty="0"/>
          </a:p>
          <a:p>
            <a:r>
              <a:rPr lang="pl-PL" dirty="0" smtClean="0"/>
              <a:t>Jakie opcje ma polecenie </a:t>
            </a:r>
            <a:r>
              <a:rPr lang="pl-PL" dirty="0" err="1" smtClean="0"/>
              <a:t>mkdir</a:t>
            </a:r>
            <a:r>
              <a:rPr lang="pl-PL" dirty="0" smtClean="0"/>
              <a:t>?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565582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Manipulacja plikami c.d.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Usuwanie katalogu:</a:t>
            </a:r>
          </a:p>
          <a:p>
            <a:pPr marL="0" indent="0" algn="ctr">
              <a:buNone/>
            </a:pPr>
            <a:r>
              <a:rPr lang="pl-PL" dirty="0" err="1">
                <a:latin typeface="Ubuntu Mono" charset="0"/>
                <a:ea typeface="Ubuntu Mono" charset="0"/>
                <a:cs typeface="Ubuntu Mono" charset="0"/>
              </a:rPr>
              <a:t>r</a:t>
            </a:r>
            <a:r>
              <a:rPr lang="pl-PL" dirty="0" err="1" smtClean="0">
                <a:latin typeface="Ubuntu Mono" charset="0"/>
                <a:ea typeface="Ubuntu Mono" charset="0"/>
                <a:cs typeface="Ubuntu Mono" charset="0"/>
              </a:rPr>
              <a:t>mdir</a:t>
            </a:r>
            <a:r>
              <a:rPr lang="pl-PL" dirty="0" smtClean="0">
                <a:latin typeface="Ubuntu Mono" charset="0"/>
                <a:ea typeface="Ubuntu Mono" charset="0"/>
                <a:cs typeface="Ubuntu Mono" charset="0"/>
              </a:rPr>
              <a:t> [opcje] &lt;katalog&gt;</a:t>
            </a:r>
          </a:p>
          <a:p>
            <a:endParaRPr lang="pl-PL" dirty="0"/>
          </a:p>
          <a:p>
            <a:r>
              <a:rPr lang="pl-PL" dirty="0" smtClean="0"/>
              <a:t>Np.:</a:t>
            </a:r>
          </a:p>
          <a:p>
            <a:pPr marL="0" indent="0" algn="ctr">
              <a:buNone/>
            </a:pPr>
            <a:r>
              <a:rPr lang="pl-PL" dirty="0" err="1">
                <a:latin typeface="Ubuntu Mono" charset="0"/>
                <a:ea typeface="Ubuntu Mono" charset="0"/>
                <a:cs typeface="Ubuntu Mono" charset="0"/>
              </a:rPr>
              <a:t>r</a:t>
            </a:r>
            <a:r>
              <a:rPr lang="pl-PL" dirty="0" err="1" smtClean="0">
                <a:latin typeface="Ubuntu Mono" charset="0"/>
                <a:ea typeface="Ubuntu Mono" charset="0"/>
                <a:cs typeface="Ubuntu Mono" charset="0"/>
              </a:rPr>
              <a:t>mdir</a:t>
            </a:r>
            <a:r>
              <a:rPr lang="pl-PL" dirty="0" smtClean="0">
                <a:latin typeface="Ubuntu Mono" charset="0"/>
                <a:ea typeface="Ubuntu Mono" charset="0"/>
                <a:cs typeface="Ubuntu Mono" charset="0"/>
              </a:rPr>
              <a:t> Tajny</a:t>
            </a:r>
          </a:p>
          <a:p>
            <a:pPr algn="ctr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691209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Manipulacja plikami c.d.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Tworzenie pustego pliku:</a:t>
            </a:r>
          </a:p>
          <a:p>
            <a:pPr marL="0" indent="0" algn="ctr">
              <a:buNone/>
            </a:pPr>
            <a:r>
              <a:rPr lang="pl-PL" dirty="0" err="1">
                <a:latin typeface="Ubuntu Mono" charset="0"/>
                <a:ea typeface="Ubuntu Mono" charset="0"/>
                <a:cs typeface="Ubuntu Mono" charset="0"/>
              </a:rPr>
              <a:t>t</a:t>
            </a:r>
            <a:r>
              <a:rPr lang="pl-PL" dirty="0" err="1" smtClean="0">
                <a:latin typeface="Ubuntu Mono" charset="0"/>
                <a:ea typeface="Ubuntu Mono" charset="0"/>
                <a:cs typeface="Ubuntu Mono" charset="0"/>
              </a:rPr>
              <a:t>ouch</a:t>
            </a:r>
            <a:r>
              <a:rPr lang="pl-PL" dirty="0" smtClean="0">
                <a:latin typeface="Ubuntu Mono" charset="0"/>
                <a:ea typeface="Ubuntu Mono" charset="0"/>
                <a:cs typeface="Ubuntu Mono" charset="0"/>
              </a:rPr>
              <a:t> [opcje] &lt;nazwa pliku&gt;</a:t>
            </a:r>
          </a:p>
          <a:p>
            <a:endParaRPr lang="pl-PL" dirty="0"/>
          </a:p>
          <a:p>
            <a:r>
              <a:rPr lang="pl-PL" dirty="0" smtClean="0"/>
              <a:t>Np.:</a:t>
            </a:r>
          </a:p>
          <a:p>
            <a:pPr marL="0" indent="0" algn="ctr">
              <a:buNone/>
            </a:pPr>
            <a:r>
              <a:rPr lang="pl-PL" dirty="0" err="1">
                <a:latin typeface="Ubuntu Mono" charset="0"/>
                <a:ea typeface="Ubuntu Mono" charset="0"/>
                <a:cs typeface="Ubuntu Mono" charset="0"/>
              </a:rPr>
              <a:t>t</a:t>
            </a:r>
            <a:r>
              <a:rPr lang="pl-PL" dirty="0" err="1" smtClean="0">
                <a:latin typeface="Ubuntu Mono" charset="0"/>
                <a:ea typeface="Ubuntu Mono" charset="0"/>
                <a:cs typeface="Ubuntu Mono" charset="0"/>
              </a:rPr>
              <a:t>ouch</a:t>
            </a:r>
            <a:r>
              <a:rPr lang="pl-PL" dirty="0" smtClean="0">
                <a:latin typeface="Ubuntu Mono" charset="0"/>
                <a:ea typeface="Ubuntu Mono" charset="0"/>
                <a:cs typeface="Ubuntu Mono" charset="0"/>
              </a:rPr>
              <a:t> </a:t>
            </a:r>
            <a:r>
              <a:rPr lang="pl-PL" dirty="0" err="1" smtClean="0">
                <a:latin typeface="Ubuntu Mono" charset="0"/>
                <a:ea typeface="Ubuntu Mono" charset="0"/>
                <a:cs typeface="Ubuntu Mono" charset="0"/>
              </a:rPr>
              <a:t>notatki.txt</a:t>
            </a:r>
            <a:endParaRPr lang="pl-PL" dirty="0">
              <a:latin typeface="Ubuntu Mono" charset="0"/>
              <a:ea typeface="Ubuntu Mono" charset="0"/>
              <a:cs typeface="Ubuntu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163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Historia poleceń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Każde wpisane polecenie jest zapisywane w </a:t>
            </a:r>
            <a:r>
              <a:rPr lang="pl-PL" dirty="0" smtClean="0">
                <a:solidFill>
                  <a:srgbClr val="FF0000"/>
                </a:solidFill>
              </a:rPr>
              <a:t>historii</a:t>
            </a:r>
          </a:p>
          <a:p>
            <a:endParaRPr lang="pl-PL" dirty="0" smtClean="0">
              <a:solidFill>
                <a:srgbClr val="FF0000"/>
              </a:solidFill>
            </a:endParaRPr>
          </a:p>
          <a:p>
            <a:r>
              <a:rPr lang="pl-PL" dirty="0" smtClean="0"/>
              <a:t>Strzałki </a:t>
            </a:r>
            <a:r>
              <a:rPr lang="pl-PL" dirty="0" smtClean="0">
                <a:solidFill>
                  <a:srgbClr val="FF0000"/>
                </a:solidFill>
              </a:rPr>
              <a:t>góra</a:t>
            </a:r>
            <a:r>
              <a:rPr lang="pl-PL" dirty="0" smtClean="0"/>
              <a:t> i </a:t>
            </a:r>
            <a:r>
              <a:rPr lang="pl-PL" dirty="0" smtClean="0">
                <a:solidFill>
                  <a:srgbClr val="FF0000"/>
                </a:solidFill>
              </a:rPr>
              <a:t>dół</a:t>
            </a:r>
            <a:r>
              <a:rPr lang="pl-PL" dirty="0" smtClean="0"/>
              <a:t> pozwalają przeglądać historię</a:t>
            </a:r>
          </a:p>
          <a:p>
            <a:endParaRPr lang="pl-PL" dirty="0" smtClean="0"/>
          </a:p>
          <a:p>
            <a:r>
              <a:rPr lang="pl-PL" dirty="0" smtClean="0"/>
              <a:t>Możemy edytować wcześniej wpisane polecenia i uruchomić je ponownie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750953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Manipulacja plikami c.d.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Kopiowanie plików:</a:t>
            </a:r>
          </a:p>
          <a:p>
            <a:pPr marL="0" indent="0" algn="ctr">
              <a:buNone/>
            </a:pPr>
            <a:r>
              <a:rPr lang="pl-PL" dirty="0" err="1">
                <a:latin typeface="Ubuntu Mono" charset="0"/>
                <a:ea typeface="Ubuntu Mono" charset="0"/>
                <a:cs typeface="Ubuntu Mono" charset="0"/>
              </a:rPr>
              <a:t>c</a:t>
            </a:r>
            <a:r>
              <a:rPr lang="pl-PL" dirty="0" err="1" smtClean="0">
                <a:latin typeface="Ubuntu Mono" charset="0"/>
                <a:ea typeface="Ubuntu Mono" charset="0"/>
                <a:cs typeface="Ubuntu Mono" charset="0"/>
              </a:rPr>
              <a:t>p</a:t>
            </a:r>
            <a:r>
              <a:rPr lang="pl-PL" dirty="0" smtClean="0">
                <a:latin typeface="Ubuntu Mono" charset="0"/>
                <a:ea typeface="Ubuntu Mono" charset="0"/>
                <a:cs typeface="Ubuntu Mono" charset="0"/>
              </a:rPr>
              <a:t> [opcje] &lt;źródło&gt; &lt;miejsce docelowe&gt;</a:t>
            </a:r>
          </a:p>
          <a:p>
            <a:endParaRPr lang="pl-PL" dirty="0"/>
          </a:p>
          <a:p>
            <a:r>
              <a:rPr lang="pl-PL" dirty="0" smtClean="0"/>
              <a:t>Np.:</a:t>
            </a:r>
          </a:p>
          <a:p>
            <a:pPr marL="0" indent="0" algn="ctr">
              <a:buNone/>
            </a:pPr>
            <a:r>
              <a:rPr lang="pl-PL" dirty="0" err="1">
                <a:latin typeface="Ubuntu Mono" charset="0"/>
                <a:ea typeface="Ubuntu Mono" charset="0"/>
                <a:cs typeface="Ubuntu Mono" charset="0"/>
              </a:rPr>
              <a:t>cp</a:t>
            </a:r>
            <a:r>
              <a:rPr lang="pl-PL" dirty="0">
                <a:latin typeface="Ubuntu Mono" charset="0"/>
                <a:ea typeface="Ubuntu Mono" charset="0"/>
                <a:cs typeface="Ubuntu Mono" charset="0"/>
              </a:rPr>
              <a:t> </a:t>
            </a:r>
            <a:r>
              <a:rPr lang="pl-PL" dirty="0" err="1" smtClean="0">
                <a:latin typeface="Ubuntu Mono" charset="0"/>
                <a:ea typeface="Ubuntu Mono" charset="0"/>
                <a:cs typeface="Ubuntu Mono" charset="0"/>
              </a:rPr>
              <a:t>notatki.txt</a:t>
            </a:r>
            <a:r>
              <a:rPr lang="pl-PL" dirty="0" smtClean="0">
                <a:latin typeface="Ubuntu Mono" charset="0"/>
                <a:ea typeface="Ubuntu Mono" charset="0"/>
                <a:cs typeface="Ubuntu Mono" charset="0"/>
              </a:rPr>
              <a:t> </a:t>
            </a:r>
            <a:r>
              <a:rPr lang="pl-PL" dirty="0" err="1" smtClean="0">
                <a:latin typeface="Ubuntu Mono" charset="0"/>
                <a:ea typeface="Ubuntu Mono" charset="0"/>
                <a:cs typeface="Ubuntu Mono" charset="0"/>
              </a:rPr>
              <a:t>zakupy.txt</a:t>
            </a:r>
            <a:endParaRPr lang="pl-PL" dirty="0" smtClean="0">
              <a:latin typeface="Ubuntu Mono" charset="0"/>
              <a:ea typeface="Ubuntu Mono" charset="0"/>
              <a:cs typeface="Ubuntu Mono" charset="0"/>
            </a:endParaRPr>
          </a:p>
          <a:p>
            <a:endParaRPr lang="pl-PL" dirty="0"/>
          </a:p>
          <a:p>
            <a:r>
              <a:rPr lang="pl-PL" dirty="0" smtClean="0"/>
              <a:t>Aby skopiować katalog użyjemy opcji </a:t>
            </a:r>
            <a:r>
              <a:rPr lang="mr-IN" b="1" dirty="0" smtClean="0">
                <a:solidFill>
                  <a:srgbClr val="FF0000"/>
                </a:solidFill>
              </a:rPr>
              <a:t>–</a:t>
            </a:r>
            <a:r>
              <a:rPr lang="pl-PL" b="1" dirty="0" smtClean="0">
                <a:solidFill>
                  <a:srgbClr val="FF0000"/>
                </a:solidFill>
              </a:rPr>
              <a:t>r</a:t>
            </a:r>
            <a:r>
              <a:rPr lang="pl-PL" dirty="0" smtClean="0"/>
              <a:t> (</a:t>
            </a:r>
            <a:r>
              <a:rPr lang="pl-PL" dirty="0" err="1" smtClean="0"/>
              <a:t>recursive</a:t>
            </a:r>
            <a:r>
              <a:rPr lang="pl-PL" dirty="0" smtClean="0"/>
              <a:t>)</a:t>
            </a:r>
            <a:endParaRPr lang="pl-PL" dirty="0"/>
          </a:p>
          <a:p>
            <a:pPr algn="ctr"/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9960406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Manipulacja plikami c.d.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Przenoszenie plików i katalogów:</a:t>
            </a:r>
          </a:p>
          <a:p>
            <a:pPr marL="0" indent="0" algn="ctr">
              <a:buNone/>
            </a:pPr>
            <a:r>
              <a:rPr lang="pl-PL" dirty="0">
                <a:latin typeface="Ubuntu Mono" charset="0"/>
                <a:ea typeface="Ubuntu Mono" charset="0"/>
                <a:cs typeface="Ubuntu Mono" charset="0"/>
              </a:rPr>
              <a:t>m</a:t>
            </a:r>
            <a:r>
              <a:rPr lang="pl-PL" dirty="0" smtClean="0">
                <a:latin typeface="Ubuntu Mono" charset="0"/>
                <a:ea typeface="Ubuntu Mono" charset="0"/>
                <a:cs typeface="Ubuntu Mono" charset="0"/>
              </a:rPr>
              <a:t>v [opcje] &lt;źródło&gt; &lt;miejsce docelowe&gt;</a:t>
            </a:r>
          </a:p>
          <a:p>
            <a:endParaRPr lang="pl-PL" dirty="0"/>
          </a:p>
          <a:p>
            <a:r>
              <a:rPr lang="pl-PL" dirty="0" smtClean="0"/>
              <a:t>Np.:</a:t>
            </a:r>
          </a:p>
          <a:p>
            <a:pPr marL="0" indent="0" algn="ctr">
              <a:buNone/>
            </a:pPr>
            <a:r>
              <a:rPr lang="pl-PL" dirty="0">
                <a:latin typeface="Ubuntu Mono" charset="0"/>
                <a:ea typeface="Ubuntu Mono" charset="0"/>
                <a:cs typeface="Ubuntu Mono" charset="0"/>
              </a:rPr>
              <a:t>m</a:t>
            </a:r>
            <a:r>
              <a:rPr lang="pl-PL" dirty="0" smtClean="0">
                <a:latin typeface="Ubuntu Mono" charset="0"/>
                <a:ea typeface="Ubuntu Mono" charset="0"/>
                <a:cs typeface="Ubuntu Mono" charset="0"/>
              </a:rPr>
              <a:t>v </a:t>
            </a:r>
            <a:r>
              <a:rPr lang="pl-PL" dirty="0" err="1" smtClean="0">
                <a:latin typeface="Ubuntu Mono" charset="0"/>
                <a:ea typeface="Ubuntu Mono" charset="0"/>
                <a:cs typeface="Ubuntu Mono" charset="0"/>
              </a:rPr>
              <a:t>notatki.txt</a:t>
            </a:r>
            <a:r>
              <a:rPr lang="pl-PL" dirty="0" smtClean="0">
                <a:latin typeface="Ubuntu Mono" charset="0"/>
                <a:ea typeface="Ubuntu Mono" charset="0"/>
                <a:cs typeface="Ubuntu Mono" charset="0"/>
              </a:rPr>
              <a:t> </a:t>
            </a:r>
            <a:r>
              <a:rPr lang="pl-PL" dirty="0" err="1" smtClean="0">
                <a:latin typeface="Ubuntu Mono" charset="0"/>
                <a:ea typeface="Ubuntu Mono" charset="0"/>
                <a:cs typeface="Ubuntu Mono" charset="0"/>
              </a:rPr>
              <a:t>Documents</a:t>
            </a:r>
            <a:r>
              <a:rPr lang="pl-PL" dirty="0" smtClean="0">
                <a:latin typeface="Ubuntu Mono" charset="0"/>
                <a:ea typeface="Ubuntu Mono" charset="0"/>
                <a:cs typeface="Ubuntu Mono" charset="0"/>
              </a:rPr>
              <a:t>/</a:t>
            </a:r>
            <a:r>
              <a:rPr lang="pl-PL" dirty="0" err="1" smtClean="0">
                <a:latin typeface="Ubuntu Mono" charset="0"/>
                <a:ea typeface="Ubuntu Mono" charset="0"/>
                <a:cs typeface="Ubuntu Mono" charset="0"/>
              </a:rPr>
              <a:t>notatki.txt</a:t>
            </a:r>
            <a:endParaRPr lang="pl-PL" dirty="0" smtClean="0">
              <a:latin typeface="Ubuntu Mono" charset="0"/>
              <a:ea typeface="Ubuntu Mono" charset="0"/>
              <a:cs typeface="Ubuntu Mono" charset="0"/>
            </a:endParaRPr>
          </a:p>
          <a:p>
            <a:pPr marL="0" indent="0" algn="ctr">
              <a:buNone/>
            </a:pPr>
            <a:endParaRPr lang="pl-PL" dirty="0">
              <a:latin typeface="Ubuntu Mono" charset="0"/>
              <a:ea typeface="Ubuntu Mono" charset="0"/>
              <a:cs typeface="Ubuntu Mono" charset="0"/>
            </a:endParaRPr>
          </a:p>
          <a:p>
            <a:r>
              <a:rPr lang="pl-PL" b="1" dirty="0" smtClean="0">
                <a:ea typeface="Ubuntu Mono" charset="0"/>
                <a:cs typeface="Ubuntu Mono" charset="0"/>
              </a:rPr>
              <a:t>Wskazówka</a:t>
            </a:r>
            <a:r>
              <a:rPr lang="pl-PL" dirty="0" smtClean="0">
                <a:ea typeface="Ubuntu Mono" charset="0"/>
                <a:cs typeface="Ubuntu Mono" charset="0"/>
              </a:rPr>
              <a:t>: polecenia </a:t>
            </a:r>
            <a:r>
              <a:rPr lang="pl-PL" b="1" dirty="0" smtClean="0">
                <a:solidFill>
                  <a:srgbClr val="FF0000"/>
                </a:solidFill>
                <a:ea typeface="Ubuntu Mono" charset="0"/>
                <a:cs typeface="Ubuntu Mono" charset="0"/>
              </a:rPr>
              <a:t>mv</a:t>
            </a:r>
            <a:r>
              <a:rPr lang="pl-PL" dirty="0" smtClean="0">
                <a:solidFill>
                  <a:srgbClr val="FF0000"/>
                </a:solidFill>
                <a:ea typeface="Ubuntu Mono" charset="0"/>
                <a:cs typeface="Ubuntu Mono" charset="0"/>
              </a:rPr>
              <a:t> </a:t>
            </a:r>
            <a:r>
              <a:rPr lang="pl-PL" dirty="0" smtClean="0">
                <a:ea typeface="Ubuntu Mono" charset="0"/>
                <a:cs typeface="Ubuntu Mono" charset="0"/>
              </a:rPr>
              <a:t>można użyć także do </a:t>
            </a:r>
            <a:r>
              <a:rPr lang="pl-PL" dirty="0" smtClean="0">
                <a:solidFill>
                  <a:srgbClr val="FF0000"/>
                </a:solidFill>
                <a:ea typeface="Ubuntu Mono" charset="0"/>
                <a:cs typeface="Ubuntu Mono" charset="0"/>
              </a:rPr>
              <a:t>zmiany nazwy pliku</a:t>
            </a:r>
            <a:endParaRPr lang="pl-PL" dirty="0">
              <a:solidFill>
                <a:srgbClr val="FF0000"/>
              </a:solidFill>
              <a:ea typeface="Ubuntu Mono" charset="0"/>
              <a:cs typeface="Ubuntu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2212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Manipulacja plikami c.d.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dirty="0" smtClean="0"/>
              <a:t>Usuwanie plików:</a:t>
            </a:r>
          </a:p>
          <a:p>
            <a:pPr marL="0" indent="0" algn="ctr">
              <a:buNone/>
            </a:pPr>
            <a:r>
              <a:rPr lang="pl-PL" dirty="0" err="1">
                <a:latin typeface="Ubuntu Mono" charset="0"/>
                <a:ea typeface="Ubuntu Mono" charset="0"/>
                <a:cs typeface="Ubuntu Mono" charset="0"/>
              </a:rPr>
              <a:t>r</a:t>
            </a:r>
            <a:r>
              <a:rPr lang="pl-PL" dirty="0" err="1" smtClean="0">
                <a:latin typeface="Ubuntu Mono" charset="0"/>
                <a:ea typeface="Ubuntu Mono" charset="0"/>
                <a:cs typeface="Ubuntu Mono" charset="0"/>
              </a:rPr>
              <a:t>m</a:t>
            </a:r>
            <a:r>
              <a:rPr lang="pl-PL" dirty="0" smtClean="0">
                <a:latin typeface="Ubuntu Mono" charset="0"/>
                <a:ea typeface="Ubuntu Mono" charset="0"/>
                <a:cs typeface="Ubuntu Mono" charset="0"/>
              </a:rPr>
              <a:t> [opcje] &lt;plik&gt;</a:t>
            </a:r>
          </a:p>
          <a:p>
            <a:endParaRPr lang="pl-PL" dirty="0"/>
          </a:p>
          <a:p>
            <a:r>
              <a:rPr lang="pl-PL" dirty="0" smtClean="0"/>
              <a:t>Np.:</a:t>
            </a:r>
          </a:p>
          <a:p>
            <a:pPr marL="0" indent="0" algn="ctr">
              <a:buNone/>
            </a:pPr>
            <a:r>
              <a:rPr lang="pl-PL" dirty="0" err="1">
                <a:latin typeface="Ubuntu Mono" charset="0"/>
                <a:ea typeface="Ubuntu Mono" charset="0"/>
                <a:cs typeface="Ubuntu Mono" charset="0"/>
              </a:rPr>
              <a:t>r</a:t>
            </a:r>
            <a:r>
              <a:rPr lang="pl-PL" dirty="0" err="1" smtClean="0">
                <a:latin typeface="Ubuntu Mono" charset="0"/>
                <a:ea typeface="Ubuntu Mono" charset="0"/>
                <a:cs typeface="Ubuntu Mono" charset="0"/>
              </a:rPr>
              <a:t>m</a:t>
            </a:r>
            <a:r>
              <a:rPr lang="pl-PL" dirty="0" smtClean="0">
                <a:latin typeface="Ubuntu Mono" charset="0"/>
                <a:ea typeface="Ubuntu Mono" charset="0"/>
                <a:cs typeface="Ubuntu Mono" charset="0"/>
              </a:rPr>
              <a:t> </a:t>
            </a:r>
            <a:r>
              <a:rPr lang="pl-PL" dirty="0" err="1" smtClean="0">
                <a:latin typeface="Ubuntu Mono" charset="0"/>
                <a:ea typeface="Ubuntu Mono" charset="0"/>
                <a:cs typeface="Ubuntu Mono" charset="0"/>
              </a:rPr>
              <a:t>notatki.txt</a:t>
            </a:r>
            <a:endParaRPr lang="pl-PL" dirty="0" smtClean="0">
              <a:latin typeface="Ubuntu Mono" charset="0"/>
              <a:ea typeface="Ubuntu Mono" charset="0"/>
              <a:cs typeface="Ubuntu Mono" charset="0"/>
            </a:endParaRPr>
          </a:p>
          <a:p>
            <a:pPr marL="0" indent="0" algn="ctr">
              <a:buNone/>
            </a:pPr>
            <a:endParaRPr lang="pl-PL" dirty="0" smtClean="0">
              <a:latin typeface="Ubuntu Mono" charset="0"/>
              <a:ea typeface="Ubuntu Mono" charset="0"/>
              <a:cs typeface="Ubuntu Mono" charset="0"/>
            </a:endParaRPr>
          </a:p>
          <a:p>
            <a:r>
              <a:rPr lang="pl-PL" b="1" dirty="0" smtClean="0">
                <a:solidFill>
                  <a:srgbClr val="FF0000"/>
                </a:solidFill>
              </a:rPr>
              <a:t>Uwaga</a:t>
            </a:r>
            <a:r>
              <a:rPr lang="pl-PL" dirty="0" smtClean="0">
                <a:solidFill>
                  <a:srgbClr val="FF0000"/>
                </a:solidFill>
              </a:rPr>
              <a:t>: operacji nie można cofnąć</a:t>
            </a:r>
          </a:p>
          <a:p>
            <a:endParaRPr lang="pl-PL" dirty="0">
              <a:solidFill>
                <a:srgbClr val="FF0000"/>
              </a:solidFill>
            </a:endParaRPr>
          </a:p>
          <a:p>
            <a:r>
              <a:rPr lang="pl-PL" dirty="0" smtClean="0"/>
              <a:t>Popularne opcje:</a:t>
            </a:r>
          </a:p>
          <a:p>
            <a:r>
              <a:rPr lang="pl-PL" dirty="0" smtClean="0"/>
              <a:t>-f </a:t>
            </a:r>
            <a:r>
              <a:rPr lang="mr-IN" dirty="0" smtClean="0"/>
              <a:t>–</a:t>
            </a:r>
            <a:r>
              <a:rPr lang="pl-PL" dirty="0" smtClean="0"/>
              <a:t> wymusza usunięcie (bez potwierdzania)</a:t>
            </a:r>
          </a:p>
          <a:p>
            <a:r>
              <a:rPr lang="pl-PL" dirty="0" smtClean="0"/>
              <a:t>-r </a:t>
            </a:r>
            <a:r>
              <a:rPr lang="mr-IN" dirty="0" smtClean="0"/>
              <a:t>–</a:t>
            </a:r>
            <a:r>
              <a:rPr lang="pl-PL" dirty="0" smtClean="0"/>
              <a:t> rekurencyjnie usuwa katalog i jego zawartość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459430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Utwórz katalog w swoim katalogu domowym</a:t>
            </a:r>
          </a:p>
          <a:p>
            <a:r>
              <a:rPr lang="pl-PL" dirty="0" smtClean="0"/>
              <a:t>Wewnątrz dodaj kilka plików i katalogów</a:t>
            </a:r>
          </a:p>
          <a:p>
            <a:r>
              <a:rPr lang="pl-PL" dirty="0" smtClean="0"/>
              <a:t>Zmień nazwy tych plików</a:t>
            </a:r>
          </a:p>
          <a:p>
            <a:r>
              <a:rPr lang="pl-PL" dirty="0" smtClean="0"/>
              <a:t>Usuń katalog, który ma wewnątrz jakieś pliki</a:t>
            </a:r>
          </a:p>
          <a:p>
            <a:r>
              <a:rPr lang="pl-PL" dirty="0" smtClean="0"/>
              <a:t>Skopiuj plik ze swojego nowego katalogu do katalogu domowego</a:t>
            </a:r>
          </a:p>
          <a:p>
            <a:r>
              <a:rPr lang="pl-PL" dirty="0" smtClean="0"/>
              <a:t>Przenieś ten plik do katalogu zmieniając jego nazwę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669391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Vi </a:t>
            </a:r>
            <a:r>
              <a:rPr lang="mr-IN" dirty="0" smtClean="0"/>
              <a:t>–</a:t>
            </a:r>
            <a:r>
              <a:rPr lang="pl-PL" dirty="0" smtClean="0"/>
              <a:t> edytor tekstów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Vi jest edytorem tekstów działającym z poziomu linii poleceń</a:t>
            </a:r>
          </a:p>
          <a:p>
            <a:endParaRPr lang="pl-PL" dirty="0" smtClean="0"/>
          </a:p>
          <a:p>
            <a:r>
              <a:rPr lang="pl-PL" dirty="0" smtClean="0"/>
              <a:t>Do jego obsługi używamy wyłącznie klawiatury</a:t>
            </a:r>
          </a:p>
          <a:p>
            <a:endParaRPr lang="pl-PL" dirty="0" smtClean="0"/>
          </a:p>
          <a:p>
            <a:r>
              <a:rPr lang="pl-PL" dirty="0" smtClean="0"/>
              <a:t>Żeby zapisać plik, zamknąć itp. </a:t>
            </a:r>
            <a:r>
              <a:rPr lang="pl-PL" dirty="0"/>
              <a:t>u</a:t>
            </a:r>
            <a:r>
              <a:rPr lang="pl-PL" dirty="0" smtClean="0"/>
              <a:t>żywamy odpowiednich poleceń</a:t>
            </a:r>
          </a:p>
          <a:p>
            <a:endParaRPr lang="pl-PL" dirty="0"/>
          </a:p>
          <a:p>
            <a:r>
              <a:rPr lang="pl-PL" dirty="0" smtClean="0"/>
              <a:t>Vi jest bardzo popularnym i rozbudowanym narzędziem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158660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Vi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Edytujemy plik:</a:t>
            </a:r>
          </a:p>
          <a:p>
            <a:pPr marL="0" indent="0" algn="ctr">
              <a:buNone/>
            </a:pPr>
            <a:r>
              <a:rPr lang="pl-PL" dirty="0">
                <a:latin typeface="Ubuntu Mono" charset="0"/>
                <a:ea typeface="Ubuntu Mono" charset="0"/>
                <a:cs typeface="Ubuntu Mono" charset="0"/>
              </a:rPr>
              <a:t>v</a:t>
            </a:r>
            <a:r>
              <a:rPr lang="pl-PL" dirty="0" smtClean="0">
                <a:latin typeface="Ubuntu Mono" charset="0"/>
                <a:ea typeface="Ubuntu Mono" charset="0"/>
                <a:cs typeface="Ubuntu Mono" charset="0"/>
              </a:rPr>
              <a:t>i &lt;nazwa pliku&gt;</a:t>
            </a:r>
          </a:p>
          <a:p>
            <a:pPr algn="ctr"/>
            <a:endParaRPr lang="pl-PL" dirty="0" smtClean="0"/>
          </a:p>
          <a:p>
            <a:r>
              <a:rPr lang="pl-PL" dirty="0" smtClean="0"/>
              <a:t>Jeżeli plik nie istnieje, to zostanie utworzony</a:t>
            </a:r>
          </a:p>
          <a:p>
            <a:endParaRPr lang="pl-PL" dirty="0" smtClean="0"/>
          </a:p>
          <a:p>
            <a:r>
              <a:rPr lang="pl-PL" dirty="0" smtClean="0"/>
              <a:t>Zaczynamy w trybie edycji</a:t>
            </a:r>
          </a:p>
          <a:p>
            <a:r>
              <a:rPr lang="pl-PL" dirty="0" smtClean="0"/>
              <a:t>Aby przejść do trybu wprowadzania używamy </a:t>
            </a:r>
            <a:r>
              <a:rPr lang="pl-PL" b="1" dirty="0" smtClean="0">
                <a:solidFill>
                  <a:srgbClr val="FF0000"/>
                </a:solidFill>
              </a:rPr>
              <a:t>i</a:t>
            </a:r>
            <a:r>
              <a:rPr lang="pl-PL" dirty="0" smtClean="0"/>
              <a:t> (</a:t>
            </a:r>
            <a:r>
              <a:rPr lang="pl-PL" dirty="0" smtClean="0">
                <a:solidFill>
                  <a:srgbClr val="FF0000"/>
                </a:solidFill>
              </a:rPr>
              <a:t>insert</a:t>
            </a:r>
            <a:r>
              <a:rPr lang="pl-PL" dirty="0" smtClean="0"/>
              <a:t>)</a:t>
            </a:r>
          </a:p>
          <a:p>
            <a:r>
              <a:rPr lang="pl-PL" dirty="0" smtClean="0"/>
              <a:t>W tym trybie możemy wpisywać tekst jak w standardowym edytorze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247371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Vi - strzałki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Domyślnie edytor Vi używa klawiszy </a:t>
            </a:r>
            <a:r>
              <a:rPr lang="pl-PL" dirty="0" err="1" smtClean="0"/>
              <a:t>jklh</a:t>
            </a:r>
            <a:r>
              <a:rPr lang="pl-PL" dirty="0" smtClean="0"/>
              <a:t> zamiast strzałek</a:t>
            </a:r>
          </a:p>
          <a:p>
            <a:r>
              <a:rPr lang="pl-PL" dirty="0" smtClean="0"/>
              <a:t>Aby włączyć korzystanie ze strzałek w edytorze:</a:t>
            </a:r>
          </a:p>
          <a:p>
            <a:pPr marL="671513" indent="-261938"/>
            <a:r>
              <a:rPr lang="pl-PL" dirty="0" smtClean="0"/>
              <a:t>Przechodzimy do trybu edycji (ESC)</a:t>
            </a:r>
          </a:p>
          <a:p>
            <a:pPr marL="671513" indent="-261938"/>
            <a:r>
              <a:rPr lang="pl-PL" dirty="0" smtClean="0"/>
              <a:t>Wpisujemy polecenie:</a:t>
            </a:r>
          </a:p>
          <a:p>
            <a:pPr marL="409575" indent="0" algn="ctr">
              <a:buNone/>
            </a:pPr>
            <a:r>
              <a:rPr lang="pl-PL" dirty="0" smtClean="0">
                <a:latin typeface="Ubuntu Mono" charset="0"/>
                <a:ea typeface="Ubuntu Mono" charset="0"/>
                <a:cs typeface="Ubuntu Mono" charset="0"/>
              </a:rPr>
              <a:t>:set </a:t>
            </a:r>
            <a:r>
              <a:rPr lang="pl-PL" dirty="0" err="1" smtClean="0">
                <a:latin typeface="Ubuntu Mono" charset="0"/>
                <a:ea typeface="Ubuntu Mono" charset="0"/>
                <a:cs typeface="Ubuntu Mono" charset="0"/>
              </a:rPr>
              <a:t>nocompatible</a:t>
            </a:r>
            <a:endParaRPr lang="pl-PL" dirty="0" smtClean="0">
              <a:latin typeface="Ubuntu Mono" charset="0"/>
              <a:ea typeface="Ubuntu Mono" charset="0"/>
              <a:cs typeface="Ubuntu Mono" charset="0"/>
            </a:endParaRPr>
          </a:p>
          <a:p>
            <a:pPr marL="671513" indent="-261938" algn="ctr"/>
            <a:endParaRPr lang="pl-PL" dirty="0" smtClean="0"/>
          </a:p>
          <a:p>
            <a:pPr marL="360363" indent="-311150"/>
            <a:r>
              <a:rPr lang="pl-PL" dirty="0" smtClean="0"/>
              <a:t>Aby włączyć tę opcję na stałe, należy dodać wpis set </a:t>
            </a:r>
            <a:r>
              <a:rPr lang="pl-PL" dirty="0" err="1" smtClean="0"/>
              <a:t>nocompatible</a:t>
            </a:r>
            <a:r>
              <a:rPr lang="pl-PL" dirty="0" smtClean="0"/>
              <a:t> do pliku ~/.</a:t>
            </a:r>
            <a:r>
              <a:rPr lang="pl-PL" dirty="0" err="1" smtClean="0"/>
              <a:t>exrc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161514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Vi - zapisywanie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Najpierw wychodzimy z trybu wprowadzania wciskając ESC</a:t>
            </a:r>
          </a:p>
          <a:p>
            <a:endParaRPr lang="pl-PL" dirty="0" smtClean="0"/>
          </a:p>
          <a:p>
            <a:r>
              <a:rPr lang="pl-PL" dirty="0" smtClean="0"/>
              <a:t>Wpisujemy jedno z poniższych poleceń, aby zakończyć pracę:</a:t>
            </a:r>
          </a:p>
          <a:p>
            <a:pPr marL="1157288" indent="-261938"/>
            <a:r>
              <a:rPr lang="pl-PL" b="1" dirty="0" smtClean="0">
                <a:solidFill>
                  <a:srgbClr val="FF0000"/>
                </a:solidFill>
              </a:rPr>
              <a:t>ZZ</a:t>
            </a:r>
            <a:r>
              <a:rPr lang="pl-PL" dirty="0" smtClean="0"/>
              <a:t> </a:t>
            </a:r>
            <a:r>
              <a:rPr lang="mr-IN" dirty="0" smtClean="0"/>
              <a:t>–</a:t>
            </a:r>
            <a:r>
              <a:rPr lang="pl-PL" dirty="0" smtClean="0"/>
              <a:t> zapisujemy i wychodzimy z edytora</a:t>
            </a:r>
          </a:p>
          <a:p>
            <a:pPr marL="1157288" indent="-261938"/>
            <a:r>
              <a:rPr lang="pl-PL" b="1" dirty="0" smtClean="0">
                <a:solidFill>
                  <a:srgbClr val="FF0000"/>
                </a:solidFill>
              </a:rPr>
              <a:t>:q!</a:t>
            </a:r>
            <a:r>
              <a:rPr lang="pl-PL" dirty="0" smtClean="0"/>
              <a:t> </a:t>
            </a:r>
            <a:r>
              <a:rPr lang="mr-IN" dirty="0" smtClean="0"/>
              <a:t>–</a:t>
            </a:r>
            <a:r>
              <a:rPr lang="pl-PL" dirty="0" smtClean="0"/>
              <a:t> wychodzimy bez zapisywania</a:t>
            </a:r>
          </a:p>
          <a:p>
            <a:pPr marL="1157288" indent="-261938"/>
            <a:r>
              <a:rPr lang="pl-PL" b="1" dirty="0" smtClean="0">
                <a:solidFill>
                  <a:srgbClr val="FF0000"/>
                </a:solidFill>
              </a:rPr>
              <a:t>:w</a:t>
            </a:r>
            <a:r>
              <a:rPr lang="pl-PL" dirty="0" smtClean="0"/>
              <a:t> </a:t>
            </a:r>
            <a:r>
              <a:rPr lang="mr-IN" dirty="0" smtClean="0"/>
              <a:t>–</a:t>
            </a:r>
            <a:r>
              <a:rPr lang="pl-PL" dirty="0" smtClean="0"/>
              <a:t> zapisujemy, ale nie wychodzimy</a:t>
            </a:r>
          </a:p>
          <a:p>
            <a:pPr marL="1157288" indent="-261938"/>
            <a:r>
              <a:rPr lang="pl-PL" b="1" dirty="0" smtClean="0">
                <a:solidFill>
                  <a:srgbClr val="FF0000"/>
                </a:solidFill>
              </a:rPr>
              <a:t>:</a:t>
            </a:r>
            <a:r>
              <a:rPr lang="pl-PL" b="1" dirty="0" err="1" smtClean="0">
                <a:solidFill>
                  <a:srgbClr val="FF0000"/>
                </a:solidFill>
              </a:rPr>
              <a:t>wq</a:t>
            </a:r>
            <a:r>
              <a:rPr lang="pl-PL" dirty="0" smtClean="0"/>
              <a:t> </a:t>
            </a:r>
            <a:r>
              <a:rPr lang="mr-IN" dirty="0" smtClean="0"/>
              <a:t>–</a:t>
            </a:r>
            <a:r>
              <a:rPr lang="pl-PL" dirty="0" smtClean="0"/>
              <a:t> zapisujemy i wychodzimy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160539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Vi </a:t>
            </a:r>
            <a:r>
              <a:rPr lang="mr-IN" dirty="0" smtClean="0"/>
              <a:t>–</a:t>
            </a:r>
            <a:r>
              <a:rPr lang="pl-PL" dirty="0" smtClean="0"/>
              <a:t> przemieszczanie się po pliku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W trybie edycji:</a:t>
            </a:r>
          </a:p>
          <a:p>
            <a:pPr marL="671513" indent="-261938"/>
            <a:r>
              <a:rPr lang="pl-PL" b="1" dirty="0" smtClean="0"/>
              <a:t>^</a:t>
            </a:r>
            <a:r>
              <a:rPr lang="pl-PL" dirty="0" smtClean="0"/>
              <a:t> - przenieś kursor na początek linii</a:t>
            </a:r>
          </a:p>
          <a:p>
            <a:pPr marL="671513" indent="-261938"/>
            <a:r>
              <a:rPr lang="pl-PL" b="1" dirty="0" smtClean="0"/>
              <a:t>$</a:t>
            </a:r>
            <a:r>
              <a:rPr lang="pl-PL" dirty="0" smtClean="0"/>
              <a:t> - przenieś kursor na koniec linii</a:t>
            </a:r>
          </a:p>
          <a:p>
            <a:pPr marL="671513" indent="-261938"/>
            <a:r>
              <a:rPr lang="pl-PL" b="1" dirty="0" err="1" smtClean="0"/>
              <a:t>nG</a:t>
            </a:r>
            <a:r>
              <a:rPr lang="pl-PL" dirty="0" smtClean="0"/>
              <a:t> </a:t>
            </a:r>
            <a:r>
              <a:rPr lang="mr-IN" dirty="0" smtClean="0"/>
              <a:t>–</a:t>
            </a:r>
            <a:r>
              <a:rPr lang="pl-PL" dirty="0" smtClean="0"/>
              <a:t> przenieś kursor do n-tej linii (np. 5G przenosi do 5-tej linii)</a:t>
            </a:r>
          </a:p>
          <a:p>
            <a:pPr marL="671513" indent="-261938"/>
            <a:r>
              <a:rPr lang="pl-PL" b="1" dirty="0" smtClean="0"/>
              <a:t>G</a:t>
            </a:r>
            <a:r>
              <a:rPr lang="pl-PL" dirty="0" smtClean="0"/>
              <a:t> </a:t>
            </a:r>
            <a:r>
              <a:rPr lang="mr-IN" dirty="0" smtClean="0"/>
              <a:t>–</a:t>
            </a:r>
            <a:r>
              <a:rPr lang="pl-PL" dirty="0" smtClean="0"/>
              <a:t> przejdź do ostatniej linii</a:t>
            </a:r>
          </a:p>
          <a:p>
            <a:pPr marL="671513" indent="-261938"/>
            <a:r>
              <a:rPr lang="pl-PL" b="1" dirty="0"/>
              <a:t>w</a:t>
            </a:r>
            <a:r>
              <a:rPr lang="pl-PL" dirty="0" smtClean="0"/>
              <a:t> </a:t>
            </a:r>
            <a:r>
              <a:rPr lang="mr-IN" dirty="0" smtClean="0"/>
              <a:t>–</a:t>
            </a:r>
            <a:r>
              <a:rPr lang="pl-PL" dirty="0" smtClean="0"/>
              <a:t> przejdź do początku kolejnego wyrazu</a:t>
            </a:r>
          </a:p>
          <a:p>
            <a:pPr marL="671513" indent="-261938"/>
            <a:r>
              <a:rPr lang="pl-PL" b="1" dirty="0" err="1"/>
              <a:t>n</a:t>
            </a:r>
            <a:r>
              <a:rPr lang="pl-PL" b="1" dirty="0" err="1" smtClean="0"/>
              <a:t>w</a:t>
            </a:r>
            <a:r>
              <a:rPr lang="pl-PL" dirty="0" smtClean="0"/>
              <a:t> </a:t>
            </a:r>
            <a:r>
              <a:rPr lang="mr-IN" dirty="0" smtClean="0"/>
              <a:t>–</a:t>
            </a:r>
            <a:r>
              <a:rPr lang="pl-PL" dirty="0" smtClean="0"/>
              <a:t> przejdź do przodu o n wyrazów (np. 5w)</a:t>
            </a:r>
          </a:p>
          <a:p>
            <a:pPr marL="671513" indent="-261938"/>
            <a:r>
              <a:rPr lang="pl-PL" b="1" dirty="0"/>
              <a:t>b</a:t>
            </a:r>
            <a:r>
              <a:rPr lang="pl-PL" dirty="0" smtClean="0"/>
              <a:t> </a:t>
            </a:r>
            <a:r>
              <a:rPr lang="mr-IN" dirty="0" smtClean="0"/>
              <a:t>–</a:t>
            </a:r>
            <a:r>
              <a:rPr lang="pl-PL" dirty="0" smtClean="0"/>
              <a:t> przejdź do początku poprzedniego wyrazu</a:t>
            </a:r>
          </a:p>
          <a:p>
            <a:pPr marL="671513" indent="-261938"/>
            <a:r>
              <a:rPr lang="pl-PL" b="1" dirty="0" err="1"/>
              <a:t>n</a:t>
            </a:r>
            <a:r>
              <a:rPr lang="pl-PL" b="1" dirty="0" err="1" smtClean="0"/>
              <a:t>b</a:t>
            </a:r>
            <a:r>
              <a:rPr lang="pl-PL" dirty="0" smtClean="0"/>
              <a:t> </a:t>
            </a:r>
            <a:r>
              <a:rPr lang="mr-IN" dirty="0" smtClean="0"/>
              <a:t>–</a:t>
            </a:r>
            <a:r>
              <a:rPr lang="pl-PL" dirty="0" smtClean="0"/>
              <a:t> przejdź do tyłu o n wyrazów (np. 5n)</a:t>
            </a:r>
          </a:p>
          <a:p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26645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Vi </a:t>
            </a:r>
            <a:r>
              <a:rPr lang="mr-IN" dirty="0" smtClean="0"/>
              <a:t>–</a:t>
            </a:r>
            <a:r>
              <a:rPr lang="pl-PL" dirty="0" smtClean="0"/>
              <a:t> przemieszczanie się po pliku c.d.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Wskazówka: w trybie edycji wpisz polecenie:</a:t>
            </a:r>
          </a:p>
          <a:p>
            <a:pPr marL="0" indent="0" algn="ctr">
              <a:buNone/>
            </a:pPr>
            <a:r>
              <a:rPr lang="pl-PL" dirty="0" smtClean="0">
                <a:latin typeface="Ubuntu Mono" charset="0"/>
                <a:ea typeface="Ubuntu Mono" charset="0"/>
                <a:cs typeface="Ubuntu Mono" charset="0"/>
              </a:rPr>
              <a:t>:set </a:t>
            </a:r>
            <a:r>
              <a:rPr lang="pl-PL" dirty="0" err="1" smtClean="0">
                <a:latin typeface="Ubuntu Mono" charset="0"/>
                <a:ea typeface="Ubuntu Mono" charset="0"/>
                <a:cs typeface="Ubuntu Mono" charset="0"/>
              </a:rPr>
              <a:t>nu</a:t>
            </a:r>
            <a:endParaRPr lang="pl-PL" dirty="0" smtClean="0">
              <a:latin typeface="Ubuntu Mono" charset="0"/>
              <a:ea typeface="Ubuntu Mono" charset="0"/>
              <a:cs typeface="Ubuntu Mono" charset="0"/>
            </a:endParaRPr>
          </a:p>
          <a:p>
            <a:pPr marL="0" indent="0" algn="ctr">
              <a:buNone/>
            </a:pPr>
            <a:endParaRPr lang="pl-PL" dirty="0" smtClean="0">
              <a:latin typeface="Ubuntu Mono" charset="0"/>
              <a:ea typeface="Ubuntu Mono" charset="0"/>
              <a:cs typeface="Ubuntu Mono" charset="0"/>
            </a:endParaRPr>
          </a:p>
          <a:p>
            <a:r>
              <a:rPr lang="pl-PL" dirty="0" smtClean="0"/>
              <a:t>Sprawi to, że Vi będzie wyświetlać </a:t>
            </a:r>
            <a:r>
              <a:rPr lang="pl-PL" dirty="0" smtClean="0">
                <a:solidFill>
                  <a:srgbClr val="FF0000"/>
                </a:solidFill>
              </a:rPr>
              <a:t>numery linii</a:t>
            </a:r>
          </a:p>
          <a:p>
            <a:endParaRPr lang="pl-PL" dirty="0" smtClean="0"/>
          </a:p>
          <a:p>
            <a:r>
              <a:rPr lang="pl-PL" dirty="0" smtClean="0"/>
              <a:t>Ułatwi to przemieszczanie się po pliku</a:t>
            </a:r>
          </a:p>
        </p:txBody>
      </p:sp>
    </p:spTree>
    <p:extLst>
      <p:ext uri="{BB962C8B-B14F-4D97-AF65-F5344CB8AC3E}">
        <p14:creationId xmlns:p14="http://schemas.microsoft.com/office/powerpoint/2010/main" val="1160859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Dodanie użytkownika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l-PL" dirty="0" err="1">
                <a:latin typeface="Ubuntu Mono" charset="0"/>
                <a:ea typeface="Ubuntu Mono" charset="0"/>
                <a:cs typeface="Ubuntu Mono" charset="0"/>
              </a:rPr>
              <a:t>s</a:t>
            </a:r>
            <a:r>
              <a:rPr lang="pl-PL" dirty="0" err="1" smtClean="0">
                <a:latin typeface="Ubuntu Mono" charset="0"/>
                <a:ea typeface="Ubuntu Mono" charset="0"/>
                <a:cs typeface="Ubuntu Mono" charset="0"/>
              </a:rPr>
              <a:t>udo</a:t>
            </a:r>
            <a:r>
              <a:rPr lang="pl-PL" dirty="0" smtClean="0">
                <a:latin typeface="Ubuntu Mono" charset="0"/>
                <a:ea typeface="Ubuntu Mono" charset="0"/>
                <a:cs typeface="Ubuntu Mono" charset="0"/>
              </a:rPr>
              <a:t> </a:t>
            </a:r>
            <a:r>
              <a:rPr lang="pl-PL" dirty="0" err="1" smtClean="0">
                <a:latin typeface="Ubuntu Mono" charset="0"/>
                <a:ea typeface="Ubuntu Mono" charset="0"/>
                <a:cs typeface="Ubuntu Mono" charset="0"/>
              </a:rPr>
              <a:t>adduser</a:t>
            </a:r>
            <a:r>
              <a:rPr lang="pl-PL" dirty="0" smtClean="0">
                <a:latin typeface="Ubuntu Mono" charset="0"/>
                <a:ea typeface="Ubuntu Mono" charset="0"/>
                <a:cs typeface="Ubuntu Mono" charset="0"/>
              </a:rPr>
              <a:t> </a:t>
            </a:r>
            <a:r>
              <a:rPr lang="pl-PL" i="1" dirty="0" smtClean="0">
                <a:latin typeface="Ubuntu Mono" charset="0"/>
                <a:ea typeface="Ubuntu Mono" charset="0"/>
                <a:cs typeface="Ubuntu Mono" charset="0"/>
              </a:rPr>
              <a:t>&lt;nazwa użytkownika&gt;</a:t>
            </a:r>
          </a:p>
          <a:p>
            <a:pPr algn="ctr"/>
            <a:endParaRPr lang="pl-PL" dirty="0" smtClean="0"/>
          </a:p>
          <a:p>
            <a:r>
              <a:rPr lang="pl-PL" dirty="0" smtClean="0"/>
              <a:t>Np.:</a:t>
            </a:r>
          </a:p>
          <a:p>
            <a:pPr marL="0" indent="0" algn="ctr">
              <a:buNone/>
            </a:pPr>
            <a:r>
              <a:rPr lang="pl-PL" dirty="0" err="1">
                <a:latin typeface="Ubuntu Mono" charset="0"/>
                <a:ea typeface="Ubuntu Mono" charset="0"/>
                <a:cs typeface="Ubuntu Mono" charset="0"/>
              </a:rPr>
              <a:t>s</a:t>
            </a:r>
            <a:r>
              <a:rPr lang="pl-PL" dirty="0" err="1" smtClean="0">
                <a:latin typeface="Ubuntu Mono" charset="0"/>
                <a:ea typeface="Ubuntu Mono" charset="0"/>
                <a:cs typeface="Ubuntu Mono" charset="0"/>
              </a:rPr>
              <a:t>udo</a:t>
            </a:r>
            <a:r>
              <a:rPr lang="pl-PL" dirty="0" smtClean="0">
                <a:latin typeface="Ubuntu Mono" charset="0"/>
                <a:ea typeface="Ubuntu Mono" charset="0"/>
                <a:cs typeface="Ubuntu Mono" charset="0"/>
              </a:rPr>
              <a:t> </a:t>
            </a:r>
            <a:r>
              <a:rPr lang="pl-PL" dirty="0" err="1" smtClean="0">
                <a:latin typeface="Ubuntu Mono" charset="0"/>
                <a:ea typeface="Ubuntu Mono" charset="0"/>
                <a:cs typeface="Ubuntu Mono" charset="0"/>
              </a:rPr>
              <a:t>adduser</a:t>
            </a:r>
            <a:r>
              <a:rPr lang="pl-PL" dirty="0" smtClean="0">
                <a:latin typeface="Ubuntu Mono" charset="0"/>
                <a:ea typeface="Ubuntu Mono" charset="0"/>
                <a:cs typeface="Ubuntu Mono" charset="0"/>
              </a:rPr>
              <a:t> </a:t>
            </a:r>
            <a:r>
              <a:rPr lang="pl-PL" dirty="0" err="1" smtClean="0">
                <a:latin typeface="Ubuntu Mono" charset="0"/>
                <a:ea typeface="Ubuntu Mono" charset="0"/>
                <a:cs typeface="Ubuntu Mono" charset="0"/>
              </a:rPr>
              <a:t>blackbat</a:t>
            </a:r>
            <a:endParaRPr lang="pl-PL" dirty="0" smtClean="0">
              <a:latin typeface="Ubuntu Mono" charset="0"/>
              <a:ea typeface="Ubuntu Mono" charset="0"/>
              <a:cs typeface="Ubuntu Mono" charset="0"/>
            </a:endParaRPr>
          </a:p>
          <a:p>
            <a:pPr algn="ctr"/>
            <a:endParaRPr lang="pl-PL" dirty="0" smtClean="0"/>
          </a:p>
          <a:p>
            <a:r>
              <a:rPr lang="pl-PL" dirty="0" smtClean="0"/>
              <a:t>&lt;&gt; - określają parametr polecenia, który należy podać</a:t>
            </a:r>
          </a:p>
          <a:p>
            <a:r>
              <a:rPr lang="pl-PL" dirty="0" err="1"/>
              <a:t>s</a:t>
            </a:r>
            <a:r>
              <a:rPr lang="pl-PL" dirty="0" err="1" smtClean="0"/>
              <a:t>udo</a:t>
            </a:r>
            <a:r>
              <a:rPr lang="pl-PL" dirty="0" smtClean="0"/>
              <a:t> </a:t>
            </a:r>
            <a:r>
              <a:rPr lang="mr-IN" dirty="0" smtClean="0"/>
              <a:t>–</a:t>
            </a:r>
            <a:r>
              <a:rPr lang="pl-PL" dirty="0" smtClean="0"/>
              <a:t> uruchamia polecenie jako administrator (</a:t>
            </a:r>
            <a:r>
              <a:rPr lang="pl-PL" dirty="0" err="1" smtClean="0"/>
              <a:t>root</a:t>
            </a:r>
            <a:r>
              <a:rPr lang="pl-PL" dirty="0" smtClean="0"/>
              <a:t>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968488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Vi </a:t>
            </a:r>
            <a:r>
              <a:rPr lang="mr-IN" dirty="0" smtClean="0"/>
              <a:t>–</a:t>
            </a:r>
            <a:r>
              <a:rPr lang="pl-PL" dirty="0" smtClean="0"/>
              <a:t> usuwanie zawartości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W trybie edycji:</a:t>
            </a:r>
          </a:p>
          <a:p>
            <a:pPr marL="671513" indent="-261938"/>
            <a:r>
              <a:rPr lang="pl-PL" b="1" dirty="0" smtClean="0"/>
              <a:t>x</a:t>
            </a:r>
            <a:r>
              <a:rPr lang="pl-PL" dirty="0" smtClean="0"/>
              <a:t> </a:t>
            </a:r>
            <a:r>
              <a:rPr lang="mr-IN" dirty="0" smtClean="0"/>
              <a:t>–</a:t>
            </a:r>
            <a:r>
              <a:rPr lang="pl-PL" dirty="0" smtClean="0"/>
              <a:t> usuń pojedynczy znak</a:t>
            </a:r>
            <a:endParaRPr lang="pl-PL" dirty="0"/>
          </a:p>
          <a:p>
            <a:pPr marL="671513" indent="-261938"/>
            <a:r>
              <a:rPr lang="pl-PL" b="1" dirty="0" err="1" smtClean="0"/>
              <a:t>nx</a:t>
            </a:r>
            <a:r>
              <a:rPr lang="pl-PL" dirty="0" smtClean="0"/>
              <a:t> </a:t>
            </a:r>
            <a:r>
              <a:rPr lang="mr-IN" dirty="0" smtClean="0"/>
              <a:t>–</a:t>
            </a:r>
            <a:r>
              <a:rPr lang="pl-PL" dirty="0" smtClean="0"/>
              <a:t> usuń n znaków (np. 5x)</a:t>
            </a:r>
            <a:endParaRPr lang="pl-PL" dirty="0"/>
          </a:p>
          <a:p>
            <a:pPr marL="671513" indent="-261938"/>
            <a:r>
              <a:rPr lang="pl-PL" b="1" dirty="0" err="1" smtClean="0"/>
              <a:t>dd</a:t>
            </a:r>
            <a:r>
              <a:rPr lang="pl-PL" dirty="0" smtClean="0"/>
              <a:t> </a:t>
            </a:r>
            <a:r>
              <a:rPr lang="mr-IN" dirty="0"/>
              <a:t>–</a:t>
            </a:r>
            <a:r>
              <a:rPr lang="pl-PL" dirty="0"/>
              <a:t> </a:t>
            </a:r>
            <a:r>
              <a:rPr lang="pl-PL" dirty="0" smtClean="0"/>
              <a:t>usuń obecną linię</a:t>
            </a:r>
            <a:endParaRPr lang="pl-PL" dirty="0"/>
          </a:p>
          <a:p>
            <a:pPr marL="671513" indent="-261938"/>
            <a:r>
              <a:rPr lang="pl-PL" b="1" dirty="0" err="1" smtClean="0"/>
              <a:t>dn</a:t>
            </a:r>
            <a:r>
              <a:rPr lang="pl-PL" dirty="0" smtClean="0"/>
              <a:t> </a:t>
            </a:r>
            <a:r>
              <a:rPr lang="mr-IN" dirty="0"/>
              <a:t>–</a:t>
            </a:r>
            <a:r>
              <a:rPr lang="pl-PL" dirty="0"/>
              <a:t> </a:t>
            </a:r>
            <a:r>
              <a:rPr lang="pl-PL" dirty="0" smtClean="0"/>
              <a:t>n to polecenie przejścia; usuwa wszystko do miejsca, gdzie nas przeniesie (np. d5w usunie 5 wyrazów)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949329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Vi - cofanie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 trybie edycji:</a:t>
            </a:r>
          </a:p>
          <a:p>
            <a:pPr marL="671513" indent="-261938"/>
            <a:r>
              <a:rPr lang="pl-PL" b="1" dirty="0" smtClean="0"/>
              <a:t>u</a:t>
            </a:r>
            <a:r>
              <a:rPr lang="pl-PL" dirty="0" smtClean="0"/>
              <a:t> </a:t>
            </a:r>
            <a:r>
              <a:rPr lang="mr-IN" dirty="0"/>
              <a:t>–</a:t>
            </a:r>
            <a:r>
              <a:rPr lang="pl-PL" dirty="0"/>
              <a:t> </a:t>
            </a:r>
            <a:r>
              <a:rPr lang="pl-PL" dirty="0" smtClean="0"/>
              <a:t>cofnij ostatnią akcję (można wielokrotnie używać)</a:t>
            </a:r>
            <a:endParaRPr lang="pl-PL" dirty="0"/>
          </a:p>
          <a:p>
            <a:pPr marL="671513" indent="-261938"/>
            <a:r>
              <a:rPr lang="pl-PL" b="1" dirty="0" smtClean="0"/>
              <a:t>U </a:t>
            </a:r>
            <a:r>
              <a:rPr lang="mr-IN" dirty="0" smtClean="0"/>
              <a:t>–</a:t>
            </a:r>
            <a:r>
              <a:rPr lang="pl-PL" b="1" dirty="0" smtClean="0"/>
              <a:t> </a:t>
            </a:r>
            <a:r>
              <a:rPr lang="pl-PL" dirty="0" smtClean="0"/>
              <a:t>cofnij wszystkie akcje w obecnej linii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139769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Vi </a:t>
            </a:r>
            <a:r>
              <a:rPr lang="mr-IN" dirty="0" smtClean="0"/>
              <a:t>–</a:t>
            </a:r>
            <a:r>
              <a:rPr lang="pl-PL" dirty="0" smtClean="0"/>
              <a:t> pozostałe polecenia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Edytor Vi ma wiele opcji</a:t>
            </a:r>
          </a:p>
          <a:p>
            <a:endParaRPr lang="pl-PL" dirty="0" smtClean="0"/>
          </a:p>
          <a:p>
            <a:r>
              <a:rPr lang="pl-PL" dirty="0" smtClean="0"/>
              <a:t>W miarę używania stają się one intuicyjne</a:t>
            </a:r>
          </a:p>
          <a:p>
            <a:endParaRPr lang="pl-PL" dirty="0" smtClean="0"/>
          </a:p>
          <a:p>
            <a:r>
              <a:rPr lang="pl-PL" dirty="0" smtClean="0"/>
              <a:t>Aby zobaczyć jak coś zrobić w Vi, najłatwiej jest to wygooglować</a:t>
            </a:r>
          </a:p>
          <a:p>
            <a:endParaRPr lang="pl-PL" dirty="0"/>
          </a:p>
          <a:p>
            <a:r>
              <a:rPr lang="pl-PL" dirty="0" smtClean="0"/>
              <a:t>Możemy też użyć tzw. ściągi (Vi </a:t>
            </a:r>
            <a:r>
              <a:rPr lang="pl-PL" dirty="0" err="1" smtClean="0"/>
              <a:t>cheat</a:t>
            </a:r>
            <a:r>
              <a:rPr lang="pl-PL" dirty="0" smtClean="0"/>
              <a:t> </a:t>
            </a:r>
            <a:r>
              <a:rPr lang="pl-PL" dirty="0" err="1" smtClean="0"/>
              <a:t>sheet</a:t>
            </a:r>
            <a:r>
              <a:rPr lang="pl-PL" dirty="0" smtClean="0"/>
              <a:t>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28051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Podglądanie zawartości pliku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Aby podejrzeć zawartość pliku bez edytowanie go, możemy użyć polecenia:</a:t>
            </a:r>
          </a:p>
          <a:p>
            <a:pPr marL="0" indent="0" algn="ctr">
              <a:buNone/>
            </a:pPr>
            <a:r>
              <a:rPr lang="pl-PL" dirty="0" err="1">
                <a:latin typeface="Ubuntu Mono" charset="0"/>
                <a:ea typeface="Ubuntu Mono" charset="0"/>
                <a:cs typeface="Ubuntu Mono" charset="0"/>
              </a:rPr>
              <a:t>c</a:t>
            </a:r>
            <a:r>
              <a:rPr lang="pl-PL" dirty="0" err="1" smtClean="0">
                <a:latin typeface="Ubuntu Mono" charset="0"/>
                <a:ea typeface="Ubuntu Mono" charset="0"/>
                <a:cs typeface="Ubuntu Mono" charset="0"/>
              </a:rPr>
              <a:t>at</a:t>
            </a:r>
            <a:r>
              <a:rPr lang="pl-PL" dirty="0" smtClean="0">
                <a:latin typeface="Ubuntu Mono" charset="0"/>
                <a:ea typeface="Ubuntu Mono" charset="0"/>
                <a:cs typeface="Ubuntu Mono" charset="0"/>
              </a:rPr>
              <a:t> &lt;plik&gt;</a:t>
            </a:r>
          </a:p>
          <a:p>
            <a:endParaRPr lang="pl-PL" dirty="0"/>
          </a:p>
          <a:p>
            <a:r>
              <a:rPr lang="pl-PL" dirty="0" smtClean="0"/>
              <a:t>Jeżeli mamy do czynienia z większym plikiem, warto użyć:</a:t>
            </a:r>
          </a:p>
          <a:p>
            <a:pPr marL="0" indent="0" algn="ctr">
              <a:buNone/>
            </a:pPr>
            <a:r>
              <a:rPr lang="pl-PL" dirty="0">
                <a:latin typeface="Ubuntu Mono" charset="0"/>
                <a:ea typeface="Ubuntu Mono" charset="0"/>
                <a:cs typeface="Ubuntu Mono" charset="0"/>
              </a:rPr>
              <a:t>l</a:t>
            </a:r>
            <a:r>
              <a:rPr lang="pl-PL" dirty="0" smtClean="0">
                <a:latin typeface="Ubuntu Mono" charset="0"/>
                <a:ea typeface="Ubuntu Mono" charset="0"/>
                <a:cs typeface="Ubuntu Mono" charset="0"/>
              </a:rPr>
              <a:t>ess &lt;plik&gt;</a:t>
            </a:r>
            <a:endParaRPr lang="pl-PL" dirty="0">
              <a:latin typeface="Ubuntu Mono" charset="0"/>
              <a:ea typeface="Ubuntu Mono" charset="0"/>
              <a:cs typeface="Ubuntu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2595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Programowanie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 poziomu terminala możemy także pisać programy, kompilować je i uruchamiać</a:t>
            </a:r>
          </a:p>
          <a:p>
            <a:endParaRPr lang="pl-PL" dirty="0" smtClean="0"/>
          </a:p>
          <a:p>
            <a:r>
              <a:rPr lang="pl-PL" dirty="0" smtClean="0"/>
              <a:t>Zarówno w języku C++ jak i w innych językach</a:t>
            </a:r>
          </a:p>
        </p:txBody>
      </p:sp>
    </p:spTree>
    <p:extLst>
      <p:ext uri="{BB962C8B-B14F-4D97-AF65-F5344CB8AC3E}">
        <p14:creationId xmlns:p14="http://schemas.microsoft.com/office/powerpoint/2010/main" val="19383771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Programowanie c.d.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dirty="0" smtClean="0"/>
              <a:t>Utwórzmy prosty program:</a:t>
            </a:r>
          </a:p>
          <a:p>
            <a:pPr marL="0" indent="0" algn="ctr">
              <a:buNone/>
            </a:pPr>
            <a:r>
              <a:rPr lang="pl-PL" dirty="0">
                <a:latin typeface="Ubuntu Mono" charset="0"/>
                <a:ea typeface="Ubuntu Mono" charset="0"/>
                <a:cs typeface="Ubuntu Mono" charset="0"/>
              </a:rPr>
              <a:t>v</a:t>
            </a:r>
            <a:r>
              <a:rPr lang="pl-PL" dirty="0" smtClean="0">
                <a:latin typeface="Ubuntu Mono" charset="0"/>
                <a:ea typeface="Ubuntu Mono" charset="0"/>
                <a:cs typeface="Ubuntu Mono" charset="0"/>
              </a:rPr>
              <a:t>i </a:t>
            </a:r>
            <a:r>
              <a:rPr lang="pl-PL" dirty="0" err="1" smtClean="0">
                <a:latin typeface="Ubuntu Mono" charset="0"/>
                <a:ea typeface="Ubuntu Mono" charset="0"/>
                <a:cs typeface="Ubuntu Mono" charset="0"/>
              </a:rPr>
              <a:t>hello.cpp</a:t>
            </a:r>
            <a:endParaRPr lang="pl-PL" dirty="0" smtClean="0">
              <a:latin typeface="Ubuntu Mono" charset="0"/>
              <a:ea typeface="Ubuntu Mono" charset="0"/>
              <a:cs typeface="Ubuntu Mono" charset="0"/>
            </a:endParaRPr>
          </a:p>
          <a:p>
            <a:pPr marL="0" indent="0" algn="ctr">
              <a:buNone/>
            </a:pPr>
            <a:endParaRPr lang="pl-PL" dirty="0" smtClean="0">
              <a:latin typeface="Ubuntu Mono" charset="0"/>
              <a:ea typeface="Ubuntu Mono" charset="0"/>
              <a:cs typeface="Ubuntu Mono" charset="0"/>
            </a:endParaRPr>
          </a:p>
          <a:p>
            <a:r>
              <a:rPr lang="pl-PL" dirty="0" smtClean="0"/>
              <a:t>I wypełnijmy go kodem naszego programu:</a:t>
            </a:r>
          </a:p>
          <a:p>
            <a:endParaRPr lang="pl-PL" dirty="0" smtClean="0"/>
          </a:p>
          <a:p>
            <a:pPr marL="0" indent="0">
              <a:buNone/>
            </a:pPr>
            <a:r>
              <a:rPr lang="pl-PL" dirty="0" smtClean="0">
                <a:latin typeface="Ubuntu Mono" charset="0"/>
                <a:ea typeface="Ubuntu Mono" charset="0"/>
                <a:cs typeface="Ubuntu Mono" charset="0"/>
              </a:rPr>
              <a:t>#</a:t>
            </a:r>
            <a:r>
              <a:rPr lang="pl-PL" dirty="0" err="1" smtClean="0">
                <a:latin typeface="Ubuntu Mono" charset="0"/>
                <a:ea typeface="Ubuntu Mono" charset="0"/>
                <a:cs typeface="Ubuntu Mono" charset="0"/>
              </a:rPr>
              <a:t>include</a:t>
            </a:r>
            <a:r>
              <a:rPr lang="pl-PL" dirty="0" smtClean="0">
                <a:latin typeface="Ubuntu Mono" charset="0"/>
                <a:ea typeface="Ubuntu Mono" charset="0"/>
                <a:cs typeface="Ubuntu Mono" charset="0"/>
              </a:rPr>
              <a:t> &lt;</a:t>
            </a:r>
            <a:r>
              <a:rPr lang="pl-PL" dirty="0" err="1" smtClean="0">
                <a:latin typeface="Ubuntu Mono" charset="0"/>
                <a:ea typeface="Ubuntu Mono" charset="0"/>
                <a:cs typeface="Ubuntu Mono" charset="0"/>
              </a:rPr>
              <a:t>iostream</a:t>
            </a:r>
            <a:r>
              <a:rPr lang="pl-PL" dirty="0" smtClean="0">
                <a:latin typeface="Ubuntu Mono" charset="0"/>
                <a:ea typeface="Ubuntu Mono" charset="0"/>
                <a:cs typeface="Ubuntu Mono" charset="0"/>
              </a:rPr>
              <a:t>&gt;</a:t>
            </a:r>
          </a:p>
          <a:p>
            <a:pPr marL="0" indent="0">
              <a:buNone/>
            </a:pPr>
            <a:r>
              <a:rPr lang="pl-PL" dirty="0" err="1" smtClean="0">
                <a:latin typeface="Ubuntu Mono" charset="0"/>
                <a:ea typeface="Ubuntu Mono" charset="0"/>
                <a:cs typeface="Ubuntu Mono" charset="0"/>
              </a:rPr>
              <a:t>using</a:t>
            </a:r>
            <a:r>
              <a:rPr lang="pl-PL" dirty="0" smtClean="0">
                <a:latin typeface="Ubuntu Mono" charset="0"/>
                <a:ea typeface="Ubuntu Mono" charset="0"/>
                <a:cs typeface="Ubuntu Mono" charset="0"/>
              </a:rPr>
              <a:t> </a:t>
            </a:r>
            <a:r>
              <a:rPr lang="pl-PL" dirty="0" err="1" smtClean="0">
                <a:latin typeface="Ubuntu Mono" charset="0"/>
                <a:ea typeface="Ubuntu Mono" charset="0"/>
                <a:cs typeface="Ubuntu Mono" charset="0"/>
              </a:rPr>
              <a:t>namespace</a:t>
            </a:r>
            <a:r>
              <a:rPr lang="pl-PL" dirty="0" smtClean="0">
                <a:latin typeface="Ubuntu Mono" charset="0"/>
                <a:ea typeface="Ubuntu Mono" charset="0"/>
                <a:cs typeface="Ubuntu Mono" charset="0"/>
              </a:rPr>
              <a:t> </a:t>
            </a:r>
            <a:r>
              <a:rPr lang="pl-PL" dirty="0" err="1" smtClean="0">
                <a:latin typeface="Ubuntu Mono" charset="0"/>
                <a:ea typeface="Ubuntu Mono" charset="0"/>
                <a:cs typeface="Ubuntu Mono" charset="0"/>
              </a:rPr>
              <a:t>std</a:t>
            </a:r>
            <a:r>
              <a:rPr lang="pl-PL" dirty="0" smtClean="0">
                <a:latin typeface="Ubuntu Mono" charset="0"/>
                <a:ea typeface="Ubuntu Mono" charset="0"/>
                <a:cs typeface="Ubuntu Mono" charset="0"/>
              </a:rPr>
              <a:t>;</a:t>
            </a:r>
          </a:p>
          <a:p>
            <a:pPr marL="0" indent="0">
              <a:buNone/>
            </a:pPr>
            <a:r>
              <a:rPr lang="pl-PL" dirty="0" err="1">
                <a:latin typeface="Ubuntu Mono" charset="0"/>
                <a:ea typeface="Ubuntu Mono" charset="0"/>
                <a:cs typeface="Ubuntu Mono" charset="0"/>
              </a:rPr>
              <a:t>i</a:t>
            </a:r>
            <a:r>
              <a:rPr lang="pl-PL" dirty="0" err="1" smtClean="0">
                <a:latin typeface="Ubuntu Mono" charset="0"/>
                <a:ea typeface="Ubuntu Mono" charset="0"/>
                <a:cs typeface="Ubuntu Mono" charset="0"/>
              </a:rPr>
              <a:t>nt</a:t>
            </a:r>
            <a:r>
              <a:rPr lang="pl-PL" dirty="0" smtClean="0">
                <a:latin typeface="Ubuntu Mono" charset="0"/>
                <a:ea typeface="Ubuntu Mono" charset="0"/>
                <a:cs typeface="Ubuntu Mono" charset="0"/>
              </a:rPr>
              <a:t> </a:t>
            </a:r>
            <a:r>
              <a:rPr lang="pl-PL" dirty="0" err="1" smtClean="0">
                <a:latin typeface="Ubuntu Mono" charset="0"/>
                <a:ea typeface="Ubuntu Mono" charset="0"/>
                <a:cs typeface="Ubuntu Mono" charset="0"/>
              </a:rPr>
              <a:t>main</a:t>
            </a:r>
            <a:r>
              <a:rPr lang="pl-PL" dirty="0" smtClean="0">
                <a:latin typeface="Ubuntu Mono" charset="0"/>
                <a:ea typeface="Ubuntu Mono" charset="0"/>
                <a:cs typeface="Ubuntu Mono" charset="0"/>
              </a:rPr>
              <a:t>() {</a:t>
            </a:r>
          </a:p>
          <a:p>
            <a:pPr marL="0" indent="0">
              <a:buNone/>
            </a:pPr>
            <a:r>
              <a:rPr lang="pl-PL" dirty="0">
                <a:latin typeface="Ubuntu Mono" charset="0"/>
                <a:ea typeface="Ubuntu Mono" charset="0"/>
                <a:cs typeface="Ubuntu Mono" charset="0"/>
              </a:rPr>
              <a:t>	</a:t>
            </a:r>
            <a:r>
              <a:rPr lang="pl-PL" dirty="0" err="1" smtClean="0">
                <a:latin typeface="Ubuntu Mono" charset="0"/>
                <a:ea typeface="Ubuntu Mono" charset="0"/>
                <a:cs typeface="Ubuntu Mono" charset="0"/>
              </a:rPr>
              <a:t>cout</a:t>
            </a:r>
            <a:r>
              <a:rPr lang="pl-PL" dirty="0" smtClean="0">
                <a:latin typeface="Ubuntu Mono" charset="0"/>
                <a:ea typeface="Ubuntu Mono" charset="0"/>
                <a:cs typeface="Ubuntu Mono" charset="0"/>
              </a:rPr>
              <a:t> &lt;&lt; „Hello World!” &lt;&lt; </a:t>
            </a:r>
            <a:r>
              <a:rPr lang="pl-PL" dirty="0" err="1" smtClean="0">
                <a:latin typeface="Ubuntu Mono" charset="0"/>
                <a:ea typeface="Ubuntu Mono" charset="0"/>
                <a:cs typeface="Ubuntu Mono" charset="0"/>
              </a:rPr>
              <a:t>endl</a:t>
            </a:r>
            <a:r>
              <a:rPr lang="pl-PL" dirty="0" smtClean="0">
                <a:latin typeface="Ubuntu Mono" charset="0"/>
                <a:ea typeface="Ubuntu Mono" charset="0"/>
                <a:cs typeface="Ubuntu Mono" charset="0"/>
              </a:rPr>
              <a:t>;</a:t>
            </a:r>
          </a:p>
          <a:p>
            <a:pPr marL="0" indent="0">
              <a:buNone/>
            </a:pPr>
            <a:r>
              <a:rPr lang="pl-PL" dirty="0">
                <a:latin typeface="Ubuntu Mono" charset="0"/>
                <a:ea typeface="Ubuntu Mono" charset="0"/>
                <a:cs typeface="Ubuntu Mono" charset="0"/>
              </a:rPr>
              <a:t>	</a:t>
            </a:r>
            <a:r>
              <a:rPr lang="pl-PL" dirty="0" smtClean="0">
                <a:latin typeface="Ubuntu Mono" charset="0"/>
                <a:ea typeface="Ubuntu Mono" charset="0"/>
                <a:cs typeface="Ubuntu Mono" charset="0"/>
              </a:rPr>
              <a:t>return 0;</a:t>
            </a:r>
          </a:p>
          <a:p>
            <a:pPr marL="0" indent="0">
              <a:buNone/>
            </a:pPr>
            <a:r>
              <a:rPr lang="pl-PL" dirty="0" smtClean="0">
                <a:latin typeface="Ubuntu Mono" charset="0"/>
                <a:ea typeface="Ubuntu Mono" charset="0"/>
                <a:cs typeface="Ubuntu Mono" charset="0"/>
              </a:rPr>
              <a:t>}</a:t>
            </a:r>
            <a:endParaRPr lang="pl-PL" dirty="0">
              <a:latin typeface="Ubuntu Mono" charset="0"/>
              <a:ea typeface="Ubuntu Mono" charset="0"/>
              <a:cs typeface="Ubuntu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9095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Kompilacja programu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Po napisaniu naszego programu należy go skompilować</a:t>
            </a:r>
          </a:p>
          <a:p>
            <a:endParaRPr lang="pl-PL" dirty="0" smtClean="0"/>
          </a:p>
          <a:p>
            <a:r>
              <a:rPr lang="pl-PL" dirty="0" smtClean="0"/>
              <a:t>W tym celu użyjemy kompilatora języka C++</a:t>
            </a:r>
          </a:p>
          <a:p>
            <a:pPr marL="0" indent="0" algn="ctr">
              <a:buNone/>
            </a:pPr>
            <a:r>
              <a:rPr lang="pl-PL" dirty="0">
                <a:latin typeface="Ubuntu Mono" charset="0"/>
                <a:ea typeface="Ubuntu Mono" charset="0"/>
                <a:cs typeface="Ubuntu Mono" charset="0"/>
              </a:rPr>
              <a:t>g</a:t>
            </a:r>
            <a:r>
              <a:rPr lang="pl-PL" dirty="0" smtClean="0">
                <a:latin typeface="Ubuntu Mono" charset="0"/>
                <a:ea typeface="Ubuntu Mono" charset="0"/>
                <a:cs typeface="Ubuntu Mono" charset="0"/>
              </a:rPr>
              <a:t>++ [opcje] &lt;pliki źródłowe&gt;</a:t>
            </a:r>
          </a:p>
          <a:p>
            <a:pPr marL="0" indent="0" algn="ctr">
              <a:buNone/>
            </a:pPr>
            <a:endParaRPr lang="pl-PL" dirty="0" smtClean="0">
              <a:latin typeface="Ubuntu Mono" charset="0"/>
              <a:ea typeface="Ubuntu Mono" charset="0"/>
              <a:cs typeface="Ubuntu Mono" charset="0"/>
            </a:endParaRPr>
          </a:p>
          <a:p>
            <a:r>
              <a:rPr lang="pl-PL" dirty="0" smtClean="0"/>
              <a:t>Czyli:</a:t>
            </a:r>
          </a:p>
          <a:p>
            <a:pPr marL="0" indent="0" algn="ctr">
              <a:buNone/>
            </a:pPr>
            <a:r>
              <a:rPr lang="pl-PL" dirty="0">
                <a:latin typeface="Ubuntu Mono" charset="0"/>
                <a:ea typeface="Ubuntu Mono" charset="0"/>
                <a:cs typeface="Ubuntu Mono" charset="0"/>
              </a:rPr>
              <a:t>g</a:t>
            </a:r>
            <a:r>
              <a:rPr lang="pl-PL" dirty="0" smtClean="0">
                <a:latin typeface="Ubuntu Mono" charset="0"/>
                <a:ea typeface="Ubuntu Mono" charset="0"/>
                <a:cs typeface="Ubuntu Mono" charset="0"/>
              </a:rPr>
              <a:t>++ </a:t>
            </a:r>
            <a:r>
              <a:rPr lang="pl-PL" dirty="0" err="1" smtClean="0">
                <a:latin typeface="Ubuntu Mono" charset="0"/>
                <a:ea typeface="Ubuntu Mono" charset="0"/>
                <a:cs typeface="Ubuntu Mono" charset="0"/>
              </a:rPr>
              <a:t>hello.cpp</a:t>
            </a:r>
            <a:endParaRPr lang="pl-PL" dirty="0">
              <a:latin typeface="Ubuntu Mono" charset="0"/>
              <a:ea typeface="Ubuntu Mono" charset="0"/>
              <a:cs typeface="Ubuntu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235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Uruchamianie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Po skończonej kompilacji (zakończonej sukcesem) utworzony zostanie plik </a:t>
            </a:r>
            <a:r>
              <a:rPr lang="pl-PL" dirty="0" err="1" smtClean="0"/>
              <a:t>a.out</a:t>
            </a:r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Jest to plik wykonywalny </a:t>
            </a:r>
            <a:r>
              <a:rPr lang="mr-IN" dirty="0" smtClean="0"/>
              <a:t>–</a:t>
            </a:r>
            <a:r>
              <a:rPr lang="pl-PL" dirty="0" smtClean="0"/>
              <a:t> nasz program (użyjmy polecenia </a:t>
            </a:r>
            <a:r>
              <a:rPr lang="pl-PL" dirty="0" smtClean="0">
                <a:latin typeface="Ubuntu Mono" charset="0"/>
                <a:ea typeface="Ubuntu Mono" charset="0"/>
                <a:cs typeface="Ubuntu Mono" charset="0"/>
              </a:rPr>
              <a:t>file</a:t>
            </a:r>
            <a:r>
              <a:rPr lang="pl-PL" dirty="0" smtClean="0"/>
              <a:t>)</a:t>
            </a:r>
          </a:p>
          <a:p>
            <a:endParaRPr lang="pl-PL" dirty="0" smtClean="0"/>
          </a:p>
          <a:p>
            <a:r>
              <a:rPr lang="pl-PL" dirty="0" smtClean="0"/>
              <a:t>Aby go uruchomić wpisujemy:</a:t>
            </a:r>
          </a:p>
          <a:p>
            <a:pPr marL="0" indent="0" algn="ctr">
              <a:buNone/>
            </a:pPr>
            <a:r>
              <a:rPr lang="pl-PL" dirty="0" smtClean="0">
                <a:latin typeface="Ubuntu Mono" charset="0"/>
                <a:ea typeface="Ubuntu Mono" charset="0"/>
                <a:cs typeface="Ubuntu Mono" charset="0"/>
              </a:rPr>
              <a:t>./</a:t>
            </a:r>
            <a:r>
              <a:rPr lang="pl-PL" dirty="0" err="1" smtClean="0">
                <a:latin typeface="Ubuntu Mono" charset="0"/>
                <a:ea typeface="Ubuntu Mono" charset="0"/>
                <a:cs typeface="Ubuntu Mono" charset="0"/>
              </a:rPr>
              <a:t>a.out</a:t>
            </a:r>
            <a:endParaRPr lang="pl-PL" dirty="0">
              <a:latin typeface="Ubuntu Mono" charset="0"/>
              <a:ea typeface="Ubuntu Mono" charset="0"/>
              <a:cs typeface="Ubuntu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7408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Kompilacja programu - opcje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Żeby nasz program zapisany został pod inną nazwą, możemy użyć opcji </a:t>
            </a:r>
            <a:r>
              <a:rPr lang="mr-IN" dirty="0" smtClean="0">
                <a:solidFill>
                  <a:srgbClr val="FF0000"/>
                </a:solidFill>
                <a:latin typeface="Ubuntu Mono" charset="0"/>
                <a:ea typeface="Ubuntu Mono" charset="0"/>
                <a:cs typeface="Ubuntu Mono" charset="0"/>
              </a:rPr>
              <a:t>–</a:t>
            </a:r>
            <a:r>
              <a:rPr lang="pl-PL" dirty="0" smtClean="0">
                <a:solidFill>
                  <a:srgbClr val="FF0000"/>
                </a:solidFill>
                <a:latin typeface="Ubuntu Mono" charset="0"/>
                <a:ea typeface="Ubuntu Mono" charset="0"/>
                <a:cs typeface="Ubuntu Mono" charset="0"/>
              </a:rPr>
              <a:t>o &lt;nazwa&gt;</a:t>
            </a:r>
            <a:r>
              <a:rPr lang="pl-PL" dirty="0" smtClean="0">
                <a:solidFill>
                  <a:srgbClr val="FF0000"/>
                </a:solidFill>
              </a:rPr>
              <a:t>:</a:t>
            </a:r>
          </a:p>
          <a:p>
            <a:pPr marL="0" indent="0" algn="ctr">
              <a:buNone/>
            </a:pPr>
            <a:r>
              <a:rPr lang="pl-PL" dirty="0">
                <a:latin typeface="Ubuntu Mono" charset="0"/>
                <a:ea typeface="Ubuntu Mono" charset="0"/>
                <a:cs typeface="Ubuntu Mono" charset="0"/>
              </a:rPr>
              <a:t>g</a:t>
            </a:r>
            <a:r>
              <a:rPr lang="pl-PL" dirty="0" smtClean="0">
                <a:latin typeface="Ubuntu Mono" charset="0"/>
                <a:ea typeface="Ubuntu Mono" charset="0"/>
                <a:cs typeface="Ubuntu Mono" charset="0"/>
              </a:rPr>
              <a:t>++ -o hello </a:t>
            </a:r>
            <a:r>
              <a:rPr lang="pl-PL" dirty="0" err="1" smtClean="0">
                <a:latin typeface="Ubuntu Mono" charset="0"/>
                <a:ea typeface="Ubuntu Mono" charset="0"/>
                <a:cs typeface="Ubuntu Mono" charset="0"/>
              </a:rPr>
              <a:t>hello.cpp</a:t>
            </a:r>
            <a:endParaRPr lang="pl-PL" dirty="0" smtClean="0">
              <a:latin typeface="Ubuntu Mono" charset="0"/>
              <a:ea typeface="Ubuntu Mono" charset="0"/>
              <a:cs typeface="Ubuntu Mono" charset="0"/>
            </a:endParaRPr>
          </a:p>
          <a:p>
            <a:endParaRPr lang="pl-PL" dirty="0">
              <a:latin typeface="Ubuntu Mono" charset="0"/>
              <a:ea typeface="Ubuntu Mono" charset="0"/>
              <a:cs typeface="Ubuntu Mono" charset="0"/>
            </a:endParaRPr>
          </a:p>
          <a:p>
            <a:r>
              <a:rPr lang="pl-PL" dirty="0" smtClean="0">
                <a:ea typeface="Ubuntu Mono" charset="0"/>
                <a:cs typeface="Ubuntu Mono" charset="0"/>
              </a:rPr>
              <a:t>Przydatne opcje:</a:t>
            </a:r>
          </a:p>
          <a:p>
            <a:r>
              <a:rPr lang="pl-PL" dirty="0" smtClean="0">
                <a:latin typeface="Ubuntu Mono" charset="0"/>
                <a:ea typeface="Ubuntu Mono" charset="0"/>
                <a:cs typeface="Ubuntu Mono" charset="0"/>
              </a:rPr>
              <a:t>-Wall</a:t>
            </a:r>
            <a:r>
              <a:rPr lang="pl-PL" dirty="0" smtClean="0">
                <a:ea typeface="Ubuntu Mono" charset="0"/>
                <a:cs typeface="Ubuntu Mono" charset="0"/>
              </a:rPr>
              <a:t> </a:t>
            </a:r>
            <a:r>
              <a:rPr lang="mr-IN" dirty="0" smtClean="0">
                <a:ea typeface="Ubuntu Mono" charset="0"/>
                <a:cs typeface="Ubuntu Mono" charset="0"/>
              </a:rPr>
              <a:t>–</a:t>
            </a:r>
            <a:r>
              <a:rPr lang="pl-PL" dirty="0" smtClean="0">
                <a:ea typeface="Ubuntu Mono" charset="0"/>
                <a:cs typeface="Ubuntu Mono" charset="0"/>
              </a:rPr>
              <a:t> wyświetla wszystkie ostrzeżenia</a:t>
            </a:r>
          </a:p>
          <a:p>
            <a:r>
              <a:rPr lang="pl-PL" dirty="0">
                <a:latin typeface="Ubuntu Mono" charset="0"/>
                <a:ea typeface="Ubuntu Mono" charset="0"/>
                <a:cs typeface="Ubuntu Mono" charset="0"/>
              </a:rPr>
              <a:t>-</a:t>
            </a:r>
            <a:r>
              <a:rPr lang="pl-PL" dirty="0" smtClean="0">
                <a:latin typeface="Ubuntu Mono" charset="0"/>
                <a:ea typeface="Ubuntu Mono" charset="0"/>
                <a:cs typeface="Ubuntu Mono" charset="0"/>
              </a:rPr>
              <a:t>O3</a:t>
            </a:r>
            <a:r>
              <a:rPr lang="pl-PL" dirty="0" smtClean="0">
                <a:ea typeface="Ubuntu Mono" charset="0"/>
                <a:cs typeface="Ubuntu Mono" charset="0"/>
              </a:rPr>
              <a:t> </a:t>
            </a:r>
            <a:r>
              <a:rPr lang="mr-IN" dirty="0" smtClean="0">
                <a:ea typeface="Ubuntu Mono" charset="0"/>
                <a:cs typeface="Ubuntu Mono" charset="0"/>
              </a:rPr>
              <a:t>–</a:t>
            </a:r>
            <a:r>
              <a:rPr lang="pl-PL" dirty="0" smtClean="0">
                <a:ea typeface="Ubuntu Mono" charset="0"/>
                <a:cs typeface="Ubuntu Mono" charset="0"/>
              </a:rPr>
              <a:t> optymalizacja wynikowego programu</a:t>
            </a:r>
          </a:p>
          <a:p>
            <a:r>
              <a:rPr lang="pl-PL" dirty="0" smtClean="0">
                <a:ea typeface="Ubuntu Mono" charset="0"/>
                <a:cs typeface="Ubuntu Mono" charset="0"/>
              </a:rPr>
              <a:t>--</a:t>
            </a:r>
            <a:r>
              <a:rPr lang="pl-PL" dirty="0" err="1" smtClean="0">
                <a:ea typeface="Ubuntu Mono" charset="0"/>
                <a:cs typeface="Ubuntu Mono" charset="0"/>
              </a:rPr>
              <a:t>help</a:t>
            </a:r>
            <a:r>
              <a:rPr lang="pl-PL" dirty="0" smtClean="0">
                <a:ea typeface="Ubuntu Mono" charset="0"/>
                <a:cs typeface="Ubuntu Mono" charset="0"/>
              </a:rPr>
              <a:t> </a:t>
            </a:r>
            <a:r>
              <a:rPr lang="mr-IN" dirty="0" smtClean="0">
                <a:ea typeface="Ubuntu Mono" charset="0"/>
                <a:cs typeface="Ubuntu Mono" charset="0"/>
              </a:rPr>
              <a:t>–</a:t>
            </a:r>
            <a:r>
              <a:rPr lang="pl-PL" dirty="0" smtClean="0">
                <a:ea typeface="Ubuntu Mono" charset="0"/>
                <a:cs typeface="Ubuntu Mono" charset="0"/>
              </a:rPr>
              <a:t> wyświetla ekran pomocy</a:t>
            </a:r>
            <a:endParaRPr lang="pl-PL" dirty="0">
              <a:ea typeface="Ubuntu Mono" charset="0"/>
              <a:cs typeface="Ubuntu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0619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Źródła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r-IN" dirty="0" smtClean="0">
                <a:hlinkClick r:id="rId2"/>
              </a:rPr>
              <a:t>https://cdn.pixabay.com/photo/2017/01/31/16/57/linux-2025536_960_720.png</a:t>
            </a:r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1737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Dodanie użytkownika c.d.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Przy pierwszym wykorzystaniu polecenia </a:t>
            </a:r>
            <a:r>
              <a:rPr lang="pl-PL" dirty="0" err="1" smtClean="0">
                <a:solidFill>
                  <a:srgbClr val="FF0000"/>
                </a:solidFill>
                <a:latin typeface="Ubuntu Mono" charset="0"/>
                <a:ea typeface="Ubuntu Mono" charset="0"/>
                <a:cs typeface="Ubuntu Mono" charset="0"/>
              </a:rPr>
              <a:t>sudo</a:t>
            </a:r>
            <a:r>
              <a:rPr lang="pl-PL" dirty="0" smtClean="0">
                <a:solidFill>
                  <a:srgbClr val="FF0000"/>
                </a:solidFill>
              </a:rPr>
              <a:t> </a:t>
            </a:r>
            <a:r>
              <a:rPr lang="pl-PL" dirty="0" smtClean="0"/>
              <a:t>musimy podać hasło administratora</a:t>
            </a:r>
          </a:p>
          <a:p>
            <a:endParaRPr lang="pl-PL" dirty="0" smtClean="0"/>
          </a:p>
          <a:p>
            <a:r>
              <a:rPr lang="pl-PL" b="1" dirty="0" smtClean="0">
                <a:solidFill>
                  <a:srgbClr val="FF0000"/>
                </a:solidFill>
              </a:rPr>
              <a:t>Uwaga</a:t>
            </a:r>
            <a:r>
              <a:rPr lang="pl-PL" dirty="0" smtClean="0"/>
              <a:t>: w systemie Linux nie widać, jak wprowadzamy hasło (wskaźnik się nie przesuwa)</a:t>
            </a:r>
          </a:p>
          <a:p>
            <a:endParaRPr lang="pl-PL" dirty="0" smtClean="0"/>
          </a:p>
          <a:p>
            <a:r>
              <a:rPr lang="pl-PL" dirty="0" smtClean="0"/>
              <a:t>Następnie podajemy hasło naszego nowego użytkownika</a:t>
            </a:r>
          </a:p>
          <a:p>
            <a:r>
              <a:rPr lang="pl-PL" dirty="0" smtClean="0"/>
              <a:t>I inne jego dane (jeżeli chcemy)</a:t>
            </a:r>
          </a:p>
          <a:p>
            <a:r>
              <a:rPr lang="pl-PL" dirty="0" smtClean="0"/>
              <a:t>Jeżeli nie chcemy podawać dodatkowych informacji, wciskamy </a:t>
            </a:r>
            <a:r>
              <a:rPr lang="pl-PL" dirty="0" err="1" smtClean="0"/>
              <a:t>Enter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56381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Nawigacja po systemie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Aby poznać </a:t>
            </a:r>
            <a:r>
              <a:rPr lang="pl-PL" dirty="0" smtClean="0">
                <a:solidFill>
                  <a:srgbClr val="FF0000"/>
                </a:solidFill>
              </a:rPr>
              <a:t>ścieżkę</a:t>
            </a:r>
            <a:r>
              <a:rPr lang="pl-PL" dirty="0" smtClean="0"/>
              <a:t>, w której się znajdujemy:</a:t>
            </a:r>
          </a:p>
          <a:p>
            <a:pPr marL="0" indent="0" algn="ctr">
              <a:buNone/>
            </a:pPr>
            <a:r>
              <a:rPr lang="pl-PL" dirty="0" err="1" smtClean="0">
                <a:latin typeface="Ubuntu Mono" charset="0"/>
                <a:ea typeface="Ubuntu Mono" charset="0"/>
                <a:cs typeface="Ubuntu Mono" charset="0"/>
              </a:rPr>
              <a:t>pwd</a:t>
            </a:r>
            <a:endParaRPr lang="pl-PL" dirty="0" smtClean="0">
              <a:latin typeface="Ubuntu Mono" charset="0"/>
              <a:ea typeface="Ubuntu Mono" charset="0"/>
              <a:cs typeface="Ubuntu Mono" charset="0"/>
            </a:endParaRPr>
          </a:p>
          <a:p>
            <a:pPr marL="0" indent="0" algn="ctr">
              <a:buNone/>
            </a:pPr>
            <a:endParaRPr lang="pl-PL" dirty="0" smtClean="0">
              <a:latin typeface="Ubuntu Mono" charset="0"/>
              <a:ea typeface="Ubuntu Mono" charset="0"/>
              <a:cs typeface="Ubuntu Mono" charset="0"/>
            </a:endParaRPr>
          </a:p>
          <a:p>
            <a:r>
              <a:rPr lang="pl-PL" dirty="0" err="1">
                <a:ea typeface="Ubuntu Mono" charset="0"/>
                <a:cs typeface="Ubuntu Mono" charset="0"/>
              </a:rPr>
              <a:t>p</a:t>
            </a:r>
            <a:r>
              <a:rPr lang="pl-PL" dirty="0" err="1" smtClean="0">
                <a:ea typeface="Ubuntu Mono" charset="0"/>
                <a:cs typeface="Ubuntu Mono" charset="0"/>
              </a:rPr>
              <a:t>wd</a:t>
            </a:r>
            <a:r>
              <a:rPr lang="pl-PL" dirty="0" smtClean="0">
                <a:ea typeface="Ubuntu Mono" charset="0"/>
                <a:cs typeface="Ubuntu Mono" charset="0"/>
              </a:rPr>
              <a:t> </a:t>
            </a:r>
            <a:r>
              <a:rPr lang="mr-IN" dirty="0" smtClean="0">
                <a:ea typeface="Ubuntu Mono" charset="0"/>
                <a:cs typeface="Ubuntu Mono" charset="0"/>
              </a:rPr>
              <a:t>–</a:t>
            </a:r>
            <a:r>
              <a:rPr lang="pl-PL" dirty="0" smtClean="0">
                <a:ea typeface="Ubuntu Mono" charset="0"/>
                <a:cs typeface="Ubuntu Mono" charset="0"/>
              </a:rPr>
              <a:t> </a:t>
            </a:r>
            <a:r>
              <a:rPr lang="pl-PL" dirty="0" err="1" smtClean="0">
                <a:solidFill>
                  <a:srgbClr val="FF0000"/>
                </a:solidFill>
                <a:ea typeface="Ubuntu Mono" charset="0"/>
                <a:cs typeface="Ubuntu Mono" charset="0"/>
              </a:rPr>
              <a:t>Print</a:t>
            </a:r>
            <a:r>
              <a:rPr lang="pl-PL" dirty="0" smtClean="0">
                <a:solidFill>
                  <a:srgbClr val="FF0000"/>
                </a:solidFill>
                <a:ea typeface="Ubuntu Mono" charset="0"/>
                <a:cs typeface="Ubuntu Mono" charset="0"/>
              </a:rPr>
              <a:t> </a:t>
            </a:r>
            <a:r>
              <a:rPr lang="pl-PL" dirty="0" err="1" smtClean="0">
                <a:solidFill>
                  <a:srgbClr val="FF0000"/>
                </a:solidFill>
                <a:ea typeface="Ubuntu Mono" charset="0"/>
                <a:cs typeface="Ubuntu Mono" charset="0"/>
              </a:rPr>
              <a:t>Working</a:t>
            </a:r>
            <a:r>
              <a:rPr lang="pl-PL" dirty="0" smtClean="0">
                <a:solidFill>
                  <a:srgbClr val="FF0000"/>
                </a:solidFill>
                <a:ea typeface="Ubuntu Mono" charset="0"/>
                <a:cs typeface="Ubuntu Mono" charset="0"/>
              </a:rPr>
              <a:t> Directory</a:t>
            </a:r>
          </a:p>
          <a:p>
            <a:endParaRPr lang="pl-PL" dirty="0" smtClean="0">
              <a:solidFill>
                <a:srgbClr val="FF0000"/>
              </a:solidFill>
              <a:ea typeface="Ubuntu Mono" charset="0"/>
              <a:cs typeface="Ubuntu Mono" charset="0"/>
            </a:endParaRPr>
          </a:p>
          <a:p>
            <a:r>
              <a:rPr lang="pl-PL" dirty="0" smtClean="0">
                <a:ea typeface="Ubuntu Mono" charset="0"/>
                <a:cs typeface="Ubuntu Mono" charset="0"/>
              </a:rPr>
              <a:t>Wiele poleceń zależy od tego, </a:t>
            </a:r>
            <a:r>
              <a:rPr lang="pl-PL" dirty="0" smtClean="0">
                <a:solidFill>
                  <a:srgbClr val="FF0000"/>
                </a:solidFill>
                <a:ea typeface="Ubuntu Mono" charset="0"/>
                <a:cs typeface="Ubuntu Mono" charset="0"/>
              </a:rPr>
              <a:t>gdzie aktualnie jesteśmy</a:t>
            </a:r>
          </a:p>
          <a:p>
            <a:endParaRPr lang="pl-PL" dirty="0">
              <a:ea typeface="Ubuntu Mono" charset="0"/>
              <a:cs typeface="Ubuntu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654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Nawigacja po systemie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Możemy wyświetlić </a:t>
            </a:r>
            <a:r>
              <a:rPr lang="pl-PL" dirty="0" smtClean="0">
                <a:solidFill>
                  <a:srgbClr val="FF0000"/>
                </a:solidFill>
              </a:rPr>
              <a:t>zawartość obecnego katalogu</a:t>
            </a:r>
            <a:r>
              <a:rPr lang="pl-PL" dirty="0" smtClean="0"/>
              <a:t>:</a:t>
            </a:r>
          </a:p>
          <a:p>
            <a:pPr marL="0" indent="0" algn="ctr">
              <a:buNone/>
            </a:pPr>
            <a:r>
              <a:rPr lang="pl-PL" dirty="0" err="1">
                <a:latin typeface="Ubuntu Mono" charset="0"/>
                <a:ea typeface="Ubuntu Mono" charset="0"/>
                <a:cs typeface="Ubuntu Mono" charset="0"/>
              </a:rPr>
              <a:t>l</a:t>
            </a:r>
            <a:r>
              <a:rPr lang="pl-PL" dirty="0" err="1" smtClean="0">
                <a:latin typeface="Ubuntu Mono" charset="0"/>
                <a:ea typeface="Ubuntu Mono" charset="0"/>
                <a:cs typeface="Ubuntu Mono" charset="0"/>
              </a:rPr>
              <a:t>s</a:t>
            </a:r>
            <a:endParaRPr lang="pl-PL" dirty="0" smtClean="0">
              <a:latin typeface="Ubuntu Mono" charset="0"/>
              <a:ea typeface="Ubuntu Mono" charset="0"/>
              <a:cs typeface="Ubuntu Mono" charset="0"/>
            </a:endParaRPr>
          </a:p>
          <a:p>
            <a:r>
              <a:rPr lang="pl-PL" dirty="0" err="1" smtClean="0">
                <a:ea typeface="Ubuntu Mono" charset="0"/>
                <a:cs typeface="Ubuntu Mono" charset="0"/>
              </a:rPr>
              <a:t>ls</a:t>
            </a:r>
            <a:r>
              <a:rPr lang="pl-PL" dirty="0" smtClean="0">
                <a:ea typeface="Ubuntu Mono" charset="0"/>
                <a:cs typeface="Ubuntu Mono" charset="0"/>
              </a:rPr>
              <a:t> </a:t>
            </a:r>
            <a:r>
              <a:rPr lang="mr-IN" dirty="0" smtClean="0">
                <a:ea typeface="Ubuntu Mono" charset="0"/>
                <a:cs typeface="Ubuntu Mono" charset="0"/>
              </a:rPr>
              <a:t>–</a:t>
            </a:r>
            <a:r>
              <a:rPr lang="pl-PL" dirty="0" smtClean="0">
                <a:ea typeface="Ubuntu Mono" charset="0"/>
                <a:cs typeface="Ubuntu Mono" charset="0"/>
              </a:rPr>
              <a:t> </a:t>
            </a:r>
            <a:r>
              <a:rPr lang="pl-PL" dirty="0" smtClean="0">
                <a:solidFill>
                  <a:srgbClr val="FF0000"/>
                </a:solidFill>
                <a:ea typeface="Ubuntu Mono" charset="0"/>
                <a:cs typeface="Ubuntu Mono" charset="0"/>
              </a:rPr>
              <a:t>list</a:t>
            </a:r>
          </a:p>
          <a:p>
            <a:endParaRPr lang="pl-PL" dirty="0" smtClean="0">
              <a:ea typeface="Ubuntu Mono" charset="0"/>
              <a:cs typeface="Ubuntu Mono" charset="0"/>
            </a:endParaRPr>
          </a:p>
          <a:p>
            <a:r>
              <a:rPr lang="pl-PL" dirty="0" smtClean="0">
                <a:ea typeface="Ubuntu Mono" charset="0"/>
                <a:cs typeface="Ubuntu Mono" charset="0"/>
              </a:rPr>
              <a:t>Polecenie możemy uruchomić z </a:t>
            </a:r>
            <a:r>
              <a:rPr lang="pl-PL" dirty="0" smtClean="0">
                <a:solidFill>
                  <a:srgbClr val="FF0000"/>
                </a:solidFill>
                <a:ea typeface="Ubuntu Mono" charset="0"/>
                <a:cs typeface="Ubuntu Mono" charset="0"/>
              </a:rPr>
              <a:t>argumentami</a:t>
            </a:r>
            <a:r>
              <a:rPr lang="pl-PL" dirty="0" smtClean="0">
                <a:ea typeface="Ubuntu Mono" charset="0"/>
                <a:cs typeface="Ubuntu Mono" charset="0"/>
              </a:rPr>
              <a:t>:</a:t>
            </a:r>
          </a:p>
          <a:p>
            <a:pPr marL="0" indent="0" algn="ctr">
              <a:buNone/>
            </a:pPr>
            <a:r>
              <a:rPr lang="pl-PL" dirty="0" err="1">
                <a:latin typeface="Ubuntu Mono" charset="0"/>
                <a:ea typeface="Ubuntu Mono" charset="0"/>
                <a:cs typeface="Ubuntu Mono" charset="0"/>
              </a:rPr>
              <a:t>l</a:t>
            </a:r>
            <a:r>
              <a:rPr lang="pl-PL" dirty="0" err="1" smtClean="0">
                <a:latin typeface="Ubuntu Mono" charset="0"/>
                <a:ea typeface="Ubuntu Mono" charset="0"/>
                <a:cs typeface="Ubuntu Mono" charset="0"/>
              </a:rPr>
              <a:t>s</a:t>
            </a:r>
            <a:r>
              <a:rPr lang="pl-PL" dirty="0" smtClean="0">
                <a:latin typeface="Ubuntu Mono" charset="0"/>
                <a:ea typeface="Ubuntu Mono" charset="0"/>
                <a:cs typeface="Ubuntu Mono" charset="0"/>
              </a:rPr>
              <a:t> [opcje] [lokacja]</a:t>
            </a:r>
          </a:p>
          <a:p>
            <a:pPr marL="0" indent="0" algn="ctr">
              <a:buNone/>
            </a:pPr>
            <a:endParaRPr lang="pl-PL" dirty="0" smtClean="0">
              <a:latin typeface="Ubuntu Mono" charset="0"/>
              <a:ea typeface="Ubuntu Mono" charset="0"/>
              <a:cs typeface="Ubuntu Mono" charset="0"/>
            </a:endParaRPr>
          </a:p>
          <a:p>
            <a:r>
              <a:rPr lang="pl-PL" b="1" dirty="0" smtClean="0">
                <a:ea typeface="Ubuntu Mono" charset="0"/>
                <a:cs typeface="Ubuntu Mono" charset="0"/>
              </a:rPr>
              <a:t>[]</a:t>
            </a:r>
            <a:r>
              <a:rPr lang="pl-PL" dirty="0" smtClean="0">
                <a:ea typeface="Ubuntu Mono" charset="0"/>
                <a:cs typeface="Ubuntu Mono" charset="0"/>
              </a:rPr>
              <a:t> określają elementy </a:t>
            </a:r>
            <a:r>
              <a:rPr lang="pl-PL" dirty="0" smtClean="0">
                <a:solidFill>
                  <a:srgbClr val="FF0000"/>
                </a:solidFill>
                <a:ea typeface="Ubuntu Mono" charset="0"/>
                <a:cs typeface="Ubuntu Mono" charset="0"/>
              </a:rPr>
              <a:t>opcjonalne</a:t>
            </a:r>
          </a:p>
        </p:txBody>
      </p:sp>
    </p:spTree>
    <p:extLst>
      <p:ext uri="{BB962C8B-B14F-4D97-AF65-F5344CB8AC3E}">
        <p14:creationId xmlns:p14="http://schemas.microsoft.com/office/powerpoint/2010/main" val="2070006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l</a:t>
            </a:r>
            <a:r>
              <a:rPr lang="pl-PL" dirty="0" err="1" smtClean="0"/>
              <a:t>s</a:t>
            </a:r>
            <a:r>
              <a:rPr lang="pl-PL" dirty="0" smtClean="0"/>
              <a:t> - przykłady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err="1">
                <a:latin typeface="Ubuntu Mono" charset="0"/>
                <a:ea typeface="Ubuntu Mono" charset="0"/>
                <a:cs typeface="Ubuntu Mono" charset="0"/>
              </a:rPr>
              <a:t>l</a:t>
            </a:r>
            <a:r>
              <a:rPr lang="pl-PL" dirty="0" err="1" smtClean="0">
                <a:latin typeface="Ubuntu Mono" charset="0"/>
                <a:ea typeface="Ubuntu Mono" charset="0"/>
                <a:cs typeface="Ubuntu Mono" charset="0"/>
              </a:rPr>
              <a:t>s</a:t>
            </a:r>
            <a:r>
              <a:rPr lang="pl-PL" dirty="0" smtClean="0">
                <a:latin typeface="Ubuntu Mono" charset="0"/>
                <a:ea typeface="Ubuntu Mono" charset="0"/>
                <a:cs typeface="Ubuntu Mono" charset="0"/>
              </a:rPr>
              <a:t> </a:t>
            </a:r>
            <a:r>
              <a:rPr lang="mr-IN" dirty="0" smtClean="0">
                <a:latin typeface="Ubuntu Mono" charset="0"/>
                <a:ea typeface="Ubuntu Mono" charset="0"/>
                <a:cs typeface="Ubuntu Mono" charset="0"/>
              </a:rPr>
              <a:t>–</a:t>
            </a:r>
            <a:r>
              <a:rPr lang="pl-PL" dirty="0" smtClean="0">
                <a:latin typeface="Ubuntu Mono" charset="0"/>
                <a:ea typeface="Ubuntu Mono" charset="0"/>
                <a:cs typeface="Ubuntu Mono" charset="0"/>
              </a:rPr>
              <a:t>l</a:t>
            </a:r>
          </a:p>
          <a:p>
            <a:pPr marL="0" indent="0">
              <a:buNone/>
            </a:pPr>
            <a:r>
              <a:rPr lang="pl-PL" dirty="0" err="1">
                <a:latin typeface="Ubuntu Mono" charset="0"/>
                <a:ea typeface="Ubuntu Mono" charset="0"/>
                <a:cs typeface="Ubuntu Mono" charset="0"/>
              </a:rPr>
              <a:t>l</a:t>
            </a:r>
            <a:r>
              <a:rPr lang="pl-PL" dirty="0" err="1" smtClean="0">
                <a:latin typeface="Ubuntu Mono" charset="0"/>
                <a:ea typeface="Ubuntu Mono" charset="0"/>
                <a:cs typeface="Ubuntu Mono" charset="0"/>
              </a:rPr>
              <a:t>s</a:t>
            </a:r>
            <a:r>
              <a:rPr lang="pl-PL" dirty="0" smtClean="0">
                <a:latin typeface="Ubuntu Mono" charset="0"/>
                <a:ea typeface="Ubuntu Mono" charset="0"/>
                <a:cs typeface="Ubuntu Mono" charset="0"/>
              </a:rPr>
              <a:t> /</a:t>
            </a:r>
            <a:r>
              <a:rPr lang="pl-PL" dirty="0" err="1" smtClean="0">
                <a:latin typeface="Ubuntu Mono" charset="0"/>
                <a:ea typeface="Ubuntu Mono" charset="0"/>
                <a:cs typeface="Ubuntu Mono" charset="0"/>
              </a:rPr>
              <a:t>etc</a:t>
            </a:r>
            <a:endParaRPr lang="pl-PL" dirty="0" smtClean="0">
              <a:latin typeface="Ubuntu Mono" charset="0"/>
              <a:ea typeface="Ubuntu Mono" charset="0"/>
              <a:cs typeface="Ubuntu Mono" charset="0"/>
            </a:endParaRPr>
          </a:p>
          <a:p>
            <a:pPr marL="0" indent="0">
              <a:buNone/>
            </a:pPr>
            <a:r>
              <a:rPr lang="pl-PL" dirty="0" err="1">
                <a:latin typeface="Ubuntu Mono" charset="0"/>
                <a:ea typeface="Ubuntu Mono" charset="0"/>
                <a:cs typeface="Ubuntu Mono" charset="0"/>
              </a:rPr>
              <a:t>l</a:t>
            </a:r>
            <a:r>
              <a:rPr lang="pl-PL" dirty="0" err="1" smtClean="0">
                <a:latin typeface="Ubuntu Mono" charset="0"/>
                <a:ea typeface="Ubuntu Mono" charset="0"/>
                <a:cs typeface="Ubuntu Mono" charset="0"/>
              </a:rPr>
              <a:t>s</a:t>
            </a:r>
            <a:r>
              <a:rPr lang="pl-PL" dirty="0" smtClean="0">
                <a:latin typeface="Ubuntu Mono" charset="0"/>
                <a:ea typeface="Ubuntu Mono" charset="0"/>
                <a:cs typeface="Ubuntu Mono" charset="0"/>
              </a:rPr>
              <a:t> </a:t>
            </a:r>
            <a:r>
              <a:rPr lang="mr-IN" dirty="0" smtClean="0">
                <a:latin typeface="Ubuntu Mono" charset="0"/>
                <a:ea typeface="Ubuntu Mono" charset="0"/>
                <a:cs typeface="Ubuntu Mono" charset="0"/>
              </a:rPr>
              <a:t>–</a:t>
            </a:r>
            <a:r>
              <a:rPr lang="pl-PL" dirty="0" smtClean="0">
                <a:latin typeface="Ubuntu Mono" charset="0"/>
                <a:ea typeface="Ubuntu Mono" charset="0"/>
                <a:cs typeface="Ubuntu Mono" charset="0"/>
              </a:rPr>
              <a:t>l /</a:t>
            </a:r>
            <a:r>
              <a:rPr lang="pl-PL" dirty="0" err="1" smtClean="0">
                <a:latin typeface="Ubuntu Mono" charset="0"/>
                <a:ea typeface="Ubuntu Mono" charset="0"/>
                <a:cs typeface="Ubuntu Mono" charset="0"/>
              </a:rPr>
              <a:t>etc</a:t>
            </a:r>
            <a:endParaRPr lang="pl-PL" dirty="0" smtClean="0">
              <a:latin typeface="Ubuntu Mono" charset="0"/>
              <a:ea typeface="Ubuntu Mono" charset="0"/>
              <a:cs typeface="Ubuntu Mono" charset="0"/>
            </a:endParaRPr>
          </a:p>
          <a:p>
            <a:endParaRPr lang="pl-PL" dirty="0">
              <a:latin typeface="Ubuntu Mono" charset="0"/>
              <a:ea typeface="Ubuntu Mono" charset="0"/>
              <a:cs typeface="Ubuntu Mono" charset="0"/>
            </a:endParaRPr>
          </a:p>
          <a:p>
            <a:r>
              <a:rPr lang="pl-PL" dirty="0" smtClean="0">
                <a:ea typeface="Ubuntu Mono" charset="0"/>
                <a:cs typeface="Ubuntu Mono" charset="0"/>
              </a:rPr>
              <a:t>Wszystkie opcje </a:t>
            </a:r>
            <a:r>
              <a:rPr lang="pl-PL" dirty="0" smtClean="0">
                <a:solidFill>
                  <a:srgbClr val="FF0000"/>
                </a:solidFill>
                <a:ea typeface="Ubuntu Mono" charset="0"/>
                <a:cs typeface="Ubuntu Mono" charset="0"/>
              </a:rPr>
              <a:t>zaczynają się od myślnika</a:t>
            </a:r>
          </a:p>
          <a:p>
            <a:endParaRPr lang="pl-PL" dirty="0" smtClean="0">
              <a:ea typeface="Ubuntu Mono" charset="0"/>
              <a:cs typeface="Ubuntu Mono" charset="0"/>
            </a:endParaRPr>
          </a:p>
          <a:p>
            <a:r>
              <a:rPr lang="pl-PL" dirty="0" smtClean="0">
                <a:ea typeface="Ubuntu Mono" charset="0"/>
                <a:cs typeface="Ubuntu Mono" charset="0"/>
              </a:rPr>
              <a:t>Każde polecenie ma </a:t>
            </a:r>
            <a:r>
              <a:rPr lang="pl-PL" dirty="0" smtClean="0">
                <a:solidFill>
                  <a:srgbClr val="FF0000"/>
                </a:solidFill>
                <a:ea typeface="Ubuntu Mono" charset="0"/>
                <a:cs typeface="Ubuntu Mono" charset="0"/>
              </a:rPr>
              <a:t>inne</a:t>
            </a:r>
            <a:r>
              <a:rPr lang="pl-PL" dirty="0" smtClean="0">
                <a:ea typeface="Ubuntu Mono" charset="0"/>
                <a:cs typeface="Ubuntu Mono" charset="0"/>
              </a:rPr>
              <a:t> dostępne opcje</a:t>
            </a:r>
            <a:endParaRPr lang="pl-PL" dirty="0">
              <a:ea typeface="Ubuntu Mono" charset="0"/>
              <a:cs typeface="Ubuntu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979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Ścieżki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Mamy ścieżki </a:t>
            </a:r>
            <a:r>
              <a:rPr lang="pl-PL" b="1" dirty="0" smtClean="0">
                <a:solidFill>
                  <a:srgbClr val="FF0000"/>
                </a:solidFill>
              </a:rPr>
              <a:t>absolutne</a:t>
            </a:r>
            <a:r>
              <a:rPr lang="pl-PL" dirty="0" smtClean="0"/>
              <a:t> i </a:t>
            </a:r>
            <a:r>
              <a:rPr lang="pl-PL" b="1" dirty="0" smtClean="0">
                <a:solidFill>
                  <a:srgbClr val="FF0000"/>
                </a:solidFill>
              </a:rPr>
              <a:t>względne</a:t>
            </a:r>
          </a:p>
          <a:p>
            <a:endParaRPr lang="pl-PL" b="1" dirty="0" smtClean="0">
              <a:solidFill>
                <a:srgbClr val="FF0000"/>
              </a:solidFill>
            </a:endParaRPr>
          </a:p>
          <a:p>
            <a:r>
              <a:rPr lang="pl-PL" dirty="0" smtClean="0"/>
              <a:t>Możemy używać obu by odnosić się do plików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083933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</TotalTime>
  <Words>1561</Words>
  <Application>Microsoft Macintosh PowerPoint</Application>
  <PresentationFormat>Panoramiczny</PresentationFormat>
  <Paragraphs>348</Paragraphs>
  <Slides>49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49</vt:i4>
      </vt:variant>
    </vt:vector>
  </HeadingPairs>
  <TitlesOfParts>
    <vt:vector size="55" baseType="lpstr">
      <vt:lpstr>Calibri</vt:lpstr>
      <vt:lpstr>Calibri Light</vt:lpstr>
      <vt:lpstr>Mangal</vt:lpstr>
      <vt:lpstr>Ubuntu Mono</vt:lpstr>
      <vt:lpstr>Arial</vt:lpstr>
      <vt:lpstr>Motyw pakietu Office</vt:lpstr>
      <vt:lpstr>Wprowadzenie do systemu Linux</vt:lpstr>
      <vt:lpstr>Linia poleceń - terminal</vt:lpstr>
      <vt:lpstr>Historia poleceń</vt:lpstr>
      <vt:lpstr>Dodanie użytkownika</vt:lpstr>
      <vt:lpstr>Dodanie użytkownika c.d.</vt:lpstr>
      <vt:lpstr>Nawigacja po systemie</vt:lpstr>
      <vt:lpstr>Nawigacja po systemie</vt:lpstr>
      <vt:lpstr>ls - przykłady</vt:lpstr>
      <vt:lpstr>Ścieżki</vt:lpstr>
      <vt:lpstr>Ścieżki absolutne</vt:lpstr>
      <vt:lpstr>Ścieżki względne</vt:lpstr>
      <vt:lpstr>Przykład</vt:lpstr>
      <vt:lpstr>Więcej o ścieżkach</vt:lpstr>
      <vt:lpstr>Poruszanie się po systemie</vt:lpstr>
      <vt:lpstr>Wskazówka</vt:lpstr>
      <vt:lpstr>Ćwiczenia</vt:lpstr>
      <vt:lpstr>O plikach słów kilka</vt:lpstr>
      <vt:lpstr>Pliki c.d.</vt:lpstr>
      <vt:lpstr>Ukryte pliki i katalogi</vt:lpstr>
      <vt:lpstr>Ćwiczenia</vt:lpstr>
      <vt:lpstr>Manual</vt:lpstr>
      <vt:lpstr>Jak poznać polecenie</vt:lpstr>
      <vt:lpstr>Wyszukiwanie</vt:lpstr>
      <vt:lpstr>Wyszukiwanie c.d.</vt:lpstr>
      <vt:lpstr>Opcje</vt:lpstr>
      <vt:lpstr>Ćwiczenia</vt:lpstr>
      <vt:lpstr>Manipulacja plikami</vt:lpstr>
      <vt:lpstr>Manipulacja plikami c.d.</vt:lpstr>
      <vt:lpstr>Manipulacja plikami c.d.</vt:lpstr>
      <vt:lpstr>Manipulacja plikami c.d.</vt:lpstr>
      <vt:lpstr>Manipulacja plikami c.d.</vt:lpstr>
      <vt:lpstr>Manipulacja plikami c.d.</vt:lpstr>
      <vt:lpstr>Ćwiczenia</vt:lpstr>
      <vt:lpstr>Vi – edytor tekstów</vt:lpstr>
      <vt:lpstr>Vi</vt:lpstr>
      <vt:lpstr>Vi - strzałki</vt:lpstr>
      <vt:lpstr>Vi - zapisywanie</vt:lpstr>
      <vt:lpstr>Vi – przemieszczanie się po pliku</vt:lpstr>
      <vt:lpstr>Vi – przemieszczanie się po pliku c.d.</vt:lpstr>
      <vt:lpstr>Vi – usuwanie zawartości</vt:lpstr>
      <vt:lpstr>Vi - cofanie</vt:lpstr>
      <vt:lpstr>Vi – pozostałe polecenia</vt:lpstr>
      <vt:lpstr>Podglądanie zawartości pliku</vt:lpstr>
      <vt:lpstr>Programowanie</vt:lpstr>
      <vt:lpstr>Programowanie c.d.</vt:lpstr>
      <vt:lpstr>Kompilacja programu</vt:lpstr>
      <vt:lpstr>Uruchamianie</vt:lpstr>
      <vt:lpstr>Kompilacja programu - opcje</vt:lpstr>
      <vt:lpstr>Źródła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Wprowadzenie do systemu Linux</dc:title>
  <dc:creator>Damian Kurpiewski</dc:creator>
  <cp:lastModifiedBy>Damian Kurpiewski</cp:lastModifiedBy>
  <cp:revision>29</cp:revision>
  <cp:lastPrinted>2017-09-19T05:54:23Z</cp:lastPrinted>
  <dcterms:created xsi:type="dcterms:W3CDTF">2017-09-18T17:40:19Z</dcterms:created>
  <dcterms:modified xsi:type="dcterms:W3CDTF">2017-09-19T08:33:25Z</dcterms:modified>
</cp:coreProperties>
</file>