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3" r:id="rId6"/>
    <p:sldId id="259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2412"/>
  </p:normalViewPr>
  <p:slideViewPr>
    <p:cSldViewPr snapToGrid="0" snapToObjects="1">
      <p:cViewPr varScale="1">
        <p:scale>
          <a:sx n="80" d="100"/>
          <a:sy n="80" d="100"/>
        </p:scale>
        <p:origin x="2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27FA43-36F7-A845-9396-4C43A763D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81A65D-8AD0-CD41-976B-F624C4E84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56C076-2EDD-8C49-BEED-969267F2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DF5B57-C21B-3D4B-84D1-B981674D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76EEA3-79C7-AA4E-B316-683D6610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984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BDF96C-6C16-234D-8D60-CD1A21EA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FEC4B1B-AAB5-1946-BE33-D4E2C1F6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D14360-4441-7040-8B94-B7F574AC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A2718A-B2C7-3D4F-B6A0-1627275F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4AA1ED-A61E-324B-888A-EB1CDAFC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76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725AA75-69D8-C543-8AE2-77FAD5E82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7A8682C-0C1D-AB43-8367-CD6FAC69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D12CCA-D174-EF47-83B8-3CC72415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AA57C0-7A38-8746-A82B-D23D465F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8366CB-2B79-C04F-9551-F81E325A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3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4FE89E-0DAF-5B4A-843E-6B7F7FEC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4BDB22-6AC5-2D46-BC8A-588C48E0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7CE529-FC1F-5E4F-A196-56A40072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6BF93E-C645-C148-96B8-1DA23364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38EAC9-460F-A943-B145-9E17E335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96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81C1DC-3099-6846-ACD4-A8953B52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5A82548-8CC9-AD46-A802-AD976FFE7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41615B-8DB6-F44E-87DF-57DAE174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8D3BF9-FC9A-324F-B522-83BB9C4C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A3EF8F-F7E4-D04C-B312-38176A32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ED26D-A141-664B-9432-7C26C27F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14BD13-E9EC-C047-A132-86F62DB43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A94BEEF-446A-1241-B65E-EDB3D4A7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3596FB-9D2A-4C44-81B7-A3D80C65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8C166F-2DE4-1E42-8F98-33CD78C2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72DF5A-DC27-C641-9B2D-A3B19349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48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58356E-472A-D04D-B4E0-8EB72357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000660-19A1-C748-87BC-FAC9E0CA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FFC05-738E-7045-A195-009068297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971438D-9B5C-2247-B74F-ECB9688E2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331C002-5DE7-474A-B684-490AD9FD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33C78CC-2C74-2445-A00C-E0BFFA79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3BFF4E4-4BFA-3448-BCF5-539ADCE0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29E6BB8-1039-364F-9B8C-88323BF2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498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B7B12E-E6BD-0D45-BCE2-12AF2CD5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EAB32CE-577E-B94A-B274-D6980E8D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E1A2763-BBCB-B149-99E9-D429FDEF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308268B-EA61-9144-BFBA-69806157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5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3F32136-DD12-AF47-A8A8-66B2C0B0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DA87BCB-C4B4-254C-8721-92581DB5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4F930EB-0CEF-4A42-9DDE-BE2BC1C7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96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CDB2FC-8AA7-984B-A66D-C5BE58FE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9AF886-CD19-244C-8012-76430A453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33977F-8402-3040-8D9F-F38937EF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55E6C6-F9C1-C747-A94A-B132BD95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0964B3-5AA5-824F-9B2F-5DCE6D1F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2DAC4EC-8917-7045-BC10-98F3AB57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36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D09A2C-B0E4-AD44-981C-6C4AD953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512F079-F867-A844-811D-72AD23346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C4B13CD-B89F-CF44-9219-4292A521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D20694-1E8E-124D-AC52-ADCDA7FF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DAFCC93-D5D8-CA44-B2FC-6167E9E7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017175C-E706-814A-A87D-268850E1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9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19B3925-A27B-984C-98CD-B49414B9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5F3771-3D7B-994B-9BF3-C73454923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754BA2-4389-E640-A72A-13A79666A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FCEF-2765-2145-8DFD-713D627F0236}" type="datetimeFigureOut">
              <a:rPr lang="pl-PL" smtClean="0"/>
              <a:t>29.08.2018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C7BE29-EE64-D943-B9F9-89D15145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52CDD2-DA7B-544A-9FCD-8B6F896E1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7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c/c9/CMYK_subtractive_color_mixing.svg/1024px-CMYK_subtractive_color_mixing.svg.png" TargetMode="External"/><Relationship Id="rId2" Type="http://schemas.openxmlformats.org/officeDocument/2006/relationships/hyperlink" Target="https://upload.wikimedia.org/wikipedia/commons/thumb/c/c2/AdditiveColor.svg/2000px-AdditiveColor.svg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HSL_color_solid_cylinder.png" TargetMode="External"/><Relationship Id="rId4" Type="http://schemas.openxmlformats.org/officeDocument/2006/relationships/hyperlink" Target="https://commons.wikimedia.org/wiki/File:HSV_color_solid_cylinder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F69189-8949-DB44-8FC6-38C230BA6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Przestrzenie kolorów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316102-FBA5-FA40-8B3F-8306E77CC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9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99"/>
            <a:ext cx="5989200" cy="97536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4F8D89-B8F4-2B46-8A22-6C5FAA1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78" y="1141980"/>
            <a:ext cx="5309841" cy="206798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000000"/>
                </a:solidFill>
              </a:rPr>
              <a:t>RGB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0480"/>
            <a:ext cx="5333800" cy="7681368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67E610B3-5821-F34E-AAFB-1F5D05F1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5" y="2845569"/>
            <a:ext cx="4091188" cy="409118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8B9FDF-D427-4B13-9409-613E0A28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12" y="3444169"/>
            <a:ext cx="5309416" cy="5175878"/>
          </a:xfrm>
        </p:spPr>
        <p:txBody>
          <a:bodyPr anchor="ctr">
            <a:normAutofit/>
          </a:bodyPr>
          <a:lstStyle/>
          <a:p>
            <a:r>
              <a:rPr lang="en-US" sz="2500" b="1" dirty="0" err="1">
                <a:solidFill>
                  <a:srgbClr val="000000"/>
                </a:solidFill>
              </a:rPr>
              <a:t>Addytywna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przestrzeń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kolorów</a:t>
            </a:r>
            <a:endParaRPr lang="en-US" sz="2500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Określa</a:t>
            </a:r>
            <a:r>
              <a:rPr lang="en-US" sz="2500" dirty="0">
                <a:solidFill>
                  <a:srgbClr val="000000"/>
                </a:solidFill>
              </a:rPr>
              <a:t>, </a:t>
            </a:r>
            <a:r>
              <a:rPr lang="en-US" sz="2500" dirty="0" err="1">
                <a:solidFill>
                  <a:srgbClr val="000000"/>
                </a:solidFill>
              </a:rPr>
              <a:t>ile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światła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potrzeba</a:t>
            </a:r>
            <a:r>
              <a:rPr lang="en-US" sz="2500" dirty="0">
                <a:solidFill>
                  <a:srgbClr val="000000"/>
                </a:solidFill>
              </a:rPr>
              <a:t> do </a:t>
            </a:r>
            <a:r>
              <a:rPr lang="en-US" sz="2500" dirty="0" err="1">
                <a:solidFill>
                  <a:srgbClr val="000000"/>
                </a:solidFill>
              </a:rPr>
              <a:t>uzyskania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danego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koloru</a:t>
            </a:r>
            <a:endParaRPr lang="en-US" sz="2500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Zawiera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osobne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wartości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dla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kolorów</a:t>
            </a:r>
            <a:r>
              <a:rPr lang="en-US" sz="2500" dirty="0">
                <a:solidFill>
                  <a:srgbClr val="000000"/>
                </a:solidFill>
              </a:rPr>
              <a:t>: </a:t>
            </a:r>
            <a:r>
              <a:rPr lang="en-US" sz="2500" b="1" dirty="0" err="1">
                <a:solidFill>
                  <a:srgbClr val="000000"/>
                </a:solidFill>
              </a:rPr>
              <a:t>czerwony</a:t>
            </a:r>
            <a:r>
              <a:rPr lang="en-US" sz="2500" dirty="0">
                <a:solidFill>
                  <a:srgbClr val="000000"/>
                </a:solidFill>
              </a:rPr>
              <a:t>, </a:t>
            </a:r>
            <a:r>
              <a:rPr lang="en-US" sz="2500" b="1" dirty="0" err="1">
                <a:solidFill>
                  <a:srgbClr val="000000"/>
                </a:solidFill>
              </a:rPr>
              <a:t>zielony</a:t>
            </a:r>
            <a:r>
              <a:rPr lang="en-US" sz="2500" dirty="0">
                <a:solidFill>
                  <a:srgbClr val="000000"/>
                </a:solidFill>
              </a:rPr>
              <a:t> I </a:t>
            </a:r>
            <a:r>
              <a:rPr lang="en-US" sz="2500" b="1" dirty="0" err="1">
                <a:solidFill>
                  <a:srgbClr val="000000"/>
                </a:solidFill>
              </a:rPr>
              <a:t>niebieski</a:t>
            </a:r>
            <a:endParaRPr lang="en-US" sz="2500" b="1" dirty="0">
              <a:solidFill>
                <a:srgbClr val="000000"/>
              </a:solidFill>
            </a:endParaRPr>
          </a:p>
          <a:p>
            <a:r>
              <a:rPr lang="en-US" sz="2500" b="1" dirty="0">
                <a:solidFill>
                  <a:srgbClr val="000000"/>
                </a:solidFill>
              </a:rPr>
              <a:t>RGBA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zawiera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dodatkowo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informację</a:t>
            </a:r>
            <a:r>
              <a:rPr lang="en-US" sz="2500" dirty="0">
                <a:solidFill>
                  <a:srgbClr val="000000"/>
                </a:solidFill>
              </a:rPr>
              <a:t> o </a:t>
            </a:r>
            <a:r>
              <a:rPr lang="en-US" sz="2500" b="1" dirty="0" err="1">
                <a:solidFill>
                  <a:srgbClr val="000000"/>
                </a:solidFill>
              </a:rPr>
              <a:t>przezroczystości</a:t>
            </a:r>
            <a:endParaRPr lang="en-US" sz="2500" b="1" dirty="0">
              <a:solidFill>
                <a:srgbClr val="000000"/>
              </a:solidFill>
            </a:endParaRPr>
          </a:p>
          <a:p>
            <a:r>
              <a:rPr lang="en-US" sz="2500" b="1" dirty="0" err="1">
                <a:solidFill>
                  <a:srgbClr val="000000"/>
                </a:solidFill>
              </a:rPr>
              <a:t>Wykorzystywana</a:t>
            </a:r>
            <a:r>
              <a:rPr lang="en-US" sz="2500" b="1" dirty="0">
                <a:solidFill>
                  <a:srgbClr val="000000"/>
                </a:solidFill>
              </a:rPr>
              <a:t> w </a:t>
            </a:r>
            <a:r>
              <a:rPr lang="en-US" sz="2500" b="1" dirty="0" err="1">
                <a:solidFill>
                  <a:srgbClr val="000000"/>
                </a:solidFill>
              </a:rPr>
              <a:t>wyświetlaczach</a:t>
            </a:r>
            <a:endParaRPr lang="en-US" sz="25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0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99"/>
            <a:ext cx="5989200" cy="97536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4F8D89-B8F4-2B46-8A22-6C5FAA1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78" y="1141980"/>
            <a:ext cx="5309841" cy="206798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000000"/>
                </a:solidFill>
              </a:rPr>
              <a:t>CMYK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0480"/>
            <a:ext cx="5333800" cy="7681368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67E610B3-5821-F34E-AAFB-1F5D05F1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2" y="2938186"/>
            <a:ext cx="3905953" cy="390595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8B9FDF-D427-4B13-9409-613E0A28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12" y="3444169"/>
            <a:ext cx="5309416" cy="5175878"/>
          </a:xfrm>
        </p:spPr>
        <p:txBody>
          <a:bodyPr anchor="ctr">
            <a:normAutofit/>
          </a:bodyPr>
          <a:lstStyle/>
          <a:p>
            <a:r>
              <a:rPr lang="en-US" sz="2500" b="1" dirty="0" err="1">
                <a:solidFill>
                  <a:srgbClr val="000000"/>
                </a:solidFill>
              </a:rPr>
              <a:t>Substraktywna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przestrzeń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kolorów</a:t>
            </a:r>
            <a:endParaRPr lang="en-US" sz="2500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Określa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ilość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tuszu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potrzebną</a:t>
            </a:r>
            <a:r>
              <a:rPr lang="en-US" sz="2500" dirty="0">
                <a:solidFill>
                  <a:srgbClr val="000000"/>
                </a:solidFill>
              </a:rPr>
              <a:t> do </a:t>
            </a:r>
            <a:r>
              <a:rPr lang="en-US" sz="2500" dirty="0" err="1">
                <a:solidFill>
                  <a:srgbClr val="000000"/>
                </a:solidFill>
              </a:rPr>
              <a:t>uzyskania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danego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koloru</a:t>
            </a:r>
            <a:r>
              <a:rPr lang="en-US" sz="2500" dirty="0">
                <a:solidFill>
                  <a:srgbClr val="000000"/>
                </a:solidFill>
              </a:rPr>
              <a:t> (</a:t>
            </a:r>
            <a:r>
              <a:rPr lang="en-US" sz="2500" dirty="0" err="1">
                <a:solidFill>
                  <a:srgbClr val="000000"/>
                </a:solidFill>
              </a:rPr>
              <a:t>ilość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światła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odbitego</a:t>
            </a:r>
            <a:r>
              <a:rPr lang="en-US" sz="2500" dirty="0">
                <a:solidFill>
                  <a:srgbClr val="000000"/>
                </a:solidFill>
              </a:rPr>
              <a:t>)</a:t>
            </a:r>
          </a:p>
          <a:p>
            <a:r>
              <a:rPr lang="en-US" sz="2500" dirty="0" err="1">
                <a:solidFill>
                  <a:srgbClr val="000000"/>
                </a:solidFill>
              </a:rPr>
              <a:t>Zaczynamy</a:t>
            </a:r>
            <a:r>
              <a:rPr lang="en-US" sz="2500" dirty="0">
                <a:solidFill>
                  <a:srgbClr val="000000"/>
                </a:solidFill>
              </a:rPr>
              <a:t> od </a:t>
            </a:r>
            <a:r>
              <a:rPr lang="en-US" sz="2500" dirty="0" err="1">
                <a:solidFill>
                  <a:srgbClr val="000000"/>
                </a:solidFill>
              </a:rPr>
              <a:t>białego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koloru</a:t>
            </a:r>
            <a:r>
              <a:rPr lang="en-US" sz="2500" dirty="0">
                <a:solidFill>
                  <a:srgbClr val="000000"/>
                </a:solidFill>
              </a:rPr>
              <a:t> (</a:t>
            </a:r>
            <a:r>
              <a:rPr lang="en-US" sz="2500" dirty="0" err="1">
                <a:solidFill>
                  <a:srgbClr val="000000"/>
                </a:solidFill>
              </a:rPr>
              <a:t>kartka</a:t>
            </a:r>
            <a:r>
              <a:rPr lang="en-US" sz="2500" dirty="0">
                <a:solidFill>
                  <a:srgbClr val="000000"/>
                </a:solidFill>
              </a:rPr>
              <a:t>) I </a:t>
            </a:r>
            <a:r>
              <a:rPr lang="en-US" sz="2500" dirty="0" err="1">
                <a:solidFill>
                  <a:srgbClr val="000000"/>
                </a:solidFill>
              </a:rPr>
              <a:t>odejmujemy</a:t>
            </a:r>
            <a:r>
              <a:rPr lang="en-US" sz="2500" dirty="0">
                <a:solidFill>
                  <a:srgbClr val="000000"/>
                </a:solidFill>
              </a:rPr>
              <a:t> od </a:t>
            </a:r>
            <a:r>
              <a:rPr lang="en-US" sz="2500" dirty="0" err="1">
                <a:solidFill>
                  <a:srgbClr val="000000"/>
                </a:solidFill>
              </a:rPr>
              <a:t>niego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barwy</a:t>
            </a:r>
            <a:endParaRPr lang="en-US" sz="2500" b="1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Zawiera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osobne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wartości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dla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kolorów</a:t>
            </a:r>
            <a:r>
              <a:rPr lang="en-US" sz="2500" b="1" dirty="0">
                <a:solidFill>
                  <a:srgbClr val="000000"/>
                </a:solidFill>
              </a:rPr>
              <a:t>: cyan, magenta, yellow, black</a:t>
            </a:r>
          </a:p>
          <a:p>
            <a:r>
              <a:rPr lang="en-US" sz="2500" b="1" dirty="0" err="1">
                <a:solidFill>
                  <a:srgbClr val="000000"/>
                </a:solidFill>
              </a:rPr>
              <a:t>Wykorzystywana</a:t>
            </a:r>
            <a:r>
              <a:rPr lang="en-US" sz="2500" b="1" dirty="0">
                <a:solidFill>
                  <a:srgbClr val="000000"/>
                </a:solidFill>
              </a:rPr>
              <a:t> w </a:t>
            </a:r>
            <a:r>
              <a:rPr lang="en-US" sz="2500" b="1" dirty="0" err="1">
                <a:solidFill>
                  <a:srgbClr val="000000"/>
                </a:solidFill>
              </a:rPr>
              <a:t>drukarkach</a:t>
            </a:r>
            <a:endParaRPr lang="en-US" sz="25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7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99"/>
            <a:ext cx="5989200" cy="97536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4F8D89-B8F4-2B46-8A22-6C5FAA1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78" y="1141980"/>
            <a:ext cx="5309841" cy="206798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000000"/>
                </a:solidFill>
              </a:rPr>
              <a:t>HSV (HSB)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0480"/>
            <a:ext cx="5333800" cy="7681368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67E610B3-5821-F34E-AAFB-1F5D05F1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2" y="3426430"/>
            <a:ext cx="3905953" cy="292946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8B9FDF-D427-4B13-9409-613E0A28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12" y="3444169"/>
            <a:ext cx="5309416" cy="5175878"/>
          </a:xfrm>
        </p:spPr>
        <p:txBody>
          <a:bodyPr anchor="ctr">
            <a:normAutofit/>
          </a:bodyPr>
          <a:lstStyle/>
          <a:p>
            <a:r>
              <a:rPr lang="en-US" sz="2500" b="1" dirty="0">
                <a:solidFill>
                  <a:srgbClr val="000000"/>
                </a:solidFill>
              </a:rPr>
              <a:t>Hue, Saturation, Value (Brightness)</a:t>
            </a:r>
          </a:p>
          <a:p>
            <a:r>
              <a:rPr lang="en-US" sz="2500" b="1" dirty="0" err="1">
                <a:solidFill>
                  <a:srgbClr val="000000"/>
                </a:solidFill>
              </a:rPr>
              <a:t>Odcień</a:t>
            </a:r>
            <a:r>
              <a:rPr lang="en-US" sz="2500" b="1" dirty="0">
                <a:solidFill>
                  <a:srgbClr val="000000"/>
                </a:solidFill>
              </a:rPr>
              <a:t>, </a:t>
            </a:r>
            <a:r>
              <a:rPr lang="en-US" sz="2500" b="1" dirty="0" err="1">
                <a:solidFill>
                  <a:srgbClr val="000000"/>
                </a:solidFill>
              </a:rPr>
              <a:t>Saturacja</a:t>
            </a:r>
            <a:r>
              <a:rPr lang="en-US" sz="2500" b="1" dirty="0">
                <a:solidFill>
                  <a:srgbClr val="000000"/>
                </a:solidFill>
              </a:rPr>
              <a:t> (</a:t>
            </a:r>
            <a:r>
              <a:rPr lang="en-US" sz="2500" b="1" dirty="0" err="1">
                <a:solidFill>
                  <a:srgbClr val="000000"/>
                </a:solidFill>
              </a:rPr>
              <a:t>nasycenie</a:t>
            </a:r>
            <a:r>
              <a:rPr lang="en-US" sz="2500" b="1" dirty="0">
                <a:solidFill>
                  <a:srgbClr val="000000"/>
                </a:solidFill>
              </a:rPr>
              <a:t>), </a:t>
            </a:r>
            <a:r>
              <a:rPr lang="en-US" sz="2500" b="1" dirty="0" err="1">
                <a:solidFill>
                  <a:srgbClr val="000000"/>
                </a:solidFill>
              </a:rPr>
              <a:t>Jasność</a:t>
            </a:r>
            <a:endParaRPr lang="en-US" sz="2500" b="1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Używana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często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przez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artystów</a:t>
            </a:r>
            <a:endParaRPr lang="en-US" sz="2500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Określa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bardziej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naturalny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sposób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myślenia</a:t>
            </a:r>
            <a:r>
              <a:rPr lang="en-US" sz="2500" dirty="0">
                <a:solidFill>
                  <a:srgbClr val="000000"/>
                </a:solidFill>
              </a:rPr>
              <a:t> o </a:t>
            </a:r>
            <a:r>
              <a:rPr lang="en-US" sz="2500" dirty="0" err="1">
                <a:solidFill>
                  <a:srgbClr val="000000"/>
                </a:solidFill>
              </a:rPr>
              <a:t>kolorach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9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99"/>
            <a:ext cx="5989200" cy="97536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4F8D89-B8F4-2B46-8A22-6C5FAA1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78" y="1141980"/>
            <a:ext cx="5309841" cy="206798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000000"/>
                </a:solidFill>
              </a:rPr>
              <a:t>HSL (HLS, HSI)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0480"/>
            <a:ext cx="5333800" cy="7681368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67E610B3-5821-F34E-AAFB-1F5D05F1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2" y="3426430"/>
            <a:ext cx="3905952" cy="292946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8B9FDF-D427-4B13-9409-613E0A28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12" y="3444169"/>
            <a:ext cx="5309416" cy="5175878"/>
          </a:xfrm>
        </p:spPr>
        <p:txBody>
          <a:bodyPr anchor="ctr">
            <a:normAutofit/>
          </a:bodyPr>
          <a:lstStyle/>
          <a:p>
            <a:r>
              <a:rPr lang="en-US" sz="2500" b="1" dirty="0">
                <a:solidFill>
                  <a:srgbClr val="000000"/>
                </a:solidFill>
              </a:rPr>
              <a:t>Hue, Saturation, Lightness/Luminance (Intensity)</a:t>
            </a:r>
          </a:p>
          <a:p>
            <a:r>
              <a:rPr lang="en-US" sz="2500" dirty="0" err="1">
                <a:solidFill>
                  <a:srgbClr val="000000"/>
                </a:solidFill>
              </a:rPr>
              <a:t>Podobna</a:t>
            </a:r>
            <a:r>
              <a:rPr lang="en-US" sz="2500" dirty="0">
                <a:solidFill>
                  <a:srgbClr val="000000"/>
                </a:solidFill>
              </a:rPr>
              <a:t> do HSV</a:t>
            </a:r>
          </a:p>
        </p:txBody>
      </p:sp>
    </p:spTree>
    <p:extLst>
      <p:ext uri="{BB962C8B-B14F-4D97-AF65-F5344CB8AC3E}">
        <p14:creationId xmlns:p14="http://schemas.microsoft.com/office/powerpoint/2010/main" val="358739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EB9AA2-B110-4141-942D-7D749B04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FC3FA5-B492-9E41-9E16-6B7DCB29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https://upload.wikimedia.org/wikipedia/commons/thumb/c/c2/AdditiveColor.svg/2000px-AdditiveColor.svg.png</a:t>
            </a:r>
            <a:endParaRPr lang="pl-PL" dirty="0"/>
          </a:p>
          <a:p>
            <a:r>
              <a:rPr lang="pl-PL" dirty="0">
                <a:hlinkClick r:id="rId3"/>
              </a:rPr>
              <a:t>https://upload.wikimedia.org/wikipedia/commons/thumb/c/c9/CMYK_subtractive_color_mixing.svg/1024px-CMYK_subtractive_color_mixing.svg.png</a:t>
            </a:r>
            <a:endParaRPr lang="pl-PL" dirty="0"/>
          </a:p>
          <a:p>
            <a:r>
              <a:rPr lang="pl-PL" dirty="0">
                <a:hlinkClick r:id="rId4"/>
              </a:rPr>
              <a:t>https://commons.wikimedia.org/wiki/File:HSV_color_solid_cylinder.png</a:t>
            </a:r>
            <a:endParaRPr lang="pl-PL" dirty="0"/>
          </a:p>
          <a:p>
            <a:r>
              <a:rPr lang="pl-PL" dirty="0">
                <a:hlinkClick r:id="rId5"/>
              </a:rPr>
              <a:t>https://commons.wikimedia.org/wiki/File:HSL_color_solid_cylinder.png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24973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238</Words>
  <Application>Microsoft Macintosh PowerPoint</Application>
  <PresentationFormat>Niestandardowy</PresentationFormat>
  <Paragraphs>27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Light</vt:lpstr>
      <vt:lpstr>Helvetica Neue</vt:lpstr>
      <vt:lpstr>Motyw pakietu Office</vt:lpstr>
      <vt:lpstr>Przestrzenie kolorów</vt:lpstr>
      <vt:lpstr>RGB</vt:lpstr>
      <vt:lpstr>CMYK</vt:lpstr>
      <vt:lpstr>HSV (HSB)</vt:lpstr>
      <vt:lpstr>HSL (HLS, HSI)</vt:lpstr>
      <vt:lpstr>Źródła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AntyPrezentacja</dc:title>
  <cp:lastModifiedBy>Damian Kurpiewski</cp:lastModifiedBy>
  <cp:revision>7</cp:revision>
  <dcterms:modified xsi:type="dcterms:W3CDTF">2018-08-29T08:51:28Z</dcterms:modified>
</cp:coreProperties>
</file>