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9" r:id="rId4"/>
    <p:sldId id="260" r:id="rId5"/>
    <p:sldId id="263" r:id="rId6"/>
    <p:sldId id="264" r:id="rId7"/>
    <p:sldId id="257" r:id="rId8"/>
    <p:sldId id="261" r:id="rId9"/>
    <p:sldId id="262" r:id="rId10"/>
    <p:sldId id="272" r:id="rId11"/>
    <p:sldId id="270" r:id="rId12"/>
    <p:sldId id="271" r:id="rId13"/>
    <p:sldId id="269" r:id="rId14"/>
    <p:sldId id="273" r:id="rId15"/>
    <p:sldId id="274" r:id="rId16"/>
    <p:sldId id="275" r:id="rId17"/>
    <p:sldId id="278" r:id="rId18"/>
    <p:sldId id="279" r:id="rId19"/>
    <p:sldId id="280" r:id="rId20"/>
    <p:sldId id="281" r:id="rId21"/>
    <p:sldId id="282" r:id="rId22"/>
    <p:sldId id="283" r:id="rId23"/>
    <p:sldId id="258" r:id="rId24"/>
    <p:sldId id="265" r:id="rId25"/>
    <p:sldId id="266" r:id="rId26"/>
    <p:sldId id="268" r:id="rId27"/>
    <p:sldId id="277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2410"/>
  </p:normalViewPr>
  <p:slideViewPr>
    <p:cSldViewPr snapToGrid="0" snapToObjects="1">
      <p:cViewPr varScale="1">
        <p:scale>
          <a:sx n="114" d="100"/>
          <a:sy n="114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EA93-429A-814D-AEDA-C3C7E6C8AF03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DBB8-B87E-E54F-8A0C-4818C933B2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46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EA93-429A-814D-AEDA-C3C7E6C8AF03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DBB8-B87E-E54F-8A0C-4818C933B2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841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EA93-429A-814D-AEDA-C3C7E6C8AF03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DBB8-B87E-E54F-8A0C-4818C933B2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07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EA93-429A-814D-AEDA-C3C7E6C8AF03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DBB8-B87E-E54F-8A0C-4818C933B2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347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EA93-429A-814D-AEDA-C3C7E6C8AF03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DBB8-B87E-E54F-8A0C-4818C933B2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3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EA93-429A-814D-AEDA-C3C7E6C8AF03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DBB8-B87E-E54F-8A0C-4818C933B2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458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EA93-429A-814D-AEDA-C3C7E6C8AF03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DBB8-B87E-E54F-8A0C-4818C933B2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228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EA93-429A-814D-AEDA-C3C7E6C8AF03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DBB8-B87E-E54F-8A0C-4818C933B2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005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EA93-429A-814D-AEDA-C3C7E6C8AF03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DBB8-B87E-E54F-8A0C-4818C933B2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110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EA93-429A-814D-AEDA-C3C7E6C8AF03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DBB8-B87E-E54F-8A0C-4818C933B2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08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EA93-429A-814D-AEDA-C3C7E6C8AF03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DBB8-B87E-E54F-8A0C-4818C933B2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772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9EA93-429A-814D-AEDA-C3C7E6C8AF03}" type="datetimeFigureOut">
              <a:rPr lang="pl-PL" smtClean="0"/>
              <a:t>13.05.2018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3DBB8-B87E-E54F-8A0C-4818C933B2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48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Przegląd języka C++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79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Komentarze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Mamy dwa rodzaje komentarzy </a:t>
            </a:r>
            <a:r>
              <a:rPr lang="mr-IN" dirty="0"/>
              <a:t>–</a:t>
            </a:r>
            <a:r>
              <a:rPr lang="pl-PL" dirty="0"/>
              <a:t> jednolinijkowe i wielolinijkowe</a:t>
            </a:r>
          </a:p>
          <a:p>
            <a:r>
              <a:rPr lang="pl-PL" dirty="0"/>
              <a:t>Komentarze jednolinijkowe poprzedzone są dwoma </a:t>
            </a:r>
            <a:r>
              <a:rPr lang="pl-PL" dirty="0" err="1"/>
              <a:t>slashami</a:t>
            </a:r>
            <a:r>
              <a:rPr lang="pl-PL" dirty="0"/>
              <a:t>: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//</a:t>
            </a:r>
          </a:p>
          <a:p>
            <a:r>
              <a:rPr lang="pl-PL" dirty="0"/>
              <a:t>Komentarze wielolinijkowe zaczynają się od </a:t>
            </a:r>
            <a:r>
              <a:rPr lang="pl-PL" dirty="0" err="1"/>
              <a:t>slasha</a:t>
            </a:r>
            <a:r>
              <a:rPr lang="pl-PL" dirty="0"/>
              <a:t> i gwiazdki a kończą gwiazdką i </a:t>
            </a:r>
            <a:r>
              <a:rPr lang="pl-PL" dirty="0" err="1"/>
              <a:t>slashem</a:t>
            </a:r>
            <a:r>
              <a:rPr lang="pl-PL" dirty="0"/>
              <a:t>: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/* */</a:t>
            </a:r>
          </a:p>
          <a:p>
            <a:r>
              <a:rPr lang="pl-PL" dirty="0" err="1"/>
              <a:t>Pzykład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// Komentarz jednolinijkowy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/* A to jest</a:t>
            </a:r>
            <a:br>
              <a:rPr lang="pl-PL" dirty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>
                <a:latin typeface="Consolas" charset="0"/>
                <a:ea typeface="Consolas" charset="0"/>
                <a:cs typeface="Consolas" charset="0"/>
              </a:rPr>
              <a:t>komentarz</a:t>
            </a:r>
            <a:br>
              <a:rPr lang="pl-PL" dirty="0">
                <a:latin typeface="Consolas" charset="0"/>
                <a:ea typeface="Consolas" charset="0"/>
                <a:cs typeface="Consolas" charset="0"/>
              </a:rPr>
            </a:br>
            <a:r>
              <a:rPr lang="pl-PL" dirty="0">
                <a:latin typeface="Consolas" charset="0"/>
                <a:ea typeface="Consolas" charset="0"/>
                <a:cs typeface="Consolas" charset="0"/>
              </a:rPr>
              <a:t>wielolinijkowy */</a:t>
            </a:r>
          </a:p>
        </p:txBody>
      </p:sp>
    </p:spTree>
    <p:extLst>
      <p:ext uri="{BB962C8B-B14F-4D97-AF65-F5344CB8AC3E}">
        <p14:creationId xmlns:p14="http://schemas.microsoft.com/office/powerpoint/2010/main" val="35293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wyjścia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&lt;&lt; „Hello World”;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&lt;&lt; „Hello World” &lt;&lt;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 //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oznacza znak nowej linii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a = 10;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&lt;&lt; „Zmienna a ma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wartosc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” &lt;&lt; a &lt;&lt;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 // symbole &lt;&lt;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odzielają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kolejne elementy, które chcemy wypisać</a:t>
            </a:r>
          </a:p>
        </p:txBody>
      </p:sp>
    </p:spTree>
    <p:extLst>
      <p:ext uri="{BB962C8B-B14F-4D97-AF65-F5344CB8AC3E}">
        <p14:creationId xmlns:p14="http://schemas.microsoft.com/office/powerpoint/2010/main" val="1479144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wejścia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int</a:t>
            </a:r>
            <a:r>
              <a:rPr lang="pl-PL" dirty="0"/>
              <a:t> a, b;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cin</a:t>
            </a:r>
            <a:r>
              <a:rPr lang="pl-PL" dirty="0"/>
              <a:t> &gt;&gt; a; // wczytaj liczbę od użytkownika i zapisz ją do zmiennej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cin</a:t>
            </a:r>
            <a:r>
              <a:rPr lang="pl-PL" dirty="0"/>
              <a:t> &gt;&gt; a &gt;&gt; b; // wczytaj dwie liczby od użytkownika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766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warunkowa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int</a:t>
            </a:r>
            <a:r>
              <a:rPr lang="pl-PL" dirty="0"/>
              <a:t> a = 10;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if</a:t>
            </a:r>
            <a:r>
              <a:rPr lang="pl-PL" dirty="0"/>
              <a:t> (a == 10)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	</a:t>
            </a:r>
            <a:r>
              <a:rPr lang="pl-PL" dirty="0" err="1"/>
              <a:t>cout</a:t>
            </a:r>
            <a:r>
              <a:rPr lang="pl-PL" dirty="0"/>
              <a:t> &lt;&lt; „</a:t>
            </a:r>
            <a:r>
              <a:rPr lang="pl-PL" dirty="0" err="1"/>
              <a:t>Wartosc</a:t>
            </a:r>
            <a:r>
              <a:rPr lang="pl-PL" dirty="0"/>
              <a:t> a wynosi 10” &lt;&lt; </a:t>
            </a:r>
            <a:r>
              <a:rPr lang="pl-PL" dirty="0" err="1"/>
              <a:t>endl</a:t>
            </a:r>
            <a:r>
              <a:rPr lang="pl-PL" dirty="0"/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154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warunkowa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int</a:t>
            </a:r>
            <a:r>
              <a:rPr lang="pl-PL" dirty="0"/>
              <a:t> a = 10;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if</a:t>
            </a:r>
            <a:r>
              <a:rPr lang="pl-PL" dirty="0"/>
              <a:t> (a == 10)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	</a:t>
            </a:r>
            <a:r>
              <a:rPr lang="pl-PL" dirty="0" err="1"/>
              <a:t>cout</a:t>
            </a:r>
            <a:r>
              <a:rPr lang="pl-PL" dirty="0"/>
              <a:t> &lt;&lt; „</a:t>
            </a:r>
            <a:r>
              <a:rPr lang="pl-PL" dirty="0" err="1"/>
              <a:t>Wartosc</a:t>
            </a:r>
            <a:r>
              <a:rPr lang="pl-PL" dirty="0"/>
              <a:t> a wynosi 10” &lt;&lt; </a:t>
            </a:r>
            <a:r>
              <a:rPr lang="pl-PL" dirty="0" err="1"/>
              <a:t>endl</a:t>
            </a:r>
            <a:r>
              <a:rPr lang="pl-PL" dirty="0"/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} </a:t>
            </a:r>
            <a:r>
              <a:rPr lang="pl-PL" dirty="0" err="1"/>
              <a:t>else</a:t>
            </a:r>
            <a:r>
              <a:rPr lang="pl-PL" dirty="0"/>
              <a:t>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	</a:t>
            </a:r>
            <a:r>
              <a:rPr lang="pl-PL" dirty="0" err="1"/>
              <a:t>cout</a:t>
            </a:r>
            <a:r>
              <a:rPr lang="pl-PL" dirty="0"/>
              <a:t> &lt;&lt; „</a:t>
            </a:r>
            <a:r>
              <a:rPr lang="pl-PL" dirty="0" err="1"/>
              <a:t>Wartosc</a:t>
            </a:r>
            <a:r>
              <a:rPr lang="pl-PL" dirty="0"/>
              <a:t> a nie wynosi 10” &lt;&lt; </a:t>
            </a:r>
            <a:r>
              <a:rPr lang="pl-PL" dirty="0" err="1"/>
              <a:t>endl</a:t>
            </a:r>
            <a:r>
              <a:rPr lang="pl-PL" dirty="0"/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0594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warunkowa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int</a:t>
            </a:r>
            <a:r>
              <a:rPr lang="pl-PL" dirty="0"/>
              <a:t> a = 10;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if</a:t>
            </a:r>
            <a:r>
              <a:rPr lang="pl-PL" dirty="0"/>
              <a:t> (a == 10)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	</a:t>
            </a:r>
            <a:r>
              <a:rPr lang="pl-PL" dirty="0" err="1"/>
              <a:t>cout</a:t>
            </a:r>
            <a:r>
              <a:rPr lang="pl-PL" dirty="0"/>
              <a:t> &lt;&lt; „</a:t>
            </a:r>
            <a:r>
              <a:rPr lang="pl-PL" dirty="0" err="1"/>
              <a:t>Wartosc</a:t>
            </a:r>
            <a:r>
              <a:rPr lang="pl-PL" dirty="0"/>
              <a:t> a wynosi 10” &lt;&lt; </a:t>
            </a:r>
            <a:r>
              <a:rPr lang="pl-PL" dirty="0" err="1"/>
              <a:t>endl</a:t>
            </a:r>
            <a:r>
              <a:rPr lang="pl-PL" dirty="0"/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} </a:t>
            </a:r>
            <a:r>
              <a:rPr lang="pl-PL" dirty="0" err="1"/>
              <a:t>else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(a &lt; 10)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	</a:t>
            </a:r>
            <a:r>
              <a:rPr lang="pl-PL" dirty="0" err="1"/>
              <a:t>cout</a:t>
            </a:r>
            <a:r>
              <a:rPr lang="pl-PL" dirty="0"/>
              <a:t> &lt;&lt; „</a:t>
            </a:r>
            <a:r>
              <a:rPr lang="pl-PL" dirty="0" err="1"/>
              <a:t>Wartosc</a:t>
            </a:r>
            <a:r>
              <a:rPr lang="pl-PL" dirty="0"/>
              <a:t> a jest mniejsza od 10” &lt;&lt; </a:t>
            </a:r>
            <a:r>
              <a:rPr lang="pl-PL" dirty="0" err="1"/>
              <a:t>endl</a:t>
            </a:r>
            <a:r>
              <a:rPr lang="pl-PL" dirty="0"/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020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warunkowa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int</a:t>
            </a:r>
            <a:r>
              <a:rPr lang="pl-PL" dirty="0"/>
              <a:t> a = 10;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if</a:t>
            </a:r>
            <a:r>
              <a:rPr lang="pl-PL" dirty="0"/>
              <a:t> (a == 10)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	</a:t>
            </a:r>
            <a:r>
              <a:rPr lang="pl-PL" dirty="0" err="1"/>
              <a:t>cout</a:t>
            </a:r>
            <a:r>
              <a:rPr lang="pl-PL" dirty="0"/>
              <a:t> &lt;&lt; „</a:t>
            </a:r>
            <a:r>
              <a:rPr lang="pl-PL" dirty="0" err="1"/>
              <a:t>Wartosc</a:t>
            </a:r>
            <a:r>
              <a:rPr lang="pl-PL" dirty="0"/>
              <a:t> a wynosi 10” &lt;&lt; </a:t>
            </a:r>
            <a:r>
              <a:rPr lang="pl-PL" dirty="0" err="1"/>
              <a:t>endl</a:t>
            </a:r>
            <a:r>
              <a:rPr lang="pl-PL" dirty="0"/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} </a:t>
            </a:r>
            <a:r>
              <a:rPr lang="pl-PL" dirty="0" err="1"/>
              <a:t>else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(a &lt; 10)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	</a:t>
            </a:r>
            <a:r>
              <a:rPr lang="pl-PL" dirty="0" err="1"/>
              <a:t>cout</a:t>
            </a:r>
            <a:r>
              <a:rPr lang="pl-PL" dirty="0"/>
              <a:t> &lt;&lt; „</a:t>
            </a:r>
            <a:r>
              <a:rPr lang="pl-PL" dirty="0" err="1"/>
              <a:t>Wartosc</a:t>
            </a:r>
            <a:r>
              <a:rPr lang="pl-PL" dirty="0"/>
              <a:t> a jest mniejsza od 10” &lt;&lt; </a:t>
            </a:r>
            <a:r>
              <a:rPr lang="pl-PL" dirty="0" err="1"/>
              <a:t>endl</a:t>
            </a:r>
            <a:r>
              <a:rPr lang="pl-PL" dirty="0"/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} </a:t>
            </a:r>
            <a:r>
              <a:rPr lang="pl-PL" dirty="0" err="1"/>
              <a:t>else</a:t>
            </a:r>
            <a:r>
              <a:rPr lang="pl-PL" dirty="0"/>
              <a:t>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	</a:t>
            </a:r>
            <a:r>
              <a:rPr lang="pl-PL" dirty="0" err="1"/>
              <a:t>cout</a:t>
            </a:r>
            <a:r>
              <a:rPr lang="pl-PL" dirty="0"/>
              <a:t> &lt;&lt; „</a:t>
            </a:r>
            <a:r>
              <a:rPr lang="pl-PL" dirty="0" err="1"/>
              <a:t>Wartosc</a:t>
            </a:r>
            <a:r>
              <a:rPr lang="pl-PL" dirty="0"/>
              <a:t> a jest większa od 10” &lt;&lt; </a:t>
            </a:r>
            <a:r>
              <a:rPr lang="pl-PL" dirty="0" err="1"/>
              <a:t>endl</a:t>
            </a:r>
            <a:r>
              <a:rPr lang="pl-PL" dirty="0"/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5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warunkowa </a:t>
            </a:r>
            <a:r>
              <a:rPr lang="pl-PL" dirty="0" err="1"/>
              <a:t>switch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Czasami chcemy coś uzależnić od wartości danej zmiennej</a:t>
            </a:r>
          </a:p>
          <a:p>
            <a:r>
              <a:rPr lang="pl-PL" dirty="0"/>
              <a:t>Tak jest np. w sytuacji gdy piszemy interaktywne menu</a:t>
            </a:r>
          </a:p>
          <a:p>
            <a:r>
              <a:rPr lang="pl-PL" dirty="0"/>
              <a:t>Użytkownik wpisuje numer wybranej opcji, a program ma ją wykonać</a:t>
            </a:r>
          </a:p>
          <a:p>
            <a:r>
              <a:rPr lang="pl-PL" dirty="0"/>
              <a:t>Jeżeli takich opcji będzie wiele (np. liczby od 1 do 10), to konstrukcja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else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będzie długa i mało czytelna</a:t>
            </a:r>
          </a:p>
          <a:p>
            <a:r>
              <a:rPr lang="pl-PL" dirty="0"/>
              <a:t>Wtedy możemy skorzystać z instrukcji </a:t>
            </a:r>
            <a:r>
              <a:rPr lang="pl-PL" dirty="0" err="1"/>
              <a:t>switch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24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warunkowa </a:t>
            </a:r>
            <a:r>
              <a:rPr lang="pl-PL" dirty="0" err="1"/>
              <a:t>switch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a = 3;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switch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(a) {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1: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&lt;&lt; „a = 1” &lt;&lt;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2: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&lt;&lt; „a=2” &lt;&lt;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3: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&lt;&lt; „a=3” &lt;&lt;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016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warunkowa </a:t>
            </a:r>
            <a:r>
              <a:rPr lang="pl-PL" dirty="0" err="1"/>
              <a:t>switch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W instrukcji </a:t>
            </a:r>
            <a:r>
              <a:rPr lang="pl-PL" dirty="0" err="1"/>
              <a:t>switch</a:t>
            </a:r>
            <a:r>
              <a:rPr lang="pl-PL" dirty="0"/>
              <a:t> możemy obsłużyć różne wartości danej zmiennej.</a:t>
            </a:r>
          </a:p>
          <a:p>
            <a:r>
              <a:rPr lang="pl-PL" dirty="0"/>
              <a:t>W przeciwieństwie do instrukcji </a:t>
            </a:r>
            <a:r>
              <a:rPr lang="pl-PL" dirty="0" err="1"/>
              <a:t>if</a:t>
            </a:r>
            <a:r>
              <a:rPr lang="pl-PL" dirty="0"/>
              <a:t> nie używamy warunków logicznych, a podajemy konkretną wartość.</a:t>
            </a:r>
          </a:p>
          <a:p>
            <a:r>
              <a:rPr lang="pl-PL" dirty="0"/>
              <a:t>Konstrukcja ogólna wygląda następująco: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switch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(zmienna) {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wartość: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74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Informacja wstępna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Prezentacja przeznaczona jest dla osób, które posiadają przynajmniej podstawową wiedzę na temat programowania (w dowolnym języku)</a:t>
            </a:r>
          </a:p>
          <a:p>
            <a:r>
              <a:rPr lang="pl-PL" dirty="0"/>
              <a:t>Jeśli nie wszystko jest jasne </a:t>
            </a:r>
            <a:r>
              <a:rPr lang="mr-IN" dirty="0"/>
              <a:t>–</a:t>
            </a:r>
            <a:r>
              <a:rPr lang="pl-PL" dirty="0"/>
              <a:t> nie przejmuj się! Zrozumiesz później.</a:t>
            </a:r>
          </a:p>
          <a:p>
            <a:r>
              <a:rPr lang="pl-PL" dirty="0"/>
              <a:t>Przedstawione tutaj informacje mają charakter poglądowy, w żadnym razie nie wyczerpują tematu.</a:t>
            </a:r>
          </a:p>
          <a:p>
            <a:r>
              <a:rPr lang="pl-PL" dirty="0"/>
              <a:t>Jeśli wiesz już coś o programowaniu, a nie znasz jeszcze C++ (albo znasz trochę) to ta prezentacja jest dla Ciebie!</a:t>
            </a:r>
          </a:p>
        </p:txBody>
      </p:sp>
    </p:spTree>
    <p:extLst>
      <p:ext uri="{BB962C8B-B14F-4D97-AF65-F5344CB8AC3E}">
        <p14:creationId xmlns:p14="http://schemas.microsoft.com/office/powerpoint/2010/main" val="1018323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warunkowa </a:t>
            </a:r>
            <a:r>
              <a:rPr lang="pl-PL" dirty="0" err="1"/>
              <a:t>switch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Możemy także dodać </a:t>
            </a:r>
            <a:r>
              <a:rPr lang="pl-PL" i="1" dirty="0"/>
              <a:t>domyślne</a:t>
            </a:r>
            <a:r>
              <a:rPr lang="pl-PL" dirty="0"/>
              <a:t> zachowanie, jeżeli wartość zmiennej nie będzie równa żadnej wartości podanej w klauzulach </a:t>
            </a:r>
            <a:r>
              <a:rPr lang="pl-PL" dirty="0" err="1"/>
              <a:t>case</a:t>
            </a:r>
            <a:r>
              <a:rPr lang="pl-PL" dirty="0"/>
              <a:t>.</a:t>
            </a:r>
          </a:p>
          <a:p>
            <a:r>
              <a:rPr lang="pl-PL" dirty="0"/>
              <a:t>W tym celu, na samym końcu instrukcji </a:t>
            </a:r>
            <a:r>
              <a:rPr lang="pl-PL" dirty="0" err="1"/>
              <a:t>switch</a:t>
            </a:r>
            <a:r>
              <a:rPr lang="pl-PL" dirty="0"/>
              <a:t>, podajemy opcję </a:t>
            </a:r>
            <a:r>
              <a:rPr lang="pl-PL" dirty="0" err="1"/>
              <a:t>default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225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warunkowa </a:t>
            </a:r>
            <a:r>
              <a:rPr lang="pl-PL" dirty="0" err="1"/>
              <a:t>switch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a = 3;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switch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(a) {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1: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&lt;&lt; „a = 1” &lt;&lt;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2: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&lt;&lt; „a=2” &lt;&lt;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&lt;&lt; „Nie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obslugiwana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wartosc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” &lt;&lt;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2062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warunkowa </a:t>
            </a:r>
            <a:r>
              <a:rPr lang="pl-PL" dirty="0" err="1"/>
              <a:t>switch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Uwaga: należy pamiętać o instrukcji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pl-PL" dirty="0"/>
              <a:t> na końcu kodu każdej opcji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pl-PL" dirty="0"/>
              <a:t>.</a:t>
            </a:r>
          </a:p>
          <a:p>
            <a:r>
              <a:rPr lang="pl-PL" dirty="0"/>
              <a:t>Pominięcie instrukcji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pl-PL" dirty="0"/>
              <a:t> może skutkować wykonaniem nie tylko danej opcji, ale także kolejnej.</a:t>
            </a:r>
          </a:p>
        </p:txBody>
      </p:sp>
    </p:spTree>
    <p:extLst>
      <p:ext uri="{BB962C8B-B14F-4D97-AF65-F5344CB8AC3E}">
        <p14:creationId xmlns:p14="http://schemas.microsoft.com/office/powerpoint/2010/main" val="1262906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języku C++ mamy trzy podstawowe konstrukcje pętli</a:t>
            </a:r>
          </a:p>
          <a:p>
            <a:r>
              <a:rPr lang="pl-PL" dirty="0"/>
              <a:t>Dwie pętle warunkowe</a:t>
            </a:r>
          </a:p>
          <a:p>
            <a:r>
              <a:rPr lang="pl-PL" dirty="0"/>
              <a:t>I jedną pętlę liczoną</a:t>
            </a:r>
          </a:p>
        </p:txBody>
      </p:sp>
    </p:spTree>
    <p:extLst>
      <p:ext uri="{BB962C8B-B14F-4D97-AF65-F5344CB8AC3E}">
        <p14:creationId xmlns:p14="http://schemas.microsoft.com/office/powerpoint/2010/main" val="56890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Pętla warunkowa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i = 0;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(i &lt; 10) {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i++;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560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Pętla warunkowa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i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do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i++;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(i &lt; 10);</a:t>
            </a:r>
          </a:p>
        </p:txBody>
      </p:sp>
    </p:spTree>
    <p:extLst>
      <p:ext uri="{BB962C8B-B14F-4D97-AF65-F5344CB8AC3E}">
        <p14:creationId xmlns:p14="http://schemas.microsoft.com/office/powerpoint/2010/main" val="2141836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Pętla liczona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for(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i = 0; i &lt; 10; i++)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456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Przerwanie wykonania pętli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Aby przerwać wykonanie pętli możemy użyć instrukcji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break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dirty="0"/>
              <a:t>W ten sposób natychmiast wyjdziemy z pętli</a:t>
            </a:r>
          </a:p>
        </p:txBody>
      </p:sp>
    </p:spTree>
    <p:extLst>
      <p:ext uri="{BB962C8B-B14F-4D97-AF65-F5344CB8AC3E}">
        <p14:creationId xmlns:p14="http://schemas.microsoft.com/office/powerpoint/2010/main" val="1005642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Kontynuacja wykonania pętli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Aby od razu przejść do kolejnego wykonania pętli możemy użyć instrukcji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continue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dirty="0"/>
              <a:t>W ten sposób pomijamy wykonanie pozostałych instrukcji w pętli i od razu przechodzimy do kolejnej iteracji</a:t>
            </a:r>
          </a:p>
        </p:txBody>
      </p:sp>
    </p:spTree>
    <p:extLst>
      <p:ext uri="{BB962C8B-B14F-4D97-AF65-F5344CB8AC3E}">
        <p14:creationId xmlns:p14="http://schemas.microsoft.com/office/powerpoint/2010/main" val="22037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języku C++ tworzenie tablic przypomina tworzenie zmiennych</a:t>
            </a:r>
          </a:p>
          <a:p>
            <a:r>
              <a:rPr lang="pl-PL" dirty="0"/>
              <a:t>Podajemy typ, nazwę i nawiasy kwadratowe zawierające rozmiar tworzonej tablicy:</a:t>
            </a:r>
          </a:p>
          <a:p>
            <a:pPr marL="0" indent="0" algn="ctr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tab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[10];</a:t>
            </a:r>
          </a:p>
          <a:p>
            <a:endParaRPr lang="pl-PL" dirty="0"/>
          </a:p>
          <a:p>
            <a:r>
              <a:rPr lang="pl-PL" dirty="0"/>
              <a:t>Możemy tworzyć tablice dowolnego typu</a:t>
            </a:r>
          </a:p>
        </p:txBody>
      </p:sp>
    </p:spTree>
    <p:extLst>
      <p:ext uri="{BB962C8B-B14F-4D97-AF65-F5344CB8AC3E}">
        <p14:creationId xmlns:p14="http://schemas.microsoft.com/office/powerpoint/2010/main" val="180619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Historia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9675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- inicjalizacja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Tworzoną tablicę możemy od razu zainicjalizować wartościami, podając je w nawiasach klamrowych:</a:t>
            </a:r>
          </a:p>
          <a:p>
            <a:pPr marL="0" indent="0" algn="ctr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tab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[5] = {4, 7, 3, 2, 6};</a:t>
            </a:r>
          </a:p>
          <a:p>
            <a:endParaRPr lang="pl-PL" dirty="0"/>
          </a:p>
          <a:p>
            <a:r>
              <a:rPr lang="pl-PL" dirty="0"/>
              <a:t>W takim przypadku nie musimy explicite podawać rozmiaru tablicy </a:t>
            </a:r>
            <a:r>
              <a:rPr lang="mr-IN" dirty="0"/>
              <a:t>–</a:t>
            </a:r>
            <a:r>
              <a:rPr lang="pl-PL" dirty="0"/>
              <a:t> zostanie on wywnioskowany z ilości danych:</a:t>
            </a:r>
          </a:p>
          <a:p>
            <a:pPr marL="0" indent="0" algn="ctr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tab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[] = {4, 7, 3, 2, 6};</a:t>
            </a:r>
          </a:p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141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- rozmiar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Standardowe tablice w C++ są statyczne </a:t>
            </a:r>
            <a:r>
              <a:rPr lang="mr-IN" dirty="0"/>
              <a:t>–</a:t>
            </a:r>
            <a:r>
              <a:rPr lang="pl-PL" dirty="0"/>
              <a:t> oznacza to, że nie możemy zmienić ich rozmiaru</a:t>
            </a:r>
          </a:p>
          <a:p>
            <a:r>
              <a:rPr lang="pl-PL" dirty="0"/>
              <a:t>Możemy zmieniać poszczególne elementy, ale nie ich ilość</a:t>
            </a:r>
          </a:p>
        </p:txBody>
      </p:sp>
    </p:spTree>
    <p:extLst>
      <p:ext uri="{BB962C8B-B14F-4D97-AF65-F5344CB8AC3E}">
        <p14:creationId xmlns:p14="http://schemas.microsoft.com/office/powerpoint/2010/main" val="431647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- indeksowanie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języku C++ tablice indeksowane są od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r>
              <a:rPr lang="pl-PL" dirty="0"/>
              <a:t>Pierwszy element tablicy ma indeks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r>
              <a:rPr lang="pl-PL" dirty="0"/>
              <a:t>Aby odwołać się do zadanego elementu tablicy, podajemy nazwę zmiennej, a po niej indeks elementu zawarty w nawiasach kwadratowych</a:t>
            </a:r>
          </a:p>
          <a:p>
            <a:r>
              <a:rPr lang="pl-PL" dirty="0"/>
              <a:t>Np. jeżeli chcemy wypisać 3 element z tablicy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tab</a:t>
            </a:r>
            <a:r>
              <a:rPr lang="pl-PL" dirty="0"/>
              <a:t> (o indeksie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dirty="0"/>
              <a:t>):</a:t>
            </a:r>
          </a:p>
          <a:p>
            <a:pPr marL="0" indent="0" algn="ctr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tab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[2] &lt;&lt;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pl-PL" dirty="0"/>
              <a:t>Podobnie wygląda zmiana wartości elementu:</a:t>
            </a:r>
          </a:p>
          <a:p>
            <a:pPr marL="0" indent="0" algn="ctr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tab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[2] = 5;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9179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wielowymiarowe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Aby utworzyć tablicę wielowymiarową w C++ podajemy jej poszczególne wymiary w kolejnych nawiasach kwadratowych:</a:t>
            </a:r>
          </a:p>
          <a:p>
            <a:pPr marL="0" indent="0" algn="ctr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tab2d[10][5];</a:t>
            </a:r>
          </a:p>
          <a:p>
            <a:pPr marL="0" indent="0" algn="ctr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tab3d[5][10][15];</a:t>
            </a:r>
          </a:p>
          <a:p>
            <a:pPr marL="0" indent="0" algn="ctr">
              <a:buNone/>
            </a:pP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dirty="0">
                <a:ea typeface="Consolas" charset="0"/>
                <a:cs typeface="Consolas" charset="0"/>
              </a:rPr>
              <a:t>W ten sposób możemy utworzyć tablicę o (niemal) dowolnym wymiarze.</a:t>
            </a:r>
          </a:p>
        </p:txBody>
      </p:sp>
    </p:spTree>
    <p:extLst>
      <p:ext uri="{BB962C8B-B14F-4D97-AF65-F5344CB8AC3E}">
        <p14:creationId xmlns:p14="http://schemas.microsoft.com/office/powerpoint/2010/main" val="958352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wielowymiarowe - inicjalizacja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Aby zainicjalizować tablicę wielowymiarową, zawartości kolejnych wymiarów otaczamy kolejnymi nawiasami klamrowymi:</a:t>
            </a:r>
          </a:p>
          <a:p>
            <a:pPr marL="0" indent="0" algn="ctr">
              <a:buNone/>
            </a:pPr>
            <a:r>
              <a:rPr lang="pl-PL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sz="2400" dirty="0">
                <a:latin typeface="Consolas" charset="0"/>
                <a:ea typeface="Consolas" charset="0"/>
                <a:cs typeface="Consolas" charset="0"/>
              </a:rPr>
              <a:t> tab2d[2][2]={{1,4}, {5,6}}</a:t>
            </a:r>
          </a:p>
          <a:p>
            <a:pPr marL="0" indent="0" algn="ctr">
              <a:buNone/>
            </a:pPr>
            <a:r>
              <a:rPr lang="pl-PL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sz="2400" dirty="0">
                <a:latin typeface="Consolas" charset="0"/>
                <a:ea typeface="Consolas" charset="0"/>
                <a:cs typeface="Consolas" charset="0"/>
              </a:rPr>
              <a:t> tab3d[2][2][2] = {{{1,2}, {3,4}}, {{5,6}, {7,8}}}</a:t>
            </a:r>
          </a:p>
          <a:p>
            <a:pPr marL="0" indent="0" algn="ctr">
              <a:buNone/>
            </a:pPr>
            <a:endParaRPr lang="pl-PL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dirty="0"/>
              <a:t>Podobnie jak w przypadku tablic jednowymiarowych, tak i tutaj nie musimy podawać wymiaru, jeżeli może on zostać określony na podstawie danych inicjalizacyjnych</a:t>
            </a:r>
          </a:p>
        </p:txBody>
      </p:sp>
    </p:spTree>
    <p:extLst>
      <p:ext uri="{BB962C8B-B14F-4D97-AF65-F5344CB8AC3E}">
        <p14:creationId xmlns:p14="http://schemas.microsoft.com/office/powerpoint/2010/main" val="183454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wielowymiarowe - indeksowanie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Aby odwołać się do konkretnego elementu w tablicy wielowymiarowej, musimy podać jego położenie w każdym z wymiarów:</a:t>
            </a:r>
          </a:p>
          <a:p>
            <a:pPr marL="0" indent="0" algn="ctr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&lt;&lt; tab2d[0][1] &lt;&lt;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algn="ctr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&lt;&lt; tab3d[1][0][1] &lt;&lt;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pl-PL" dirty="0"/>
              <a:t>Jeżeli podamy tylko część z początkowych wymiarów, to dostaniemy element, który jest tablicą o mniejszym wymiarze:</a:t>
            </a:r>
          </a:p>
          <a:p>
            <a:pPr marL="0" indent="0" algn="ctr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tab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[2] = tab2d[1];</a:t>
            </a:r>
          </a:p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6714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err="1">
                <a:latin typeface="Consolas" charset="0"/>
                <a:ea typeface="Consolas" charset="0"/>
                <a:cs typeface="Consolas" charset="0"/>
              </a:rPr>
              <a:t>typZwracany</a:t>
            </a:r>
            <a:r>
              <a:rPr lang="pl-PL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2400" dirty="0" err="1">
                <a:latin typeface="Consolas" charset="0"/>
                <a:ea typeface="Consolas" charset="0"/>
                <a:cs typeface="Consolas" charset="0"/>
              </a:rPr>
              <a:t>nazwaFunkcji</a:t>
            </a:r>
            <a:r>
              <a:rPr lang="pl-PL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sz="2400" dirty="0" err="1">
                <a:latin typeface="Consolas" charset="0"/>
                <a:ea typeface="Consolas" charset="0"/>
                <a:cs typeface="Consolas" charset="0"/>
              </a:rPr>
              <a:t>typParametru</a:t>
            </a:r>
            <a:r>
              <a:rPr lang="pl-PL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2400" dirty="0" err="1">
                <a:latin typeface="Consolas" charset="0"/>
                <a:ea typeface="Consolas" charset="0"/>
                <a:cs typeface="Consolas" charset="0"/>
              </a:rPr>
              <a:t>nazwaParametru</a:t>
            </a:r>
            <a:r>
              <a:rPr lang="pl-PL" sz="24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mr-IN" sz="2400" dirty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pl-PL" sz="24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pl-PL" sz="2400" dirty="0">
                <a:latin typeface="Consolas" charset="0"/>
                <a:ea typeface="Consolas" charset="0"/>
                <a:cs typeface="Consolas" charset="0"/>
              </a:rPr>
              <a:t>	[kod funkcji]</a:t>
            </a:r>
          </a:p>
          <a:p>
            <a:pPr marL="0" indent="0">
              <a:buNone/>
            </a:pPr>
            <a:r>
              <a:rPr lang="pl-PL" sz="2400" dirty="0">
                <a:latin typeface="Consolas" charset="0"/>
                <a:ea typeface="Consolas" charset="0"/>
                <a:cs typeface="Consolas" charset="0"/>
              </a:rPr>
              <a:t>	return </a:t>
            </a:r>
            <a:r>
              <a:rPr lang="pl-PL" sz="2400" dirty="0" err="1">
                <a:latin typeface="Consolas" charset="0"/>
                <a:ea typeface="Consolas" charset="0"/>
                <a:cs typeface="Consolas" charset="0"/>
              </a:rPr>
              <a:t>zwracanaWartosc</a:t>
            </a:r>
            <a:r>
              <a:rPr lang="pl-PL" sz="2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4246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- przykład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add</a:t>
            </a:r>
            <a:r>
              <a:rPr lang="pl-PL" dirty="0"/>
              <a:t>(</a:t>
            </a:r>
            <a:r>
              <a:rPr lang="pl-PL" dirty="0" err="1"/>
              <a:t>int</a:t>
            </a:r>
            <a:r>
              <a:rPr lang="pl-PL" dirty="0"/>
              <a:t> a, </a:t>
            </a:r>
            <a:r>
              <a:rPr lang="pl-PL" dirty="0" err="1"/>
              <a:t>int</a:t>
            </a:r>
            <a:r>
              <a:rPr lang="pl-PL" dirty="0"/>
              <a:t> b) 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int</a:t>
            </a:r>
            <a:r>
              <a:rPr lang="pl-PL" dirty="0"/>
              <a:t> c = a + b;</a:t>
            </a:r>
          </a:p>
          <a:p>
            <a:pPr marL="0" indent="0">
              <a:buNone/>
            </a:pPr>
            <a:r>
              <a:rPr lang="pl-PL" dirty="0"/>
              <a:t>	return c;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3653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Procedury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Procedura to funkcja, która nie zwraca żadnej wartości</a:t>
            </a:r>
          </a:p>
          <a:p>
            <a:r>
              <a:rPr lang="pl-PL" dirty="0"/>
              <a:t>Taka funkcja w języku C++ ma typ </a:t>
            </a:r>
            <a:r>
              <a:rPr lang="pl-PL" dirty="0" err="1"/>
              <a:t>void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a) {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&lt;&lt; „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Wartosc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a wynosi ” &lt;&lt; a &lt;&lt;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return;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02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Kilka słów o samym języku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C++ jest jednym ze sztandarowych języków programowania</a:t>
            </a:r>
          </a:p>
          <a:p>
            <a:r>
              <a:rPr lang="pl-PL" dirty="0"/>
              <a:t>Praktycznie każdy programista słyszał o C++ i zna przynajmniej jego podstawy</a:t>
            </a:r>
          </a:p>
          <a:p>
            <a:r>
              <a:rPr lang="pl-PL" dirty="0"/>
              <a:t>C++ jest językiem strukturalnym</a:t>
            </a:r>
          </a:p>
          <a:p>
            <a:r>
              <a:rPr lang="pl-PL" dirty="0"/>
              <a:t>C++ jest językiem kompilowanym </a:t>
            </a:r>
            <a:r>
              <a:rPr lang="mr-IN" dirty="0"/>
              <a:t>–</a:t>
            </a:r>
            <a:r>
              <a:rPr lang="pl-PL" dirty="0"/>
              <a:t> napisany kod kompilator analizuje i przetwarza do programu wykonywalnego </a:t>
            </a:r>
            <a:r>
              <a:rPr lang="mr-IN" dirty="0"/>
              <a:t>–</a:t>
            </a:r>
            <a:r>
              <a:rPr lang="pl-PL" dirty="0"/>
              <a:t> różniącego się w zależności od środowiska (Windows, Linux, </a:t>
            </a:r>
            <a:r>
              <a:rPr lang="mr-IN" dirty="0"/>
              <a:t>…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53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programu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języku C++ struktura programu jest bardzo ważna</a:t>
            </a:r>
          </a:p>
          <a:p>
            <a:r>
              <a:rPr lang="pl-PL" dirty="0"/>
              <a:t>Na początku załączamy odpowiednie biblioteki</a:t>
            </a:r>
            <a:r>
              <a:rPr lang="mr-IN" dirty="0"/>
              <a:t>…</a:t>
            </a:r>
            <a:endParaRPr lang="pl-PL" dirty="0"/>
          </a:p>
          <a:p>
            <a:r>
              <a:rPr lang="pl-PL" dirty="0"/>
              <a:t>Piszemy własne funkcje</a:t>
            </a:r>
            <a:r>
              <a:rPr lang="mr-IN" dirty="0"/>
              <a:t>…</a:t>
            </a:r>
            <a:endParaRPr lang="pl-PL" dirty="0"/>
          </a:p>
          <a:p>
            <a:r>
              <a:rPr lang="pl-PL" dirty="0"/>
              <a:t>A później funkcję </a:t>
            </a:r>
            <a:r>
              <a:rPr lang="pl-PL" dirty="0" err="1"/>
              <a:t>main</a:t>
            </a:r>
            <a:r>
              <a:rPr lang="pl-PL" dirty="0"/>
              <a:t>(), która jest wykonywana po uruchomieniu programu</a:t>
            </a:r>
          </a:p>
        </p:txBody>
      </p:sp>
    </p:spTree>
    <p:extLst>
      <p:ext uri="{BB962C8B-B14F-4D97-AF65-F5344CB8AC3E}">
        <p14:creationId xmlns:p14="http://schemas.microsoft.com/office/powerpoint/2010/main" val="23830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programu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&lt;&lt; „Hello World!” &lt;&lt;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 marL="0" indent="0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899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C++ jest językiem silnie typowanym</a:t>
            </a:r>
          </a:p>
          <a:p>
            <a:r>
              <a:rPr lang="pl-PL" dirty="0"/>
              <a:t>Oznacza to, że każda zmienna ma swój typ</a:t>
            </a:r>
          </a:p>
          <a:p>
            <a:r>
              <a:rPr lang="pl-PL" dirty="0"/>
              <a:t>Innego typu użyjemy do przechowania liczb rzeczywistych, innego do liczb całkowitych, a jeszcze innego do znaków</a:t>
            </a:r>
          </a:p>
        </p:txBody>
      </p:sp>
    </p:spTree>
    <p:extLst>
      <p:ext uri="{BB962C8B-B14F-4D97-AF65-F5344CB8AC3E}">
        <p14:creationId xmlns:p14="http://schemas.microsoft.com/office/powerpoint/2010/main" val="173328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zmiennych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603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 - przykład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Utworzenie zmiennej:</a:t>
            </a:r>
          </a:p>
          <a:p>
            <a:pPr marL="0" indent="0" algn="ctr">
              <a:buNone/>
            </a:pP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 liczba;</a:t>
            </a:r>
          </a:p>
          <a:p>
            <a:r>
              <a:rPr lang="pl-PL" dirty="0"/>
              <a:t>Przypisanie wartości:</a:t>
            </a:r>
          </a:p>
          <a:p>
            <a:pPr marL="0" indent="0" algn="ctr">
              <a:buNone/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liczba = 10;</a:t>
            </a:r>
          </a:p>
        </p:txBody>
      </p:sp>
    </p:spTree>
    <p:extLst>
      <p:ext uri="{BB962C8B-B14F-4D97-AF65-F5344CB8AC3E}">
        <p14:creationId xmlns:p14="http://schemas.microsoft.com/office/powerpoint/2010/main" val="140986820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</TotalTime>
  <Words>1143</Words>
  <Application>Microsoft Macintosh PowerPoint</Application>
  <PresentationFormat>Panoramiczny</PresentationFormat>
  <Paragraphs>212</Paragraphs>
  <Slides>38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Mangal</vt:lpstr>
      <vt:lpstr>Motyw pakietu Office</vt:lpstr>
      <vt:lpstr>Przegląd języka C++</vt:lpstr>
      <vt:lpstr>Informacja wstępna</vt:lpstr>
      <vt:lpstr>Historia</vt:lpstr>
      <vt:lpstr>Kilka słów o samym języku</vt:lpstr>
      <vt:lpstr>Struktura programu</vt:lpstr>
      <vt:lpstr>Struktura programu</vt:lpstr>
      <vt:lpstr>Zmienne</vt:lpstr>
      <vt:lpstr>Typy zmiennych</vt:lpstr>
      <vt:lpstr>Zmienne - przykład</vt:lpstr>
      <vt:lpstr>Komentarze</vt:lpstr>
      <vt:lpstr>Obsługa wyjścia</vt:lpstr>
      <vt:lpstr>Obsługa wejścia</vt:lpstr>
      <vt:lpstr>Instrukcja warunkowa</vt:lpstr>
      <vt:lpstr>Instrukcja warunkowa</vt:lpstr>
      <vt:lpstr>Instrukcja warunkowa</vt:lpstr>
      <vt:lpstr>Instrukcja warunkowa</vt:lpstr>
      <vt:lpstr>Instrukcja warunkowa switch</vt:lpstr>
      <vt:lpstr>Instrukcja warunkowa switch</vt:lpstr>
      <vt:lpstr>Instrukcja warunkowa switch</vt:lpstr>
      <vt:lpstr>Instrukcja warunkowa switch</vt:lpstr>
      <vt:lpstr>Instrukcja warunkowa switch</vt:lpstr>
      <vt:lpstr>Instrukcja warunkowa switch</vt:lpstr>
      <vt:lpstr>Pętle</vt:lpstr>
      <vt:lpstr>Pętla warunkowa</vt:lpstr>
      <vt:lpstr>Pętla warunkowa</vt:lpstr>
      <vt:lpstr>Pętla liczona</vt:lpstr>
      <vt:lpstr>Przerwanie wykonania pętli</vt:lpstr>
      <vt:lpstr>Kontynuacja wykonania pętli</vt:lpstr>
      <vt:lpstr>Tablice</vt:lpstr>
      <vt:lpstr>Tablice - inicjalizacja</vt:lpstr>
      <vt:lpstr>Tablice - rozmiar</vt:lpstr>
      <vt:lpstr>Tablice - indeksowanie</vt:lpstr>
      <vt:lpstr>Tablice wielowymiarowe</vt:lpstr>
      <vt:lpstr>Tablice wielowymiarowe - inicjalizacja</vt:lpstr>
      <vt:lpstr>Tablice wielowymiarowe - indeksowanie</vt:lpstr>
      <vt:lpstr>Funkcje</vt:lpstr>
      <vt:lpstr>Funkcje - przykład</vt:lpstr>
      <vt:lpstr>Procedury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Przegląd języka C++</dc:title>
  <dc:creator>Damian Kurpiewski</dc:creator>
  <cp:lastModifiedBy>Damian Kurpiewski</cp:lastModifiedBy>
  <cp:revision>12</cp:revision>
  <dcterms:created xsi:type="dcterms:W3CDTF">2017-09-29T12:54:34Z</dcterms:created>
  <dcterms:modified xsi:type="dcterms:W3CDTF">2018-05-13T02:17:29Z</dcterms:modified>
</cp:coreProperties>
</file>