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52" r:id="rId2"/>
    <p:sldId id="260" r:id="rId3"/>
    <p:sldId id="261" r:id="rId4"/>
    <p:sldId id="344" r:id="rId5"/>
    <p:sldId id="354" r:id="rId6"/>
    <p:sldId id="264" r:id="rId7"/>
    <p:sldId id="356" r:id="rId8"/>
    <p:sldId id="345" r:id="rId9"/>
    <p:sldId id="355" r:id="rId10"/>
    <p:sldId id="267" r:id="rId11"/>
    <p:sldId id="268" r:id="rId12"/>
    <p:sldId id="346" r:id="rId13"/>
    <p:sldId id="270" r:id="rId14"/>
    <p:sldId id="347" r:id="rId15"/>
    <p:sldId id="272" r:id="rId16"/>
    <p:sldId id="273" r:id="rId17"/>
    <p:sldId id="274" r:id="rId18"/>
    <p:sldId id="348" r:id="rId19"/>
    <p:sldId id="276" r:id="rId20"/>
    <p:sldId id="349" r:id="rId21"/>
    <p:sldId id="278" r:id="rId22"/>
    <p:sldId id="350" r:id="rId23"/>
    <p:sldId id="351" r:id="rId2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41"/>
    <p:restoredTop sz="92410"/>
  </p:normalViewPr>
  <p:slideViewPr>
    <p:cSldViewPr snapToGrid="0" snapToObjects="1">
      <p:cViewPr varScale="1">
        <p:scale>
          <a:sx n="124" d="100"/>
          <a:sy n="124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E72606-B729-A541-9C3E-B3C7124D8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96B009-8D44-8545-B041-1CDAFCCB0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DEFCE58-E44A-B549-9D24-8F44755C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D10-90A5-6743-A987-582D418698D5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7F83D65-FECF-4644-906A-6202C849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15E6661-464A-694A-BC76-4BCFE744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669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D5A65D-9D38-9C49-99B9-D0B01656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222FBC5-CD9B-A04C-BBDC-BFDBDF40E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B1C0F7-B671-5F45-B2B3-5D77EDCA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D10-90A5-6743-A987-582D418698D5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1BDD6DC-90D5-E74F-B1E0-48A9F3B5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B6AE27D-70A3-A44F-AED0-02B4BCD7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877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FEABDCC-6B8A-174C-9BC5-400FB46FA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85CDED9-A952-D040-AAAB-E3593E266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5AB7C52-F2B8-EE4B-A31D-0EA81AC3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D10-90A5-6743-A987-582D418698D5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5ADF53F-7806-924D-8A33-0F7DC903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5EBB8E8-0FEB-8A4A-A3FE-3EE41886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8779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i punk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Tekst tytułowy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670034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(na środk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714375" y="2473524"/>
            <a:ext cx="10763250" cy="1910953"/>
          </a:xfrm>
          <a:prstGeom prst="rect">
            <a:avLst/>
          </a:prstGeom>
        </p:spPr>
        <p:txBody>
          <a:bodyPr/>
          <a:lstStyle/>
          <a:p>
            <a:r>
              <a:t>Tekst tytułowy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xfrm>
            <a:off x="5917310" y="6505277"/>
            <a:ext cx="345473" cy="263391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52151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EA09D9-8889-2549-9AD5-6AF8FB0C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A7C84D-2401-5346-9FFC-5F47E672C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7B79EC6-2497-A24B-BD6D-D4DD0826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D10-90A5-6743-A987-582D418698D5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12C47C5-E498-184B-8D26-9EBB818E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99F869D-54C4-B74D-B431-E98868A5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29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005185-9E63-7B41-9C8D-FEDA7BED7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DB65045-DC71-2942-8974-1189C29BF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F463507-7A36-BE49-808F-59EA407C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D10-90A5-6743-A987-582D418698D5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A728A6A-B56E-004D-980A-FBD6023D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4AF30A-CFF4-6C4A-B773-891B77DE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942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8BE2FF-C817-6D4A-A7F6-98431D66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5EAD3F-B352-6144-B7C9-ACC00F393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8A2DB70-4847-914C-A88B-0C073D3A3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5B65CC4-77FC-8744-B38B-877BAACB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D10-90A5-6743-A987-582D418698D5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DF6A085-A776-D844-8EAC-839A42F76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874ACE2-23C8-A446-9C02-D39F9E95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99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D0C38A-F4AA-144E-85FA-7882E245C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FFA7B54-A71E-FC4C-8122-35221C75F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68CB32D-855F-6F45-8B5C-72964C599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77F7F70-9435-5248-8062-944A39527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DCB9CF6-67C8-5949-8893-8BA63C8BD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B164D0A-95EB-124C-A419-031BFDA4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D10-90A5-6743-A987-582D418698D5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48BDA0D-FB38-D848-ADE2-825BF2CF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C0070D7-6DC2-7D42-AC41-A08FF648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815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BC031E-274C-0A46-B215-F685A6C5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FF9D40A-AE61-2147-919D-EB933402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D10-90A5-6743-A987-582D418698D5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191DC53-6DF3-D049-A2A0-CF517EA6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7CC7791-D781-974F-BDC7-9BC333EC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628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32A47BA-48F4-FA43-A14A-A20D25BF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D10-90A5-6743-A987-582D418698D5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A1AE2E1-6DE4-3748-B794-0608A31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6AC690D-723D-6447-8A39-338D27AD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544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7D03C8-E644-2B4E-8FBC-53A10E6CF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154DC78-FB1C-5A41-BB65-ABC234388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6B13A6F-714A-3944-94FE-6233F9CED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B3411A7-E0FC-044F-9A3B-5448A0A61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D10-90A5-6743-A987-582D418698D5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E19F60A-CA8E-BA4C-B6FF-9356F6E62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32914C8-F786-F242-97D8-95B49ED9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490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A6B718-EBD5-284F-BF1D-DCD803EC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A21323D-5798-904F-8584-53D17A9F0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33FAED8-34AA-474F-83B7-EB042DF2E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5F71F48-8729-1F47-8D30-33CF7058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D10-90A5-6743-A987-582D418698D5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07E248C-C055-5348-969A-454F4028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CDB8A3A-C00F-E545-8D93-EF340FD6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933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C90E82D-48C7-7949-994F-5C0230A7A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AE3FF8E-6874-1E4B-847C-46F54C214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9FF4C9E-4891-824E-8796-3B02AC08E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98D10-90A5-6743-A987-582D418698D5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21E962D-8BC7-7E4C-B6A8-9640E51B1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45C982-E120-EE4C-8AD3-0AA6BCA26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363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C5F29E-D285-8246-A8A2-6CD6C9903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Systemy liczbowe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286FA05-415A-9942-81F7-F6E9249CA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7708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Kod U2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Kod uzupełnień do dwóch</a:t>
            </a:r>
            <a:endParaRPr lang="pl-PL" dirty="0"/>
          </a:p>
          <a:p>
            <a:endParaRPr dirty="0"/>
          </a:p>
          <a:p>
            <a:r>
              <a:rPr dirty="0"/>
              <a:t>Pozwala na zapis liczb ujemnych w systemie binarnym</a:t>
            </a:r>
            <a:endParaRPr lang="pl-PL" dirty="0"/>
          </a:p>
          <a:p>
            <a:endParaRPr dirty="0"/>
          </a:p>
          <a:p>
            <a:r>
              <a:rPr dirty="0"/>
              <a:t>Pierwszy bit jest bitem znaku</a:t>
            </a:r>
          </a:p>
        </p:txBody>
      </p:sp>
    </p:spTree>
    <p:extLst>
      <p:ext uri="{BB962C8B-B14F-4D97-AF65-F5344CB8AC3E}">
        <p14:creationId xmlns:p14="http://schemas.microsoft.com/office/powerpoint/2010/main" val="258899263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Konwersja do U2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Obliczamy postać binarną wartości bezwzględnej</a:t>
            </a:r>
            <a:endParaRPr lang="pl-PL" dirty="0"/>
          </a:p>
          <a:p>
            <a:endParaRPr dirty="0"/>
          </a:p>
          <a:p>
            <a:r>
              <a:rPr dirty="0"/>
              <a:t>Uzupełniamy zerami do porządanej liczby bitów</a:t>
            </a:r>
            <a:endParaRPr lang="pl-PL" dirty="0"/>
          </a:p>
          <a:p>
            <a:endParaRPr dirty="0"/>
          </a:p>
          <a:p>
            <a:r>
              <a:rPr dirty="0"/>
              <a:t>Zamieniamy cyfry na przeciwne</a:t>
            </a:r>
            <a:endParaRPr lang="pl-PL" dirty="0"/>
          </a:p>
          <a:p>
            <a:endParaRPr dirty="0"/>
          </a:p>
          <a:p>
            <a:r>
              <a:rPr dirty="0"/>
              <a:t>Dodajemy binarną jedynkę</a:t>
            </a:r>
          </a:p>
        </p:txBody>
      </p:sp>
    </p:spTree>
    <p:extLst>
      <p:ext uri="{BB962C8B-B14F-4D97-AF65-F5344CB8AC3E}">
        <p14:creationId xmlns:p14="http://schemas.microsoft.com/office/powerpoint/2010/main" val="265126613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</a:t>
            </a:r>
            <a:br>
              <a:rPr lang="pl-PL" dirty="0"/>
            </a:br>
            <a:r>
              <a:rPr lang="pl-PL" sz="2531" dirty="0"/>
              <a:t>Przelicz z dziesiętnego na U2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-1</a:t>
            </a: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-156</a:t>
            </a: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-12</a:t>
            </a: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-101</a:t>
            </a: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-256</a:t>
            </a: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-92</a:t>
            </a:r>
          </a:p>
          <a:p>
            <a:pPr marL="347130" indent="-310296"/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pPr marL="347130" indent="-310296"/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99150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Konwersja z U2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Pierwszy bit (najbardziej znaczący) mnożymy przez -1</a:t>
            </a:r>
            <a:endParaRPr lang="pl-PL" dirty="0"/>
          </a:p>
          <a:p>
            <a:endParaRPr dirty="0"/>
          </a:p>
          <a:p>
            <a:r>
              <a:rPr dirty="0"/>
              <a:t>Dalsza konwersja jak w standardowym przypadku</a:t>
            </a:r>
          </a:p>
        </p:txBody>
      </p:sp>
    </p:spTree>
    <p:extLst>
      <p:ext uri="{BB962C8B-B14F-4D97-AF65-F5344CB8AC3E}">
        <p14:creationId xmlns:p14="http://schemas.microsoft.com/office/powerpoint/2010/main" val="298296311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</a:t>
            </a:r>
            <a:br>
              <a:rPr lang="pl-PL" dirty="0"/>
            </a:br>
            <a:r>
              <a:rPr lang="pl-PL" sz="2531" dirty="0"/>
              <a:t>Przelicz z U2 na dziesiętny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1001</a:t>
            </a:r>
            <a:r>
              <a:rPr lang="pl-PL" sz="2250" baseline="-25000" dirty="0">
                <a:latin typeface="Consolas" charset="0"/>
                <a:ea typeface="Consolas" charset="0"/>
                <a:cs typeface="Consolas" charset="0"/>
              </a:rPr>
              <a:t>U2</a:t>
            </a:r>
            <a:endParaRPr lang="pl-PL" sz="2250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10011001</a:t>
            </a:r>
            <a:r>
              <a:rPr lang="pl-PL" sz="2250" baseline="-25000" dirty="0">
                <a:latin typeface="Consolas" charset="0"/>
                <a:ea typeface="Consolas" charset="0"/>
                <a:cs typeface="Consolas" charset="0"/>
              </a:rPr>
              <a:t>U2</a:t>
            </a:r>
            <a:endParaRPr lang="pl-PL" sz="2250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11111111</a:t>
            </a:r>
            <a:r>
              <a:rPr lang="pl-PL" sz="2250" baseline="-25000" dirty="0">
                <a:latin typeface="Consolas" charset="0"/>
                <a:ea typeface="Consolas" charset="0"/>
                <a:cs typeface="Consolas" charset="0"/>
              </a:rPr>
              <a:t>U2</a:t>
            </a:r>
            <a:endParaRPr lang="pl-PL" sz="2250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11100101</a:t>
            </a:r>
            <a:r>
              <a:rPr lang="pl-PL" sz="2250" baseline="-25000" dirty="0">
                <a:latin typeface="Consolas" charset="0"/>
                <a:ea typeface="Consolas" charset="0"/>
                <a:cs typeface="Consolas" charset="0"/>
              </a:rPr>
              <a:t>U2</a:t>
            </a:r>
            <a:endParaRPr lang="pl-PL" sz="2250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10101010</a:t>
            </a:r>
            <a:r>
              <a:rPr lang="pl-PL" sz="2250" baseline="-25000" dirty="0">
                <a:latin typeface="Consolas" charset="0"/>
                <a:ea typeface="Consolas" charset="0"/>
                <a:cs typeface="Consolas" charset="0"/>
              </a:rPr>
              <a:t>U2</a:t>
            </a:r>
            <a:endParaRPr lang="pl-PL" baseline="-25000" dirty="0">
              <a:latin typeface="Consolas" charset="0"/>
              <a:ea typeface="Consolas" charset="0"/>
              <a:cs typeface="Consolas" charset="0"/>
            </a:endParaRPr>
          </a:p>
          <a:p>
            <a:pPr marL="347130" indent="-310296"/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5850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Liczby rzeczywiste w systemie binarnym</a:t>
            </a:r>
          </a:p>
        </p:txBody>
      </p:sp>
    </p:spTree>
    <p:extLst>
      <p:ext uri="{BB962C8B-B14F-4D97-AF65-F5344CB8AC3E}">
        <p14:creationId xmlns:p14="http://schemas.microsoft.com/office/powerpoint/2010/main" val="12088088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Zapis stałopozycyjny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„Przecinek” znajduje się w określonym miejscu</a:t>
            </a:r>
            <a:endParaRPr lang="pl-PL" dirty="0"/>
          </a:p>
          <a:p>
            <a:endParaRPr dirty="0"/>
          </a:p>
          <a:p>
            <a:r>
              <a:rPr dirty="0"/>
              <a:t>Wyraźnie oddzielona część całkowita od ułamkowej</a:t>
            </a:r>
            <a:endParaRPr lang="pl-PL" dirty="0"/>
          </a:p>
          <a:p>
            <a:endParaRPr dirty="0"/>
          </a:p>
          <a:p>
            <a:r>
              <a:rPr dirty="0"/>
              <a:t>Osobna konwersja części całkowitej i części ułamkowej</a:t>
            </a:r>
          </a:p>
        </p:txBody>
      </p:sp>
    </p:spTree>
    <p:extLst>
      <p:ext uri="{BB962C8B-B14F-4D97-AF65-F5344CB8AC3E}">
        <p14:creationId xmlns:p14="http://schemas.microsoft.com/office/powerpoint/2010/main" val="336122655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Konwersja do binarnego</a:t>
            </a:r>
          </a:p>
        </p:txBody>
      </p:sp>
      <p:sp>
        <p:nvSpPr>
          <p:cNvPr id="175" name="Shape 1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dirty="0" err="1"/>
              <a:t>Część</a:t>
            </a:r>
            <a:r>
              <a:rPr dirty="0"/>
              <a:t> </a:t>
            </a:r>
            <a:r>
              <a:rPr dirty="0" err="1"/>
              <a:t>całkowitą</a:t>
            </a:r>
            <a:r>
              <a:rPr dirty="0"/>
              <a:t> </a:t>
            </a:r>
            <a:r>
              <a:rPr dirty="0" err="1"/>
              <a:t>konwertujemy</a:t>
            </a:r>
            <a:r>
              <a:rPr dirty="0"/>
              <a:t> </a:t>
            </a:r>
            <a:r>
              <a:rPr dirty="0" err="1"/>
              <a:t>standardowo</a:t>
            </a:r>
            <a:endParaRPr dirty="0"/>
          </a:p>
          <a:p>
            <a:pPr>
              <a:lnSpc>
                <a:spcPct val="150000"/>
              </a:lnSpc>
            </a:pPr>
            <a:r>
              <a:rPr dirty="0" err="1"/>
              <a:t>Część</a:t>
            </a:r>
            <a:r>
              <a:rPr dirty="0"/>
              <a:t> </a:t>
            </a:r>
            <a:r>
              <a:rPr dirty="0" err="1"/>
              <a:t>ułamkową</a:t>
            </a:r>
            <a:r>
              <a:rPr dirty="0"/>
              <a:t> </a:t>
            </a:r>
            <a:r>
              <a:rPr dirty="0" err="1"/>
              <a:t>zamiast</a:t>
            </a:r>
            <a:r>
              <a:rPr dirty="0"/>
              <a:t> </a:t>
            </a:r>
            <a:r>
              <a:rPr dirty="0" err="1"/>
              <a:t>dzielić</a:t>
            </a:r>
            <a:r>
              <a:rPr dirty="0"/>
              <a:t>, </a:t>
            </a:r>
            <a:r>
              <a:rPr dirty="0" err="1"/>
              <a:t>mnożymy</a:t>
            </a:r>
            <a:r>
              <a:rPr dirty="0"/>
              <a:t> </a:t>
            </a:r>
            <a:r>
              <a:rPr dirty="0" err="1"/>
              <a:t>przez</a:t>
            </a:r>
            <a:r>
              <a:rPr dirty="0"/>
              <a:t> 2</a:t>
            </a:r>
          </a:p>
          <a:p>
            <a:pPr>
              <a:lnSpc>
                <a:spcPct val="150000"/>
              </a:lnSpc>
            </a:pPr>
            <a:r>
              <a:rPr dirty="0" err="1"/>
              <a:t>Wynik</a:t>
            </a:r>
            <a:r>
              <a:rPr dirty="0"/>
              <a:t> </a:t>
            </a:r>
            <a:r>
              <a:rPr dirty="0" err="1"/>
              <a:t>całkowity</a:t>
            </a:r>
            <a:r>
              <a:rPr dirty="0"/>
              <a:t> </a:t>
            </a:r>
            <a:r>
              <a:rPr dirty="0" err="1"/>
              <a:t>zapisujemy</a:t>
            </a:r>
            <a:endParaRPr dirty="0"/>
          </a:p>
          <a:p>
            <a:pPr>
              <a:lnSpc>
                <a:spcPct val="150000"/>
              </a:lnSpc>
            </a:pPr>
            <a:r>
              <a:rPr dirty="0" err="1"/>
              <a:t>Odczytujemy</a:t>
            </a:r>
            <a:r>
              <a:rPr dirty="0"/>
              <a:t> „od </a:t>
            </a:r>
            <a:r>
              <a:rPr dirty="0" err="1"/>
              <a:t>góry</a:t>
            </a:r>
            <a:r>
              <a:rPr dirty="0"/>
              <a:t> do </a:t>
            </a:r>
            <a:r>
              <a:rPr dirty="0" err="1"/>
              <a:t>dołu</a:t>
            </a:r>
            <a:r>
              <a:rPr dirty="0"/>
              <a:t>”</a:t>
            </a:r>
          </a:p>
          <a:p>
            <a:pPr>
              <a:lnSpc>
                <a:spcPct val="150000"/>
              </a:lnSpc>
            </a:pPr>
            <a:r>
              <a:rPr dirty="0" err="1"/>
              <a:t>Uważamy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ułamki</a:t>
            </a:r>
            <a:r>
              <a:rPr dirty="0"/>
              <a:t> </a:t>
            </a:r>
            <a:r>
              <a:rPr dirty="0" err="1"/>
              <a:t>okresowe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188444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</a:t>
            </a:r>
            <a:br>
              <a:rPr lang="pl-PL" dirty="0"/>
            </a:br>
            <a:r>
              <a:rPr lang="pl-PL" sz="2531" dirty="0"/>
              <a:t>Zamień na liczbę binarną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0,375</a:t>
            </a:r>
            <a:endParaRPr lang="pl-PL" sz="2812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0,16</a:t>
            </a: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0,3</a:t>
            </a: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0,125</a:t>
            </a: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0,813</a:t>
            </a:r>
          </a:p>
          <a:p>
            <a:pPr marL="260068" indent="-223234"/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pPr marL="347130" indent="-310296"/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63326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Konwersja na dziesiętny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dirty="0" err="1"/>
              <a:t>Część</a:t>
            </a:r>
            <a:r>
              <a:rPr dirty="0"/>
              <a:t> </a:t>
            </a:r>
            <a:r>
              <a:rPr dirty="0" err="1"/>
              <a:t>całkowitą</a:t>
            </a:r>
            <a:r>
              <a:rPr dirty="0"/>
              <a:t> </a:t>
            </a:r>
            <a:r>
              <a:rPr dirty="0" err="1"/>
              <a:t>konwertujemy</a:t>
            </a:r>
            <a:r>
              <a:rPr dirty="0"/>
              <a:t> </a:t>
            </a:r>
            <a:r>
              <a:rPr dirty="0" err="1"/>
              <a:t>standardowo</a:t>
            </a:r>
            <a:endParaRPr dirty="0"/>
          </a:p>
          <a:p>
            <a:pPr>
              <a:lnSpc>
                <a:spcPct val="150000"/>
              </a:lnSpc>
            </a:pPr>
            <a:r>
              <a:rPr dirty="0" err="1"/>
              <a:t>Część</a:t>
            </a:r>
            <a:r>
              <a:rPr dirty="0"/>
              <a:t> </a:t>
            </a:r>
            <a:r>
              <a:rPr dirty="0" err="1"/>
              <a:t>ułamkową</a:t>
            </a:r>
            <a:r>
              <a:rPr dirty="0"/>
              <a:t> </a:t>
            </a:r>
            <a:r>
              <a:rPr dirty="0" err="1"/>
              <a:t>zapisujemy</a:t>
            </a:r>
            <a:r>
              <a:rPr dirty="0"/>
              <a:t> z </a:t>
            </a:r>
            <a:r>
              <a:rPr dirty="0" err="1"/>
              <a:t>potęgami</a:t>
            </a:r>
            <a:r>
              <a:rPr dirty="0"/>
              <a:t> </a:t>
            </a:r>
            <a:r>
              <a:rPr dirty="0" err="1"/>
              <a:t>ujemnymi</a:t>
            </a:r>
            <a:r>
              <a:rPr dirty="0"/>
              <a:t>, </a:t>
            </a:r>
            <a:r>
              <a:rPr dirty="0" err="1"/>
              <a:t>zaczynając</a:t>
            </a:r>
            <a:r>
              <a:rPr dirty="0"/>
              <a:t> od -1</a:t>
            </a:r>
          </a:p>
          <a:p>
            <a:pPr>
              <a:lnSpc>
                <a:spcPct val="150000"/>
              </a:lnSpc>
            </a:pPr>
            <a:r>
              <a:rPr dirty="0" err="1"/>
              <a:t>Cyfry</a:t>
            </a:r>
            <a:r>
              <a:rPr dirty="0"/>
              <a:t> </a:t>
            </a:r>
            <a:r>
              <a:rPr dirty="0" err="1"/>
              <a:t>mnożymy</a:t>
            </a:r>
            <a:r>
              <a:rPr dirty="0"/>
              <a:t> </a:t>
            </a:r>
            <a:r>
              <a:rPr dirty="0" err="1"/>
              <a:t>przez</a:t>
            </a:r>
            <a:r>
              <a:rPr dirty="0"/>
              <a:t> </a:t>
            </a:r>
            <a:r>
              <a:rPr dirty="0" err="1"/>
              <a:t>potęgi</a:t>
            </a:r>
            <a:endParaRPr dirty="0"/>
          </a:p>
          <a:p>
            <a:pPr>
              <a:lnSpc>
                <a:spcPct val="150000"/>
              </a:lnSpc>
            </a:pPr>
            <a:r>
              <a:rPr dirty="0" err="1"/>
              <a:t>Wynik</a:t>
            </a:r>
            <a:r>
              <a:rPr dirty="0"/>
              <a:t> </a:t>
            </a:r>
            <a:r>
              <a:rPr dirty="0" err="1"/>
              <a:t>sumujemy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5045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Systemy liczbowe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Dziesiętny: </a:t>
            </a:r>
            <a:r>
              <a:rPr dirty="0">
                <a:latin typeface="Consolas" charset="0"/>
                <a:ea typeface="Consolas" charset="0"/>
                <a:cs typeface="Consolas" charset="0"/>
              </a:rPr>
              <a:t>{0, 1, 2, 3, 4, 5, 6, 7, 8, 9}</a:t>
            </a:r>
          </a:p>
          <a:p>
            <a:r>
              <a:rPr dirty="0"/>
              <a:t>Binarny: </a:t>
            </a:r>
            <a:r>
              <a:rPr dirty="0">
                <a:latin typeface="Consolas" charset="0"/>
                <a:ea typeface="Consolas" charset="0"/>
                <a:cs typeface="Consolas" charset="0"/>
              </a:rPr>
              <a:t>{0, 1}</a:t>
            </a:r>
          </a:p>
          <a:p>
            <a:r>
              <a:rPr dirty="0"/>
              <a:t>Ósemkowy: </a:t>
            </a:r>
            <a:r>
              <a:rPr dirty="0">
                <a:latin typeface="Consolas" charset="0"/>
                <a:ea typeface="Consolas" charset="0"/>
                <a:cs typeface="Consolas" charset="0"/>
              </a:rPr>
              <a:t>{0, 1, 2, 3, 4, 5, 6, 7}</a:t>
            </a:r>
          </a:p>
          <a:p>
            <a:r>
              <a:rPr dirty="0"/>
              <a:t>Szesnastkowy: </a:t>
            </a:r>
            <a:r>
              <a:rPr dirty="0">
                <a:latin typeface="Consolas" charset="0"/>
                <a:ea typeface="Consolas" charset="0"/>
                <a:cs typeface="Consolas" charset="0"/>
              </a:rPr>
              <a:t>{0, 1, 2, 3, 4, 5, 6, 7, 8, 9, A, B, C, D, E, F}</a:t>
            </a:r>
          </a:p>
        </p:txBody>
      </p:sp>
    </p:spTree>
    <p:extLst>
      <p:ext uri="{BB962C8B-B14F-4D97-AF65-F5344CB8AC3E}">
        <p14:creationId xmlns:p14="http://schemas.microsoft.com/office/powerpoint/2010/main" val="188740462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</a:t>
            </a:r>
            <a:br>
              <a:rPr lang="pl-PL" dirty="0"/>
            </a:br>
            <a:r>
              <a:rPr lang="pl-PL" sz="2531" dirty="0"/>
              <a:t>Zamień na liczbę dziesiętną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0,011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lang="pl-PL" sz="2812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0,11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lang="pl-PL" sz="2531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0,0101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lang="pl-PL" sz="2531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0,1101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lang="pl-PL" sz="2531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0,1111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</a:p>
          <a:p>
            <a:pPr marL="260068" indent="-223234"/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pPr marL="347130" indent="-310296"/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23294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Zapis zmiennopozycyjny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Shape 189"/>
              <p:cNvSpPr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dirty="0"/>
                  <a:t>Składa się z trzech liczb:</a:t>
                </a:r>
              </a:p>
              <a:p>
                <a:pPr lvl="1">
                  <a:lnSpc>
                    <a:spcPct val="100000"/>
                  </a:lnSpc>
                </a:pPr>
                <a:r>
                  <a:rPr sz="2800" dirty="0"/>
                  <a:t>Mantysy</a:t>
                </a:r>
              </a:p>
              <a:p>
                <a:pPr lvl="1">
                  <a:lnSpc>
                    <a:spcPct val="100000"/>
                  </a:lnSpc>
                </a:pPr>
                <a:r>
                  <a:rPr sz="2800" dirty="0"/>
                  <a:t>Podstawy systemu</a:t>
                </a:r>
              </a:p>
              <a:p>
                <a:pPr lvl="1">
                  <a:lnSpc>
                    <a:spcPct val="100000"/>
                  </a:lnSpc>
                </a:pPr>
                <a:r>
                  <a:rPr sz="2800" dirty="0"/>
                  <a:t>Cechy</a:t>
                </a:r>
                <a:endParaRPr lang="pl-PL" sz="2800" dirty="0"/>
              </a:p>
              <a:p>
                <a:pPr lvl="1"/>
                <a:endParaRPr sz="253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3094" i="1" dirty="0">
                          <a:latin typeface="Cambria Math" charset="0"/>
                        </a:rPr>
                        <m:t>𝐿</m:t>
                      </m:r>
                      <m:r>
                        <a:rPr lang="mr-IN" sz="3094" i="1" dirty="0">
                          <a:latin typeface="Cambria Math" charset="0"/>
                        </a:rPr>
                        <m:t> = </m:t>
                      </m:r>
                      <m:r>
                        <a:rPr lang="mr-IN" sz="3094" i="1" dirty="0">
                          <a:latin typeface="Cambria Math" charset="0"/>
                        </a:rPr>
                        <m:t>𝑚</m:t>
                      </m:r>
                      <m:r>
                        <a:rPr lang="mr-IN" sz="3094" i="1" dirty="0">
                          <a:latin typeface="Cambria Math" charset="0"/>
                        </a:rPr>
                        <m:t> ∗ 2</m:t>
                      </m:r>
                      <m:r>
                        <a:rPr lang="mr-IN" sz="3094" i="1" baseline="31999" dirty="0">
                          <a:latin typeface="Cambria Math" charset="0"/>
                        </a:rPr>
                        <m:t>𝑐</m:t>
                      </m:r>
                    </m:oMath>
                  </m:oMathPara>
                </a14:m>
                <a:endParaRPr sz="3094" baseline="31999" dirty="0"/>
              </a:p>
            </p:txBody>
          </p:sp>
        </mc:Choice>
        <mc:Fallback>
          <p:sp>
            <p:nvSpPr>
              <p:cNvPr id="189" name="Shape 18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8271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Konwersja do dziesiętnego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dirty="0"/>
              <a:t>Pierwsza część liczby to cecha, druga to mantysa</a:t>
            </a:r>
          </a:p>
          <a:p>
            <a:pPr>
              <a:lnSpc>
                <a:spcPct val="150000"/>
              </a:lnSpc>
            </a:pPr>
            <a:r>
              <a:rPr lang="pl-PL" dirty="0"/>
              <a:t>Przyjmijmy następujący format FP:</a:t>
            </a:r>
          </a:p>
          <a:p>
            <a:pPr lvl="1">
              <a:lnSpc>
                <a:spcPct val="150000"/>
              </a:lnSpc>
            </a:pPr>
            <a:r>
              <a:rPr lang="pl-PL" sz="2800" dirty="0"/>
              <a:t>Cecha jest 4-bitową liczbą całkowitą zapisaną w kodzie U2</a:t>
            </a:r>
          </a:p>
          <a:p>
            <a:pPr lvl="1">
              <a:lnSpc>
                <a:spcPct val="150000"/>
              </a:lnSpc>
            </a:pPr>
            <a:r>
              <a:rPr lang="pl-PL" sz="2800" dirty="0"/>
              <a:t> Mantysa jest 4-bitową liczbą stałoprzecinkową zapisaną w kodzie U2, z przecinkiem pomiędzy drugim a trzecim bitem </a:t>
            </a:r>
          </a:p>
          <a:p>
            <a:pPr>
              <a:lnSpc>
                <a:spcPct val="150000"/>
              </a:lnSpc>
            </a:pPr>
            <a:r>
              <a:rPr lang="pl-PL" dirty="0"/>
              <a:t>Konwertujemy cechę i mantysę, a następnie podstawiamy do wzoru</a:t>
            </a:r>
          </a:p>
        </p:txBody>
      </p:sp>
    </p:spTree>
    <p:extLst>
      <p:ext uri="{BB962C8B-B14F-4D97-AF65-F5344CB8AC3E}">
        <p14:creationId xmlns:p14="http://schemas.microsoft.com/office/powerpoint/2010/main" val="4096892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</a:t>
            </a:r>
            <a:br>
              <a:rPr lang="pl-PL" dirty="0"/>
            </a:br>
            <a:r>
              <a:rPr lang="pl-PL" sz="2531" dirty="0"/>
              <a:t>Zamień na dziesiętny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10111101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FP</a:t>
            </a:r>
            <a:endParaRPr lang="pl-PL" sz="2812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00010100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FP</a:t>
            </a:r>
            <a:endParaRPr lang="pl-PL" sz="2531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11010111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FP</a:t>
            </a: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11111001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FP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pPr marL="347130" indent="-310296"/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46678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Konwersja z dziesiętnego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Dzielimy przez podstawę systemu</a:t>
            </a:r>
            <a:endParaRPr lang="pl-PL" dirty="0"/>
          </a:p>
          <a:p>
            <a:endParaRPr dirty="0"/>
          </a:p>
          <a:p>
            <a:r>
              <a:rPr dirty="0"/>
              <a:t>Resztę zapisujemy do wyniku</a:t>
            </a:r>
            <a:endParaRPr lang="pl-PL" dirty="0"/>
          </a:p>
          <a:p>
            <a:endParaRPr dirty="0"/>
          </a:p>
          <a:p>
            <a:r>
              <a:rPr dirty="0"/>
              <a:t>Wynik czytamy od końca</a:t>
            </a:r>
          </a:p>
        </p:txBody>
      </p:sp>
    </p:spTree>
    <p:extLst>
      <p:ext uri="{BB962C8B-B14F-4D97-AF65-F5344CB8AC3E}">
        <p14:creationId xmlns:p14="http://schemas.microsoft.com/office/powerpoint/2010/main" val="29256987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Przelicz na system binarny, ósemkowy i szesnastkowy:</a:t>
            </a:r>
          </a:p>
          <a:p>
            <a:pPr marL="507858" indent="-284624"/>
            <a:r>
              <a:rPr lang="pl-PL" dirty="0">
                <a:latin typeface="Consolas" charset="0"/>
                <a:ea typeface="Consolas" charset="0"/>
                <a:cs typeface="Consolas" charset="0"/>
              </a:rPr>
              <a:t>16</a:t>
            </a:r>
          </a:p>
          <a:p>
            <a:pPr marL="507858" indent="-284624"/>
            <a:r>
              <a:rPr lang="pl-PL" dirty="0">
                <a:latin typeface="Consolas" charset="0"/>
                <a:ea typeface="Consolas" charset="0"/>
                <a:cs typeface="Consolas" charset="0"/>
              </a:rPr>
              <a:t>120</a:t>
            </a:r>
          </a:p>
          <a:p>
            <a:pPr marL="507858" indent="-284624"/>
            <a:r>
              <a:rPr lang="pl-PL" dirty="0">
                <a:latin typeface="Consolas" charset="0"/>
                <a:ea typeface="Consolas" charset="0"/>
                <a:cs typeface="Consolas" charset="0"/>
              </a:rPr>
              <a:t>2016</a:t>
            </a:r>
          </a:p>
          <a:p>
            <a:pPr marL="507858" indent="-284624"/>
            <a:r>
              <a:rPr lang="pl-PL" dirty="0">
                <a:latin typeface="Consolas" charset="0"/>
                <a:ea typeface="Consolas" charset="0"/>
                <a:cs typeface="Consolas" charset="0"/>
              </a:rPr>
              <a:t>156</a:t>
            </a:r>
          </a:p>
          <a:p>
            <a:pPr marL="507858" indent="-284624"/>
            <a:r>
              <a:rPr lang="pl-PL" dirty="0">
                <a:latin typeface="Consolas" charset="0"/>
                <a:ea typeface="Consolas" charset="0"/>
                <a:cs typeface="Consolas" charset="0"/>
              </a:rPr>
              <a:t>333</a:t>
            </a:r>
          </a:p>
        </p:txBody>
      </p:sp>
    </p:spTree>
    <p:extLst>
      <p:ext uri="{BB962C8B-B14F-4D97-AF65-F5344CB8AC3E}">
        <p14:creationId xmlns:p14="http://schemas.microsoft.com/office/powerpoint/2010/main" val="246376261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 - rozwiązania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17500" indent="-317500"/>
            <a:r>
              <a:rPr lang="pl-PL" dirty="0">
                <a:latin typeface="Consolas" charset="0"/>
                <a:ea typeface="Consolas" charset="0"/>
                <a:cs typeface="Consolas" charset="0"/>
              </a:rPr>
              <a:t>16 – 10000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20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10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16</a:t>
            </a:r>
          </a:p>
          <a:p>
            <a:pPr marL="317500" indent="-317500"/>
            <a:r>
              <a:rPr lang="pl-PL" dirty="0">
                <a:latin typeface="Consolas" charset="0"/>
                <a:ea typeface="Consolas" charset="0"/>
                <a:cs typeface="Consolas" charset="0"/>
              </a:rPr>
              <a:t>120 – 1111000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170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78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16</a:t>
            </a:r>
          </a:p>
          <a:p>
            <a:pPr marL="317500" indent="-317500"/>
            <a:r>
              <a:rPr lang="pl-PL" dirty="0">
                <a:latin typeface="Consolas" charset="0"/>
                <a:ea typeface="Consolas" charset="0"/>
                <a:cs typeface="Consolas" charset="0"/>
              </a:rPr>
              <a:t>2016 – 11111100000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3740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7E0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16</a:t>
            </a:r>
          </a:p>
          <a:p>
            <a:pPr marL="317500" indent="-317500"/>
            <a:r>
              <a:rPr lang="pl-PL" dirty="0">
                <a:latin typeface="Consolas" charset="0"/>
                <a:ea typeface="Consolas" charset="0"/>
                <a:cs typeface="Consolas" charset="0"/>
              </a:rPr>
              <a:t>156 – 10011100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234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9C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16</a:t>
            </a:r>
          </a:p>
          <a:p>
            <a:pPr marL="317500" indent="-317500"/>
            <a:r>
              <a:rPr lang="pl-PL" dirty="0">
                <a:latin typeface="Consolas" charset="0"/>
                <a:ea typeface="Consolas" charset="0"/>
                <a:cs typeface="Consolas" charset="0"/>
              </a:rPr>
              <a:t>333 – 101001101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515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14D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7104679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Konwersja do dziesiętnego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Każdej cyfrze przyporządkowujemy potęgę</a:t>
            </a:r>
            <a:endParaRPr lang="pl-PL" dirty="0"/>
          </a:p>
          <a:p>
            <a:endParaRPr dirty="0"/>
          </a:p>
          <a:p>
            <a:r>
              <a:rPr dirty="0"/>
              <a:t>Zaczynamy od potęgi </a:t>
            </a:r>
            <a:r>
              <a:rPr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dirty="0"/>
              <a:t> z prawej strony</a:t>
            </a:r>
            <a:endParaRPr lang="pl-PL" dirty="0"/>
          </a:p>
          <a:p>
            <a:endParaRPr dirty="0"/>
          </a:p>
          <a:p>
            <a:r>
              <a:rPr dirty="0"/>
              <a:t>Potęgi mnożymy przez cyfry</a:t>
            </a:r>
            <a:endParaRPr lang="pl-PL" dirty="0"/>
          </a:p>
          <a:p>
            <a:endParaRPr dirty="0"/>
          </a:p>
          <a:p>
            <a:r>
              <a:rPr dirty="0"/>
              <a:t>Wyniki sumujemy</a:t>
            </a:r>
          </a:p>
        </p:txBody>
      </p:sp>
    </p:spTree>
    <p:extLst>
      <p:ext uri="{BB962C8B-B14F-4D97-AF65-F5344CB8AC3E}">
        <p14:creationId xmlns:p14="http://schemas.microsoft.com/office/powerpoint/2010/main" val="375489257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F9F66F-1221-2847-ABC4-F6C5AA90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CF5BF6A-848D-9448-B8A7-26B7AA5E5B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11001</m:t>
                      </m:r>
                      <m:r>
                        <a:rPr lang="pl-PL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 = 1∗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+0∗</m:t>
                      </m:r>
                      <m:sSup>
                        <m:sSup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+0∗</m:t>
                      </m:r>
                      <m:sSup>
                        <m:sSup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+1∗</m:t>
                      </m:r>
                      <m:sSup>
                        <m:sSup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+1∗</m:t>
                      </m:r>
                      <m:sSup>
                        <m:sSup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153</m:t>
                          </m:r>
                        </m:e>
                        <m:sub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CF5BF6A-848D-9448-B8A7-26B7AA5E5B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7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01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</a:t>
            </a:r>
            <a:br>
              <a:rPr lang="pl-PL" dirty="0"/>
            </a:br>
            <a:r>
              <a:rPr lang="pl-PL" sz="2531" dirty="0"/>
              <a:t>Przelicz na system dziesiętny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</a:p>
          <a:p>
            <a:pPr marL="223234" indent="-210957"/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</a:p>
          <a:p>
            <a:pPr marL="223234" indent="-210957"/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A2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16</a:t>
            </a:r>
          </a:p>
          <a:p>
            <a:pPr marL="223234" indent="-210957"/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110101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</a:p>
          <a:p>
            <a:pPr marL="223234" indent="-210957"/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163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15DE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16</a:t>
            </a:r>
          </a:p>
          <a:p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101010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</a:p>
          <a:p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2701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</a:p>
          <a:p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EFDC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57907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 - rozwiązania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 - 2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10</a:t>
            </a:r>
          </a:p>
          <a:p>
            <a:pPr marL="223234" indent="-210957"/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 - 11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10</a:t>
            </a:r>
          </a:p>
          <a:p>
            <a:pPr marL="223234" indent="-210957"/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A2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 - 12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10</a:t>
            </a:r>
          </a:p>
          <a:p>
            <a:pPr marL="223234" indent="-210957"/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110101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 - 53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10</a:t>
            </a:r>
          </a:p>
          <a:p>
            <a:pPr marL="223234" indent="-210957"/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163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 - 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15DE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16</a:t>
            </a:r>
          </a:p>
          <a:p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101010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 - 42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10</a:t>
            </a:r>
          </a:p>
          <a:p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2701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</a:p>
          <a:p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EFDC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60972736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471</Words>
  <Application>Microsoft Macintosh PowerPoint</Application>
  <PresentationFormat>Panoramiczny</PresentationFormat>
  <Paragraphs>136</Paragraphs>
  <Slides>23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Consolas</vt:lpstr>
      <vt:lpstr>Mangal</vt:lpstr>
      <vt:lpstr>Motyw pakietu Office</vt:lpstr>
      <vt:lpstr>Systemy liczbowe</vt:lpstr>
      <vt:lpstr>Systemy liczbowe</vt:lpstr>
      <vt:lpstr>Konwersja z dziesiętnego</vt:lpstr>
      <vt:lpstr>Ćwiczenia</vt:lpstr>
      <vt:lpstr>Ćwiczenia - rozwiązania</vt:lpstr>
      <vt:lpstr>Konwersja do dziesiętnego</vt:lpstr>
      <vt:lpstr>Przykład</vt:lpstr>
      <vt:lpstr>Ćwiczenia Przelicz na system dziesiętny</vt:lpstr>
      <vt:lpstr>Ćwiczenia - rozwiązania</vt:lpstr>
      <vt:lpstr>Kod U2</vt:lpstr>
      <vt:lpstr>Konwersja do U2</vt:lpstr>
      <vt:lpstr>Ćwiczenia Przelicz z dziesiętnego na U2</vt:lpstr>
      <vt:lpstr>Konwersja z U2</vt:lpstr>
      <vt:lpstr>Ćwiczenia Przelicz z U2 na dziesiętny</vt:lpstr>
      <vt:lpstr>Liczby rzeczywiste w systemie binarnym</vt:lpstr>
      <vt:lpstr>Zapis stałopozycyjny</vt:lpstr>
      <vt:lpstr>Konwersja do binarnego</vt:lpstr>
      <vt:lpstr>Ćwiczenia Zamień na liczbę binarną</vt:lpstr>
      <vt:lpstr>Konwersja na dziesiętny</vt:lpstr>
      <vt:lpstr>Ćwiczenia Zamień na liczbę dziesiętną</vt:lpstr>
      <vt:lpstr>Zapis zmiennopozycyjny</vt:lpstr>
      <vt:lpstr>Konwersja do dziesiętnego</vt:lpstr>
      <vt:lpstr>Ćwiczenia Zamień na dziesiętny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Systemy liczbowe</dc:title>
  <dc:creator>Damian Kurpiewski</dc:creator>
  <cp:lastModifiedBy>Damian Kurpiewski</cp:lastModifiedBy>
  <cp:revision>3</cp:revision>
  <dcterms:created xsi:type="dcterms:W3CDTF">2018-05-13T14:25:08Z</dcterms:created>
  <dcterms:modified xsi:type="dcterms:W3CDTF">2018-05-13T15:47:44Z</dcterms:modified>
</cp:coreProperties>
</file>