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1ECF4-7E43-4F0F-8167-A90E4B987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12E53DD-33CC-4E7E-BE8E-51C0BDFE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D68493-12FF-4DA7-A582-47D23336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F3E99B-6FE7-40F6-BC92-D900FFC0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9C1731-657F-4D47-8F4D-0718804E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6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48F65A-DBFF-4D87-BC48-9D54E6D5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4087A00-9367-4979-9AD5-E15ED6A9F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3FA7FC-D0DE-4660-A059-A29BF71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AC3226-8B04-44CE-B49E-3B64F0A8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E97A79-FA75-4E64-9F0C-462E4DC6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6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D4D3768-896B-455F-8876-2D99DB895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77DF9CB-ABD8-462A-A59F-B2AF25F1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C42AA1-2647-42EC-A92A-5B9DD1BC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5BB99-68D7-4D63-AE7F-51D94C33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9B5946-4BC6-4FE5-AAD0-176FA0AE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46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E8D5C1-3BC3-4362-8E00-C11019A3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A23FEB-D00E-4A34-AE2C-E62E54BC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8CE34E-F4A1-4378-AB9E-E6AE642B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CB44C5-0014-40FB-ADEE-EE367FFB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4A2AAE-9B86-45F3-BD1F-B20DF7E0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45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0BE0E-5D04-40B0-8C40-9FE49D9E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56D272-A124-47DC-A64F-9D776AA8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E73880-A3B3-4BC8-88FD-A2C1BE19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1A22E4-9A1F-44A5-B497-F333DF2B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65B138-2455-4076-9641-51B95E8F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14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5A51B8-D571-4251-82CF-17BFBB12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6936D0-82D8-42A9-8BE9-419DF30FD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E42A772-01C4-4587-8062-7F1C1F50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F4B7D49-5491-49EF-B32A-6C96844C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1F4509-6C17-48D8-BEFA-A2CC2683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986540-6592-4148-A894-DAA22742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7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3C1945-6035-4DDC-965C-F8674880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B25627-A447-418D-BA79-0CAA6FCD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6BB89B-9A83-41E9-8625-9A8B4CBBA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47D9AC7-6D67-4344-9881-1C50E8EC1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4381FB-0B88-49D2-A80B-96667BE2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BC01921-2AE9-4834-AC8D-FB9BF85E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A3561D-495F-4E60-9F68-81C85164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227D952-8B91-43DE-AF14-880E1F60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11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B97C4E-1D23-42E0-A4DA-10E36FF7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DEFB28F-AEAD-4B10-BEFE-B42DA5F0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1032F54-7211-44E4-B82C-1301ABFE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963D96B-AC65-413E-832F-5E41DA8E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9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DE6503A-E72B-4702-9FA0-2D36C82A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7AEB19C-652B-40D0-A06A-D4B9D718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61224-CE5F-4ABA-8389-DC6A06F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37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68CF0-FC12-4F0B-8587-40302F23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4AC6F6-0794-4383-BED8-13BF88A5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19BD7A-BDB5-436B-AD80-5BF3FA7D2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09F8B6F-8E1A-4F87-8785-B55AB912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600D03-C136-4B19-A242-83884652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E95CCD-3373-4BDC-82F4-F0A12D31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202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41E644-E6D6-4E61-AB9F-B2C7E306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42A8437-DC93-4C53-B4B0-D6523DE5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7C7253-CA9F-4704-BB52-831B23DBD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2D191B-F190-4DE7-8374-ABE5FD4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DDC689-3327-4920-B339-6139639C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E225A1-C231-42D6-B760-A3420AE9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0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C47F0F8-C388-421D-ABC9-3B1CCD37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6628F6-0BA7-42FF-B469-5A3617C9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728BE8-FC12-4A22-BF3F-98C69ECE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173D-243A-44B4-9C01-B65F05785D59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07A075-3D39-4C53-91EF-5447BA40C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3019F3-8A68-47C6-82D0-2F0DE990B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60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yka.orawskie.pl/?pl_ustawienia-sieciowe-komputera-w-sieci,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2381C-6C3A-4B0D-9970-593239E7F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Adresy sieciowe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0A19FE-B027-4854-B243-AE1B28B1E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37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1E31AA-6A8C-47AB-BF37-516565CB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5F1F0E-8500-46B6-A12D-BDD006C0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http://www.informatyka.orawskie.pl/?pl_ustawienia-sieciowe-komputera-w-sieci,78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236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744988-04D4-4518-A092-E03B4DC9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0B8F68-F79A-4C65-82E5-8612CAC4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Obecnie najczęściej wykorzystujemy sieci oparte o </a:t>
            </a:r>
            <a:r>
              <a:rPr lang="pl-PL" b="1"/>
              <a:t>TCP/IP</a:t>
            </a:r>
          </a:p>
          <a:p>
            <a:r>
              <a:rPr lang="pl-PL"/>
              <a:t>Protokół </a:t>
            </a:r>
            <a:r>
              <a:rPr lang="pl-PL" b="1"/>
              <a:t>IP (Internet Protocol)</a:t>
            </a:r>
            <a:r>
              <a:rPr lang="pl-PL"/>
              <a:t> realizuje </a:t>
            </a:r>
            <a:r>
              <a:rPr lang="pl-PL" u="sng"/>
              <a:t>warstwę sieciową</a:t>
            </a:r>
          </a:p>
          <a:p>
            <a:r>
              <a:rPr lang="pl-PL"/>
              <a:t>Protokół </a:t>
            </a:r>
            <a:r>
              <a:rPr lang="pl-PL" b="1"/>
              <a:t>TCP</a:t>
            </a:r>
            <a:r>
              <a:rPr lang="pl-PL"/>
              <a:t> </a:t>
            </a:r>
            <a:r>
              <a:rPr lang="pl-PL" b="1"/>
              <a:t>(Transport Control Protocol)</a:t>
            </a:r>
            <a:br>
              <a:rPr lang="pl-PL" b="1"/>
            </a:br>
            <a:r>
              <a:rPr lang="pl-PL"/>
              <a:t>oraz protokół </a:t>
            </a:r>
            <a:r>
              <a:rPr lang="pl-PL" b="1"/>
              <a:t>UDP</a:t>
            </a:r>
            <a:r>
              <a:rPr lang="pl-PL"/>
              <a:t> </a:t>
            </a:r>
            <a:r>
              <a:rPr lang="pl-PL" b="1"/>
              <a:t>(User Datagrams Protocol)</a:t>
            </a:r>
            <a:br>
              <a:rPr lang="pl-PL" b="1"/>
            </a:br>
            <a:r>
              <a:rPr lang="pl-PL"/>
              <a:t>realizują </a:t>
            </a:r>
            <a:r>
              <a:rPr lang="pl-PL" u="sng"/>
              <a:t>warstwę transportu</a:t>
            </a:r>
          </a:p>
          <a:p>
            <a:r>
              <a:rPr lang="pl-PL"/>
              <a:t>Powszechnie używane są dwie wersje protokołu IP:</a:t>
            </a:r>
          </a:p>
          <a:p>
            <a:pPr lvl="1"/>
            <a:r>
              <a:rPr lang="pl-PL" sz="2800"/>
              <a:t>IPv4 – 32-bity</a:t>
            </a:r>
          </a:p>
          <a:p>
            <a:pPr lvl="1"/>
            <a:r>
              <a:rPr lang="pl-PL" sz="2800"/>
              <a:t>IPv6 – 128-bitów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2103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562BE5-C54D-4D50-899B-DD30FA19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Adres sieciowy IPv4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027036-185A-4B59-BFC0-8F1BC2D3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Zazwyczaj zapisywany w postaci czterech liczb dziesiętnych oddzielonych kropkami</a:t>
            </a:r>
          </a:p>
          <a:p>
            <a:r>
              <a:rPr lang="pl-PL" dirty="0"/>
              <a:t>Każda liczba zapisana jest na </a:t>
            </a:r>
            <a:r>
              <a:rPr lang="pl-PL" b="1" dirty="0"/>
              <a:t>8 bitach </a:t>
            </a:r>
            <a:r>
              <a:rPr lang="pl-PL" dirty="0"/>
              <a:t>– </a:t>
            </a:r>
            <a:br>
              <a:rPr lang="pl-PL" dirty="0"/>
            </a:br>
            <a:r>
              <a:rPr lang="pl-PL" dirty="0"/>
              <a:t>reprezentuje wartości z przedziału </a:t>
            </a:r>
            <a:r>
              <a:rPr lang="pl-PL" b="1" dirty="0"/>
              <a:t>[0, 255]</a:t>
            </a:r>
          </a:p>
          <a:p>
            <a:r>
              <a:rPr lang="pl-PL" dirty="0"/>
              <a:t>Przykład:</a:t>
            </a:r>
          </a:p>
          <a:p>
            <a:pPr marL="0" indent="0" algn="ctr">
              <a:buNone/>
            </a:pPr>
            <a:r>
              <a:rPr lang="pl-PL" b="1"/>
              <a:t>192.168.0.1</a:t>
            </a:r>
          </a:p>
          <a:p>
            <a:r>
              <a:rPr lang="pl-PL"/>
              <a:t>W </a:t>
            </a:r>
            <a:r>
              <a:rPr lang="pl-PL" dirty="0"/>
              <a:t>reprezentacji binarnej:</a:t>
            </a:r>
          </a:p>
          <a:p>
            <a:pPr marL="0" indent="0" algn="ctr">
              <a:buNone/>
            </a:pPr>
            <a:r>
              <a:rPr lang="pl-PL" b="1"/>
              <a:t>11000000.10101000.00000000.00000001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118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8B13C2-6F79-4206-BF34-B6FD3264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3AB52B-71E8-4EA7-ABF3-5D5FA84B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Podział na podsieci zapobiega wyczerpaniu adresów IP oraz ułatwia zarządzanie</a:t>
            </a:r>
          </a:p>
          <a:p>
            <a:endParaRPr lang="pl-PL" dirty="0"/>
          </a:p>
          <a:p>
            <a:r>
              <a:rPr lang="pl-PL" dirty="0"/>
              <a:t>Internet nie posiada określonej struktury - jest zbiorem wielu sieci dzielących się na coraz mniejsze sieci</a:t>
            </a:r>
          </a:p>
          <a:p>
            <a:endParaRPr lang="pl-PL" dirty="0"/>
          </a:p>
          <a:p>
            <a:r>
              <a:rPr lang="pl-PL" dirty="0"/>
              <a:t>Do określenia lokalizacji komputera w sieci służy </a:t>
            </a:r>
            <a:r>
              <a:rPr lang="pl-PL" b="1" dirty="0"/>
              <a:t>Maska Podsieci</a:t>
            </a:r>
          </a:p>
        </p:txBody>
      </p:sp>
    </p:spTree>
    <p:extLst>
      <p:ext uri="{BB962C8B-B14F-4D97-AF65-F5344CB8AC3E}">
        <p14:creationId xmlns:p14="http://schemas.microsoft.com/office/powerpoint/2010/main" val="258774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11F573-3339-4F6D-AEC6-E1BC1BB7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Maska Podsieci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B2F8C2-C6DB-47F6-BDBC-06FF5DA5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Maska podsieci </a:t>
            </a:r>
            <a:r>
              <a:rPr lang="pl-PL" dirty="0"/>
              <a:t>określa, które bity adresu sieciowego oznaczają </a:t>
            </a:r>
            <a:r>
              <a:rPr lang="pl-PL" b="1" dirty="0"/>
              <a:t>adres sieci</a:t>
            </a:r>
            <a:r>
              <a:rPr lang="pl-PL" dirty="0"/>
              <a:t>, a które </a:t>
            </a:r>
            <a:r>
              <a:rPr lang="pl-PL" b="1" dirty="0"/>
              <a:t>adres urządzenia sieciowego</a:t>
            </a:r>
            <a:endParaRPr lang="pl-PL" dirty="0"/>
          </a:p>
          <a:p>
            <a:r>
              <a:rPr lang="pl-PL" dirty="0"/>
              <a:t>Bity maski ustawione na 1 określają adres sieci, a bity ustawione na 0 adres urządzenia sieciowego (hosta)</a:t>
            </a:r>
          </a:p>
          <a:p>
            <a:r>
              <a:rPr lang="pl-PL" dirty="0"/>
              <a:t>Przykład:</a:t>
            </a:r>
          </a:p>
          <a:p>
            <a:pPr marL="0" indent="0" algn="ctr">
              <a:buNone/>
            </a:pPr>
            <a:r>
              <a:rPr lang="pl-PL" dirty="0"/>
              <a:t>255.255.0.0</a:t>
            </a:r>
          </a:p>
          <a:p>
            <a:pPr marL="0" indent="0" algn="ctr">
              <a:buNone/>
            </a:pPr>
            <a:r>
              <a:rPr lang="pl-PL" dirty="0"/>
              <a:t>11111111.11111111.00000000.00000000</a:t>
            </a:r>
          </a:p>
          <a:p>
            <a:pPr marL="0" indent="0" algn="ctr">
              <a:buNone/>
            </a:pPr>
            <a:r>
              <a:rPr lang="pl-PL" b="1" dirty="0">
                <a:solidFill>
                  <a:srgbClr val="0070C0"/>
                </a:solidFill>
              </a:rPr>
              <a:t>Adres sieci</a:t>
            </a:r>
            <a:r>
              <a:rPr lang="pl-PL" dirty="0"/>
              <a:t>               </a:t>
            </a:r>
            <a:r>
              <a:rPr lang="pl-PL" b="1" dirty="0">
                <a:solidFill>
                  <a:srgbClr val="7030A0"/>
                </a:solidFill>
              </a:rPr>
              <a:t>Adres hosta</a:t>
            </a:r>
          </a:p>
        </p:txBody>
      </p:sp>
      <p:sp>
        <p:nvSpPr>
          <p:cNvPr id="4" name="Nawias otwierający 3">
            <a:extLst>
              <a:ext uri="{FF2B5EF4-FFF2-40B4-BE49-F238E27FC236}">
                <a16:creationId xmlns:a16="http://schemas.microsoft.com/office/drawing/2014/main" id="{4CD0AB67-2BD8-4638-81C3-7506334C3133}"/>
              </a:ext>
            </a:extLst>
          </p:cNvPr>
          <p:cNvSpPr/>
          <p:nvPr/>
        </p:nvSpPr>
        <p:spPr>
          <a:xfrm rot="16200000">
            <a:off x="4424039" y="3490403"/>
            <a:ext cx="301841" cy="3042082"/>
          </a:xfrm>
          <a:prstGeom prst="leftBracket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Nawias otwierający 4">
            <a:extLst>
              <a:ext uri="{FF2B5EF4-FFF2-40B4-BE49-F238E27FC236}">
                <a16:creationId xmlns:a16="http://schemas.microsoft.com/office/drawing/2014/main" id="{8D46D23F-4263-4585-8FE1-63A66BE0DC13}"/>
              </a:ext>
            </a:extLst>
          </p:cNvPr>
          <p:cNvSpPr/>
          <p:nvPr/>
        </p:nvSpPr>
        <p:spPr>
          <a:xfrm rot="16200000">
            <a:off x="7466121" y="3490403"/>
            <a:ext cx="301841" cy="3042082"/>
          </a:xfrm>
          <a:prstGeom prst="leftBracket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930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6E9899-469D-491D-A474-E3C7E3DB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Maska Podsieci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9F5E37-9AB8-4C87-8CC6-4E3C68F9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W masce podsieci mogą wystąpić najpierw wyłącznie "1", a potem wyłącznie "0"</a:t>
            </a:r>
          </a:p>
          <a:p>
            <a:r>
              <a:rPr lang="pl-PL" dirty="0"/>
              <a:t>Do określenia maski podsieci można użyć </a:t>
            </a:r>
            <a:r>
              <a:rPr lang="pl-PL" b="1" dirty="0"/>
              <a:t>skróconego sposobu zapisu maski podsieci - podając za adresem IP ilość jedynek występujących w masce</a:t>
            </a:r>
            <a:endParaRPr lang="pl-PL" dirty="0"/>
          </a:p>
          <a:p>
            <a:r>
              <a:rPr lang="pl-PL" dirty="0"/>
              <a:t>Np. zapis:</a:t>
            </a:r>
          </a:p>
          <a:p>
            <a:pPr marL="0" indent="0" algn="ctr">
              <a:buNone/>
            </a:pPr>
            <a:r>
              <a:rPr lang="pl-PL" dirty="0"/>
              <a:t>192.168.10.0</a:t>
            </a:r>
            <a:r>
              <a:rPr lang="pl-PL" dirty="0">
                <a:solidFill>
                  <a:srgbClr val="0070C0"/>
                </a:solidFill>
              </a:rPr>
              <a:t>/</a:t>
            </a:r>
            <a:r>
              <a:rPr lang="pl-PL" b="1" dirty="0">
                <a:solidFill>
                  <a:srgbClr val="0070C0"/>
                </a:solidFill>
              </a:rPr>
              <a:t>24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dirty="0"/>
              <a:t>oznacza że maska składa się z</a:t>
            </a:r>
            <a:r>
              <a:rPr lang="pl-PL" b="1" dirty="0"/>
              <a:t> </a:t>
            </a:r>
            <a:r>
              <a:rPr lang="pl-PL" b="1" dirty="0">
                <a:solidFill>
                  <a:srgbClr val="0070C0"/>
                </a:solidFill>
              </a:rPr>
              <a:t>24 jedynek</a:t>
            </a:r>
            <a:r>
              <a:rPr lang="pl-PL" b="1" dirty="0"/>
              <a:t> i </a:t>
            </a:r>
            <a:r>
              <a:rPr lang="pl-PL" b="1" dirty="0">
                <a:solidFill>
                  <a:srgbClr val="7030A0"/>
                </a:solidFill>
              </a:rPr>
              <a:t>8 zer </a:t>
            </a:r>
            <a:r>
              <a:rPr lang="pl-PL" b="1" dirty="0"/>
              <a:t>   </a:t>
            </a:r>
            <a:r>
              <a:rPr lang="pl-PL" dirty="0"/>
              <a:t>(32-24=8)</a:t>
            </a:r>
          </a:p>
          <a:p>
            <a:pPr marL="0" indent="0" algn="ctr">
              <a:buNone/>
            </a:pPr>
            <a:r>
              <a:rPr lang="pl-PL" b="1" dirty="0">
                <a:solidFill>
                  <a:srgbClr val="0070C0"/>
                </a:solidFill>
              </a:rPr>
              <a:t>11111111 11111111 11111111 </a:t>
            </a:r>
            <a:r>
              <a:rPr lang="pl-PL" b="1" dirty="0">
                <a:solidFill>
                  <a:srgbClr val="7030A0"/>
                </a:solidFill>
              </a:rPr>
              <a:t>00000000</a:t>
            </a:r>
            <a:endParaRPr lang="pl-PL" dirty="0">
              <a:solidFill>
                <a:srgbClr val="7030A0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610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43743C-B14B-4822-AFD9-11A91E9F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każdej podsieci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0C8CB7-31C7-4A47-B6C9-79487CD3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Najmniejszy możliwy adres określa tzw. </a:t>
            </a:r>
            <a:r>
              <a:rPr lang="pl-PL" b="1" dirty="0"/>
              <a:t>adres podsieci</a:t>
            </a:r>
            <a:endParaRPr lang="pl-PL" dirty="0"/>
          </a:p>
          <a:p>
            <a:r>
              <a:rPr lang="pl-PL" dirty="0"/>
              <a:t>Największy możliwy adres określa tzw. </a:t>
            </a:r>
            <a:r>
              <a:rPr lang="pl-PL" b="1" dirty="0"/>
              <a:t>adres rozgłoszeniowy</a:t>
            </a:r>
            <a:r>
              <a:rPr lang="pl-PL" dirty="0"/>
              <a:t> (</a:t>
            </a:r>
            <a:r>
              <a:rPr lang="pl-PL" b="1" dirty="0"/>
              <a:t>broadcast</a:t>
            </a:r>
            <a:r>
              <a:rPr lang="pl-PL" dirty="0"/>
              <a:t>) </a:t>
            </a:r>
            <a:br>
              <a:rPr lang="pl-PL" dirty="0"/>
            </a:br>
            <a:r>
              <a:rPr lang="pl-PL" dirty="0"/>
              <a:t>tj. adres transmisji do wszystkich hostów w podsieci</a:t>
            </a:r>
          </a:p>
          <a:p>
            <a:r>
              <a:rPr lang="pl-PL" dirty="0"/>
              <a:t>Np. dla danych:</a:t>
            </a:r>
          </a:p>
          <a:p>
            <a:pPr marL="0" indent="0" algn="ctr">
              <a:buNone/>
            </a:pPr>
            <a:r>
              <a:rPr lang="pl-PL" dirty="0"/>
              <a:t>adres sieciowy 192.168.10.100</a:t>
            </a:r>
          </a:p>
          <a:p>
            <a:pPr marL="0" indent="0" algn="ctr">
              <a:buNone/>
            </a:pPr>
            <a:r>
              <a:rPr lang="pl-PL" dirty="0"/>
              <a:t>maska podsieci 255.255.255. 0 </a:t>
            </a:r>
          </a:p>
          <a:p>
            <a:r>
              <a:rPr lang="pl-PL" dirty="0"/>
              <a:t>Otrzymujemy:</a:t>
            </a:r>
          </a:p>
          <a:p>
            <a:pPr marL="0" indent="0" algn="ctr">
              <a:buNone/>
            </a:pPr>
            <a:r>
              <a:rPr lang="pl-PL" dirty="0"/>
              <a:t>adres sieci  192.168.10. 0   </a:t>
            </a:r>
          </a:p>
          <a:p>
            <a:pPr marL="0" indent="0" algn="ctr">
              <a:buNone/>
            </a:pPr>
            <a:r>
              <a:rPr lang="pl-PL" dirty="0"/>
              <a:t>broadcast  192.168.10.255</a:t>
            </a:r>
          </a:p>
          <a:p>
            <a:pPr marL="0" indent="0" algn="ctr">
              <a:buNone/>
            </a:pPr>
            <a:r>
              <a:rPr lang="pl-PL" dirty="0"/>
              <a:t>adresy hostów 192.168.10.1  -  192.168.10.254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467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17F33-C4B1-43C5-A971-DA46774F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Brama domyślna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BE47F9-B429-4872-AFA7-BD800B27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Default</a:t>
            </a:r>
            <a:r>
              <a:rPr lang="pl-PL" b="1" dirty="0"/>
              <a:t> Gateway</a:t>
            </a:r>
          </a:p>
          <a:p>
            <a:endParaRPr lang="pl-PL" b="1" dirty="0"/>
          </a:p>
          <a:p>
            <a:r>
              <a:rPr lang="pl-PL" dirty="0"/>
              <a:t>Wyróżnione urządzenie sieciowe, przez które przechodzi cała transmisja skierowana do urządzeń znajdujących się poza siecią</a:t>
            </a:r>
          </a:p>
          <a:p>
            <a:endParaRPr lang="pl-PL" dirty="0"/>
          </a:p>
          <a:p>
            <a:r>
              <a:rPr lang="pl-PL" dirty="0"/>
              <a:t>Adres bramy musi należeć do puli adresów hostów podsieci</a:t>
            </a:r>
          </a:p>
        </p:txBody>
      </p:sp>
    </p:spTree>
    <p:extLst>
      <p:ext uri="{BB962C8B-B14F-4D97-AF65-F5344CB8AC3E}">
        <p14:creationId xmlns:p14="http://schemas.microsoft.com/office/powerpoint/2010/main" val="102896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42000B-A791-435F-9D3B-B5ECEF0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Adresy publiczne i prywatne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BDEC3-2E98-41F6-9802-6451E709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 IPv4 adresy można podzielić na:</a:t>
            </a:r>
          </a:p>
          <a:p>
            <a:pPr lvl="1"/>
            <a:r>
              <a:rPr lang="pl-PL" sz="2800" b="1" dirty="0"/>
              <a:t>publiczne</a:t>
            </a:r>
            <a:r>
              <a:rPr lang="pl-PL" sz="2800" dirty="0"/>
              <a:t> - są one dostępne dla wszystkich komputerów wchodzących w skład Internetu</a:t>
            </a:r>
          </a:p>
          <a:p>
            <a:pPr lvl="1"/>
            <a:r>
              <a:rPr lang="pl-PL" sz="2800" b="1" dirty="0"/>
              <a:t>prywatne</a:t>
            </a:r>
            <a:r>
              <a:rPr lang="pl-PL" sz="2800" dirty="0"/>
              <a:t> - są one dostępne dla urządzeń przyłączonych do sieci lokalnej</a:t>
            </a:r>
          </a:p>
          <a:p>
            <a:pPr lvl="1"/>
            <a:endParaRPr lang="pl-PL" dirty="0"/>
          </a:p>
          <a:p>
            <a:r>
              <a:rPr lang="pl-PL" dirty="0"/>
              <a:t>W Internecie dostępne są trzy klasy adresów prywatnych:</a:t>
            </a:r>
          </a:p>
          <a:p>
            <a:pPr lvl="1"/>
            <a:r>
              <a:rPr lang="pl-PL" sz="2800" b="1" dirty="0"/>
              <a:t>10.0.0.0/8</a:t>
            </a:r>
            <a:endParaRPr lang="pl-PL" sz="2800" dirty="0"/>
          </a:p>
          <a:p>
            <a:pPr lvl="1"/>
            <a:r>
              <a:rPr lang="pl-PL" sz="2800" b="1" dirty="0"/>
              <a:t>172.16.0.0/12</a:t>
            </a:r>
            <a:endParaRPr lang="pl-PL" sz="2800" dirty="0"/>
          </a:p>
          <a:p>
            <a:pPr lvl="1"/>
            <a:r>
              <a:rPr lang="pl-PL" sz="2800" b="1" dirty="0"/>
              <a:t>192.168.0.0/16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04983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388</Words>
  <Application>Microsoft Office PowerPoint</Application>
  <PresentationFormat>Panoramiczny</PresentationFormat>
  <Paragraphs>62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Adresy sieciowe</vt:lpstr>
      <vt:lpstr>Wstęp</vt:lpstr>
      <vt:lpstr>Adres sieciowy IPv4</vt:lpstr>
      <vt:lpstr>Podsieci</vt:lpstr>
      <vt:lpstr>Maska Podsieci</vt:lpstr>
      <vt:lpstr>Maska Podsieci</vt:lpstr>
      <vt:lpstr>W każdej podsieci</vt:lpstr>
      <vt:lpstr>Brama domyślna</vt:lpstr>
      <vt:lpstr>Adresy publiczne i prywatne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Adresy sieciowe</dc:title>
  <dc:creator>Damian Kurpiewski</dc:creator>
  <cp:lastModifiedBy>Damian Kurpiewski</cp:lastModifiedBy>
  <cp:revision>4</cp:revision>
  <dcterms:created xsi:type="dcterms:W3CDTF">2019-01-28T23:23:44Z</dcterms:created>
  <dcterms:modified xsi:type="dcterms:W3CDTF">2020-11-03T08:03:54Z</dcterms:modified>
</cp:coreProperties>
</file>