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59" r:id="rId1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95631-1927-4FD7-80EB-49AF3E24EC07}" type="datetimeFigureOut">
              <a:rPr lang="pl-PL" smtClean="0"/>
              <a:t>14.09.2018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BEEDE-DBC2-42A1-AEE3-C37D3D94273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4238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Funkcja Eulera: funkcja przypisująca każdej liczbie naturalnej liczbę liczb względnie pierwszych z nią i nie większych od niej</a:t>
            </a:r>
            <a:br>
              <a:rPr lang="pl-PL" dirty="0"/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Znajdujemy liczbę </a:t>
            </a:r>
            <a:r>
              <a:rPr lang="pl-PL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gdzie jej różnica z odwrotnością modularną liczby e jest podzielna przez φ(</a:t>
            </a:r>
            <a:r>
              <a:rPr lang="pl-PL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pl-PL" dirty="0"/>
              <a:t>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BEEDE-DBC2-42A1-AEE3-C37D3D942730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21320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B1499D-0ADE-4207-BBA5-E8FC99E24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638FA85-4045-4DE1-86D1-F2455A0813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5FFE3CE-A9B4-4FEF-BE03-ACB7F42AA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F451-542B-42E8-B4C0-1FB20453DD71}" type="datetimeFigureOut">
              <a:rPr lang="pl-PL" smtClean="0"/>
              <a:t>14.09.2018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83C3006-417C-4970-9511-275523619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4CCFFCE-E018-41AC-99D9-38DAA76F8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89F7F-3E42-47CF-AA16-1DFAECD0376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45468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930DEB7-4B46-4049-B74E-B3EF676BC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151CD68-07CF-425C-965E-12D760FC86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DC2E9D6-AB2B-45F9-AA6E-E5EAE2D8F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F451-542B-42E8-B4C0-1FB20453DD71}" type="datetimeFigureOut">
              <a:rPr lang="pl-PL" smtClean="0"/>
              <a:t>14.09.2018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B876704-E099-4EA9-A58A-0023003A5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A42AA13-908E-4B2B-894F-D0A522AC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89F7F-3E42-47CF-AA16-1DFAECD0376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9741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A1B81821-BA77-4D37-A5C7-D8724D4B8E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5650A27-8E20-42DD-B0BD-B2F9F80F2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8081F6B-963E-4D5E-B718-B92963B63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F451-542B-42E8-B4C0-1FB20453DD71}" type="datetimeFigureOut">
              <a:rPr lang="pl-PL" smtClean="0"/>
              <a:t>14.09.2018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64BFAA4-1552-48BD-9C27-522F88134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DFE63E7-F49B-4603-9E3C-906030B61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89F7F-3E42-47CF-AA16-1DFAECD0376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60174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BF9A513-8191-4BEA-B226-09DD59A45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F0B0DF2-2F37-4975-AF63-BB18C8356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04EBA03-03EC-47C2-ACFA-BACEB4275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F451-542B-42E8-B4C0-1FB20453DD71}" type="datetimeFigureOut">
              <a:rPr lang="pl-PL" smtClean="0"/>
              <a:t>14.09.2018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DFB7129-36DD-4EDF-B52A-867287BCE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E921CC2-AECE-4740-B491-16D5F9290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89F7F-3E42-47CF-AA16-1DFAECD0376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09744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BC94456-BFF0-410C-BE4D-60165ED0B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35245F1-C32A-4D9B-A105-483F6907D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B2C042B-C691-4ACF-A7C4-0265FA8CE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F451-542B-42E8-B4C0-1FB20453DD71}" type="datetimeFigureOut">
              <a:rPr lang="pl-PL" smtClean="0"/>
              <a:t>14.09.2018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90AE67A-47E2-4B57-89FC-1D56EF107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A3889C9-E9F1-4300-A751-4470CA688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89F7F-3E42-47CF-AA16-1DFAECD0376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46080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358FD4-B6BC-49B1-9206-083BF5F49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CF0AC7F-8A24-4B20-A24A-5BC0DD7D15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31DFD50-0BDD-4E5C-89CB-730D78357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1DEFC27-0AAB-450B-A1FC-6B113DE51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F451-542B-42E8-B4C0-1FB20453DD71}" type="datetimeFigureOut">
              <a:rPr lang="pl-PL" smtClean="0"/>
              <a:t>14.09.2018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FA7D177-45CE-49FD-8808-D22847355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9447C1E-44C8-4CFA-BB33-7FE18915A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89F7F-3E42-47CF-AA16-1DFAECD0376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290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AD72EC-26CA-4117-AF3D-05299329B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AFB0836-84C8-4BE3-86DB-5DD61EE83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47D8CAA-BDAA-4C89-8A5E-B32CC12BB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B1F0640D-10F0-4493-B84D-918054B16B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6C6D6436-9C7A-4073-9296-1D14A3B5CC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625E5C7A-FA3F-44B7-B7B2-7A5E49D4C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F451-542B-42E8-B4C0-1FB20453DD71}" type="datetimeFigureOut">
              <a:rPr lang="pl-PL" smtClean="0"/>
              <a:t>14.09.2018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8A7D82C0-C1C4-4403-83E4-D5BAAF084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B7DAC0BF-8AB5-47F2-A599-BAD23A549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89F7F-3E42-47CF-AA16-1DFAECD0376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75569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F0760AC-7023-49A9-B2B6-A04197F18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57A45D79-AAF5-400D-98BF-7A374F056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F451-542B-42E8-B4C0-1FB20453DD71}" type="datetimeFigureOut">
              <a:rPr lang="pl-PL" smtClean="0"/>
              <a:t>14.09.2018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06E2C9BB-B8C7-4A7D-92A9-82908413A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82C9D4E-82FB-4F36-AA63-5445A5669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89F7F-3E42-47CF-AA16-1DFAECD0376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7641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405C3425-DBB3-49FD-AEDF-5FDCEBF59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F451-542B-42E8-B4C0-1FB20453DD71}" type="datetimeFigureOut">
              <a:rPr lang="pl-PL" smtClean="0"/>
              <a:t>14.09.2018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75678090-1826-48FA-836C-20FF4F317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6E8E11A-8D63-4A98-9827-1A4FE3D6F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89F7F-3E42-47CF-AA16-1DFAECD0376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17782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E709079-91AD-4575-8D22-B81326747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F69A326-3229-4454-9CB2-8403B2726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1982ABF-45CF-4AB6-9039-593FAA3D7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92D01F5-7ED9-4071-AD15-A36B30F39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F451-542B-42E8-B4C0-1FB20453DD71}" type="datetimeFigureOut">
              <a:rPr lang="pl-PL" smtClean="0"/>
              <a:t>14.09.2018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33087CC-E0CC-43E3-84ED-F70C663CC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38E40B9-5862-4C35-8E6F-0FA8141E4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89F7F-3E42-47CF-AA16-1DFAECD0376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5233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F8C9F1E-DAC3-43EF-89BB-37CD44569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623B5072-20F9-4F01-A398-0DC80B576B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A972115-1BAC-4B0D-B3A9-7A2B5BD7D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9EF1F45-934C-4AD7-B223-FCB6B7FA2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F451-542B-42E8-B4C0-1FB20453DD71}" type="datetimeFigureOut">
              <a:rPr lang="pl-PL" smtClean="0"/>
              <a:t>14.09.2018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F50C9D3-7813-45DC-9F47-8D21960CB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0511FF3-A05A-4A93-9EFD-4B6ED0AC5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89F7F-3E42-47CF-AA16-1DFAECD0376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67430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EF517828-8C07-4808-AF74-BC8963FFF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41CF655-51B5-43E9-957C-D97DAF7E5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9CC19C0-BD58-4D88-AE68-6219086C3B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9F451-542B-42E8-B4C0-1FB20453DD71}" type="datetimeFigureOut">
              <a:rPr lang="pl-PL" smtClean="0"/>
              <a:t>14.09.2018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F0AAFA7-B2A0-4433-886D-D6C9CDC6A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01037D6-1F76-4EC5-8A7A-1C661B5B7A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89F7F-3E42-47CF-AA16-1DFAECD0376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16582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l.wikipedia.org/wiki/Plik:Asymmetric_cryptography_-_step_2.svg" TargetMode="External"/><Relationship Id="rId2" Type="http://schemas.openxmlformats.org/officeDocument/2006/relationships/hyperlink" Target="https://pl.wikipedia.org/wiki/Plik:Asymmetric_cryptography_-_step_1.sv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pload.wikimedia.org/wikipedia/commons/2/2b/Digital_Signature_diagram.svg" TargetMode="External"/><Relationship Id="rId5" Type="http://schemas.openxmlformats.org/officeDocument/2006/relationships/hyperlink" Target="https://pl.wikipedia.org/wiki/Kryptografia_klucza_publicznego" TargetMode="External"/><Relationship Id="rId4" Type="http://schemas.openxmlformats.org/officeDocument/2006/relationships/hyperlink" Target="https://pl.wikipedia.org/wiki/RSA_(kryptografia)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100D65E-4A89-419F-B567-DB887B5E93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Szyfrowanie asymetryczne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E911059-B671-410F-9C6F-9C4B76912E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11840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3C5B38A-6366-403C-9329-C15FD6A2A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pl-PL" sz="3200">
                <a:solidFill>
                  <a:srgbClr val="FFFFFF"/>
                </a:solidFill>
              </a:rPr>
              <a:t>Podpis cyfrowy - działanie</a:t>
            </a:r>
          </a:p>
        </p:txBody>
      </p:sp>
      <p:pic>
        <p:nvPicPr>
          <p:cNvPr id="10" name="Symbol zastępczy zawartości 6">
            <a:extLst>
              <a:ext uri="{FF2B5EF4-FFF2-40B4-BE49-F238E27FC236}">
                <a16:creationId xmlns:a16="http://schemas.microsoft.com/office/drawing/2014/main" id="{B3330983-FBCB-473C-AE0F-3508999692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988" y="952500"/>
            <a:ext cx="6439950" cy="482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996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BD62B40-086C-4871-852E-CE5397C8B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Źródła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37DF141-2E92-4FA8-8524-4523CC352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https://pl.wikipedia.org/wiki/Plik:Asymmetric_cryptography_-_step_1.svg</a:t>
            </a:r>
            <a:endParaRPr lang="pl-PL" dirty="0"/>
          </a:p>
          <a:p>
            <a:r>
              <a:rPr lang="pl-PL" dirty="0">
                <a:hlinkClick r:id="rId3"/>
              </a:rPr>
              <a:t>https://pl.wikipedia.org/wiki/Plik:Asymmetric_cryptography_-_step_2.svg</a:t>
            </a:r>
            <a:endParaRPr lang="pl-PL" dirty="0"/>
          </a:p>
          <a:p>
            <a:r>
              <a:rPr lang="pl-PL" dirty="0">
                <a:hlinkClick r:id="rId4"/>
              </a:rPr>
              <a:t>https://pl.wikipedia.org/wiki/RSA_(kryptografia)</a:t>
            </a:r>
            <a:endParaRPr lang="pl-PL" dirty="0"/>
          </a:p>
          <a:p>
            <a:r>
              <a:rPr lang="pl-PL" dirty="0">
                <a:hlinkClick r:id="rId5"/>
              </a:rPr>
              <a:t>https://pl.wikipedia.org/wiki/Kryptografia_klucza_publicznego</a:t>
            </a:r>
            <a:endParaRPr lang="pl-PL" dirty="0"/>
          </a:p>
          <a:p>
            <a:r>
              <a:rPr lang="pl-PL" dirty="0">
                <a:hlinkClick r:id="rId6"/>
              </a:rPr>
              <a:t>https://upload.wikimedia.org/wikipedia/commons/2/2b/Digital_Signature_diagram.svg</a:t>
            </a:r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16452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B6CEEFA-4073-4D75-A269-4F1215438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Opis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D6D9386-DC6D-49D2-8C48-C3AC13FEB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Kryptografia klucza publicznego</a:t>
            </a:r>
          </a:p>
          <a:p>
            <a:r>
              <a:rPr lang="pl-PL" dirty="0"/>
              <a:t>Używane są dwa (lub więcej), powiązane ze sobą klucze</a:t>
            </a:r>
          </a:p>
          <a:p>
            <a:r>
              <a:rPr lang="pl-PL" dirty="0"/>
              <a:t>Klucz prywatny i publiczny</a:t>
            </a:r>
          </a:p>
          <a:p>
            <a:r>
              <a:rPr lang="pl-PL" dirty="0"/>
              <a:t>Klucz publiczny może być udostępniany bez utraty bezpieczeństwa danych</a:t>
            </a:r>
          </a:p>
          <a:p>
            <a:r>
              <a:rPr lang="pl-PL" dirty="0"/>
              <a:t>Algorytmy: RSA, </a:t>
            </a:r>
            <a:r>
              <a:rPr lang="pl-PL" dirty="0" err="1"/>
              <a:t>ElGamal</a:t>
            </a:r>
            <a:r>
              <a:rPr lang="pl-PL" dirty="0"/>
              <a:t>, DSA, ECC…</a:t>
            </a:r>
          </a:p>
          <a:p>
            <a:r>
              <a:rPr lang="pl-PL" dirty="0"/>
              <a:t>Wykorzystywane także w podpisach cyfrowych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58136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09CF756-DFAA-4E95-8CC7-830381A89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Działanie</a:t>
            </a:r>
          </a:p>
        </p:txBody>
      </p:sp>
      <p:pic>
        <p:nvPicPr>
          <p:cNvPr id="1028" name="Picture 4" descr="Plik:Asymmetric cryptography - step 2.svg">
            <a:extLst>
              <a:ext uri="{FF2B5EF4-FFF2-40B4-BE49-F238E27FC236}">
                <a16:creationId xmlns:a16="http://schemas.microsoft.com/office/drawing/2014/main" id="{1C006801-23A1-46C6-B443-C21A0D4DC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015" y="479886"/>
            <a:ext cx="5455917" cy="3655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lik:Asymmetric cryptography - step 1.svg">
            <a:extLst>
              <a:ext uri="{FF2B5EF4-FFF2-40B4-BE49-F238E27FC236}">
                <a16:creationId xmlns:a16="http://schemas.microsoft.com/office/drawing/2014/main" id="{AC5140E9-3BDC-4750-83DE-794284CF12E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68" y="679140"/>
            <a:ext cx="5455917" cy="2918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694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69D243-DA84-4B9E-AC4B-B498C6C00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RSA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3D8E4CB-8BE8-4079-A86D-025FA33AD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Algorytm </a:t>
            </a:r>
            <a:r>
              <a:rPr lang="pl-PL" dirty="0" err="1"/>
              <a:t>Rivesta-Shamira-Adlemana</a:t>
            </a:r>
            <a:endParaRPr lang="pl-PL" dirty="0"/>
          </a:p>
          <a:p>
            <a:r>
              <a:rPr lang="pl-PL" dirty="0"/>
              <a:t>Zaprojektowany w 1977r.</a:t>
            </a:r>
          </a:p>
          <a:p>
            <a:r>
              <a:rPr lang="pl-PL" dirty="0"/>
              <a:t>Jeden z najpopularniejszych asymetrycznych algorytmów kryptograficznych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46326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670B49A-4050-45C8-979E-BA83B4955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RSA: Generowanie kluczy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7DEEA8F4-7EFB-4E2F-8C02-17CF30B4A8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l-PL" dirty="0"/>
                  <a:t>Wybieramy losowo dwie duże liczby pierwsze </a:t>
                </a:r>
                <a14:m>
                  <m:oMath xmlns:m="http://schemas.openxmlformats.org/officeDocument/2006/math">
                    <m:r>
                      <a:rPr lang="pl-PL" b="1" i="1" dirty="0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pl-PL" dirty="0"/>
                  <a:t> i </a:t>
                </a:r>
                <a14:m>
                  <m:oMath xmlns:m="http://schemas.openxmlformats.org/officeDocument/2006/math">
                    <m:r>
                      <a:rPr lang="pl-PL" b="1" i="1" dirty="0" smtClean="0"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endParaRPr lang="pl-PL" b="1" dirty="0"/>
              </a:p>
              <a:p>
                <a:r>
                  <a:rPr lang="pl-PL" dirty="0"/>
                  <a:t>Obliczamy </a:t>
                </a:r>
                <a14:m>
                  <m:oMath xmlns:m="http://schemas.openxmlformats.org/officeDocument/2006/math">
                    <m:r>
                      <a:rPr lang="pl-PL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pl-PL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b="1" i="1" dirty="0" err="1" smtClean="0">
                        <a:latin typeface="Cambria Math" panose="02040503050406030204" pitchFamily="18" charset="0"/>
                      </a:rPr>
                      <m:t>𝒑𝒒</m:t>
                    </m:r>
                  </m:oMath>
                </a14:m>
                <a:endParaRPr lang="pl-PL" b="1" dirty="0"/>
              </a:p>
              <a:p>
                <a:r>
                  <a:rPr lang="pl-PL" dirty="0"/>
                  <a:t>Obliczamy wartość funkcji Eulera dla n: </a:t>
                </a:r>
                <a14:m>
                  <m:oMath xmlns:m="http://schemas.openxmlformats.org/officeDocument/2006/math">
                    <m:r>
                      <a:rPr lang="pl-P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𝝋</m:t>
                    </m:r>
                    <m:d>
                      <m:dPr>
                        <m:ctrlPr>
                          <a:rPr lang="pl-PL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pl-P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l-PL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  <m:r>
                          <a:rPr lang="pl-PL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pl-PL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e>
                    </m:d>
                    <m:d>
                      <m:dPr>
                        <m:ctrlPr>
                          <a:rPr lang="pl-PL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𝒒</m:t>
                        </m:r>
                        <m:r>
                          <a:rPr lang="pl-PL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pl-PL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pl-PL" b="1" dirty="0">
                  <a:ea typeface="Cambria Math" panose="02040503050406030204" pitchFamily="18" charset="0"/>
                </a:endParaRPr>
              </a:p>
              <a:p>
                <a:r>
                  <a:rPr lang="pl-PL" dirty="0"/>
                  <a:t>Wybieramy liczbę </a:t>
                </a:r>
                <a14:m>
                  <m:oMath xmlns:m="http://schemas.openxmlformats.org/officeDocument/2006/math">
                    <m:r>
                      <a:rPr lang="pl-PL" b="1" i="1" smtClean="0">
                        <a:latin typeface="Cambria Math" panose="02040503050406030204" pitchFamily="18" charset="0"/>
                      </a:rPr>
                      <m:t>𝒆</m:t>
                    </m:r>
                    <m:r>
                      <a:rPr lang="pl-PL" b="1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pl-PL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pl-PL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l-PL" b="1" i="1" smtClean="0">
                        <a:latin typeface="Cambria Math" panose="02040503050406030204" pitchFamily="18" charset="0"/>
                      </a:rPr>
                      <m:t>𝒆</m:t>
                    </m:r>
                    <m:r>
                      <a:rPr lang="pl-PL" b="1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pl-PL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l-P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𝝋</m:t>
                    </m:r>
                    <m:d>
                      <m:dPr>
                        <m:ctrlPr>
                          <a:rPr lang="pl-PL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pl-PL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l-PL" b="1" dirty="0"/>
                  <a:t> względnie pierwszą z </a:t>
                </a:r>
                <a14:m>
                  <m:oMath xmlns:m="http://schemas.openxmlformats.org/officeDocument/2006/math">
                    <m:r>
                      <a:rPr lang="pl-P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𝝋</m:t>
                    </m:r>
                    <m:r>
                      <a:rPr lang="pl-P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l-P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pl-P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pl-PL" b="1" dirty="0"/>
              </a:p>
              <a:p>
                <a:r>
                  <a:rPr lang="pl-PL" dirty="0"/>
                  <a:t>Znajdujemy liczbę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pl-PL" dirty="0"/>
                  <a:t>: </a:t>
                </a:r>
                <a14:m>
                  <m:oMath xmlns:m="http://schemas.openxmlformats.org/officeDocument/2006/math">
                    <m:r>
                      <a:rPr lang="pl-PL" b="1" i="1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pl-P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pl-PL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pl-PL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pl-PL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pl-P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l-P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𝒎𝒐𝒅</m:t>
                    </m:r>
                    <m:r>
                      <a:rPr lang="pl-P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l-P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𝝋</m:t>
                    </m:r>
                    <m:d>
                      <m:dPr>
                        <m:ctrlPr>
                          <a:rPr lang="pl-PL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pl-PL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l-P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pl-PL" b="1" dirty="0"/>
              </a:p>
              <a:p>
                <a:endParaRPr lang="pl-PL" dirty="0"/>
              </a:p>
              <a:p>
                <a:r>
                  <a:rPr lang="pl-PL" b="1" dirty="0"/>
                  <a:t>Klucz publiczny </a:t>
                </a:r>
                <a:r>
                  <a:rPr lang="pl-PL" dirty="0"/>
                  <a:t>definiowany jest jako para liczb </a:t>
                </a:r>
                <a14:m>
                  <m:oMath xmlns:m="http://schemas.openxmlformats.org/officeDocument/2006/math">
                    <m:r>
                      <a:rPr lang="pl-PL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b="1" i="1" dirty="0" err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pl-PL" b="1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l-PL" b="1" i="1" dirty="0" err="1" smtClean="0">
                        <a:latin typeface="Cambria Math" panose="02040503050406030204" pitchFamily="18" charset="0"/>
                      </a:rPr>
                      <m:t>𝒆</m:t>
                    </m:r>
                    <m:r>
                      <a:rPr lang="pl-PL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l-PL" b="1" dirty="0"/>
              </a:p>
              <a:p>
                <a:r>
                  <a:rPr lang="pl-PL" b="1" dirty="0"/>
                  <a:t>Klucz prywatny </a:t>
                </a:r>
                <a:r>
                  <a:rPr lang="pl-PL" dirty="0"/>
                  <a:t>definiowany jest jako para liczb </a:t>
                </a:r>
                <a14:m>
                  <m:oMath xmlns:m="http://schemas.openxmlformats.org/officeDocument/2006/math">
                    <m:r>
                      <a:rPr lang="pl-PL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b="1" i="1" dirty="0" err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pl-PL" b="1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l-PL" b="1" i="1" dirty="0" err="1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pl-PL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l-PL" b="1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7DEEA8F4-7EFB-4E2F-8C02-17CF30B4A8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9360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849584A-67A8-43B9-9B78-C140B614F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RSA: Szyfrowanie i deszyfrowanie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E7744067-1CB2-422F-A413-9A2EC194C7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l-PL" dirty="0"/>
                  <a:t>Dzielimy wiadomość na bloki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l-PL" dirty="0"/>
                  <a:t> o wartości nie większej niż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pl-PL" dirty="0"/>
              </a:p>
              <a:p>
                <a:r>
                  <a:rPr lang="pl-PL" dirty="0"/>
                  <a:t>Każdy z bloków szyfrujemy kluczem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b="0" i="1" dirty="0" err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l-PL" b="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l-PL" b="0" i="1" dirty="0" err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dirty="0"/>
                  <a:t>:</a:t>
                </a:r>
                <a:br>
                  <a:rPr lang="pl-PL" dirty="0"/>
                </a:br>
                <a:endParaRPr lang="pl-P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l-PL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pl-PL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pl-PL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e>
                        <m:sup>
                          <m:r>
                            <a:rPr lang="pl-PL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sup>
                      </m:sSup>
                      <m:r>
                        <a:rPr lang="pl-PL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l-PL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𝒎𝒐𝒅</m:t>
                      </m:r>
                      <m:r>
                        <a:rPr lang="pl-PL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l-PL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  <m:r>
                        <a:rPr lang="pl-PL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l-PL" b="1" dirty="0"/>
              </a:p>
              <a:p>
                <a:pPr/>
                <a:endParaRPr lang="pl-PL" dirty="0"/>
              </a:p>
              <a:p>
                <a:pPr/>
                <a:r>
                  <a:rPr lang="pl-PL" dirty="0"/>
                  <a:t>Zaszyfrowana wiadomość składa się z kolejnych bloków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pl-PL" dirty="0"/>
              </a:p>
              <a:p>
                <a:pPr/>
                <a:r>
                  <a:rPr lang="pl-PL" dirty="0"/>
                  <a:t>Deszyfrowanie kluczem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b="0" i="1" dirty="0" err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l-PL" b="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dirty="0"/>
                  <a:t>:</a:t>
                </a:r>
                <a:br>
                  <a:rPr lang="pl-PL" dirty="0"/>
                </a:br>
                <a:endParaRPr lang="pl-P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l-PL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</m:t>
                      </m:r>
                      <m:r>
                        <a:rPr lang="pl-PL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pl-PL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pl-PL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</m:sup>
                      </m:sSup>
                      <m:r>
                        <a:rPr lang="pl-PL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l-PL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𝒎𝒐𝒅</m:t>
                      </m:r>
                      <m:r>
                        <a:rPr lang="pl-PL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l-PL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  <m:r>
                        <a:rPr lang="pl-PL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pl-PL" dirty="0"/>
                </a:br>
                <a:endParaRPr lang="pl-PL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E7744067-1CB2-422F-A413-9A2EC194C7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0847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5A03836-9FA7-44CA-89A3-F91E77E05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Własności szyfrowania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29788CE1-11EE-4D0B-850C-73F8CD48ED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pl-PL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l-PL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pl-PL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l-PL" dirty="0"/>
                  <a:t>- szyfrowanie kluczami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l-PL" dirty="0"/>
                  <a:t> 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sSub>
                          <m:sSubPr>
                            <m:ctrlPr>
                              <a:rPr lang="pl-PL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l-PL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sSub>
                          <m:sSubPr>
                            <m:ctrlPr>
                              <a:rPr lang="pl-PL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l-PL" dirty="0"/>
                  <a:t>- deszyfrowanie kluczami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l-PL" dirty="0"/>
                  <a:t> 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l-PL" dirty="0"/>
              </a:p>
              <a:p>
                <a:endParaRPr lang="pl-PL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pl-PL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e>
                    </m:d>
                    <m:r>
                      <a:rPr lang="pl-PL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l-P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pl-PL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e>
                    </m:d>
                  </m:oMath>
                </a14:m>
                <a:r>
                  <a:rPr lang="pl-PL" dirty="0"/>
                  <a:t> - przemienność szyfrowania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sSub>
                          <m:sSubPr>
                            <m:ctrlPr>
                              <a:rPr lang="pl-PL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sSub>
                              <m:sSubPr>
                                <m:ctrlP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e>
                    </m:d>
                    <m:r>
                      <a:rPr lang="pl-PL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l-P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sSub>
                          <m:sSubPr>
                            <m:ctrlPr>
                              <a:rPr lang="pl-PL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sSub>
                              <m:sSubPr>
                                <m:ctrlP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e>
                    </m:d>
                  </m:oMath>
                </a14:m>
                <a:r>
                  <a:rPr lang="pl-PL" dirty="0"/>
                  <a:t> - przemienność deszyfrowania</a:t>
                </a:r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29788CE1-11EE-4D0B-850C-73F8CD48ED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96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5746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894A94E-D74C-4C77-B6AA-4A6246CEB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Podpis cyfrowy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7C50D53-79FB-4AFD-BA20-008552D9D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Sposób sprawdzenia autentyczności dokumentów i wiadomości elektronicznych</a:t>
            </a:r>
          </a:p>
          <a:p>
            <a:r>
              <a:rPr lang="pl-PL" dirty="0"/>
              <a:t>Potwierdza nadawcę wiadomości</a:t>
            </a:r>
          </a:p>
          <a:p>
            <a:r>
              <a:rPr lang="pl-PL" dirty="0"/>
              <a:t>Zapewnia, że wiadomość nie została zmieniona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1881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BBF3460-1FAA-4A2B-8B9D-8464C6734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Podpis cyfrowy - działanie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C50B817-F66C-4E04-B7B5-82160C204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Tworzymy </a:t>
            </a:r>
            <a:r>
              <a:rPr lang="pl-PL" b="1" dirty="0"/>
              <a:t>skrót</a:t>
            </a:r>
            <a:r>
              <a:rPr lang="pl-PL" dirty="0"/>
              <a:t> wiadomości (używając funkcji haszującej)</a:t>
            </a:r>
          </a:p>
          <a:p>
            <a:r>
              <a:rPr lang="pl-PL" dirty="0"/>
              <a:t>Szyfrujemy go </a:t>
            </a:r>
            <a:r>
              <a:rPr lang="pl-PL" b="1" dirty="0"/>
              <a:t>kluczem prywatnym</a:t>
            </a:r>
          </a:p>
          <a:p>
            <a:r>
              <a:rPr lang="pl-PL" dirty="0"/>
              <a:t>Wysyłamy razem z oryginalną wiadomością</a:t>
            </a:r>
          </a:p>
          <a:p>
            <a:r>
              <a:rPr lang="pl-PL" dirty="0"/>
              <a:t>Odbiorca potwierdza naszą tożsamość </a:t>
            </a:r>
            <a:r>
              <a:rPr lang="pl-PL" b="1" dirty="0"/>
              <a:t>odszyfrowując naszym kluczem publicznym</a:t>
            </a:r>
          </a:p>
          <a:p>
            <a:r>
              <a:rPr lang="pl-PL" dirty="0"/>
              <a:t>Potwierdza, że wiadomość nie została zmieniona, </a:t>
            </a:r>
            <a:r>
              <a:rPr lang="pl-PL" b="1" dirty="0"/>
              <a:t>ponownie obliczając skrót wiadomości</a:t>
            </a:r>
          </a:p>
        </p:txBody>
      </p:sp>
    </p:spTree>
    <p:extLst>
      <p:ext uri="{BB962C8B-B14F-4D97-AF65-F5344CB8AC3E}">
        <p14:creationId xmlns:p14="http://schemas.microsoft.com/office/powerpoint/2010/main" val="309642076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380</Words>
  <Application>Microsoft Office PowerPoint</Application>
  <PresentationFormat>Panoramiczny</PresentationFormat>
  <Paragraphs>57</Paragraphs>
  <Slides>11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Motyw pakietu Office</vt:lpstr>
      <vt:lpstr>Szyfrowanie asymetryczne</vt:lpstr>
      <vt:lpstr>Opis</vt:lpstr>
      <vt:lpstr>Działanie</vt:lpstr>
      <vt:lpstr>RSA</vt:lpstr>
      <vt:lpstr>RSA: Generowanie kluczy</vt:lpstr>
      <vt:lpstr>RSA: Szyfrowanie i deszyfrowanie</vt:lpstr>
      <vt:lpstr>Własności szyfrowania</vt:lpstr>
      <vt:lpstr>Podpis cyfrowy</vt:lpstr>
      <vt:lpstr>Podpis cyfrowy - działanie</vt:lpstr>
      <vt:lpstr>Podpis cyfrowy - działanie</vt:lpstr>
      <vt:lpstr>Źródła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Szyfrowanie asymetryczne</dc:title>
  <dc:creator>Damian Kurpiewski</dc:creator>
  <cp:lastModifiedBy>Damian Kurpiewski</cp:lastModifiedBy>
  <cp:revision>1</cp:revision>
  <dcterms:created xsi:type="dcterms:W3CDTF">2018-09-14T08:05:30Z</dcterms:created>
  <dcterms:modified xsi:type="dcterms:W3CDTF">2018-09-14T08:08:15Z</dcterms:modified>
</cp:coreProperties>
</file>