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58" r:id="rId5"/>
    <p:sldId id="259" r:id="rId6"/>
    <p:sldId id="262" r:id="rId7"/>
    <p:sldId id="260" r:id="rId8"/>
    <p:sldId id="263" r:id="rId9"/>
    <p:sldId id="264" r:id="rId10"/>
    <p:sldId id="265" r:id="rId11"/>
    <p:sldId id="266" r:id="rId12"/>
    <p:sldId id="261" r:id="rId1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43CE942-1C48-454C-9B96-1AC497BF7F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6003B6E-9668-406C-BD43-B0D7D04AC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7C62490-C315-40E3-AEDE-0A7ED95FE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2D1A5-F4BE-49F5-9BBC-0A4FA8C1B4A6}" type="datetimeFigureOut">
              <a:rPr lang="pl-PL" smtClean="0"/>
              <a:t>28.01.2019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B52E23E-F94D-4FBA-8722-15D908B08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06FB16D-611D-4C3C-A25C-92093EAD6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754B6-6F2D-4A2C-B5A9-3C8C27352BB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74747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FB4E525-D0C0-4CDD-B408-E682169F4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053CF4D-81ED-4A4C-B84A-1A4570A3FC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3C29CB3-D31C-4C95-A03D-ED518B298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2D1A5-F4BE-49F5-9BBC-0A4FA8C1B4A6}" type="datetimeFigureOut">
              <a:rPr lang="pl-PL" smtClean="0"/>
              <a:t>28.01.2019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1A146FC-AB24-48A4-814E-2A5EEBB72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324A2E4-248F-4403-A608-C745813F7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754B6-6F2D-4A2C-B5A9-3C8C27352BB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32369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730898ED-B973-4F73-9335-16ACFAA84D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02905D6-66B0-44CF-9B30-F3FEB2471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CC1BA25-0FD7-4D9B-B545-8A679CED2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2D1A5-F4BE-49F5-9BBC-0A4FA8C1B4A6}" type="datetimeFigureOut">
              <a:rPr lang="pl-PL" smtClean="0"/>
              <a:t>28.01.2019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6A588A1-60A7-40C1-89D4-3DD9A9180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30EBC03-3F8B-43BB-BC93-F581C64E5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754B6-6F2D-4A2C-B5A9-3C8C27352BB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3675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0081E1E-6DB0-49E1-ABA2-7621047C6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38E3D93-17C9-4547-8ED8-507BA4DE9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81FAAB3-56E6-4A61-88AF-99E3EDBEC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2D1A5-F4BE-49F5-9BBC-0A4FA8C1B4A6}" type="datetimeFigureOut">
              <a:rPr lang="pl-PL" smtClean="0"/>
              <a:t>28.01.2019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41370BF-EE6F-4EC7-96A4-EC773ABC3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D6A8447-758E-44C0-A1A1-0F33C52FA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754B6-6F2D-4A2C-B5A9-3C8C27352BB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01803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6655A30-79DB-4221-B6FB-4A707AF1C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6DDC939-A006-46B4-8EC9-31C0F2342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80B0243-07CF-4179-B891-6F5983C15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2D1A5-F4BE-49F5-9BBC-0A4FA8C1B4A6}" type="datetimeFigureOut">
              <a:rPr lang="pl-PL" smtClean="0"/>
              <a:t>28.01.2019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E6E8FC5-7AB6-4EF8-B320-38C75855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62D2EDE-7847-4A1E-819C-315CA165D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754B6-6F2D-4A2C-B5A9-3C8C27352BB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16853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773910B-09A4-4CF4-ADAB-138D92179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4034657-8173-486E-A4E7-2790E3FE3D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EEF5C83-472F-4249-AD0C-E5F4768B5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58EEC32-8A5F-4BEB-B02B-80086FA46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2D1A5-F4BE-49F5-9BBC-0A4FA8C1B4A6}" type="datetimeFigureOut">
              <a:rPr lang="pl-PL" smtClean="0"/>
              <a:t>28.01.2019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EF331C4-B55C-438A-A6A6-3709ACC6B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3F77A6F-B0A1-4962-B50E-73CEB4F61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754B6-6F2D-4A2C-B5A9-3C8C27352BB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72546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487BB50-E939-4C5E-AC49-83F6FDD7B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4807330-C129-4A3A-8517-0CC906F6E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463E496-50D5-42D9-BEA5-E9576D6B4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94E0E961-BE72-404D-B180-F007ADDB25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A8FB5401-18FA-49BC-A68D-04A5C58D14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6157F4C6-74C2-4120-996A-BCD2645C0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2D1A5-F4BE-49F5-9BBC-0A4FA8C1B4A6}" type="datetimeFigureOut">
              <a:rPr lang="pl-PL" smtClean="0"/>
              <a:t>28.01.2019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15A9D5C9-1ACB-468D-A88B-A00E78902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B9A278C5-FF09-4F3F-9ED5-1B70A7ABB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754B6-6F2D-4A2C-B5A9-3C8C27352BB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59408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19F15C-BE08-4CEC-B51E-D7D54097F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9DB0F128-7C8A-4B4A-935E-516232A8A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2D1A5-F4BE-49F5-9BBC-0A4FA8C1B4A6}" type="datetimeFigureOut">
              <a:rPr lang="pl-PL" smtClean="0"/>
              <a:t>28.01.2019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E462657D-3CE4-41A3-A0B8-87C503449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84CB5596-0807-4288-9E25-FB8554881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754B6-6F2D-4A2C-B5A9-3C8C27352BB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02589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D8114A2E-5F57-45A6-8FCE-C8FD4A3C2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2D1A5-F4BE-49F5-9BBC-0A4FA8C1B4A6}" type="datetimeFigureOut">
              <a:rPr lang="pl-PL" smtClean="0"/>
              <a:t>28.01.2019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D6A071AF-E277-4908-BD45-D12CDFFB6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E1FA401E-9882-416C-82BD-9CF3DFBD2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754B6-6F2D-4A2C-B5A9-3C8C27352BB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07304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08223E9-DF37-434F-B295-92BC40B30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3C63490-E151-43D3-8259-959570E8B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0C022EB-72AF-4485-A1C2-BE6070A72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198C9BA-724F-44B2-8E10-EF59A1EDE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2D1A5-F4BE-49F5-9BBC-0A4FA8C1B4A6}" type="datetimeFigureOut">
              <a:rPr lang="pl-PL" smtClean="0"/>
              <a:t>28.01.2019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1DA2012-C254-4E38-95FD-85A999860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930035D-9C82-46BA-821C-A27F911D4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754B6-6F2D-4A2C-B5A9-3C8C27352BB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19961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D366BB2-6E18-4D60-B61E-018F6E0DE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3EF68A26-3F02-4B35-ADBF-A63E348A32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7BA9EBFE-79E2-40D7-B533-76154E5C8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9F87B7F-BE0D-40F5-9188-BE6D47989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2D1A5-F4BE-49F5-9BBC-0A4FA8C1B4A6}" type="datetimeFigureOut">
              <a:rPr lang="pl-PL" smtClean="0"/>
              <a:t>28.01.2019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396612F-81CE-42B5-936E-663C5604A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07CEAE3-BE4C-42DC-AD32-2F248AEED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754B6-6F2D-4A2C-B5A9-3C8C27352BB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6059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BB368007-7B63-41E5-99FD-6DDA4B312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3E5ACFC-D1D9-4832-9931-DB50871DF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11379EC-F875-4C37-8BD0-182FBC2E54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2D1A5-F4BE-49F5-9BBC-0A4FA8C1B4A6}" type="datetimeFigureOut">
              <a:rPr lang="pl-PL" smtClean="0"/>
              <a:t>28.01.2019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3BA65FF-B20D-402D-8FB9-0B8961FEC9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667DAE3-C12E-470E-BFBB-50BADD374B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754B6-6F2D-4A2C-B5A9-3C8C27352BB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42655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answer4u.com/2012/05/hybrid-topology-advantages-and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3.bp.blogspot.com/-uOcX9Pon2c0/Tcu8C0eq_XI/AAAAAAAAACg/61C7gz0a3F8/w1200-h630-p-k-no-nu/Bus%2Btopology.JPG" TargetMode="External"/><Relationship Id="rId2" Type="http://schemas.openxmlformats.org/officeDocument/2006/relationships/hyperlink" Target="https://upload.wikimedia.org/wikipedia/commons/8/84/Star_Topology.p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nformatyka.orawskie.pl/?pl_terminologia-sieciowa,148" TargetMode="External"/><Relationship Id="rId5" Type="http://schemas.openxmlformats.org/officeDocument/2006/relationships/hyperlink" Target="http://3.bp.blogspot.com/-m4pVhf9kAhM/T6fzuAzR4II/AAAAAAAAAJ0/u2ENSgxOpbk/w1200-h630-p-k-nu/hybrid_topology_diagram.jpg" TargetMode="External"/><Relationship Id="rId4" Type="http://schemas.openxmlformats.org/officeDocument/2006/relationships/hyperlink" Target="http://www3.0zz0.com/2010/09/22/11/699616344.jp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mmons.wikimedia.org/wiki/File:Star_Topology.pn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answer4u.com/2011/05/bus-topology-advantages-and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vet-portal.net/forum/showthread.php?2193-%CA%ED%CC%E6%C7-%E4%CA%DF%E1%E3-%D4%E6%ED%C9-%E6%E4%CA%DA%D1%DD-%DA%E1%ED-%C7%E1%D4%C8%DF%C7%CA-%E6%C3%E4%E6%C7%DA%E5%C7...../page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04817EB-A211-418D-8A2D-178C88D066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Sieci komputerowe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ECC64AF-CBB3-41C1-B29D-9698E60039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Informacje podstawowe</a:t>
            </a:r>
          </a:p>
        </p:txBody>
      </p:sp>
    </p:spTree>
    <p:extLst>
      <p:ext uri="{BB962C8B-B14F-4D97-AF65-F5344CB8AC3E}">
        <p14:creationId xmlns:p14="http://schemas.microsoft.com/office/powerpoint/2010/main" val="214963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422B4458-A4C8-4E7F-B96D-134385A26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rgbClr val="000000"/>
                </a:solidFill>
              </a:rPr>
              <a:t>Topologia mieszana</a:t>
            </a:r>
          </a:p>
        </p:txBody>
      </p:sp>
      <p:sp>
        <p:nvSpPr>
          <p:cNvPr id="32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DF0E4A1F-CD78-424D-A703-9D21A2D69C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12409" y="2280400"/>
            <a:ext cx="4375619" cy="2297200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88DEBCD-D83D-498D-9677-8A0F35412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</a:rPr>
              <a:t>Komputery połączone są z wykorzystaniem wielu różnych topologii.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</a:rPr>
              <a:t>Najczęściej stosowana w dużych sieciach komputerowych.</a:t>
            </a:r>
          </a:p>
        </p:txBody>
      </p:sp>
    </p:spTree>
    <p:extLst>
      <p:ext uri="{BB962C8B-B14F-4D97-AF65-F5344CB8AC3E}">
        <p14:creationId xmlns:p14="http://schemas.microsoft.com/office/powerpoint/2010/main" val="3630531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63401B5-1CA9-4214-A6B9-0346E93E6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Podział sieci ze względu na model funkcjonowania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E937614-2517-41B7-ADFF-9793A81DC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3200" b="1" dirty="0"/>
              <a:t>Każdy z każdym (</a:t>
            </a:r>
            <a:r>
              <a:rPr lang="pl-PL" sz="3200" b="1" dirty="0" err="1"/>
              <a:t>peer</a:t>
            </a:r>
            <a:r>
              <a:rPr lang="pl-PL" sz="3200" b="1" dirty="0"/>
              <a:t>-to-</a:t>
            </a:r>
            <a:r>
              <a:rPr lang="pl-PL" sz="3200" b="1" dirty="0" err="1"/>
              <a:t>peer</a:t>
            </a:r>
            <a:r>
              <a:rPr lang="pl-PL" sz="3200" b="1" dirty="0"/>
              <a:t>, P2P)</a:t>
            </a:r>
            <a:r>
              <a:rPr lang="pl-PL" sz="3200" dirty="0"/>
              <a:t> </a:t>
            </a:r>
            <a:br>
              <a:rPr lang="pl-PL" dirty="0"/>
            </a:br>
            <a:r>
              <a:rPr lang="pl-PL" dirty="0"/>
              <a:t>Każdy komputer w sieci ma takie same prawa, może być jednocześnie klientem i serwerem</a:t>
            </a:r>
          </a:p>
          <a:p>
            <a:endParaRPr lang="pl-PL" dirty="0"/>
          </a:p>
          <a:p>
            <a:endParaRPr lang="pl-PL" dirty="0"/>
          </a:p>
          <a:p>
            <a:r>
              <a:rPr lang="pl-PL" sz="3200" b="1" dirty="0"/>
              <a:t>Klient-serwer</a:t>
            </a:r>
            <a:br>
              <a:rPr lang="pl-PL" b="1" dirty="0"/>
            </a:br>
            <a:r>
              <a:rPr lang="pl-PL" dirty="0"/>
              <a:t>Przynajmniej jeden komputer pełni role serwera, udostępniając zasoby wielu klientom</a:t>
            </a:r>
          </a:p>
        </p:txBody>
      </p:sp>
    </p:spTree>
    <p:extLst>
      <p:ext uri="{BB962C8B-B14F-4D97-AF65-F5344CB8AC3E}">
        <p14:creationId xmlns:p14="http://schemas.microsoft.com/office/powerpoint/2010/main" val="1116141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DB86F01-A159-4EBA-9AAD-863AC8C8E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Źródła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5B3F1B8-2112-4C7F-8D37-66D167175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>
                <a:hlinkClick r:id="rId2"/>
              </a:rPr>
              <a:t>https://upload.wikimedia.org/wikipedia/commons/8/84/Star_Topology.png</a:t>
            </a:r>
            <a:endParaRPr lang="pl-PL" dirty="0"/>
          </a:p>
          <a:p>
            <a:r>
              <a:rPr lang="pl-PL" dirty="0">
                <a:hlinkClick r:id="rId3"/>
              </a:rPr>
              <a:t>http://3.bp.blogspot.com/-uOcX9Pon2c0/Tcu8C0eq_XI/AAAAAAAAACg/61C7gz0a3F8/w1200-h630-p-k-no-nu/Bus%2Btopology.JPG</a:t>
            </a:r>
            <a:endParaRPr lang="pl-PL" dirty="0"/>
          </a:p>
          <a:p>
            <a:r>
              <a:rPr lang="pl-PL" dirty="0">
                <a:hlinkClick r:id="rId4"/>
              </a:rPr>
              <a:t>http://www3.0zz0.com/2010/09/22/11/699616344.jpg</a:t>
            </a:r>
            <a:endParaRPr lang="pl-PL" dirty="0"/>
          </a:p>
          <a:p>
            <a:r>
              <a:rPr lang="pl-PL" dirty="0">
                <a:hlinkClick r:id="rId5"/>
              </a:rPr>
              <a:t>http://3.bp.blogspot.com/-m4pVhf9kAhM/T6fzuAzR4II/AAAAAAAAAJ0/u2ENSgxOpbk/w1200-h630-p-k-nu/hybrid_topology_diagram.jpg</a:t>
            </a:r>
            <a:endParaRPr lang="pl-PL" dirty="0"/>
          </a:p>
          <a:p>
            <a:r>
              <a:rPr lang="pl-PL" dirty="0">
                <a:hlinkClick r:id="rId6"/>
              </a:rPr>
              <a:t>http://www.informatyka.orawskie.pl/?pl_terminologia-sieciowa,148</a:t>
            </a:r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80174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6A87A11-238A-458D-9599-99E41E684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Terminologia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0448A86-94F0-46C4-97EA-0925ADE2E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b="1" dirty="0"/>
              <a:t>Sieć komputerowa</a:t>
            </a:r>
            <a:r>
              <a:rPr lang="pl-PL" dirty="0"/>
              <a:t> - połączenie ze sobą komputerów w celu wymiany danych.</a:t>
            </a:r>
          </a:p>
          <a:p>
            <a:r>
              <a:rPr lang="pl-PL" b="1" dirty="0"/>
              <a:t>Zasoby sieciowe</a:t>
            </a:r>
            <a:r>
              <a:rPr lang="pl-PL" dirty="0"/>
              <a:t> - dane i urządzenia, do których można uzyskać dostęp w obrębie sieci.</a:t>
            </a:r>
          </a:p>
          <a:p>
            <a:r>
              <a:rPr lang="pl-PL" b="1" dirty="0"/>
              <a:t>Serwer</a:t>
            </a:r>
            <a:r>
              <a:rPr lang="pl-PL" dirty="0"/>
              <a:t> - komputer, który udostępnia zasoby w sieci.</a:t>
            </a:r>
          </a:p>
          <a:p>
            <a:r>
              <a:rPr lang="pl-PL" b="1" dirty="0"/>
              <a:t>Klient</a:t>
            </a:r>
            <a:r>
              <a:rPr lang="pl-PL" dirty="0"/>
              <a:t> - komputer, który korzysta z zasobów sieci.</a:t>
            </a:r>
          </a:p>
          <a:p>
            <a:r>
              <a:rPr lang="pl-PL" b="1" dirty="0"/>
              <a:t>Brama</a:t>
            </a:r>
            <a:r>
              <a:rPr lang="pl-PL" dirty="0"/>
              <a:t> (</a:t>
            </a:r>
            <a:r>
              <a:rPr lang="pl-PL" b="1" dirty="0" err="1"/>
              <a:t>gateway</a:t>
            </a:r>
            <a:r>
              <a:rPr lang="pl-PL" dirty="0"/>
              <a:t>) - urządzenie sieciowe umożliwiające przesyłanie pakietów danych pomiędzy sieciami komputerowymi różnego typu (oparte o różne protokoły).</a:t>
            </a:r>
          </a:p>
          <a:p>
            <a:r>
              <a:rPr lang="pl-PL" b="1" dirty="0"/>
              <a:t>Router</a:t>
            </a:r>
            <a:r>
              <a:rPr lang="pl-PL" dirty="0"/>
              <a:t> - urządzenie sieciowe umożliwiające przesyłanie pakietów danych pomiędzy różnymi sieciami komputerowymi tego samego typu.</a:t>
            </a:r>
          </a:p>
        </p:txBody>
      </p:sp>
    </p:spTree>
    <p:extLst>
      <p:ext uri="{BB962C8B-B14F-4D97-AF65-F5344CB8AC3E}">
        <p14:creationId xmlns:p14="http://schemas.microsoft.com/office/powerpoint/2010/main" val="246764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FF0A8B4-CBCC-4486-A428-918F329E3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Terminologia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700E64B-39E9-4FB8-8531-C691169AC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l-PL" b="1" dirty="0"/>
              <a:t>Host</a:t>
            </a:r>
            <a:r>
              <a:rPr lang="pl-PL" dirty="0"/>
              <a:t> - komputer lub inne urządzenie komputerowe pracujące w sieci TCP/IP.</a:t>
            </a:r>
          </a:p>
          <a:p>
            <a:r>
              <a:rPr lang="pl-PL" b="1" dirty="0"/>
              <a:t>Adres</a:t>
            </a:r>
            <a:r>
              <a:rPr lang="pl-PL" dirty="0"/>
              <a:t> </a:t>
            </a:r>
            <a:r>
              <a:rPr lang="pl-PL" b="1" dirty="0"/>
              <a:t>IP</a:t>
            </a:r>
            <a:r>
              <a:rPr lang="pl-PL" dirty="0"/>
              <a:t> - unikatowy numer przyporządkowany urządzeniom sieci komputerowych funkcjonującym w oparciu o protokół IP.</a:t>
            </a:r>
          </a:p>
          <a:p>
            <a:r>
              <a:rPr lang="pl-PL" b="1" dirty="0"/>
              <a:t>Protokół TCP/IP</a:t>
            </a:r>
            <a:r>
              <a:rPr lang="pl-PL" dirty="0"/>
              <a:t> - najczęściej stosowany protokół (zbiór protokołów), używany w sieciach komputerowych.</a:t>
            </a:r>
          </a:p>
          <a:p>
            <a:r>
              <a:rPr lang="pl-PL" b="1" dirty="0"/>
              <a:t>Karta sieciowa</a:t>
            </a:r>
            <a:r>
              <a:rPr lang="pl-PL" dirty="0"/>
              <a:t> - urządzenie umożliwiające połączenie z innymi komputerami.</a:t>
            </a:r>
          </a:p>
          <a:p>
            <a:r>
              <a:rPr lang="pl-PL" b="1" dirty="0"/>
              <a:t>Protokół</a:t>
            </a:r>
            <a:r>
              <a:rPr lang="pl-PL" dirty="0"/>
              <a:t> - zbiór reguł, którym podlega komunikacja pomiędzy komputerami.</a:t>
            </a:r>
          </a:p>
          <a:p>
            <a:r>
              <a:rPr lang="pl-PL" b="1" dirty="0"/>
              <a:t>Klient sieci</a:t>
            </a:r>
            <a:r>
              <a:rPr lang="pl-PL" dirty="0"/>
              <a:t> - oprogramowanie pozwalające korzystać z zasobów sieci pracującej pod kontrolą konkretnego systemu operacyjnego.</a:t>
            </a:r>
          </a:p>
          <a:p>
            <a:r>
              <a:rPr lang="pl-PL" b="1" dirty="0"/>
              <a:t>Usługa</a:t>
            </a:r>
            <a:r>
              <a:rPr lang="pl-PL" dirty="0"/>
              <a:t> - określenie funkcji realizowanej przez komputer pracujący w sieci.</a:t>
            </a:r>
          </a:p>
        </p:txBody>
      </p:sp>
    </p:spTree>
    <p:extLst>
      <p:ext uri="{BB962C8B-B14F-4D97-AF65-F5344CB8AC3E}">
        <p14:creationId xmlns:p14="http://schemas.microsoft.com/office/powerpoint/2010/main" val="3921155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CBC57B-AD2F-4794-BB98-2EC23809D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Rodzaje sieci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4403C1D-822A-4D0D-9E2D-B158CC1970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56535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9EDFD49-A048-4749-8902-47BCF8A97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Podział ze względu na wielkość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F70B474-D6FF-4456-8A14-65EB7C384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b="1" dirty="0"/>
              <a:t>Sieć lokalna LAN (</a:t>
            </a:r>
            <a:r>
              <a:rPr lang="pl-PL" b="1" dirty="0" err="1"/>
              <a:t>Local</a:t>
            </a:r>
            <a:r>
              <a:rPr lang="pl-PL" b="1" dirty="0"/>
              <a:t> </a:t>
            </a:r>
            <a:r>
              <a:rPr lang="pl-PL" b="1" dirty="0" err="1"/>
              <a:t>Area</a:t>
            </a:r>
            <a:r>
              <a:rPr lang="pl-PL" b="1" dirty="0"/>
              <a:t> Network)</a:t>
            </a:r>
            <a:br>
              <a:rPr lang="pl-PL" dirty="0"/>
            </a:br>
            <a:r>
              <a:rPr lang="pl-PL" dirty="0"/>
              <a:t>Obejmuje komputery połączone na małym obszarze, np. w szkole, biurze.</a:t>
            </a:r>
          </a:p>
          <a:p>
            <a:endParaRPr lang="pl-PL" dirty="0"/>
          </a:p>
          <a:p>
            <a:r>
              <a:rPr lang="pl-PL" b="1" dirty="0"/>
              <a:t>Sieć miejsca MAN (Metropolitan </a:t>
            </a:r>
            <a:r>
              <a:rPr lang="pl-PL" b="1" dirty="0" err="1"/>
              <a:t>Area</a:t>
            </a:r>
            <a:r>
              <a:rPr lang="pl-PL" b="1" dirty="0"/>
              <a:t> Network)</a:t>
            </a:r>
            <a:br>
              <a:rPr lang="pl-PL" dirty="0"/>
            </a:br>
            <a:r>
              <a:rPr lang="pl-PL" dirty="0"/>
              <a:t>Obejmuje swoim zasięgiem miasto.</a:t>
            </a:r>
          </a:p>
          <a:p>
            <a:endParaRPr lang="pl-PL" dirty="0"/>
          </a:p>
          <a:p>
            <a:r>
              <a:rPr lang="pl-PL" b="1" dirty="0"/>
              <a:t>Sieć rozległa WAN (</a:t>
            </a:r>
            <a:r>
              <a:rPr lang="pl-PL" b="1" dirty="0" err="1"/>
              <a:t>Wide</a:t>
            </a:r>
            <a:r>
              <a:rPr lang="pl-PL" b="1" dirty="0"/>
              <a:t> </a:t>
            </a:r>
            <a:r>
              <a:rPr lang="pl-PL" b="1" dirty="0" err="1"/>
              <a:t>Area</a:t>
            </a:r>
            <a:r>
              <a:rPr lang="pl-PL" b="1" dirty="0"/>
              <a:t> Network)</a:t>
            </a:r>
            <a:br>
              <a:rPr lang="pl-PL" dirty="0"/>
            </a:br>
            <a:r>
              <a:rPr lang="pl-PL" dirty="0"/>
              <a:t>Obejmuje swoim zasięgiem duży obszar, często cały kraj.</a:t>
            </a:r>
          </a:p>
          <a:p>
            <a:endParaRPr lang="pl-PL" dirty="0"/>
          </a:p>
          <a:p>
            <a:r>
              <a:rPr lang="pl-PL" b="1" dirty="0"/>
              <a:t>Internet</a:t>
            </a:r>
            <a:br>
              <a:rPr lang="pl-PL" dirty="0"/>
            </a:br>
            <a:r>
              <a:rPr lang="pl-PL" dirty="0"/>
              <a:t>Łączy ze sobą sieci na całej Ziemi.</a:t>
            </a:r>
          </a:p>
        </p:txBody>
      </p:sp>
    </p:spTree>
    <p:extLst>
      <p:ext uri="{BB962C8B-B14F-4D97-AF65-F5344CB8AC3E}">
        <p14:creationId xmlns:p14="http://schemas.microsoft.com/office/powerpoint/2010/main" val="1493115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7BFD147-6E3C-44F0-82D7-8E83BDBF6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Podział ze względu na topologię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673960D-71E2-45B2-AC09-AB3E5694C2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50044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422B4458-A4C8-4E7F-B96D-134385A26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rgbClr val="000000"/>
                </a:solidFill>
              </a:rPr>
              <a:t>Topologia gwiazdy</a:t>
            </a:r>
          </a:p>
        </p:txBody>
      </p:sp>
      <p:sp>
        <p:nvSpPr>
          <p:cNvPr id="23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44D18963-0F01-41C6-B625-01DF26DB2D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29349" y="1887337"/>
            <a:ext cx="3661831" cy="3103524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88DEBCD-D83D-498D-9677-8A0F35412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sz="3600" dirty="0">
                <a:solidFill>
                  <a:srgbClr val="000000"/>
                </a:solidFill>
              </a:rPr>
              <a:t>Komputery połączone są ze sobą za pomocą jednego punktu centralnego (hub, </a:t>
            </a:r>
            <a:r>
              <a:rPr lang="pl-PL" sz="3600" dirty="0" err="1">
                <a:solidFill>
                  <a:srgbClr val="000000"/>
                </a:solidFill>
              </a:rPr>
              <a:t>switch</a:t>
            </a:r>
            <a:r>
              <a:rPr lang="pl-PL" sz="3600" dirty="0">
                <a:solidFill>
                  <a:srgbClr val="0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17264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422B4458-A4C8-4E7F-B96D-134385A26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rgbClr val="000000"/>
                </a:solidFill>
              </a:rPr>
              <a:t>Topologia szyny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Obraz 4" descr="Obraz zawierający zrzut ekranu&#10;&#10;Opis wygenerowany automatycznie">
            <a:extLst>
              <a:ext uri="{FF2B5EF4-FFF2-40B4-BE49-F238E27FC236}">
                <a16:creationId xmlns:a16="http://schemas.microsoft.com/office/drawing/2014/main" id="{F53EA2AC-9BE5-439B-92F6-C3A00BCA58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0" y="2391862"/>
            <a:ext cx="4768453" cy="2074276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88DEBCD-D83D-498D-9677-8A0F35412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sz="3600" dirty="0">
                <a:solidFill>
                  <a:srgbClr val="000000"/>
                </a:solidFill>
              </a:rPr>
              <a:t>Komputery podłączone są do wspólnego przewodu</a:t>
            </a:r>
          </a:p>
        </p:txBody>
      </p:sp>
    </p:spTree>
    <p:extLst>
      <p:ext uri="{BB962C8B-B14F-4D97-AF65-F5344CB8AC3E}">
        <p14:creationId xmlns:p14="http://schemas.microsoft.com/office/powerpoint/2010/main" val="1321905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422B4458-A4C8-4E7F-B96D-134385A26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rgbClr val="000000"/>
                </a:solidFill>
              </a:rPr>
              <a:t>Topologia pierścienia</a:t>
            </a:r>
          </a:p>
        </p:txBody>
      </p:sp>
      <p:sp>
        <p:nvSpPr>
          <p:cNvPr id="23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9B69A46F-D053-45A2-BBC2-C7D1E12769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4526" r="24119" b="-1"/>
          <a:stretch/>
        </p:blipFill>
        <p:spPr>
          <a:xfrm>
            <a:off x="475862" y="1356119"/>
            <a:ext cx="3960963" cy="4145761"/>
          </a:xfrm>
          <a:custGeom>
            <a:avLst/>
            <a:gdLst>
              <a:gd name="connsiteX0" fmla="*/ 2306172 w 4838041"/>
              <a:gd name="connsiteY0" fmla="*/ 0 h 5063738"/>
              <a:gd name="connsiteX1" fmla="*/ 4838041 w 4838041"/>
              <a:gd name="connsiteY1" fmla="*/ 2531869 h 5063738"/>
              <a:gd name="connsiteX2" fmla="*/ 2306172 w 4838041"/>
              <a:gd name="connsiteY2" fmla="*/ 5063738 h 5063738"/>
              <a:gd name="connsiteX3" fmla="*/ 79886 w 4838041"/>
              <a:gd name="connsiteY3" fmla="*/ 3738709 h 5063738"/>
              <a:gd name="connsiteX4" fmla="*/ 0 w 4838041"/>
              <a:gd name="connsiteY4" fmla="*/ 3572876 h 5063738"/>
              <a:gd name="connsiteX5" fmla="*/ 0 w 4838041"/>
              <a:gd name="connsiteY5" fmla="*/ 1490863 h 5063738"/>
              <a:gd name="connsiteX6" fmla="*/ 79886 w 4838041"/>
              <a:gd name="connsiteY6" fmla="*/ 1325030 h 5063738"/>
              <a:gd name="connsiteX7" fmla="*/ 2306172 w 4838041"/>
              <a:gd name="connsiteY7" fmla="*/ 0 h 506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88DEBCD-D83D-498D-9677-8A0F35412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sz="3200" dirty="0">
                <a:solidFill>
                  <a:srgbClr val="000000"/>
                </a:solidFill>
              </a:rPr>
              <a:t>Komputery podłączone są do wspólnego przewodu. </a:t>
            </a:r>
          </a:p>
          <a:p>
            <a:pPr marL="0" indent="0">
              <a:buNone/>
            </a:pPr>
            <a:r>
              <a:rPr lang="pl-PL" sz="3200" dirty="0">
                <a:solidFill>
                  <a:srgbClr val="000000"/>
                </a:solidFill>
              </a:rPr>
              <a:t>Podobna do topologii szyny, ale końce są połączone, tworząc pierścień.</a:t>
            </a:r>
          </a:p>
        </p:txBody>
      </p:sp>
    </p:spTree>
    <p:extLst>
      <p:ext uri="{BB962C8B-B14F-4D97-AF65-F5344CB8AC3E}">
        <p14:creationId xmlns:p14="http://schemas.microsoft.com/office/powerpoint/2010/main" val="1857911965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207</Words>
  <Application>Microsoft Office PowerPoint</Application>
  <PresentationFormat>Panoramiczny</PresentationFormat>
  <Paragraphs>51</Paragraphs>
  <Slides>12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Motyw pakietu Office</vt:lpstr>
      <vt:lpstr>Sieci komputerowe</vt:lpstr>
      <vt:lpstr>Terminologia</vt:lpstr>
      <vt:lpstr>Terminologia</vt:lpstr>
      <vt:lpstr>Rodzaje sieci</vt:lpstr>
      <vt:lpstr>Podział ze względu na wielkość</vt:lpstr>
      <vt:lpstr>Podział ze względu na topologię</vt:lpstr>
      <vt:lpstr>Topologia gwiazdy</vt:lpstr>
      <vt:lpstr>Topologia szyny</vt:lpstr>
      <vt:lpstr>Topologia pierścienia</vt:lpstr>
      <vt:lpstr>Topologia mieszana</vt:lpstr>
      <vt:lpstr>Podział sieci ze względu na model funkcjonowania</vt:lpstr>
      <vt:lpstr>Źródła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Sieci komputerowe</dc:title>
  <dc:creator>Damian Kurpiewski</dc:creator>
  <cp:lastModifiedBy>Damian Kurpiewski</cp:lastModifiedBy>
  <cp:revision>4</cp:revision>
  <dcterms:created xsi:type="dcterms:W3CDTF">2019-01-28T23:03:27Z</dcterms:created>
  <dcterms:modified xsi:type="dcterms:W3CDTF">2019-01-28T23:10:03Z</dcterms:modified>
</cp:coreProperties>
</file>