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33" r:id="rId1"/>
  </p:sldMasterIdLst>
  <p:sldIdLst>
    <p:sldId id="256" r:id="rId2"/>
    <p:sldId id="264" r:id="rId3"/>
    <p:sldId id="265" r:id="rId4"/>
    <p:sldId id="262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35"/>
    <p:restoredTop sz="92376"/>
  </p:normalViewPr>
  <p:slideViewPr>
    <p:cSldViewPr snapToGrid="0" snapToObjects="1">
      <p:cViewPr varScale="1">
        <p:scale>
          <a:sx n="98" d="100"/>
          <a:sy n="98" d="100"/>
        </p:scale>
        <p:origin x="21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6836522-8226-5C45-B12B-C5E5F8B0FBC0}" type="datetimeFigureOut">
              <a:rPr lang="pl-PL" smtClean="0"/>
              <a:t>18.06.2018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CD17D01-D32A-EE43-8B19-CA5C256EABE1}" type="slidenum">
              <a:rPr lang="pl-PL" smtClean="0"/>
              <a:t>‹#›</a:t>
            </a:fld>
            <a:endParaRPr lang="pl-PL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52589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
Drugi poziom
Trzeci poziom
Czwarty poziom
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6522-8226-5C45-B12B-C5E5F8B0FBC0}" type="datetimeFigureOut">
              <a:rPr lang="pl-PL" smtClean="0"/>
              <a:t>18.06.2018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7D01-D32A-EE43-8B19-CA5C256EAB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60042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l-PL"/>
              <a:t>Edytuj style wzorca tekstu
Drugi poziom
Trzeci poziom
Czwarty poziom
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6522-8226-5C45-B12B-C5E5F8B0FBC0}" type="datetimeFigureOut">
              <a:rPr lang="pl-PL" smtClean="0"/>
              <a:t>18.06.2018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7D01-D32A-EE43-8B19-CA5C256EAB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86651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
Drugi poziom
Trzeci poziom
Czwarty poziom
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6522-8226-5C45-B12B-C5E5F8B0FBC0}" type="datetimeFigureOut">
              <a:rPr lang="pl-PL" smtClean="0"/>
              <a:t>18.06.2018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7D01-D32A-EE43-8B19-CA5C256EAB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0189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
Drugi poziom
Trzeci poziom
Czwarty poziom
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6836522-8226-5C45-B12B-C5E5F8B0FBC0}" type="datetimeFigureOut">
              <a:rPr lang="pl-PL" smtClean="0"/>
              <a:t>18.06.2018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CD17D01-D32A-EE43-8B19-CA5C256EABE1}" type="slidenum">
              <a:rPr lang="pl-PL" smtClean="0"/>
              <a:t>‹#›</a:t>
            </a:fld>
            <a:endParaRPr lang="pl-PL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725709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l-PL"/>
              <a:t>Edytuj style wzorca tekstu
Drugi poziom
Trzeci poziom
Czwarty poziom
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l-PL"/>
              <a:t>Edytuj style wzorca tekstu
Drugi poziom
Trzeci poziom
Czwarty poziom
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6522-8226-5C45-B12B-C5E5F8B0FBC0}" type="datetimeFigureOut">
              <a:rPr lang="pl-PL" smtClean="0"/>
              <a:t>18.06.2018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7D01-D32A-EE43-8B19-CA5C256EAB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4820592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
Drugi poziom
Trzeci poziom
Czwarty poziom
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l-PL"/>
              <a:t>Edytuj style wzorca tekstu
Drugi poziom
Trzeci poziom
Czwarty poziom
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
Drugi poziom
Trzeci poziom
Czwarty poziom
Piąty poziom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l-PL"/>
              <a:t>Edytuj style wzorca tekstu
Drugi poziom
Trzeci poziom
Czwarty poziom
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6522-8226-5C45-B12B-C5E5F8B0FBC0}" type="datetimeFigureOut">
              <a:rPr lang="pl-PL" smtClean="0"/>
              <a:t>18.06.2018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7D01-D32A-EE43-8B19-CA5C256EAB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9006174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6522-8226-5C45-B12B-C5E5F8B0FBC0}" type="datetimeFigureOut">
              <a:rPr lang="pl-PL" smtClean="0"/>
              <a:t>18.06.2018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7D01-D32A-EE43-8B19-CA5C256EAB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83342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6522-8226-5C45-B12B-C5E5F8B0FBC0}" type="datetimeFigureOut">
              <a:rPr lang="pl-PL" smtClean="0"/>
              <a:t>18.06.2018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7D01-D32A-EE43-8B19-CA5C256EAB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7543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
Drugi poziom
Trzeci poziom
Czwarty poziom
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
Drugi poziom
Trzeci poziom
Czwarty poziom
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C6836522-8226-5C45-B12B-C5E5F8B0FBC0}" type="datetimeFigureOut">
              <a:rPr lang="pl-PL" smtClean="0"/>
              <a:t>18.06.2018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CD17D01-D32A-EE43-8B19-CA5C256EABE1}" type="slidenum">
              <a:rPr lang="pl-PL" smtClean="0"/>
              <a:t>‹#›</a:t>
            </a:fld>
            <a:endParaRPr lang="pl-PL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573947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
Drugi poziom
Trzeci poziom
Czwarty poziom
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C6836522-8226-5C45-B12B-C5E5F8B0FBC0}" type="datetimeFigureOut">
              <a:rPr lang="pl-PL" smtClean="0"/>
              <a:t>18.06.2018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1CD17D01-D32A-EE43-8B19-CA5C256EAB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02841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
Drugi poziom
Trzeci poziom
Czwarty poziom
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6836522-8226-5C45-B12B-C5E5F8B0FBC0}" type="datetimeFigureOut">
              <a:rPr lang="pl-PL" smtClean="0"/>
              <a:t>18.06.2018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CD17D01-D32A-EE43-8B19-CA5C256EABE1}" type="slidenum">
              <a:rPr lang="pl-PL" smtClean="0"/>
              <a:t>‹#›</a:t>
            </a:fld>
            <a:endParaRPr lang="pl-PL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51240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34" r:id="rId1"/>
    <p:sldLayoutId id="2147484435" r:id="rId2"/>
    <p:sldLayoutId id="2147484436" r:id="rId3"/>
    <p:sldLayoutId id="2147484437" r:id="rId4"/>
    <p:sldLayoutId id="2147484438" r:id="rId5"/>
    <p:sldLayoutId id="2147484439" r:id="rId6"/>
    <p:sldLayoutId id="2147484440" r:id="rId7"/>
    <p:sldLayoutId id="2147484441" r:id="rId8"/>
    <p:sldLayoutId id="2147484442" r:id="rId9"/>
    <p:sldLayoutId id="2147484443" r:id="rId10"/>
    <p:sldLayoutId id="21474844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7350370-268C-1441-9B30-AA261F2325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Hasła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0C4C3FD-554B-1547-951A-9762B778D9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Trochę statystyk na temat tego, jak chronimy swoje dane</a:t>
            </a:r>
          </a:p>
        </p:txBody>
      </p:sp>
    </p:spTree>
    <p:extLst>
      <p:ext uri="{BB962C8B-B14F-4D97-AF65-F5344CB8AC3E}">
        <p14:creationId xmlns:p14="http://schemas.microsoft.com/office/powerpoint/2010/main" val="1591542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B95B318-4988-8641-A0C0-F06F10AFD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Proste hasła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FD0E6EB-C86F-BA4F-B568-C26E79C5E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005075"/>
          </a:xfrm>
        </p:spPr>
        <p:txBody>
          <a:bodyPr>
            <a:normAutofit/>
          </a:bodyPr>
          <a:lstStyle/>
          <a:p>
            <a:r>
              <a:rPr lang="pl-PL" sz="2400" dirty="0"/>
              <a:t>W 2013 roku z baz danych Adobe ukradziono hasła do </a:t>
            </a:r>
            <a:r>
              <a:rPr lang="pl-PL" sz="2400" b="1" dirty="0">
                <a:solidFill>
                  <a:schemeClr val="accent4"/>
                </a:solidFill>
              </a:rPr>
              <a:t>130 milionów kont</a:t>
            </a:r>
          </a:p>
          <a:p>
            <a:endParaRPr lang="pl-PL" sz="2400" dirty="0"/>
          </a:p>
          <a:p>
            <a:r>
              <a:rPr lang="pl-PL" sz="2400" b="1" dirty="0">
                <a:solidFill>
                  <a:schemeClr val="accent6"/>
                </a:solidFill>
              </a:rPr>
              <a:t>3.2 miliony </a:t>
            </a:r>
            <a:r>
              <a:rPr lang="pl-PL" sz="2400" dirty="0"/>
              <a:t>z tego stanowiło </a:t>
            </a:r>
            <a:r>
              <a:rPr lang="pl-PL" sz="2400" b="1" dirty="0">
                <a:solidFill>
                  <a:schemeClr val="accent4"/>
                </a:solidFill>
              </a:rPr>
              <a:t>pięć</a:t>
            </a:r>
            <a:r>
              <a:rPr lang="pl-PL" sz="2400" dirty="0"/>
              <a:t> powtarzających się haseł:</a:t>
            </a:r>
          </a:p>
          <a:p>
            <a:pPr lvl="1"/>
            <a:r>
              <a:rPr lang="pl-PL" sz="2400" b="1" dirty="0"/>
              <a:t>123456,</a:t>
            </a:r>
          </a:p>
          <a:p>
            <a:pPr lvl="1"/>
            <a:r>
              <a:rPr lang="pl-PL" sz="2400" b="1" dirty="0"/>
              <a:t>12345678,</a:t>
            </a:r>
          </a:p>
          <a:p>
            <a:pPr lvl="1"/>
            <a:r>
              <a:rPr lang="pl-PL" sz="2400" b="1" dirty="0" err="1"/>
              <a:t>Password</a:t>
            </a:r>
            <a:endParaRPr lang="pl-PL" sz="2400" b="1" dirty="0"/>
          </a:p>
          <a:p>
            <a:pPr lvl="1"/>
            <a:r>
              <a:rPr lang="pl-PL" sz="2400" b="1" dirty="0"/>
              <a:t>Adobe123</a:t>
            </a:r>
          </a:p>
          <a:p>
            <a:pPr lvl="1"/>
            <a:r>
              <a:rPr lang="pl-PL" sz="2400" b="1" dirty="0"/>
              <a:t>12345678.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89573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B95B318-4988-8641-A0C0-F06F10AFD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Proste hasła c.d.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FD0E6EB-C86F-BA4F-B568-C26E79C5E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005075"/>
          </a:xfrm>
        </p:spPr>
        <p:txBody>
          <a:bodyPr/>
          <a:lstStyle/>
          <a:p>
            <a:r>
              <a:rPr lang="pl-PL" sz="2400" dirty="0"/>
              <a:t>Firma </a:t>
            </a:r>
            <a:r>
              <a:rPr lang="pl-PL" sz="2400" dirty="0" err="1"/>
              <a:t>Skyhigh</a:t>
            </a:r>
            <a:r>
              <a:rPr lang="pl-PL" sz="2400" dirty="0"/>
              <a:t> Networks przeprowadziła analizę </a:t>
            </a:r>
            <a:r>
              <a:rPr lang="pl-PL" sz="2400" b="1" dirty="0">
                <a:solidFill>
                  <a:schemeClr val="accent4"/>
                </a:solidFill>
              </a:rPr>
              <a:t>11 milionów </a:t>
            </a:r>
            <a:r>
              <a:rPr lang="pl-PL" sz="2400" dirty="0"/>
              <a:t>skradzionych haseł do usług webowych</a:t>
            </a:r>
          </a:p>
          <a:p>
            <a:r>
              <a:rPr lang="pl-PL" sz="2400" dirty="0"/>
              <a:t>Odkryli, że </a:t>
            </a:r>
            <a:r>
              <a:rPr lang="pl-PL" sz="2400" b="1" dirty="0">
                <a:solidFill>
                  <a:schemeClr val="accent4"/>
                </a:solidFill>
              </a:rPr>
              <a:t>20</a:t>
            </a:r>
            <a:r>
              <a:rPr lang="pl-PL" sz="2400" dirty="0"/>
              <a:t> powtarzających się haseł stanowi aż </a:t>
            </a:r>
            <a:r>
              <a:rPr lang="pl-PL" sz="2400" b="1" dirty="0">
                <a:solidFill>
                  <a:schemeClr val="accent6"/>
                </a:solidFill>
              </a:rPr>
              <a:t>10,3%</a:t>
            </a:r>
            <a:r>
              <a:rPr lang="pl-PL" sz="2400" dirty="0"/>
              <a:t> całego zbioru</a:t>
            </a:r>
          </a:p>
          <a:p>
            <a:r>
              <a:rPr lang="pl-PL" sz="2400" dirty="0"/>
              <a:t>W ciągu ostatnich kilku lat lista </a:t>
            </a:r>
            <a:r>
              <a:rPr lang="pl-PL" sz="2400" b="1" dirty="0">
                <a:solidFill>
                  <a:schemeClr val="accent6"/>
                </a:solidFill>
              </a:rPr>
              <a:t>10 najpopularniejszych haseł niewiele się zmieniła</a:t>
            </a:r>
          </a:p>
          <a:p>
            <a:r>
              <a:rPr lang="pl-PL" sz="2400" dirty="0"/>
              <a:t>Gdy ludzie muszą dodać cyfrę do swojego hasła, zazwyczaj dodają </a:t>
            </a:r>
            <a:r>
              <a:rPr lang="pl-PL" sz="2400" b="1" dirty="0">
                <a:solidFill>
                  <a:schemeClr val="accent6"/>
                </a:solidFill>
              </a:rPr>
              <a:t>1 lub 2 na końcu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7382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8B93055-752C-2248-B6F4-E725951A7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Proste hasła c.d.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600F039-3553-364D-BC82-1C8DDCFA4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005075"/>
          </a:xfrm>
        </p:spPr>
        <p:txBody>
          <a:bodyPr>
            <a:normAutofit/>
          </a:bodyPr>
          <a:lstStyle/>
          <a:p>
            <a:r>
              <a:rPr lang="pl-PL" sz="2400" dirty="0"/>
              <a:t>Wielu ekspertów uważa, że </a:t>
            </a:r>
            <a:r>
              <a:rPr lang="pl-PL" sz="2400" dirty="0">
                <a:solidFill>
                  <a:schemeClr val="accent2"/>
                </a:solidFill>
              </a:rPr>
              <a:t>częste zmiany haseł w rzeczywistości pogorszyły bezpieczeństwo</a:t>
            </a:r>
          </a:p>
          <a:p>
            <a:r>
              <a:rPr lang="pl-PL" sz="2400" dirty="0"/>
              <a:t>Jest to spowodowane tym, że ludzie najczęściej używają </a:t>
            </a:r>
            <a:r>
              <a:rPr lang="pl-PL" sz="2400" dirty="0">
                <a:solidFill>
                  <a:schemeClr val="accent2"/>
                </a:solidFill>
              </a:rPr>
              <a:t>tego samego hasła z niewielką zmianą</a:t>
            </a:r>
            <a:r>
              <a:rPr lang="pl-PL" sz="2400" dirty="0"/>
              <a:t>, np. dodając numer miesiąca na końcu</a:t>
            </a:r>
          </a:p>
          <a:p>
            <a:r>
              <a:rPr lang="pl-PL" sz="2400" b="1" dirty="0">
                <a:solidFill>
                  <a:schemeClr val="accent4"/>
                </a:solidFill>
              </a:rPr>
              <a:t>Dwie trzecie</a:t>
            </a:r>
            <a:r>
              <a:rPr lang="pl-PL" sz="2400" dirty="0">
                <a:solidFill>
                  <a:schemeClr val="accent4"/>
                </a:solidFill>
              </a:rPr>
              <a:t> </a:t>
            </a:r>
            <a:r>
              <a:rPr lang="pl-PL" sz="2400" dirty="0"/>
              <a:t>ludzi używa </a:t>
            </a:r>
            <a:r>
              <a:rPr lang="pl-PL" sz="2400" b="1" dirty="0">
                <a:solidFill>
                  <a:schemeClr val="accent4"/>
                </a:solidFill>
              </a:rPr>
              <a:t>nie więcej niż dwóch haseł </a:t>
            </a:r>
            <a:r>
              <a:rPr lang="pl-PL" sz="2400" dirty="0"/>
              <a:t>do wszystkich swoich kont internetowych</a:t>
            </a:r>
          </a:p>
          <a:p>
            <a:r>
              <a:rPr lang="pl-PL" sz="2400" dirty="0"/>
              <a:t>Lista 10000 najpopularniejszych haseł:</a:t>
            </a:r>
          </a:p>
        </p:txBody>
      </p:sp>
    </p:spTree>
    <p:extLst>
      <p:ext uri="{BB962C8B-B14F-4D97-AF65-F5344CB8AC3E}">
        <p14:creationId xmlns:p14="http://schemas.microsoft.com/office/powerpoint/2010/main" val="374915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6872806-649A-EE41-B574-B77E8721E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Łamanie haseł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A2562C1-6F2F-F448-9301-EE6AAFF36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005075"/>
          </a:xfrm>
        </p:spPr>
        <p:txBody>
          <a:bodyPr>
            <a:normAutofit/>
          </a:bodyPr>
          <a:lstStyle/>
          <a:p>
            <a:r>
              <a:rPr lang="pl-PL" sz="2400" dirty="0"/>
              <a:t>Obecnie mówi się, że minimalna długość hasła, by uniknąć ataku typu </a:t>
            </a:r>
            <a:r>
              <a:rPr lang="pl-PL" sz="2400" b="1" dirty="0" err="1">
                <a:solidFill>
                  <a:schemeClr val="accent2"/>
                </a:solidFill>
              </a:rPr>
              <a:t>brute</a:t>
            </a:r>
            <a:r>
              <a:rPr lang="pl-PL" sz="2400" b="1" dirty="0">
                <a:solidFill>
                  <a:schemeClr val="accent2"/>
                </a:solidFill>
              </a:rPr>
              <a:t> </a:t>
            </a:r>
            <a:r>
              <a:rPr lang="pl-PL" sz="2400" b="1" dirty="0" err="1">
                <a:solidFill>
                  <a:schemeClr val="accent2"/>
                </a:solidFill>
              </a:rPr>
              <a:t>force</a:t>
            </a:r>
            <a:r>
              <a:rPr lang="pl-PL" sz="2400" dirty="0"/>
              <a:t>, to </a:t>
            </a:r>
            <a:r>
              <a:rPr lang="pl-PL" sz="2400" b="1" dirty="0">
                <a:solidFill>
                  <a:schemeClr val="accent4"/>
                </a:solidFill>
              </a:rPr>
              <a:t>13 znaków</a:t>
            </a:r>
          </a:p>
          <a:p>
            <a:r>
              <a:rPr lang="pl-PL" sz="2400" dirty="0"/>
              <a:t>W 2012 roku eksperci odkryli środowisko składające się z </a:t>
            </a:r>
            <a:r>
              <a:rPr lang="pl-PL" sz="2400" b="1" dirty="0">
                <a:solidFill>
                  <a:schemeClr val="accent2"/>
                </a:solidFill>
              </a:rPr>
              <a:t>5 serwerów </a:t>
            </a:r>
            <a:r>
              <a:rPr lang="pl-PL" sz="2400" dirty="0"/>
              <a:t>wspieranych przez </a:t>
            </a:r>
            <a:r>
              <a:rPr lang="pl-PL" sz="2400" b="1" dirty="0">
                <a:solidFill>
                  <a:schemeClr val="accent2"/>
                </a:solidFill>
              </a:rPr>
              <a:t>25 kart graficznych</a:t>
            </a:r>
          </a:p>
          <a:p>
            <a:r>
              <a:rPr lang="pl-PL" sz="2400" dirty="0"/>
              <a:t>Układ ten pozwalał na sprawdzanie </a:t>
            </a:r>
            <a:r>
              <a:rPr lang="pl-PL" sz="2400" b="1" dirty="0">
                <a:solidFill>
                  <a:schemeClr val="accent4"/>
                </a:solidFill>
              </a:rPr>
              <a:t>350 bilionów haseł na sekundę</a:t>
            </a:r>
          </a:p>
          <a:p>
            <a:r>
              <a:rPr lang="pl-PL" sz="2400" dirty="0"/>
              <a:t>Umożliwiało to sprawdzenie każdego możliwego kodu systemu Windows w </a:t>
            </a:r>
            <a:r>
              <a:rPr lang="pl-PL" sz="2400" b="1" dirty="0">
                <a:solidFill>
                  <a:schemeClr val="accent6"/>
                </a:solidFill>
              </a:rPr>
              <a:t>mniej niż sześć godzin</a:t>
            </a:r>
          </a:p>
          <a:p>
            <a:r>
              <a:rPr lang="pl-PL" sz="2400" dirty="0"/>
              <a:t>Od tamtego czasu nie powstała szybsza maszyna</a:t>
            </a:r>
          </a:p>
        </p:txBody>
      </p:sp>
    </p:spTree>
    <p:extLst>
      <p:ext uri="{BB962C8B-B14F-4D97-AF65-F5344CB8AC3E}">
        <p14:creationId xmlns:p14="http://schemas.microsoft.com/office/powerpoint/2010/main" val="2119206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752F352-D7DC-D547-ABD7-CB63336A3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Łamanie haseł c.d.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09493EF-7F34-C24B-966F-DBDE037A8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005075"/>
          </a:xfrm>
        </p:spPr>
        <p:txBody>
          <a:bodyPr>
            <a:normAutofit/>
          </a:bodyPr>
          <a:lstStyle/>
          <a:p>
            <a:r>
              <a:rPr lang="pl-PL" sz="2400" dirty="0"/>
              <a:t>Złamanie losowego </a:t>
            </a:r>
            <a:r>
              <a:rPr lang="pl-PL" sz="2400" b="1" dirty="0"/>
              <a:t>8-znakowego</a:t>
            </a:r>
            <a:r>
              <a:rPr lang="pl-PL" sz="2400" dirty="0"/>
              <a:t> hasła </a:t>
            </a:r>
            <a:r>
              <a:rPr lang="pl-PL" sz="2400" b="1" dirty="0">
                <a:solidFill>
                  <a:schemeClr val="accent2"/>
                </a:solidFill>
              </a:rPr>
              <a:t>z7S69s@9</a:t>
            </a:r>
            <a:r>
              <a:rPr lang="pl-PL" sz="2400" dirty="0"/>
              <a:t> zajęłoby typowemu programowi typu </a:t>
            </a:r>
            <a:r>
              <a:rPr lang="pl-PL" sz="2400" dirty="0" err="1"/>
              <a:t>brute</a:t>
            </a:r>
            <a:r>
              <a:rPr lang="pl-PL" sz="2400" dirty="0"/>
              <a:t> </a:t>
            </a:r>
            <a:r>
              <a:rPr lang="pl-PL" sz="2400" dirty="0" err="1"/>
              <a:t>force</a:t>
            </a:r>
            <a:r>
              <a:rPr lang="pl-PL" sz="2400" dirty="0"/>
              <a:t> </a:t>
            </a:r>
          </a:p>
          <a:p>
            <a:pPr marL="0" indent="0" algn="ctr">
              <a:buNone/>
            </a:pPr>
            <a:r>
              <a:rPr lang="pl-PL" sz="2400" b="1" dirty="0">
                <a:solidFill>
                  <a:schemeClr val="accent4"/>
                </a:solidFill>
              </a:rPr>
              <a:t>12 lat, 4 miesiące i 16 dni</a:t>
            </a:r>
          </a:p>
          <a:p>
            <a:r>
              <a:rPr lang="pl-PL" sz="2400" dirty="0"/>
              <a:t>Na złamanie tego samego hasła w </a:t>
            </a:r>
            <a:r>
              <a:rPr lang="pl-PL" sz="2400" b="1" dirty="0"/>
              <a:t>1990</a:t>
            </a:r>
            <a:r>
              <a:rPr lang="pl-PL" sz="2400" dirty="0"/>
              <a:t> roku potrzebowalibyśmy </a:t>
            </a:r>
          </a:p>
          <a:p>
            <a:pPr marL="0" indent="0" algn="ctr">
              <a:buNone/>
            </a:pPr>
            <a:r>
              <a:rPr lang="pl-PL" sz="2400" b="1" dirty="0">
                <a:solidFill>
                  <a:schemeClr val="accent4"/>
                </a:solidFill>
              </a:rPr>
              <a:t>6495 lat</a:t>
            </a:r>
          </a:p>
          <a:p>
            <a:r>
              <a:rPr lang="pl-PL" sz="2400" dirty="0"/>
              <a:t>Przewiduje się, że w </a:t>
            </a:r>
            <a:r>
              <a:rPr lang="pl-PL" sz="2400" b="1" dirty="0"/>
              <a:t>2020</a:t>
            </a:r>
            <a:r>
              <a:rPr lang="pl-PL" sz="2400" dirty="0"/>
              <a:t> roku zajmie to ok. </a:t>
            </a:r>
            <a:r>
              <a:rPr lang="pl-PL" sz="2400" b="1" dirty="0">
                <a:solidFill>
                  <a:schemeClr val="accent4"/>
                </a:solidFill>
              </a:rPr>
              <a:t>9 lat, 6 miesięcy i 18 dni</a:t>
            </a:r>
          </a:p>
          <a:p>
            <a:r>
              <a:rPr lang="pl-PL" sz="2400" dirty="0"/>
              <a:t>Eksperci twierdzą, że </a:t>
            </a:r>
            <a:r>
              <a:rPr lang="pl-PL" sz="2400" b="1" dirty="0"/>
              <a:t>komputery kwantowe </a:t>
            </a:r>
            <a:r>
              <a:rPr lang="pl-PL" sz="2400" dirty="0"/>
              <a:t>będą mogły tego dokonać w </a:t>
            </a:r>
            <a:r>
              <a:rPr lang="pl-PL" sz="2400" b="1" dirty="0">
                <a:solidFill>
                  <a:schemeClr val="accent4"/>
                </a:solidFill>
              </a:rPr>
              <a:t>mniej niż 5 sekund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7775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B54ACD1-FF87-6F46-BFBE-9954737A7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Łamanie haseł c.d.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6BC8908-703E-4F4C-8254-16DC5D119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552409"/>
          </a:xfrm>
        </p:spPr>
        <p:txBody>
          <a:bodyPr>
            <a:normAutofit fontScale="92500"/>
          </a:bodyPr>
          <a:lstStyle/>
          <a:p>
            <a:r>
              <a:rPr lang="pl-PL" sz="2400" dirty="0"/>
              <a:t>Hasło o długości 8 znaków, składające się tylko z małych </a:t>
            </a:r>
            <a:r>
              <a:rPr lang="pl-PL" sz="2400" b="1" dirty="0">
                <a:solidFill>
                  <a:schemeClr val="accent4"/>
                </a:solidFill>
              </a:rPr>
              <a:t>lub</a:t>
            </a:r>
            <a:r>
              <a:rPr lang="pl-PL" sz="2400" dirty="0"/>
              <a:t> dużych liter ma </a:t>
            </a:r>
            <a:r>
              <a:rPr lang="pl-PL" sz="2400" b="1" dirty="0">
                <a:solidFill>
                  <a:schemeClr val="accent6"/>
                </a:solidFill>
              </a:rPr>
              <a:t>200 bilionów (2*10</a:t>
            </a:r>
            <a:r>
              <a:rPr lang="pl-PL" sz="2400" b="1" baseline="30000" dirty="0">
                <a:solidFill>
                  <a:schemeClr val="accent6"/>
                </a:solidFill>
              </a:rPr>
              <a:t>9</a:t>
            </a:r>
            <a:r>
              <a:rPr lang="pl-PL" sz="2400" b="1" dirty="0">
                <a:solidFill>
                  <a:schemeClr val="accent6"/>
                </a:solidFill>
              </a:rPr>
              <a:t>) </a:t>
            </a:r>
            <a:r>
              <a:rPr lang="pl-PL" sz="2400" dirty="0"/>
              <a:t>potencjalnych kombinacji</a:t>
            </a:r>
          </a:p>
          <a:p>
            <a:r>
              <a:rPr lang="pl-PL" sz="2400" dirty="0"/>
              <a:t>Hasło o tej samej długości, składające się z kombinacji małych </a:t>
            </a:r>
            <a:r>
              <a:rPr lang="pl-PL" sz="2400" b="1" dirty="0">
                <a:solidFill>
                  <a:schemeClr val="accent4"/>
                </a:solidFill>
              </a:rPr>
              <a:t>i</a:t>
            </a:r>
            <a:r>
              <a:rPr lang="pl-PL" sz="2400" dirty="0"/>
              <a:t> dużych liter ma </a:t>
            </a:r>
            <a:r>
              <a:rPr lang="pl-PL" sz="2400" b="1" dirty="0">
                <a:solidFill>
                  <a:schemeClr val="accent6"/>
                </a:solidFill>
              </a:rPr>
              <a:t>53 tryliony bilionów (53*10</a:t>
            </a:r>
            <a:r>
              <a:rPr lang="pl-PL" sz="2400" b="1" baseline="30000" dirty="0">
                <a:solidFill>
                  <a:schemeClr val="accent6"/>
                </a:solidFill>
              </a:rPr>
              <a:t>12</a:t>
            </a:r>
            <a:r>
              <a:rPr lang="pl-PL" sz="2400" b="1" dirty="0">
                <a:solidFill>
                  <a:schemeClr val="accent6"/>
                </a:solidFill>
              </a:rPr>
              <a:t>) </a:t>
            </a:r>
            <a:r>
              <a:rPr lang="pl-PL" sz="2400" dirty="0"/>
              <a:t>kombinacji</a:t>
            </a:r>
          </a:p>
          <a:p>
            <a:r>
              <a:rPr lang="pl-PL" sz="2400" dirty="0"/>
              <a:t>Gdy dodamy do tego cyfry otrzymamy  </a:t>
            </a:r>
            <a:r>
              <a:rPr lang="pl-PL" sz="2400" b="1" dirty="0">
                <a:solidFill>
                  <a:schemeClr val="accent6"/>
                </a:solidFill>
              </a:rPr>
              <a:t>218 trylionów bilionów </a:t>
            </a:r>
            <a:r>
              <a:rPr lang="pl-PL" sz="2400" dirty="0"/>
              <a:t>kombinacji</a:t>
            </a:r>
          </a:p>
          <a:p>
            <a:r>
              <a:rPr lang="pl-PL" sz="2400" dirty="0"/>
              <a:t>Dodajmy jeszcze znaki </a:t>
            </a:r>
            <a:r>
              <a:rPr lang="pl-PL" sz="2400"/>
              <a:t>specjalne (!@#$%^&amp;*,.?),  </a:t>
            </a:r>
            <a:r>
              <a:rPr lang="pl-PL" sz="2400" dirty="0"/>
              <a:t>a otrzymamy </a:t>
            </a:r>
            <a:r>
              <a:rPr lang="pl-PL" sz="2400" b="1" dirty="0">
                <a:solidFill>
                  <a:schemeClr val="accent6"/>
                </a:solidFill>
              </a:rPr>
              <a:t>806 trylionów bilionów</a:t>
            </a:r>
            <a:r>
              <a:rPr lang="pl-PL" sz="2400" dirty="0"/>
              <a:t> kombinacji</a:t>
            </a:r>
          </a:p>
          <a:p>
            <a:r>
              <a:rPr lang="pl-PL" sz="2400" dirty="0"/>
              <a:t>Złamanie takiego hasła zajęłoby najszybszej maszynie 2304 sekund, czyli </a:t>
            </a:r>
            <a:r>
              <a:rPr lang="pl-PL" sz="2400" b="1" dirty="0">
                <a:solidFill>
                  <a:schemeClr val="accent4"/>
                </a:solidFill>
              </a:rPr>
              <a:t>38 minut</a:t>
            </a:r>
          </a:p>
          <a:p>
            <a:r>
              <a:rPr lang="pl-PL" sz="2400" dirty="0"/>
              <a:t>Zwiększmy jednak długość do </a:t>
            </a:r>
            <a:r>
              <a:rPr lang="pl-PL" sz="2400" b="1" dirty="0">
                <a:solidFill>
                  <a:schemeClr val="accent4"/>
                </a:solidFill>
              </a:rPr>
              <a:t>13 znaków</a:t>
            </a:r>
            <a:r>
              <a:rPr lang="pl-PL" sz="2400" dirty="0"/>
              <a:t>, a na złamanie potrzeba będzie </a:t>
            </a:r>
            <a:r>
              <a:rPr lang="pl-PL" sz="2400" b="1" dirty="0">
                <a:solidFill>
                  <a:schemeClr val="accent4"/>
                </a:solidFill>
              </a:rPr>
              <a:t>151468 lat</a:t>
            </a:r>
          </a:p>
        </p:txBody>
      </p:sp>
    </p:spTree>
    <p:extLst>
      <p:ext uri="{BB962C8B-B14F-4D97-AF65-F5344CB8AC3E}">
        <p14:creationId xmlns:p14="http://schemas.microsoft.com/office/powerpoint/2010/main" val="1131782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C0ABFD3-B08A-2940-B4E2-20432E01C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Jak tworzyć hasła?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4222CA6-56F0-4C4D-B28C-1CF21C5DF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005075"/>
          </a:xfrm>
        </p:spPr>
        <p:txBody>
          <a:bodyPr>
            <a:normAutofit/>
          </a:bodyPr>
          <a:lstStyle/>
          <a:p>
            <a:r>
              <a:rPr lang="pl-PL" sz="2400" dirty="0"/>
              <a:t>Eksperci uważają, że świetną techniką jest używanie pierwszych liter każdego wyrazu w zdaniu</a:t>
            </a:r>
          </a:p>
          <a:p>
            <a:r>
              <a:rPr lang="pl-PL" sz="2400" dirty="0"/>
              <a:t>Np. </a:t>
            </a:r>
            <a:r>
              <a:rPr lang="pl-PL" sz="2400" dirty="0" err="1"/>
              <a:t>euzstjuplkwwz</a:t>
            </a:r>
            <a:endParaRPr lang="pl-PL" sz="2400" dirty="0"/>
          </a:p>
          <a:p>
            <a:r>
              <a:rPr lang="pl-PL" sz="2400" dirty="0"/>
              <a:t>Dodanie pojedynczego losowego symbolu (!*$@) znacząco zwiększa bezpieczeństwo</a:t>
            </a:r>
          </a:p>
        </p:txBody>
      </p:sp>
    </p:spTree>
    <p:extLst>
      <p:ext uri="{BB962C8B-B14F-4D97-AF65-F5344CB8AC3E}">
        <p14:creationId xmlns:p14="http://schemas.microsoft.com/office/powerpoint/2010/main" val="25247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Znaczek">
  <a:themeElements>
    <a:clrScheme name="Znaczek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Znaczek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Znaczek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{29CC7CD3-0E8A-A54F-BB8E-C0C2CD737BED}tf10001071</Template>
  <TotalTime>667</TotalTime>
  <Words>428</Words>
  <Application>Microsoft Macintosh PowerPoint</Application>
  <PresentationFormat>Panoramiczny</PresentationFormat>
  <Paragraphs>45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Impact</vt:lpstr>
      <vt:lpstr>Znaczek</vt:lpstr>
      <vt:lpstr>Hasła</vt:lpstr>
      <vt:lpstr>Proste hasła</vt:lpstr>
      <vt:lpstr>Proste hasła c.d.</vt:lpstr>
      <vt:lpstr>Proste hasła c.d.</vt:lpstr>
      <vt:lpstr>Łamanie haseł</vt:lpstr>
      <vt:lpstr>Łamanie haseł c.d.</vt:lpstr>
      <vt:lpstr>Łamanie haseł c.d.</vt:lpstr>
      <vt:lpstr>Jak tworzyć hasła?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Hasła</dc:title>
  <dc:creator>Damian Kurpiewski</dc:creator>
  <cp:lastModifiedBy>Damian Kurpiewski</cp:lastModifiedBy>
  <cp:revision>8</cp:revision>
  <dcterms:created xsi:type="dcterms:W3CDTF">2018-06-18T18:12:18Z</dcterms:created>
  <dcterms:modified xsi:type="dcterms:W3CDTF">2018-06-19T05:19:24Z</dcterms:modified>
</cp:coreProperties>
</file>