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3" r:id="rId1"/>
  </p:sldMasterIdLst>
  <p:sldIdLst>
    <p:sldId id="256" r:id="rId2"/>
    <p:sldId id="264" r:id="rId3"/>
    <p:sldId id="265" r:id="rId4"/>
    <p:sldId id="262" r:id="rId5"/>
    <p:sldId id="259" r:id="rId6"/>
    <p:sldId id="266" r:id="rId7"/>
    <p:sldId id="261" r:id="rId8"/>
    <p:sldId id="263" r:id="rId9"/>
    <p:sldId id="267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5"/>
    <p:restoredTop sz="92376"/>
  </p:normalViewPr>
  <p:slideViewPr>
    <p:cSldViewPr snapToGrid="0" snapToObjects="1">
      <p:cViewPr varScale="1">
        <p:scale>
          <a:sx n="99" d="100"/>
          <a:sy n="99" d="100"/>
        </p:scale>
        <p:origin x="11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836522-8226-5C45-B12B-C5E5F8B0FBC0}" type="datetimeFigureOut">
              <a:rPr lang="pl-PL" smtClean="0"/>
              <a:t>25.10.2022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258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25.10.2022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04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25.10.2022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665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25.10.2022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18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836522-8226-5C45-B12B-C5E5F8B0FBC0}" type="datetimeFigureOut">
              <a:rPr lang="pl-PL" smtClean="0"/>
              <a:t>25.10.2022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257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25.10.2022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8205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25.10.2022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0061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25.10.2022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34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25.10.2022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4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836522-8226-5C45-B12B-C5E5F8B0FBC0}" type="datetimeFigureOut">
              <a:rPr lang="pl-PL" smtClean="0"/>
              <a:t>25.10.2022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394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836522-8226-5C45-B12B-C5E5F8B0FBC0}" type="datetimeFigureOut">
              <a:rPr lang="pl-PL" smtClean="0"/>
              <a:t>25.10.2022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84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836522-8226-5C45-B12B-C5E5F8B0FBC0}" type="datetimeFigureOut">
              <a:rPr lang="pl-PL" smtClean="0"/>
              <a:t>25.10.2022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124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asswordrandom.com/most-popular-passwor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blog/privacy/password-security" TargetMode="External"/><Relationship Id="rId2" Type="http://schemas.openxmlformats.org/officeDocument/2006/relationships/hyperlink" Target="https://www.hivesystems.io/blog/are-your-passwords-in-the-gre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eepersecurity.com/blog/2016/10/07/20-fascinating-facts-about-passwords/" TargetMode="External"/><Relationship Id="rId4" Type="http://schemas.openxmlformats.org/officeDocument/2006/relationships/hyperlink" Target="https://securityledger.com/2012/12/new-25-gpu-monster-devours-passwords-in-secon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350370-268C-1441-9B30-AA261F232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Hasła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C4C3FD-554B-1547-951A-9762B778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Trochę statystyk na temat tego, jak chronić swoje dane</a:t>
            </a:r>
          </a:p>
        </p:txBody>
      </p:sp>
    </p:spTree>
    <p:extLst>
      <p:ext uri="{BB962C8B-B14F-4D97-AF65-F5344CB8AC3E}">
        <p14:creationId xmlns:p14="http://schemas.microsoft.com/office/powerpoint/2010/main" val="159154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5B318-4988-8641-A0C0-F06F10AF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dirty="0"/>
              <a:t>Proste hasła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D0E6EB-C86F-BA4F-B568-C26E79C5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pl-PL" sz="2400" dirty="0"/>
              <a:t>W 2013 roku z baz danych Adobe ukradziono hasła do </a:t>
            </a:r>
            <a:r>
              <a:rPr lang="pl-PL" sz="2400" b="1" dirty="0">
                <a:solidFill>
                  <a:schemeClr val="accent4"/>
                </a:solidFill>
              </a:rPr>
              <a:t>130 milionów kont</a:t>
            </a:r>
          </a:p>
          <a:p>
            <a:endParaRPr lang="pl-PL" sz="2400" dirty="0"/>
          </a:p>
          <a:p>
            <a:r>
              <a:rPr lang="pl-PL" sz="2400" b="1" dirty="0">
                <a:solidFill>
                  <a:schemeClr val="accent6"/>
                </a:solidFill>
              </a:rPr>
              <a:t>3.2 miliony </a:t>
            </a:r>
            <a:r>
              <a:rPr lang="pl-PL" sz="2400" dirty="0"/>
              <a:t>z tego stanowiło </a:t>
            </a:r>
            <a:r>
              <a:rPr lang="pl-PL" sz="2400" b="1" dirty="0">
                <a:solidFill>
                  <a:schemeClr val="accent4"/>
                </a:solidFill>
              </a:rPr>
              <a:t>pięć</a:t>
            </a:r>
            <a:r>
              <a:rPr lang="pl-PL" sz="2400" dirty="0"/>
              <a:t> powtarzających się haseł:</a:t>
            </a:r>
          </a:p>
          <a:p>
            <a:pPr lvl="1"/>
            <a:r>
              <a:rPr lang="pl-PL" sz="2400" b="1" dirty="0"/>
              <a:t>123456,</a:t>
            </a:r>
          </a:p>
          <a:p>
            <a:pPr lvl="1"/>
            <a:r>
              <a:rPr lang="pl-PL" sz="2400" b="1" dirty="0"/>
              <a:t>12345678,</a:t>
            </a:r>
          </a:p>
          <a:p>
            <a:pPr lvl="1"/>
            <a:r>
              <a:rPr lang="pl-PL" sz="2400" b="1" dirty="0" err="1"/>
              <a:t>Password</a:t>
            </a:r>
            <a:endParaRPr lang="pl-PL" sz="2400" b="1" dirty="0"/>
          </a:p>
          <a:p>
            <a:pPr lvl="1"/>
            <a:r>
              <a:rPr lang="pl-PL" sz="2400" b="1" dirty="0"/>
              <a:t>Adobe123</a:t>
            </a:r>
          </a:p>
          <a:p>
            <a:pPr lvl="1"/>
            <a:r>
              <a:rPr lang="pl-PL" sz="2400" b="1" dirty="0"/>
              <a:t>12345678.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957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5B318-4988-8641-A0C0-F06F10AF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dirty="0"/>
              <a:t>Proste hasła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D0E6EB-C86F-BA4F-B568-C26E79C5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 anchor="ctr"/>
          <a:lstStyle/>
          <a:p>
            <a:pPr>
              <a:spcAft>
                <a:spcPts val="600"/>
              </a:spcAft>
            </a:pPr>
            <a:r>
              <a:rPr lang="pl-PL" sz="2400" dirty="0"/>
              <a:t>Firma </a:t>
            </a:r>
            <a:r>
              <a:rPr lang="pl-PL" sz="2400" dirty="0" err="1"/>
              <a:t>Skyhigh</a:t>
            </a:r>
            <a:r>
              <a:rPr lang="pl-PL" sz="2400" dirty="0"/>
              <a:t> Networks przeprowadziła analizę </a:t>
            </a:r>
            <a:r>
              <a:rPr lang="pl-PL" sz="2400" b="1" dirty="0">
                <a:solidFill>
                  <a:schemeClr val="accent4"/>
                </a:solidFill>
              </a:rPr>
              <a:t>11 milionów </a:t>
            </a:r>
            <a:r>
              <a:rPr lang="pl-PL" sz="2400" dirty="0"/>
              <a:t>skradzionych haseł do usług webowych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Odkryli, że </a:t>
            </a:r>
            <a:r>
              <a:rPr lang="pl-PL" sz="2400" b="1" dirty="0">
                <a:solidFill>
                  <a:schemeClr val="accent4"/>
                </a:solidFill>
              </a:rPr>
              <a:t>20</a:t>
            </a:r>
            <a:r>
              <a:rPr lang="pl-PL" sz="2400" dirty="0"/>
              <a:t> powtarzających się haseł stanowi aż </a:t>
            </a:r>
            <a:r>
              <a:rPr lang="pl-PL" sz="2400" b="1" dirty="0">
                <a:solidFill>
                  <a:schemeClr val="accent6"/>
                </a:solidFill>
              </a:rPr>
              <a:t>10,3%</a:t>
            </a:r>
            <a:r>
              <a:rPr lang="pl-PL" sz="2400" dirty="0"/>
              <a:t> całego zbioru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Na przestrzeni lat lista </a:t>
            </a:r>
            <a:r>
              <a:rPr lang="pl-PL" sz="2400" b="1" dirty="0">
                <a:solidFill>
                  <a:schemeClr val="accent6"/>
                </a:solidFill>
              </a:rPr>
              <a:t>10 najpopularniejszych haseł niewiele się zmienia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Gdy ludzie muszą dodać cyfrę do swojego hasła, zazwyczaj dodają </a:t>
            </a:r>
            <a:r>
              <a:rPr lang="pl-PL" sz="2400" b="1" dirty="0">
                <a:solidFill>
                  <a:schemeClr val="accent6"/>
                </a:solidFill>
              </a:rPr>
              <a:t>1 lub 2 na końcu</a:t>
            </a:r>
          </a:p>
        </p:txBody>
      </p:sp>
    </p:spTree>
    <p:extLst>
      <p:ext uri="{BB962C8B-B14F-4D97-AF65-F5344CB8AC3E}">
        <p14:creationId xmlns:p14="http://schemas.microsoft.com/office/powerpoint/2010/main" val="24738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B93055-752C-2248-B6F4-E725951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dirty="0"/>
              <a:t>Proste hasła c.d.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600F039-3553-364D-BC82-1C8DDCFA4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874517"/>
                <a:ext cx="10178322" cy="4005075"/>
              </a:xfrm>
            </p:spPr>
            <p:txBody>
              <a:bodyPr anchor="ctr"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l-PL" sz="2400" dirty="0"/>
                  <a:t>Wielu ekspertów uważa, że </a:t>
                </a:r>
                <a:r>
                  <a:rPr lang="pl-PL" sz="2400" dirty="0">
                    <a:solidFill>
                      <a:schemeClr val="accent2"/>
                    </a:solidFill>
                  </a:rPr>
                  <a:t>częste zmiany haseł w rzeczywistości pogorszyły bezpieczeństwo</a:t>
                </a:r>
              </a:p>
              <a:p>
                <a:pPr>
                  <a:spcAft>
                    <a:spcPts val="600"/>
                  </a:spcAft>
                </a:pPr>
                <a:r>
                  <a:rPr lang="pl-PL" sz="2400" dirty="0"/>
                  <a:t>Jest to spowodowane tym, że ludzie najczęściej używają </a:t>
                </a:r>
                <a:r>
                  <a:rPr lang="pl-PL" sz="2400" dirty="0">
                    <a:solidFill>
                      <a:schemeClr val="accent2"/>
                    </a:solidFill>
                  </a:rPr>
                  <a:t>tego samego hasła z niewielką zmianą</a:t>
                </a:r>
                <a:r>
                  <a:rPr lang="pl-PL" sz="2400" dirty="0"/>
                  <a:t>, np. dodając numer miesiąca na końcu</a:t>
                </a:r>
              </a:p>
              <a:p>
                <a:pPr>
                  <a:spcAft>
                    <a:spcPts val="600"/>
                  </a:spcAft>
                </a:pPr>
                <a:r>
                  <a:rPr lang="pl-PL" sz="2400" dirty="0"/>
                  <a:t>Wiele osób</a:t>
                </a:r>
                <a:r>
                  <a:rPr lang="pl-PL" sz="2400" b="1" dirty="0">
                    <a:solidFill>
                      <a:schemeClr val="accent4"/>
                    </a:solidFill>
                  </a:rPr>
                  <a:t> </a:t>
                </a:r>
                <a:r>
                  <a:rPr lang="pl-PL" sz="2400" dirty="0"/>
                  <a:t>używa </a:t>
                </a:r>
                <a:r>
                  <a:rPr lang="pl-PL" sz="2400" b="1" dirty="0">
                    <a:solidFill>
                      <a:schemeClr val="accent4"/>
                    </a:solidFill>
                  </a:rPr>
                  <a:t>nie więcej niż dwóch haseł </a:t>
                </a:r>
                <a:r>
                  <a:rPr lang="pl-PL" sz="2400" dirty="0"/>
                  <a:t>do wszystkich swoich kont internetowych</a:t>
                </a:r>
              </a:p>
              <a:p>
                <a:pPr>
                  <a:spcAft>
                    <a:spcPts val="600"/>
                  </a:spcAft>
                </a:pPr>
                <a:r>
                  <a:rPr lang="pl-PL" sz="2400" dirty="0"/>
                  <a:t>Lista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pl-PL" sz="2400" dirty="0"/>
                  <a:t> najpopularniejszych haseł: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:r>
                  <a:rPr lang="pl-PL" sz="2400" dirty="0">
                    <a:hlinkClick r:id="rId2"/>
                  </a:rPr>
                  <a:t>http://www.passwordrandom.com/most-popular-passwords</a:t>
                </a: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600F039-3553-364D-BC82-1C8DDCFA4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874517"/>
                <a:ext cx="10178322" cy="4005075"/>
              </a:xfrm>
              <a:blipFill>
                <a:blip r:embed="rId3"/>
                <a:stretch>
                  <a:fillRect l="-778" b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15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872806-649A-EE41-B574-B77E8721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dirty="0"/>
              <a:t>Łamanie haseł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2562C1-6F2F-F448-9301-EE6AAFF36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pl-PL" sz="2400" dirty="0"/>
              <a:t>W 2012 roku eksperci stworzyli środowisko składające się z </a:t>
            </a:r>
            <a:r>
              <a:rPr lang="pl-PL" sz="2400" b="1" dirty="0">
                <a:solidFill>
                  <a:schemeClr val="accent2"/>
                </a:solidFill>
              </a:rPr>
              <a:t>5 serwerów </a:t>
            </a:r>
            <a:r>
              <a:rPr lang="pl-PL" sz="2400" dirty="0"/>
              <a:t>wspieranych przez </a:t>
            </a:r>
            <a:r>
              <a:rPr lang="pl-PL" sz="2400" b="1" dirty="0">
                <a:solidFill>
                  <a:schemeClr val="accent2"/>
                </a:solidFill>
              </a:rPr>
              <a:t>25 kart graficznych</a:t>
            </a:r>
          </a:p>
          <a:p>
            <a:pPr>
              <a:spcAft>
                <a:spcPts val="1200"/>
              </a:spcAft>
            </a:pPr>
            <a:r>
              <a:rPr lang="pl-PL" sz="2400" dirty="0"/>
              <a:t>Układ ten pozwalał na sprawdzanie </a:t>
            </a:r>
            <a:r>
              <a:rPr lang="pl-PL" sz="2400" b="1" dirty="0">
                <a:solidFill>
                  <a:schemeClr val="accent4"/>
                </a:solidFill>
              </a:rPr>
              <a:t>350 bilionów haseł na sekundę</a:t>
            </a:r>
          </a:p>
          <a:p>
            <a:pPr>
              <a:spcAft>
                <a:spcPts val="1200"/>
              </a:spcAft>
            </a:pPr>
            <a:r>
              <a:rPr lang="pl-PL" sz="2400" dirty="0"/>
              <a:t>Umożliwiało to sprawdzenie każdego możliwego kodu systemu Windows w </a:t>
            </a:r>
            <a:r>
              <a:rPr lang="pl-PL" sz="2400" b="1" dirty="0">
                <a:solidFill>
                  <a:schemeClr val="accent6"/>
                </a:solidFill>
              </a:rPr>
              <a:t>mniej niż sześć godzin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11920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74338B-B72E-E96D-D060-AB7F24E7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pl-PL" sz="1900" dirty="0">
                <a:solidFill>
                  <a:schemeClr val="accent1"/>
                </a:solidFill>
              </a:rPr>
              <a:t>Łamanie haseł C.D.</a:t>
            </a:r>
            <a:endParaRPr lang="en-US" sz="1900" dirty="0">
              <a:solidFill>
                <a:schemeClr val="accent1"/>
              </a:solidFill>
            </a:endParaRPr>
          </a:p>
        </p:txBody>
      </p:sp>
      <p:pic>
        <p:nvPicPr>
          <p:cNvPr id="5" name="Symbol zastępczy zawartości 4" descr="Obraz zawierający stół&#10;&#10;Opis wygenerowany automatycznie">
            <a:extLst>
              <a:ext uri="{FF2B5EF4-FFF2-40B4-BE49-F238E27FC236}">
                <a16:creationId xmlns:a16="http://schemas.microsoft.com/office/drawing/2014/main" id="{B1A185D3-ADBC-D593-2A29-C9939A2F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92" y="643464"/>
            <a:ext cx="5300142" cy="526039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EBAC53-E2E3-6508-B0C7-91F07EF2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 anchor="ctr"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pl-PL" sz="1600" dirty="0">
                <a:solidFill>
                  <a:srgbClr val="FFFFFF"/>
                </a:solidFill>
              </a:rPr>
              <a:t>Grafika przedstawia czas potrzebny za złamanie </a:t>
            </a:r>
            <a:r>
              <a:rPr lang="pl-PL" sz="1600" dirty="0" err="1">
                <a:solidFill>
                  <a:srgbClr val="FFFFFF"/>
                </a:solidFill>
              </a:rPr>
              <a:t>hashu</a:t>
            </a:r>
            <a:r>
              <a:rPr lang="pl-PL" sz="1600" dirty="0">
                <a:solidFill>
                  <a:srgbClr val="FFFFFF"/>
                </a:solidFill>
              </a:rPr>
              <a:t> hasła przy użyciu metody typu </a:t>
            </a:r>
            <a:r>
              <a:rPr lang="pl-PL" sz="1600" dirty="0" err="1">
                <a:solidFill>
                  <a:srgbClr val="FFFFFF"/>
                </a:solidFill>
              </a:rPr>
              <a:t>brute-force</a:t>
            </a:r>
            <a:r>
              <a:rPr lang="pl-PL" sz="1600" dirty="0">
                <a:solidFill>
                  <a:srgbClr val="FFFFFF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pl-PL" sz="1600" dirty="0">
                <a:solidFill>
                  <a:srgbClr val="FFFFFF"/>
                </a:solidFill>
              </a:rPr>
              <a:t>Łamany był </a:t>
            </a:r>
            <a:r>
              <a:rPr lang="pl-PL" sz="1600" dirty="0" err="1">
                <a:solidFill>
                  <a:srgbClr val="FFFFFF"/>
                </a:solidFill>
              </a:rPr>
              <a:t>hash</a:t>
            </a:r>
            <a:r>
              <a:rPr lang="pl-PL" sz="1600" dirty="0">
                <a:solidFill>
                  <a:srgbClr val="FFFFFF"/>
                </a:solidFill>
              </a:rPr>
              <a:t> MD5</a:t>
            </a:r>
          </a:p>
          <a:p>
            <a:pPr>
              <a:spcAft>
                <a:spcPts val="1200"/>
              </a:spcAft>
            </a:pPr>
            <a:r>
              <a:rPr lang="pl-PL" sz="1600" dirty="0">
                <a:solidFill>
                  <a:srgbClr val="FFFFFF"/>
                </a:solidFill>
              </a:rPr>
              <a:t>Testy zostały przeprowadzone z wykorzystaniem chmury obliczeniowej Amazon AWS</a:t>
            </a:r>
          </a:p>
          <a:p>
            <a:pPr>
              <a:spcAft>
                <a:spcPts val="1200"/>
              </a:spcAft>
            </a:pPr>
            <a:r>
              <a:rPr lang="pl-PL" sz="1600" dirty="0">
                <a:solidFill>
                  <a:srgbClr val="FFFFFF"/>
                </a:solidFill>
              </a:rPr>
              <a:t>Do obliczeń wykorzystano 8 procesorów graficznych A100</a:t>
            </a:r>
          </a:p>
          <a:p>
            <a:pPr>
              <a:spcAft>
                <a:spcPts val="1200"/>
              </a:spcAft>
            </a:pPr>
            <a:r>
              <a:rPr lang="pl-PL" sz="1600" dirty="0">
                <a:solidFill>
                  <a:srgbClr val="FFFFFF"/>
                </a:solidFill>
              </a:rPr>
              <a:t>Sprawdzanych było ponad 523 miliardów </a:t>
            </a:r>
            <a:r>
              <a:rPr lang="pl-PL" sz="1600" dirty="0" err="1">
                <a:solidFill>
                  <a:srgbClr val="FFFFFF"/>
                </a:solidFill>
              </a:rPr>
              <a:t>hashy</a:t>
            </a:r>
            <a:r>
              <a:rPr lang="pl-PL" sz="1600" dirty="0">
                <a:solidFill>
                  <a:srgbClr val="FFFFFF"/>
                </a:solidFill>
              </a:rPr>
              <a:t> na sekundę </a:t>
            </a:r>
          </a:p>
        </p:txBody>
      </p:sp>
    </p:spTree>
    <p:extLst>
      <p:ext uri="{BB962C8B-B14F-4D97-AF65-F5344CB8AC3E}">
        <p14:creationId xmlns:p14="http://schemas.microsoft.com/office/powerpoint/2010/main" val="11281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4ACD1-FF87-6F46-BFBE-9954737A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dirty="0"/>
              <a:t>Łamanie haseł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BC8908-703E-4F4C-8254-16DC5D11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52409"/>
          </a:xfrm>
        </p:spPr>
        <p:txBody>
          <a:bodyPr anchor="ctr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pl-PL" sz="2400" dirty="0"/>
              <a:t>Hasło o długości 8 znaków, składające się tylko z małych </a:t>
            </a:r>
            <a:r>
              <a:rPr lang="pl-PL" sz="2400" b="1" dirty="0">
                <a:solidFill>
                  <a:schemeClr val="accent4"/>
                </a:solidFill>
              </a:rPr>
              <a:t>lub</a:t>
            </a:r>
            <a:r>
              <a:rPr lang="pl-PL" sz="2400" dirty="0"/>
              <a:t> dużych liter ma </a:t>
            </a:r>
            <a:r>
              <a:rPr lang="pl-PL" sz="2400" b="1" dirty="0">
                <a:solidFill>
                  <a:schemeClr val="accent6"/>
                </a:solidFill>
              </a:rPr>
              <a:t>200 bilionów (2*10</a:t>
            </a:r>
            <a:r>
              <a:rPr lang="pl-PL" sz="2400" b="1" baseline="30000" dirty="0">
                <a:solidFill>
                  <a:schemeClr val="accent6"/>
                </a:solidFill>
              </a:rPr>
              <a:t>9</a:t>
            </a:r>
            <a:r>
              <a:rPr lang="pl-PL" sz="2400" b="1" dirty="0">
                <a:solidFill>
                  <a:schemeClr val="accent6"/>
                </a:solidFill>
              </a:rPr>
              <a:t>) </a:t>
            </a:r>
            <a:r>
              <a:rPr lang="pl-PL" sz="2400" dirty="0"/>
              <a:t>potencjalnych kombinacji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Hasło o tej samej długości, składające się z kombinacji małych </a:t>
            </a:r>
            <a:r>
              <a:rPr lang="pl-PL" sz="2400" b="1" dirty="0">
                <a:solidFill>
                  <a:schemeClr val="accent4"/>
                </a:solidFill>
              </a:rPr>
              <a:t>i</a:t>
            </a:r>
            <a:r>
              <a:rPr lang="pl-PL" sz="2400" dirty="0"/>
              <a:t> dużych liter ma </a:t>
            </a:r>
            <a:r>
              <a:rPr lang="pl-PL" sz="2400" b="1" dirty="0">
                <a:solidFill>
                  <a:schemeClr val="accent6"/>
                </a:solidFill>
              </a:rPr>
              <a:t>53 tryliony bilionów (53*10</a:t>
            </a:r>
            <a:r>
              <a:rPr lang="pl-PL" sz="2400" b="1" baseline="30000" dirty="0">
                <a:solidFill>
                  <a:schemeClr val="accent6"/>
                </a:solidFill>
              </a:rPr>
              <a:t>12</a:t>
            </a:r>
            <a:r>
              <a:rPr lang="pl-PL" sz="2400" b="1" dirty="0">
                <a:solidFill>
                  <a:schemeClr val="accent6"/>
                </a:solidFill>
              </a:rPr>
              <a:t>) </a:t>
            </a:r>
            <a:r>
              <a:rPr lang="pl-PL" sz="2400" dirty="0"/>
              <a:t>kombinacji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Gdy dodamy do tego cyfry otrzymamy  </a:t>
            </a:r>
            <a:r>
              <a:rPr lang="pl-PL" sz="2400" b="1" dirty="0">
                <a:solidFill>
                  <a:schemeClr val="accent6"/>
                </a:solidFill>
              </a:rPr>
              <a:t>218 trylionów bilionów </a:t>
            </a:r>
            <a:r>
              <a:rPr lang="pl-PL" sz="2400" dirty="0"/>
              <a:t>kombinacji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Dodajmy jeszcze znaki specjalne (!@#$%^&amp;*,.?),  a otrzymamy </a:t>
            </a:r>
            <a:r>
              <a:rPr lang="pl-PL" sz="2400" b="1" dirty="0">
                <a:solidFill>
                  <a:schemeClr val="accent6"/>
                </a:solidFill>
              </a:rPr>
              <a:t>806 trylionów bilionów</a:t>
            </a:r>
            <a:r>
              <a:rPr lang="pl-PL" sz="2400" dirty="0"/>
              <a:t> kombinacji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Złamanie takiego hasła (przy sprawdzaniu 350 bilionów haseł na sekundę) zajęłoby 2304 sekund, czyli </a:t>
            </a:r>
            <a:r>
              <a:rPr lang="pl-PL" sz="2400" b="1" dirty="0">
                <a:solidFill>
                  <a:schemeClr val="accent4"/>
                </a:solidFill>
              </a:rPr>
              <a:t>38 minut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Zwiększmy jednak długość do </a:t>
            </a:r>
            <a:r>
              <a:rPr lang="pl-PL" sz="2400" b="1" dirty="0">
                <a:solidFill>
                  <a:schemeClr val="accent4"/>
                </a:solidFill>
              </a:rPr>
              <a:t>13 znaków</a:t>
            </a:r>
            <a:r>
              <a:rPr lang="pl-PL" sz="2400" dirty="0"/>
              <a:t>, a na złamanie potrzeba będzie </a:t>
            </a:r>
            <a:r>
              <a:rPr lang="pl-PL" sz="2400" b="1" dirty="0">
                <a:solidFill>
                  <a:schemeClr val="accent4"/>
                </a:solidFill>
              </a:rPr>
              <a:t>151468 lat</a:t>
            </a:r>
          </a:p>
        </p:txBody>
      </p:sp>
    </p:spTree>
    <p:extLst>
      <p:ext uri="{BB962C8B-B14F-4D97-AF65-F5344CB8AC3E}">
        <p14:creationId xmlns:p14="http://schemas.microsoft.com/office/powerpoint/2010/main" val="113178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0ABFD3-B08A-2940-B4E2-20432E01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dirty="0"/>
              <a:t>Jak tworzyć hasła?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222CA6-56F0-4C4D-B28C-1CF21C5DF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l-PL" sz="2400" dirty="0"/>
              <a:t>Eksperci uważają, że świetną techniką jest używanie pierwszych liter każdego wyrazu w zdaniu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Np. </a:t>
            </a:r>
            <a:r>
              <a:rPr lang="pl-PL" sz="2400" dirty="0" err="1"/>
              <a:t>euzstjuplkwwz</a:t>
            </a:r>
            <a:endParaRPr lang="pl-PL" sz="2400" dirty="0"/>
          </a:p>
          <a:p>
            <a:pPr>
              <a:spcAft>
                <a:spcPts val="600"/>
              </a:spcAft>
            </a:pPr>
            <a:r>
              <a:rPr lang="pl-PL" sz="2400" dirty="0"/>
              <a:t>Dodanie pojedynczego losowego symbolu (!*$@) znacząco zwiększa bezpieczeństwo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Należy także wykorzystać wielkie litery</a:t>
            </a:r>
          </a:p>
        </p:txBody>
      </p:sp>
    </p:spTree>
    <p:extLst>
      <p:ext uri="{BB962C8B-B14F-4D97-AF65-F5344CB8AC3E}">
        <p14:creationId xmlns:p14="http://schemas.microsoft.com/office/powerpoint/2010/main" val="25247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134B1B-F0E1-D6A1-7F50-33AC2C7A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dirty="0" err="1"/>
              <a:t>Źrodła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096AD1-9CFA-4096-93D9-2732944F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053" y="2286001"/>
            <a:ext cx="10178322" cy="3593591"/>
          </a:xfrm>
        </p:spPr>
        <p:txBody>
          <a:bodyPr anchor="ctr"/>
          <a:lstStyle/>
          <a:p>
            <a:pPr>
              <a:spcAft>
                <a:spcPts val="1200"/>
              </a:spcAft>
            </a:pPr>
            <a:r>
              <a:rPr lang="en-US" dirty="0">
                <a:hlinkClick r:id="rId2"/>
              </a:rPr>
              <a:t>Are Your Passwords in the Green? (hivesystems.io)</a:t>
            </a:r>
            <a:endParaRPr lang="pl-PL" dirty="0"/>
          </a:p>
          <a:p>
            <a:pPr>
              <a:spcAft>
                <a:spcPts val="1200"/>
              </a:spcAft>
            </a:pPr>
            <a:r>
              <a:rPr lang="en-US" dirty="0">
                <a:hlinkClick r:id="rId3"/>
              </a:rPr>
              <a:t>Password security + 10 password safety tips | Norton</a:t>
            </a:r>
            <a:endParaRPr lang="pl-PL" dirty="0"/>
          </a:p>
          <a:p>
            <a:pPr>
              <a:spcAft>
                <a:spcPts val="1200"/>
              </a:spcAft>
            </a:pPr>
            <a:r>
              <a:rPr lang="en-US" dirty="0">
                <a:hlinkClick r:id="rId4"/>
              </a:rPr>
              <a:t>New 25 GPU Monster Devours Passwords In Seconds (securityledger.com)</a:t>
            </a:r>
            <a:endParaRPr lang="pl-PL" dirty="0"/>
          </a:p>
          <a:p>
            <a:pPr>
              <a:spcAft>
                <a:spcPts val="1200"/>
              </a:spcAft>
            </a:pPr>
            <a:r>
              <a:rPr lang="en-US" dirty="0">
                <a:hlinkClick r:id="rId5"/>
              </a:rPr>
              <a:t>20 Interesting Facts About Passwords (keepersecurity.com)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1911"/>
      </p:ext>
    </p:extLst>
  </p:cSld>
  <p:clrMapOvr>
    <a:masterClrMapping/>
  </p:clrMapOvr>
</p:sld>
</file>

<file path=ppt/theme/theme1.xml><?xml version="1.0" encoding="utf-8"?>
<a:theme xmlns:a="http://schemas.openxmlformats.org/drawingml/2006/main" name="Znaczek">
  <a:themeElements>
    <a:clrScheme name="Znaczek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Znacz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nacz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{29CC7CD3-0E8A-A54F-BB8E-C0C2CD737BED}tf10001071</Template>
  <TotalTime>702</TotalTime>
  <Words>441</Words>
  <Application>Microsoft Office PowerPoint</Application>
  <PresentationFormat>Panoramiczny</PresentationFormat>
  <Paragraphs>49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Gill Sans MT</vt:lpstr>
      <vt:lpstr>Impact</vt:lpstr>
      <vt:lpstr>Znaczek</vt:lpstr>
      <vt:lpstr>Hasła</vt:lpstr>
      <vt:lpstr>Proste hasła</vt:lpstr>
      <vt:lpstr>Proste hasła c.d.</vt:lpstr>
      <vt:lpstr>Proste hasła c.d.</vt:lpstr>
      <vt:lpstr>Łamanie haseł</vt:lpstr>
      <vt:lpstr>Łamanie haseł C.D.</vt:lpstr>
      <vt:lpstr>Łamanie haseł c.d.</vt:lpstr>
      <vt:lpstr>Jak tworzyć hasła?</vt:lpstr>
      <vt:lpstr>Źrodła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Hasła</dc:title>
  <dc:creator>Damian Kurpiewski</dc:creator>
  <cp:lastModifiedBy>Damian Kurpiewski</cp:lastModifiedBy>
  <cp:revision>13</cp:revision>
  <dcterms:created xsi:type="dcterms:W3CDTF">2018-06-18T18:12:18Z</dcterms:created>
  <dcterms:modified xsi:type="dcterms:W3CDTF">2022-10-25T15:50:39Z</dcterms:modified>
</cp:coreProperties>
</file>