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2" r:id="rId2"/>
    <p:sldId id="260" r:id="rId3"/>
    <p:sldId id="357" r:id="rId4"/>
    <p:sldId id="261" r:id="rId5"/>
    <p:sldId id="358" r:id="rId6"/>
    <p:sldId id="359" r:id="rId7"/>
    <p:sldId id="360" r:id="rId8"/>
    <p:sldId id="344" r:id="rId9"/>
    <p:sldId id="354" r:id="rId10"/>
    <p:sldId id="264" r:id="rId11"/>
    <p:sldId id="356" r:id="rId12"/>
    <p:sldId id="345" r:id="rId13"/>
    <p:sldId id="355" r:id="rId14"/>
    <p:sldId id="267" r:id="rId15"/>
    <p:sldId id="268" r:id="rId16"/>
    <p:sldId id="361" r:id="rId17"/>
    <p:sldId id="346" r:id="rId18"/>
    <p:sldId id="363" r:id="rId19"/>
    <p:sldId id="270" r:id="rId20"/>
    <p:sldId id="362" r:id="rId21"/>
    <p:sldId id="347" r:id="rId22"/>
    <p:sldId id="364" r:id="rId23"/>
    <p:sldId id="272" r:id="rId24"/>
    <p:sldId id="273" r:id="rId25"/>
    <p:sldId id="274" r:id="rId26"/>
    <p:sldId id="369" r:id="rId27"/>
    <p:sldId id="370" r:id="rId28"/>
    <p:sldId id="371" r:id="rId29"/>
    <p:sldId id="348" r:id="rId30"/>
    <p:sldId id="366" r:id="rId31"/>
    <p:sldId id="276" r:id="rId32"/>
    <p:sldId id="349" r:id="rId33"/>
    <p:sldId id="365" r:id="rId34"/>
    <p:sldId id="278" r:id="rId35"/>
    <p:sldId id="350" r:id="rId36"/>
    <p:sldId id="368" r:id="rId37"/>
    <p:sldId id="351" r:id="rId38"/>
    <p:sldId id="367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2410"/>
  </p:normalViewPr>
  <p:slideViewPr>
    <p:cSldViewPr snapToGrid="0" snapToObjects="1">
      <p:cViewPr varScale="1">
        <p:scale>
          <a:sx n="164" d="100"/>
          <a:sy n="164" d="100"/>
        </p:scale>
        <p:origin x="6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72606-B729-A541-9C3E-B3C7124D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96B009-8D44-8545-B041-1CDAFCCB0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EFCE58-E44A-B549-9D24-8F44755C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83D65-FECF-4644-906A-6202C84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5E6661-464A-694A-BC76-4BCFE7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6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5A65D-9D38-9C49-99B9-D0B01656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22FBC5-CD9B-A04C-BBDC-BFDBDF40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B1C0F7-B671-5F45-B2B3-5D77EDC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DD6DC-90D5-E74F-B1E0-48A9F3B5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6AE27D-70A3-A44F-AED0-02B4BCD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7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FEABDCC-6B8A-174C-9BC5-400FB46F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5CDED9-A952-D040-AAAB-E3593E26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AB7C52-F2B8-EE4B-A31D-0EA81AC3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ADF53F-7806-924D-8A33-0F7DC903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EBB8E8-0FEB-8A4A-A3FE-3EE4188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77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7003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(na środk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14375" y="2473524"/>
            <a:ext cx="10763250" cy="1910953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45473" cy="263391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215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EA09D9-8889-2549-9AD5-6AF8FB0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7C84D-2401-5346-9FFC-5F47E672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B79EC6-2497-A24B-BD6D-D4DD082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2C47C5-E498-184B-8D26-9EBB818E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F869D-54C4-B74D-B431-E98868A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05185-9E63-7B41-9C8D-FEDA7BE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B65045-DC71-2942-8974-1189C29B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463507-7A36-BE49-808F-59EA407C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28A6A-B56E-004D-980A-FBD6023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F30A-CFF4-6C4A-B773-891B77D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4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BE2FF-C817-6D4A-A7F6-98431D6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EAD3F-B352-6144-B7C9-ACC00F39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A2DB70-4847-914C-A88B-0C073D3A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B65CC4-77FC-8744-B38B-877BAAC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F6A085-A776-D844-8EAC-839A42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74ACE2-23C8-A446-9C02-D39F9E95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9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0C38A-F4AA-144E-85FA-7882E245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FA7B54-A71E-FC4C-8122-35221C75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8CB32D-855F-6F45-8B5C-72964C59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7F7F70-9435-5248-8062-944A3952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CB9CF6-67C8-5949-8893-8BA63C8B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164D0A-95EB-124C-A419-031BFDA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48BDA0D-FB38-D848-ADE2-825BF2C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C0070D7-6DC2-7D42-AC41-A08FF64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C031E-274C-0A46-B215-F685A6C5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FF9D40A-AE61-2147-919D-EB933402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91DC53-6DF3-D049-A2A0-CF517EA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CC7791-D781-974F-BDC7-9BC333E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2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2A47BA-48F4-FA43-A14A-A20D25B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1AE2E1-6DE4-3748-B794-0608A31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AC690D-723D-6447-8A39-338D27AD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4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D03C8-E644-2B4E-8FBC-53A10E6C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54DC78-FB1C-5A41-BB65-ABC23438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B13A6F-714A-3944-94FE-6233F9CE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3411A7-E0FC-044F-9A3B-5448A0A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19F60A-CA8E-BA4C-B6FF-9356F6E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2914C8-F786-F242-97D8-95B49ED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9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A6B718-EBD5-284F-BF1D-DCD803E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A21323D-5798-904F-8584-53D17A9F0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3FAED8-34AA-474F-83B7-EB042DF2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F71F48-8729-1F47-8D30-33CF705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07E248C-C055-5348-969A-454F402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DB8A3A-C00F-E545-8D93-EF340FD6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3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C90E82D-48C7-7949-994F-5C0230A7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E3FF8E-6874-1E4B-847C-46F54C21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FF4C9E-4891-824E-8796-3B02AC08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D10-90A5-6743-A987-582D418698D5}" type="datetimeFigureOut">
              <a:rPr lang="pl-PL" smtClean="0"/>
              <a:t>27.10.2020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1E962D-8BC7-7E4C-B6A8-9640E51B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45C982-E120-EE4C-8AD3-0AA6BCA2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42E3-2DE6-054C-B0C3-A43BA7A1EC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63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5F29E-D285-8246-A8A2-6CD6C9903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Systemy liczbowe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86FA05-415A-9942-81F7-F6E9249C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0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dziesiętnego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Każdej cyfrze przyporządkowujemy potęgę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Zaczynamy od potęgi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dirty="0"/>
              <a:t> z prawej strony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Potęgi mnożymy przez cyfry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Wyniki sumujemy</a:t>
            </a:r>
          </a:p>
        </p:txBody>
      </p:sp>
    </p:spTree>
    <p:extLst>
      <p:ext uri="{BB962C8B-B14F-4D97-AF65-F5344CB8AC3E}">
        <p14:creationId xmlns:p14="http://schemas.microsoft.com/office/powerpoint/2010/main" val="37548925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9F66F-1221-2847-ABC4-F6C5AA90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11001</m:t>
                      </m:r>
                      <m:r>
                        <a:rPr lang="pl-PL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 1∗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153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+5∗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CF5BF6A-848D-9448-B8A7-26B7AA5E5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na system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7907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A2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110101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- 53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223234" indent="-210957"/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163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- 115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15DE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 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- 5598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101010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- 42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2701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- 1473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EFDC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2812" dirty="0">
                <a:latin typeface="Consolas" charset="0"/>
                <a:ea typeface="Consolas" charset="0"/>
                <a:cs typeface="Consolas" charset="0"/>
              </a:rPr>
              <a:t> - 61404</a:t>
            </a:r>
            <a:r>
              <a:rPr lang="pl-PL" sz="2812" baseline="-25000" dirty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0972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Kod U2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Kod uzupełnień do dwóch</a:t>
            </a:r>
            <a:endParaRPr lang="pl-PL" dirty="0"/>
          </a:p>
          <a:p>
            <a:endParaRPr dirty="0"/>
          </a:p>
          <a:p>
            <a:r>
              <a:rPr dirty="0"/>
              <a:t>Pozwala na zapis liczb ujemnych w systemie binarnym</a:t>
            </a:r>
            <a:endParaRPr lang="pl-PL" dirty="0"/>
          </a:p>
          <a:p>
            <a:endParaRPr dirty="0"/>
          </a:p>
          <a:p>
            <a:r>
              <a:rPr dirty="0"/>
              <a:t>Pierwszy bit jest bitem znaku</a:t>
            </a:r>
          </a:p>
        </p:txBody>
      </p:sp>
    </p:spTree>
    <p:extLst>
      <p:ext uri="{BB962C8B-B14F-4D97-AF65-F5344CB8AC3E}">
        <p14:creationId xmlns:p14="http://schemas.microsoft.com/office/powerpoint/2010/main" val="25889926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U2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Określamy, na ilu bitach ma zostać zapisana liczba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dirty="0" err="1"/>
              <a:t>Obliczamy</a:t>
            </a:r>
            <a:r>
              <a:rPr dirty="0"/>
              <a:t> postać binarną wartości bezwzględnej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Uzupełniamy zerami do porządanej liczby bitów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Zamieniamy cyfry na przeciwne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Dodajemy binarną jedynkę</a:t>
            </a:r>
          </a:p>
        </p:txBody>
      </p:sp>
    </p:spTree>
    <p:extLst>
      <p:ext uri="{BB962C8B-B14F-4D97-AF65-F5344CB8AC3E}">
        <p14:creationId xmlns:p14="http://schemas.microsoft.com/office/powerpoint/2010/main" val="26512661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5E3CB-DB4C-4B84-8D63-684329A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zapis na 8 bitach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dirty="0">
                    <a:latin typeface="Cambria Math" panose="02040503050406030204" pitchFamily="18" charset="0"/>
                  </a:rPr>
                  <a:t>Konwertujemy wartość bezwzględną: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sub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e>
                      </m:d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𝟏𝟏𝟎𝟎𝟏</m:t>
                          </m:r>
                        </m:e>
                        <m:sub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Uzupełniamy do 8 bitów: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𝟎𝟎𝟎𝟏𝟏𝟎𝟎𝟏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Zamieniamy bity na przeciwne: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𝟏𝟏𝟏𝟎𝟎𝟏𝟏𝟎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r>
                  <a:rPr lang="pl-PL" dirty="0"/>
                  <a:t>Dodajemy binarną jedynkę: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𝟏𝟏𝟏𝟎𝟎𝟏𝟏𝟏</m:t>
                      </m:r>
                    </m:oMath>
                  </m:oMathPara>
                </a14:m>
                <a:endParaRPr lang="pl-PL" b="1" dirty="0"/>
              </a:p>
              <a:p>
                <a:pPr marL="0" indent="0">
                  <a:buNone/>
                </a:pPr>
                <a:endParaRPr lang="pl-P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11100111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7050ED2-7743-4B99-B820-A7C8356FC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-12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-101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-56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-92</a:t>
            </a: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15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dziesiętnego na U2 i zapisz na 8 bitach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11111111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00000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111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-101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00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1011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-56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2250" i="1"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1001000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250" dirty="0">
                    <a:latin typeface="Consolas" charset="0"/>
                    <a:ea typeface="Consolas" charset="0"/>
                    <a:cs typeface="Consolas" charset="0"/>
                  </a:rPr>
                  <a:t>-92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l-PL" sz="2250" i="1">
                            <a:latin typeface="Cambria Math" panose="02040503050406030204" pitchFamily="18" charset="0"/>
                          </a:rPr>
                          <m:t>100100</m:t>
                        </m:r>
                      </m:e>
                      <m:sub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l-PL" sz="22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25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4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3382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U2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Pierwszy bit (najbardziej znaczący) mnożymy przez -1</a:t>
            </a:r>
            <a:endParaRPr lang="pl-PL" dirty="0"/>
          </a:p>
          <a:p>
            <a:endParaRPr dirty="0"/>
          </a:p>
          <a:p>
            <a:r>
              <a:rPr dirty="0"/>
              <a:t>Dalsza konwersja jak w standardowym przypadku</a:t>
            </a:r>
          </a:p>
        </p:txBody>
      </p:sp>
    </p:spTree>
    <p:extLst>
      <p:ext uri="{BB962C8B-B14F-4D97-AF65-F5344CB8AC3E}">
        <p14:creationId xmlns:p14="http://schemas.microsoft.com/office/powerpoint/2010/main" val="29829631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Systemy liczbowe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Dziesiętny: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9}</a:t>
            </a:r>
          </a:p>
          <a:p>
            <a:r>
              <a:rPr dirty="0"/>
              <a:t>Binarny: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1}</a:t>
            </a:r>
          </a:p>
          <a:p>
            <a:r>
              <a:rPr dirty="0"/>
              <a:t>Ósemkowy: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7}</a:t>
            </a:r>
          </a:p>
          <a:p>
            <a:r>
              <a:rPr dirty="0"/>
              <a:t>Szesnastkowy: </a:t>
            </a:r>
            <a:r>
              <a:rPr dirty="0">
                <a:latin typeface="Consolas" charset="0"/>
                <a:ea typeface="Consolas" charset="0"/>
                <a:cs typeface="Consolas" charset="0"/>
              </a:rPr>
              <a:t>{0, 1, 2, 3, 4, 5, 6, 7, 8, 9, A, B, C, D, E, F}</a:t>
            </a:r>
          </a:p>
        </p:txBody>
      </p:sp>
    </p:spTree>
    <p:extLst>
      <p:ext uri="{BB962C8B-B14F-4D97-AF65-F5344CB8AC3E}">
        <p14:creationId xmlns:p14="http://schemas.microsoft.com/office/powerpoint/2010/main" val="18874046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B303B-D143-4CB6-BC09-CF2797EF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10011001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=−103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pl-PL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0011001</m:t>
                          </m:r>
                        </m:e>
                        <m:sub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l-PL" b="0" i="1" dirty="0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931D3F1-0A39-422A-BE81-E4DADFEFE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2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sz="225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endParaRPr lang="pl-PL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85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Przelicz z U2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= -7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10011001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-123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-1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11100101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 = -27</a:t>
            </a:r>
          </a:p>
          <a:p>
            <a:pPr marL="260068" indent="-223234"/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10101010</a:t>
            </a:r>
            <a:r>
              <a:rPr lang="pl-PL" sz="2250" baseline="-25000" dirty="0">
                <a:latin typeface="Consolas" charset="0"/>
                <a:ea typeface="Consolas" charset="0"/>
                <a:cs typeface="Consolas" charset="0"/>
              </a:rPr>
              <a:t>U2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pl-PL" sz="2250" dirty="0">
                <a:latin typeface="Consolas" charset="0"/>
                <a:ea typeface="Consolas" charset="0"/>
                <a:cs typeface="Consolas" charset="0"/>
              </a:rPr>
              <a:t>-86</a:t>
            </a:r>
            <a:endParaRPr lang="pl-PL" sz="2250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8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Liczby rzeczywiste w systemie binarnym</a:t>
            </a:r>
          </a:p>
        </p:txBody>
      </p:sp>
    </p:spTree>
    <p:extLst>
      <p:ext uri="{BB962C8B-B14F-4D97-AF65-F5344CB8AC3E}">
        <p14:creationId xmlns:p14="http://schemas.microsoft.com/office/powerpoint/2010/main" val="120880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stałopozycyjny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„Przecinek” znajduje się w określonym miejscu</a:t>
            </a:r>
            <a:endParaRPr lang="pl-PL" dirty="0"/>
          </a:p>
          <a:p>
            <a:endParaRPr dirty="0"/>
          </a:p>
          <a:p>
            <a:r>
              <a:rPr dirty="0"/>
              <a:t>Wyraźnie oddzielona część całkowita od ułamkowej</a:t>
            </a:r>
            <a:endParaRPr lang="pl-PL" dirty="0"/>
          </a:p>
          <a:p>
            <a:endParaRPr dirty="0"/>
          </a:p>
          <a:p>
            <a:r>
              <a:rPr dirty="0"/>
              <a:t>Osobna konwersja części całkowitej i części ułamkowej</a:t>
            </a:r>
          </a:p>
        </p:txBody>
      </p:sp>
    </p:spTree>
    <p:extLst>
      <p:ext uri="{BB962C8B-B14F-4D97-AF65-F5344CB8AC3E}">
        <p14:creationId xmlns:p14="http://schemas.microsoft.com/office/powerpoint/2010/main" val="33612265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do binarnego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Część</a:t>
            </a:r>
            <a:r>
              <a:rPr dirty="0"/>
              <a:t> 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zamiast</a:t>
            </a:r>
            <a:r>
              <a:rPr dirty="0"/>
              <a:t> </a:t>
            </a:r>
            <a:r>
              <a:rPr dirty="0" err="1"/>
              <a:t>dzielić</a:t>
            </a:r>
            <a:r>
              <a:rPr dirty="0"/>
              <a:t>,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Część</a:t>
            </a:r>
            <a:r>
              <a:rPr dirty="0"/>
              <a:t> </a:t>
            </a:r>
            <a:r>
              <a:rPr dirty="0" err="1"/>
              <a:t>całkowit</a:t>
            </a:r>
            <a:r>
              <a:rPr lang="pl-PL" dirty="0"/>
              <a:t>ą</a:t>
            </a:r>
            <a:r>
              <a:rPr dirty="0"/>
              <a:t> </a:t>
            </a:r>
            <a:r>
              <a:rPr dirty="0" err="1"/>
              <a:t>zapisujemy</a:t>
            </a:r>
            <a:r>
              <a:rPr lang="pl-PL" dirty="0"/>
              <a:t> do wyniku</a:t>
            </a:r>
            <a:endParaRPr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Odczytujemy</a:t>
            </a:r>
            <a:r>
              <a:rPr dirty="0"/>
              <a:t> „od </a:t>
            </a:r>
            <a:r>
              <a:rPr dirty="0" err="1"/>
              <a:t>góry</a:t>
            </a:r>
            <a:r>
              <a:rPr dirty="0"/>
              <a:t> do </a:t>
            </a:r>
            <a:r>
              <a:rPr dirty="0" err="1"/>
              <a:t>dołu</a:t>
            </a:r>
            <a:r>
              <a:rPr dirty="0"/>
              <a:t>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dirty="0" err="1"/>
              <a:t>Uważamy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ułamki</a:t>
            </a:r>
            <a:r>
              <a:rPr dirty="0"/>
              <a:t> </a:t>
            </a:r>
            <a:r>
              <a:rPr dirty="0" err="1"/>
              <a:t>okresowe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8844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1355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0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192351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Mnożymy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Część całkowita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A9066AD-E756-40C7-809C-C333EA420301}"/>
              </a:ext>
            </a:extLst>
          </p:cNvPr>
          <p:cNvCxnSpPr>
            <a:cxnSpLocks/>
          </p:cNvCxnSpPr>
          <p:nvPr/>
        </p:nvCxnSpPr>
        <p:spPr>
          <a:xfrm>
            <a:off x="6699143" y="2270502"/>
            <a:ext cx="0" cy="1356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F2C3B3E4-ECCE-4FCB-8A43-1A140E43F697}"/>
              </a:ext>
            </a:extLst>
          </p:cNvPr>
          <p:cNvSpPr/>
          <p:nvPr/>
        </p:nvSpPr>
        <p:spPr>
          <a:xfrm>
            <a:off x="7138965" y="2637448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37A1670-C320-4CEA-B4D1-6BAAFAFEFC68}"/>
              </a:ext>
            </a:extLst>
          </p:cNvPr>
          <p:cNvSpPr/>
          <p:nvPr/>
        </p:nvSpPr>
        <p:spPr>
          <a:xfrm>
            <a:off x="4328701" y="5044108"/>
            <a:ext cx="3945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0,75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0,11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660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</a:t>
            </a: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33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5EA37-5E89-4E0E-B266-FB23C07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liczbowe - przykład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FE7B8B-486A-4800-8F73-A3E2B5AC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418</a:t>
            </a:r>
            <a:r>
              <a:rPr lang="pl-PL" baseline="-25000" dirty="0"/>
              <a:t>10 </a:t>
            </a:r>
            <a:r>
              <a:rPr lang="pl-PL" dirty="0"/>
              <a:t>=</a:t>
            </a:r>
            <a:r>
              <a:rPr lang="pl-PL" baseline="-25000" dirty="0"/>
              <a:t> </a:t>
            </a:r>
            <a:r>
              <a:rPr lang="pl-PL" dirty="0"/>
              <a:t>1 1010 0010</a:t>
            </a:r>
            <a:r>
              <a:rPr lang="pl-PL" baseline="-25000" dirty="0"/>
              <a:t>2 </a:t>
            </a:r>
            <a:r>
              <a:rPr lang="pl-PL" dirty="0"/>
              <a:t>= 642</a:t>
            </a:r>
            <a:r>
              <a:rPr lang="pl-PL" baseline="-25000" dirty="0"/>
              <a:t>8 </a:t>
            </a:r>
            <a:r>
              <a:rPr lang="pl-PL" dirty="0"/>
              <a:t>= 1A2</a:t>
            </a:r>
            <a:r>
              <a:rPr lang="pl-PL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9332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binarną, z dokładnością do 10 cyfr po przecinku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0,8125 = 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812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0,16 = 0,0010100011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0,3 = 0,0(1001)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0,125 = 0,001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0,7 = 0,1(0110)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613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na dziesiętny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całkowitą</a:t>
            </a:r>
            <a:r>
              <a:rPr dirty="0"/>
              <a:t> </a:t>
            </a:r>
            <a:r>
              <a:rPr dirty="0" err="1"/>
              <a:t>konwertujemy</a:t>
            </a:r>
            <a:r>
              <a:rPr dirty="0"/>
              <a:t> </a:t>
            </a:r>
            <a:r>
              <a:rPr dirty="0" err="1"/>
              <a:t>standardowo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Część</a:t>
            </a:r>
            <a:r>
              <a:rPr dirty="0"/>
              <a:t> </a:t>
            </a:r>
            <a:r>
              <a:rPr dirty="0" err="1"/>
              <a:t>ułamkową</a:t>
            </a:r>
            <a:r>
              <a:rPr dirty="0"/>
              <a:t> </a:t>
            </a:r>
            <a:r>
              <a:rPr dirty="0" err="1"/>
              <a:t>zapisujemy</a:t>
            </a:r>
            <a:r>
              <a:rPr dirty="0"/>
              <a:t> z </a:t>
            </a:r>
            <a:r>
              <a:rPr dirty="0" err="1"/>
              <a:t>potęgami</a:t>
            </a:r>
            <a:r>
              <a:rPr dirty="0"/>
              <a:t> </a:t>
            </a:r>
            <a:r>
              <a:rPr dirty="0" err="1"/>
              <a:t>ujemnymi</a:t>
            </a:r>
            <a:r>
              <a:rPr dirty="0"/>
              <a:t>, </a:t>
            </a:r>
            <a:r>
              <a:rPr dirty="0" err="1"/>
              <a:t>zaczynając</a:t>
            </a:r>
            <a:r>
              <a:rPr dirty="0"/>
              <a:t> od -1</a:t>
            </a:r>
          </a:p>
          <a:p>
            <a:pPr>
              <a:lnSpc>
                <a:spcPct val="150000"/>
              </a:lnSpc>
            </a:pPr>
            <a:r>
              <a:rPr dirty="0" err="1"/>
              <a:t>Cyfry</a:t>
            </a:r>
            <a:r>
              <a:rPr dirty="0"/>
              <a:t> </a:t>
            </a:r>
            <a:r>
              <a:rPr dirty="0" err="1"/>
              <a:t>mnożymy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</a:t>
            </a:r>
            <a:r>
              <a:rPr dirty="0" err="1"/>
              <a:t>potęgi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Wynik</a:t>
            </a:r>
            <a:r>
              <a:rPr dirty="0"/>
              <a:t> </a:t>
            </a:r>
            <a:r>
              <a:rPr dirty="0" err="1"/>
              <a:t>sumujemy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5045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200" dirty="0">
                <a:latin typeface="Consolas" charset="0"/>
                <a:ea typeface="Consolas" charset="0"/>
                <a:cs typeface="Consolas" charset="0"/>
              </a:rPr>
              <a:t>  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0,0101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0,1111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253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pl-PL" sz="2531" baseline="-25000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3294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odpowiedzi</a:t>
            </a:r>
            <a:br>
              <a:rPr lang="pl-PL" dirty="0"/>
            </a:br>
            <a:r>
              <a:rPr lang="pl-PL" sz="2531" dirty="0"/>
              <a:t>Zamień na liczbę dziesiętną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0,0101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0,1101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0,1111</a:t>
                </a:r>
                <a:r>
                  <a:rPr lang="pl-PL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pl-PL" dirty="0">
                    <a:latin typeface="Consolas" charset="0"/>
                    <a:ea typeface="Consolas" charset="0"/>
                    <a:cs typeface="Consolas" charset="0"/>
                  </a:rPr>
                  <a:t> =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l-PL" baseline="-250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8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432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Zapis zmiennopozycyjny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Shape 189"/>
              <p:cNvSpPr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dirty="0"/>
                  <a:t>Składa się z trzech liczb: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Mantysy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Podstawy systemu</a:t>
                </a:r>
              </a:p>
              <a:p>
                <a:pPr lvl="1">
                  <a:lnSpc>
                    <a:spcPct val="100000"/>
                  </a:lnSpc>
                </a:pPr>
                <a:r>
                  <a:rPr sz="2800" dirty="0"/>
                  <a:t>Cechy</a:t>
                </a:r>
                <a:endParaRPr lang="pl-PL" sz="2800" dirty="0"/>
              </a:p>
              <a:p>
                <a:pPr lvl="1"/>
                <a:endParaRPr sz="253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3094" i="1" dirty="0">
                          <a:latin typeface="Cambria Math" charset="0"/>
                        </a:rPr>
                        <m:t>𝐿</m:t>
                      </m:r>
                      <m:r>
                        <a:rPr lang="mr-IN" sz="3094" i="1" dirty="0">
                          <a:latin typeface="Cambria Math" charset="0"/>
                        </a:rPr>
                        <m:t> = </m:t>
                      </m:r>
                      <m:r>
                        <a:rPr lang="mr-IN" sz="3094" i="1" dirty="0">
                          <a:latin typeface="Cambria Math" charset="0"/>
                        </a:rPr>
                        <m:t>𝑚</m:t>
                      </m:r>
                      <m:r>
                        <a:rPr lang="mr-IN" sz="3094" i="1" dirty="0">
                          <a:latin typeface="Cambria Math" charset="0"/>
                        </a:rPr>
                        <m:t> ∗ 2</m:t>
                      </m:r>
                      <m:r>
                        <a:rPr lang="mr-IN" sz="3094" i="1" baseline="31999" dirty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sz="3094" baseline="31999" dirty="0"/>
              </a:p>
            </p:txBody>
          </p:sp>
        </mc:Choice>
        <mc:Fallback xmlns="">
          <p:sp>
            <p:nvSpPr>
              <p:cNvPr id="189" name="Shape 18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827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do dziesiętnego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Pierwsza część liczby to cecha, druga to mantysa</a:t>
            </a:r>
          </a:p>
          <a:p>
            <a:pPr>
              <a:lnSpc>
                <a:spcPct val="150000"/>
              </a:lnSpc>
            </a:pPr>
            <a:r>
              <a:rPr lang="pl-PL" dirty="0"/>
              <a:t>Przyjmijmy następujący format FP: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Cecha jest 4-bitową liczbą całkowitą zapisaną w kodzie U2</a:t>
            </a:r>
          </a:p>
          <a:p>
            <a:pPr lvl="1">
              <a:lnSpc>
                <a:spcPct val="150000"/>
              </a:lnSpc>
            </a:pPr>
            <a:r>
              <a:rPr lang="pl-PL" sz="2800" dirty="0"/>
              <a:t> Mantysa jest 4-bitową liczbą stałoprzecinkową zapisaną w kodzie U2, z przecinkiem pomiędzy drugim a trzecim bitem </a:t>
            </a:r>
          </a:p>
          <a:p>
            <a:pPr>
              <a:lnSpc>
                <a:spcPct val="150000"/>
              </a:lnSpc>
            </a:pPr>
            <a:r>
              <a:rPr lang="pl-PL" dirty="0"/>
              <a:t>Konwertujemy cechę i mantysę, a następnie podstawiamy do wzoru</a:t>
            </a:r>
          </a:p>
        </p:txBody>
      </p:sp>
    </p:spTree>
    <p:extLst>
      <p:ext uri="{BB962C8B-B14F-4D97-AF65-F5344CB8AC3E}">
        <p14:creationId xmlns:p14="http://schemas.microsoft.com/office/powerpoint/2010/main" val="409689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0FF3A-D3F5-460A-99AE-E91A268E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10001010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:endParaRPr lang="pl-P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10,10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=−1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E9DFC1C-599B-423E-AF97-360163BC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45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10111101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812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00010100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sz="2531" dirty="0">
              <a:latin typeface="Consolas" charset="0"/>
              <a:ea typeface="Consolas" charset="0"/>
              <a:cs typeface="Consolas" charset="0"/>
            </a:endParaRP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11010111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</a:p>
          <a:p>
            <a:pPr marL="260068" indent="-223234"/>
            <a:r>
              <a:rPr lang="pl-PL" sz="2531" dirty="0">
                <a:latin typeface="Consolas" charset="0"/>
                <a:ea typeface="Consolas" charset="0"/>
                <a:cs typeface="Consolas" charset="0"/>
              </a:rPr>
              <a:t>11111001</a:t>
            </a:r>
            <a:r>
              <a:rPr lang="pl-PL" sz="2531" baseline="-25000" dirty="0">
                <a:latin typeface="Consolas" charset="0"/>
                <a:ea typeface="Consolas" charset="0"/>
                <a:cs typeface="Consolas" charset="0"/>
              </a:rPr>
              <a:t>FP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  <a:p>
            <a:pPr marL="347130" indent="-310296"/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678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– odpowiedzi</a:t>
            </a:r>
            <a:br>
              <a:rPr lang="pl-PL" dirty="0"/>
            </a:br>
            <a:r>
              <a:rPr lang="pl-PL" sz="2531" dirty="0"/>
              <a:t>Zamień na dziesiętny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10111101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 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pl-PL" sz="2531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l-PL" sz="253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812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00010100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sz="253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11010111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531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53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53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</a:p>
              <a:p>
                <a:pPr marL="260068" indent="-223234"/>
                <a:r>
                  <a:rPr lang="pl-PL" sz="2531" dirty="0">
                    <a:latin typeface="Consolas" charset="0"/>
                    <a:ea typeface="Consolas" charset="0"/>
                    <a:cs typeface="Consolas" charset="0"/>
                  </a:rPr>
                  <a:t>11111001</a:t>
                </a:r>
                <a:r>
                  <a:rPr lang="pl-PL" sz="2531" baseline="-25000" dirty="0">
                    <a:latin typeface="Consolas" charset="0"/>
                    <a:ea typeface="Consolas" charset="0"/>
                    <a:cs typeface="Consolas" charset="0"/>
                  </a:rPr>
                  <a:t>FP</a:t>
                </a:r>
                <a:r>
                  <a:rPr lang="pl-PL" sz="2800" dirty="0">
                    <a:latin typeface="Consolas" charset="0"/>
                    <a:ea typeface="Consolas" charset="0"/>
                    <a:cs typeface="Consolas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l-PL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l-PL" sz="2800" baseline="-250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347130" indent="-310296"/>
                <a:endParaRPr lang="pl-PL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9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Konwersja z dziesiętnego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Dzielimy przez podstawę systemu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Resztę zapisujemy do wyniku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Wynik czytamy od końca</a:t>
            </a:r>
          </a:p>
        </p:txBody>
      </p:sp>
    </p:spTree>
    <p:extLst>
      <p:ext uri="{BB962C8B-B14F-4D97-AF65-F5344CB8AC3E}">
        <p14:creationId xmlns:p14="http://schemas.microsoft.com/office/powerpoint/2010/main" val="292569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9866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3540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</p:spTree>
    <p:extLst>
      <p:ext uri="{BB962C8B-B14F-4D97-AF65-F5344CB8AC3E}">
        <p14:creationId xmlns:p14="http://schemas.microsoft.com/office/powerpoint/2010/main" val="5306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FAB89-39D1-433E-AD98-EA411BC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konwersja na system binarny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4B6F6A2-600A-4E4A-9FA0-8FED04BEA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8508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5649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2091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Dzielimy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Reszta z dzielenia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9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4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7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8245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7354AB92-1F34-453C-A8D8-E72B700DEA3D}"/>
              </a:ext>
            </a:extLst>
          </p:cNvPr>
          <p:cNvCxnSpPr/>
          <p:nvPr/>
        </p:nvCxnSpPr>
        <p:spPr>
          <a:xfrm flipV="1">
            <a:off x="7528302" y="2406112"/>
            <a:ext cx="0" cy="2231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rostokąt 5">
            <a:extLst>
              <a:ext uri="{FF2B5EF4-FFF2-40B4-BE49-F238E27FC236}">
                <a16:creationId xmlns:a16="http://schemas.microsoft.com/office/drawing/2014/main" id="{4300343A-02FA-4A3C-B6E2-1E9097F072CF}"/>
              </a:ext>
            </a:extLst>
          </p:cNvPr>
          <p:cNvSpPr/>
          <p:nvPr/>
        </p:nvSpPr>
        <p:spPr>
          <a:xfrm>
            <a:off x="7669782" y="3784323"/>
            <a:ext cx="28203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Kierunek czytania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4AE1DDD-4F68-48CB-BC73-F76335FCFA5A}"/>
              </a:ext>
            </a:extLst>
          </p:cNvPr>
          <p:cNvSpPr/>
          <p:nvPr/>
        </p:nvSpPr>
        <p:spPr>
          <a:xfrm>
            <a:off x="4326296" y="5044108"/>
            <a:ext cx="3950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11000</a:t>
            </a:r>
            <a:r>
              <a:rPr lang="pl-PL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95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Przelicz na system binarny, ósemkowy i szesnastkowy: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</a:t>
            </a:r>
          </a:p>
          <a:p>
            <a:pPr marL="507858" indent="-284624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2463762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 - rozwiązania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16 – 10000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120 – 1111000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170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78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2016 – 11111100000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3740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7E0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156 – 10011100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234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9C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  <a:p>
            <a:pPr marL="317500" indent="-317500"/>
            <a:r>
              <a:rPr lang="pl-PL" dirty="0">
                <a:latin typeface="Consolas" charset="0"/>
                <a:ea typeface="Consolas" charset="0"/>
                <a:cs typeface="Consolas" charset="0"/>
              </a:rPr>
              <a:t>333 – 101001101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515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, 14D</a:t>
            </a:r>
            <a:r>
              <a:rPr lang="pl-PL" baseline="-25000" dirty="0">
                <a:latin typeface="Consolas" charset="0"/>
                <a:ea typeface="Consolas" charset="0"/>
                <a:cs typeface="Consola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4679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917</Words>
  <Application>Microsoft Office PowerPoint</Application>
  <PresentationFormat>Panoramiczny</PresentationFormat>
  <Paragraphs>272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Motyw pakietu Office</vt:lpstr>
      <vt:lpstr>Systemy liczbowe</vt:lpstr>
      <vt:lpstr>Systemy liczbowe</vt:lpstr>
      <vt:lpstr>Systemy liczbowe - przykład</vt:lpstr>
      <vt:lpstr>Konwersja z dziesiętnego</vt:lpstr>
      <vt:lpstr>Przykład – konwersja na system binarny</vt:lpstr>
      <vt:lpstr>Przykład – konwersja na system binarny</vt:lpstr>
      <vt:lpstr>Przykład – konwersja na system binarny</vt:lpstr>
      <vt:lpstr>Ćwiczenia</vt:lpstr>
      <vt:lpstr>Ćwiczenia - rozwiązania</vt:lpstr>
      <vt:lpstr>Konwersja do dziesiętnego</vt:lpstr>
      <vt:lpstr>Przykład</vt:lpstr>
      <vt:lpstr>Ćwiczenia Przelicz na system dziesiętny</vt:lpstr>
      <vt:lpstr>Ćwiczenia - rozwiązania</vt:lpstr>
      <vt:lpstr>Kod U2</vt:lpstr>
      <vt:lpstr>Konwersja do U2</vt:lpstr>
      <vt:lpstr>Przykład – zapis na 8 bitach</vt:lpstr>
      <vt:lpstr>Ćwiczenia Przelicz z dziesiętnego na U2 i zapisz na 8 bitach</vt:lpstr>
      <vt:lpstr>Ćwiczenia - odpowiedzi Przelicz z dziesiętnego na U2 i zapisz na 8 bitach</vt:lpstr>
      <vt:lpstr>Konwersja z U2</vt:lpstr>
      <vt:lpstr>Przykład</vt:lpstr>
      <vt:lpstr>Ćwiczenia Przelicz z U2 na dziesiętny</vt:lpstr>
      <vt:lpstr>Ćwiczenia - odpowiedzi Przelicz z U2 na dziesiętny</vt:lpstr>
      <vt:lpstr>Liczby rzeczywiste w systemie binarnym</vt:lpstr>
      <vt:lpstr>Zapis stałopozycyjny</vt:lpstr>
      <vt:lpstr>Konwersja do binarnego</vt:lpstr>
      <vt:lpstr>Przykład</vt:lpstr>
      <vt:lpstr>Przykład</vt:lpstr>
      <vt:lpstr>Przykład</vt:lpstr>
      <vt:lpstr>Ćwiczenia Zamień na liczbę binarną, z dokładnością do 10 cyfr po przecinku</vt:lpstr>
      <vt:lpstr>Ćwiczenia - odpowiedzi Zamień na liczbę binarną, z dokładnością do 10 cyfr po przecinku</vt:lpstr>
      <vt:lpstr>Konwersja na dziesiętny</vt:lpstr>
      <vt:lpstr>Ćwiczenia Zamień na liczbę dziesiętną</vt:lpstr>
      <vt:lpstr>Ćwiczenia - odpowiedzi Zamień na liczbę dziesiętną</vt:lpstr>
      <vt:lpstr>Zapis zmiennopozycyjny</vt:lpstr>
      <vt:lpstr>Konwersja do dziesiętnego</vt:lpstr>
      <vt:lpstr>Przykład</vt:lpstr>
      <vt:lpstr>Ćwiczenia Zamień na dziesiętny</vt:lpstr>
      <vt:lpstr>Ćwiczenia – odpowiedzi Zamień na dziesiętny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liczbowe</dc:title>
  <dc:creator>Damian Kurpiewski</dc:creator>
  <cp:lastModifiedBy>Damian Kurpiewski</cp:lastModifiedBy>
  <cp:revision>11</cp:revision>
  <dcterms:created xsi:type="dcterms:W3CDTF">2018-05-13T14:25:08Z</dcterms:created>
  <dcterms:modified xsi:type="dcterms:W3CDTF">2020-10-27T21:40:58Z</dcterms:modified>
</cp:coreProperties>
</file>