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5" r:id="rId5"/>
    <p:sldId id="273" r:id="rId6"/>
    <p:sldId id="261" r:id="rId7"/>
    <p:sldId id="268" r:id="rId8"/>
    <p:sldId id="266" r:id="rId9"/>
    <p:sldId id="267" r:id="rId10"/>
    <p:sldId id="270" r:id="rId11"/>
    <p:sldId id="271" r:id="rId12"/>
    <p:sldId id="269" r:id="rId13"/>
  </p:sldIdLst>
  <p:sldSz cx="12192000" cy="6858000"/>
  <p:notesSz cx="6858000" cy="9144000"/>
  <p:embeddedFontLst>
    <p:embeddedFont>
      <p:font typeface="배달의민족 한나는 열한살" panose="020B0600000101010101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DA2"/>
    <a:srgbClr val="185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7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54488-0CE9-42CA-A22D-F88AC9BE6C31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16C16-A094-453D-8A2B-F50D9D130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8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16C16-A094-453D-8A2B-F50D9D1306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5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>
          <a:gsLst>
            <a:gs pos="29000">
              <a:srgbClr val="27839F"/>
            </a:gs>
            <a:gs pos="0">
              <a:srgbClr val="185B9D"/>
            </a:gs>
            <a:gs pos="100000">
              <a:srgbClr val="43CDA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73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266700"/>
          </a:xfrm>
          <a:prstGeom prst="rect">
            <a:avLst/>
          </a:prstGeom>
          <a:gradFill>
            <a:gsLst>
              <a:gs pos="29000">
                <a:srgbClr val="27839F"/>
              </a:gs>
              <a:gs pos="0">
                <a:srgbClr val="185B9D"/>
              </a:gs>
              <a:gs pos="100000">
                <a:srgbClr val="43CDA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1300"/>
            <a:ext cx="12192000" cy="266700"/>
          </a:xfrm>
          <a:prstGeom prst="rect">
            <a:avLst/>
          </a:prstGeom>
          <a:gradFill>
            <a:gsLst>
              <a:gs pos="29000">
                <a:srgbClr val="27839F"/>
              </a:gs>
              <a:gs pos="0">
                <a:srgbClr val="185B9D"/>
              </a:gs>
              <a:gs pos="100000">
                <a:srgbClr val="43CDA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822032" y="6610350"/>
            <a:ext cx="2323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alpha val="52000"/>
                  </a:schemeClr>
                </a:solidFill>
                <a:latin typeface="맑은 고딕" panose="020B0503020000020004" pitchFamily="50" charset="-127"/>
              </a:rPr>
              <a:t>ALL RIGHTS RESERVED </a:t>
            </a:r>
            <a:r>
              <a:rPr lang="ko-KR" altLang="en-US" sz="1000" dirty="0">
                <a:solidFill>
                  <a:schemeClr val="bg1">
                    <a:alpha val="52000"/>
                  </a:schemeClr>
                </a:solidFill>
                <a:latin typeface="맑은 고딕" panose="020B0503020000020004" pitchFamily="50" charset="-127"/>
              </a:rPr>
              <a:t>ⓒ </a:t>
            </a:r>
            <a:r>
              <a:rPr lang="en-US" altLang="ko-KR" sz="1000" dirty="0">
                <a:solidFill>
                  <a:schemeClr val="bg1">
                    <a:alpha val="52000"/>
                  </a:schemeClr>
                </a:solidFill>
                <a:latin typeface="맑은 고딕" panose="020B0503020000020004" pitchFamily="50" charset="-127"/>
              </a:rPr>
              <a:t>EZWORLD</a:t>
            </a:r>
            <a:endParaRPr lang="ko-KR" altLang="en-US" sz="1000" dirty="0">
              <a:solidFill>
                <a:schemeClr val="bg1">
                  <a:alpha val="52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18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33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4D819-6C86-41B7-9C60-FBEFE23C1F2C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0CBC-02D9-4E8F-9AC4-D35C9902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4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rgbClr val="27839F"/>
            </a:gs>
            <a:gs pos="0">
              <a:srgbClr val="185B9D"/>
            </a:gs>
            <a:gs pos="100000">
              <a:srgbClr val="43CDA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95507" y="2978355"/>
            <a:ext cx="48333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TETRIS PROJECT</a:t>
            </a:r>
            <a:endParaRPr lang="ko-KR" altLang="en-US" sz="4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691206" y="2438205"/>
            <a:ext cx="6483896" cy="0"/>
          </a:xfrm>
          <a:prstGeom prst="line">
            <a:avLst/>
          </a:prstGeom>
          <a:ln w="133350" cmpd="thickThin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91206" y="4286055"/>
            <a:ext cx="6483896" cy="0"/>
          </a:xfrm>
          <a:prstGeom prst="line">
            <a:avLst/>
          </a:prstGeom>
          <a:ln w="133350" cmpd="thinThick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45099" y="5688955"/>
            <a:ext cx="3427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2015113458 </a:t>
            </a:r>
            <a:r>
              <a:rPr lang="ko-KR" altLang="en-US" sz="32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김민정</a:t>
            </a:r>
          </a:p>
        </p:txBody>
      </p:sp>
    </p:spTree>
    <p:extLst>
      <p:ext uri="{BB962C8B-B14F-4D97-AF65-F5344CB8AC3E}">
        <p14:creationId xmlns:p14="http://schemas.microsoft.com/office/powerpoint/2010/main" val="1189006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8628" y="522515"/>
            <a:ext cx="3554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check_score</a:t>
            </a:r>
            <a:r>
              <a:rPr lang="en-US" altLang="ko-KR" sz="2800" dirty="0"/>
              <a:t>()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46" y="1260015"/>
            <a:ext cx="4945809" cy="46790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06" y="1790956"/>
            <a:ext cx="3599282" cy="334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0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29" y="2807683"/>
            <a:ext cx="6348010" cy="952583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cxnSpLocks/>
          </p:cNvCxnSpPr>
          <p:nvPr/>
        </p:nvCxnSpPr>
        <p:spPr>
          <a:xfrm flipH="1" flipV="1">
            <a:off x="5250426" y="3883742"/>
            <a:ext cx="1081548" cy="9733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8628" y="522515"/>
            <a:ext cx="3554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check_score</a:t>
            </a:r>
            <a:r>
              <a:rPr lang="en-US" altLang="ko-KR" sz="2800" dirty="0"/>
              <a:t>()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579595" y="4857135"/>
            <a:ext cx="5612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가중치를 어떤 알고리즘에 의해 </a:t>
            </a:r>
            <a:r>
              <a:rPr lang="ko-KR" altLang="en-US" dirty="0" err="1"/>
              <a:t>계산한것이</a:t>
            </a:r>
            <a:r>
              <a:rPr lang="ko-KR" altLang="en-US" dirty="0"/>
              <a:t> 아닌</a:t>
            </a:r>
            <a:endParaRPr lang="en-US" altLang="ko-KR" dirty="0"/>
          </a:p>
          <a:p>
            <a:r>
              <a:rPr lang="ko-KR" altLang="en-US" dirty="0"/>
              <a:t>직접</a:t>
            </a:r>
            <a:r>
              <a:rPr lang="en-US" altLang="ko-KR" dirty="0"/>
              <a:t>, </a:t>
            </a:r>
            <a:r>
              <a:rPr lang="ko-KR" altLang="en-US" dirty="0"/>
              <a:t>실험해보면서 찾은 가중치이기 때문에</a:t>
            </a:r>
            <a:endParaRPr lang="en-US" altLang="ko-KR" dirty="0"/>
          </a:p>
          <a:p>
            <a:r>
              <a:rPr lang="ko-KR" altLang="en-US" dirty="0"/>
              <a:t>논리적이지 않을 수 있어 아쉬움이 남음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271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23952" y="2857526"/>
            <a:ext cx="43909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29000">
                      <a:srgbClr val="27839F"/>
                    </a:gs>
                    <a:gs pos="0">
                      <a:srgbClr val="185B9D"/>
                    </a:gs>
                    <a:gs pos="100000">
                      <a:srgbClr val="43CDA2"/>
                    </a:gs>
                  </a:gsLst>
                  <a:lin ang="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84631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29000">
                <a:srgbClr val="27839F"/>
              </a:gs>
              <a:gs pos="0">
                <a:srgbClr val="185B9D"/>
              </a:gs>
              <a:gs pos="100000">
                <a:srgbClr val="43CDA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14487" y="2794247"/>
            <a:ext cx="252413" cy="231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8560" y="3025571"/>
            <a:ext cx="2218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INDEX</a:t>
            </a:r>
            <a:endParaRPr lang="ko-KR" altLang="en-US" sz="5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9160" y="1172084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29000">
                      <a:srgbClr val="27839F"/>
                    </a:gs>
                    <a:gs pos="0">
                      <a:srgbClr val="185B9D"/>
                    </a:gs>
                    <a:gs pos="100000">
                      <a:srgbClr val="43CDA2"/>
                    </a:gs>
                  </a:gsLst>
                  <a:lin ang="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29000">
                      <a:srgbClr val="27839F"/>
                    </a:gs>
                    <a:gs pos="0">
                      <a:srgbClr val="185B9D"/>
                    </a:gs>
                    <a:gs pos="100000">
                      <a:srgbClr val="43CDA2"/>
                    </a:gs>
                  </a:gsLst>
                  <a:lin ang="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초기 아이디어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9160" y="2548517"/>
            <a:ext cx="36247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29000">
                      <a:srgbClr val="27839F"/>
                    </a:gs>
                    <a:gs pos="0">
                      <a:srgbClr val="185B9D"/>
                    </a:gs>
                    <a:gs pos="100000">
                      <a:srgbClr val="43CDA2"/>
                    </a:gs>
                  </a:gsLst>
                  <a:lin ang="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29000">
                      <a:srgbClr val="27839F"/>
                    </a:gs>
                    <a:gs pos="0">
                      <a:srgbClr val="185B9D"/>
                    </a:gs>
                    <a:gs pos="100000">
                      <a:srgbClr val="43CDA2"/>
                    </a:gs>
                  </a:gsLst>
                  <a:lin ang="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최종 구현 아이디어 및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gradFill>
                <a:gsLst>
                  <a:gs pos="29000">
                    <a:srgbClr val="27839F"/>
                  </a:gs>
                  <a:gs pos="0">
                    <a:srgbClr val="185B9D"/>
                  </a:gs>
                  <a:gs pos="100000">
                    <a:srgbClr val="43CDA2"/>
                  </a:gs>
                </a:gsLst>
                <a:lin ang="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29000">
                      <a:srgbClr val="27839F"/>
                    </a:gs>
                    <a:gs pos="0">
                      <a:srgbClr val="185B9D"/>
                    </a:gs>
                    <a:gs pos="100000">
                      <a:srgbClr val="43CDA2"/>
                    </a:gs>
                  </a:gsLst>
                  <a:lin ang="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29000">
                      <a:srgbClr val="27839F"/>
                    </a:gs>
                    <a:gs pos="0">
                      <a:srgbClr val="185B9D"/>
                    </a:gs>
                    <a:gs pos="100000">
                      <a:srgbClr val="43CDA2"/>
                    </a:gs>
                  </a:gsLst>
                  <a:lin ang="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주요 코드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9160" y="4117158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29000">
                      <a:srgbClr val="27839F"/>
                    </a:gs>
                    <a:gs pos="0">
                      <a:srgbClr val="185B9D"/>
                    </a:gs>
                    <a:gs pos="100000">
                      <a:srgbClr val="43CDA2"/>
                    </a:gs>
                  </a:gsLst>
                  <a:lin ang="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29000">
                      <a:srgbClr val="27839F"/>
                    </a:gs>
                    <a:gs pos="0">
                      <a:srgbClr val="185B9D"/>
                    </a:gs>
                    <a:gs pos="100000">
                      <a:srgbClr val="43CDA2"/>
                    </a:gs>
                  </a:gsLst>
                  <a:lin ang="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후기</a:t>
            </a:r>
          </a:p>
        </p:txBody>
      </p:sp>
    </p:spTree>
    <p:extLst>
      <p:ext uri="{BB962C8B-B14F-4D97-AF65-F5344CB8AC3E}">
        <p14:creationId xmlns:p14="http://schemas.microsoft.com/office/powerpoint/2010/main" val="379435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10" y="49192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초기 아이디어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10" y="2343608"/>
            <a:ext cx="4124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Switch</a:t>
            </a:r>
            <a:r>
              <a:rPr lang="ko-KR" altLang="en-US" dirty="0"/>
              <a:t>문을 이용하여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CurPiece</a:t>
            </a:r>
            <a:r>
              <a:rPr lang="ko-KR" altLang="en-US" dirty="0"/>
              <a:t>에 대해 모든 경우 고려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왼쪽부터 블록을 넣는다 가정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블록을 넣었을 경우 최적의 선택인지 아닌지 점수로 판단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화살표: 갈매기형 수장 4"/>
          <p:cNvSpPr/>
          <p:nvPr/>
        </p:nvSpPr>
        <p:spPr>
          <a:xfrm>
            <a:off x="5383762" y="2889706"/>
            <a:ext cx="709127" cy="942392"/>
          </a:xfrm>
          <a:prstGeom prst="chevron">
            <a:avLst/>
          </a:prstGeom>
          <a:solidFill>
            <a:srgbClr val="43C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3306" y="3037736"/>
            <a:ext cx="4348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코드가 과도하게 길어지는 문제점</a:t>
            </a:r>
            <a:endParaRPr lang="en-US" altLang="ko-KR" dirty="0"/>
          </a:p>
          <a:p>
            <a:r>
              <a:rPr lang="ko-KR" altLang="en-US" dirty="0"/>
              <a:t>디버깅 해도 </a:t>
            </a:r>
            <a:r>
              <a:rPr lang="ko-KR" altLang="en-US" dirty="0" err="1"/>
              <a:t>해도</a:t>
            </a:r>
            <a:r>
              <a:rPr lang="ko-KR" altLang="en-US" dirty="0"/>
              <a:t> 끝나지 않는 오류들</a:t>
            </a:r>
          </a:p>
        </p:txBody>
      </p:sp>
      <p:sp>
        <p:nvSpPr>
          <p:cNvPr id="40" name="화살표: 갈매기형 수장 39"/>
          <p:cNvSpPr/>
          <p:nvPr/>
        </p:nvSpPr>
        <p:spPr>
          <a:xfrm>
            <a:off x="6021354" y="2889706"/>
            <a:ext cx="709127" cy="942392"/>
          </a:xfrm>
          <a:prstGeom prst="chevron">
            <a:avLst/>
          </a:prstGeom>
          <a:solidFill>
            <a:srgbClr val="43C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8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0" y="1335960"/>
            <a:ext cx="2357496" cy="47050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10" y="491921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최종 구현 아이디어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04" y="1335962"/>
            <a:ext cx="2357496" cy="470508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510" y="1335961"/>
            <a:ext cx="2357496" cy="470508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316" y="1335960"/>
            <a:ext cx="2357496" cy="470508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82205" y="1585609"/>
            <a:ext cx="246595" cy="252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02897" y="1585608"/>
            <a:ext cx="246595" cy="252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678821" y="1585607"/>
            <a:ext cx="246595" cy="252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802119" y="1838527"/>
            <a:ext cx="0" cy="40210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725701" y="5488320"/>
            <a:ext cx="246595" cy="252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95258" y="430365"/>
            <a:ext cx="673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블록이 보드 안에 존재하는지</a:t>
            </a:r>
            <a:r>
              <a:rPr lang="en-US" altLang="ko-KR" b="1" dirty="0"/>
              <a:t>,(</a:t>
            </a:r>
            <a:r>
              <a:rPr lang="en-US" altLang="ko-KR" b="1" dirty="0" err="1"/>
              <a:t>out_range_func</a:t>
            </a:r>
            <a:r>
              <a:rPr lang="en-US" altLang="ko-KR" b="1" dirty="0"/>
              <a:t>())</a:t>
            </a:r>
          </a:p>
          <a:p>
            <a:r>
              <a:rPr lang="ko-KR" altLang="en-US" b="1" dirty="0"/>
              <a:t>블록이 기존 블록과 충돌하지는 않는지</a:t>
            </a:r>
            <a:r>
              <a:rPr lang="en-US" altLang="ko-KR" b="1" dirty="0"/>
              <a:t>(</a:t>
            </a:r>
            <a:r>
              <a:rPr lang="en-US" altLang="ko-KR" b="1" dirty="0" err="1"/>
              <a:t>already_block_func</a:t>
            </a:r>
            <a:r>
              <a:rPr lang="en-US" altLang="ko-KR" b="1" dirty="0"/>
              <a:t>())</a:t>
            </a:r>
            <a:endParaRPr lang="ko-KR" altLang="en-US" b="1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861249" y="852384"/>
            <a:ext cx="643812" cy="4100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</p:cNvCxnSpPr>
          <p:nvPr/>
        </p:nvCxnSpPr>
        <p:spPr>
          <a:xfrm flipH="1">
            <a:off x="7420947" y="1057412"/>
            <a:ext cx="715347" cy="3423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</p:cNvCxnSpPr>
          <p:nvPr/>
        </p:nvCxnSpPr>
        <p:spPr>
          <a:xfrm flipH="1">
            <a:off x="10414431" y="1057412"/>
            <a:ext cx="715347" cy="3423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42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/>
          <p:nvPr/>
        </p:nvSpPr>
        <p:spPr>
          <a:xfrm>
            <a:off x="353961" y="2610465"/>
            <a:ext cx="3215149" cy="1120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AI()</a:t>
            </a:r>
            <a:endParaRPr lang="ko-KR" altLang="en-US" b="1" dirty="0"/>
          </a:p>
        </p:txBody>
      </p:sp>
      <p:sp>
        <p:nvSpPr>
          <p:cNvPr id="8" name="사각형: 둥근 모서리 7"/>
          <p:cNvSpPr/>
          <p:nvPr/>
        </p:nvSpPr>
        <p:spPr>
          <a:xfrm>
            <a:off x="5122604" y="825909"/>
            <a:ext cx="3215149" cy="1120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Out_range_func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9" name="사각형: 둥근 모서리 8"/>
          <p:cNvSpPr/>
          <p:nvPr/>
        </p:nvSpPr>
        <p:spPr>
          <a:xfrm>
            <a:off x="5122605" y="2418736"/>
            <a:ext cx="3215149" cy="1120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Already_block_func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0" name="사각형: 둥근 모서리 9"/>
          <p:cNvSpPr/>
          <p:nvPr/>
        </p:nvSpPr>
        <p:spPr>
          <a:xfrm>
            <a:off x="5122606" y="4188543"/>
            <a:ext cx="3215149" cy="1120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Check_score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666568" y="4085303"/>
            <a:ext cx="0" cy="21090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666568" y="6194323"/>
            <a:ext cx="89965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512709" y="4701883"/>
            <a:ext cx="3018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*</a:t>
            </a:r>
            <a:r>
              <a:rPr lang="en-US" altLang="ko-KR" sz="3600" b="1" dirty="0" err="1"/>
              <a:t>bestX</a:t>
            </a:r>
            <a:endParaRPr lang="en-US" altLang="ko-KR" sz="3600" b="1" dirty="0"/>
          </a:p>
          <a:p>
            <a:r>
              <a:rPr lang="en-US" altLang="ko-KR" sz="3600" b="1" dirty="0"/>
              <a:t>*</a:t>
            </a:r>
            <a:r>
              <a:rPr lang="en-US" altLang="ko-KR" sz="3600" b="1" dirty="0" err="1"/>
              <a:t>bestY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결정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3067665" y="1386348"/>
            <a:ext cx="1887793" cy="103238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</p:cNvCxnSpPr>
          <p:nvPr/>
        </p:nvCxnSpPr>
        <p:spPr>
          <a:xfrm>
            <a:off x="3682183" y="2993924"/>
            <a:ext cx="127327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</p:cNvCxnSpPr>
          <p:nvPr/>
        </p:nvCxnSpPr>
        <p:spPr>
          <a:xfrm>
            <a:off x="2518290" y="3988014"/>
            <a:ext cx="2327786" cy="104713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65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52" y="275839"/>
            <a:ext cx="8161727" cy="30406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52" y="3316482"/>
            <a:ext cx="8169348" cy="3200677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cxnSpLocks/>
          </p:cNvCxnSpPr>
          <p:nvPr/>
        </p:nvCxnSpPr>
        <p:spPr>
          <a:xfrm flipH="1">
            <a:off x="2724539" y="1408922"/>
            <a:ext cx="181013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</p:cNvCxnSpPr>
          <p:nvPr/>
        </p:nvCxnSpPr>
        <p:spPr>
          <a:xfrm flipH="1">
            <a:off x="2792964" y="3586065"/>
            <a:ext cx="181013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</p:cNvCxnSpPr>
          <p:nvPr/>
        </p:nvCxnSpPr>
        <p:spPr>
          <a:xfrm flipH="1">
            <a:off x="2870719" y="4970105"/>
            <a:ext cx="181013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98175" y="885702"/>
            <a:ext cx="174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AI()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067" y="1024068"/>
            <a:ext cx="2248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보드 내부에 블록이 있는지를 검사하며</a:t>
            </a:r>
            <a:endParaRPr lang="en-US" altLang="ko-KR" dirty="0"/>
          </a:p>
          <a:p>
            <a:r>
              <a:rPr lang="ko-KR" altLang="en-US" dirty="0"/>
              <a:t>가장 왼쪽으로 이동</a:t>
            </a:r>
            <a:endParaRPr lang="en-US" altLang="ko-KR" dirty="0"/>
          </a:p>
        </p:txBody>
      </p:sp>
      <p:sp>
        <p:nvSpPr>
          <p:cNvPr id="52" name="TextBox 51"/>
          <p:cNvSpPr txBox="1"/>
          <p:nvPr/>
        </p:nvSpPr>
        <p:spPr>
          <a:xfrm>
            <a:off x="198381" y="2572147"/>
            <a:ext cx="2367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보드 내부에 블록이 있는지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이미 기존 블록이 있지는 않는지 검사하며 아래로 이동</a:t>
            </a:r>
            <a:endParaRPr lang="en-US" altLang="ko-KR" dirty="0"/>
          </a:p>
        </p:txBody>
      </p:sp>
      <p:sp>
        <p:nvSpPr>
          <p:cNvPr id="21" name="TextBox 20"/>
          <p:cNvSpPr txBox="1"/>
          <p:nvPr/>
        </p:nvSpPr>
        <p:spPr>
          <a:xfrm>
            <a:off x="323125" y="4450289"/>
            <a:ext cx="2118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점수계산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bestScore</a:t>
            </a:r>
            <a:r>
              <a:rPr lang="ko-KR" altLang="en-US" dirty="0"/>
              <a:t>보다 </a:t>
            </a:r>
            <a:r>
              <a:rPr lang="en-US" altLang="ko-KR" dirty="0"/>
              <a:t>score</a:t>
            </a:r>
            <a:r>
              <a:rPr lang="ko-KR" altLang="en-US" dirty="0"/>
              <a:t>이 더 크면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en-US" altLang="ko-KR" dirty="0" err="1"/>
              <a:t>bestX</a:t>
            </a:r>
            <a:r>
              <a:rPr lang="ko-KR" altLang="en-US" dirty="0"/>
              <a:t>와 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en-US" altLang="ko-KR" dirty="0" err="1"/>
              <a:t>bestRotation</a:t>
            </a:r>
            <a:endParaRPr lang="en-US" altLang="ko-KR" dirty="0"/>
          </a:p>
          <a:p>
            <a:r>
              <a:rPr lang="ko-KR" altLang="en-US" dirty="0"/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141853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58" y="601420"/>
            <a:ext cx="6698560" cy="2766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58" y="3442365"/>
            <a:ext cx="6774767" cy="2994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8857" y="715856"/>
            <a:ext cx="2525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85B9D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점수 계산 요소</a:t>
            </a:r>
          </a:p>
        </p:txBody>
      </p:sp>
    </p:spTree>
    <p:extLst>
      <p:ext uri="{BB962C8B-B14F-4D97-AF65-F5344CB8AC3E}">
        <p14:creationId xmlns:p14="http://schemas.microsoft.com/office/powerpoint/2010/main" val="21636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8055"/>
            <a:ext cx="6591871" cy="36121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71" y="1598055"/>
            <a:ext cx="516680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6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6" y="1200581"/>
            <a:ext cx="5052498" cy="41913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8628" y="522515"/>
            <a:ext cx="3554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check_score</a:t>
            </a:r>
            <a:r>
              <a:rPr lang="en-US" altLang="ko-KR" sz="2800" dirty="0"/>
              <a:t>()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73" y="686186"/>
            <a:ext cx="3939881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186</Words>
  <Application>Microsoft Office PowerPoint</Application>
  <PresentationFormat>와이드스크린</PresentationFormat>
  <Paragraphs>44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배달의민족 한나는 열한살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김민정</cp:lastModifiedBy>
  <cp:revision>26</cp:revision>
  <dcterms:created xsi:type="dcterms:W3CDTF">2016-05-30T06:13:50Z</dcterms:created>
  <dcterms:modified xsi:type="dcterms:W3CDTF">2017-05-10T03:54:47Z</dcterms:modified>
</cp:coreProperties>
</file>