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6" r:id="rId3"/>
    <p:sldId id="266" r:id="rId4"/>
    <p:sldId id="268" r:id="rId5"/>
    <p:sldId id="258" r:id="rId6"/>
    <p:sldId id="272" r:id="rId7"/>
    <p:sldId id="273" r:id="rId8"/>
    <p:sldId id="262" r:id="rId9"/>
    <p:sldId id="267" r:id="rId10"/>
    <p:sldId id="274" r:id="rId11"/>
    <p:sldId id="261" r:id="rId12"/>
    <p:sldId id="260" r:id="rId13"/>
    <p:sldId id="264" r:id="rId14"/>
    <p:sldId id="275" r:id="rId15"/>
    <p:sldId id="269" r:id="rId16"/>
    <p:sldId id="271" r:id="rId17"/>
    <p:sldId id="27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37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DB1F-4E0D-0C45-B2CD-B53D4E9F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42C9-B965-FD41-ACBB-B109E0C84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F8B2-2870-FA42-B48D-A2008819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2975-6977-1A44-9630-E96B6275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CC30-7408-C443-9E6F-A00B6407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0890-F431-2549-8691-F189AB1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42C00-0F84-BE43-BBA4-CBDEA3D0C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B30A-AE95-AB41-B562-AED86F0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FC1B-71EC-C847-A306-77CA256E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A42D-0084-AC41-B472-8DDDF4DA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D7963-20DE-3044-96B1-C21FFD645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A7029-B990-D744-B965-9546F2D2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5959-E4F0-994D-BE78-4CD8568C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7319-61F9-4149-9F25-344000BF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9299-2427-294C-B746-5A75C7A8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49AF-176B-DA46-AADD-8D5124A8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ACE8-E9D5-B742-B14F-21CD1C0D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DD046-1AC1-4846-B5E2-089D57E3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9F97-C70D-BD41-9F89-1C7BE07D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B1E8-8D0E-B646-9487-D9CCA6C7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3A63-4E99-C949-8547-8F91EBA4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968BE-E0BA-374C-AF4F-3A7A41C0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CBE7-EDC5-8E4B-B753-84BC652E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AF5F-F9BA-374C-8EF9-6A0C708B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CB35-1D85-B94B-96EC-EAB19BEC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5332-33B5-0C4A-BC80-7F1E2FD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4E47-0853-004A-8120-793F43BD3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0E2A5-D487-F14D-B12E-D088B7F0C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459B-FE22-CA47-96C2-08D31AC6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E2361-BEE0-7842-95E3-4BA85D75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FD58-56ED-8C4D-A517-0293CE54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A916-F52D-5044-8F91-2866740C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B6C1-C1B8-1841-8254-35E8F03BC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3689B-0E6E-A844-8163-2F8CC6418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2739C-D6FE-604D-9038-F3855CB9A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11B85-801A-EC49-A664-8B225B693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75612-1B10-0549-9019-70344B11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174B7-F6EE-AF48-8760-0D348D93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2A86B-1305-8B41-85A5-9AEC709E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5C5-E9E8-AF4E-858C-B0EFEAF6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D960C-4DDE-AA46-8E7A-1DB96FCA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40390-7AF0-8040-B5EC-BB80DAF4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A02D-378C-4840-A15B-25D32C7E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D6B01-72F6-524B-A696-63EC9746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A2FE9-9199-6F4F-9AB8-C3C3BEE4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58E91-B418-CF4B-9EDD-8BB6F4DA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6AA-A153-154C-AFAC-A7363972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5DF9-65BC-3144-9397-6D2E3532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D0012-D1F7-C946-B8AB-1054ABF8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0DCF-245F-AD4E-B62C-5883B7EB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33A3-6107-0A4E-AF01-B757F24D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55CC9-6E9B-CC43-900E-A96D2409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42B-BEA7-8B41-B9E2-C79DB940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D9BB1-8FC6-BA4E-A51A-9BA78A145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089A-7B3F-9C43-B236-3C67604C5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AB5AB-D07E-9844-8BA9-F17F1E4F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C0CB3-10DE-414C-9B05-AFF7EE0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7AF5E-841E-9948-B8A3-8075DD1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BC837-85CC-0E46-B44A-58146D8C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CB846-F997-7143-B7B7-9302C301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C6EF-2D0D-9040-A430-202682773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E24A-F5C0-094D-85D6-996DC6640D0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8133-2FA8-F94C-8FDB-612D9F42C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2B5B-0589-0F49-BF68-40C4D4DCA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57AC-0B8B-DE4B-B1E8-1BB6318A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flipH="1">
            <a:off x="6947616" y="5425114"/>
            <a:ext cx="1477801" cy="2306646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/>
          <p:cNvSpPr/>
          <p:nvPr/>
        </p:nvSpPr>
        <p:spPr>
          <a:xfrm flipH="1">
            <a:off x="7798279" y="-600771"/>
            <a:ext cx="4393721" cy="68580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50800" dir="15120000" algn="ctr" rotWithShape="0">
              <a:schemeClr val="bg2">
                <a:lumMod val="25000"/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/>
          <p:cNvSpPr/>
          <p:nvPr/>
        </p:nvSpPr>
        <p:spPr>
          <a:xfrm flipH="1">
            <a:off x="7798278" y="0"/>
            <a:ext cx="4393721" cy="68580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15120000" algn="ctr" rotWithShape="0">
              <a:schemeClr val="bg2">
                <a:lumMod val="25000"/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Triangle 10"/>
          <p:cNvSpPr/>
          <p:nvPr/>
        </p:nvSpPr>
        <p:spPr>
          <a:xfrm flipH="1" flipV="1">
            <a:off x="5039360" y="-2"/>
            <a:ext cx="7152640" cy="6858002"/>
          </a:xfrm>
          <a:prstGeom prst="rtTriangl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1200000" scaled="0"/>
          </a:gradFill>
          <a:ln>
            <a:noFill/>
          </a:ln>
          <a:effectLst>
            <a:outerShdw blurRad="50800" dist="50800" dir="15120000" algn="ctr" rotWithShape="0">
              <a:schemeClr val="bg2">
                <a:lumMod val="25000"/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1D56E-BB02-4C9C-9ECB-245090192719}"/>
              </a:ext>
            </a:extLst>
          </p:cNvPr>
          <p:cNvSpPr/>
          <p:nvPr/>
        </p:nvSpPr>
        <p:spPr>
          <a:xfrm>
            <a:off x="420236" y="1148632"/>
            <a:ext cx="676126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3535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DevOps </a:t>
            </a:r>
            <a:br>
              <a:rPr lang="en-US" sz="4800" b="0" cap="none" spc="0" dirty="0">
                <a:ln w="0"/>
                <a:solidFill>
                  <a:srgbClr val="3535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1600" b="0" cap="none" spc="0" dirty="0">
                <a:ln w="0"/>
                <a:solidFill>
                  <a:srgbClr val="3535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CI/CD ,Docker Swarm Mode (Horizontal </a:t>
            </a:r>
            <a:r>
              <a:rPr lang="en-US" sz="1600" b="0" cap="none" spc="0" dirty="0" err="1">
                <a:ln w="0"/>
                <a:solidFill>
                  <a:srgbClr val="3535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Scalling</a:t>
            </a:r>
            <a:r>
              <a:rPr lang="en-US" sz="1600" b="0" cap="none" spc="0" dirty="0">
                <a:ln w="0"/>
                <a:solidFill>
                  <a:srgbClr val="3535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) + </a:t>
            </a:r>
            <a:r>
              <a:rPr lang="en-US" sz="1600" b="0" cap="none" spc="0" dirty="0" err="1">
                <a:ln w="0"/>
                <a:solidFill>
                  <a:srgbClr val="3535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Grafana+Prometheus,Cadvisor,Traefik</a:t>
            </a:r>
            <a:r>
              <a:rPr lang="en-US" sz="1600" b="0" cap="none" spc="0" dirty="0">
                <a:ln w="0"/>
                <a:solidFill>
                  <a:srgbClr val="3535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at AWS EC2</a:t>
            </a:r>
            <a:endParaRPr lang="en-US" sz="1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3C70F6-1026-4E9D-8B07-3E1DABAF52E2}"/>
              </a:ext>
            </a:extLst>
          </p:cNvPr>
          <p:cNvSpPr/>
          <p:nvPr/>
        </p:nvSpPr>
        <p:spPr>
          <a:xfrm>
            <a:off x="432884" y="2807222"/>
            <a:ext cx="907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3535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Day 3</a:t>
            </a:r>
            <a:endParaRPr lang="sv-SE" sz="2400" dirty="0">
              <a:ln w="0"/>
              <a:solidFill>
                <a:srgbClr val="35353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5F3A8E-E47F-4244-9C68-ACB8CD8532F0}"/>
              </a:ext>
            </a:extLst>
          </p:cNvPr>
          <p:cNvSpPr/>
          <p:nvPr/>
        </p:nvSpPr>
        <p:spPr>
          <a:xfrm>
            <a:off x="432884" y="5461072"/>
            <a:ext cx="48037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Andreas </a:t>
            </a:r>
            <a:r>
              <a:rPr lang="en-ID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Sahabat</a:t>
            </a:r>
            <a:r>
              <a:rPr lang="en-I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n-ID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Lumban</a:t>
            </a:r>
            <a:r>
              <a:rPr lang="en-I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Batu </a:t>
            </a:r>
            <a:r>
              <a:rPr lang="en-ID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S.Kom</a:t>
            </a:r>
            <a:r>
              <a:rPr lang="en-I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, M.TI</a:t>
            </a:r>
          </a:p>
          <a:p>
            <a:r>
              <a:rPr lang="en-ID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Senior Engineer Lead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7A00B54-D608-4856-9BC2-07DAAF8C9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7" y="146395"/>
            <a:ext cx="3043174" cy="1040569"/>
          </a:xfrm>
          <a:prstGeom prst="rect">
            <a:avLst/>
          </a:prstGeom>
        </p:spPr>
      </p:pic>
      <p:pic>
        <p:nvPicPr>
          <p:cNvPr id="12" name="Picture 11" descr="devops.png">
            <a:extLst>
              <a:ext uri="{FF2B5EF4-FFF2-40B4-BE49-F238E27FC236}">
                <a16:creationId xmlns:a16="http://schemas.microsoft.com/office/drawing/2014/main" id="{F96F68C7-3A03-3940-AE5F-44C78CE6E6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888" y="2814109"/>
            <a:ext cx="4514995" cy="2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3635" b="46872"/>
          <a:stretch>
            <a:fillRect/>
          </a:stretch>
        </p:blipFill>
        <p:spPr bwMode="auto">
          <a:xfrm>
            <a:off x="2057401" y="1752600"/>
            <a:ext cx="829571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29200" y="1219200"/>
            <a:ext cx="2438400" cy="30480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List virtual server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847" t="28622" r="26324" b="36022"/>
          <a:stretch>
            <a:fillRect/>
          </a:stretch>
        </p:blipFill>
        <p:spPr bwMode="auto">
          <a:xfrm>
            <a:off x="2209800" y="762000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438400" y="3048000"/>
            <a:ext cx="73914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Oracle VM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virtualisasi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"</a:t>
            </a:r>
            <a:r>
              <a:rPr lang="en-US" dirty="0" err="1"/>
              <a:t>tambahan</a:t>
            </a:r>
            <a:r>
              <a:rPr lang="en-US" dirty="0"/>
              <a:t>"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"</a:t>
            </a:r>
            <a:r>
              <a:rPr lang="en-US" dirty="0" err="1"/>
              <a:t>utama</a:t>
            </a:r>
            <a:r>
              <a:rPr lang="en-US" dirty="0"/>
              <a:t>".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MS Windows yang </a:t>
            </a:r>
            <a:r>
              <a:rPr lang="en-US" dirty="0" err="1"/>
              <a:t>terpasang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komputernya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lain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MS Window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181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200" b="1" dirty="0" err="1"/>
              <a:t>Gitlab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Project,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Gitlab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project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repositori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status</a:t>
            </a:r>
          </a:p>
          <a:p>
            <a:r>
              <a:rPr lang="en-US" sz="1200" dirty="0"/>
              <a:t>private </a:t>
            </a:r>
            <a:r>
              <a:rPr lang="en-US" sz="1200" dirty="0" err="1"/>
              <a:t>dan</a:t>
            </a:r>
            <a:r>
              <a:rPr lang="en-US" sz="1200" dirty="0"/>
              <a:t> public.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status private </a:t>
            </a:r>
            <a:r>
              <a:rPr lang="en-US" sz="1200" dirty="0" err="1"/>
              <a:t>maka</a:t>
            </a:r>
            <a:r>
              <a:rPr lang="en-US" sz="1200" dirty="0"/>
              <a:t> project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endParaRPr lang="en-US" sz="1200" dirty="0"/>
          </a:p>
          <a:p>
            <a:r>
              <a:rPr lang="en-US" sz="1200" dirty="0" err="1"/>
              <a:t>diubah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pribadi</a:t>
            </a:r>
            <a:r>
              <a:rPr lang="en-US" sz="1200" dirty="0"/>
              <a:t>.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status public</a:t>
            </a:r>
          </a:p>
          <a:p>
            <a:r>
              <a:rPr lang="en-US" sz="1200" dirty="0" err="1"/>
              <a:t>maka</a:t>
            </a:r>
            <a:r>
              <a:rPr lang="en-US" sz="1200" dirty="0"/>
              <a:t> project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diubah</a:t>
            </a:r>
            <a:r>
              <a:rPr lang="en-US" sz="1200" dirty="0"/>
              <a:t>, </a:t>
            </a:r>
            <a:r>
              <a:rPr lang="en-US" sz="1200" dirty="0" err="1"/>
              <a:t>dilihat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siapa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r>
              <a:rPr lang="en-US" sz="1200" dirty="0" err="1"/>
              <a:t>Github</a:t>
            </a:r>
            <a:r>
              <a:rPr lang="en-US" sz="1200" dirty="0"/>
              <a:t>.</a:t>
            </a:r>
          </a:p>
          <a:p>
            <a:r>
              <a:rPr lang="en-US" sz="1200" dirty="0"/>
              <a:t>Unlimited </a:t>
            </a:r>
            <a:r>
              <a:rPr lang="en-US" sz="1200" dirty="0" err="1"/>
              <a:t>Publik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Repo Private,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repo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bahkan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project</a:t>
            </a:r>
          </a:p>
          <a:p>
            <a:r>
              <a:rPr lang="en-US" sz="1200" dirty="0" err="1"/>
              <a:t>ber</a:t>
            </a:r>
            <a:r>
              <a:rPr lang="en-US" sz="1200" dirty="0"/>
              <a:t> </a:t>
            </a:r>
            <a:r>
              <a:rPr lang="en-US" sz="1200" dirty="0" err="1"/>
              <a:t>skala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Project Importing,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</a:t>
            </a:r>
            <a:r>
              <a:rPr lang="en-US" sz="1200" dirty="0"/>
              <a:t>-import project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Github</a:t>
            </a:r>
            <a:endParaRPr lang="en-US" sz="1200" dirty="0"/>
          </a:p>
          <a:p>
            <a:r>
              <a:rPr lang="en-US" sz="1200" dirty="0" err="1"/>
              <a:t>saja</a:t>
            </a:r>
            <a:r>
              <a:rPr lang="en-US" sz="1200" dirty="0"/>
              <a:t>,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dpat</a:t>
            </a:r>
            <a:r>
              <a:rPr lang="en-US" sz="1200" dirty="0"/>
              <a:t> </a:t>
            </a:r>
            <a:r>
              <a:rPr lang="en-US" sz="1200" dirty="0" err="1"/>
              <a:t>meng</a:t>
            </a:r>
            <a:r>
              <a:rPr lang="en-US" sz="1200" dirty="0"/>
              <a:t>-import project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BitBucket</a:t>
            </a:r>
            <a:r>
              <a:rPr lang="en-US" sz="1200" dirty="0"/>
              <a:t>, Google Code, </a:t>
            </a:r>
            <a:r>
              <a:rPr lang="en-US" sz="1200" dirty="0" err="1"/>
              <a:t>Fogbugz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endParaRPr lang="en-US" sz="1200" dirty="0"/>
          </a:p>
          <a:p>
            <a:r>
              <a:rPr lang="en-US" sz="1200" dirty="0" err="1"/>
              <a:t>git</a:t>
            </a:r>
            <a:r>
              <a:rPr lang="en-US" sz="1200" dirty="0"/>
              <a:t> repo </a:t>
            </a:r>
            <a:r>
              <a:rPr lang="en-US" sz="1200" dirty="0" err="1"/>
              <a:t>dengan</a:t>
            </a:r>
            <a:r>
              <a:rPr lang="en-US" sz="1200" dirty="0"/>
              <a:t> URL.</a:t>
            </a:r>
          </a:p>
          <a:p>
            <a:endParaRPr lang="en-US" sz="1200" dirty="0"/>
          </a:p>
          <a:p>
            <a:pPr>
              <a:buNone/>
            </a:pPr>
            <a:r>
              <a:rPr lang="en-US" sz="1200" b="1" dirty="0" err="1"/>
              <a:t>Docker</a:t>
            </a:r>
            <a:endParaRPr lang="en-US" sz="1200" b="1" dirty="0"/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1200" dirty="0" err="1"/>
              <a:t>Docker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platform yang </a:t>
            </a:r>
            <a:r>
              <a:rPr lang="en-US" sz="1200" dirty="0" err="1"/>
              <a:t>dibangun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container. </a:t>
            </a:r>
            <a:r>
              <a:rPr lang="en-US" sz="1200" dirty="0" err="1"/>
              <a:t>Docker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project open-source yang </a:t>
            </a:r>
            <a:r>
              <a:rPr lang="en-US" sz="1200" dirty="0" err="1"/>
              <a:t>menyediakan</a:t>
            </a:r>
            <a:r>
              <a:rPr lang="en-US" sz="1200" dirty="0"/>
              <a:t> platform </a:t>
            </a:r>
            <a:r>
              <a:rPr lang="en-US" sz="1200" dirty="0" err="1"/>
              <a:t>terbuka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developer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sysadmin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membangun</a:t>
            </a:r>
            <a:r>
              <a:rPr lang="en-US" sz="1200" dirty="0"/>
              <a:t>, </a:t>
            </a:r>
            <a:r>
              <a:rPr lang="en-US" sz="1200" dirty="0" err="1"/>
              <a:t>mengemas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dimanapun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wadah</a:t>
            </a:r>
            <a:r>
              <a:rPr lang="en-US" sz="1200" dirty="0"/>
              <a:t> (container) yang </a:t>
            </a:r>
            <a:r>
              <a:rPr lang="en-US" sz="1200" dirty="0" err="1"/>
              <a:t>ringan</a:t>
            </a:r>
            <a:r>
              <a:rPr lang="en-US" sz="1200" dirty="0"/>
              <a:t>.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populernya</a:t>
            </a:r>
            <a:r>
              <a:rPr lang="en-US" sz="1200" dirty="0"/>
              <a:t> </a:t>
            </a:r>
            <a:r>
              <a:rPr lang="en-US" sz="1200" dirty="0" err="1"/>
              <a:t>docker</a:t>
            </a:r>
            <a:r>
              <a:rPr lang="en-US" sz="1200" dirty="0"/>
              <a:t>,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orang</a:t>
            </a:r>
            <a:r>
              <a:rPr lang="en-US" sz="1200" dirty="0"/>
              <a:t>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menganggap</a:t>
            </a:r>
            <a:r>
              <a:rPr lang="en-US" sz="1200" dirty="0"/>
              <a:t> </a:t>
            </a:r>
            <a:r>
              <a:rPr lang="en-US" sz="1200" dirty="0" err="1"/>
              <a:t>docker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sebutan</a:t>
            </a:r>
            <a:r>
              <a:rPr lang="en-US" sz="1200" dirty="0"/>
              <a:t> lain </a:t>
            </a:r>
            <a:r>
              <a:rPr lang="en-US" sz="1200" dirty="0" err="1"/>
              <a:t>untuk</a:t>
            </a:r>
            <a:r>
              <a:rPr lang="en-US" sz="1200" dirty="0"/>
              <a:t> container.</a:t>
            </a:r>
          </a:p>
          <a:p>
            <a:pPr>
              <a:buNone/>
            </a:pPr>
            <a:r>
              <a:rPr lang="en-US" sz="1200" b="1" dirty="0"/>
              <a:t>Life Streaming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docker</a:t>
            </a:r>
            <a:br>
              <a:rPr lang="en-US" sz="1200" dirty="0"/>
            </a:br>
            <a:r>
              <a:rPr lang="en-US" sz="1200" dirty="0"/>
              <a:t> https://software.endy.muhardin.com/aplikasi/live-stream-nginx-rtmp/ </a:t>
            </a:r>
            <a:endParaRPr lang="en-US" sz="1200" i="1" u="sng" dirty="0"/>
          </a:p>
          <a:p>
            <a:pPr>
              <a:buNone/>
            </a:pPr>
            <a:r>
              <a:rPr lang="en-US" sz="1200" i="1" u="sng" dirty="0"/>
              <a:t>           </a:t>
            </a:r>
            <a:r>
              <a:rPr lang="en-US" sz="1200" i="1" dirty="0"/>
              <a:t>https://hetzel.net/2014-10-22/http-live-streaming-knive-docker-digitalocean/</a:t>
            </a:r>
          </a:p>
          <a:p>
            <a:pPr>
              <a:buNone/>
            </a:pPr>
            <a:r>
              <a:rPr lang="en-US" sz="1200" b="1" dirty="0"/>
              <a:t>Jenkins</a:t>
            </a:r>
            <a:br>
              <a:rPr lang="en-US" sz="1200" b="1" dirty="0"/>
            </a:br>
            <a:endParaRPr lang="en-US" sz="1200" b="1" dirty="0"/>
          </a:p>
          <a:p>
            <a:pPr>
              <a:buNone/>
            </a:pPr>
            <a:r>
              <a:rPr lang="en-US" sz="1200" dirty="0"/>
              <a:t>Jenkins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i="1" dirty="0"/>
              <a:t>open source automation server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mengotomatiskan</a:t>
            </a:r>
            <a:r>
              <a:rPr lang="en-US" sz="1200" dirty="0"/>
              <a:t> </a:t>
            </a:r>
            <a:r>
              <a:rPr lang="en-US" sz="1200" dirty="0" err="1"/>
              <a:t>tugas-tugas</a:t>
            </a:r>
            <a:r>
              <a:rPr lang="en-US" sz="1200" dirty="0"/>
              <a:t> </a:t>
            </a:r>
            <a:r>
              <a:rPr lang="en-US" sz="1200" dirty="0" err="1"/>
              <a:t>di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proses</a:t>
            </a:r>
            <a:r>
              <a:rPr lang="en-US" sz="1200" dirty="0"/>
              <a:t> </a:t>
            </a:r>
            <a:r>
              <a:rPr lang="en-US" sz="1200" i="1" dirty="0"/>
              <a:t>continuous integration and delivery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. Jenkins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Java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dipasang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repositori</a:t>
            </a:r>
            <a:r>
              <a:rPr lang="en-US" sz="1200" dirty="0"/>
              <a:t> </a:t>
            </a:r>
            <a:r>
              <a:rPr lang="en-US" sz="1200" dirty="0" err="1"/>
              <a:t>Ubuntu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mengunduh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file </a:t>
            </a:r>
            <a:r>
              <a:rPr lang="en-US" sz="1200" i="1" dirty="0"/>
              <a:t>Web </a:t>
            </a:r>
            <a:r>
              <a:rPr lang="en-US" sz="1200" i="1" dirty="0" err="1"/>
              <a:t>applicatino</a:t>
            </a:r>
            <a:r>
              <a:rPr lang="en-US" sz="1200" i="1" dirty="0"/>
              <a:t> </a:t>
            </a:r>
            <a:r>
              <a:rPr lang="en-US" sz="1200" i="1" dirty="0" err="1"/>
              <a:t>ARchive</a:t>
            </a:r>
            <a:r>
              <a:rPr lang="en-US" sz="1200" i="1" dirty="0"/>
              <a:t> (WAR)</a:t>
            </a:r>
            <a:r>
              <a:rPr lang="en-US" sz="1200" dirty="0"/>
              <a:t>,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koleksi</a:t>
            </a:r>
            <a:r>
              <a:rPr lang="en-US" sz="1200" dirty="0"/>
              <a:t> file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lengkap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tinggal</a:t>
            </a:r>
            <a:r>
              <a:rPr lang="en-US" sz="1200" dirty="0"/>
              <a:t> </a:t>
            </a:r>
            <a:r>
              <a:rPr lang="en-US" sz="1200" dirty="0" err="1"/>
              <a:t>dijalankan</a:t>
            </a:r>
            <a:r>
              <a:rPr lang="en-US" sz="1200" dirty="0"/>
              <a:t> </a:t>
            </a:r>
            <a:r>
              <a:rPr lang="en-US" sz="1200" dirty="0" err="1"/>
              <a:t>disebuah</a:t>
            </a:r>
            <a:r>
              <a:rPr lang="en-US" sz="1200" dirty="0"/>
              <a:t> server.</a:t>
            </a:r>
          </a:p>
          <a:p>
            <a:pPr>
              <a:buNone/>
            </a:pPr>
            <a:endParaRPr lang="en-US" sz="1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wget</a:t>
            </a:r>
            <a:r>
              <a:rPr lang="en-US" dirty="0"/>
              <a:t> -q -O - https://pkg.jenkins.io/debian/jenkins-ci.org.key | </a:t>
            </a:r>
            <a:r>
              <a:rPr lang="en-US" dirty="0" err="1"/>
              <a:t>sudo</a:t>
            </a:r>
            <a:r>
              <a:rPr lang="en-US" dirty="0"/>
              <a:t> apt-key add -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-c 'echo </a:t>
            </a:r>
            <a:r>
              <a:rPr lang="en-US" dirty="0" err="1"/>
              <a:t>deb</a:t>
            </a:r>
            <a:r>
              <a:rPr lang="en-US" dirty="0"/>
              <a:t> http://pkg.jenkins.io/debian-stable binary/ &gt; /etc/apt/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jenkins.list</a:t>
            </a:r>
            <a:r>
              <a:rPr lang="en-US" dirty="0"/>
              <a:t>'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</a:t>
            </a:r>
            <a:r>
              <a:rPr lang="en-US" dirty="0" err="1"/>
              <a:t>Gitlab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apt-get update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apt-get install ca-certificates curl </a:t>
            </a:r>
            <a:r>
              <a:rPr lang="en-US" dirty="0" err="1"/>
              <a:t>openssh</a:t>
            </a:r>
            <a:r>
              <a:rPr lang="en-US" dirty="0"/>
              <a:t>-server postfix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cd</a:t>
            </a:r>
            <a:r>
              <a:rPr lang="en-US" dirty="0"/>
              <a:t> /</a:t>
            </a:r>
            <a:r>
              <a:rPr lang="en-US" dirty="0" err="1"/>
              <a:t>tmp</a:t>
            </a:r>
            <a:endParaRPr lang="en-US" dirty="0"/>
          </a:p>
          <a:p>
            <a:pPr>
              <a:buNone/>
            </a:pPr>
            <a:r>
              <a:rPr lang="en-US" dirty="0"/>
              <a:t>	curl -LO https://packages.gitlab.com/install/repositories/gitlab/gitlab-ce/script.deb.sh</a:t>
            </a:r>
          </a:p>
          <a:p>
            <a:pPr>
              <a:buNone/>
            </a:pPr>
            <a:r>
              <a:rPr lang="en-US" dirty="0"/>
              <a:t>	less /</a:t>
            </a:r>
            <a:r>
              <a:rPr lang="en-US" dirty="0" err="1"/>
              <a:t>tmp</a:t>
            </a:r>
            <a:r>
              <a:rPr lang="en-US" dirty="0"/>
              <a:t>/script.deb.sh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bash /</a:t>
            </a:r>
            <a:r>
              <a:rPr lang="en-US" dirty="0" err="1"/>
              <a:t>tmp</a:t>
            </a:r>
            <a:r>
              <a:rPr lang="en-US" dirty="0"/>
              <a:t>/script.deb.sh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gitlab-ce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status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Docker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curl -</a:t>
            </a:r>
            <a:r>
              <a:rPr lang="en-US" dirty="0" err="1"/>
              <a:t>fsSL</a:t>
            </a:r>
            <a:r>
              <a:rPr lang="en-US" dirty="0"/>
              <a:t> https://download.docker.com/linux/ubuntu/gpg | </a:t>
            </a:r>
            <a:r>
              <a:rPr lang="en-US" dirty="0" err="1"/>
              <a:t>sudo</a:t>
            </a:r>
            <a:r>
              <a:rPr lang="en-US" dirty="0"/>
              <a:t> apt-key add -</a:t>
            </a:r>
            <a:r>
              <a:rPr lang="en-US" dirty="0" err="1"/>
              <a:t>sudo</a:t>
            </a:r>
            <a:r>
              <a:rPr lang="en-US" dirty="0"/>
              <a:t> add-apt-repository "</a:t>
            </a:r>
            <a:r>
              <a:rPr lang="en-US" dirty="0" err="1"/>
              <a:t>deb</a:t>
            </a:r>
            <a:r>
              <a:rPr lang="en-US" dirty="0"/>
              <a:t> [arch=amd64] https://download.docker.com/linux/ubuntu $(</a:t>
            </a:r>
            <a:r>
              <a:rPr lang="en-US" dirty="0" err="1"/>
              <a:t>lsb_release</a:t>
            </a:r>
            <a:r>
              <a:rPr lang="en-US" dirty="0"/>
              <a:t> -</a:t>
            </a:r>
            <a:r>
              <a:rPr lang="en-US" dirty="0" err="1"/>
              <a:t>cs</a:t>
            </a:r>
            <a:r>
              <a:rPr lang="en-US" dirty="0"/>
              <a:t>) stable"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247900"/>
            <a:ext cx="82296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Docker Swarm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cluster management open source yang di </a:t>
            </a:r>
            <a:r>
              <a:rPr lang="en-US" sz="1800" dirty="0" err="1"/>
              <a:t>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mengelola</a:t>
            </a:r>
            <a:r>
              <a:rPr lang="en-US" sz="1800" dirty="0"/>
              <a:t> docker.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berasal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internal yang </a:t>
            </a:r>
            <a:r>
              <a:rPr lang="en-US" sz="1800" dirty="0" err="1"/>
              <a:t>digunakan</a:t>
            </a:r>
            <a:r>
              <a:rPr lang="en-US" sz="1800" dirty="0"/>
              <a:t> Google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mengelola</a:t>
            </a:r>
            <a:r>
              <a:rPr lang="en-US" sz="1800" dirty="0"/>
              <a:t> cluster.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,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open source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mengoptimalisasi</a:t>
            </a:r>
            <a:r>
              <a:rPr lang="en-US" sz="1800" dirty="0"/>
              <a:t> </a:t>
            </a:r>
            <a:r>
              <a:rPr lang="en-US" sz="1800" dirty="0" err="1"/>
              <a:t>penyebaran</a:t>
            </a:r>
            <a:r>
              <a:rPr lang="en-US" sz="1800" dirty="0"/>
              <a:t>, </a:t>
            </a:r>
            <a:r>
              <a:rPr lang="en-US" sz="1800" dirty="0" err="1"/>
              <a:t>scalling</a:t>
            </a:r>
            <a:r>
              <a:rPr lang="en-US" sz="1800" dirty="0"/>
              <a:t> dan </a:t>
            </a:r>
            <a:r>
              <a:rPr lang="en-US" sz="1800" dirty="0" err="1"/>
              <a:t>pengelolaan</a:t>
            </a:r>
            <a:r>
              <a:rPr lang="en-US" sz="1800" dirty="0"/>
              <a:t> </a:t>
            </a:r>
            <a:r>
              <a:rPr lang="en-US" sz="1800" dirty="0" err="1"/>
              <a:t>kontainer</a:t>
            </a:r>
            <a:r>
              <a:rPr lang="en-US" sz="1800" dirty="0"/>
              <a:t>. </a:t>
            </a:r>
            <a:r>
              <a:rPr lang="en-US" sz="1800" dirty="0" err="1"/>
              <a:t>Pengelompokan</a:t>
            </a:r>
            <a:r>
              <a:rPr lang="en-US" sz="1800" dirty="0"/>
              <a:t> </a:t>
            </a:r>
            <a:r>
              <a:rPr lang="en-US" sz="1800" dirty="0" err="1"/>
              <a:t>kontainer</a:t>
            </a:r>
            <a:r>
              <a:rPr lang="en-US" sz="1800" dirty="0"/>
              <a:t> yang </a:t>
            </a:r>
            <a:r>
              <a:rPr lang="en-US" sz="1800" dirty="0" err="1"/>
              <a:t>terbentuk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logic unit </a:t>
            </a:r>
            <a:r>
              <a:rPr lang="en-US" sz="1800" dirty="0" err="1"/>
              <a:t>atau</a:t>
            </a:r>
            <a:r>
              <a:rPr lang="en-US" sz="1800" dirty="0"/>
              <a:t> yang </a:t>
            </a:r>
            <a:r>
              <a:rPr lang="en-US" sz="1800" dirty="0" err="1"/>
              <a:t>disebut</a:t>
            </a:r>
            <a:r>
              <a:rPr lang="en-US" sz="1800" dirty="0"/>
              <a:t> pod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8465" y="1353920"/>
            <a:ext cx="1563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Docker Swarm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3276600"/>
            <a:ext cx="8229600" cy="1798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EB7A-C7C8-C54A-8DA7-F25BE282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7A5384-31A7-1847-8613-718DF8A2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9332"/>
            <a:ext cx="109728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62916" y="5429250"/>
            <a:ext cx="12192000" cy="1428750"/>
          </a:xfrm>
          <a:prstGeom prst="rect">
            <a:avLst/>
          </a:prstGeom>
          <a:solidFill>
            <a:srgbClr val="6C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62916" y="2485064"/>
            <a:ext cx="12233944" cy="935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0648" y="5580687"/>
            <a:ext cx="4410719" cy="14020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D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D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711190" y="4200088"/>
            <a:ext cx="3618455" cy="10472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C2782-B123-45F9-A311-5FD38135B5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9511B3E-16DF-4646-BBF3-0B56E5C79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83" y="0"/>
            <a:ext cx="3043174" cy="1040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707578-C61D-BE48-9836-AEA0C85D75A7}"/>
              </a:ext>
            </a:extLst>
          </p:cNvPr>
          <p:cNvSpPr txBox="1"/>
          <p:nvPr/>
        </p:nvSpPr>
        <p:spPr>
          <a:xfrm>
            <a:off x="3572933" y="2810933"/>
            <a:ext cx="537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TERIMAKASIH </a:t>
            </a:r>
          </a:p>
        </p:txBody>
      </p:sp>
      <p:pic>
        <p:nvPicPr>
          <p:cNvPr id="11" name="Content Placeholder 5" descr="Thank-You-Sayings-FT.jpg">
            <a:extLst>
              <a:ext uri="{FF2B5EF4-FFF2-40B4-BE49-F238E27FC236}">
                <a16:creationId xmlns:a16="http://schemas.microsoft.com/office/drawing/2014/main" id="{9DBD49DB-EE8B-1E40-9041-416444C4C6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1676400"/>
            <a:ext cx="5562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7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6317-B1C1-BF46-B988-87CBECC0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dirty="0"/>
              <a:t>Grafana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DD3285A-5828-E142-B0E0-2B65543A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46667"/>
            <a:ext cx="11125200" cy="6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5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(Dev)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(Ops).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cepat.q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629400" cy="323088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/>
              <a:t>Kenapa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membutuhkan</a:t>
            </a:r>
            <a:r>
              <a:rPr lang="en-US" sz="1600" dirty="0"/>
              <a:t> </a:t>
            </a:r>
            <a:r>
              <a:rPr lang="en-US" sz="1600" dirty="0" err="1"/>
              <a:t>devops</a:t>
            </a:r>
            <a:r>
              <a:rPr lang="en-US" sz="1600" dirty="0"/>
              <a:t>?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376" t="13201" r="21682" b="31248"/>
          <a:stretch>
            <a:fillRect/>
          </a:stretch>
        </p:blipFill>
        <p:spPr bwMode="auto">
          <a:xfrm>
            <a:off x="3429000" y="1143000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0" y="4495800"/>
            <a:ext cx="2209800" cy="6858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Programmer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versus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Devops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Engineer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KebutuhanDevops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133600"/>
            <a:ext cx="8229600" cy="3048000"/>
          </a:xfrm>
        </p:spPr>
        <p:txBody>
          <a:bodyPr/>
          <a:lstStyle/>
          <a:p>
            <a:r>
              <a:rPr lang="en-US" dirty="0"/>
              <a:t>VM(</a:t>
            </a:r>
            <a:r>
              <a:rPr lang="en-US" dirty="0" err="1"/>
              <a:t>ubuntu</a:t>
            </a:r>
            <a:r>
              <a:rPr lang="en-US" dirty="0"/>
              <a:t>) using vagrant </a:t>
            </a:r>
            <a:r>
              <a:rPr lang="en-US" dirty="0" err="1"/>
              <a:t>di</a:t>
            </a:r>
            <a:r>
              <a:rPr lang="en-US" dirty="0"/>
              <a:t> virtual box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r>
              <a:rPr lang="en-US" dirty="0" err="1"/>
              <a:t>Docker</a:t>
            </a:r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/>
              <a:t>Docker Swarm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71600"/>
            <a:ext cx="8229600" cy="475488"/>
          </a:xfrm>
        </p:spPr>
        <p:txBody>
          <a:bodyPr>
            <a:normAutofit/>
          </a:bodyPr>
          <a:lstStyle/>
          <a:p>
            <a:r>
              <a:rPr lang="en-US" sz="2000" dirty="0"/>
              <a:t>Windows </a:t>
            </a:r>
            <a:r>
              <a:rPr lang="en-US" sz="2000" dirty="0" err="1"/>
              <a:t>Powershell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798320"/>
          </a:xfrm>
        </p:spPr>
        <p:txBody>
          <a:bodyPr>
            <a:normAutofit/>
          </a:bodyPr>
          <a:lstStyle/>
          <a:p>
            <a:r>
              <a:rPr lang="en-US" sz="2000" b="1" i="1" dirty="0"/>
              <a:t>Disable-</a:t>
            </a:r>
            <a:r>
              <a:rPr lang="en-US" sz="2000" b="1" i="1" dirty="0" err="1"/>
              <a:t>WindowsOptionalFeature</a:t>
            </a:r>
            <a:r>
              <a:rPr lang="en-US" sz="2000" b="1" i="1" dirty="0"/>
              <a:t> -Online -</a:t>
            </a:r>
            <a:r>
              <a:rPr lang="en-US" sz="2000" b="1" i="1" dirty="0" err="1"/>
              <a:t>FeatureName</a:t>
            </a:r>
            <a:r>
              <a:rPr lang="en-US" sz="2000" b="1" i="1" dirty="0"/>
              <a:t> Microsoft-Hyper-V-All</a:t>
            </a:r>
            <a:endParaRPr lang="en-US" sz="2000" dirty="0"/>
          </a:p>
          <a:p>
            <a:r>
              <a:rPr lang="en-US" sz="2000" b="1" i="1" dirty="0" err="1"/>
              <a:t>cmd</a:t>
            </a:r>
            <a:r>
              <a:rPr lang="en-US" sz="2000" b="1" i="1" dirty="0"/>
              <a:t> enable </a:t>
            </a:r>
            <a:r>
              <a:rPr lang="en-US" sz="2000" b="1" i="1" dirty="0" err="1"/>
              <a:t>vm</a:t>
            </a:r>
            <a:r>
              <a:rPr lang="en-US" sz="2000" b="1" i="1" dirty="0"/>
              <a:t> on windows : set VAGRANT_WSL_ENABLE_WINDOWS_ACCESS="1";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2590800" cy="381000"/>
          </a:xfrm>
        </p:spPr>
        <p:txBody>
          <a:bodyPr>
            <a:normAutofit/>
          </a:bodyPr>
          <a:lstStyle/>
          <a:p>
            <a:r>
              <a:rPr lang="en-US" sz="2000" dirty="0" err="1"/>
              <a:t>Konfigurasi</a:t>
            </a:r>
            <a:r>
              <a:rPr lang="en-US" sz="2000" dirty="0"/>
              <a:t> Vagrant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870" t="6257" r="46373" b="23436"/>
          <a:stretch>
            <a:fillRect/>
          </a:stretch>
        </p:blipFill>
        <p:spPr bwMode="auto">
          <a:xfrm>
            <a:off x="1905000" y="8382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250" t="28571" r="32589" b="50000"/>
          <a:stretch>
            <a:fillRect/>
          </a:stretch>
        </p:blipFill>
        <p:spPr bwMode="auto">
          <a:xfrm>
            <a:off x="2667000" y="762000"/>
            <a:ext cx="6172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2667000"/>
            <a:ext cx="7391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4900" b="1" dirty="0"/>
              <a:t>Vagrant</a:t>
            </a:r>
            <a:endParaRPr lang="en-US" sz="49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Dengan</a:t>
            </a:r>
            <a:r>
              <a:rPr lang="en-US" sz="3200" dirty="0"/>
              <a:t> Vagrant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menginstall</a:t>
            </a:r>
            <a:r>
              <a:rPr lang="en-US" sz="3200" dirty="0"/>
              <a:t> </a:t>
            </a:r>
            <a:r>
              <a:rPr lang="en-US" sz="3200" dirty="0" err="1"/>
              <a:t>lingkungan</a:t>
            </a:r>
            <a:r>
              <a:rPr lang="en-US" sz="3200" dirty="0"/>
              <a:t> development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praktis</a:t>
            </a:r>
            <a:r>
              <a:rPr lang="en-US" sz="3200" dirty="0"/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Salah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istilah</a:t>
            </a:r>
            <a:r>
              <a:rPr lang="en-US" sz="3200" dirty="0"/>
              <a:t> yang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</a:t>
            </a:r>
            <a:r>
              <a:rPr lang="en-US" sz="3200" dirty="0" err="1"/>
              <a:t>ketahui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Vagrant </a:t>
            </a:r>
            <a:r>
              <a:rPr lang="en-US" sz="3200" dirty="0" err="1"/>
              <a:t>adalah</a:t>
            </a:r>
            <a:r>
              <a:rPr lang="en-US" sz="3200" dirty="0"/>
              <a:t> Box. Box </a:t>
            </a:r>
            <a:r>
              <a:rPr lang="en-US" sz="3200" dirty="0" err="1"/>
              <a:t>adalah</a:t>
            </a:r>
            <a:r>
              <a:rPr lang="en-US" sz="3200" dirty="0"/>
              <a:t> format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paket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Vagrant environment. Box </a:t>
            </a:r>
            <a:r>
              <a:rPr lang="en-US" sz="3200" dirty="0" err="1"/>
              <a:t>lah</a:t>
            </a:r>
            <a:r>
              <a:rPr lang="en-US" sz="3200" dirty="0"/>
              <a:t> yang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pembungkus</a:t>
            </a:r>
            <a:r>
              <a:rPr lang="en-US" sz="3200" dirty="0"/>
              <a:t> technology stack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segala</a:t>
            </a:r>
            <a:r>
              <a:rPr lang="en-US" sz="3200" dirty="0"/>
              <a:t> </a:t>
            </a:r>
            <a:r>
              <a:rPr lang="en-US" sz="3200" dirty="0" err="1"/>
              <a:t>konfigurasinya</a:t>
            </a:r>
            <a:r>
              <a:rPr lang="en-US" sz="3200" dirty="0"/>
              <a:t>. Vagrant Box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menyediakan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command line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mengatur</a:t>
            </a:r>
            <a:r>
              <a:rPr lang="en-US" sz="3200" dirty="0"/>
              <a:t> Box yang </a:t>
            </a:r>
            <a:r>
              <a:rPr lang="en-US" sz="3200" dirty="0" err="1"/>
              <a:t>ada</a:t>
            </a:r>
            <a:r>
              <a:rPr lang="en-US" sz="3200" dirty="0"/>
              <a:t>.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Box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tersedia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i-FI" sz="3200" dirty="0"/>
              <a:t>gunakan. Teman-teman bisa lihat pada tautan berikut ini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https://atlas.hashicorp.com/boxes/search. Yang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</a:t>
            </a:r>
            <a:r>
              <a:rPr lang="en-US" sz="3200" dirty="0" err="1"/>
              <a:t>situs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public box,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menggunakannya</a:t>
            </a:r>
            <a:r>
              <a:rPr lang="en-US" sz="3200" dirty="0"/>
              <a:t> </a:t>
            </a:r>
            <a:r>
              <a:rPr lang="en-US" sz="3200" dirty="0" err="1"/>
              <a:t>kapan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. Kita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menambah</a:t>
            </a:r>
            <a:r>
              <a:rPr lang="en-US" sz="3200" dirty="0"/>
              <a:t> box </a:t>
            </a:r>
            <a:r>
              <a:rPr lang="en-US" sz="3200" dirty="0" err="1"/>
              <a:t>baru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/>
              <a:t>dalam</a:t>
            </a:r>
            <a:r>
              <a:rPr lang="en-US" sz="3200" dirty="0"/>
              <a:t> website </a:t>
            </a:r>
            <a:r>
              <a:rPr lang="en-US" sz="3200" dirty="0" err="1"/>
              <a:t>tersebut</a:t>
            </a:r>
            <a:r>
              <a:rPr lang="en-US" sz="3200" dirty="0"/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Vagrant </a:t>
            </a:r>
            <a:r>
              <a:rPr lang="en-US" sz="3200" dirty="0" err="1"/>
              <a:t>menggunakan</a:t>
            </a:r>
            <a:r>
              <a:rPr lang="en-US" sz="3200" dirty="0"/>
              <a:t> virtual box,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menginstall</a:t>
            </a:r>
            <a:r>
              <a:rPr lang="en-US" sz="3200" dirty="0"/>
              <a:t> vagrant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menginstall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virtual box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0"/>
            <a:ext cx="1752600" cy="304800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Memulai</a:t>
            </a:r>
            <a:r>
              <a:rPr lang="en-US" sz="1800" dirty="0"/>
              <a:t> vagrant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73085" b="91458"/>
          <a:stretch>
            <a:fillRect/>
          </a:stretch>
        </p:blipFill>
        <p:spPr bwMode="auto">
          <a:xfrm>
            <a:off x="1905000" y="1143000"/>
            <a:ext cx="3276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943600" y="1981200"/>
            <a:ext cx="2438400" cy="3048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Proses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create virtual server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56203" b="52459"/>
          <a:stretch>
            <a:fillRect/>
          </a:stretch>
        </p:blipFill>
        <p:spPr bwMode="auto">
          <a:xfrm>
            <a:off x="2133600" y="2362201"/>
            <a:ext cx="7315200" cy="339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857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Corbel</vt:lpstr>
      <vt:lpstr>Office Theme</vt:lpstr>
      <vt:lpstr>PowerPoint Presentation</vt:lpstr>
      <vt:lpstr>Grafana</vt:lpstr>
      <vt:lpstr>PowerPoint Presentation</vt:lpstr>
      <vt:lpstr>Kenapa kita harus membutuhkan devops?</vt:lpstr>
      <vt:lpstr>KebutuhanDevops</vt:lpstr>
      <vt:lpstr>Windows Powershell</vt:lpstr>
      <vt:lpstr>Konfigurasi Vagrant </vt:lpstr>
      <vt:lpstr>PowerPoint Presentation</vt:lpstr>
      <vt:lpstr>Memulai vagrant</vt:lpstr>
      <vt:lpstr>PowerPoint Presentation</vt:lpstr>
      <vt:lpstr>PowerPoint Presentation</vt:lpstr>
      <vt:lpstr>PowerPoint Presentation</vt:lpstr>
      <vt:lpstr>Install Jenkins</vt:lpstr>
      <vt:lpstr>PowerPoint Presentation</vt:lpstr>
      <vt:lpstr>PowerPoint Presentation</vt:lpstr>
      <vt:lpstr>PowerPoint Presentation</vt:lpstr>
      <vt:lpstr>Prometheus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SAHABAT LUMBAN BATU</dc:creator>
  <cp:lastModifiedBy>ANDREAS SAHABAT LUMBAN BATU</cp:lastModifiedBy>
  <cp:revision>50</cp:revision>
  <dcterms:created xsi:type="dcterms:W3CDTF">2021-09-30T19:31:03Z</dcterms:created>
  <dcterms:modified xsi:type="dcterms:W3CDTF">2021-10-02T06:06:33Z</dcterms:modified>
</cp:coreProperties>
</file>