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notesMasterIdLst>
    <p:notesMasterId r:id="rId3"/>
  </p:notesMasterIdLst>
  <p:sldIdLst>
    <p:sldId id="258" r:id="rId2"/>
  </p:sldIdLst>
  <p:sldSz cx="23399750" cy="35999738"/>
  <p:notesSz cx="6858000" cy="9144000"/>
  <p:defaultTextStyle>
    <a:defPPr>
      <a:defRPr lang="ko-KR"/>
    </a:defPPr>
    <a:lvl1pPr marL="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3" autoAdjust="0"/>
    <p:restoredTop sz="94660"/>
  </p:normalViewPr>
  <p:slideViewPr>
    <p:cSldViewPr snapToGrid="0">
      <p:cViewPr>
        <p:scale>
          <a:sx n="66" d="100"/>
          <a:sy n="66" d="100"/>
        </p:scale>
        <p:origin x="-3958" y="-11662"/>
      </p:cViewPr>
      <p:guideLst>
        <p:guide orient="horz" pos="11338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2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61382" y="33695755"/>
            <a:ext cx="20076986" cy="1919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2182963" y="33695755"/>
            <a:ext cx="1216787" cy="1919986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93599" y="191999"/>
            <a:ext cx="4750149" cy="1919986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9421793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Oval 18"/>
          <p:cNvSpPr/>
          <p:nvPr/>
        </p:nvSpPr>
        <p:spPr bwMode="gray">
          <a:xfrm>
            <a:off x="20591780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Oval 19"/>
          <p:cNvSpPr/>
          <p:nvPr/>
        </p:nvSpPr>
        <p:spPr bwMode="gray">
          <a:xfrm>
            <a:off x="21761768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731581" y="9215933"/>
            <a:ext cx="19889788" cy="561595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1582" y="14879892"/>
            <a:ext cx="16473424" cy="3119977"/>
          </a:xfrm>
        </p:spPr>
        <p:txBody>
          <a:bodyPr>
            <a:normAutofit/>
          </a:bodyPr>
          <a:lstStyle>
            <a:lvl1pPr marL="0" indent="0" algn="l">
              <a:buNone/>
              <a:defRPr sz="5118"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671995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988" y="8015942"/>
            <a:ext cx="21059775" cy="241438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5990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7323014" y="32568246"/>
            <a:ext cx="2182390" cy="3431492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8967209" y="29519785"/>
            <a:ext cx="4445953" cy="647995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7924209" y="1441661"/>
            <a:ext cx="4305554" cy="307164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69988" y="1441661"/>
            <a:ext cx="16379825" cy="307164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69987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832727" y="34559749"/>
            <a:ext cx="10529888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7947608" y="34559749"/>
            <a:ext cx="1169988" cy="1199991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3053798" y="35361714"/>
            <a:ext cx="17176762" cy="576469"/>
          </a:xfrm>
          <a:prstGeom prst="rect">
            <a:avLst/>
          </a:prstGeom>
        </p:spPr>
        <p:txBody>
          <a:bodyPr wrap="none" tIns="72087" rIns="360434" bIns="72087">
            <a:spAutoFit/>
          </a:bodyPr>
          <a:lstStyle/>
          <a:p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2019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학년도 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1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학기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, SW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경진대회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[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컴퓨터공학부 종합프로젝트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(Capstone Design)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최종 결과물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]</a:t>
            </a: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35447927"/>
            <a:ext cx="1719533" cy="455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64" y="178613"/>
            <a:ext cx="2227339" cy="584176"/>
          </a:xfrm>
          <a:prstGeom prst="rect">
            <a:avLst/>
          </a:prstGeom>
        </p:spPr>
      </p:pic>
      <p:pic>
        <p:nvPicPr>
          <p:cNvPr id="32" name="Picture 8" descr="ê´ë ¨ ì´ë¯¸ì§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60" y="35151481"/>
            <a:ext cx="860960" cy="8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05"/>
          <p:cNvSpPr>
            <a:spLocks noChangeArrowheads="1"/>
          </p:cNvSpPr>
          <p:nvPr userDrawn="1"/>
        </p:nvSpPr>
        <p:spPr bwMode="auto">
          <a:xfrm>
            <a:off x="445632" y="5487712"/>
            <a:ext cx="22562400" cy="2179891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6156038" y="28833325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Conclusion</a:t>
            </a:r>
            <a:endParaRPr lang="ko-KR" altLang="en-US" sz="1600" b="1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398261" y="22029784"/>
            <a:ext cx="1022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Implementation, Experimental—</a:t>
            </a:r>
            <a:r>
              <a:rPr lang="en-US" altLang="ko-KR" sz="280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Environment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5569005" y="15163113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Proposed</a:t>
            </a:r>
            <a:r>
              <a:rPr lang="en-US" altLang="ko-KR" sz="2800" kern="0" spc="600" baseline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Model</a:t>
            </a:r>
            <a:endParaRPr lang="ko-KR" altLang="en-US" sz="280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690858" y="8327566"/>
            <a:ext cx="5618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Related Work</a:t>
            </a:r>
            <a:r>
              <a:rPr lang="en-US" altLang="ko-KR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— </a:t>
            </a:r>
            <a:r>
              <a:rPr lang="ko-KR" altLang="en-US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등급분류</a:t>
            </a:r>
            <a:endParaRPr lang="ko-KR" altLang="en-US" sz="16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4391611" y="8289815"/>
            <a:ext cx="3065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147686" y="28871468"/>
            <a:ext cx="5530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Implementation—</a:t>
            </a:r>
            <a:r>
              <a:rPr lang="en-US" altLang="ko-KR" sz="280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Result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2377435" y="15180865"/>
            <a:ext cx="7093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Related Work</a:t>
            </a:r>
            <a:r>
              <a:rPr lang="en-US" altLang="ko-KR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— </a:t>
            </a:r>
            <a:r>
              <a:rPr lang="ko-KR" altLang="en-US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청소년과 비속어</a:t>
            </a:r>
            <a:endParaRPr lang="ko-KR" altLang="en-US" sz="16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itchFamily="18" charset="0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347636" y="22029784"/>
            <a:ext cx="9086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Main Idea,</a:t>
            </a:r>
            <a:r>
              <a:rPr lang="en-US" altLang="ko-KR" sz="2800" b="1" kern="0" spc="600" baseline="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Proposal Model— </a:t>
            </a:r>
            <a:r>
              <a:rPr lang="en-US" altLang="ko-KR" sz="280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Algorithm</a:t>
            </a:r>
            <a:endParaRPr lang="ko-KR" altLang="en-US" sz="280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44" name="타원 43"/>
          <p:cNvSpPr/>
          <p:nvPr userDrawn="1"/>
        </p:nvSpPr>
        <p:spPr>
          <a:xfrm>
            <a:off x="113286" y="788494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1695686" y="787934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12983" y="14742951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1695383" y="14737356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12983" y="2160095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1695383" y="2159536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9786" y="28448602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1692186" y="28443007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05"/>
          <p:cNvSpPr>
            <a:spLocks noChangeArrowheads="1"/>
          </p:cNvSpPr>
          <p:nvPr userDrawn="1"/>
        </p:nvSpPr>
        <p:spPr bwMode="auto">
          <a:xfrm>
            <a:off x="429414" y="2521184"/>
            <a:ext cx="1105988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Rectangle 105"/>
          <p:cNvSpPr>
            <a:spLocks noChangeArrowheads="1"/>
          </p:cNvSpPr>
          <p:nvPr userDrawn="1"/>
        </p:nvSpPr>
        <p:spPr bwMode="auto">
          <a:xfrm>
            <a:off x="11815652" y="2521184"/>
            <a:ext cx="1116584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65435" y="2536494"/>
            <a:ext cx="20281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목적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1888169" y="2612694"/>
            <a:ext cx="4160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필요성 및 기대효과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457422" y="5506762"/>
            <a:ext cx="4328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주요 연구 내용 </a:t>
            </a:r>
            <a:r>
              <a:rPr lang="en-US" altLang="ko-KR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(Highlights)</a:t>
            </a:r>
            <a:endParaRPr lang="ko-KR" altLang="en-US" sz="2800" u="sng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5642" y="64384"/>
            <a:ext cx="344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SW</a:t>
            </a:r>
            <a:r>
              <a:rPr lang="ko-KR" altLang="en-US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경진대회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6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56" y="575996"/>
            <a:ext cx="15209838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8015942"/>
            <a:ext cx="21059775" cy="24143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17398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80" y="18047871"/>
            <a:ext cx="19796189" cy="7101948"/>
          </a:xfrm>
        </p:spPr>
        <p:txBody>
          <a:bodyPr anchor="t"/>
          <a:lstStyle>
            <a:lvl1pPr algn="l">
              <a:defRPr sz="10236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194744" y="10127926"/>
            <a:ext cx="16426625" cy="7871943"/>
          </a:xfrm>
        </p:spPr>
        <p:txBody>
          <a:bodyPr anchor="b"/>
          <a:lstStyle>
            <a:lvl1pPr marL="0" indent="0">
              <a:buNone/>
              <a:defRPr sz="5118" b="1">
                <a:solidFill>
                  <a:schemeClr val="tx1">
                    <a:tint val="75000"/>
                  </a:schemeClr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942179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3112167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4282154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4588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383997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7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873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9215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46588" y="7487945"/>
            <a:ext cx="10342690" cy="4127970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6142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588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1770074" y="7487945"/>
            <a:ext cx="10342690" cy="4127970"/>
          </a:xfrm>
        </p:spPr>
        <p:txBody>
          <a:bodyPr anchor="b"/>
          <a:lstStyle>
            <a:lvl1pPr marL="0" indent="0">
              <a:buNone/>
              <a:defRPr sz="6142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0074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4" name="Oval 13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Oval 14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383997"/>
            <a:ext cx="17924209" cy="59999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575996"/>
            <a:ext cx="17924209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7" name="Oval 6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1557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149300" y="2159984"/>
            <a:ext cx="13174059" cy="6099956"/>
          </a:xfrm>
        </p:spPr>
        <p:txBody>
          <a:bodyPr anchor="b">
            <a:normAutofit/>
          </a:bodyPr>
          <a:lstStyle>
            <a:lvl1pPr algn="l">
              <a:defRPr sz="818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2" y="8735937"/>
            <a:ext cx="13081110" cy="2467182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637982" y="8735936"/>
            <a:ext cx="7230523" cy="24623821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3553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14923" y="34559749"/>
            <a:ext cx="12869863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5779738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6949726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8119713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919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199576" y="2639981"/>
            <a:ext cx="19585591" cy="2975978"/>
          </a:xfrm>
        </p:spPr>
        <p:txBody>
          <a:bodyPr anchor="ctr">
            <a:normAutofit/>
          </a:bodyPr>
          <a:lstStyle>
            <a:lvl1pPr algn="l">
              <a:defRPr sz="7165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99577" y="6143955"/>
            <a:ext cx="19562191" cy="2159984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199576" y="28271794"/>
            <a:ext cx="19585591" cy="4127970"/>
          </a:xfrm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193387" y="3455975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193387" y="28559792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6087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988" y="1441659"/>
            <a:ext cx="21059775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69988" y="8399942"/>
            <a:ext cx="21059775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32700187"/>
            <a:ext cx="3498378" cy="11015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7" name="Freeform 16"/>
          <p:cNvSpPr/>
          <p:nvPr/>
        </p:nvSpPr>
        <p:spPr bwMode="gray">
          <a:xfrm>
            <a:off x="1437" y="33960506"/>
            <a:ext cx="2786728" cy="203923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8" name="Freeform 17"/>
          <p:cNvSpPr/>
          <p:nvPr/>
        </p:nvSpPr>
        <p:spPr bwMode="gray">
          <a:xfrm>
            <a:off x="1283762" y="33538874"/>
            <a:ext cx="11608651" cy="84347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Freeform 18"/>
          <p:cNvSpPr/>
          <p:nvPr/>
        </p:nvSpPr>
        <p:spPr bwMode="gray">
          <a:xfrm>
            <a:off x="2708784" y="34384989"/>
            <a:ext cx="18270215" cy="167189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Freeform 19"/>
          <p:cNvSpPr/>
          <p:nvPr/>
        </p:nvSpPr>
        <p:spPr bwMode="gray">
          <a:xfrm>
            <a:off x="12808928" y="33200183"/>
            <a:ext cx="3011518" cy="10499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Freeform 20"/>
          <p:cNvSpPr/>
          <p:nvPr/>
        </p:nvSpPr>
        <p:spPr bwMode="gray">
          <a:xfrm>
            <a:off x="15784411" y="33350180"/>
            <a:ext cx="6314672" cy="87500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2" name="Freeform 21"/>
          <p:cNvSpPr/>
          <p:nvPr/>
        </p:nvSpPr>
        <p:spPr bwMode="gray">
          <a:xfrm>
            <a:off x="21540132" y="33387681"/>
            <a:ext cx="1518374" cy="78515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3" name="Freeform 22"/>
          <p:cNvSpPr/>
          <p:nvPr/>
        </p:nvSpPr>
        <p:spPr bwMode="gray">
          <a:xfrm>
            <a:off x="20888112" y="33400179"/>
            <a:ext cx="2509631" cy="259955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87198" y="34559749"/>
            <a:ext cx="5459942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832727" y="34559749"/>
            <a:ext cx="12869863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21246973" y="34559749"/>
            <a:ext cx="1169988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ctr" defTabSz="2339950" rtl="0" eaLnBrk="1" latinLnBrk="1" hangingPunct="1"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77481" indent="-877481" algn="l" defTabSz="233995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8189" kern="1200">
          <a:solidFill>
            <a:schemeClr val="tx1"/>
          </a:solidFill>
          <a:latin typeface="+mn-lt"/>
          <a:ea typeface="+mn-ea"/>
          <a:cs typeface="+mn-cs"/>
        </a:defRPr>
      </a:lvl1pPr>
      <a:lvl2pPr marL="1901209" indent="-731234" algn="l" defTabSz="233995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7165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8902" y="1066202"/>
            <a:ext cx="1325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Algorithm Development and Implementation for Review Grade Classification of Online Content</a:t>
            </a:r>
            <a:endParaRPr lang="ko-KR" altLang="en-US" sz="4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54704" y="12874595"/>
            <a:ext cx="42180137" cy="840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 양식을 기본 양식으로 사용하되 필요한 경우 수정 가능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양식의 슬라이드 크기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가로</a:t>
            </a:r>
            <a:r>
              <a:rPr lang="en-US" altLang="ko-KR" sz="6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65Cm*</a:t>
            </a:r>
            <a:r>
              <a:rPr lang="ko-KR" altLang="en-US" sz="6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세로</a:t>
            </a:r>
            <a:r>
              <a:rPr lang="en-US" altLang="ko-KR" sz="6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100Cm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절대불가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내용 국문 작성 가능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그림을 추가할 경우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그림명을 </a:t>
            </a:r>
            <a:r>
              <a:rPr lang="ko-KR" altLang="en-US" sz="60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받듯이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기입 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[ex)                     ]</a:t>
            </a: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폰트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한글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“HY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중고딕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또는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“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휴먼모음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T”</a:t>
            </a: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영문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“Times New Roman”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기본 언어로 사용하며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필요에 따라 변경 가능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각각의 소제목은 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슬라이드마스터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변경 가능하며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각각의 팀에서 제안한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개발한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내용으로 변경해서 사용 가능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결과물의 화면 캡처 및 기타 사진 </a:t>
            </a:r>
            <a:r>
              <a:rPr lang="ko-KR" altLang="en-US" sz="60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추가시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해상도가 높은 이미지 사용을 권장</a:t>
            </a:r>
            <a:endParaRPr lang="en-US" altLang="ko-KR" sz="6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기타 문의사항은 담당교수님께 문의 </a:t>
            </a:r>
            <a:r>
              <a:rPr lang="en-US" altLang="ko-KR" sz="60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61379" y="8763782"/>
            <a:ext cx="10550004" cy="539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인 미디어의 산업이 주목받으며 확산되어 가고 있음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동영상 서비스에 광고를 삽입하여 광고매출을 공유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스마트폰 현대인들의 필수품이 된 것이 주 원인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전문가가 아니더라도 손쉽게 영상편집이 가능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검열이나 편집없이 시청자들과 소통하는 양방향 소통이기 때문에 자극적인 행동과 발언을 잡아낼 수가 없음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시청자수를 늘리기 위한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크리에이터들의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선정적이고 자극적인 컨텐츠 생성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혐오표현으로 인한 언론의 주목을 받고 있기 때문에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인미디어를 위한 새로운 규범체계를 마련할 필요가 있다고 판단됨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761379" y="15538861"/>
            <a:ext cx="10260813" cy="45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인지구조가 형성되지 못한 청소년들이 플랫폼을 통하여 비속어 및 폭력물에 노출되어 청소년들에게 부정적인 영향을 미치고있다는 사실을 증명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영유아들은 스스로 미디어 내용을 선별하기 어렵기때문에 그로 인한 규제의 필요성을 나타낸 내용의 연구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아동용 애니메이션의 등장인물을 이용하여 만들어진 성인 컨텐츠가 아동용 컨텐츠로 영유아 시장에 유통된 사례가 존재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청소년의 성의식에 미치는 영향들의 요인과 요인들의 차이점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사회적 이슈가 되는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‘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혐오 발언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’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대한 용어 정의 및 플랫폼 사업자에 대한 규제의 필요성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defRPr/>
            </a:pPr>
            <a:endParaRPr lang="ko-KR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12199841" y="29811460"/>
            <a:ext cx="10536463" cy="493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심사의원 또는 플랫폼 관계자의 주관적인 판단하게 결정되는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심의등급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온라인 컨텐츠의 음성을 추출하여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STT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과정을 거쳐 결과값을 출력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출력된 결과값을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파싱하여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의미 있는 단어만 추출하여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ContentsDB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저장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심의등급 기준의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DictionaryDB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와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ContentsDB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단어를 비교 후 등급 분류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온라인 콘텐츠의 각 항목의 등급을 산출하여 사용자에게 웹으로 전송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향후 정확도 증진을 위한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NLU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와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머신러닝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적용 계획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endParaRPr lang="en-US" altLang="ko-KR" dirty="0">
              <a:latin typeface="Times New Roman" pitchFamily="18" charset="0"/>
              <a:ea typeface="Arial Unicode MS" pitchFamily="50" charset="-127"/>
              <a:cs typeface="Times New Roman" pitchFamily="18" charset="0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796219" y="29518800"/>
            <a:ext cx="8817849" cy="11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온라인 컨텐츠 결과 값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5931594" y="27851057"/>
            <a:ext cx="252614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Backend Processing</a:t>
            </a: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12280928" y="16055367"/>
            <a:ext cx="5206193" cy="40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buSzPct val="76000"/>
              <a:defRPr/>
            </a:pPr>
            <a:r>
              <a:rPr lang="en-US" altLang="ko-KR" b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STEP 1</a:t>
            </a:r>
            <a:r>
              <a:rPr lang="en-US" altLang="ko-KR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: </a:t>
            </a:r>
          </a:p>
          <a:p>
            <a:pPr lvl="1" algn="just" defTabSz="1831015">
              <a:lnSpc>
                <a:spcPct val="150000"/>
              </a:lnSpc>
              <a:buSzPct val="76000"/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컨텐츠에서 음성을 추출한 뒤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STT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로 전달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buSzPct val="76000"/>
              <a:defRPr/>
            </a:pPr>
            <a:r>
              <a:rPr lang="en-US" altLang="ko-KR" b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STEP 2</a:t>
            </a:r>
            <a:r>
              <a:rPr lang="en-US" altLang="ko-KR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: </a:t>
            </a:r>
          </a:p>
          <a:p>
            <a:pPr lvl="1" algn="just" defTabSz="1831015">
              <a:lnSpc>
                <a:spcPct val="150000"/>
              </a:lnSpc>
              <a:buSzPct val="76000"/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컨텐츠를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STT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과정을 거쳐 결과값을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파서로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전달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buSzPct val="76000"/>
              <a:defRPr/>
            </a:pPr>
            <a:r>
              <a:rPr lang="en-US" altLang="ko-KR" b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STEP 3</a:t>
            </a:r>
            <a:r>
              <a:rPr lang="en-US" altLang="ko-KR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: </a:t>
            </a:r>
          </a:p>
          <a:p>
            <a:pPr lvl="1" algn="just" defTabSz="1831015">
              <a:lnSpc>
                <a:spcPct val="150000"/>
              </a:lnSpc>
              <a:buSzPct val="76000"/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전달받은 문자열을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파서를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통해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의미있는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단어를 추출하여 </a:t>
            </a:r>
            <a:r>
              <a:rPr lang="en-US" altLang="ko-KR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ContentsDB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저장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buSzPct val="76000"/>
              <a:defRPr/>
            </a:pPr>
            <a:r>
              <a:rPr lang="en-US" altLang="ko-KR" b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STEP 4</a:t>
            </a:r>
            <a:r>
              <a:rPr lang="en-US" altLang="ko-KR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:</a:t>
            </a:r>
          </a:p>
          <a:p>
            <a:pPr lvl="1" algn="just" defTabSz="1831015">
              <a:lnSpc>
                <a:spcPct val="150000"/>
              </a:lnSpc>
              <a:buSzPct val="76000"/>
              <a:defRPr/>
            </a:pPr>
            <a:r>
              <a:rPr lang="en-US" altLang="ko-KR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DataBase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심의등급 단어와 </a:t>
            </a:r>
            <a:r>
              <a:rPr lang="en-US" altLang="ko-KR" sz="18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ContentsDB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단어를 비교하여 심의등급 값 출력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pic>
        <p:nvPicPr>
          <p:cNvPr id="76" name="Picture 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31406" y="17069322"/>
            <a:ext cx="5004014" cy="26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내용 개체 틀 2"/>
          <p:cNvSpPr txBox="1">
            <a:spLocks/>
          </p:cNvSpPr>
          <p:nvPr/>
        </p:nvSpPr>
        <p:spPr bwMode="auto">
          <a:xfrm>
            <a:off x="12389844" y="8990252"/>
            <a:ext cx="10445576" cy="51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심의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DB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활용하여 타 콘텐츠 심의기관의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DB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시스템을 비교분석 및 방송 심의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DB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개선방안을 제시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비속어와 속어의 정의 및 개념설명을 나타내는 개념정의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내용기반탐색기술을 이용하여 유해 영상물을 검출하여 차단하는 방법과 등급판정을 위한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사전스크리닝에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활용할 수 있는 방법을 제안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등급분류에 심사의원들의 주관적인 판단에 의해 결정되는 분류방식을 과학적으로 분석하여 학문적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신경과학적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생리적 기전을 규명 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lnSpc>
                <a:spcPct val="150000"/>
              </a:lnSpc>
              <a:defRPr/>
            </a:pPr>
            <a:endParaRPr lang="en-US" altLang="ko-KR" kern="0" dirty="0">
              <a:solidFill>
                <a:srgbClr val="41280D"/>
              </a:solidFill>
              <a:latin typeface="Times New Roman" pitchFamily="18" charset="0"/>
              <a:ea typeface="Arial Unicode MS" pitchFamily="50" charset="-127"/>
              <a:cs typeface="Times New Roman" pitchFamily="18" charset="0"/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24352944" y="23867616"/>
            <a:ext cx="10323287" cy="18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This paper presents an efficient RFID  //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폰트 사이즈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: 20</a:t>
            </a:r>
          </a:p>
          <a:p>
            <a:pPr lvl="1" algn="just" defTabSz="1831015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service framework for supporting semantic consistency //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: 18</a:t>
            </a: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The chief objective of our proposal is to let RFID applications exchange //</a:t>
            </a:r>
            <a:r>
              <a:rPr lang="ko-KR" altLang="en-US" sz="1800" dirty="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: 18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054704" y="22946667"/>
            <a:ext cx="914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머리 기호 사용 방법</a:t>
            </a:r>
            <a:endParaRPr lang="ko-KR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40718962" y="16154114"/>
            <a:ext cx="393838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Conceptual model for our framework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45632" y="3085554"/>
            <a:ext cx="11043670" cy="198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indent="-266700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온라인 컨텐츠의 무분별한 업로드로 인하여 인지구조가 완벽히 형성되지 못한 청소년들이 방송플랫폼으로 인한 비속어 및 폭력물에 노출되는 것을 방지 하기 위함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400" u="sng" kern="0" spc="3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66700" marR="0" indent="-266700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온라인 컨텐츠의 등급을 판정하고 이를 분류함으로써 컨텐츠 이용자가 해당 컨텐츠를 이용하는데 도움이 되고자 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699874" y="5673633"/>
            <a:ext cx="11281626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ko-KR" altLang="en-US" sz="2400" b="1" u="none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Y중고딕" panose="02030600000101010101" pitchFamily="18" charset="-127"/>
                <a:ea typeface="HY중고딕" panose="02030600000101010101" pitchFamily="18" charset="-127"/>
              </a:rPr>
              <a:t>등급 분류를 위한 데이터 가공 모듈 프로토 타입 개발</a:t>
            </a:r>
            <a:endParaRPr lang="ko-KR" altLang="en-US" sz="2400" u="none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fontAlgn="base" latinLnBrk="1">
              <a:lnSpc>
                <a:spcPts val="32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◦ </a:t>
            </a:r>
            <a:r>
              <a:rPr lang="ko-KR" altLang="en-US" sz="2400" spc="0" dirty="0"/>
              <a:t>사용자에게 </a:t>
            </a:r>
            <a:r>
              <a:rPr lang="ko-KR" altLang="en-US" sz="2400" dirty="0"/>
              <a:t>온라인 컨텐츠의 </a:t>
            </a:r>
            <a:r>
              <a:rPr lang="en-US" altLang="ko-KR" sz="2400" dirty="0"/>
              <a:t>URL</a:t>
            </a:r>
            <a:r>
              <a:rPr lang="ko-KR" altLang="en-US" sz="2400" dirty="0"/>
              <a:t>을</a:t>
            </a:r>
            <a:r>
              <a:rPr lang="ko-KR" altLang="en-US" sz="2400" spc="0" dirty="0"/>
              <a:t> 입력 받은  뒤 온라인 컨텐츠 와 음성 추출</a:t>
            </a:r>
            <a:endParaRPr lang="ko-KR" altLang="en-US" sz="2400" kern="1200" dirty="0">
              <a:solidFill>
                <a:schemeClr val="tx1"/>
              </a:solidFill>
              <a:effectLst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◦</a:t>
            </a:r>
            <a:r>
              <a:rPr lang="ko-KR" altLang="en-US" sz="2400" dirty="0"/>
              <a:t> </a:t>
            </a:r>
            <a:r>
              <a:rPr lang="en-US" altLang="ko-KR" sz="2400" dirty="0"/>
              <a:t>Speech-To-Text</a:t>
            </a:r>
            <a:r>
              <a:rPr lang="ko-KR" altLang="en-US" sz="2400" dirty="0"/>
              <a:t>를 사용하여 온라인 컨텐츠에서 추출한 음성을 문자열로 변환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◦ </a:t>
            </a:r>
            <a:r>
              <a:rPr lang="en-US" altLang="ko-KR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Parser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를 통해 문자열에서 의미 있는 단어만 추출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8990" y="6084002"/>
            <a:ext cx="11240884" cy="1811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3200"/>
              </a:lnSpc>
            </a:pP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□  온라인 컨텐츠의 심의 등급 분류를 위한 알고리즘</a:t>
            </a:r>
            <a:r>
              <a:rPr lang="en-US" altLang="ko-KR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및 구현</a:t>
            </a:r>
          </a:p>
          <a:p>
            <a:pPr marL="247650" marR="0" indent="-247650" algn="just" defTabSz="2851099" rtl="0" eaLnBrk="1" fontAlgn="base" latinLnBrk="1" hangingPunct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 ◦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온라인 컨텐츠를 심의하는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등급 분류 알고리즘 개발</a:t>
            </a: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spc="0" baseline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컨텐츠의 등급 판정 정확도를 높이기 위하여 </a:t>
            </a:r>
            <a:r>
              <a:rPr lang="ko-KR" altLang="en-US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비교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ㆍ</a:t>
            </a:r>
            <a:r>
              <a:rPr lang="ko-KR" altLang="en-US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탐색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알고리즘 개발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247650" marR="0" indent="-247650" algn="just" defTabSz="2851099" rtl="0" eaLnBrk="1" fontAlgn="base" latinLnBrk="1" hangingPunct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1821958" y="3079612"/>
            <a:ext cx="11159542" cy="236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marR="0" indent="-261938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청소년 및 영유아들이 온라인 콘텐츠를 접하여 비속어 및 폭력성이나 선정적인 영상을 통하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marR="0" indent="-261938" algn="just" fontAlgn="base" latinLnBrk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여 잘못된 지식 정보 습득을 미연에 방지하고자 함</a:t>
            </a:r>
            <a:endParaRPr lang="en-US" altLang="ko-KR" sz="2400" kern="0" spc="-11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HY중고딕" panose="02030600000101010101" pitchFamily="18" charset="-127"/>
            </a:endParaRPr>
          </a:p>
          <a:p>
            <a:pPr marL="266700" marR="0" lvl="0" indent="-266700" algn="just" defTabSz="2851099" rtl="0" eaLnBrk="1" fontAlgn="base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방송 플랫폼에서 영상을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자체적 검열하기엔 컨텐츠 갱신속도가 빠르고 인력이 부족하고 사람이 직접 보고 검열하기에 주관적이며 뚜렷한 기준이 나타나지않기에 위 연구를 통하여 정확하고 투명한 검열을 기대할 수 있다고 생각함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352944" y="829048"/>
            <a:ext cx="350018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제목명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및 폰트 크기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40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이상으로 작성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죄측 내용의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목적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필요성 및 기대효과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그리고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연구 내용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Highights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)’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제목은 변경 불가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내용은 자유롭게 작성하되 개조식으로 기술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요약의 머리 기호는 아래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내래와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같이 사용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6265862" y="4430551"/>
            <a:ext cx="112816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첫번재 레벨 </a:t>
            </a:r>
            <a:endParaRPr lang="en-US" altLang="ko-KR" sz="2400" u="none" kern="0" spc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400" kern="0" spc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◦ 두번째 레벨 </a:t>
            </a:r>
            <a:endParaRPr lang="en-US" altLang="ko-KR" sz="2400" kern="0" spc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- </a:t>
            </a:r>
            <a:r>
              <a:rPr lang="ko-KR" altLang="en-US" sz="2400" ker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세번째 레벨</a:t>
            </a:r>
            <a:endParaRPr lang="ko-KR" altLang="en-US" sz="24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81974"/>
              </p:ext>
            </p:extLst>
          </p:nvPr>
        </p:nvGraphicFramePr>
        <p:xfrm>
          <a:off x="16741510" y="902001"/>
          <a:ext cx="6917106" cy="161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명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더 고라니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원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서덕진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팀장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),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김현일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정지범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소 속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컴퓨터공학부</a:t>
                      </a:r>
                      <a:endParaRPr 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</a:txBody>
                  <a:tcPr marL="237776" marR="237776" marT="237776" marB="2377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그림 86">
            <a:extLst>
              <a:ext uri="{FF2B5EF4-FFF2-40B4-BE49-F238E27FC236}">
                <a16:creationId xmlns:a16="http://schemas.microsoft.com/office/drawing/2014/main" id="{6C819ED4-2D83-4C26-B65A-9FDFF2C19C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" y="30379016"/>
            <a:ext cx="10536462" cy="3539501"/>
          </a:xfrm>
          <a:prstGeom prst="rect">
            <a:avLst/>
          </a:prstGeom>
        </p:spPr>
      </p:pic>
      <p:sp>
        <p:nvSpPr>
          <p:cNvPr id="88" name="Text Box 22">
            <a:extLst>
              <a:ext uri="{FF2B5EF4-FFF2-40B4-BE49-F238E27FC236}">
                <a16:creationId xmlns:a16="http://schemas.microsoft.com/office/drawing/2014/main" id="{B365F3A0-F83A-4088-ACBD-28064AB1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456" y="34155686"/>
            <a:ext cx="148098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결과값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CB5152C-4D67-4A23-8339-0E4FA3E83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45" y="22655079"/>
            <a:ext cx="8695782" cy="5534532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CD5D69F-0A99-43C6-A5B1-24865945C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55513"/>
              </p:ext>
            </p:extLst>
          </p:nvPr>
        </p:nvGraphicFramePr>
        <p:xfrm>
          <a:off x="12225962" y="25445116"/>
          <a:ext cx="4693471" cy="24597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2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34">
                <a:tc>
                  <a:txBody>
                    <a:bodyPr/>
                    <a:lstStyle/>
                    <a:p>
                      <a:pPr indent="749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분류</a:t>
                      </a:r>
                      <a:endParaRPr lang="ko-KR" sz="32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749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상세</a:t>
                      </a:r>
                      <a:endParaRPr lang="ko-KR" sz="32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플랫폼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Windows 10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언어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C#, Python, JavaScript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개발환경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Visual Studio 2017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웹서버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Node.js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SQL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MS-SQL</a:t>
                      </a: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 descr="실내, 검은색, 컴퓨터, 위쪽이(가) 표시된 사진&#10;&#10;자동 생성된 설명">
            <a:extLst>
              <a:ext uri="{FF2B5EF4-FFF2-40B4-BE49-F238E27FC236}">
                <a16:creationId xmlns:a16="http://schemas.microsoft.com/office/drawing/2014/main" id="{690A6C19-882A-4AD2-8C00-475A38371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28" y="22739984"/>
            <a:ext cx="4693471" cy="2399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0E4F72-17BB-4AA7-A003-81E789E49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072" y="22721464"/>
            <a:ext cx="4693471" cy="243637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85EDA66-A91D-4E00-9C87-D4F7B68F3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072" y="25430546"/>
            <a:ext cx="4693471" cy="24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1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3334</TotalTime>
  <Words>742</Words>
  <Application>Microsoft Office PowerPoint</Application>
  <PresentationFormat>사용자 지정</PresentationFormat>
  <Paragraphs>83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Arial Unicode MS</vt:lpstr>
      <vt:lpstr>HY견고딕</vt:lpstr>
      <vt:lpstr>HY중고딕</vt:lpstr>
      <vt:lpstr>맑은 고딕</vt:lpstr>
      <vt:lpstr>함초롬바탕</vt:lpstr>
      <vt:lpstr>휴먼모음T</vt:lpstr>
      <vt:lpstr>Arial</vt:lpstr>
      <vt:lpstr>Arial Narrow</vt:lpstr>
      <vt:lpstr>Candara</vt:lpstr>
      <vt:lpstr>Corbel</vt:lpstr>
      <vt:lpstr>Times New Roman</vt:lpstr>
      <vt:lpstr>Wingdings</vt:lpstr>
      <vt:lpstr>Wingdings 3</vt:lpstr>
      <vt:lpstr>New_Education02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JDKim</dc:creator>
  <cp:lastModifiedBy>김 현일</cp:lastModifiedBy>
  <cp:revision>67</cp:revision>
  <dcterms:created xsi:type="dcterms:W3CDTF">2019-06-05T04:13:04Z</dcterms:created>
  <dcterms:modified xsi:type="dcterms:W3CDTF">2019-06-14T08:57:42Z</dcterms:modified>
</cp:coreProperties>
</file>