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</p:sldIdLst>
  <p:sldSz cx="14630400" cy="82296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A8DF"/>
    <a:srgbClr val="353637"/>
    <a:srgbClr val="0168AE"/>
    <a:srgbClr val="444546"/>
    <a:srgbClr val="0073BC"/>
    <a:srgbClr val="989A9B"/>
    <a:srgbClr val="375F92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4" autoAdjust="0"/>
    <p:restoredTop sz="98386" autoAdjust="0"/>
  </p:normalViewPr>
  <p:slideViewPr>
    <p:cSldViewPr snapToGrid="0">
      <p:cViewPr varScale="1">
        <p:scale>
          <a:sx n="81" d="100"/>
          <a:sy n="81" d="100"/>
        </p:scale>
        <p:origin x="-90" y="-582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97864A3B-8842-4E64-B343-8F2AB3D50035}" type="datetimeFigureOut">
              <a:rPr lang="en-US"/>
              <a:pPr>
                <a:defRPr/>
              </a:pPr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27F79CAB-DA4C-416A-B421-BDFC076CF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Arial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29F1A7C7-7436-4D08-A521-E3F140650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6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ltGray">
          <a:xfrm>
            <a:off x="448885" y="651177"/>
            <a:ext cx="10519153" cy="2607424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 bwMode="ltGray">
          <a:xfrm>
            <a:off x="448885" y="3541346"/>
            <a:ext cx="10219115" cy="515265"/>
          </a:xfrm>
        </p:spPr>
        <p:txBody>
          <a:bodyPr/>
          <a:lstStyle>
            <a:lvl1pPr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4"/>
          </p:nvPr>
        </p:nvSpPr>
        <p:spPr>
          <a:xfrm>
            <a:off x="449263" y="4087813"/>
            <a:ext cx="10218737" cy="633412"/>
          </a:xfrm>
          <a:prstGeom prst="rect">
            <a:avLst/>
          </a:prstGeom>
        </p:spPr>
        <p:txBody>
          <a:bodyPr anchor="t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5437AFA-9B62-442E-9ED2-04A3ADF25B07}" type="datetime4">
              <a:rPr lang="en-US"/>
              <a:pPr>
                <a:defRPr/>
              </a:pPr>
              <a:t>April 17, 2013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ＭＳ Ｐゴシック" pitchFamily="-16" charset="-128"/>
            </a:endParaRPr>
          </a:p>
        </p:txBody>
      </p:sp>
      <p:pic>
        <p:nvPicPr>
          <p:cNvPr id="5" name="Picture 16" descr="BlackBerry_Logo_Preferred_White_N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0225" y="7908925"/>
            <a:ext cx="14001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13716000" cy="4953000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Dataflow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Multistream 16x9-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13716000" cy="4953000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3863638" y="1588"/>
            <a:ext cx="750887" cy="1587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">
                <a:solidFill>
                  <a:srgbClr val="0168AE"/>
                </a:solidFill>
              </a:defRPr>
            </a:lvl1pPr>
          </a:lstStyle>
          <a:p>
            <a:pPr>
              <a:defRPr/>
            </a:pPr>
            <a:fld id="{BCBDDCAA-97E6-46FF-9BB4-0EA6C10E8D94}" type="datetime4">
              <a:rPr lang="en-US"/>
              <a:pPr>
                <a:defRPr/>
              </a:pPr>
              <a:t>April 17,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157325" y="0"/>
            <a:ext cx="430213" cy="1587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">
                <a:solidFill>
                  <a:srgbClr val="0168AE"/>
                </a:solidFill>
              </a:defRPr>
            </a:lvl1pPr>
          </a:lstStyle>
          <a:p>
            <a:pPr>
              <a:defRPr/>
            </a:pPr>
            <a:fld id="{E875A132-725E-4F91-A6AF-9668EA57D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Dataflow Separat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Blue Multistream 16x9-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13716000" cy="4953000"/>
          </a:xfrm>
        </p:spPr>
        <p:txBody>
          <a:bodyPr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13863638" y="1588"/>
            <a:ext cx="750887" cy="1587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E8BB03-D258-41EB-A356-DC8C3F7AC0C9}" type="datetime4">
              <a:rPr lang="en-US"/>
              <a:pPr>
                <a:defRPr/>
              </a:pPr>
              <a:t>April 17, 2013</a:t>
            </a:fld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4157325" y="0"/>
            <a:ext cx="430213" cy="1587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298C2F6-9904-4D58-914D-E06E6069D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ed Lis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2222500"/>
            <a:ext cx="13716000" cy="5572125"/>
          </a:xfrm>
        </p:spPr>
        <p:txBody>
          <a:bodyPr numCol="2" spcCol="301752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ragraph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2197100"/>
            <a:ext cx="10287000" cy="5597525"/>
          </a:xfrm>
        </p:spPr>
        <p:txBody>
          <a:bodyPr numCol="2" spcCol="301752"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ＭＳ Ｐゴシック" pitchFamily="-16" charset="-128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467600" y="3172968"/>
            <a:ext cx="6705600" cy="4621657"/>
          </a:xfrm>
        </p:spPr>
        <p:txBody>
          <a:bodyPr anchor="b"/>
          <a:lstStyle>
            <a:lvl1pPr marL="0" indent="0"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57200" y="1078523"/>
            <a:ext cx="6705600" cy="6716102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3"/>
          </p:nvPr>
        </p:nvSpPr>
        <p:spPr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200" y="3172968"/>
            <a:ext cx="13716000" cy="4617720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</p:spTree>
  </p:cSld>
  <p:clrMapOvr>
    <a:masterClrMapping/>
  </p:clrMapOvr>
  <p:transition spd="slow">
    <p:fade thruBlk="1"/>
  </p:transition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15900" y="203200"/>
            <a:ext cx="105108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white">
          <a:xfrm>
            <a:off x="457200" y="2222500"/>
            <a:ext cx="137160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31" name="Picture 16" descr="BlackBerry_Logo_Preferred_White_New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3231813" y="7908925"/>
            <a:ext cx="13985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</p:sldLayoutIdLst>
  <p:transition spd="slow">
    <p:fade thruBlk="1"/>
  </p:transition>
  <p:hf sldNum="0" hdr="0" ftr="0" dt="0"/>
  <p:txStyles>
    <p:titleStyle>
      <a:lvl1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+mj-lt"/>
          <a:ea typeface="+mj-ea"/>
          <a:cs typeface="ＭＳ Ｐゴシック"/>
        </a:defRPr>
      </a:lvl1pPr>
      <a:lvl2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2pPr>
      <a:lvl3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3pPr>
      <a:lvl4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4pPr>
      <a:lvl5pPr algn="l" defTabSz="1306513" rtl="0" eaLnBrk="0" fontAlgn="base" hangingPunct="0">
        <a:spcBef>
          <a:spcPct val="0"/>
        </a:spcBef>
        <a:spcAft>
          <a:spcPct val="0"/>
        </a:spcAft>
        <a:defRPr sz="6400">
          <a:solidFill>
            <a:schemeClr val="bg1"/>
          </a:solidFill>
          <a:latin typeface="Trade Gothic Next LT Pro Lt" pitchFamily="-16" charset="0"/>
          <a:ea typeface="ＭＳ Ｐゴシック" pitchFamily="-16" charset="-128"/>
          <a:cs typeface="ＭＳ Ｐゴシック"/>
        </a:defRPr>
      </a:lvl5pPr>
      <a:lvl6pPr marL="4572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6pPr>
      <a:lvl7pPr marL="9144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7pPr>
      <a:lvl8pPr marL="13716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8pPr>
      <a:lvl9pPr marL="1828800" algn="l" defTabSz="1306513" rtl="0" eaLnBrk="1" fontAlgn="base" hangingPunct="1">
        <a:spcBef>
          <a:spcPct val="0"/>
        </a:spcBef>
        <a:spcAft>
          <a:spcPct val="0"/>
        </a:spcAft>
        <a:defRPr sz="6300">
          <a:solidFill>
            <a:schemeClr val="bg1"/>
          </a:solidFill>
          <a:latin typeface="Trade Gothic Next LT Pro Lt" pitchFamily="-16" charset="0"/>
          <a:ea typeface="ＭＳ Ｐゴシック" pitchFamily="-16" charset="-128"/>
        </a:defRPr>
      </a:lvl9pPr>
    </p:titleStyle>
    <p:bodyStyle>
      <a:lvl1pPr marL="349250" indent="-349250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1pPr>
      <a:lvl2pPr marL="750888" indent="-398463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2pPr>
      <a:lvl3pPr marL="1149350" indent="-398463" algn="l" defTabSz="1306513" rtl="0" eaLnBrk="0" fontAlgn="base" hangingPunct="0">
        <a:spcBef>
          <a:spcPts val="10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3pPr>
      <a:lvl4pPr marL="349250" indent="-349250" algn="l" defTabSz="1306513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4pPr>
      <a:lvl5pPr marL="349250" indent="-349250" algn="l" defTabSz="1306513" rtl="0" eaLnBrk="0" fontAlgn="base" hangingPunct="0">
        <a:spcBef>
          <a:spcPts val="1200"/>
        </a:spcBef>
        <a:spcAft>
          <a:spcPct val="0"/>
        </a:spcAft>
        <a:buFont typeface="Wingdings" pitchFamily="2" charset="2"/>
        <a:buChar char="§"/>
        <a:defRPr sz="3200">
          <a:solidFill>
            <a:schemeClr val="bg2"/>
          </a:solidFill>
          <a:latin typeface="+mn-lt"/>
          <a:ea typeface="+mn-ea"/>
          <a:cs typeface="ＭＳ Ｐゴシック"/>
        </a:defRPr>
      </a:lvl5pPr>
      <a:lvl6pPr marL="33956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6pPr>
      <a:lvl7pPr marL="38528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7pPr>
      <a:lvl8pPr marL="43100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8pPr>
      <a:lvl9pPr marL="4767263" indent="-325438" algn="l" defTabSz="1306513" rtl="0" eaLnBrk="1" fontAlgn="base" hangingPunct="1">
        <a:spcBef>
          <a:spcPct val="20000"/>
        </a:spcBef>
        <a:spcAft>
          <a:spcPct val="0"/>
        </a:spcAft>
        <a:buChar char="»"/>
        <a:defRPr sz="29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89bOz3w_z5E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5"/>
          <p:cNvSpPr>
            <a:spLocks noGrp="1"/>
          </p:cNvSpPr>
          <p:nvPr>
            <p:ph type="ctrTitle"/>
          </p:nvPr>
        </p:nvSpPr>
        <p:spPr>
          <a:xfrm>
            <a:off x="449263" y="1919288"/>
            <a:ext cx="10518775" cy="1639887"/>
          </a:xfrm>
        </p:spPr>
        <p:txBody>
          <a:bodyPr/>
          <a:lstStyle/>
          <a:p>
            <a:pPr eaLnBrk="1" hangingPunct="1"/>
            <a:r>
              <a:rPr lang="en-US" dirty="0" err="1" smtClean="0"/>
              <a:t>WebWorks</a:t>
            </a:r>
            <a:r>
              <a:rPr lang="en-US" dirty="0" smtClean="0"/>
              <a:t> Build Script</a:t>
            </a:r>
          </a:p>
        </p:txBody>
      </p:sp>
      <p:sp>
        <p:nvSpPr>
          <p:cNvPr id="1945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9263" y="3559175"/>
            <a:ext cx="10218737" cy="496888"/>
          </a:xfrm>
        </p:spPr>
        <p:txBody>
          <a:bodyPr/>
          <a:lstStyle/>
          <a:p>
            <a:pPr eaLnBrk="1" hangingPunct="1"/>
            <a:r>
              <a:rPr lang="en-US" dirty="0" smtClean="0"/>
              <a:t>Ant Script with Lint Checking and Optimization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4"/>
          </p:nvPr>
        </p:nvSpPr>
        <p:spPr>
          <a:noFill/>
        </p:spPr>
        <p:txBody>
          <a:bodyPr/>
          <a:lstStyle/>
          <a:p>
            <a:fld id="{2DF2684E-F7A3-4251-93C8-A14954EC2983}" type="datetime4">
              <a:rPr lang="en-US" smtClean="0">
                <a:solidFill>
                  <a:srgbClr val="00A8DF"/>
                </a:solidFill>
                <a:latin typeface="Trade Gothic Next LT Pro Lt" pitchFamily="34" charset="0"/>
                <a:ea typeface="ＭＳ Ｐゴシック" pitchFamily="34" charset="-128"/>
              </a:rPr>
              <a:pPr/>
              <a:t>April 17, 2013</a:t>
            </a:fld>
            <a:endParaRPr lang="en-US" dirty="0" smtClean="0">
              <a:solidFill>
                <a:srgbClr val="00A8DF"/>
              </a:solidFill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4200188" y="369888"/>
            <a:ext cx="430212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3D87BD6-BD96-452D-9DF6-99225C12F3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WebWorks</a:t>
            </a:r>
            <a:r>
              <a:rPr lang="en-US" dirty="0" smtClean="0"/>
              <a:t> Build Script</a:t>
            </a:r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4294967295"/>
          </p:nvPr>
        </p:nvSpPr>
        <p:spPr>
          <a:xfrm>
            <a:off x="10972800" y="371475"/>
            <a:ext cx="2743200" cy="228600"/>
          </a:xfrm>
          <a:prstGeom prst="rect">
            <a:avLst/>
          </a:prstGeom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April 17, 2013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3716000" y="369888"/>
            <a:ext cx="430213" cy="228600"/>
          </a:xfrm>
          <a:prstGeom prst="rect">
            <a:avLst/>
          </a:prstGeom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2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Ant based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JSLint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JSHint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CSSLint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YUICompressor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Build at once for BlackBerry OS,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and BlackBerry 10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Deploy to local </a:t>
            </a:r>
            <a:r>
              <a:rPr lang="en-US" dirty="0" err="1" smtClean="0">
                <a:cs typeface="+mn-cs"/>
              </a:rPr>
              <a:t>Webserver</a:t>
            </a:r>
            <a:r>
              <a:rPr lang="en-US" dirty="0" smtClean="0">
                <a:cs typeface="+mn-cs"/>
              </a:rPr>
              <a:t> for Ripple Emulator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Integrate with IDE’s</a:t>
            </a:r>
            <a:endParaRPr lang="en-US" dirty="0">
              <a:cs typeface="+mn-cs"/>
            </a:endParaRPr>
          </a:p>
        </p:txBody>
      </p:sp>
      <p:pic>
        <p:nvPicPr>
          <p:cNvPr id="20486" name="Picture 6" descr="C:\Users\twindsor\Documents\Blog Articles\sublime-buildscri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2631" y="2773344"/>
            <a:ext cx="7115068" cy="507441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Part Script</a:t>
            </a:r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4294967295"/>
          </p:nvPr>
        </p:nvSpPr>
        <p:spPr>
          <a:xfrm>
            <a:off x="10972800" y="371475"/>
            <a:ext cx="2743200" cy="228600"/>
          </a:xfrm>
          <a:prstGeom prst="rect">
            <a:avLst/>
          </a:prstGeom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April 17, 2013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3716000" y="369888"/>
            <a:ext cx="430213" cy="228600"/>
          </a:xfrm>
          <a:prstGeom prst="rect">
            <a:avLst/>
          </a:prstGeom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Main Script and Tools in one place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SDK’s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Signing Password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Build Targets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Project Specific Build.xml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Project Name</a:t>
            </a:r>
          </a:p>
          <a:p>
            <a:pPr lvl="1" eaLnBrk="1" hangingPunct="1">
              <a:defRPr/>
            </a:pPr>
            <a:r>
              <a:rPr lang="en-US" dirty="0" smtClean="0">
                <a:cs typeface="+mn-cs"/>
              </a:rPr>
              <a:t>Current Build Target</a:t>
            </a:r>
            <a:endParaRPr lang="en-US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5006" y="4270549"/>
            <a:ext cx="6342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Main Script and Tools in one central place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Drop in Build.xml to enable building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Build Targets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build.test</a:t>
            </a:r>
            <a:r>
              <a:rPr lang="en-US" dirty="0" smtClean="0">
                <a:cs typeface="+mn-cs"/>
              </a:rPr>
              <a:t> (build in all </a:t>
            </a:r>
            <a:r>
              <a:rPr lang="en-US" dirty="0" err="1" smtClean="0">
                <a:cs typeface="+mn-cs"/>
              </a:rPr>
              <a:t>SDKs+Ripple</a:t>
            </a:r>
            <a:r>
              <a:rPr lang="en-US" dirty="0" smtClean="0">
                <a:cs typeface="+mn-cs"/>
              </a:rPr>
              <a:t> with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, source output, and debug token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build.prod</a:t>
            </a:r>
            <a:r>
              <a:rPr lang="en-US" dirty="0" smtClean="0">
                <a:cs typeface="+mn-cs"/>
              </a:rPr>
              <a:t> (build in all </a:t>
            </a:r>
            <a:r>
              <a:rPr lang="en-US" dirty="0" err="1" smtClean="0">
                <a:cs typeface="+mn-cs"/>
              </a:rPr>
              <a:t>SDKs+Ripple</a:t>
            </a:r>
            <a:r>
              <a:rPr lang="en-US" dirty="0" smtClean="0">
                <a:cs typeface="+mn-cs"/>
              </a:rPr>
              <a:t> with signing and no debugging, and a build id number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build.beta</a:t>
            </a:r>
            <a:r>
              <a:rPr lang="en-US" dirty="0" smtClean="0"/>
              <a:t> (build in all </a:t>
            </a:r>
            <a:r>
              <a:rPr lang="en-US" dirty="0" err="1" smtClean="0"/>
              <a:t>SDKs+Ripple</a:t>
            </a:r>
            <a:r>
              <a:rPr lang="en-US" dirty="0" smtClean="0"/>
              <a:t> with signing and </a:t>
            </a:r>
            <a:r>
              <a:rPr lang="en-US" dirty="0" err="1" smtClean="0"/>
              <a:t>WebInspector</a:t>
            </a:r>
            <a:r>
              <a:rPr lang="en-US" dirty="0" smtClean="0"/>
              <a:t>, and a build id number for Tablet and BB10)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build.ripple</a:t>
            </a:r>
            <a:r>
              <a:rPr lang="en-US" dirty="0" smtClean="0">
                <a:cs typeface="+mn-cs"/>
              </a:rPr>
              <a:t> (deploy to your file system for serving up in Ripple)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bbos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tablet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bb10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test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prod</a:t>
            </a:r>
            <a:r>
              <a:rPr lang="en-US" dirty="0" smtClean="0">
                <a:solidFill>
                  <a:srgbClr val="989A9B"/>
                </a:solidFill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beta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</a:t>
            </a:r>
            <a:r>
              <a:rPr lang="en-US" dirty="0" err="1" smtClean="0">
                <a:cs typeface="+mn-cs"/>
              </a:rPr>
              <a:t>bbos</a:t>
            </a:r>
            <a:r>
              <a:rPr lang="en-US" dirty="0" smtClean="0">
                <a:cs typeface="+mn-cs"/>
              </a:rPr>
              <a:t> for BlackBerry 5 through 7.x </a:t>
            </a:r>
            <a:r>
              <a:rPr lang="en-US" dirty="0" err="1" smtClean="0">
                <a:cs typeface="+mn-cs"/>
              </a:rPr>
              <a:t>smartphones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tablet for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1.x through 2.x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bb10 for BlackBerry 10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test for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, source output, and debug tokens. Java builds will only run on simulators.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prod for regular signing with a build id and no debugging.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beta for regular signing with a build id and </a:t>
            </a:r>
            <a:r>
              <a:rPr lang="en-US" dirty="0" err="1" smtClean="0">
                <a:cs typeface="+mn-cs"/>
              </a:rPr>
              <a:t>WebInspector</a:t>
            </a:r>
            <a:r>
              <a:rPr lang="en-US" dirty="0" smtClean="0">
                <a:cs typeface="+mn-cs"/>
              </a:rPr>
              <a:t> turned on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build.optimize</a:t>
            </a:r>
            <a:r>
              <a:rPr lang="en-US" dirty="0" smtClean="0">
                <a:cs typeface="+mn-cs"/>
              </a:rPr>
              <a:t> runs both lint and minify tasks</a:t>
            </a: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build.lint</a:t>
            </a:r>
            <a:r>
              <a:rPr lang="en-US" dirty="0" smtClean="0">
                <a:cs typeface="+mn-cs"/>
              </a:rPr>
              <a:t> runs </a:t>
            </a:r>
            <a:r>
              <a:rPr lang="en-US" dirty="0" err="1" smtClean="0">
                <a:cs typeface="+mn-cs"/>
              </a:rPr>
              <a:t>jslint</a:t>
            </a:r>
            <a:r>
              <a:rPr lang="en-US" dirty="0" smtClean="0">
                <a:cs typeface="+mn-cs"/>
              </a:rPr>
              <a:t>, </a:t>
            </a:r>
            <a:r>
              <a:rPr lang="en-US" dirty="0" err="1" smtClean="0">
                <a:cs typeface="+mn-cs"/>
              </a:rPr>
              <a:t>jshint</a:t>
            </a:r>
            <a:r>
              <a:rPr lang="en-US" dirty="0" smtClean="0">
                <a:cs typeface="+mn-cs"/>
              </a:rPr>
              <a:t> and </a:t>
            </a:r>
            <a:r>
              <a:rPr lang="en-US" dirty="0" err="1" smtClean="0">
                <a:cs typeface="+mn-cs"/>
              </a:rPr>
              <a:t>csslint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build.minify</a:t>
            </a:r>
            <a:r>
              <a:rPr lang="en-US" dirty="0" smtClean="0">
                <a:cs typeface="+mn-cs"/>
              </a:rPr>
              <a:t> concatenates and minifies the JS and CSS files</a:t>
            </a:r>
            <a:endParaRPr lang="en-US" dirty="0">
              <a:cs typeface="+mn-cs"/>
            </a:endParaRP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4294967295"/>
          </p:nvPr>
        </p:nvSpPr>
        <p:spPr>
          <a:xfrm>
            <a:off x="10972800" y="371475"/>
            <a:ext cx="2743200" cy="228600"/>
          </a:xfrm>
          <a:prstGeom prst="rect">
            <a:avLst/>
          </a:prstGeom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April 17, 2013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3716000" y="369888"/>
            <a:ext cx="430213" cy="228600"/>
          </a:xfrm>
          <a:prstGeom prst="rect">
            <a:avLst/>
          </a:prstGeom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4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Deploy Targets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Deployment to device is supported through these commands, which will pull the built files from the appropriate directory.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err="1" smtClean="0">
                <a:solidFill>
                  <a:srgbClr val="00B0F0"/>
                </a:solidFill>
                <a:cs typeface="+mn-cs"/>
              </a:rPr>
              <a:t>build.deploy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B0F0"/>
                </a:solidFill>
                <a:cs typeface="+mn-cs"/>
              </a:rPr>
              <a:t>bb10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sim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tablet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bbos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B0F0"/>
                </a:solidFill>
                <a:cs typeface="+mn-cs"/>
              </a:rPr>
              <a:t>test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 </a:t>
            </a:r>
            <a:r>
              <a:rPr lang="en-US" b="1" dirty="0" smtClean="0">
                <a:solidFill>
                  <a:srgbClr val="00B0F0"/>
                </a:solidFill>
                <a:cs typeface="+mn-cs"/>
              </a:rPr>
              <a:t>prod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beta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</a:t>
            </a:r>
            <a:r>
              <a:rPr lang="en-US" dirty="0" err="1" smtClean="0">
                <a:cs typeface="+mn-cs"/>
              </a:rPr>
              <a:t>bbos</a:t>
            </a:r>
            <a:r>
              <a:rPr lang="en-US" dirty="0" smtClean="0">
                <a:cs typeface="+mn-cs"/>
              </a:rPr>
              <a:t> for BlackBerry 5 through 7.x </a:t>
            </a:r>
            <a:r>
              <a:rPr lang="en-US" dirty="0" err="1" smtClean="0">
                <a:cs typeface="+mn-cs"/>
              </a:rPr>
              <a:t>smartphones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tablet for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1.x through 2.x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bb10 for BlackBerry 10 also requires defining simulator build or device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test, prod, beta to load the matched build (from the build commands)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Set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bb10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 tablet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.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ip</a:t>
            </a:r>
            <a:r>
              <a:rPr lang="en-US" dirty="0" smtClean="0">
                <a:cs typeface="+mn-cs"/>
              </a:rPr>
              <a:t> and/or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bb10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 tablet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 </a:t>
            </a:r>
            <a:r>
              <a:rPr lang="en-US" b="1" dirty="0" err="1" smtClean="0">
                <a:solidFill>
                  <a:srgbClr val="00A8DF"/>
                </a:solidFill>
                <a:cs typeface="+mn-cs"/>
              </a:rPr>
              <a:t>bbos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.pw</a:t>
            </a:r>
            <a:r>
              <a:rPr lang="en-US" dirty="0" smtClean="0">
                <a:cs typeface="+mn-cs"/>
              </a:rPr>
              <a:t> properties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&lt;property name="device.bb10.ip" value=“169.254.0.1"/&gt;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&lt;property name="device.bb10.pw" value=“******" /&gt;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4294967295"/>
          </p:nvPr>
        </p:nvSpPr>
        <p:spPr>
          <a:xfrm>
            <a:off x="10972800" y="371475"/>
            <a:ext cx="2743200" cy="228600"/>
          </a:xfrm>
          <a:prstGeom prst="rect">
            <a:avLst/>
          </a:prstGeom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April 17, 2013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3716000" y="369888"/>
            <a:ext cx="430213" cy="228600"/>
          </a:xfrm>
          <a:prstGeom prst="rect">
            <a:avLst/>
          </a:prstGeom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5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Debug Token </a:t>
            </a:r>
            <a:r>
              <a:rPr lang="en-US" dirty="0" smtClean="0"/>
              <a:t>Targets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2150346"/>
            <a:ext cx="13716000" cy="5869933"/>
          </a:xfrm>
        </p:spPr>
        <p:txBody>
          <a:bodyPr numCol="1">
            <a:normAutofit fontScale="92500"/>
          </a:bodyPr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Creation and Deployment of Debug Tokens are supplied by these commands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b="1" dirty="0" smtClean="0">
                <a:solidFill>
                  <a:srgbClr val="00A8DF"/>
                </a:solidFill>
                <a:cs typeface="+mn-cs"/>
              </a:rPr>
              <a:t>build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err="1" smtClean="0">
                <a:solidFill>
                  <a:srgbClr val="00B0F0"/>
                </a:solidFill>
                <a:cs typeface="+mn-cs"/>
              </a:rPr>
              <a:t>createDebugToken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err="1" smtClean="0">
                <a:solidFill>
                  <a:srgbClr val="00B0F0"/>
                </a:solidFill>
                <a:cs typeface="+mn-cs"/>
              </a:rPr>
              <a:t>deployDebugToken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B0F0"/>
                </a:solidFill>
                <a:cs typeface="+mn-cs"/>
              </a:rPr>
              <a:t>bb10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tablet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endParaRPr lang="en-US" dirty="0" smtClean="0">
              <a:solidFill>
                <a:srgbClr val="989A9B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</a:t>
            </a:r>
            <a:r>
              <a:rPr lang="en-US" dirty="0" err="1" smtClean="0">
                <a:cs typeface="+mn-cs"/>
              </a:rPr>
              <a:t>bbos</a:t>
            </a:r>
            <a:r>
              <a:rPr lang="en-US" dirty="0" smtClean="0">
                <a:cs typeface="+mn-cs"/>
              </a:rPr>
              <a:t> for BlackBerry 5 through 7.x </a:t>
            </a:r>
            <a:r>
              <a:rPr lang="en-US" dirty="0" err="1" smtClean="0">
                <a:cs typeface="+mn-cs"/>
              </a:rPr>
              <a:t>smartphones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tablet for </a:t>
            </a:r>
            <a:r>
              <a:rPr lang="en-US" dirty="0" err="1" smtClean="0">
                <a:cs typeface="+mn-cs"/>
              </a:rPr>
              <a:t>PlayBook</a:t>
            </a:r>
            <a:r>
              <a:rPr lang="en-US" dirty="0" smtClean="0">
                <a:cs typeface="+mn-cs"/>
              </a:rPr>
              <a:t> 1.x through 2.x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bb10 for BlackBerry 10 also requires defining simulator build or device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- test, prod, beta to load the matched build (from the build commands)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Set 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device.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[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bb10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,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 tablet</a:t>
            </a:r>
            <a:r>
              <a:rPr lang="en-US" dirty="0" smtClean="0">
                <a:solidFill>
                  <a:srgbClr val="989A9B"/>
                </a:solidFill>
                <a:cs typeface="+mn-cs"/>
              </a:rPr>
              <a:t>]</a:t>
            </a:r>
            <a:r>
              <a:rPr lang="en-US" b="1" dirty="0" smtClean="0">
                <a:solidFill>
                  <a:srgbClr val="00A8DF"/>
                </a:solidFill>
                <a:cs typeface="+mn-cs"/>
              </a:rPr>
              <a:t>.pin </a:t>
            </a:r>
            <a:r>
              <a:rPr lang="en-US" dirty="0" smtClean="0">
                <a:cs typeface="+mn-cs"/>
              </a:rPr>
              <a:t>properties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	&lt;property name="</a:t>
            </a:r>
            <a:r>
              <a:rPr lang="en-US" dirty="0" smtClean="0">
                <a:cs typeface="+mn-cs"/>
              </a:rPr>
              <a:t>device.bb10.pin" </a:t>
            </a:r>
            <a:r>
              <a:rPr lang="en-US" dirty="0" smtClean="0">
                <a:cs typeface="+mn-cs"/>
              </a:rPr>
              <a:t>value</a:t>
            </a:r>
            <a:r>
              <a:rPr lang="en-US" dirty="0" smtClean="0">
                <a:cs typeface="+mn-cs"/>
              </a:rPr>
              <a:t>=“2AB00001"/&gt;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21508" name="Date Placeholder 7"/>
          <p:cNvSpPr>
            <a:spLocks noGrp="1"/>
          </p:cNvSpPr>
          <p:nvPr>
            <p:ph type="dt" sz="quarter" idx="4294967295"/>
          </p:nvPr>
        </p:nvSpPr>
        <p:spPr>
          <a:xfrm>
            <a:off x="10972800" y="371475"/>
            <a:ext cx="2743200" cy="228600"/>
          </a:xfrm>
          <a:prstGeom prst="rect">
            <a:avLst/>
          </a:prstGeom>
          <a:noFill/>
        </p:spPr>
        <p:txBody>
          <a:bodyPr/>
          <a:lstStyle/>
          <a:p>
            <a:fld id="{7DA9DD18-9796-4D82-B0BB-B4D77B8A07AA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April 17, 2013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150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3716000" y="369888"/>
            <a:ext cx="430213" cy="228600"/>
          </a:xfrm>
          <a:prstGeom prst="rect">
            <a:avLst/>
          </a:prstGeom>
          <a:noFill/>
        </p:spPr>
        <p:txBody>
          <a:bodyPr/>
          <a:lstStyle/>
          <a:p>
            <a:fld id="{BC02FE94-EFEA-4D79-A58F-C2F0F7B486E2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6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 it from </a:t>
            </a:r>
            <a:r>
              <a:rPr lang="en-US" dirty="0" err="1" smtClean="0"/>
              <a:t>Github</a:t>
            </a:r>
            <a:endParaRPr lang="en-US" dirty="0" smtClean="0"/>
          </a:p>
        </p:txBody>
      </p:sp>
      <p:sp>
        <p:nvSpPr>
          <p:cNvPr id="20483" name="Date Placeholder 7"/>
          <p:cNvSpPr>
            <a:spLocks noGrp="1"/>
          </p:cNvSpPr>
          <p:nvPr>
            <p:ph type="dt" sz="quarter" idx="4294967295"/>
          </p:nvPr>
        </p:nvSpPr>
        <p:spPr>
          <a:xfrm>
            <a:off x="10972800" y="371475"/>
            <a:ext cx="2743200" cy="228600"/>
          </a:xfrm>
          <a:prstGeom prst="rect">
            <a:avLst/>
          </a:prstGeom>
          <a:noFill/>
        </p:spPr>
        <p:txBody>
          <a:bodyPr/>
          <a:lstStyle/>
          <a:p>
            <a:fld id="{B6065540-EE9A-4CCA-A690-DE6564F22BBB}" type="datetime4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April 17, 2013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20484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13716000" y="369888"/>
            <a:ext cx="430213" cy="228600"/>
          </a:xfrm>
          <a:prstGeom prst="rect">
            <a:avLst/>
          </a:prstGeom>
          <a:noFill/>
        </p:spPr>
        <p:txBody>
          <a:bodyPr/>
          <a:lstStyle/>
          <a:p>
            <a:fld id="{DD60589A-4DBA-4201-B9E5-E90283EF0A30}" type="slidenum">
              <a:rPr lang="en-US" smtClean="0">
                <a:latin typeface="Trade Gothic Next LT Pro Lt" pitchFamily="34" charset="0"/>
                <a:ea typeface="ＭＳ Ｐゴシック" pitchFamily="34" charset="-128"/>
              </a:rPr>
              <a:pPr/>
              <a:t>7</a:t>
            </a:fld>
            <a:endParaRPr lang="en-US" smtClean="0">
              <a:latin typeface="Trade Gothic Next LT Pro Lt" pitchFamily="34" charset="0"/>
              <a:ea typeface="ＭＳ Ｐゴシック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3173413"/>
            <a:ext cx="13716000" cy="4621212"/>
          </a:xfrm>
        </p:spPr>
        <p:txBody>
          <a:bodyPr numCol="1"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Visit </a:t>
            </a:r>
            <a:r>
              <a:rPr lang="en-US" dirty="0" err="1" smtClean="0">
                <a:cs typeface="+mn-cs"/>
              </a:rPr>
              <a:t>Github</a:t>
            </a:r>
            <a:r>
              <a:rPr lang="en-US" dirty="0" smtClean="0">
                <a:cs typeface="+mn-cs"/>
              </a:rPr>
              <a:t> Repo to download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Download Tools directory and set Ant Home, Path, signing password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Copy </a:t>
            </a:r>
            <a:r>
              <a:rPr lang="en-US" dirty="0" smtClean="0">
                <a:cs typeface="+mn-cs"/>
              </a:rPr>
              <a:t>build.xml to your project </a:t>
            </a:r>
            <a:r>
              <a:rPr lang="en-US" dirty="0" smtClean="0">
                <a:cs typeface="+mn-cs"/>
              </a:rPr>
              <a:t>and </a:t>
            </a:r>
            <a:r>
              <a:rPr lang="en-US" dirty="0" smtClean="0">
                <a:cs typeface="+mn-cs"/>
              </a:rPr>
              <a:t>edit project </a:t>
            </a:r>
            <a:r>
              <a:rPr lang="en-US" dirty="0" smtClean="0">
                <a:cs typeface="+mn-cs"/>
              </a:rPr>
              <a:t>name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View </a:t>
            </a:r>
            <a:r>
              <a:rPr lang="en-US" dirty="0" smtClean="0">
                <a:cs typeface="+mn-cs"/>
                <a:hlinkClick r:id="rId2"/>
              </a:rPr>
              <a:t>Video</a:t>
            </a:r>
            <a:r>
              <a:rPr lang="en-US" dirty="0" smtClean="0">
                <a:cs typeface="+mn-cs"/>
              </a:rPr>
              <a:t> on setup with Command Line and Sublime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9174" y="5057670"/>
            <a:ext cx="7397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A8DF"/>
                </a:solidFill>
              </a:rPr>
              <a:t>→ %ANT_HOME% = C:\BuildTools\apache-ant-1.8.2</a:t>
            </a:r>
          </a:p>
          <a:p>
            <a:r>
              <a:rPr lang="en-US" dirty="0" smtClean="0">
                <a:solidFill>
                  <a:srgbClr val="00A8DF"/>
                </a:solidFill>
              </a:rPr>
              <a:t>→ %PATH% = %PATH%;%ANT_HOME%\bin</a:t>
            </a:r>
            <a:endParaRPr lang="en-US" dirty="0">
              <a:solidFill>
                <a:srgbClr val="00A8D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808" y="3787260"/>
            <a:ext cx="1377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→ </a:t>
            </a:r>
            <a:r>
              <a:rPr lang="en-US" dirty="0" smtClean="0">
                <a:solidFill>
                  <a:srgbClr val="00A8DF"/>
                </a:solidFill>
              </a:rPr>
              <a:t>https://github.com/blackberry/BB10-WebWorks-Community-Samples/tree/master/Ant-Build-Script</a:t>
            </a:r>
            <a:endParaRPr lang="en-US" dirty="0">
              <a:solidFill>
                <a:srgbClr val="00A8DF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Berry_Brand_PPT_template_final_16X9">
  <a:themeElements>
    <a:clrScheme name="BB Brand Template">
      <a:dk1>
        <a:srgbClr val="000000"/>
      </a:dk1>
      <a:lt1>
        <a:srgbClr val="FFFFFF"/>
      </a:lt1>
      <a:dk2>
        <a:srgbClr val="000000"/>
      </a:dk2>
      <a:lt2>
        <a:srgbClr val="96999A"/>
      </a:lt2>
      <a:accent1>
        <a:srgbClr val="0073BC"/>
      </a:accent1>
      <a:accent2>
        <a:srgbClr val="96999A"/>
      </a:accent2>
      <a:accent3>
        <a:srgbClr val="00A95C"/>
      </a:accent3>
      <a:accent4>
        <a:srgbClr val="F68B28"/>
      </a:accent4>
      <a:accent5>
        <a:srgbClr val="4D3F99"/>
      </a:accent5>
      <a:accent6>
        <a:srgbClr val="8CC747"/>
      </a:accent6>
      <a:hlink>
        <a:srgbClr val="009999"/>
      </a:hlink>
      <a:folHlink>
        <a:srgbClr val="99CC00"/>
      </a:folHlink>
    </a:clrScheme>
    <a:fontScheme name="Blank Presentation">
      <a:majorFont>
        <a:latin typeface="Trade Gothic Next LT Pro Lt"/>
        <a:ea typeface="ＭＳ Ｐゴシック"/>
        <a:cs typeface=""/>
      </a:majorFont>
      <a:minorFont>
        <a:latin typeface="Trade Gothic Next LT Pro L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BlackBerry_Brand_PPT_template_final_16X9</Template>
  <TotalTime>40</TotalTime>
  <Words>313</Words>
  <Application>Microsoft Office PowerPoint</Application>
  <PresentationFormat>Custom</PresentationFormat>
  <Paragraphs>86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BlackBerry_Brand_PPT_template_final_16X9</vt:lpstr>
      <vt:lpstr>WebWorks Build Script</vt:lpstr>
      <vt:lpstr>WebWorks Build Script</vt:lpstr>
      <vt:lpstr>Two Part Script</vt:lpstr>
      <vt:lpstr>Build Targets</vt:lpstr>
      <vt:lpstr>Deploy Targets</vt:lpstr>
      <vt:lpstr>Debug Token Targets</vt:lpstr>
      <vt:lpstr>Get it from Github</vt:lpstr>
    </vt:vector>
  </TitlesOfParts>
  <Company>Research In Motion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tips for using this template</dc:title>
  <dc:creator>user</dc:creator>
  <cp:lastModifiedBy>Tim Windsor</cp:lastModifiedBy>
  <cp:revision>11</cp:revision>
  <dcterms:created xsi:type="dcterms:W3CDTF">2012-07-23T14:56:30Z</dcterms:created>
  <dcterms:modified xsi:type="dcterms:W3CDTF">2013-04-17T21:29:23Z</dcterms:modified>
</cp:coreProperties>
</file>