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04" r:id="rId3"/>
    <p:sldId id="305" r:id="rId4"/>
    <p:sldId id="306" r:id="rId5"/>
    <p:sldId id="307" r:id="rId6"/>
    <p:sldId id="308" r:id="rId7"/>
    <p:sldId id="309" r:id="rId8"/>
    <p:sldId id="279" r:id="rId9"/>
    <p:sldId id="280" r:id="rId10"/>
    <p:sldId id="281" r:id="rId11"/>
    <p:sldId id="282" r:id="rId12"/>
    <p:sldId id="283" r:id="rId13"/>
    <p:sldId id="30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311" r:id="rId22"/>
    <p:sldId id="292" r:id="rId23"/>
    <p:sldId id="293" r:id="rId24"/>
    <p:sldId id="294" r:id="rId25"/>
    <p:sldId id="295" r:id="rId26"/>
    <p:sldId id="296" r:id="rId27"/>
    <p:sldId id="302" r:id="rId28"/>
    <p:sldId id="297" r:id="rId29"/>
    <p:sldId id="310" r:id="rId30"/>
    <p:sldId id="298" r:id="rId3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6" autoAdjust="0"/>
    <p:restoredTop sz="91058" autoAdjust="0"/>
  </p:normalViewPr>
  <p:slideViewPr>
    <p:cSldViewPr snapToGrid="0">
      <p:cViewPr>
        <p:scale>
          <a:sx n="100" d="100"/>
          <a:sy n="100" d="100"/>
        </p:scale>
        <p:origin x="-427" y="-451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2D360A-1D8E-4D47-A041-91E8DE4CF26A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56B5DE-19D9-4B6A-86C8-54203C10C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924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C06F96-4CF5-4A7B-AE86-1F345798B36A}" type="datetimeFigureOut">
              <a:rPr lang="en-US"/>
              <a:pPr>
                <a:defRPr/>
              </a:pPr>
              <a:t>9/21/2012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034328-D15A-4E00-901C-256E95DBB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742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04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was 56M in May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9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</a:t>
            </a:r>
            <a:r>
              <a:rPr lang="en-US" baseline="0" dirty="0" smtClean="0"/>
              <a:t> what the BBM social platform is, we need to go back to why we created it…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thing we did was allow you to update your profile, status message</a:t>
            </a:r>
          </a:p>
          <a:p>
            <a:r>
              <a:rPr lang="en-US" baseline="0" dirty="0" smtClean="0"/>
              <a:t>Next thing we did was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BBM Social Platform APIs allow you to create a more personalized, social experience.  It gives developers the opportunity to deeply integrate into the BBM experience, including profile updates, avatars, invitations, etc.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 from </a:t>
            </a:r>
            <a:r>
              <a:rPr lang="en-US" dirty="0" err="1" smtClean="0"/>
              <a:t>Nobex</a:t>
            </a:r>
            <a:endParaRPr lang="en-US" dirty="0" smtClean="0"/>
          </a:p>
          <a:p>
            <a:r>
              <a:rPr lang="en-US" dirty="0" smtClean="0"/>
              <a:t>52%</a:t>
            </a:r>
            <a:r>
              <a:rPr lang="en-US" baseline="0" dirty="0" smtClean="0"/>
              <a:t> increase in downloads after application was BBM Connected – people noticed their friends were using the app – social </a:t>
            </a:r>
            <a:r>
              <a:rPr lang="en-US" baseline="0" dirty="0" err="1" smtClean="0"/>
              <a:t>listening,etc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Discoverability</a:t>
            </a:r>
          </a:p>
          <a:p>
            <a:pPr lvl="1"/>
            <a:r>
              <a:rPr lang="en-US" dirty="0" smtClean="0"/>
              <a:t>Over 56 Million users worldwide - Word of your app travels fast</a:t>
            </a:r>
          </a:p>
          <a:p>
            <a:r>
              <a:rPr lang="en-US" dirty="0" smtClean="0"/>
              <a:t>Engagement and App Stickiness</a:t>
            </a:r>
          </a:p>
          <a:p>
            <a:pPr lvl="1"/>
            <a:r>
              <a:rPr lang="en-US" dirty="0" smtClean="0"/>
              <a:t>Social apps increase engagement – We’ve built the social network for you </a:t>
            </a:r>
          </a:p>
          <a:p>
            <a:r>
              <a:rPr lang="en-US" dirty="0" smtClean="0"/>
              <a:t>Monetization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258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heard your feedback and have made it much easier to use…in</a:t>
            </a:r>
            <a:r>
              <a:rPr lang="en-US" baseline="0" dirty="0" smtClean="0"/>
              <a:t> the past the SDK was a separate download.  </a:t>
            </a:r>
          </a:p>
          <a:p>
            <a:r>
              <a:rPr lang="en-US" baseline="0" dirty="0" smtClean="0"/>
              <a:t>For BB10, the APIs are now build into the standard BB10 NDK tools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Mark will walk you through the technical details in the next couple of slides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34328-D15A-4E00-901C-256E95DBB6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05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6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9589-8A2F-4677-AEF7-D51DC75CB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0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0B5A-CA86-4FD9-B202-9F326F79C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49"/>
            <a:ext cx="4040188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3550"/>
            <a:ext cx="4040188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00149"/>
            <a:ext cx="4041775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733550"/>
            <a:ext cx="4041775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E718E-7AEB-4BC6-8526-91789E6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E94F-B700-4155-8D9D-1622E6EB0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33F6-1F68-4A78-B336-D14E2AA221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23553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838"/>
            <a:ext cx="5791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127635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46720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F78BBF61-29E2-486A-ABAF-B4DC8BEA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 descr="Y:\Developer_Conference\10 - BlackBerry Jam Americas - 2012 September\Marketing\Templates\PPT_Template\images\BlackBerryJamAmericas_2012_PPTtemplate_1000x750_slide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3" r:id="rId7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4363" indent="-269875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 sz="2000">
          <a:solidFill>
            <a:schemeClr val="tx1"/>
          </a:solidFill>
          <a:latin typeface="Arial" pitchFamily="34" charset="0"/>
          <a:cs typeface="+mn-cs"/>
        </a:defRPr>
      </a:lvl2pPr>
      <a:lvl3pPr marL="912813" indent="-29686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3pPr>
      <a:lvl4pPr marL="11414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>
          <a:solidFill>
            <a:schemeClr val="tx1"/>
          </a:solidFill>
          <a:latin typeface="Arial" pitchFamily="34" charset="0"/>
          <a:cs typeface="+mn-cs"/>
        </a:defRPr>
      </a:lvl4pPr>
      <a:lvl5pPr marL="13700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5pPr>
      <a:lvl6pPr marL="18272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6pPr>
      <a:lvl7pPr marL="22844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7pPr>
      <a:lvl8pPr marL="27416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8pPr>
      <a:lvl9pPr marL="31988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idgenerato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kalkounis@rim.com" TargetMode="External"/><Relationship Id="rId2" Type="http://schemas.openxmlformats.org/officeDocument/2006/relationships/hyperlink" Target="http://developer.blackberry.com/b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sohm@rim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nkalkounis@rim.com" TargetMode="External"/><Relationship Id="rId2" Type="http://schemas.openxmlformats.org/officeDocument/2006/relationships/hyperlink" Target="http://developer.blackberry.com/b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sohm@rim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Monkey-typing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dirty="0"/>
              <a:t>Leveraging BlackBerry Services: BBM</a:t>
            </a:r>
            <a:endParaRPr lang="en-US" dirty="0" smtClean="0"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905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 47</a:t>
            </a:r>
          </a:p>
          <a:p>
            <a:r>
              <a:rPr lang="en-US" dirty="0" smtClean="0">
                <a:latin typeface="Arial" charset="0"/>
              </a:rPr>
              <a:t>Nick Kalkounis – Product Manager</a:t>
            </a:r>
          </a:p>
          <a:p>
            <a:r>
              <a:rPr lang="en-US" dirty="0" smtClean="0">
                <a:latin typeface="Arial" charset="0"/>
              </a:rPr>
              <a:t>Mark </a:t>
            </a:r>
            <a:r>
              <a:rPr lang="en-US" dirty="0" err="1" smtClean="0">
                <a:latin typeface="Arial" charset="0"/>
              </a:rPr>
              <a:t>Sohm</a:t>
            </a:r>
            <a:r>
              <a:rPr lang="en-US" dirty="0" smtClean="0">
                <a:latin typeface="Arial" charset="0"/>
              </a:rPr>
              <a:t> – Developer Relations</a:t>
            </a:r>
          </a:p>
          <a:p>
            <a:r>
              <a:rPr lang="en-US" dirty="0" smtClean="0">
                <a:latin typeface="Arial" charset="0"/>
              </a:rPr>
              <a:t>September 25-27, 2012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5540375" cy="3352800"/>
          </a:xfrm>
        </p:spPr>
        <p:txBody>
          <a:bodyPr/>
          <a:lstStyle/>
          <a:p>
            <a:r>
              <a:rPr lang="en-US" dirty="0" smtClean="0"/>
              <a:t>First step for any BBM Social Platform application</a:t>
            </a:r>
          </a:p>
          <a:p>
            <a:r>
              <a:rPr lang="en-US" dirty="0" smtClean="0"/>
              <a:t>User must allow the registration</a:t>
            </a:r>
          </a:p>
          <a:p>
            <a:r>
              <a:rPr lang="en-US" dirty="0" smtClean="0"/>
              <a:t>User can enable/disable BBM SP access at any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 descr="IMG_00000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2150" y="1238250"/>
            <a:ext cx="227457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78484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8305800" cy="3733800"/>
          </a:xfrm>
          <a:noFill/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600" b="1" dirty="0" smtClean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:  Define your own UUID.  You can generate one here: </a:t>
            </a:r>
          </a:p>
          <a:p>
            <a:pPr>
              <a:buNone/>
            </a:pPr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  <a:hlinkClick r:id="rId2"/>
              </a:rPr>
              <a:t>http://www.guidgenerator.com/</a:t>
            </a:r>
            <a:endParaRPr lang="en-US" sz="1600" b="1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5032"/>
                </a:solidFill>
                <a:latin typeface="Consolas"/>
              </a:rPr>
              <a:t>QString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m_uuid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 smtClean="0">
                <a:solidFill>
                  <a:srgbClr val="005032"/>
                </a:solidFill>
                <a:latin typeface="Consolas"/>
              </a:rPr>
              <a:t>QString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 smtClean="0">
                <a:solidFill>
                  <a:srgbClr val="642880"/>
                </a:solidFill>
                <a:latin typeface="Consolas"/>
              </a:rPr>
              <a:t>fromUtf8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"c0fef20e-5f94-4eb1-be1e-e055f2c2391c"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pPr marL="347345" indent="-347345">
              <a:spcBef>
                <a:spcPts val="0"/>
              </a:spcBef>
              <a:spcAft>
                <a:spcPts val="575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bb::platform::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bbm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/>
              </a:rPr>
              <a:t>Context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m_context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 smtClean="0">
                <a:solidFill>
                  <a:srgbClr val="642880"/>
                </a:solidFill>
                <a:latin typeface="Consolas"/>
              </a:rPr>
              <a:t>C</a:t>
            </a:r>
            <a:r>
              <a:rPr lang="en-US" sz="1600" b="1" dirty="0" smtClean="0">
                <a:solidFill>
                  <a:srgbClr val="005594"/>
                </a:solidFill>
                <a:latin typeface="Consolas"/>
              </a:rPr>
              <a:t>ontext(</a:t>
            </a:r>
            <a:r>
              <a:rPr lang="en-US" sz="1600" b="1" dirty="0" err="1" smtClean="0">
                <a:solidFill>
                  <a:srgbClr val="005594"/>
                </a:solidFill>
                <a:latin typeface="Consolas"/>
              </a:rPr>
              <a:t>QUu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m_uuid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));</a:t>
            </a:r>
            <a:r>
              <a:rPr lang="en-US" sz="1600" dirty="0" smtClean="0">
                <a:solidFill>
                  <a:srgbClr val="005032"/>
                </a:solidFill>
                <a:latin typeface="Consolas"/>
              </a:rPr>
              <a:t> </a:t>
            </a:r>
          </a:p>
          <a:p>
            <a:pPr>
              <a:buNone/>
            </a:pPr>
            <a:endParaRPr lang="en-US" sz="1600" dirty="0" smtClean="0">
              <a:solidFill>
                <a:srgbClr val="005032"/>
              </a:solidFill>
              <a:latin typeface="Consolas"/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5032"/>
                </a:solidFill>
                <a:latin typeface="Consolas"/>
              </a:rPr>
              <a:t>QObject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 smtClean="0">
                <a:solidFill>
                  <a:srgbClr val="642880"/>
                </a:solidFill>
                <a:latin typeface="Consolas"/>
              </a:rPr>
              <a:t>connect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m_context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SIGNAL(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registrationStateUpdated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RegistrationState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::Type)),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, SLOT(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registrationStatus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RegistrationState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::Type)));</a:t>
            </a:r>
          </a:p>
          <a:p>
            <a:pPr marL="347345" indent="-347345">
              <a:spcBef>
                <a:spcPts val="0"/>
              </a:spcBef>
              <a:spcAft>
                <a:spcPts val="575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347345" indent="-347345">
              <a:spcBef>
                <a:spcPts val="0"/>
              </a:spcBef>
              <a:spcAft>
                <a:spcPts val="575"/>
              </a:spcAft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m_context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sz="1600" b="1" dirty="0" err="1" smtClean="0">
                <a:solidFill>
                  <a:srgbClr val="642880"/>
                </a:solidFill>
                <a:latin typeface="Consolas"/>
              </a:rPr>
              <a:t>requestRegisterApplication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Times New Roman"/>
              </a:rPr>
              <a:t> </a:t>
            </a:r>
            <a:endParaRPr lang="en-US" sz="11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5599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//Receive Registration Response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RegistrationHandler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registrationStatus</a:t>
            </a:r>
            <a:endParaRPr lang="en-US" sz="1600" b="1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(bb::platform::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RegistrationState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::Type state)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switch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(state){</a:t>
            </a:r>
            <a:endParaRPr lang="en-US" sz="16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	case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RegistrationState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i="1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Allowed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//Success!!!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	break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 //… Also handle errors and pending states.</a:t>
            </a:r>
            <a:endParaRPr lang="en-US" sz="1600" b="1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20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b="1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1600" b="1" dirty="0" smtClean="0">
              <a:solidFill>
                <a:srgbClr val="3F7F5F"/>
              </a:solidFill>
              <a:latin typeface="Consolas"/>
            </a:endParaRPr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1574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Invite to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invite their BBM contacts to download your app</a:t>
            </a:r>
          </a:p>
          <a:p>
            <a:r>
              <a:rPr lang="en-US" dirty="0" smtClean="0"/>
              <a:t>Integrates directly with BlackBerry App World</a:t>
            </a:r>
          </a:p>
          <a:p>
            <a:r>
              <a:rPr lang="en-US" dirty="0" smtClean="0"/>
              <a:t>Viral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Profile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4397375" cy="3352800"/>
          </a:xfrm>
        </p:spPr>
        <p:txBody>
          <a:bodyPr/>
          <a:lstStyle/>
          <a:p>
            <a:r>
              <a:rPr lang="en-US" dirty="0" smtClean="0"/>
              <a:t>BBM SP Connected apps are listed in a users BBM Profile</a:t>
            </a:r>
          </a:p>
          <a:p>
            <a:endParaRPr lang="en-US" dirty="0" smtClean="0"/>
          </a:p>
          <a:p>
            <a:r>
              <a:rPr lang="en-US" dirty="0" smtClean="0"/>
              <a:t>Add items within your app’s Profile Box</a:t>
            </a:r>
          </a:p>
          <a:p>
            <a:pPr lvl="1"/>
            <a:r>
              <a:rPr lang="en-US" dirty="0" smtClean="0"/>
              <a:t>Achievements, high scores, current track, important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 descr="IMG_00000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2086" y="1272540"/>
            <a:ext cx="224942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71230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Profile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3F7F5F"/>
                </a:solidFill>
                <a:latin typeface="Consolas"/>
              </a:rPr>
              <a:t>//Create a profile box with item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ProfileBox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* 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m_profileBo</a:t>
            </a:r>
            <a:r>
              <a:rPr lang="en-US" sz="1600" b="1" u="sng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m_profileBox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	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ProfileBox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m_context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b="1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m_profileBox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requestRegisterIcon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iconId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[id],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ImageType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Png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iconArray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b="1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m_profileBox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requestAddItem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QString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“New High Score: 2!"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QString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iconId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[id]), 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QString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"cookie"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).append(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iconId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[id]));</a:t>
            </a:r>
            <a:endParaRPr lang="en-US" sz="20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b="1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37220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4702175" cy="3352800"/>
          </a:xfrm>
        </p:spPr>
        <p:txBody>
          <a:bodyPr/>
          <a:lstStyle/>
          <a:p>
            <a:r>
              <a:rPr lang="en-US" dirty="0" smtClean="0"/>
              <a:t>Access and customize the users BBM Profile Page</a:t>
            </a:r>
          </a:p>
          <a:p>
            <a:pPr lvl="1"/>
            <a:r>
              <a:rPr lang="en-US" dirty="0" smtClean="0"/>
              <a:t>Avatar Image</a:t>
            </a:r>
          </a:p>
          <a:p>
            <a:pPr lvl="1"/>
            <a:r>
              <a:rPr lang="en-US" dirty="0" smtClean="0"/>
              <a:t>Status Message</a:t>
            </a:r>
          </a:p>
          <a:p>
            <a:pPr lvl="1"/>
            <a:r>
              <a:rPr lang="en-US" dirty="0" smtClean="0"/>
              <a:t>Personal Message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Handle (read only)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IMG_000000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8830" y="1233170"/>
            <a:ext cx="2236470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27903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//Grab the user's Profile.</a:t>
            </a:r>
            <a:endParaRPr lang="en-US" sz="2000" b="1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 err="1" smtClean="0">
                <a:solidFill>
                  <a:srgbClr val="005032"/>
                </a:solidFill>
                <a:latin typeface="Consolas"/>
              </a:rPr>
              <a:t>UserProfile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m_userProfile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</a:p>
          <a:p>
            <a:pPr marL="347345" indent="-347345">
              <a:spcBef>
                <a:spcPts val="0"/>
              </a:spcBef>
              <a:spcAft>
                <a:spcPts val="575"/>
              </a:spcAft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	bb::platform::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bbm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600" b="1" dirty="0" err="1" smtClean="0">
                <a:solidFill>
                  <a:srgbClr val="642880"/>
                </a:solidFill>
                <a:latin typeface="Consolas"/>
              </a:rPr>
              <a:t>UserProfile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m_context</a:t>
            </a:r>
            <a:r>
              <a:rPr lang="en-US" sz="1600" b="1" dirty="0" smtClean="0">
                <a:latin typeface="Consolas"/>
              </a:rPr>
              <a:t>,</a:t>
            </a:r>
            <a:r>
              <a:rPr lang="en-US" sz="1600" b="1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1600" b="1" i="1" dirty="0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100" b="1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1600" b="1" i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marL="347345" indent="-347345">
              <a:spcBef>
                <a:spcPts val="0"/>
              </a:spcBef>
              <a:spcAft>
                <a:spcPts val="575"/>
              </a:spcAft>
              <a:buNone/>
            </a:pPr>
            <a:endParaRPr lang="en-US" sz="1600" b="1" dirty="0" smtClean="0">
              <a:solidFill>
                <a:srgbClr val="0000C0"/>
              </a:solidFill>
              <a:latin typeface="Consola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//Update the user's personal message.</a:t>
            </a:r>
            <a:endParaRPr lang="en-US" sz="2000" b="1" dirty="0" smtClean="0">
              <a:latin typeface="Calibri"/>
              <a:ea typeface="Calibri"/>
              <a:cs typeface="Times New Roman"/>
            </a:endParaRPr>
          </a:p>
          <a:p>
            <a:pPr marL="347345" indent="-347345">
              <a:spcBef>
                <a:spcPts val="0"/>
              </a:spcBef>
              <a:spcAft>
                <a:spcPts val="575"/>
              </a:spcAft>
              <a:buNone/>
            </a:pPr>
            <a:r>
              <a:rPr lang="en-US" sz="1600" b="1" dirty="0" err="1" smtClean="0">
                <a:solidFill>
                  <a:srgbClr val="0000C0"/>
                </a:solidFill>
                <a:latin typeface="Consolas"/>
              </a:rPr>
              <a:t>m_userProfile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requestUpdatePersonalMessage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2A00FF"/>
                </a:solidFill>
                <a:latin typeface="Consolas"/>
              </a:rPr>
              <a:t>"New Message"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cs typeface="Times New Roman"/>
              </a:rPr>
              <a:t> </a:t>
            </a:r>
            <a:endParaRPr lang="en-US" sz="1100" b="1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1600" b="1" i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8700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 list of BBM contacts that have the application installed and registered</a:t>
            </a:r>
          </a:p>
          <a:p>
            <a:endParaRPr lang="en-US" dirty="0" smtClean="0"/>
          </a:p>
          <a:p>
            <a:r>
              <a:rPr lang="en-US" dirty="0" smtClean="0"/>
              <a:t>Listen for changes to profiles of these contacts</a:t>
            </a:r>
          </a:p>
          <a:p>
            <a:pPr lvl="1"/>
            <a:r>
              <a:rPr lang="en-US" dirty="0" smtClean="0"/>
              <a:t>Status change to -&gt; “Wants to play </a:t>
            </a:r>
            <a:r>
              <a:rPr lang="en-US" dirty="0" err="1" smtClean="0"/>
              <a:t>SlingShot</a:t>
            </a:r>
            <a:r>
              <a:rPr lang="en-US" dirty="0" smtClean="0"/>
              <a:t> 5000 with someone”</a:t>
            </a:r>
          </a:p>
          <a:p>
            <a:pPr lvl="1"/>
            <a:r>
              <a:rPr lang="en-US" dirty="0" smtClean="0"/>
              <a:t>Local app could prompt the user to start a multiplayer game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5155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BBM SP as a transport between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9" descr="\\fsg54ykf\brand_identity_graphics\Product_Images\9790_Bold_(Bellagio)\Generic\Black\ENG\jpg_lo\Bellagio_blk_ENG_Gen_SideAngleLe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19350"/>
            <a:ext cx="2190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Colt_Fro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885950"/>
            <a:ext cx="1301467" cy="252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-Right Arrow 6"/>
          <p:cNvSpPr/>
          <p:nvPr/>
        </p:nvSpPr>
        <p:spPr bwMode="auto">
          <a:xfrm>
            <a:off x="2368267" y="2647950"/>
            <a:ext cx="4038600" cy="685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749267" y="280035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BBM Social Platform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1067" y="409575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IMPORTANT – Use the same SKU in App World!!!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1072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For More Information…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Come to the Lab! JAM 49 - BBM Integration in the NDK (Today @ 1pm)</a:t>
            </a:r>
          </a:p>
          <a:p>
            <a:r>
              <a:rPr lang="en-US" dirty="0">
                <a:latin typeface="Arial" charset="0"/>
                <a:hlinkClick r:id="rId2"/>
              </a:rPr>
              <a:t>http://developer.blackberry.com/</a:t>
            </a:r>
            <a:r>
              <a:rPr lang="en-US" dirty="0" smtClean="0">
                <a:latin typeface="Arial" charset="0"/>
                <a:hlinkClick r:id="rId2"/>
              </a:rPr>
              <a:t>bbm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Let us know about the cool things you’ve done!</a:t>
            </a:r>
          </a:p>
          <a:p>
            <a:pPr lvl="1"/>
            <a:r>
              <a:rPr lang="en-US" dirty="0" smtClean="0">
                <a:latin typeface="Arial" charset="0"/>
                <a:hlinkClick r:id="rId3"/>
              </a:rPr>
              <a:t>nkalkounis@rim.com</a:t>
            </a:r>
            <a:r>
              <a:rPr lang="en-US" dirty="0" smtClean="0">
                <a:latin typeface="Arial" charset="0"/>
              </a:rPr>
              <a:t>  - @</a:t>
            </a:r>
            <a:r>
              <a:rPr lang="en-US" dirty="0" err="1" smtClean="0">
                <a:latin typeface="Arial" charset="0"/>
              </a:rPr>
              <a:t>nickkalkounis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  <a:hlinkClick r:id="rId4"/>
              </a:rPr>
              <a:t>msohm@rim.com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MSohm</a:t>
            </a:r>
            <a:r>
              <a:rPr lang="en-US" dirty="0" smtClean="0">
                <a:latin typeface="Arial" charset="0"/>
              </a:rPr>
              <a:t> in the BlackBerry Developer Forums</a:t>
            </a:r>
            <a:endParaRPr lang="en-US" dirty="0">
              <a:latin typeface="Arial" charset="0"/>
            </a:endParaRPr>
          </a:p>
          <a:p>
            <a:pPr marL="344488" lvl="1" indent="0">
              <a:buNone/>
            </a:pPr>
            <a:endParaRPr lang="en-US" dirty="0" smtClean="0">
              <a:latin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3E6E98-1CD8-4F49-8470-8C803F64D0C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419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5768975" cy="3352800"/>
          </a:xfrm>
        </p:spPr>
        <p:txBody>
          <a:bodyPr/>
          <a:lstStyle/>
          <a:p>
            <a:pPr>
              <a:defRPr/>
            </a:pPr>
            <a:r>
              <a:rPr lang="en-US" sz="2600" dirty="0" smtClean="0"/>
              <a:t>Channels and allow the user to invite others to join in an activity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Invite Users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User events: invited, joined, declined, left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Send data to all/subset of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3" descr="C:\Users\rmasroor\Desktop\Javaloader\nobexconnectio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276350"/>
            <a:ext cx="2633663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0269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Use Cases</a:t>
            </a:r>
          </a:p>
          <a:p>
            <a:pPr lvl="1"/>
            <a:r>
              <a:rPr lang="en-US" dirty="0" smtClean="0"/>
              <a:t>Transport for multiplayer game</a:t>
            </a:r>
          </a:p>
          <a:p>
            <a:pPr lvl="1"/>
            <a:r>
              <a:rPr lang="en-US" dirty="0" err="1" smtClean="0"/>
              <a:t>Nobex</a:t>
            </a:r>
            <a:r>
              <a:rPr lang="en-US" dirty="0" smtClean="0"/>
              <a:t> Radio – Listen Together</a:t>
            </a:r>
          </a:p>
          <a:p>
            <a:pPr lvl="1"/>
            <a:r>
              <a:rPr lang="en-US" dirty="0" smtClean="0"/>
              <a:t>Magazine Book Reader – Turn Page / Comment Together</a:t>
            </a:r>
          </a:p>
          <a:p>
            <a:pPr lvl="1"/>
            <a:r>
              <a:rPr lang="en-US" dirty="0" smtClean="0"/>
              <a:t>Productivity Tool – Share Sketch Diagram</a:t>
            </a:r>
          </a:p>
          <a:p>
            <a:pPr lvl="1"/>
            <a:r>
              <a:rPr lang="en-US" dirty="0" smtClean="0"/>
              <a:t>Your cool idea…?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428750"/>
            <a:ext cx="252024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6350"/>
            <a:ext cx="6607175" cy="3352800"/>
          </a:xfrm>
        </p:spPr>
        <p:txBody>
          <a:bodyPr/>
          <a:lstStyle/>
          <a:p>
            <a:pPr>
              <a:defRPr/>
            </a:pPr>
            <a:r>
              <a:rPr lang="en-US" sz="2600" dirty="0" smtClean="0"/>
              <a:t>Channel enable private activities</a:t>
            </a:r>
          </a:p>
          <a:p>
            <a:pPr>
              <a:defRPr/>
            </a:pPr>
            <a:r>
              <a:rPr lang="en-US" sz="2600" dirty="0" smtClean="0"/>
              <a:t>Visible to only his/her invitees and inviter</a:t>
            </a:r>
          </a:p>
          <a:p>
            <a:pPr>
              <a:defRPr/>
            </a:pPr>
            <a:r>
              <a:rPr lang="en-US" sz="2600" dirty="0" smtClean="0"/>
              <a:t>Channels are one-to-many: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Users can NOT broadcast to all users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Users can send data to users that are only visible to them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Otherwise it is identical to 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8996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371600" y="1352550"/>
            <a:ext cx="434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User A invites B, C, and D, and they join</a:t>
            </a: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419350"/>
            <a:ext cx="369326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2571750"/>
            <a:ext cx="37290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Every user has their own ‘view’ of the channel</a:t>
            </a:r>
          </a:p>
          <a:p>
            <a:endParaRPr lang="en-US" b="1" dirty="0"/>
          </a:p>
          <a:p>
            <a:r>
              <a:rPr lang="en-US" b="1" dirty="0"/>
              <a:t>User D can invite users X, Y, and Z, but they are not added to A’s channel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123950"/>
            <a:ext cx="31834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 bwMode="auto">
          <a:xfrm>
            <a:off x="5486400" y="1428750"/>
            <a:ext cx="1066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819400" y="2952750"/>
            <a:ext cx="1066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04774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limit to the number of channels per app</a:t>
            </a:r>
          </a:p>
          <a:p>
            <a:r>
              <a:rPr lang="en-US" dirty="0" smtClean="0"/>
              <a:t>Max of 24 users in each connection</a:t>
            </a:r>
          </a:p>
          <a:p>
            <a:r>
              <a:rPr lang="en-US" dirty="0" smtClean="0"/>
              <a:t>Max of 100KB/min in data transfer</a:t>
            </a:r>
          </a:p>
          <a:p>
            <a:pPr lvl="1"/>
            <a:r>
              <a:rPr lang="en-US" dirty="0" smtClean="0"/>
              <a:t>This limit can be changed anytime by RIM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No limits on how creatively you can use connections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Embedded Chat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Multiplayer game transport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580768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7837" y="2190750"/>
            <a:ext cx="2316163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276350"/>
            <a:ext cx="7445375" cy="3352800"/>
          </a:xfrm>
        </p:spPr>
        <p:txBody>
          <a:bodyPr/>
          <a:lstStyle/>
          <a:p>
            <a:r>
              <a:rPr lang="en-US" dirty="0" smtClean="0"/>
              <a:t>Similar to Channels except they are many to many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Every user can see every other user in a session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Every user can invite other users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Users can broadcast message to all users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These capabilities can be limited by the application</a:t>
            </a:r>
          </a:p>
          <a:p>
            <a:endParaRPr lang="en-US" dirty="0" smtClean="0"/>
          </a:p>
          <a:p>
            <a:r>
              <a:rPr lang="en-US" dirty="0" smtClean="0"/>
              <a:t>Available now in BB OS 5-7</a:t>
            </a:r>
          </a:p>
          <a:p>
            <a:r>
              <a:rPr lang="en-US" dirty="0" smtClean="0"/>
              <a:t>Coming to BlackBerry 10 Post Launch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12532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Roadmap -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025" y="1276350"/>
          <a:ext cx="8305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Native</a:t>
                      </a:r>
                      <a:r>
                        <a:rPr lang="en-US" baseline="0" dirty="0" smtClean="0"/>
                        <a:t> &amp; Java</a:t>
                      </a:r>
                      <a:r>
                        <a:rPr lang="en-US" dirty="0" smtClean="0"/>
                        <a:t> Availability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BlackBerry 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BlackBerry OS 5-7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Boxes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Invite to 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Beta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BlackBerry 10 Launch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BBM 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Post BlackBerry 10 Launch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Invite to BBM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Post BlackBerry 10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038350"/>
            <a:ext cx="317957" cy="304800"/>
          </a:xfrm>
          <a:prstGeom prst="rect">
            <a:avLst/>
          </a:prstGeom>
        </p:spPr>
      </p:pic>
      <p:pic>
        <p:nvPicPr>
          <p:cNvPr id="7" name="Picture 6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2038350"/>
            <a:ext cx="317957" cy="304800"/>
          </a:xfrm>
          <a:prstGeom prst="rect">
            <a:avLst/>
          </a:prstGeom>
        </p:spPr>
      </p:pic>
      <p:pic>
        <p:nvPicPr>
          <p:cNvPr id="8" name="Picture 7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419350"/>
            <a:ext cx="317957" cy="304800"/>
          </a:xfrm>
          <a:prstGeom prst="rect">
            <a:avLst/>
          </a:prstGeom>
        </p:spPr>
      </p:pic>
      <p:pic>
        <p:nvPicPr>
          <p:cNvPr id="9" name="Picture 8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2419350"/>
            <a:ext cx="317957" cy="304800"/>
          </a:xfrm>
          <a:prstGeom prst="rect">
            <a:avLst/>
          </a:prstGeom>
        </p:spPr>
      </p:pic>
      <p:pic>
        <p:nvPicPr>
          <p:cNvPr id="10" name="Picture 9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800350"/>
            <a:ext cx="317957" cy="304800"/>
          </a:xfrm>
          <a:prstGeom prst="rect">
            <a:avLst/>
          </a:prstGeom>
        </p:spPr>
      </p:pic>
      <p:pic>
        <p:nvPicPr>
          <p:cNvPr id="11" name="Picture 10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2800350"/>
            <a:ext cx="317957" cy="304800"/>
          </a:xfrm>
          <a:prstGeom prst="rect">
            <a:avLst/>
          </a:prstGeom>
        </p:spPr>
      </p:pic>
      <p:pic>
        <p:nvPicPr>
          <p:cNvPr id="12" name="Picture 11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181350"/>
            <a:ext cx="317957" cy="304800"/>
          </a:xfrm>
          <a:prstGeom prst="rect">
            <a:avLst/>
          </a:prstGeom>
        </p:spPr>
      </p:pic>
      <p:pic>
        <p:nvPicPr>
          <p:cNvPr id="13" name="Picture 12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562350"/>
            <a:ext cx="317957" cy="304800"/>
          </a:xfrm>
          <a:prstGeom prst="rect">
            <a:avLst/>
          </a:prstGeom>
        </p:spPr>
      </p:pic>
      <p:pic>
        <p:nvPicPr>
          <p:cNvPr id="14" name="Picture 13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943350"/>
            <a:ext cx="317957" cy="304800"/>
          </a:xfrm>
          <a:prstGeom prst="rect">
            <a:avLst/>
          </a:prstGeom>
        </p:spPr>
      </p:pic>
      <p:pic>
        <p:nvPicPr>
          <p:cNvPr id="15" name="Picture 14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4324350"/>
            <a:ext cx="317957" cy="304800"/>
          </a:xfrm>
          <a:prstGeom prst="rect">
            <a:avLst/>
          </a:prstGeom>
        </p:spPr>
      </p:pic>
      <p:pic>
        <p:nvPicPr>
          <p:cNvPr id="16" name="Picture 15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4705350"/>
            <a:ext cx="317957" cy="304800"/>
          </a:xfrm>
          <a:prstGeom prst="rect">
            <a:avLst/>
          </a:prstGeom>
        </p:spPr>
      </p:pic>
      <p:pic>
        <p:nvPicPr>
          <p:cNvPr id="18" name="Picture 17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3380" y="3150870"/>
            <a:ext cx="317957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44454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Roadmap -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06131155"/>
              </p:ext>
            </p:extLst>
          </p:nvPr>
        </p:nvGraphicFramePr>
        <p:xfrm>
          <a:off x="327025" y="1276350"/>
          <a:ext cx="8305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WebWorks Availability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BlackBerry 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BlackBerry OS 5-7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Boxes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Invite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BlackBerry 10 Launch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BBM Chat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Post BlackBerry 10 Launch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Invite to BBM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Post BlackBerry 10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038350"/>
            <a:ext cx="317957" cy="304800"/>
          </a:xfrm>
          <a:prstGeom prst="rect">
            <a:avLst/>
          </a:prstGeom>
        </p:spPr>
      </p:pic>
      <p:pic>
        <p:nvPicPr>
          <p:cNvPr id="7" name="Picture 6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2038350"/>
            <a:ext cx="317957" cy="304800"/>
          </a:xfrm>
          <a:prstGeom prst="rect">
            <a:avLst/>
          </a:prstGeom>
        </p:spPr>
      </p:pic>
      <p:pic>
        <p:nvPicPr>
          <p:cNvPr id="9" name="Picture 8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2419350"/>
            <a:ext cx="317957" cy="304800"/>
          </a:xfrm>
          <a:prstGeom prst="rect">
            <a:avLst/>
          </a:prstGeom>
        </p:spPr>
      </p:pic>
      <p:pic>
        <p:nvPicPr>
          <p:cNvPr id="10" name="Picture 9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800350"/>
            <a:ext cx="317957" cy="304800"/>
          </a:xfrm>
          <a:prstGeom prst="rect">
            <a:avLst/>
          </a:prstGeom>
        </p:spPr>
      </p:pic>
      <p:pic>
        <p:nvPicPr>
          <p:cNvPr id="11" name="Picture 10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2800350"/>
            <a:ext cx="317957" cy="304800"/>
          </a:xfrm>
          <a:prstGeom prst="rect">
            <a:avLst/>
          </a:prstGeom>
        </p:spPr>
      </p:pic>
      <p:pic>
        <p:nvPicPr>
          <p:cNvPr id="12" name="Picture 11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181350"/>
            <a:ext cx="317957" cy="304800"/>
          </a:xfrm>
          <a:prstGeom prst="rect">
            <a:avLst/>
          </a:prstGeom>
        </p:spPr>
      </p:pic>
      <p:pic>
        <p:nvPicPr>
          <p:cNvPr id="13" name="Picture 12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562350"/>
            <a:ext cx="317957" cy="304800"/>
          </a:xfrm>
          <a:prstGeom prst="rect">
            <a:avLst/>
          </a:prstGeom>
        </p:spPr>
      </p:pic>
      <p:pic>
        <p:nvPicPr>
          <p:cNvPr id="14" name="Picture 13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943350"/>
            <a:ext cx="317957" cy="304800"/>
          </a:xfrm>
          <a:prstGeom prst="rect">
            <a:avLst/>
          </a:prstGeom>
        </p:spPr>
      </p:pic>
      <p:pic>
        <p:nvPicPr>
          <p:cNvPr id="15" name="Picture 14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4324350"/>
            <a:ext cx="317957" cy="304800"/>
          </a:xfrm>
          <a:prstGeom prst="rect">
            <a:avLst/>
          </a:prstGeom>
        </p:spPr>
      </p:pic>
      <p:pic>
        <p:nvPicPr>
          <p:cNvPr id="16" name="Picture 15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4705350"/>
            <a:ext cx="317957" cy="304800"/>
          </a:xfrm>
          <a:prstGeom prst="rect">
            <a:avLst/>
          </a:prstGeom>
        </p:spPr>
      </p:pic>
      <p:pic>
        <p:nvPicPr>
          <p:cNvPr id="18" name="Picture 17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6240" y="3158490"/>
            <a:ext cx="317957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444540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SP Roadmap -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27025" y="1885950"/>
          <a:ext cx="830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Availability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BlackBerry 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BlackBerry OS 5-7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Native 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WebWorks 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SDK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647950"/>
            <a:ext cx="317957" cy="304800"/>
          </a:xfrm>
          <a:prstGeom prst="rect">
            <a:avLst/>
          </a:prstGeom>
        </p:spPr>
      </p:pic>
      <p:pic>
        <p:nvPicPr>
          <p:cNvPr id="9" name="Picture 8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3409950"/>
            <a:ext cx="317957" cy="304800"/>
          </a:xfrm>
          <a:prstGeom prst="rect">
            <a:avLst/>
          </a:prstGeom>
        </p:spPr>
      </p:pic>
      <p:pic>
        <p:nvPicPr>
          <p:cNvPr id="10" name="Picture 9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3028950"/>
            <a:ext cx="317957" cy="304800"/>
          </a:xfrm>
          <a:prstGeom prst="rect">
            <a:avLst/>
          </a:prstGeom>
        </p:spPr>
      </p:pic>
      <p:pic>
        <p:nvPicPr>
          <p:cNvPr id="11" name="Picture 10" descr="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647950"/>
            <a:ext cx="306946" cy="304800"/>
          </a:xfrm>
          <a:prstGeom prst="rect">
            <a:avLst/>
          </a:prstGeom>
        </p:spPr>
      </p:pic>
      <p:pic>
        <p:nvPicPr>
          <p:cNvPr id="12" name="Picture 11" descr="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3409950"/>
            <a:ext cx="306946" cy="304800"/>
          </a:xfrm>
          <a:prstGeom prst="rect">
            <a:avLst/>
          </a:prstGeom>
        </p:spPr>
      </p:pic>
      <p:pic>
        <p:nvPicPr>
          <p:cNvPr id="13" name="Picture 12" descr="che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8620" y="3021330"/>
            <a:ext cx="317957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411955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For More Information…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Come to the Lab! JAM 49 - BBM Integration in the NDK (Today @ 1pm)</a:t>
            </a:r>
          </a:p>
          <a:p>
            <a:r>
              <a:rPr lang="en-US" dirty="0">
                <a:latin typeface="Arial" charset="0"/>
                <a:hlinkClick r:id="rId2"/>
              </a:rPr>
              <a:t>http://developer.blackberry.com/bbm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We want to hear from you!</a:t>
            </a:r>
          </a:p>
          <a:p>
            <a:pPr lvl="1"/>
            <a:r>
              <a:rPr lang="en-US" dirty="0" smtClean="0">
                <a:latin typeface="Arial" charset="0"/>
              </a:rPr>
              <a:t>Let </a:t>
            </a:r>
            <a:r>
              <a:rPr lang="en-US" dirty="0">
                <a:latin typeface="Arial" charset="0"/>
              </a:rPr>
              <a:t>us know about the cool things you’ve done!</a:t>
            </a:r>
          </a:p>
          <a:p>
            <a:pPr lvl="1"/>
            <a:r>
              <a:rPr lang="en-US" dirty="0">
                <a:latin typeface="Arial" charset="0"/>
                <a:hlinkClick r:id="rId3"/>
              </a:rPr>
              <a:t>nkalkounis@rim.com</a:t>
            </a:r>
            <a:r>
              <a:rPr lang="en-US" dirty="0">
                <a:latin typeface="Arial" charset="0"/>
              </a:rPr>
              <a:t>  - @</a:t>
            </a:r>
            <a:r>
              <a:rPr lang="en-US" dirty="0" err="1">
                <a:latin typeface="Arial" charset="0"/>
              </a:rPr>
              <a:t>nickkalkounis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hlinkClick r:id="rId4"/>
              </a:rPr>
              <a:t>msohm@rim.com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MSohm</a:t>
            </a:r>
            <a:r>
              <a:rPr lang="en-US" dirty="0" smtClean="0">
                <a:latin typeface="Arial" charset="0"/>
              </a:rPr>
              <a:t> in the BlackBerry Developer Forums</a:t>
            </a:r>
            <a:endParaRPr lang="en-US" dirty="0" smtClean="0">
              <a:latin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3E6E98-1CD8-4F49-8470-8C803F64D0C3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48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343150"/>
            <a:ext cx="22860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>
                <a:latin typeface="Arial Black"/>
                <a:cs typeface="Arial Black"/>
              </a:rPr>
              <a:t>$$$</a:t>
            </a:r>
            <a:r>
              <a:rPr lang="en-US" sz="6600" b="1" dirty="0" smtClean="0"/>
              <a:t>	</a:t>
            </a:r>
            <a:r>
              <a:rPr lang="en-US" sz="6600" dirty="0" smtClean="0"/>
              <a:t>			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2266950"/>
            <a:ext cx="920198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318135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developer.blackberry.com/bbm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371475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Why.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371475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How.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71475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What.</a:t>
            </a:r>
            <a:endParaRPr 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196215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1580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THANK YOU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[JAM 47]</a:t>
            </a:r>
          </a:p>
          <a:p>
            <a:r>
              <a:rPr lang="en-US" dirty="0" smtClean="0">
                <a:latin typeface="Arial" charset="0"/>
              </a:rPr>
              <a:t>[Nick Kalkounis &amp; Mark Sohm]</a:t>
            </a:r>
          </a:p>
          <a:p>
            <a:r>
              <a:rPr lang="en-US" dirty="0" smtClean="0">
                <a:latin typeface="Arial" charset="0"/>
              </a:rPr>
              <a:t>September 25-27, 2012</a:t>
            </a:r>
          </a:p>
        </p:txBody>
      </p:sp>
    </p:spTree>
    <p:extLst>
      <p:ext uri="{BB962C8B-B14F-4D97-AF65-F5344CB8AC3E}">
        <p14:creationId xmlns:p14="http://schemas.microsoft.com/office/powerpoint/2010/main" xmlns="" val="920378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BBM: A Vibrant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305800" cy="3048000"/>
          </a:xfrm>
        </p:spPr>
        <p:txBody>
          <a:bodyPr/>
          <a:lstStyle/>
          <a:p>
            <a:r>
              <a:rPr lang="en-US" dirty="0" smtClean="0"/>
              <a:t>60 Million+ Monthly Active Users</a:t>
            </a:r>
          </a:p>
          <a:p>
            <a:r>
              <a:rPr lang="en-US" dirty="0" smtClean="0"/>
              <a:t>2 Million+ New users every month</a:t>
            </a:r>
          </a:p>
          <a:p>
            <a:r>
              <a:rPr lang="en-US" dirty="0"/>
              <a:t>70% </a:t>
            </a:r>
            <a:r>
              <a:rPr lang="en-US" dirty="0" smtClean="0"/>
              <a:t>of BBM users use </a:t>
            </a:r>
            <a:r>
              <a:rPr lang="en-US" dirty="0"/>
              <a:t>BBM daily</a:t>
            </a:r>
          </a:p>
          <a:p>
            <a:r>
              <a:rPr lang="en-US" dirty="0"/>
              <a:t>&gt; 150B messages sent/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+1% of Apps are BBM Connected</a:t>
            </a:r>
          </a:p>
          <a:p>
            <a:r>
              <a:rPr lang="en-US" dirty="0" smtClean="0"/>
              <a:t>…But they make up </a:t>
            </a:r>
            <a:r>
              <a:rPr lang="en-US" u="sng" dirty="0" smtClean="0"/>
              <a:t>20</a:t>
            </a:r>
            <a:r>
              <a:rPr lang="en-US" u="sng" dirty="0"/>
              <a:t>% </a:t>
            </a:r>
            <a:r>
              <a:rPr lang="en-US" dirty="0"/>
              <a:t>of App World </a:t>
            </a:r>
            <a:r>
              <a:rPr lang="en-US" dirty="0" smtClean="0"/>
              <a:t>Downloads!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977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BBM Social Platform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2952750"/>
            <a:ext cx="5080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2495550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962150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2190750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3333750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4171950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340995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1581150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1885950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2800350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4324350"/>
            <a:ext cx="3048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4019550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264795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1885950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1428750"/>
            <a:ext cx="304800" cy="304800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6" idx="0"/>
            <a:endCxn id="8" idx="2"/>
          </p:cNvCxnSpPr>
          <p:nvPr/>
        </p:nvCxnSpPr>
        <p:spPr bwMode="auto">
          <a:xfrm flipH="1" flipV="1">
            <a:off x="4038600" y="2419350"/>
            <a:ext cx="254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6" idx="3"/>
          </p:cNvCxnSpPr>
          <p:nvPr/>
        </p:nvCxnSpPr>
        <p:spPr bwMode="auto">
          <a:xfrm flipH="1">
            <a:off x="4318000" y="2647950"/>
            <a:ext cx="558800" cy="55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2" idx="1"/>
            <a:endCxn id="6" idx="2"/>
          </p:cNvCxnSpPr>
          <p:nvPr/>
        </p:nvCxnSpPr>
        <p:spPr bwMode="auto">
          <a:xfrm flipH="1" flipV="1">
            <a:off x="4064000" y="3460750"/>
            <a:ext cx="660400" cy="17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6" idx="1"/>
          </p:cNvCxnSpPr>
          <p:nvPr/>
        </p:nvCxnSpPr>
        <p:spPr bwMode="auto">
          <a:xfrm flipH="1" flipV="1">
            <a:off x="3124200" y="2876550"/>
            <a:ext cx="685800" cy="33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6" idx="1"/>
            <a:endCxn id="10" idx="3"/>
          </p:cNvCxnSpPr>
          <p:nvPr/>
        </p:nvCxnSpPr>
        <p:spPr bwMode="auto">
          <a:xfrm flipH="1">
            <a:off x="2971800" y="3206750"/>
            <a:ext cx="838200" cy="355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6" idx="2"/>
            <a:endCxn id="11" idx="0"/>
          </p:cNvCxnSpPr>
          <p:nvPr/>
        </p:nvCxnSpPr>
        <p:spPr bwMode="auto">
          <a:xfrm flipH="1">
            <a:off x="3962400" y="3460750"/>
            <a:ext cx="101600" cy="71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9" idx="2"/>
            <a:endCxn id="12" idx="0"/>
          </p:cNvCxnSpPr>
          <p:nvPr/>
        </p:nvCxnSpPr>
        <p:spPr bwMode="auto">
          <a:xfrm flipH="1">
            <a:off x="4953000" y="2647950"/>
            <a:ext cx="762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5" idx="2"/>
            <a:endCxn id="9" idx="3"/>
          </p:cNvCxnSpPr>
          <p:nvPr/>
        </p:nvCxnSpPr>
        <p:spPr bwMode="auto">
          <a:xfrm flipH="1">
            <a:off x="5257800" y="2190750"/>
            <a:ext cx="304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2" idx="2"/>
            <a:endCxn id="17" idx="0"/>
          </p:cNvCxnSpPr>
          <p:nvPr/>
        </p:nvCxnSpPr>
        <p:spPr bwMode="auto">
          <a:xfrm>
            <a:off x="4953000" y="3867150"/>
            <a:ext cx="8382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2" idx="2"/>
            <a:endCxn id="11" idx="3"/>
          </p:cNvCxnSpPr>
          <p:nvPr/>
        </p:nvCxnSpPr>
        <p:spPr bwMode="auto">
          <a:xfrm flipH="1">
            <a:off x="4191000" y="3867150"/>
            <a:ext cx="7620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10" idx="2"/>
            <a:endCxn id="18" idx="0"/>
          </p:cNvCxnSpPr>
          <p:nvPr/>
        </p:nvCxnSpPr>
        <p:spPr bwMode="auto">
          <a:xfrm flipH="1">
            <a:off x="2590800" y="3790950"/>
            <a:ext cx="152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2986741" y="3599703"/>
            <a:ext cx="76200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685800" y="1504950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Discoverability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85800" y="3638550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Engagement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24600" y="1504950"/>
            <a:ext cx="183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App Stickiness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3714750"/>
            <a:ext cx="159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Monetization</a:t>
            </a:r>
          </a:p>
        </p:txBody>
      </p:sp>
      <p:cxnSp>
        <p:nvCxnSpPr>
          <p:cNvPr id="70" name="Straight Connector 69"/>
          <p:cNvCxnSpPr>
            <a:stCxn id="7" idx="1"/>
            <a:endCxn id="19" idx="3"/>
          </p:cNvCxnSpPr>
          <p:nvPr/>
        </p:nvCxnSpPr>
        <p:spPr bwMode="auto">
          <a:xfrm flipH="1">
            <a:off x="2438400" y="2724150"/>
            <a:ext cx="2286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20" idx="2"/>
            <a:endCxn id="7" idx="0"/>
          </p:cNvCxnSpPr>
          <p:nvPr/>
        </p:nvCxnSpPr>
        <p:spPr bwMode="auto">
          <a:xfrm flipH="1">
            <a:off x="2895600" y="2190750"/>
            <a:ext cx="1524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8" idx="1"/>
            <a:endCxn id="20" idx="3"/>
          </p:cNvCxnSpPr>
          <p:nvPr/>
        </p:nvCxnSpPr>
        <p:spPr bwMode="auto">
          <a:xfrm flipH="1" flipV="1">
            <a:off x="3200400" y="2038350"/>
            <a:ext cx="6096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8" idx="0"/>
            <a:endCxn id="21" idx="2"/>
          </p:cNvCxnSpPr>
          <p:nvPr/>
        </p:nvCxnSpPr>
        <p:spPr bwMode="auto">
          <a:xfrm flipH="1" flipV="1">
            <a:off x="3810000" y="173355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15" idx="1"/>
            <a:endCxn id="8" idx="3"/>
          </p:cNvCxnSpPr>
          <p:nvPr/>
        </p:nvCxnSpPr>
        <p:spPr bwMode="auto">
          <a:xfrm flipH="1">
            <a:off x="4267200" y="2038350"/>
            <a:ext cx="11430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>
            <a:stCxn id="9" idx="1"/>
            <a:endCxn id="8" idx="3"/>
          </p:cNvCxnSpPr>
          <p:nvPr/>
        </p:nvCxnSpPr>
        <p:spPr bwMode="auto">
          <a:xfrm flipH="1" flipV="1">
            <a:off x="4267200" y="2190750"/>
            <a:ext cx="533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8" idx="0"/>
            <a:endCxn id="13" idx="2"/>
          </p:cNvCxnSpPr>
          <p:nvPr/>
        </p:nvCxnSpPr>
        <p:spPr bwMode="auto">
          <a:xfrm flipV="1">
            <a:off x="4038600" y="188595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7" idx="3"/>
            <a:endCxn id="8" idx="1"/>
          </p:cNvCxnSpPr>
          <p:nvPr/>
        </p:nvCxnSpPr>
        <p:spPr bwMode="auto">
          <a:xfrm flipV="1">
            <a:off x="3124200" y="2190750"/>
            <a:ext cx="6858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20" idx="3"/>
            <a:endCxn id="21" idx="2"/>
          </p:cNvCxnSpPr>
          <p:nvPr/>
        </p:nvCxnSpPr>
        <p:spPr bwMode="auto">
          <a:xfrm flipV="1">
            <a:off x="3200400" y="1733550"/>
            <a:ext cx="6096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16" idx="1"/>
            <a:endCxn id="9" idx="3"/>
          </p:cNvCxnSpPr>
          <p:nvPr/>
        </p:nvCxnSpPr>
        <p:spPr bwMode="auto">
          <a:xfrm flipH="1" flipV="1">
            <a:off x="5257800" y="2419350"/>
            <a:ext cx="2286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0400" y="3181350"/>
            <a:ext cx="457200" cy="3429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95800" y="2647950"/>
            <a:ext cx="406400" cy="40640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86200" y="3714750"/>
            <a:ext cx="247650" cy="24765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19600" y="4019550"/>
            <a:ext cx="247650" cy="24765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2495550"/>
            <a:ext cx="406400" cy="4064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6600" y="2266950"/>
            <a:ext cx="457200" cy="3429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800" y="1657350"/>
            <a:ext cx="457200" cy="3429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1885950"/>
            <a:ext cx="457200" cy="342900"/>
          </a:xfrm>
          <a:prstGeom prst="rect">
            <a:avLst/>
          </a:prstGeom>
        </p:spPr>
      </p:pic>
      <p:cxnSp>
        <p:nvCxnSpPr>
          <p:cNvPr id="92" name="Straight Connector 91"/>
          <p:cNvCxnSpPr>
            <a:endCxn id="15" idx="3"/>
          </p:cNvCxnSpPr>
          <p:nvPr/>
        </p:nvCxnSpPr>
        <p:spPr bwMode="auto">
          <a:xfrm flipH="1" flipV="1">
            <a:off x="5715000" y="2038350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endCxn id="16" idx="3"/>
          </p:cNvCxnSpPr>
          <p:nvPr/>
        </p:nvCxnSpPr>
        <p:spPr bwMode="auto">
          <a:xfrm flipH="1">
            <a:off x="5791200" y="2419350"/>
            <a:ext cx="6096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endCxn id="16" idx="3"/>
          </p:cNvCxnSpPr>
          <p:nvPr/>
        </p:nvCxnSpPr>
        <p:spPr bwMode="auto">
          <a:xfrm flipH="1" flipV="1">
            <a:off x="5791200" y="2952750"/>
            <a:ext cx="304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17" idx="0"/>
          </p:cNvCxnSpPr>
          <p:nvPr/>
        </p:nvCxnSpPr>
        <p:spPr bwMode="auto">
          <a:xfrm flipV="1">
            <a:off x="5791200" y="3638550"/>
            <a:ext cx="304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>
            <a:stCxn id="12" idx="3"/>
          </p:cNvCxnSpPr>
          <p:nvPr/>
        </p:nvCxnSpPr>
        <p:spPr bwMode="auto">
          <a:xfrm>
            <a:off x="5181600" y="363855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363445" y="2380505"/>
            <a:ext cx="76200" cy="7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060114" y="3601258"/>
            <a:ext cx="76200" cy="76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0" name="Straight Connector 109"/>
          <p:cNvCxnSpPr>
            <a:stCxn id="19" idx="1"/>
          </p:cNvCxnSpPr>
          <p:nvPr/>
        </p:nvCxnSpPr>
        <p:spPr bwMode="auto">
          <a:xfrm flipH="1" flipV="1">
            <a:off x="1763059" y="2330824"/>
            <a:ext cx="370541" cy="469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>
            <a:endCxn id="20" idx="1"/>
          </p:cNvCxnSpPr>
          <p:nvPr/>
        </p:nvCxnSpPr>
        <p:spPr bwMode="auto">
          <a:xfrm flipV="1">
            <a:off x="1770529" y="2038350"/>
            <a:ext cx="1125071" cy="299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Oval 115"/>
          <p:cNvSpPr/>
          <p:nvPr/>
        </p:nvSpPr>
        <p:spPr bwMode="auto">
          <a:xfrm>
            <a:off x="1734668" y="2293847"/>
            <a:ext cx="73215" cy="892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7" name="Straight Connector 116"/>
          <p:cNvCxnSpPr>
            <a:endCxn id="19" idx="1"/>
          </p:cNvCxnSpPr>
          <p:nvPr/>
        </p:nvCxnSpPr>
        <p:spPr bwMode="auto">
          <a:xfrm flipV="1">
            <a:off x="1837765" y="2800350"/>
            <a:ext cx="295835" cy="5838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endCxn id="10" idx="1"/>
          </p:cNvCxnSpPr>
          <p:nvPr/>
        </p:nvCxnSpPr>
        <p:spPr bwMode="auto">
          <a:xfrm>
            <a:off x="1822824" y="3384176"/>
            <a:ext cx="691776" cy="1781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Oval 123"/>
          <p:cNvSpPr/>
          <p:nvPr/>
        </p:nvSpPr>
        <p:spPr bwMode="auto">
          <a:xfrm>
            <a:off x="1819829" y="3335296"/>
            <a:ext cx="73215" cy="8927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7" name="Straight Connector 126"/>
          <p:cNvCxnSpPr>
            <a:stCxn id="19" idx="2"/>
            <a:endCxn id="10" idx="1"/>
          </p:cNvCxnSpPr>
          <p:nvPr/>
        </p:nvCxnSpPr>
        <p:spPr bwMode="auto">
          <a:xfrm>
            <a:off x="2286000" y="2952750"/>
            <a:ext cx="22860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H="1">
            <a:off x="6421015" y="2173940"/>
            <a:ext cx="436985" cy="2417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 flipH="1" flipV="1">
            <a:off x="6416486" y="2417860"/>
            <a:ext cx="561043" cy="3462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/>
          <p:cNvCxnSpPr>
            <a:endCxn id="109" idx="3"/>
          </p:cNvCxnSpPr>
          <p:nvPr/>
        </p:nvCxnSpPr>
        <p:spPr bwMode="auto">
          <a:xfrm flipH="1">
            <a:off x="6071273" y="3384176"/>
            <a:ext cx="465492" cy="2821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>
            <a:endCxn id="109" idx="1"/>
          </p:cNvCxnSpPr>
          <p:nvPr/>
        </p:nvCxnSpPr>
        <p:spPr bwMode="auto">
          <a:xfrm flipH="1" flipV="1">
            <a:off x="6071273" y="3612417"/>
            <a:ext cx="443080" cy="332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/>
          <p:cNvCxnSpPr>
            <a:stCxn id="116" idx="2"/>
          </p:cNvCxnSpPr>
          <p:nvPr/>
        </p:nvCxnSpPr>
        <p:spPr bwMode="auto">
          <a:xfrm flipH="1" flipV="1">
            <a:off x="1329765" y="2121647"/>
            <a:ext cx="404903" cy="216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1359647" y="2344275"/>
            <a:ext cx="393214" cy="195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H="1" flipV="1">
            <a:off x="1344706" y="3197412"/>
            <a:ext cx="475123" cy="175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>
            <a:stCxn id="124" idx="2"/>
          </p:cNvCxnSpPr>
          <p:nvPr/>
        </p:nvCxnSpPr>
        <p:spPr bwMode="auto">
          <a:xfrm flipH="1">
            <a:off x="1382060" y="3379932"/>
            <a:ext cx="437769" cy="161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stCxn id="18" idx="1"/>
          </p:cNvCxnSpPr>
          <p:nvPr/>
        </p:nvCxnSpPr>
        <p:spPr bwMode="auto">
          <a:xfrm flipH="1" flipV="1">
            <a:off x="1807882" y="4123765"/>
            <a:ext cx="630518" cy="481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18" idx="1"/>
          </p:cNvCxnSpPr>
          <p:nvPr/>
        </p:nvCxnSpPr>
        <p:spPr bwMode="auto">
          <a:xfrm flipH="1">
            <a:off x="2099235" y="4171950"/>
            <a:ext cx="339165" cy="4598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>
            <a:stCxn id="18" idx="3"/>
            <a:endCxn id="11" idx="1"/>
          </p:cNvCxnSpPr>
          <p:nvPr/>
        </p:nvCxnSpPr>
        <p:spPr bwMode="auto">
          <a:xfrm>
            <a:off x="2743200" y="4171950"/>
            <a:ext cx="990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023" y="2048809"/>
            <a:ext cx="457200" cy="342900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6376" y="3296397"/>
            <a:ext cx="457200" cy="342900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9611" y="3498103"/>
            <a:ext cx="457200" cy="34290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03176" y="4082303"/>
            <a:ext cx="406400" cy="40640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45235" y="3932891"/>
            <a:ext cx="406400" cy="406400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03365" y="2133973"/>
            <a:ext cx="247650" cy="24765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16600" y="3172385"/>
            <a:ext cx="247650" cy="24765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2494" y="238199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702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82" grpId="0" animBg="1"/>
      <p:bldP spid="109" grpId="0" animBg="1"/>
      <p:bldP spid="116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885950"/>
            <a:ext cx="8305800" cy="2743200"/>
          </a:xfrm>
        </p:spPr>
        <p:txBody>
          <a:bodyPr/>
          <a:lstStyle/>
          <a:p>
            <a:r>
              <a:rPr lang="en-US" dirty="0" smtClean="0"/>
              <a:t>BBM Contact List &amp; </a:t>
            </a:r>
            <a:r>
              <a:rPr lang="en-US" dirty="0"/>
              <a:t>Invitations</a:t>
            </a:r>
            <a:endParaRPr lang="en-US" dirty="0" smtClean="0"/>
          </a:p>
          <a:p>
            <a:r>
              <a:rPr lang="en-US" dirty="0" smtClean="0"/>
              <a:t>User Profile Updates</a:t>
            </a:r>
          </a:p>
          <a:p>
            <a:r>
              <a:rPr lang="en-US" dirty="0" smtClean="0"/>
              <a:t>Application Box Updates in User Profile</a:t>
            </a:r>
          </a:p>
          <a:p>
            <a:r>
              <a:rPr lang="en-US" dirty="0" smtClean="0"/>
              <a:t>Streaming data between applications</a:t>
            </a:r>
          </a:p>
          <a:p>
            <a:r>
              <a:rPr lang="en-US" dirty="0" smtClean="0"/>
              <a:t>Chat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3385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hard to use?</a:t>
            </a: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93D4CC-D0CD-4B9F-9AF5-BEF8697659D6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1714" y="2082980"/>
            <a:ext cx="4444068" cy="24993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400" y="4641399"/>
            <a:ext cx="670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Source: By New York Zoological Society (Picture on Early Office Museum) [Public domain], via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hlinkClick r:id="rId4"/>
              </a:rPr>
              <a:t>Wikimedia Commons 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6259" y="1288160"/>
            <a:ext cx="556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developer.blackberry.com/bbm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033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76350"/>
            <a:ext cx="5616575" cy="3352800"/>
          </a:xfrm>
        </p:spPr>
        <p:txBody>
          <a:bodyPr/>
          <a:lstStyle/>
          <a:p>
            <a:r>
              <a:rPr lang="en-US" dirty="0" smtClean="0"/>
              <a:t>BlackBerry 10</a:t>
            </a:r>
          </a:p>
          <a:p>
            <a:pPr lvl="1"/>
            <a:r>
              <a:rPr lang="en-US" dirty="0" smtClean="0"/>
              <a:t>C BlackBerry Platform Services (bps) APIs</a:t>
            </a:r>
          </a:p>
          <a:p>
            <a:pPr lvl="2"/>
            <a:r>
              <a:rPr lang="en-US" dirty="0" smtClean="0"/>
              <a:t>Add to existing applications using bps</a:t>
            </a:r>
          </a:p>
          <a:p>
            <a:pPr lvl="1"/>
            <a:r>
              <a:rPr lang="en-US" dirty="0" smtClean="0"/>
              <a:t>Qt style APIs</a:t>
            </a:r>
          </a:p>
          <a:p>
            <a:pPr lvl="2"/>
            <a:r>
              <a:rPr lang="en-US" dirty="0" smtClean="0"/>
              <a:t>Integration with Cascades applications</a:t>
            </a:r>
          </a:p>
          <a:p>
            <a:pPr lvl="1"/>
            <a:r>
              <a:rPr lang="en-US" dirty="0" smtClean="0"/>
              <a:t>WebWorks 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BlackBerry OS 5-7</a:t>
            </a:r>
          </a:p>
          <a:p>
            <a:pPr lvl="1"/>
            <a:r>
              <a:rPr lang="en-US" dirty="0" smtClean="0"/>
              <a:t>Java APIs</a:t>
            </a:r>
          </a:p>
          <a:p>
            <a:pPr lvl="1"/>
            <a:r>
              <a:rPr lang="en-US" dirty="0" smtClean="0"/>
              <a:t>WebWorks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442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BBM SP seamlessly between BlackBerry 10 and BlackBerry OS 5-7!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9" descr="\\fsg54ykf\brand_identity_graphics\Product_Images\9790_Bold_(Bellagio)\Generic\Black\ENG\jpg_lo\Bellagio_blk_ENG_Gen_SideAngleLe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71750"/>
            <a:ext cx="2190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Colt_Fro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038350"/>
            <a:ext cx="1301467" cy="252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eft-Right Arrow 14"/>
          <p:cNvSpPr/>
          <p:nvPr/>
        </p:nvSpPr>
        <p:spPr bwMode="auto">
          <a:xfrm>
            <a:off x="2133600" y="2800350"/>
            <a:ext cx="4038600" cy="685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514600" y="295275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BBM Social Platform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424815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IMPORTANT – Use the same SKU in App World!!!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7139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Berry World 2011">
  <a:themeElements>
    <a:clrScheme name="BlackBerry World 2011 16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5594"/>
      </a:accent1>
      <a:accent2>
        <a:srgbClr val="008675"/>
      </a:accent2>
      <a:accent3>
        <a:srgbClr val="FFFFFF"/>
      </a:accent3>
      <a:accent4>
        <a:srgbClr val="000000"/>
      </a:accent4>
      <a:accent5>
        <a:srgbClr val="AAB4C8"/>
      </a:accent5>
      <a:accent6>
        <a:srgbClr val="007969"/>
      </a:accent6>
      <a:hlink>
        <a:srgbClr val="FC8F00"/>
      </a:hlink>
      <a:folHlink>
        <a:srgbClr val="870014"/>
      </a:folHlink>
    </a:clrScheme>
    <a:fontScheme name="BlackBerry World 201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ckBerry World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FC8F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1223</Words>
  <Application>Microsoft Office PowerPoint</Application>
  <PresentationFormat>On-screen Show (16:9)</PresentationFormat>
  <Paragraphs>276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BlackBerry World 2011</vt:lpstr>
      <vt:lpstr>Leveraging BlackBerry Services: BBM</vt:lpstr>
      <vt:lpstr>For More Information…</vt:lpstr>
      <vt:lpstr>Agenda</vt:lpstr>
      <vt:lpstr>BBM: A Vibrant Social Network</vt:lpstr>
      <vt:lpstr>The BBM Social Platform</vt:lpstr>
      <vt:lpstr>BBM Social Platform APIs</vt:lpstr>
      <vt:lpstr>Is it hard to use?</vt:lpstr>
      <vt:lpstr>BBM Social Platform APIs</vt:lpstr>
      <vt:lpstr>BBM Social Platform APIs</vt:lpstr>
      <vt:lpstr>BBM SP Registration</vt:lpstr>
      <vt:lpstr>BBM SP Registration</vt:lpstr>
      <vt:lpstr>BBM SP Registration</vt:lpstr>
      <vt:lpstr>BBM SP Invite to Download</vt:lpstr>
      <vt:lpstr>BBM SP Profile Boxes</vt:lpstr>
      <vt:lpstr>BBM SP Profile Boxes</vt:lpstr>
      <vt:lpstr>BBM SP Profile Page</vt:lpstr>
      <vt:lpstr>BBM SP Profile Page</vt:lpstr>
      <vt:lpstr>BBM SP Contacts</vt:lpstr>
      <vt:lpstr>BBM SP Channels</vt:lpstr>
      <vt:lpstr>BBM SP Channels</vt:lpstr>
      <vt:lpstr>BBM SP Channels</vt:lpstr>
      <vt:lpstr>BBM SP Channels</vt:lpstr>
      <vt:lpstr>BBM SP Channels</vt:lpstr>
      <vt:lpstr>BBM SP Channels</vt:lpstr>
      <vt:lpstr>BBM SP Sessions</vt:lpstr>
      <vt:lpstr>BBM SP Roadmap - Features</vt:lpstr>
      <vt:lpstr>BBM SP Roadmap - Features</vt:lpstr>
      <vt:lpstr>BBM SP Roadmap - Tools</vt:lpstr>
      <vt:lpstr>For More Information…</vt:lpstr>
      <vt:lpstr>THANK YOU</vt:lpstr>
    </vt:vector>
  </TitlesOfParts>
  <Company>Research in Motion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BlackBerry World 2011</dc:subject>
  <dc:creator>.</dc:creator>
  <dc:description>Onsite presentation support by Reaction Graphics LLC, www.reactiongraphics.com</dc:description>
  <cp:lastModifiedBy>Windows User</cp:lastModifiedBy>
  <cp:revision>317</cp:revision>
  <dcterms:created xsi:type="dcterms:W3CDTF">2011-01-18T05:23:15Z</dcterms:created>
  <dcterms:modified xsi:type="dcterms:W3CDTF">2012-09-21T19:47:41Z</dcterms:modified>
</cp:coreProperties>
</file>