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8" r:id="rId2"/>
    <p:sldId id="284" r:id="rId3"/>
    <p:sldId id="276" r:id="rId4"/>
    <p:sldId id="277" r:id="rId5"/>
    <p:sldId id="278" r:id="rId6"/>
    <p:sldId id="304" r:id="rId7"/>
    <p:sldId id="305" r:id="rId8"/>
    <p:sldId id="279" r:id="rId9"/>
    <p:sldId id="306" r:id="rId10"/>
    <p:sldId id="280" r:id="rId11"/>
    <p:sldId id="281" r:id="rId12"/>
    <p:sldId id="282" r:id="rId13"/>
    <p:sldId id="283" r:id="rId14"/>
    <p:sldId id="287" r:id="rId15"/>
    <p:sldId id="288" r:id="rId16"/>
    <p:sldId id="289" r:id="rId17"/>
    <p:sldId id="290" r:id="rId18"/>
    <p:sldId id="293" r:id="rId19"/>
    <p:sldId id="295" r:id="rId20"/>
    <p:sldId id="296" r:id="rId21"/>
    <p:sldId id="297" r:id="rId22"/>
    <p:sldId id="298" r:id="rId23"/>
    <p:sldId id="299" r:id="rId24"/>
    <p:sldId id="300" r:id="rId25"/>
    <p:sldId id="301" r:id="rId26"/>
    <p:sldId id="285" r:id="rId27"/>
    <p:sldId id="307" r:id="rId28"/>
    <p:sldId id="327" r:id="rId29"/>
    <p:sldId id="328" r:id="rId30"/>
    <p:sldId id="308" r:id="rId31"/>
    <p:sldId id="329" r:id="rId32"/>
    <p:sldId id="309" r:id="rId33"/>
    <p:sldId id="310" r:id="rId34"/>
    <p:sldId id="311" r:id="rId35"/>
    <p:sldId id="312" r:id="rId36"/>
    <p:sldId id="313" r:id="rId37"/>
    <p:sldId id="314" r:id="rId38"/>
    <p:sldId id="315" r:id="rId39"/>
    <p:sldId id="316" r:id="rId40"/>
    <p:sldId id="330" r:id="rId41"/>
    <p:sldId id="317" r:id="rId42"/>
    <p:sldId id="318" r:id="rId43"/>
    <p:sldId id="319" r:id="rId44"/>
    <p:sldId id="320" r:id="rId45"/>
    <p:sldId id="321" r:id="rId46"/>
    <p:sldId id="323" r:id="rId47"/>
    <p:sldId id="324" r:id="rId48"/>
    <p:sldId id="325" r:id="rId49"/>
    <p:sldId id="326" r:id="rId50"/>
    <p:sldId id="332" r:id="rId51"/>
    <p:sldId id="286" r:id="rId52"/>
    <p:sldId id="303" r:id="rId53"/>
    <p:sldId id="268" r:id="rId54"/>
  </p:sldIdLst>
  <p:sldSz cx="9144000" cy="5143500" type="screen16x9"/>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63" autoAdjust="0"/>
  </p:normalViewPr>
  <p:slideViewPr>
    <p:cSldViewPr>
      <p:cViewPr varScale="1">
        <p:scale>
          <a:sx n="72" d="100"/>
          <a:sy n="72" d="100"/>
        </p:scale>
        <p:origin x="-1114" y="-77"/>
      </p:cViewPr>
      <p:guideLst>
        <p:guide orient="horz" pos="1872"/>
        <p:guide pos="2880"/>
      </p:guideLst>
    </p:cSldViewPr>
  </p:slideViewPr>
  <p:notesTextViewPr>
    <p:cViewPr>
      <p:scale>
        <a:sx n="100" d="100"/>
        <a:sy n="100" d="100"/>
      </p:scale>
      <p:origin x="0" y="0"/>
    </p:cViewPr>
  </p:notesTextViewPr>
  <p:notesViewPr>
    <p:cSldViewPr>
      <p:cViewPr varScale="1">
        <p:scale>
          <a:sx n="67" d="100"/>
          <a:sy n="67" d="100"/>
        </p:scale>
        <p:origin x="-2784"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919F513-9688-4242-822B-D663DFBE0C1A}" type="datetimeFigureOut">
              <a:rPr lang="en-US"/>
              <a:pPr>
                <a:defRPr/>
              </a:pPr>
              <a:t>2/6/2013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AC039FC-CC7A-42F3-8C61-5DCF687F7321}" type="slidenum">
              <a:rPr lang="en-US"/>
              <a:pPr>
                <a:defRPr/>
              </a:pPr>
              <a:t>‹#›</a:t>
            </a:fld>
            <a:endParaRPr lang="en-US"/>
          </a:p>
        </p:txBody>
      </p:sp>
    </p:spTree>
    <p:extLst>
      <p:ext uri="{BB962C8B-B14F-4D97-AF65-F5344CB8AC3E}">
        <p14:creationId xmlns:p14="http://schemas.microsoft.com/office/powerpoint/2010/main" xmlns="" val="865686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08CEBF8-3D29-4830-B842-E0368BA4CC14}" type="datetimeFigureOut">
              <a:rPr lang="en-US"/>
              <a:pPr>
                <a:defRPr/>
              </a:pPr>
              <a:t>2/6/2013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FA8DB36-EB68-4C92-A425-61EFEC1149CB}" type="slidenum">
              <a:rPr lang="en-US"/>
              <a:pPr>
                <a:defRPr/>
              </a:pPr>
              <a:t>‹#›</a:t>
            </a:fld>
            <a:endParaRPr lang="en-US"/>
          </a:p>
        </p:txBody>
      </p:sp>
    </p:spTree>
    <p:extLst>
      <p:ext uri="{BB962C8B-B14F-4D97-AF65-F5344CB8AC3E}">
        <p14:creationId xmlns:p14="http://schemas.microsoft.com/office/powerpoint/2010/main" xmlns="" val="2727088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blackberry.com/cascades/reference/bb__pim__contacts__contactservice.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blackberry.com/cascades/reference/bb__cascades__pickers__contactpicker.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eveloper.blackberry.com/cascades/reference/bb__pim__contacts__contactservice.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098A91-8A23-4724-8FBF-FB7A167841C2}" type="slidenum">
              <a:rPr lang="en-US" smtClean="0"/>
              <a:pPr/>
              <a:t>12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contact service uses the </a:t>
            </a:r>
            <a:r>
              <a:rPr lang="en-US" noProof="0" dirty="0" err="1" smtClean="0"/>
              <a:t>ContactBuilder</a:t>
            </a:r>
            <a:r>
              <a:rPr lang="en-US" noProof="0" dirty="0" smtClean="0"/>
              <a:t> pattern</a:t>
            </a:r>
          </a:p>
          <a:p>
            <a:endParaRPr lang="en-US" dirty="0" smtClean="0"/>
          </a:p>
          <a:p>
            <a:r>
              <a:rPr lang="en-US" dirty="0" smtClean="0"/>
              <a:t>The </a:t>
            </a:r>
            <a:r>
              <a:rPr lang="en-US" dirty="0" err="1" smtClean="0"/>
              <a:t>ContactBuilder</a:t>
            </a:r>
            <a:r>
              <a:rPr lang="en-US" dirty="0" smtClean="0"/>
              <a:t> class lets you create, and specify properties for, a new Contact or edit an existing Contact. </a:t>
            </a:r>
          </a:p>
          <a:p>
            <a:r>
              <a:rPr lang="en-US" dirty="0" smtClean="0"/>
              <a:t>This class uses the builder pattern to create a Contact and set its properties. Each of the functions returns a self reference to the builder, allowing you to chain function calls together. </a:t>
            </a:r>
          </a:p>
          <a:p>
            <a:r>
              <a:rPr lang="en-US" dirty="0" smtClean="0"/>
              <a:t>Any changes that you make to a Contact using this builder are temporary until the changes are persisted by using the </a:t>
            </a:r>
            <a:r>
              <a:rPr lang="en-US" dirty="0" err="1" smtClean="0">
                <a:hlinkClick r:id="rId3" action="ppaction://hlinkfile"/>
              </a:rPr>
              <a:t>ContactService</a:t>
            </a:r>
            <a:r>
              <a:rPr lang="en-US" dirty="0" smtClean="0"/>
              <a:t>.</a:t>
            </a:r>
          </a:p>
          <a:p>
            <a:r>
              <a:rPr lang="en-US" dirty="0" smtClean="0"/>
              <a:t>See also: </a:t>
            </a:r>
          </a:p>
          <a:p>
            <a:endParaRPr lang="de-DE" dirty="0" smtClean="0"/>
          </a:p>
          <a:p>
            <a:endParaRPr lang="en-US" dirty="0"/>
          </a:p>
        </p:txBody>
      </p:sp>
      <p:sp>
        <p:nvSpPr>
          <p:cNvPr id="4" name="Slide Number Placeholder 3"/>
          <p:cNvSpPr>
            <a:spLocks noGrp="1"/>
          </p:cNvSpPr>
          <p:nvPr>
            <p:ph type="sldNum" sz="quarter" idx="10"/>
          </p:nvPr>
        </p:nvSpPr>
        <p:spPr/>
        <p:txBody>
          <a:bodyPr/>
          <a:lstStyle/>
          <a:p>
            <a:pPr>
              <a:defRPr/>
            </a:pPr>
            <a:fld id="{4FA8DB36-EB68-4C92-A425-61EFEC1149CB}" type="slidenum">
              <a:rPr lang="en-US" smtClean="0"/>
              <a:pPr>
                <a:defRPr/>
              </a:pPr>
              <a:t>33</a:t>
            </a:fld>
            <a:endParaRPr lang="en-US"/>
          </a:p>
        </p:txBody>
      </p:sp>
    </p:spTree>
    <p:extLst>
      <p:ext uri="{BB962C8B-B14F-4D97-AF65-F5344CB8AC3E}">
        <p14:creationId xmlns:p14="http://schemas.microsoft.com/office/powerpoint/2010/main" xmlns="" val="338782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You can also Update and delete contacts by using the contacts service and </a:t>
            </a:r>
            <a:r>
              <a:rPr lang="en-US" noProof="0" dirty="0" err="1" smtClean="0"/>
              <a:t>contactID</a:t>
            </a:r>
            <a:r>
              <a:rPr lang="en-US" noProof="0" dirty="0" smtClean="0"/>
              <a:t>. Before</a:t>
            </a:r>
            <a:r>
              <a:rPr lang="en-US" baseline="0" noProof="0" dirty="0" smtClean="0"/>
              <a:t> updating the </a:t>
            </a:r>
            <a:r>
              <a:rPr lang="en-US" baseline="0" noProof="0" dirty="0" err="1" smtClean="0"/>
              <a:t>atributes</a:t>
            </a:r>
            <a:r>
              <a:rPr lang="en-US" baseline="0" noProof="0" dirty="0" smtClean="0"/>
              <a:t> need to be deleted</a:t>
            </a:r>
            <a:endParaRPr lang="en-US" noProof="0" dirty="0"/>
          </a:p>
        </p:txBody>
      </p:sp>
      <p:sp>
        <p:nvSpPr>
          <p:cNvPr id="4" name="Slide Number Placeholder 3"/>
          <p:cNvSpPr>
            <a:spLocks noGrp="1"/>
          </p:cNvSpPr>
          <p:nvPr>
            <p:ph type="sldNum" sz="quarter" idx="10"/>
          </p:nvPr>
        </p:nvSpPr>
        <p:spPr/>
        <p:txBody>
          <a:bodyPr/>
          <a:lstStyle/>
          <a:p>
            <a:pPr>
              <a:defRPr/>
            </a:pPr>
            <a:fld id="{4FA8DB36-EB68-4C92-A425-61EFEC1149CB}" type="slidenum">
              <a:rPr lang="en-US" smtClean="0"/>
              <a:pPr>
                <a:defRPr/>
              </a:pPr>
              <a:t>34</a:t>
            </a:fld>
            <a:endParaRPr lang="en-US"/>
          </a:p>
        </p:txBody>
      </p:sp>
    </p:spTree>
    <p:extLst>
      <p:ext uri="{BB962C8B-B14F-4D97-AF65-F5344CB8AC3E}">
        <p14:creationId xmlns:p14="http://schemas.microsoft.com/office/powerpoint/2010/main" xmlns="" val="4134345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When</a:t>
            </a:r>
            <a:r>
              <a:rPr lang="en-US" baseline="0" noProof="0" dirty="0" smtClean="0"/>
              <a:t> added, changed or deleted you get a list of the Contacts Ids</a:t>
            </a:r>
          </a:p>
          <a:p>
            <a:r>
              <a:rPr lang="en-US" baseline="0" noProof="0" dirty="0" smtClean="0"/>
              <a:t>The </a:t>
            </a:r>
            <a:r>
              <a:rPr lang="en-US" baseline="0" noProof="0" dirty="0" err="1" smtClean="0"/>
              <a:t>contactSerice</a:t>
            </a:r>
            <a:r>
              <a:rPr lang="en-US" baseline="0" noProof="0" dirty="0" smtClean="0"/>
              <a:t> allows also to filter</a:t>
            </a:r>
          </a:p>
          <a:p>
            <a:endParaRPr lang="en-US" noProof="0" dirty="0"/>
          </a:p>
        </p:txBody>
      </p:sp>
      <p:sp>
        <p:nvSpPr>
          <p:cNvPr id="4" name="Slide Number Placeholder 3"/>
          <p:cNvSpPr>
            <a:spLocks noGrp="1"/>
          </p:cNvSpPr>
          <p:nvPr>
            <p:ph type="sldNum" sz="quarter" idx="10"/>
          </p:nvPr>
        </p:nvSpPr>
        <p:spPr/>
        <p:txBody>
          <a:bodyPr/>
          <a:lstStyle/>
          <a:p>
            <a:pPr>
              <a:defRPr/>
            </a:pPr>
            <a:fld id="{4FA8DB36-EB68-4C92-A425-61EFEC1149CB}" type="slidenum">
              <a:rPr lang="en-US" smtClean="0"/>
              <a:pPr>
                <a:defRPr/>
              </a:pPr>
              <a:t>35</a:t>
            </a:fld>
            <a:endParaRPr lang="en-US"/>
          </a:p>
        </p:txBody>
      </p:sp>
    </p:spTree>
    <p:extLst>
      <p:ext uri="{BB962C8B-B14F-4D97-AF65-F5344CB8AC3E}">
        <p14:creationId xmlns:p14="http://schemas.microsoft.com/office/powerpoint/2010/main" xmlns="" val="2632042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There are few pickers in the Cascades.</a:t>
            </a:r>
          </a:p>
          <a:p>
            <a:r>
              <a:rPr lang="en-US" dirty="0" smtClean="0"/>
              <a:t>The </a:t>
            </a:r>
            <a:r>
              <a:rPr lang="en-US" dirty="0" err="1" smtClean="0"/>
              <a:t>ContactPicker</a:t>
            </a:r>
            <a:r>
              <a:rPr lang="en-US" dirty="0" smtClean="0"/>
              <a:t> is a full screen control that allows the user to select a contact, multiple contacts, or an attribute of a contact. The picker can be configured to show only contacts that match specific criteria. When selection is completed, a signal is emitted from the picker with the selected information. A </a:t>
            </a:r>
            <a:r>
              <a:rPr lang="en-US" dirty="0" smtClean="0">
                <a:hlinkClick r:id="rId3" action="ppaction://hlinkfile"/>
              </a:rPr>
              <a:t>canceled()</a:t>
            </a:r>
            <a:r>
              <a:rPr lang="en-US" dirty="0" smtClean="0"/>
              <a:t> signal is emitted if the user cancels the selection.</a:t>
            </a:r>
            <a:endParaRPr lang="en-US" noProof="0" dirty="0"/>
          </a:p>
        </p:txBody>
      </p:sp>
      <p:sp>
        <p:nvSpPr>
          <p:cNvPr id="4" name="Slide Number Placeholder 3"/>
          <p:cNvSpPr>
            <a:spLocks noGrp="1"/>
          </p:cNvSpPr>
          <p:nvPr>
            <p:ph type="sldNum" sz="quarter" idx="10"/>
          </p:nvPr>
        </p:nvSpPr>
        <p:spPr/>
        <p:txBody>
          <a:bodyPr/>
          <a:lstStyle/>
          <a:p>
            <a:pPr>
              <a:defRPr/>
            </a:pPr>
            <a:fld id="{4FA8DB36-EB68-4C92-A425-61EFEC1149CB}" type="slidenum">
              <a:rPr lang="en-US" smtClean="0"/>
              <a:pPr>
                <a:defRPr/>
              </a:pPr>
              <a:t>36</a:t>
            </a:fld>
            <a:endParaRPr lang="en-US"/>
          </a:p>
        </p:txBody>
      </p:sp>
    </p:spTree>
    <p:extLst>
      <p:ext uri="{BB962C8B-B14F-4D97-AF65-F5344CB8AC3E}">
        <p14:creationId xmlns:p14="http://schemas.microsoft.com/office/powerpoint/2010/main" xmlns="" val="1585698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t>
            </a:r>
            <a:r>
              <a:rPr lang="en-US" noProof="0" dirty="0" err="1" smtClean="0"/>
              <a:t>ContactService</a:t>
            </a:r>
            <a:r>
              <a:rPr lang="en-US" noProof="0" dirty="0" smtClean="0"/>
              <a:t> is the main </a:t>
            </a:r>
            <a:r>
              <a:rPr lang="en-US" noProof="0" dirty="0" err="1" smtClean="0"/>
              <a:t>obj</a:t>
            </a:r>
            <a:r>
              <a:rPr lang="en-US" noProof="0" dirty="0" smtClean="0"/>
              <a:t> that you will</a:t>
            </a:r>
            <a:r>
              <a:rPr lang="en-US" baseline="0" noProof="0" dirty="0" smtClean="0"/>
              <a:t> be interacting with</a:t>
            </a:r>
          </a:p>
          <a:p>
            <a:endParaRPr lang="en-US" baseline="0" noProof="0" dirty="0" smtClean="0"/>
          </a:p>
          <a:p>
            <a:r>
              <a:rPr lang="en-US" baseline="0" noProof="0" dirty="0" smtClean="0"/>
              <a:t>You only need one in your application so create it when the app is started</a:t>
            </a:r>
            <a:endParaRPr lang="en-US" noProof="0" dirty="0"/>
          </a:p>
        </p:txBody>
      </p:sp>
      <p:sp>
        <p:nvSpPr>
          <p:cNvPr id="4" name="Slide Number Placeholder 3"/>
          <p:cNvSpPr>
            <a:spLocks noGrp="1"/>
          </p:cNvSpPr>
          <p:nvPr>
            <p:ph type="sldNum" sz="quarter" idx="10"/>
          </p:nvPr>
        </p:nvSpPr>
        <p:spPr/>
        <p:txBody>
          <a:bodyPr/>
          <a:lstStyle/>
          <a:p>
            <a:pPr>
              <a:defRPr/>
            </a:pPr>
            <a:fld id="{4FA8DB36-EB68-4C92-A425-61EFEC1149CB}" type="slidenum">
              <a:rPr lang="en-US" smtClean="0"/>
              <a:pPr>
                <a:defRPr/>
              </a:pPr>
              <a:t>40</a:t>
            </a:fld>
            <a:endParaRPr lang="en-US"/>
          </a:p>
        </p:txBody>
      </p:sp>
    </p:spTree>
    <p:extLst>
      <p:ext uri="{BB962C8B-B14F-4D97-AF65-F5344CB8AC3E}">
        <p14:creationId xmlns:p14="http://schemas.microsoft.com/office/powerpoint/2010/main" xmlns="" val="408129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No Builder pattern as not much attributes as in contacts</a:t>
            </a:r>
            <a:endParaRPr lang="en-US" noProof="0" dirty="0"/>
          </a:p>
        </p:txBody>
      </p:sp>
      <p:sp>
        <p:nvSpPr>
          <p:cNvPr id="4" name="Slide Number Placeholder 3"/>
          <p:cNvSpPr>
            <a:spLocks noGrp="1"/>
          </p:cNvSpPr>
          <p:nvPr>
            <p:ph type="sldNum" sz="quarter" idx="10"/>
          </p:nvPr>
        </p:nvSpPr>
        <p:spPr/>
        <p:txBody>
          <a:bodyPr/>
          <a:lstStyle/>
          <a:p>
            <a:pPr>
              <a:defRPr/>
            </a:pPr>
            <a:fld id="{4FA8DB36-EB68-4C92-A425-61EFEC1149CB}" type="slidenum">
              <a:rPr lang="en-US" smtClean="0"/>
              <a:pPr>
                <a:defRPr/>
              </a:pPr>
              <a:t>41</a:t>
            </a:fld>
            <a:endParaRPr lang="en-US"/>
          </a:p>
        </p:txBody>
      </p:sp>
    </p:spTree>
    <p:extLst>
      <p:ext uri="{BB962C8B-B14F-4D97-AF65-F5344CB8AC3E}">
        <p14:creationId xmlns:p14="http://schemas.microsoft.com/office/powerpoint/2010/main" xmlns="" val="1978856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No picker control for calendar</a:t>
            </a:r>
          </a:p>
          <a:p>
            <a:r>
              <a:rPr lang="en-US" noProof="0" dirty="0" smtClean="0"/>
              <a:t>Only</a:t>
            </a:r>
            <a:r>
              <a:rPr lang="en-US" baseline="0" noProof="0" dirty="0" smtClean="0"/>
              <a:t> one Invocation manager is needed in the app</a:t>
            </a:r>
            <a:endParaRPr lang="en-US" noProof="0" dirty="0"/>
          </a:p>
        </p:txBody>
      </p:sp>
      <p:sp>
        <p:nvSpPr>
          <p:cNvPr id="4" name="Slide Number Placeholder 3"/>
          <p:cNvSpPr>
            <a:spLocks noGrp="1"/>
          </p:cNvSpPr>
          <p:nvPr>
            <p:ph type="sldNum" sz="quarter" idx="10"/>
          </p:nvPr>
        </p:nvSpPr>
        <p:spPr/>
        <p:txBody>
          <a:bodyPr/>
          <a:lstStyle/>
          <a:p>
            <a:pPr>
              <a:defRPr/>
            </a:pPr>
            <a:fld id="{4FA8DB36-EB68-4C92-A425-61EFEC1149CB}" type="slidenum">
              <a:rPr lang="en-US" smtClean="0"/>
              <a:pPr>
                <a:defRPr/>
              </a:pPr>
              <a:t>42</a:t>
            </a:fld>
            <a:endParaRPr lang="en-US"/>
          </a:p>
        </p:txBody>
      </p:sp>
    </p:spTree>
    <p:extLst>
      <p:ext uri="{BB962C8B-B14F-4D97-AF65-F5344CB8AC3E}">
        <p14:creationId xmlns:p14="http://schemas.microsoft.com/office/powerpoint/2010/main" xmlns="" val="582768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don‘t recommend to customize</a:t>
            </a:r>
            <a:r>
              <a:rPr lang="en-US" baseline="0" noProof="0" dirty="0" smtClean="0"/>
              <a:t> the sounds of notifications</a:t>
            </a:r>
            <a:endParaRPr lang="en-US" noProof="0" dirty="0"/>
          </a:p>
        </p:txBody>
      </p:sp>
      <p:sp>
        <p:nvSpPr>
          <p:cNvPr id="4" name="Slide Number Placeholder 3"/>
          <p:cNvSpPr>
            <a:spLocks noGrp="1"/>
          </p:cNvSpPr>
          <p:nvPr>
            <p:ph type="sldNum" sz="quarter" idx="10"/>
          </p:nvPr>
        </p:nvSpPr>
        <p:spPr/>
        <p:txBody>
          <a:bodyPr/>
          <a:lstStyle/>
          <a:p>
            <a:pPr>
              <a:defRPr/>
            </a:pPr>
            <a:fld id="{4FA8DB36-EB68-4C92-A425-61EFEC1149CB}" type="slidenum">
              <a:rPr lang="en-US" smtClean="0"/>
              <a:pPr>
                <a:defRPr/>
              </a:pPr>
              <a:t>48</a:t>
            </a:fld>
            <a:endParaRPr lang="en-US"/>
          </a:p>
        </p:txBody>
      </p:sp>
    </p:spTree>
    <p:extLst>
      <p:ext uri="{BB962C8B-B14F-4D97-AF65-F5344CB8AC3E}">
        <p14:creationId xmlns:p14="http://schemas.microsoft.com/office/powerpoint/2010/main" xmlns="" val="1623844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t>
            </a:r>
            <a:r>
              <a:rPr lang="en-US" noProof="0" dirty="0" err="1" smtClean="0"/>
              <a:t>MessageService</a:t>
            </a:r>
            <a:r>
              <a:rPr lang="en-US" noProof="0" dirty="0" smtClean="0"/>
              <a:t> is the main </a:t>
            </a:r>
            <a:r>
              <a:rPr lang="en-US" noProof="0" dirty="0" err="1" smtClean="0"/>
              <a:t>obj</a:t>
            </a:r>
            <a:r>
              <a:rPr lang="en-US" noProof="0" dirty="0" smtClean="0"/>
              <a:t> that you will</a:t>
            </a:r>
            <a:r>
              <a:rPr lang="en-US" baseline="0" noProof="0" dirty="0" smtClean="0"/>
              <a:t> be interacting with</a:t>
            </a:r>
          </a:p>
          <a:p>
            <a:endParaRPr lang="en-US" baseline="0" noProof="0" dirty="0" smtClean="0"/>
          </a:p>
          <a:p>
            <a:r>
              <a:rPr lang="en-US" baseline="0" noProof="0" dirty="0" smtClean="0"/>
              <a:t>You only need one in your application so create it when the app is started</a:t>
            </a:r>
          </a:p>
          <a:p>
            <a:endParaRPr lang="de-DE" baseline="0" noProof="0" dirty="0" smtClean="0"/>
          </a:p>
          <a:p>
            <a:r>
              <a:rPr lang="de-DE" baseline="0" noProof="0" dirty="0" smtClean="0"/>
              <a:t> </a:t>
            </a:r>
            <a:r>
              <a:rPr lang="de-DE" baseline="0" noProof="0" dirty="0" err="1" smtClean="0"/>
              <a:t>It</a:t>
            </a:r>
            <a:r>
              <a:rPr lang="de-DE" baseline="0" noProof="0" dirty="0" smtClean="0"/>
              <a:t> </a:t>
            </a:r>
            <a:r>
              <a:rPr lang="de-DE" baseline="0" noProof="0" dirty="0" err="1" smtClean="0"/>
              <a:t>uses</a:t>
            </a:r>
            <a:r>
              <a:rPr lang="de-DE" baseline="0" noProof="0" dirty="0" smtClean="0"/>
              <a:t> </a:t>
            </a:r>
            <a:r>
              <a:rPr lang="de-DE" baseline="0" noProof="0" dirty="0" err="1" smtClean="0"/>
              <a:t>the</a:t>
            </a:r>
            <a:r>
              <a:rPr lang="de-DE" baseline="0" noProof="0" dirty="0" smtClean="0"/>
              <a:t> </a:t>
            </a:r>
            <a:r>
              <a:rPr lang="de-DE" baseline="0" noProof="0" dirty="0" err="1" smtClean="0"/>
              <a:t>Builder</a:t>
            </a:r>
            <a:r>
              <a:rPr lang="de-DE" baseline="0" noProof="0" dirty="0" smtClean="0"/>
              <a:t> </a:t>
            </a:r>
            <a:r>
              <a:rPr lang="de-DE" baseline="0" noProof="0" dirty="0" err="1" smtClean="0"/>
              <a:t>pattern</a:t>
            </a:r>
            <a:endParaRPr lang="en-US" noProof="0" dirty="0"/>
          </a:p>
        </p:txBody>
      </p:sp>
      <p:sp>
        <p:nvSpPr>
          <p:cNvPr id="4" name="Slide Number Placeholder 3"/>
          <p:cNvSpPr>
            <a:spLocks noGrp="1"/>
          </p:cNvSpPr>
          <p:nvPr>
            <p:ph type="sldNum" sz="quarter" idx="10"/>
          </p:nvPr>
        </p:nvSpPr>
        <p:spPr/>
        <p:txBody>
          <a:bodyPr/>
          <a:lstStyle/>
          <a:p>
            <a:pPr>
              <a:defRPr/>
            </a:pPr>
            <a:fld id="{4FA8DB36-EB68-4C92-A425-61EFEC1149CB}" type="slidenum">
              <a:rPr lang="en-US" smtClean="0"/>
              <a:pPr>
                <a:defRPr/>
              </a:pPr>
              <a:t>50</a:t>
            </a:fld>
            <a:endParaRPr lang="en-US"/>
          </a:p>
        </p:txBody>
      </p:sp>
    </p:spTree>
    <p:extLst>
      <p:ext uri="{BB962C8B-B14F-4D97-AF65-F5344CB8AC3E}">
        <p14:creationId xmlns:p14="http://schemas.microsoft.com/office/powerpoint/2010/main" xmlns="" val="40812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4D60A37-3F87-4998-86E9-61CC38AF88C0}" type="slidenum">
              <a:rPr lang="en-US" smtClean="0"/>
              <a:pPr/>
              <a:t>13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E93069A-9BF4-4A51-A5FA-7B654D6FFCB0}" type="slidenum">
              <a:rPr lang="en-US" smtClean="0"/>
              <a:pPr/>
              <a:t>14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9F7AC0-8FD7-4E1A-830F-2AD4E0BD4C7E}" type="slidenum">
              <a:rPr lang="en-US" smtClean="0"/>
              <a:pPr/>
              <a:t>15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5CB771-E1DB-4F95-87F5-F620356F87B1}" type="slidenum">
              <a:rPr lang="en-US" smtClean="0"/>
              <a:pPr/>
              <a:t>16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4FB3183-2661-4AD4-B784-5A2C99870752}" type="slidenum">
              <a:rPr lang="en-US" smtClean="0"/>
              <a:pPr/>
              <a:t>17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This slide has animations. PIM flys in word by word, then the rest fades in all at once</a:t>
            </a: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fld id="{ABB7F900-C6D5-4B9E-A4D8-8749D4A2DC7B}" type="slidenum">
              <a:rPr lang="en-US" sz="1200" smtClean="0"/>
              <a:pPr eaLnBrk="1" hangingPunct="1"/>
              <a:t>28</a:t>
            </a:fld>
            <a:endParaRPr 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Link the </a:t>
            </a:r>
            <a:r>
              <a:rPr lang="en-US" noProof="0" dirty="0" err="1" smtClean="0"/>
              <a:t>pim</a:t>
            </a:r>
            <a:r>
              <a:rPr lang="en-US" noProof="0" dirty="0" smtClean="0"/>
              <a:t> lib to your projects. If you haven‘t added any libs then copy-paste</a:t>
            </a:r>
            <a:endParaRPr lang="en-US" noProof="0" dirty="0"/>
          </a:p>
        </p:txBody>
      </p:sp>
      <p:sp>
        <p:nvSpPr>
          <p:cNvPr id="4" name="Slide Number Placeholder 3"/>
          <p:cNvSpPr>
            <a:spLocks noGrp="1"/>
          </p:cNvSpPr>
          <p:nvPr>
            <p:ph type="sldNum" sz="quarter" idx="10"/>
          </p:nvPr>
        </p:nvSpPr>
        <p:spPr/>
        <p:txBody>
          <a:bodyPr/>
          <a:lstStyle/>
          <a:p>
            <a:pPr>
              <a:defRPr/>
            </a:pPr>
            <a:fld id="{4FA8DB36-EB68-4C92-A425-61EFEC1149CB}" type="slidenum">
              <a:rPr lang="en-US" smtClean="0"/>
              <a:pPr>
                <a:defRPr/>
              </a:pPr>
              <a:t>30</a:t>
            </a:fld>
            <a:endParaRPr lang="en-US"/>
          </a:p>
        </p:txBody>
      </p:sp>
    </p:spTree>
    <p:extLst>
      <p:ext uri="{BB962C8B-B14F-4D97-AF65-F5344CB8AC3E}">
        <p14:creationId xmlns:p14="http://schemas.microsoft.com/office/powerpoint/2010/main" xmlns="" val="2558105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t>
            </a:r>
            <a:r>
              <a:rPr lang="en-US" noProof="0" dirty="0" err="1" smtClean="0"/>
              <a:t>ContactService</a:t>
            </a:r>
            <a:r>
              <a:rPr lang="en-US" noProof="0" dirty="0" smtClean="0"/>
              <a:t> is the main </a:t>
            </a:r>
            <a:r>
              <a:rPr lang="en-US" noProof="0" dirty="0" err="1" smtClean="0"/>
              <a:t>obj</a:t>
            </a:r>
            <a:r>
              <a:rPr lang="en-US" noProof="0" dirty="0" smtClean="0"/>
              <a:t> that you will</a:t>
            </a:r>
            <a:r>
              <a:rPr lang="en-US" baseline="0" noProof="0" dirty="0" smtClean="0"/>
              <a:t> be interacting with</a:t>
            </a:r>
          </a:p>
          <a:p>
            <a:endParaRPr lang="en-US" baseline="0" noProof="0" dirty="0" smtClean="0"/>
          </a:p>
          <a:p>
            <a:r>
              <a:rPr lang="en-US" baseline="0" noProof="0" dirty="0" smtClean="0"/>
              <a:t>You only need one in your application so create it when the app is started</a:t>
            </a:r>
          </a:p>
          <a:p>
            <a:endParaRPr lang="de-DE" baseline="0" noProof="0" dirty="0" smtClean="0"/>
          </a:p>
          <a:p>
            <a:r>
              <a:rPr lang="en-US" dirty="0" smtClean="0"/>
              <a:t>Most PIM APIs also include a service class, which is identified with the suffix "Service" (such as </a:t>
            </a:r>
            <a:r>
              <a:rPr lang="en-US" dirty="0" err="1" smtClean="0">
                <a:hlinkClick r:id="rId3"/>
              </a:rPr>
              <a:t>ContactService</a:t>
            </a:r>
            <a:r>
              <a:rPr lang="en-US" dirty="0" smtClean="0"/>
              <a:t>). These service classes provide access to the corresponding database on the device, and you use these classes when you want to perform an operation on data in the database. For example, consider the </a:t>
            </a:r>
            <a:r>
              <a:rPr lang="en-US" dirty="0" err="1" smtClean="0"/>
              <a:t>ContactService</a:t>
            </a:r>
            <a:r>
              <a:rPr lang="en-US" dirty="0" smtClean="0"/>
              <a:t> class. This class lets you add new contacts to the database of contacts on the device (by using </a:t>
            </a:r>
            <a:r>
              <a:rPr lang="en-US" dirty="0" err="1" smtClean="0">
                <a:hlinkClick r:id="rId3"/>
              </a:rPr>
              <a:t>createContact</a:t>
            </a:r>
            <a:r>
              <a:rPr lang="en-US" dirty="0" smtClean="0">
                <a:hlinkClick r:id="rId3"/>
              </a:rPr>
              <a:t>()</a:t>
            </a:r>
            <a:r>
              <a:rPr lang="en-US" dirty="0" smtClean="0"/>
              <a:t>), update the entries of existing contacts (by using </a:t>
            </a:r>
            <a:r>
              <a:rPr lang="en-US" dirty="0" err="1" smtClean="0">
                <a:hlinkClick r:id="rId3"/>
              </a:rPr>
              <a:t>updateContact</a:t>
            </a:r>
            <a:r>
              <a:rPr lang="en-US" dirty="0" smtClean="0">
                <a:hlinkClick r:id="rId3"/>
              </a:rPr>
              <a:t>()</a:t>
            </a:r>
            <a:r>
              <a:rPr lang="en-US" dirty="0" smtClean="0"/>
              <a:t>), and delete a contact (by using </a:t>
            </a:r>
            <a:r>
              <a:rPr lang="en-US" dirty="0" err="1" smtClean="0">
                <a:hlinkClick r:id="rId3"/>
              </a:rPr>
              <a:t>deleteContact</a:t>
            </a:r>
            <a:r>
              <a:rPr lang="en-US" dirty="0" smtClean="0">
                <a:hlinkClick r:id="rId3"/>
              </a:rPr>
              <a:t>()</a:t>
            </a:r>
            <a:r>
              <a:rPr lang="en-US" dirty="0" smtClean="0"/>
              <a:t>).</a:t>
            </a:r>
            <a:endParaRPr lang="en-US" noProof="0" dirty="0"/>
          </a:p>
        </p:txBody>
      </p:sp>
      <p:sp>
        <p:nvSpPr>
          <p:cNvPr id="4" name="Slide Number Placeholder 3"/>
          <p:cNvSpPr>
            <a:spLocks noGrp="1"/>
          </p:cNvSpPr>
          <p:nvPr>
            <p:ph type="sldNum" sz="quarter" idx="10"/>
          </p:nvPr>
        </p:nvSpPr>
        <p:spPr/>
        <p:txBody>
          <a:bodyPr/>
          <a:lstStyle/>
          <a:p>
            <a:pPr>
              <a:defRPr/>
            </a:pPr>
            <a:fld id="{4FA8DB36-EB68-4C92-A425-61EFEC1149CB}" type="slidenum">
              <a:rPr lang="en-US" smtClean="0"/>
              <a:pPr>
                <a:defRPr/>
              </a:pPr>
              <a:t>32</a:t>
            </a:fld>
            <a:endParaRPr lang="en-US"/>
          </a:p>
        </p:txBody>
      </p:sp>
    </p:spTree>
    <p:extLst>
      <p:ext uri="{BB962C8B-B14F-4D97-AF65-F5344CB8AC3E}">
        <p14:creationId xmlns:p14="http://schemas.microsoft.com/office/powerpoint/2010/main" xmlns="" val="408129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8674" name="Picture 2" descr="Y:\Developer_Conference\12 - BlackBerry Jam Europe 2013\Content\europe_2012_PPTtemplate_1334x750_title.PNG"/>
          <p:cNvPicPr>
            <a:picLocks noChangeAspect="1" noChangeArrowheads="1"/>
          </p:cNvPicPr>
          <p:nvPr userDrawn="1"/>
        </p:nvPicPr>
        <p:blipFill>
          <a:blip r:embed="rId2" cstate="print"/>
          <a:srcRect/>
          <a:stretch>
            <a:fillRect/>
          </a:stretch>
        </p:blipFill>
        <p:spPr bwMode="auto">
          <a:xfrm>
            <a:off x="0" y="0"/>
            <a:ext cx="9148572" cy="5143500"/>
          </a:xfrm>
          <a:prstGeom prst="rect">
            <a:avLst/>
          </a:prstGeom>
          <a:noFill/>
        </p:spPr>
      </p:pic>
      <p:sp>
        <p:nvSpPr>
          <p:cNvPr id="3075" name="Rectangle 3"/>
          <p:cNvSpPr>
            <a:spLocks noGrp="1" noChangeArrowheads="1"/>
          </p:cNvSpPr>
          <p:nvPr>
            <p:ph type="ctrTitle"/>
          </p:nvPr>
        </p:nvSpPr>
        <p:spPr>
          <a:xfrm>
            <a:off x="685800" y="1485901"/>
            <a:ext cx="7772400" cy="954884"/>
          </a:xfrm>
        </p:spPr>
        <p:txBody>
          <a:bodyPr/>
          <a:lstStyle>
            <a:lvl1pPr>
              <a:lnSpc>
                <a:spcPct val="85000"/>
              </a:lnSpc>
              <a:spcAft>
                <a:spcPct val="25000"/>
              </a:spcAft>
              <a:defRPr sz="3600"/>
            </a:lvl1pPr>
          </a:lstStyle>
          <a:p>
            <a:r>
              <a:rPr lang="en-US" dirty="0"/>
              <a:t>Click to edit Master title style</a:t>
            </a:r>
          </a:p>
        </p:txBody>
      </p:sp>
      <p:sp>
        <p:nvSpPr>
          <p:cNvPr id="3076" name="Rectangle 4"/>
          <p:cNvSpPr>
            <a:spLocks noGrp="1" noChangeArrowheads="1"/>
          </p:cNvSpPr>
          <p:nvPr>
            <p:ph type="subTitle" idx="1"/>
          </p:nvPr>
        </p:nvSpPr>
        <p:spPr>
          <a:xfrm>
            <a:off x="685800" y="2571750"/>
            <a:ext cx="6400800" cy="1216819"/>
          </a:xfrm>
        </p:spPr>
        <p:txBody>
          <a:bodyPr/>
          <a:lstStyle>
            <a:lvl1pPr marL="0" indent="0">
              <a:spcAft>
                <a:spcPts val="1200"/>
              </a:spcAft>
              <a:buFont typeface="Wingdings" pitchFamily="2" charset="2"/>
              <a:buNone/>
              <a:defRPr>
                <a:solidFill>
                  <a:schemeClr val="bg2"/>
                </a:solidFill>
              </a:defRPr>
            </a:lvl1pPr>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96838"/>
            <a:ext cx="5791200" cy="569912"/>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327025" y="895350"/>
            <a:ext cx="8305800" cy="3733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D84B64D9-8385-4DDB-B491-31DBBA9B6E56}" type="slidenum">
              <a:rPr lang="en-US"/>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95350"/>
            <a:ext cx="4038600" cy="3657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95350"/>
            <a:ext cx="4038600" cy="3657600"/>
          </a:xfrm>
          <a:noFill/>
          <a:ln w="9525">
            <a:noFill/>
            <a:miter lim="800000"/>
            <a:headEnd/>
            <a:tailEnd/>
          </a:ln>
        </p:spPr>
        <p:txBody>
          <a:bodyPr/>
          <a:lstStyle>
            <a:lvl1pPr algn="l" rtl="0" eaLnBrk="0" fontAlgn="base" hangingPunct="0">
              <a:lnSpc>
                <a:spcPct val="85000"/>
              </a:lnSpc>
              <a:spcBef>
                <a:spcPct val="0"/>
              </a:spcBef>
              <a:spcAft>
                <a:spcPct val="30000"/>
              </a:spcAft>
              <a:defRPr lang="en-US" sz="2400" dirty="0" smtClean="0">
                <a:solidFill>
                  <a:schemeClr val="tx1"/>
                </a:solidFill>
                <a:latin typeface="Arial" pitchFamily="34" charset="0"/>
                <a:ea typeface="+mn-ea"/>
                <a:cs typeface="+mn-cs"/>
              </a:defRPr>
            </a:lvl1pPr>
            <a:lvl2pPr algn="l" rtl="0" eaLnBrk="0" fontAlgn="base" hangingPunct="0">
              <a:lnSpc>
                <a:spcPct val="85000"/>
              </a:lnSpc>
              <a:spcBef>
                <a:spcPct val="0"/>
              </a:spcBef>
              <a:spcAft>
                <a:spcPct val="30000"/>
              </a:spcAft>
              <a:defRPr lang="en-US" sz="2000" dirty="0" smtClean="0">
                <a:solidFill>
                  <a:schemeClr val="tx1"/>
                </a:solidFill>
                <a:latin typeface="Arial" pitchFamily="34" charset="0"/>
                <a:ea typeface="+mn-ea"/>
                <a:cs typeface="+mn-cs"/>
              </a:defRPr>
            </a:lvl2pPr>
            <a:lvl3pPr algn="l" rtl="0" eaLnBrk="0" fontAlgn="base" hangingPunct="0">
              <a:lnSpc>
                <a:spcPct val="85000"/>
              </a:lnSpc>
              <a:spcBef>
                <a:spcPct val="0"/>
              </a:spcBef>
              <a:spcAft>
                <a:spcPct val="30000"/>
              </a:spcAft>
              <a:defRPr lang="en-US" sz="1800" dirty="0" smtClean="0">
                <a:solidFill>
                  <a:schemeClr val="tx1"/>
                </a:solidFill>
                <a:latin typeface="Arial" pitchFamily="34" charset="0"/>
                <a:ea typeface="+mn-ea"/>
                <a:cs typeface="+mn-cs"/>
              </a:defRPr>
            </a:lvl3pPr>
            <a:lvl4pPr algn="l" rtl="0" eaLnBrk="0" fontAlgn="base" hangingPunct="0">
              <a:lnSpc>
                <a:spcPct val="85000"/>
              </a:lnSpc>
              <a:spcBef>
                <a:spcPct val="0"/>
              </a:spcBef>
              <a:spcAft>
                <a:spcPct val="30000"/>
              </a:spcAft>
              <a:defRPr lang="en-US" sz="1800" dirty="0" smtClean="0">
                <a:solidFill>
                  <a:schemeClr val="tx1"/>
                </a:solidFill>
                <a:latin typeface="Arial" pitchFamily="34" charset="0"/>
                <a:ea typeface="+mn-ea"/>
                <a:cs typeface="+mn-cs"/>
              </a:defRPr>
            </a:lvl4pPr>
            <a:lvl5pPr algn="l" rtl="0" eaLnBrk="0" fontAlgn="base" hangingPunct="0">
              <a:lnSpc>
                <a:spcPct val="85000"/>
              </a:lnSpc>
              <a:spcBef>
                <a:spcPct val="0"/>
              </a:spcBef>
              <a:spcAft>
                <a:spcPct val="30000"/>
              </a:spcAft>
              <a:defRPr lang="en-US" sz="1800" dirty="0">
                <a:solidFill>
                  <a:schemeClr val="tx1"/>
                </a:solidFill>
                <a:latin typeface="Arial"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304800" y="96838"/>
            <a:ext cx="5791200" cy="569912"/>
          </a:xfrm>
        </p:spPr>
        <p:txBody>
          <a:bodyPr/>
          <a:lstStyle/>
          <a:p>
            <a:r>
              <a:rPr lang="en-US" dirty="0" smtClean="0"/>
              <a:t>Click to edit Master title style</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F28FCE16-3E3C-4078-AA53-1723D90657C1}" type="slidenum">
              <a:rPr lang="en-US"/>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95351"/>
            <a:ext cx="4040188" cy="533399"/>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504950"/>
            <a:ext cx="4040188" cy="3089672"/>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304800" y="96838"/>
            <a:ext cx="5791200" cy="569912"/>
          </a:xfrm>
        </p:spPr>
        <p:txBody>
          <a:bodyPr/>
          <a:lstStyle/>
          <a:p>
            <a:r>
              <a:rPr lang="en-US" dirty="0" smtClean="0"/>
              <a:t>Click to edit Master title style</a:t>
            </a:r>
            <a:endParaRPr lang="en-US" dirty="0"/>
          </a:p>
        </p:txBody>
      </p:sp>
      <p:sp>
        <p:nvSpPr>
          <p:cNvPr id="9" name="Text Placeholder 2"/>
          <p:cNvSpPr>
            <a:spLocks noGrp="1"/>
          </p:cNvSpPr>
          <p:nvPr>
            <p:ph type="body" idx="11"/>
          </p:nvPr>
        </p:nvSpPr>
        <p:spPr>
          <a:xfrm>
            <a:off x="4648200" y="895350"/>
            <a:ext cx="4040188" cy="533399"/>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0" name="Content Placeholder 3"/>
          <p:cNvSpPr>
            <a:spLocks noGrp="1"/>
          </p:cNvSpPr>
          <p:nvPr>
            <p:ph sz="half" idx="12"/>
          </p:nvPr>
        </p:nvSpPr>
        <p:spPr>
          <a:xfrm>
            <a:off x="4648200" y="1504950"/>
            <a:ext cx="4040188" cy="3089672"/>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3"/>
          </p:nvPr>
        </p:nvSpPr>
        <p:spPr>
          <a:ln/>
        </p:spPr>
        <p:txBody>
          <a:bodyPr/>
          <a:lstStyle>
            <a:lvl1pPr>
              <a:defRPr/>
            </a:lvl1pPr>
          </a:lstStyle>
          <a:p>
            <a:pPr>
              <a:defRPr/>
            </a:pPr>
            <a:fld id="{EE75BC4C-F9D4-4E84-AF0A-E4259969E8F5}" type="slidenum">
              <a:rPr lang="en-US"/>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304800" y="96838"/>
            <a:ext cx="5791200" cy="569912"/>
          </a:xfrm>
        </p:spPr>
        <p:txBody>
          <a:body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EEA10522-822C-41A1-8939-F9B42085736D}" type="slidenum">
              <a:rPr lang="en-US"/>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D3C9F53-EEA8-4F7F-AB30-1B4EBF8C1976}" type="slidenum">
              <a:rPr lang="en-US"/>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pic>
        <p:nvPicPr>
          <p:cNvPr id="5" name="Picture 2" descr="Y:\Developer_Conference\12 - BlackBerry Jam Europe 2013\Content\europe_2012_PPTtemplate_1334x750_title.PNG"/>
          <p:cNvPicPr>
            <a:picLocks noChangeAspect="1" noChangeArrowheads="1"/>
          </p:cNvPicPr>
          <p:nvPr userDrawn="1"/>
        </p:nvPicPr>
        <p:blipFill>
          <a:blip r:embed="rId2" cstate="print"/>
          <a:srcRect/>
          <a:stretch>
            <a:fillRect/>
          </a:stretch>
        </p:blipFill>
        <p:spPr bwMode="auto">
          <a:xfrm>
            <a:off x="0" y="0"/>
            <a:ext cx="9148572" cy="5143500"/>
          </a:xfrm>
          <a:prstGeom prst="rect">
            <a:avLst/>
          </a:prstGeom>
          <a:noFill/>
        </p:spPr>
      </p:pic>
      <p:sp>
        <p:nvSpPr>
          <p:cNvPr id="8" name="Rectangle 3"/>
          <p:cNvSpPr>
            <a:spLocks noGrp="1" noChangeArrowheads="1"/>
          </p:cNvSpPr>
          <p:nvPr>
            <p:ph type="ctrTitle"/>
          </p:nvPr>
        </p:nvSpPr>
        <p:spPr>
          <a:xfrm>
            <a:off x="685800" y="1485901"/>
            <a:ext cx="7772400" cy="954884"/>
          </a:xfrm>
        </p:spPr>
        <p:txBody>
          <a:bodyPr/>
          <a:lstStyle>
            <a:lvl1pPr>
              <a:lnSpc>
                <a:spcPct val="85000"/>
              </a:lnSpc>
              <a:spcAft>
                <a:spcPct val="25000"/>
              </a:spcAft>
              <a:defRPr sz="3600"/>
            </a:lvl1pPr>
          </a:lstStyle>
          <a:p>
            <a:r>
              <a:rPr lang="en-US" dirty="0"/>
              <a:t>Click to edit Master title style</a:t>
            </a:r>
          </a:p>
        </p:txBody>
      </p:sp>
      <p:sp>
        <p:nvSpPr>
          <p:cNvPr id="10" name="Rectangle 4"/>
          <p:cNvSpPr>
            <a:spLocks noGrp="1" noChangeArrowheads="1"/>
          </p:cNvSpPr>
          <p:nvPr>
            <p:ph type="subTitle" idx="1"/>
          </p:nvPr>
        </p:nvSpPr>
        <p:spPr>
          <a:xfrm>
            <a:off x="685800" y="2571750"/>
            <a:ext cx="6400800" cy="1216819"/>
          </a:xfrm>
        </p:spPr>
        <p:txBody>
          <a:bodyPr/>
          <a:lstStyle>
            <a:lvl1pPr marL="0" indent="0">
              <a:spcAft>
                <a:spcPts val="1200"/>
              </a:spcAft>
              <a:buFont typeface="Wingdings" pitchFamily="2" charset="2"/>
              <a:buNone/>
              <a:defRPr>
                <a:solidFill>
                  <a:schemeClr val="bg2"/>
                </a:solidFill>
              </a:defRPr>
            </a:lvl1pPr>
          </a:lstStyle>
          <a:p>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4" name="Picture 6" descr="Y:\Developer_Conference\12 - BlackBerry Jam Europe 2013\Content\europe_2012_PPTtemplate_1334x110_slide.PNG"/>
          <p:cNvPicPr>
            <a:picLocks noChangeAspect="1" noChangeArrowheads="1"/>
          </p:cNvPicPr>
          <p:nvPr userDrawn="1"/>
        </p:nvPicPr>
        <p:blipFill>
          <a:blip r:embed="rId9" cstate="print"/>
          <a:srcRect/>
          <a:stretch>
            <a:fillRect/>
          </a:stretch>
        </p:blipFill>
        <p:spPr bwMode="auto">
          <a:xfrm>
            <a:off x="0" y="0"/>
            <a:ext cx="9144000" cy="754003"/>
          </a:xfrm>
          <a:prstGeom prst="rect">
            <a:avLst/>
          </a:prstGeom>
          <a:noFill/>
        </p:spPr>
      </p:pic>
      <p:sp>
        <p:nvSpPr>
          <p:cNvPr id="2051" name="Rectangle 3"/>
          <p:cNvSpPr>
            <a:spLocks noGrp="1" noChangeArrowheads="1"/>
          </p:cNvSpPr>
          <p:nvPr>
            <p:ph type="body" idx="1"/>
          </p:nvPr>
        </p:nvSpPr>
        <p:spPr bwMode="auto">
          <a:xfrm>
            <a:off x="327025" y="895350"/>
            <a:ext cx="83058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705600" y="4672013"/>
            <a:ext cx="2133600" cy="357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pitchFamily="34" charset="0"/>
              </a:defRPr>
            </a:lvl1pPr>
          </a:lstStyle>
          <a:p>
            <a:pPr>
              <a:defRPr/>
            </a:pPr>
            <a:fld id="{DE718DE8-C70F-4E20-843B-048E49536F6A}" type="slidenum">
              <a:rPr lang="en-US"/>
              <a:pPr>
                <a:defRPr/>
              </a:pPr>
              <a:t>‹#›</a:t>
            </a:fld>
            <a:endParaRPr lang="en-US" dirty="0"/>
          </a:p>
        </p:txBody>
      </p:sp>
      <p:sp>
        <p:nvSpPr>
          <p:cNvPr id="2053" name="Rectangle 2"/>
          <p:cNvSpPr>
            <a:spLocks noGrp="1" noChangeArrowheads="1"/>
          </p:cNvSpPr>
          <p:nvPr>
            <p:ph type="title"/>
          </p:nvPr>
        </p:nvSpPr>
        <p:spPr bwMode="auto">
          <a:xfrm>
            <a:off x="304800" y="96838"/>
            <a:ext cx="5791200" cy="5699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81" r:id="rId1"/>
    <p:sldLayoutId id="2147483776" r:id="rId2"/>
    <p:sldLayoutId id="2147483777" r:id="rId3"/>
    <p:sldLayoutId id="2147483778" r:id="rId4"/>
    <p:sldLayoutId id="2147483779" r:id="rId5"/>
    <p:sldLayoutId id="2147483780" r:id="rId6"/>
    <p:sldLayoutId id="2147483782" r:id="rId7"/>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2800">
          <a:solidFill>
            <a:schemeClr val="bg1"/>
          </a:solidFill>
          <a:latin typeface="Arial" pitchFamily="34" charset="0"/>
          <a:ea typeface="+mj-ea"/>
          <a:cs typeface="+mj-cs"/>
        </a:defRPr>
      </a:lvl1pPr>
      <a:lvl2pPr algn="l" rtl="0" eaLnBrk="0" fontAlgn="base" hangingPunct="0">
        <a:spcBef>
          <a:spcPct val="0"/>
        </a:spcBef>
        <a:spcAft>
          <a:spcPct val="0"/>
        </a:spcAft>
        <a:defRPr sz="2800">
          <a:solidFill>
            <a:schemeClr val="bg1"/>
          </a:solidFill>
          <a:latin typeface="Arial" charset="0"/>
          <a:cs typeface="Arial" charset="0"/>
        </a:defRPr>
      </a:lvl2pPr>
      <a:lvl3pPr algn="l" rtl="0" eaLnBrk="0" fontAlgn="base" hangingPunct="0">
        <a:spcBef>
          <a:spcPct val="0"/>
        </a:spcBef>
        <a:spcAft>
          <a:spcPct val="0"/>
        </a:spcAft>
        <a:defRPr sz="2800">
          <a:solidFill>
            <a:schemeClr val="bg1"/>
          </a:solidFill>
          <a:latin typeface="Arial" charset="0"/>
          <a:cs typeface="Arial" charset="0"/>
        </a:defRPr>
      </a:lvl3pPr>
      <a:lvl4pPr algn="l" rtl="0" eaLnBrk="0" fontAlgn="base" hangingPunct="0">
        <a:spcBef>
          <a:spcPct val="0"/>
        </a:spcBef>
        <a:spcAft>
          <a:spcPct val="0"/>
        </a:spcAft>
        <a:defRPr sz="2800">
          <a:solidFill>
            <a:schemeClr val="bg1"/>
          </a:solidFill>
          <a:latin typeface="Arial" charset="0"/>
          <a:cs typeface="Arial" charset="0"/>
        </a:defRPr>
      </a:lvl4pPr>
      <a:lvl5pPr algn="l" rtl="0" eaLnBrk="0" fontAlgn="base" hangingPunct="0">
        <a:spcBef>
          <a:spcPct val="0"/>
        </a:spcBef>
        <a:spcAft>
          <a:spcPct val="0"/>
        </a:spcAft>
        <a:defRPr sz="2800">
          <a:solidFill>
            <a:schemeClr val="bg1"/>
          </a:solidFill>
          <a:latin typeface="Arial" charset="0"/>
          <a:cs typeface="Arial" charset="0"/>
        </a:defRPr>
      </a:lvl5pPr>
      <a:lvl6pPr marL="457200" algn="l" rtl="0" fontAlgn="base">
        <a:spcBef>
          <a:spcPct val="0"/>
        </a:spcBef>
        <a:spcAft>
          <a:spcPct val="0"/>
        </a:spcAft>
        <a:defRPr sz="2800">
          <a:solidFill>
            <a:schemeClr val="bg1"/>
          </a:solidFill>
          <a:latin typeface="Calibri" pitchFamily="34" charset="0"/>
          <a:cs typeface="Arial" charset="0"/>
        </a:defRPr>
      </a:lvl6pPr>
      <a:lvl7pPr marL="914400" algn="l" rtl="0" fontAlgn="base">
        <a:spcBef>
          <a:spcPct val="0"/>
        </a:spcBef>
        <a:spcAft>
          <a:spcPct val="0"/>
        </a:spcAft>
        <a:defRPr sz="2800">
          <a:solidFill>
            <a:schemeClr val="bg1"/>
          </a:solidFill>
          <a:latin typeface="Calibri" pitchFamily="34" charset="0"/>
          <a:cs typeface="Arial" charset="0"/>
        </a:defRPr>
      </a:lvl7pPr>
      <a:lvl8pPr marL="1371600" algn="l" rtl="0" fontAlgn="base">
        <a:spcBef>
          <a:spcPct val="0"/>
        </a:spcBef>
        <a:spcAft>
          <a:spcPct val="0"/>
        </a:spcAft>
        <a:defRPr sz="2800">
          <a:solidFill>
            <a:schemeClr val="bg1"/>
          </a:solidFill>
          <a:latin typeface="Calibri" pitchFamily="34" charset="0"/>
          <a:cs typeface="Arial" charset="0"/>
        </a:defRPr>
      </a:lvl8pPr>
      <a:lvl9pPr marL="1828800" algn="l" rtl="0" fontAlgn="base">
        <a:spcBef>
          <a:spcPct val="0"/>
        </a:spcBef>
        <a:spcAft>
          <a:spcPct val="0"/>
        </a:spcAft>
        <a:defRPr sz="2800">
          <a:solidFill>
            <a:schemeClr val="bg1"/>
          </a:solidFill>
          <a:latin typeface="Calibri" pitchFamily="34" charset="0"/>
          <a:cs typeface="Arial" charset="0"/>
        </a:defRPr>
      </a:lvl9pPr>
    </p:titleStyle>
    <p:bodyStyle>
      <a:lvl1pPr marL="342900" indent="-342900" algn="l" rtl="0" eaLnBrk="0" fontAlgn="base" hangingPunct="0">
        <a:lnSpc>
          <a:spcPct val="85000"/>
        </a:lnSpc>
        <a:spcBef>
          <a:spcPct val="0"/>
        </a:spcBef>
        <a:spcAft>
          <a:spcPct val="30000"/>
        </a:spcAft>
        <a:buFont typeface="Wingdings" pitchFamily="2" charset="2"/>
        <a:buChar char=""/>
        <a:defRPr sz="2400">
          <a:solidFill>
            <a:schemeClr val="tx1"/>
          </a:solidFill>
          <a:latin typeface="Arial" pitchFamily="34" charset="0"/>
          <a:ea typeface="+mn-ea"/>
          <a:cs typeface="+mn-cs"/>
        </a:defRPr>
      </a:lvl1pPr>
      <a:lvl2pPr marL="614363" indent="-269875" algn="l" rtl="0" eaLnBrk="0" fontAlgn="base" hangingPunct="0">
        <a:lnSpc>
          <a:spcPct val="85000"/>
        </a:lnSpc>
        <a:spcBef>
          <a:spcPct val="0"/>
        </a:spcBef>
        <a:spcAft>
          <a:spcPct val="30000"/>
        </a:spcAft>
        <a:buSzPct val="65000"/>
        <a:buFont typeface="Wingdings 3" pitchFamily="18" charset="2"/>
        <a:buChar char=""/>
        <a:defRPr sz="2000">
          <a:solidFill>
            <a:schemeClr val="tx1"/>
          </a:solidFill>
          <a:latin typeface="Arial" pitchFamily="34" charset="0"/>
          <a:cs typeface="+mn-cs"/>
        </a:defRPr>
      </a:lvl2pPr>
      <a:lvl3pPr marL="912813" indent="-296863" algn="l" rtl="0" eaLnBrk="0" fontAlgn="base" hangingPunct="0">
        <a:lnSpc>
          <a:spcPct val="85000"/>
        </a:lnSpc>
        <a:spcBef>
          <a:spcPct val="0"/>
        </a:spcBef>
        <a:spcAft>
          <a:spcPct val="30000"/>
        </a:spcAft>
        <a:buFont typeface="Wingdings" pitchFamily="2" charset="2"/>
        <a:buChar char=""/>
        <a:defRPr>
          <a:solidFill>
            <a:schemeClr val="tx1"/>
          </a:solidFill>
          <a:latin typeface="Arial" pitchFamily="34" charset="0"/>
          <a:cs typeface="+mn-cs"/>
        </a:defRPr>
      </a:lvl3pPr>
      <a:lvl4pPr marL="1141413" indent="-227013" algn="l" rtl="0" eaLnBrk="0" fontAlgn="base" hangingPunct="0">
        <a:lnSpc>
          <a:spcPct val="85000"/>
        </a:lnSpc>
        <a:spcBef>
          <a:spcPct val="0"/>
        </a:spcBef>
        <a:spcAft>
          <a:spcPct val="30000"/>
        </a:spcAft>
        <a:buSzPct val="65000"/>
        <a:buFont typeface="Wingdings 3" pitchFamily="18" charset="2"/>
        <a:buChar char=""/>
        <a:defRPr>
          <a:solidFill>
            <a:schemeClr val="tx1"/>
          </a:solidFill>
          <a:latin typeface="Arial" pitchFamily="34" charset="0"/>
          <a:cs typeface="+mn-cs"/>
        </a:defRPr>
      </a:lvl4pPr>
      <a:lvl5pPr marL="1370013" indent="-227013" algn="l" rtl="0" eaLnBrk="0" fontAlgn="base" hangingPunct="0">
        <a:lnSpc>
          <a:spcPct val="85000"/>
        </a:lnSpc>
        <a:spcBef>
          <a:spcPct val="0"/>
        </a:spcBef>
        <a:spcAft>
          <a:spcPct val="30000"/>
        </a:spcAft>
        <a:buFont typeface="Wingdings" pitchFamily="2" charset="2"/>
        <a:buChar char=""/>
        <a:defRPr>
          <a:solidFill>
            <a:schemeClr val="tx1"/>
          </a:solidFill>
          <a:latin typeface="Arial" pitchFamily="34" charset="0"/>
          <a:cs typeface="+mn-cs"/>
        </a:defRPr>
      </a:lvl5pPr>
      <a:lvl6pPr marL="18272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6pPr>
      <a:lvl7pPr marL="22844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7pPr>
      <a:lvl8pPr marL="27416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8pPr>
      <a:lvl9pPr marL="31988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example.com/picture.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blackberry/Presentations/tree/master/2012-BlackBerryJam-Americas/JAM18"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blackberry/Presentations/tree/master/2012-BlackBerryJam-Americas/JAM18"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blackberry/opendataspace-cascades"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OpenDataSpace/file-upload2ods" TargetMode="External"/><Relationship Id="rId2" Type="http://schemas.openxmlformats.org/officeDocument/2006/relationships/hyperlink" Target="https://github.com/blackberry/opendataspace-cascade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485900"/>
            <a:ext cx="7772400" cy="955675"/>
          </a:xfrm>
        </p:spPr>
        <p:txBody>
          <a:bodyPr/>
          <a:lstStyle/>
          <a:p>
            <a:r>
              <a:rPr lang="en-US" dirty="0" smtClean="0">
                <a:latin typeface="Arial" charset="0"/>
              </a:rPr>
              <a:t>Native API Deep Dive: Leverage PIM in Your Apps and Get Flow with the Invocation Framework</a:t>
            </a:r>
          </a:p>
        </p:txBody>
      </p:sp>
      <p:sp>
        <p:nvSpPr>
          <p:cNvPr id="5123" name="Rectangle 3"/>
          <p:cNvSpPr>
            <a:spLocks noGrp="1" noChangeArrowheads="1"/>
          </p:cNvSpPr>
          <p:nvPr>
            <p:ph type="subTitle" idx="1"/>
          </p:nvPr>
        </p:nvSpPr>
        <p:spPr>
          <a:xfrm>
            <a:off x="685800" y="2724150"/>
            <a:ext cx="6400800" cy="1217613"/>
          </a:xfrm>
        </p:spPr>
        <p:txBody>
          <a:bodyPr/>
          <a:lstStyle/>
          <a:p>
            <a:r>
              <a:rPr lang="en-US" dirty="0" smtClean="0">
                <a:latin typeface="Arial" charset="0"/>
              </a:rPr>
              <a:t>Jam 318</a:t>
            </a:r>
          </a:p>
          <a:p>
            <a:r>
              <a:rPr lang="en-US" dirty="0" smtClean="0">
                <a:latin typeface="Arial" charset="0"/>
              </a:rPr>
              <a:t>Mark Sohm</a:t>
            </a:r>
          </a:p>
          <a:p>
            <a:r>
              <a:rPr lang="en-US" dirty="0" smtClean="0">
                <a:latin typeface="Arial" charset="0"/>
              </a:rPr>
              <a:t>Kamel Lajili</a:t>
            </a:r>
          </a:p>
          <a:p>
            <a:r>
              <a:rPr lang="en-US" dirty="0" smtClean="0"/>
              <a:t>ekke (</a:t>
            </a:r>
            <a:r>
              <a:rPr lang="en-US" dirty="0" err="1" smtClean="0"/>
              <a:t>Ekkehard</a:t>
            </a:r>
            <a:r>
              <a:rPr lang="en-US" dirty="0" smtClean="0"/>
              <a:t> </a:t>
            </a:r>
            <a:r>
              <a:rPr lang="en-US" dirty="0" err="1" smtClean="0"/>
              <a:t>Gentz</a:t>
            </a:r>
            <a:r>
              <a:rPr lang="en-US" dirty="0" smtClean="0"/>
              <a:t>)</a:t>
            </a:r>
          </a:p>
          <a:p>
            <a:r>
              <a:rPr lang="en-US" dirty="0" smtClean="0">
                <a:latin typeface="Arial" charset="0"/>
              </a:rPr>
              <a:t>5 – 6 February, 2013</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latin typeface="Arial" charset="0"/>
              </a:rPr>
              <a:t>Invoke Basics</a:t>
            </a:r>
            <a:endParaRPr lang="en-US" sz="2000" dirty="0" smtClean="0">
              <a:latin typeface="Arial" charset="0"/>
            </a:endParaRPr>
          </a:p>
        </p:txBody>
      </p:sp>
      <p:sp>
        <p:nvSpPr>
          <p:cNvPr id="9219" name="Rectangle 3"/>
          <p:cNvSpPr>
            <a:spLocks noGrp="1" noChangeArrowheads="1"/>
          </p:cNvSpPr>
          <p:nvPr>
            <p:ph idx="1"/>
          </p:nvPr>
        </p:nvSpPr>
        <p:spPr/>
        <p:txBody>
          <a:bodyPr/>
          <a:lstStyle/>
          <a:p>
            <a:r>
              <a:rPr lang="en-US" dirty="0" smtClean="0">
                <a:latin typeface="Arial" charset="0"/>
              </a:rPr>
              <a:t>Client</a:t>
            </a:r>
          </a:p>
          <a:p>
            <a:pPr lvl="1"/>
            <a:r>
              <a:rPr lang="en-US" dirty="0" smtClean="0">
                <a:latin typeface="Arial" charset="0"/>
              </a:rPr>
              <a:t>Initiates the invocation</a:t>
            </a:r>
          </a:p>
          <a:p>
            <a:r>
              <a:rPr lang="en-US" dirty="0" smtClean="0">
                <a:latin typeface="Arial" charset="0"/>
              </a:rPr>
              <a:t>Target</a:t>
            </a:r>
          </a:p>
          <a:p>
            <a:pPr lvl="1"/>
            <a:r>
              <a:rPr lang="en-US" dirty="0" smtClean="0">
                <a:latin typeface="Arial" charset="0"/>
              </a:rPr>
              <a:t>Handles the invocation</a:t>
            </a:r>
          </a:p>
          <a:p>
            <a:r>
              <a:rPr lang="en-US" dirty="0" smtClean="0">
                <a:latin typeface="Arial" charset="0"/>
              </a:rPr>
              <a:t>Action</a:t>
            </a:r>
          </a:p>
          <a:p>
            <a:pPr lvl="1"/>
            <a:r>
              <a:rPr lang="en-US" dirty="0" smtClean="0">
                <a:latin typeface="Arial" charset="0"/>
              </a:rPr>
              <a:t>Identifies the action to be performed</a:t>
            </a:r>
          </a:p>
          <a:p>
            <a:r>
              <a:rPr lang="en-US" dirty="0" smtClean="0">
                <a:latin typeface="Arial" charset="0"/>
              </a:rPr>
              <a:t>Data</a:t>
            </a:r>
          </a:p>
          <a:p>
            <a:pPr lvl="1"/>
            <a:r>
              <a:rPr lang="en-US" dirty="0" smtClean="0">
                <a:latin typeface="Arial" charset="0"/>
              </a:rPr>
              <a:t>The data to be acted on</a:t>
            </a:r>
          </a:p>
        </p:txBody>
      </p:sp>
      <p:sp>
        <p:nvSpPr>
          <p:cNvPr id="9220" name="Slide Number Placeholder 3"/>
          <p:cNvSpPr>
            <a:spLocks noGrp="1"/>
          </p:cNvSpPr>
          <p:nvPr>
            <p:ph type="sldNum" sz="quarter" idx="10"/>
          </p:nvPr>
        </p:nvSpPr>
        <p:spPr>
          <a:noFill/>
        </p:spPr>
        <p:txBody>
          <a:bodyPr/>
          <a:lstStyle/>
          <a:p>
            <a:fld id="{B38E3E3F-5623-40FC-AB3F-BC8BFF067407}" type="slidenum">
              <a:rPr lang="en-US" smtClean="0">
                <a:latin typeface="Arial" charset="0"/>
              </a:rPr>
              <a:pPr/>
              <a:t>10</a:t>
            </a:fld>
            <a:endParaRPr lang="en-US" smtClean="0">
              <a:latin typeface="Arial"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latin typeface="Arial" charset="0"/>
              </a:rPr>
              <a:t>Actions</a:t>
            </a:r>
            <a:endParaRPr lang="en-US" sz="2000" dirty="0" smtClean="0">
              <a:latin typeface="Arial" charset="0"/>
            </a:endParaRPr>
          </a:p>
        </p:txBody>
      </p:sp>
      <p:sp>
        <p:nvSpPr>
          <p:cNvPr id="12291" name="Rectangle 3"/>
          <p:cNvSpPr>
            <a:spLocks noGrp="1" noChangeArrowheads="1"/>
          </p:cNvSpPr>
          <p:nvPr>
            <p:ph idx="1"/>
          </p:nvPr>
        </p:nvSpPr>
        <p:spPr/>
        <p:txBody>
          <a:bodyPr/>
          <a:lstStyle/>
          <a:p>
            <a:r>
              <a:rPr lang="en-US" dirty="0" smtClean="0">
                <a:latin typeface="Arial" charset="0"/>
              </a:rPr>
              <a:t>Defines the task</a:t>
            </a:r>
          </a:p>
          <a:p>
            <a:pPr lvl="1"/>
            <a:r>
              <a:rPr lang="en-US" dirty="0" smtClean="0">
                <a:latin typeface="Arial" charset="0"/>
              </a:rPr>
              <a:t>E.g. </a:t>
            </a:r>
            <a:r>
              <a:rPr lang="en-US" dirty="0" err="1" smtClean="0">
                <a:latin typeface="Arial" charset="0"/>
              </a:rPr>
              <a:t>bb.action.OPEN</a:t>
            </a:r>
            <a:endParaRPr lang="en-US" dirty="0" smtClean="0">
              <a:latin typeface="Arial" charset="0"/>
            </a:endParaRPr>
          </a:p>
          <a:p>
            <a:r>
              <a:rPr lang="en-US" dirty="0" smtClean="0">
                <a:latin typeface="Arial" charset="0"/>
              </a:rPr>
              <a:t>Targets define what actions they can handle</a:t>
            </a:r>
          </a:p>
          <a:p>
            <a:r>
              <a:rPr lang="en-US" dirty="0" smtClean="0">
                <a:latin typeface="Arial" charset="0"/>
              </a:rPr>
              <a:t>Client specifies what action it needs to invoke</a:t>
            </a:r>
          </a:p>
          <a:p>
            <a:r>
              <a:rPr lang="en-US" dirty="0" smtClean="0">
                <a:latin typeface="Arial" charset="0"/>
              </a:rPr>
              <a:t>3</a:t>
            </a:r>
            <a:r>
              <a:rPr lang="en-US" baseline="30000" dirty="0" smtClean="0">
                <a:latin typeface="Arial" charset="0"/>
              </a:rPr>
              <a:t>rd</a:t>
            </a:r>
            <a:r>
              <a:rPr lang="en-US" dirty="0" smtClean="0">
                <a:latin typeface="Arial" charset="0"/>
              </a:rPr>
              <a:t> parties can define </a:t>
            </a:r>
            <a:r>
              <a:rPr lang="en-US" b="1" dirty="0" smtClean="0">
                <a:latin typeface="Arial" charset="0"/>
              </a:rPr>
              <a:t>Custom Actions</a:t>
            </a:r>
          </a:p>
          <a:p>
            <a:pPr lvl="1"/>
            <a:r>
              <a:rPr lang="en-US" dirty="0" err="1" smtClean="0">
                <a:latin typeface="Arial" charset="0"/>
              </a:rPr>
              <a:t>com.example.MYACTION</a:t>
            </a:r>
            <a:endParaRPr lang="en-US" dirty="0" smtClean="0">
              <a:latin typeface="Arial" charset="0"/>
            </a:endParaRPr>
          </a:p>
          <a:p>
            <a:pPr lvl="1"/>
            <a:endParaRPr lang="en-US" dirty="0" smtClean="0">
              <a:latin typeface="Arial" charset="0"/>
            </a:endParaRPr>
          </a:p>
          <a:p>
            <a:endParaRPr lang="en-US" dirty="0" smtClean="0">
              <a:latin typeface="Arial" charset="0"/>
            </a:endParaRPr>
          </a:p>
        </p:txBody>
      </p:sp>
      <p:sp>
        <p:nvSpPr>
          <p:cNvPr id="12292" name="Slide Number Placeholder 3"/>
          <p:cNvSpPr>
            <a:spLocks noGrp="1"/>
          </p:cNvSpPr>
          <p:nvPr>
            <p:ph type="sldNum" sz="quarter" idx="10"/>
          </p:nvPr>
        </p:nvSpPr>
        <p:spPr>
          <a:noFill/>
        </p:spPr>
        <p:txBody>
          <a:bodyPr/>
          <a:lstStyle/>
          <a:p>
            <a:fld id="{9C7B7347-88BD-4121-A571-EACD2A25868C}" type="slidenum">
              <a:rPr lang="en-US" smtClean="0">
                <a:latin typeface="Arial" charset="0"/>
              </a:rPr>
              <a:pPr/>
              <a:t>11</a:t>
            </a:fld>
            <a:endParaRPr lang="en-US" smtClean="0">
              <a:latin typeface="Arial"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latin typeface="Arial" charset="0"/>
              </a:rPr>
              <a:t>Data</a:t>
            </a:r>
            <a:endParaRPr lang="en-US" sz="2000" smtClean="0">
              <a:latin typeface="Arial" charset="0"/>
            </a:endParaRPr>
          </a:p>
        </p:txBody>
      </p:sp>
      <p:sp>
        <p:nvSpPr>
          <p:cNvPr id="19459" name="Rectangle 3"/>
          <p:cNvSpPr>
            <a:spLocks noGrp="1" noChangeArrowheads="1"/>
          </p:cNvSpPr>
          <p:nvPr>
            <p:ph idx="1"/>
          </p:nvPr>
        </p:nvSpPr>
        <p:spPr/>
        <p:txBody>
          <a:bodyPr/>
          <a:lstStyle/>
          <a:p>
            <a:r>
              <a:rPr lang="en-US" dirty="0" smtClean="0">
                <a:latin typeface="Arial" charset="0"/>
              </a:rPr>
              <a:t>URI (out-of-band)</a:t>
            </a:r>
          </a:p>
          <a:p>
            <a:pPr lvl="1"/>
            <a:r>
              <a:rPr lang="en-US" dirty="0" smtClean="0">
                <a:latin typeface="Arial" charset="0"/>
              </a:rPr>
              <a:t>Describes the location of the data</a:t>
            </a:r>
          </a:p>
          <a:p>
            <a:pPr lvl="1"/>
            <a:r>
              <a:rPr lang="en-US" dirty="0" smtClean="0">
                <a:latin typeface="Arial" charset="0"/>
              </a:rPr>
              <a:t>If not specified, data is assumed to be “data://local” (in-band)</a:t>
            </a:r>
          </a:p>
          <a:p>
            <a:r>
              <a:rPr lang="en-US" dirty="0" smtClean="0">
                <a:latin typeface="Arial" charset="0"/>
              </a:rPr>
              <a:t>MIME Type</a:t>
            </a:r>
          </a:p>
          <a:p>
            <a:pPr lvl="1"/>
            <a:r>
              <a:rPr lang="en-US" dirty="0" smtClean="0">
                <a:latin typeface="Arial" charset="0"/>
              </a:rPr>
              <a:t>Describes the data type (in-band or out-of-band)</a:t>
            </a:r>
          </a:p>
          <a:p>
            <a:pPr lvl="1"/>
            <a:r>
              <a:rPr lang="en-US" dirty="0" smtClean="0">
                <a:latin typeface="Arial" charset="0"/>
              </a:rPr>
              <a:t>Data type may be inferred from URI</a:t>
            </a:r>
          </a:p>
          <a:p>
            <a:pPr lvl="2"/>
            <a:r>
              <a:rPr lang="en-US" dirty="0" smtClean="0">
                <a:latin typeface="Arial" charset="0"/>
                <a:hlinkClick r:id="rId3"/>
              </a:rPr>
              <a:t>http://www.example.com/picture.png</a:t>
            </a:r>
            <a:r>
              <a:rPr lang="en-US" dirty="0" smtClean="0">
                <a:latin typeface="Arial" charset="0"/>
              </a:rPr>
              <a:t>  image/</a:t>
            </a:r>
            <a:r>
              <a:rPr lang="en-US" dirty="0" err="1" smtClean="0">
                <a:latin typeface="Arial" charset="0"/>
              </a:rPr>
              <a:t>png</a:t>
            </a:r>
            <a:endParaRPr lang="en-US" dirty="0" smtClean="0">
              <a:latin typeface="Arial" charset="0"/>
            </a:endParaRPr>
          </a:p>
          <a:p>
            <a:pPr lvl="2"/>
            <a:r>
              <a:rPr lang="en-US" dirty="0" smtClean="0">
                <a:latin typeface="Arial" charset="0"/>
              </a:rPr>
              <a:t>MIME type takes precedence</a:t>
            </a:r>
          </a:p>
          <a:p>
            <a:r>
              <a:rPr lang="en-US" dirty="0" smtClean="0">
                <a:latin typeface="Arial" charset="0"/>
              </a:rPr>
              <a:t>Data (in-band)</a:t>
            </a:r>
          </a:p>
          <a:p>
            <a:pPr lvl="1"/>
            <a:r>
              <a:rPr lang="en-US" dirty="0" smtClean="0">
                <a:latin typeface="Arial" charset="0"/>
              </a:rPr>
              <a:t>Actual data is attached in the invocation request</a:t>
            </a:r>
          </a:p>
          <a:p>
            <a:endParaRPr lang="en-US" dirty="0" smtClean="0">
              <a:latin typeface="Arial" charset="0"/>
            </a:endParaRPr>
          </a:p>
          <a:p>
            <a:endParaRPr lang="en-US" dirty="0" smtClean="0">
              <a:latin typeface="Arial" charset="0"/>
            </a:endParaRPr>
          </a:p>
        </p:txBody>
      </p:sp>
      <p:sp>
        <p:nvSpPr>
          <p:cNvPr id="19460" name="Slide Number Placeholder 3"/>
          <p:cNvSpPr>
            <a:spLocks noGrp="1"/>
          </p:cNvSpPr>
          <p:nvPr>
            <p:ph type="sldNum" sz="quarter" idx="10"/>
          </p:nvPr>
        </p:nvSpPr>
        <p:spPr>
          <a:noFill/>
        </p:spPr>
        <p:txBody>
          <a:bodyPr/>
          <a:lstStyle/>
          <a:p>
            <a:fld id="{883C5ECD-1E4C-492A-AD36-6EE8FFCC1E88}" type="slidenum">
              <a:rPr lang="en-US" smtClean="0">
                <a:latin typeface="Arial" charset="0"/>
              </a:rPr>
              <a:pPr/>
              <a:t>12</a:t>
            </a:fld>
            <a:endParaRPr lang="en-US" smtClean="0">
              <a:latin typeface="Arial"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latin typeface="Arial" charset="0"/>
              </a:rPr>
              <a:t>Cards</a:t>
            </a:r>
            <a:endParaRPr lang="en-US" sz="2000" dirty="0" smtClean="0">
              <a:latin typeface="Arial" charset="0"/>
            </a:endParaRPr>
          </a:p>
        </p:txBody>
      </p:sp>
      <p:sp>
        <p:nvSpPr>
          <p:cNvPr id="24579" name="Rectangle 3"/>
          <p:cNvSpPr>
            <a:spLocks noGrp="1" noChangeArrowheads="1"/>
          </p:cNvSpPr>
          <p:nvPr>
            <p:ph idx="1"/>
          </p:nvPr>
        </p:nvSpPr>
        <p:spPr/>
        <p:txBody>
          <a:bodyPr/>
          <a:lstStyle/>
          <a:p>
            <a:r>
              <a:rPr lang="en-US" dirty="0" smtClean="0">
                <a:latin typeface="Arial" charset="0"/>
              </a:rPr>
              <a:t>Embeds a Screen from Target</a:t>
            </a:r>
          </a:p>
          <a:p>
            <a:pPr lvl="1"/>
            <a:r>
              <a:rPr lang="en-US" dirty="0" smtClean="0">
                <a:latin typeface="Arial" charset="0"/>
              </a:rPr>
              <a:t>Instead of launching the full app</a:t>
            </a:r>
          </a:p>
          <a:p>
            <a:r>
              <a:rPr lang="en-US" dirty="0" smtClean="0">
                <a:latin typeface="Arial" charset="0"/>
              </a:rPr>
              <a:t>No App Grid presence</a:t>
            </a:r>
          </a:p>
          <a:p>
            <a:r>
              <a:rPr lang="en-US" dirty="0" smtClean="0">
                <a:latin typeface="Arial" charset="0"/>
              </a:rPr>
              <a:t>Supports peeking</a:t>
            </a:r>
          </a:p>
          <a:p>
            <a:pPr lvl="1"/>
            <a:r>
              <a:rPr lang="en-US" dirty="0" smtClean="0">
                <a:latin typeface="Arial" charset="0"/>
              </a:rPr>
              <a:t>A leap ahead of the competition</a:t>
            </a:r>
          </a:p>
          <a:p>
            <a:pPr lvl="1"/>
            <a:r>
              <a:rPr lang="en-US" dirty="0" smtClean="0">
                <a:latin typeface="Arial" charset="0"/>
              </a:rPr>
              <a:t>BlackBerry 10 Flow at its best!</a:t>
            </a:r>
          </a:p>
          <a:p>
            <a:r>
              <a:rPr lang="en-US" dirty="0" smtClean="0">
                <a:latin typeface="Arial" charset="0"/>
              </a:rPr>
              <a:t>Invoked in the same way!</a:t>
            </a:r>
          </a:p>
        </p:txBody>
      </p:sp>
      <p:sp>
        <p:nvSpPr>
          <p:cNvPr id="24580" name="Slide Number Placeholder 3"/>
          <p:cNvSpPr>
            <a:spLocks noGrp="1"/>
          </p:cNvSpPr>
          <p:nvPr>
            <p:ph type="sldNum" sz="quarter" idx="10"/>
          </p:nvPr>
        </p:nvSpPr>
        <p:spPr>
          <a:noFill/>
        </p:spPr>
        <p:txBody>
          <a:bodyPr/>
          <a:lstStyle/>
          <a:p>
            <a:fld id="{9751C93F-2EF8-45D4-87BA-127546179264}" type="slidenum">
              <a:rPr lang="en-US" smtClean="0">
                <a:latin typeface="Arial" charset="0"/>
              </a:rPr>
              <a:pPr/>
              <a:t>13</a:t>
            </a:fld>
            <a:endParaRPr lang="en-US" smtClean="0">
              <a:latin typeface="Arial" charset="0"/>
            </a:endParaRPr>
          </a:p>
        </p:txBody>
      </p:sp>
      <p:sp>
        <p:nvSpPr>
          <p:cNvPr id="24581" name="AutoShape 4" descr="http://wikis.rim.net/download/attachments/307173647/bb_card_fan_t_l.png?version=1&amp;modificationDate=1339987133000"/>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endParaRPr lang="en-US"/>
          </a:p>
        </p:txBody>
      </p:sp>
      <p:pic>
        <p:nvPicPr>
          <p:cNvPr id="4098" name="Picture 2" descr="Z:\camera\IMG_00000011.png"/>
          <p:cNvPicPr>
            <a:picLocks noChangeAspect="1" noChangeArrowheads="1"/>
          </p:cNvPicPr>
          <p:nvPr/>
        </p:nvPicPr>
        <p:blipFill>
          <a:blip r:embed="rId3" cstate="print"/>
          <a:srcRect/>
          <a:stretch>
            <a:fillRect/>
          </a:stretch>
        </p:blipFill>
        <p:spPr bwMode="auto">
          <a:xfrm>
            <a:off x="5943600" y="1123950"/>
            <a:ext cx="1920240" cy="3200400"/>
          </a:xfrm>
          <a:prstGeom prst="rect">
            <a:avLst/>
          </a:prstGeom>
          <a:noFill/>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latin typeface="Arial" charset="0"/>
              </a:rPr>
              <a:t>Card Styles</a:t>
            </a:r>
            <a:endParaRPr lang="en-US" sz="2000" dirty="0" smtClean="0">
              <a:latin typeface="Arial" charset="0"/>
            </a:endParaRPr>
          </a:p>
        </p:txBody>
      </p:sp>
      <p:sp>
        <p:nvSpPr>
          <p:cNvPr id="26627" name="Rectangle 3"/>
          <p:cNvSpPr>
            <a:spLocks noGrp="1" noChangeArrowheads="1"/>
          </p:cNvSpPr>
          <p:nvPr>
            <p:ph idx="1"/>
          </p:nvPr>
        </p:nvSpPr>
        <p:spPr/>
        <p:txBody>
          <a:bodyPr/>
          <a:lstStyle/>
          <a:p>
            <a:r>
              <a:rPr lang="en-US" dirty="0" smtClean="0">
                <a:latin typeface="Arial" charset="0"/>
              </a:rPr>
              <a:t>Three styles</a:t>
            </a:r>
          </a:p>
          <a:p>
            <a:pPr lvl="1"/>
            <a:r>
              <a:rPr lang="en-US" dirty="0" smtClean="0">
                <a:latin typeface="Arial" charset="0"/>
              </a:rPr>
              <a:t>Composer</a:t>
            </a:r>
          </a:p>
          <a:p>
            <a:pPr lvl="1"/>
            <a:r>
              <a:rPr lang="en-US" dirty="0" smtClean="0">
                <a:latin typeface="Arial" charset="0"/>
              </a:rPr>
              <a:t>Previewer</a:t>
            </a:r>
          </a:p>
          <a:p>
            <a:pPr lvl="1"/>
            <a:r>
              <a:rPr lang="en-US" dirty="0" smtClean="0">
                <a:latin typeface="Arial" charset="0"/>
              </a:rPr>
              <a:t>Picker</a:t>
            </a:r>
          </a:p>
          <a:p>
            <a:endParaRPr lang="en-US" dirty="0" smtClean="0">
              <a:latin typeface="Arial" charset="0"/>
            </a:endParaRPr>
          </a:p>
          <a:p>
            <a:r>
              <a:rPr lang="en-US" dirty="0" smtClean="0">
                <a:latin typeface="Arial" charset="0"/>
              </a:rPr>
              <a:t>Determines</a:t>
            </a:r>
          </a:p>
          <a:p>
            <a:pPr lvl="1"/>
            <a:r>
              <a:rPr lang="en-US" dirty="0" smtClean="0">
                <a:latin typeface="Arial" charset="0"/>
              </a:rPr>
              <a:t>Peek behavior</a:t>
            </a:r>
          </a:p>
          <a:p>
            <a:pPr lvl="1"/>
            <a:r>
              <a:rPr lang="en-US" dirty="0" smtClean="0">
                <a:latin typeface="Arial" charset="0"/>
              </a:rPr>
              <a:t>Transition style</a:t>
            </a:r>
          </a:p>
          <a:p>
            <a:pPr lvl="1"/>
            <a:endParaRPr lang="en-US" dirty="0" smtClean="0">
              <a:latin typeface="Arial" charset="0"/>
            </a:endParaRPr>
          </a:p>
        </p:txBody>
      </p:sp>
      <p:sp>
        <p:nvSpPr>
          <p:cNvPr id="26628" name="Slide Number Placeholder 3"/>
          <p:cNvSpPr>
            <a:spLocks noGrp="1"/>
          </p:cNvSpPr>
          <p:nvPr>
            <p:ph type="sldNum" sz="quarter" idx="10"/>
          </p:nvPr>
        </p:nvSpPr>
        <p:spPr>
          <a:noFill/>
        </p:spPr>
        <p:txBody>
          <a:bodyPr/>
          <a:lstStyle/>
          <a:p>
            <a:fld id="{0BAD5BFE-68EA-4FA2-8024-670DBB757CCC}" type="slidenum">
              <a:rPr lang="en-US" smtClean="0">
                <a:latin typeface="Arial" charset="0"/>
              </a:rPr>
              <a:pPr/>
              <a:t>14</a:t>
            </a:fld>
            <a:endParaRPr lang="en-US" smtClean="0">
              <a:latin typeface="Arial" charset="0"/>
            </a:endParaRPr>
          </a:p>
        </p:txBody>
      </p:sp>
      <p:sp>
        <p:nvSpPr>
          <p:cNvPr id="26629" name="AutoShape 4" descr="http://wikis.rim.net/download/attachments/307173647/bb_card_fan_t_l.png?version=1&amp;modificationDate=1339987133000"/>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endParaRPr lang="en-US"/>
          </a:p>
        </p:txBody>
      </p:sp>
      <p:pic>
        <p:nvPicPr>
          <p:cNvPr id="25602" name="Picture 2" descr="Examples of a picker, composer, and previewer"/>
          <p:cNvPicPr>
            <a:picLocks noChangeAspect="1" noChangeArrowheads="1"/>
          </p:cNvPicPr>
          <p:nvPr/>
        </p:nvPicPr>
        <p:blipFill>
          <a:blip r:embed="rId3" cstate="print"/>
          <a:srcRect/>
          <a:stretch>
            <a:fillRect/>
          </a:stretch>
        </p:blipFill>
        <p:spPr bwMode="auto">
          <a:xfrm>
            <a:off x="3048000" y="1276350"/>
            <a:ext cx="5715000" cy="2857500"/>
          </a:xfrm>
          <a:prstGeom prst="rect">
            <a:avLst/>
          </a:prstGeom>
          <a:noFill/>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latin typeface="Arial" charset="0"/>
              </a:rPr>
              <a:t>Transitions – Fly in from right</a:t>
            </a:r>
            <a:endParaRPr lang="en-US" sz="2000" smtClean="0">
              <a:latin typeface="Arial" charset="0"/>
            </a:endParaRPr>
          </a:p>
        </p:txBody>
      </p:sp>
      <p:sp>
        <p:nvSpPr>
          <p:cNvPr id="27651" name="Rectangle 3"/>
          <p:cNvSpPr>
            <a:spLocks noGrp="1" noChangeArrowheads="1"/>
          </p:cNvSpPr>
          <p:nvPr>
            <p:ph idx="1"/>
          </p:nvPr>
        </p:nvSpPr>
        <p:spPr/>
        <p:txBody>
          <a:bodyPr/>
          <a:lstStyle/>
          <a:p>
            <a:r>
              <a:rPr lang="en-US" smtClean="0">
                <a:latin typeface="Arial" charset="0"/>
              </a:rPr>
              <a:t>Used for Previewers</a:t>
            </a:r>
          </a:p>
        </p:txBody>
      </p:sp>
      <p:sp>
        <p:nvSpPr>
          <p:cNvPr id="27652" name="Slide Number Placeholder 3"/>
          <p:cNvSpPr>
            <a:spLocks noGrp="1"/>
          </p:cNvSpPr>
          <p:nvPr>
            <p:ph type="sldNum" sz="quarter" idx="10"/>
          </p:nvPr>
        </p:nvSpPr>
        <p:spPr>
          <a:noFill/>
        </p:spPr>
        <p:txBody>
          <a:bodyPr/>
          <a:lstStyle/>
          <a:p>
            <a:fld id="{3404C24A-3EBF-4104-86F2-AEB241804970}" type="slidenum">
              <a:rPr lang="en-US" smtClean="0">
                <a:latin typeface="Arial" charset="0"/>
              </a:rPr>
              <a:pPr/>
              <a:t>15</a:t>
            </a:fld>
            <a:endParaRPr lang="en-US" smtClean="0">
              <a:latin typeface="Arial" charset="0"/>
            </a:endParaRPr>
          </a:p>
        </p:txBody>
      </p:sp>
      <p:sp>
        <p:nvSpPr>
          <p:cNvPr id="27653" name="AutoShape 4" descr="http://wikis.rim.net/download/attachments/307173647/bb_card_fan_t_l.png?version=1&amp;modificationDate=1339987133000"/>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endParaRPr lang="en-US"/>
          </a:p>
        </p:txBody>
      </p:sp>
      <p:pic>
        <p:nvPicPr>
          <p:cNvPr id="23554" name="Picture 2" descr="Transition style of previewers"/>
          <p:cNvPicPr>
            <a:picLocks noChangeAspect="1" noChangeArrowheads="1"/>
          </p:cNvPicPr>
          <p:nvPr/>
        </p:nvPicPr>
        <p:blipFill>
          <a:blip r:embed="rId3" cstate="print"/>
          <a:srcRect/>
          <a:stretch>
            <a:fillRect/>
          </a:stretch>
        </p:blipFill>
        <p:spPr bwMode="auto">
          <a:xfrm>
            <a:off x="1600200" y="1581150"/>
            <a:ext cx="5715000" cy="2857500"/>
          </a:xfrm>
          <a:prstGeom prst="rect">
            <a:avLst/>
          </a:prstGeom>
          <a:noFill/>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latin typeface="Arial" charset="0"/>
              </a:rPr>
              <a:t>Transitions – Fly in from bottom</a:t>
            </a:r>
            <a:endParaRPr lang="en-US" sz="2000" smtClean="0">
              <a:latin typeface="Arial" charset="0"/>
            </a:endParaRPr>
          </a:p>
        </p:txBody>
      </p:sp>
      <p:sp>
        <p:nvSpPr>
          <p:cNvPr id="28675" name="Rectangle 3"/>
          <p:cNvSpPr>
            <a:spLocks noGrp="1" noChangeArrowheads="1"/>
          </p:cNvSpPr>
          <p:nvPr>
            <p:ph idx="1"/>
          </p:nvPr>
        </p:nvSpPr>
        <p:spPr/>
        <p:txBody>
          <a:bodyPr/>
          <a:lstStyle/>
          <a:p>
            <a:r>
              <a:rPr lang="en-US" smtClean="0">
                <a:latin typeface="Arial" charset="0"/>
              </a:rPr>
              <a:t>Used for Composers and Pickers</a:t>
            </a:r>
          </a:p>
        </p:txBody>
      </p:sp>
      <p:sp>
        <p:nvSpPr>
          <p:cNvPr id="28676" name="Slide Number Placeholder 3"/>
          <p:cNvSpPr>
            <a:spLocks noGrp="1"/>
          </p:cNvSpPr>
          <p:nvPr>
            <p:ph type="sldNum" sz="quarter" idx="10"/>
          </p:nvPr>
        </p:nvSpPr>
        <p:spPr>
          <a:noFill/>
        </p:spPr>
        <p:txBody>
          <a:bodyPr/>
          <a:lstStyle/>
          <a:p>
            <a:fld id="{5A60033D-9653-46D1-A473-CB756C921720}" type="slidenum">
              <a:rPr lang="en-US" smtClean="0">
                <a:latin typeface="Arial" charset="0"/>
              </a:rPr>
              <a:pPr/>
              <a:t>16</a:t>
            </a:fld>
            <a:endParaRPr lang="en-US" smtClean="0">
              <a:latin typeface="Arial" charset="0"/>
            </a:endParaRPr>
          </a:p>
        </p:txBody>
      </p:sp>
      <p:sp>
        <p:nvSpPr>
          <p:cNvPr id="28677" name="AutoShape 4" descr="http://wikis.rim.net/download/attachments/307173647/bb_card_fan_t_l.png?version=1&amp;modificationDate=1339987133000"/>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endParaRPr lang="en-US"/>
          </a:p>
        </p:txBody>
      </p:sp>
      <p:pic>
        <p:nvPicPr>
          <p:cNvPr id="21506" name="Picture 2" descr="Transition style of composers and pickers"/>
          <p:cNvPicPr>
            <a:picLocks noChangeAspect="1" noChangeArrowheads="1"/>
          </p:cNvPicPr>
          <p:nvPr/>
        </p:nvPicPr>
        <p:blipFill>
          <a:blip r:embed="rId3" cstate="print"/>
          <a:srcRect/>
          <a:stretch>
            <a:fillRect/>
          </a:stretch>
        </p:blipFill>
        <p:spPr bwMode="auto">
          <a:xfrm>
            <a:off x="2514600" y="1581150"/>
            <a:ext cx="3619500" cy="2857500"/>
          </a:xfrm>
          <a:prstGeom prst="rect">
            <a:avLst/>
          </a:prstGeom>
          <a:noFill/>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latin typeface="Arial" charset="0"/>
              </a:rPr>
              <a:t>Previewers and Pickers </a:t>
            </a:r>
            <a:r>
              <a:rPr lang="en-US" sz="2000" dirty="0" smtClean="0">
                <a:latin typeface="Arial" charset="0"/>
              </a:rPr>
              <a:t/>
            </a:r>
            <a:br>
              <a:rPr lang="en-US" sz="2000" dirty="0" smtClean="0">
                <a:latin typeface="Arial" charset="0"/>
              </a:rPr>
            </a:br>
            <a:r>
              <a:rPr lang="en-US" sz="2000" dirty="0" smtClean="0">
                <a:latin typeface="Arial" charset="0"/>
              </a:rPr>
              <a:t>Navigational Peek to Parent</a:t>
            </a:r>
          </a:p>
        </p:txBody>
      </p:sp>
      <p:sp>
        <p:nvSpPr>
          <p:cNvPr id="29699" name="Rectangle 3"/>
          <p:cNvSpPr>
            <a:spLocks noGrp="1" noChangeArrowheads="1"/>
          </p:cNvSpPr>
          <p:nvPr>
            <p:ph idx="1"/>
          </p:nvPr>
        </p:nvSpPr>
        <p:spPr>
          <a:xfrm>
            <a:off x="327025" y="895350"/>
            <a:ext cx="4321175" cy="3733800"/>
          </a:xfrm>
        </p:spPr>
        <p:txBody>
          <a:bodyPr/>
          <a:lstStyle/>
          <a:p>
            <a:r>
              <a:rPr lang="en-US" sz="2000" dirty="0" smtClean="0">
                <a:latin typeface="Arial" charset="0"/>
              </a:rPr>
              <a:t>Peeked from content </a:t>
            </a:r>
          </a:p>
          <a:p>
            <a:r>
              <a:rPr lang="en-US" sz="2000" dirty="0" smtClean="0">
                <a:latin typeface="Arial" charset="0"/>
              </a:rPr>
              <a:t>Peeks parent</a:t>
            </a:r>
          </a:p>
          <a:p>
            <a:r>
              <a:rPr lang="en-US" sz="2000" dirty="0" smtClean="0">
                <a:latin typeface="Arial" charset="0"/>
              </a:rPr>
              <a:t>Releasing above a threshold closes the Card</a:t>
            </a:r>
          </a:p>
          <a:p>
            <a:r>
              <a:rPr lang="en-US" sz="2000" dirty="0" smtClean="0">
                <a:latin typeface="Arial" charset="0"/>
              </a:rPr>
              <a:t>Releasing under threshold re-centers the Card</a:t>
            </a:r>
          </a:p>
          <a:p>
            <a:pPr lvl="1"/>
            <a:endParaRPr lang="en-US" sz="1800" dirty="0" smtClean="0">
              <a:latin typeface="Arial" charset="0"/>
            </a:endParaRPr>
          </a:p>
          <a:p>
            <a:pPr lvl="1"/>
            <a:endParaRPr lang="en-US" sz="1800" dirty="0" smtClean="0">
              <a:latin typeface="Arial" charset="0"/>
            </a:endParaRPr>
          </a:p>
        </p:txBody>
      </p:sp>
      <p:sp>
        <p:nvSpPr>
          <p:cNvPr id="29700" name="Slide Number Placeholder 3"/>
          <p:cNvSpPr>
            <a:spLocks noGrp="1"/>
          </p:cNvSpPr>
          <p:nvPr>
            <p:ph type="sldNum" sz="quarter" idx="10"/>
          </p:nvPr>
        </p:nvSpPr>
        <p:spPr>
          <a:noFill/>
        </p:spPr>
        <p:txBody>
          <a:bodyPr/>
          <a:lstStyle/>
          <a:p>
            <a:fld id="{569F53C6-01AD-4949-8F54-54F8A49CEAD9}" type="slidenum">
              <a:rPr lang="en-US" smtClean="0">
                <a:latin typeface="Arial" charset="0"/>
              </a:rPr>
              <a:pPr/>
              <a:t>17</a:t>
            </a:fld>
            <a:endParaRPr lang="en-US" smtClean="0">
              <a:latin typeface="Arial" charset="0"/>
            </a:endParaRPr>
          </a:p>
        </p:txBody>
      </p:sp>
      <p:sp>
        <p:nvSpPr>
          <p:cNvPr id="29701" name="AutoShape 4" descr="http://wikis.rim.net/download/attachments/307173647/bb_card_fan_t_l.png?version=1&amp;modificationDate=1339987133000"/>
          <p:cNvSpPr>
            <a:spLocks noChangeAspect="1" noChangeArrowheads="1"/>
          </p:cNvSpPr>
          <p:nvPr/>
        </p:nvSpPr>
        <p:spPr bwMode="auto">
          <a:xfrm>
            <a:off x="149225" y="-144463"/>
            <a:ext cx="304800" cy="304801"/>
          </a:xfrm>
          <a:prstGeom prst="rect">
            <a:avLst/>
          </a:prstGeom>
          <a:noFill/>
          <a:ln w="9525">
            <a:noFill/>
            <a:miter lim="800000"/>
            <a:headEnd/>
            <a:tailEnd/>
          </a:ln>
        </p:spPr>
        <p:txBody>
          <a:bodyPr/>
          <a:lstStyle/>
          <a:p>
            <a:endParaRPr lang="en-US"/>
          </a:p>
        </p:txBody>
      </p:sp>
      <p:pic>
        <p:nvPicPr>
          <p:cNvPr id="19458" name="Picture 2" descr="Parent and root peek"/>
          <p:cNvPicPr>
            <a:picLocks noChangeAspect="1" noChangeArrowheads="1"/>
          </p:cNvPicPr>
          <p:nvPr/>
        </p:nvPicPr>
        <p:blipFill>
          <a:blip r:embed="rId3" cstate="print"/>
          <a:srcRect/>
          <a:stretch>
            <a:fillRect/>
          </a:stretch>
        </p:blipFill>
        <p:spPr bwMode="auto">
          <a:xfrm>
            <a:off x="4267200" y="971550"/>
            <a:ext cx="4536440" cy="3581400"/>
          </a:xfrm>
          <a:prstGeom prst="rect">
            <a:avLst/>
          </a:prstGeom>
          <a:noFill/>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Let’s see invocation in action!</a:t>
            </a:r>
          </a:p>
          <a:p>
            <a:pPr lvl="1"/>
            <a:endParaRPr lang="en-US" dirty="0" smtClean="0"/>
          </a:p>
          <a:p>
            <a:r>
              <a:rPr lang="en-US" dirty="0" smtClean="0"/>
              <a:t>Demo will use the invocation framework and BBM to…</a:t>
            </a:r>
          </a:p>
          <a:p>
            <a:pPr lvl="1"/>
            <a:r>
              <a:rPr lang="en-US" dirty="0" smtClean="0"/>
              <a:t>Start a chat session and send the file with custom data (card)</a:t>
            </a:r>
          </a:p>
          <a:p>
            <a:pPr lvl="1"/>
            <a:r>
              <a:rPr lang="en-US" dirty="0" smtClean="0"/>
              <a:t>Open the file when touched in BBM (unbound invocation)</a:t>
            </a:r>
          </a:p>
          <a:p>
            <a:pPr lvl="1"/>
            <a:endParaRPr lang="en-US" dirty="0" smtClean="0"/>
          </a:p>
          <a:p>
            <a:pPr lvl="1"/>
            <a:endParaRPr lang="en-US" dirty="0" smtClean="0"/>
          </a:p>
          <a:p>
            <a:r>
              <a:rPr lang="en-US" dirty="0" smtClean="0"/>
              <a:t>Let’s run the demo</a:t>
            </a:r>
          </a:p>
          <a:p>
            <a:pPr lvl="1"/>
            <a:endParaRPr lang="en-US" dirty="0"/>
          </a:p>
        </p:txBody>
      </p:sp>
      <p:sp>
        <p:nvSpPr>
          <p:cNvPr id="4" name="Slide Number Placeholder 3"/>
          <p:cNvSpPr>
            <a:spLocks noGrp="1"/>
          </p:cNvSpPr>
          <p:nvPr>
            <p:ph type="sldNum" sz="quarter" idx="10"/>
          </p:nvPr>
        </p:nvSpPr>
        <p:spPr/>
        <p:txBody>
          <a:bodyPr/>
          <a:lstStyle/>
          <a:p>
            <a:pPr>
              <a:defRPr/>
            </a:pPr>
            <a:fld id="{D84B64D9-8385-4DDB-B491-31DBBA9B6E56}" type="slidenum">
              <a:rPr lang="en-US" smtClean="0"/>
              <a:pPr>
                <a:defRPr/>
              </a:pPr>
              <a:t>18</a:t>
            </a:fld>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Invocation Framework</a:t>
            </a:r>
            <a:endParaRPr lang="en-US" dirty="0"/>
          </a:p>
        </p:txBody>
      </p:sp>
      <p:sp>
        <p:nvSpPr>
          <p:cNvPr id="3" name="Content Placeholder 2"/>
          <p:cNvSpPr>
            <a:spLocks noGrp="1"/>
          </p:cNvSpPr>
          <p:nvPr>
            <p:ph idx="1"/>
          </p:nvPr>
        </p:nvSpPr>
        <p:spPr/>
        <p:txBody>
          <a:bodyPr/>
          <a:lstStyle/>
          <a:p>
            <a:r>
              <a:rPr lang="en-US" dirty="0" smtClean="0"/>
              <a:t>How was that done?</a:t>
            </a:r>
          </a:p>
          <a:p>
            <a:r>
              <a:rPr lang="en-US" dirty="0" smtClean="0"/>
              <a:t>Let’s see the code for:</a:t>
            </a:r>
          </a:p>
          <a:p>
            <a:pPr lvl="2"/>
            <a:r>
              <a:rPr lang="en-US" dirty="0" smtClean="0"/>
              <a:t>Sending Data</a:t>
            </a:r>
          </a:p>
          <a:p>
            <a:pPr lvl="2"/>
            <a:r>
              <a:rPr lang="en-US" dirty="0" smtClean="0"/>
              <a:t>Receiving Data</a:t>
            </a:r>
          </a:p>
          <a:p>
            <a:pPr lvl="2"/>
            <a:endParaRPr lang="en-US" dirty="0" smtClean="0"/>
          </a:p>
          <a:p>
            <a:r>
              <a:rPr lang="en-US" dirty="0" smtClean="0"/>
              <a:t>Sending Data</a:t>
            </a:r>
          </a:p>
          <a:p>
            <a:pPr lvl="1"/>
            <a:r>
              <a:rPr lang="en-US" dirty="0" smtClean="0"/>
              <a:t>Create File to Send</a:t>
            </a:r>
          </a:p>
          <a:p>
            <a:pPr lvl="1"/>
            <a:r>
              <a:rPr lang="en-US" dirty="0" smtClean="0"/>
              <a:t>Invoke BBM and send file</a:t>
            </a:r>
            <a:endParaRPr lang="en-US" dirty="0"/>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19</a:t>
            </a:fld>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1485900"/>
            <a:ext cx="7772400" cy="955675"/>
          </a:xfrm>
        </p:spPr>
        <p:txBody>
          <a:bodyPr/>
          <a:lstStyle/>
          <a:p>
            <a:r>
              <a:rPr lang="en-US" dirty="0" smtClean="0">
                <a:latin typeface="Arial" charset="0"/>
              </a:rPr>
              <a:t>Invocation Framework</a:t>
            </a:r>
          </a:p>
        </p:txBody>
      </p:sp>
      <p:sp>
        <p:nvSpPr>
          <p:cNvPr id="14339" name="Rectangle 3"/>
          <p:cNvSpPr>
            <a:spLocks noGrp="1" noChangeArrowheads="1"/>
          </p:cNvSpPr>
          <p:nvPr>
            <p:ph type="subTitle" idx="1"/>
          </p:nvPr>
        </p:nvSpPr>
        <p:spPr>
          <a:xfrm>
            <a:off x="685800" y="2571750"/>
            <a:ext cx="6400800" cy="1217613"/>
          </a:xfrm>
        </p:spPr>
        <p:txBody>
          <a:bodyPr/>
          <a:lstStyle/>
          <a:p>
            <a:r>
              <a:rPr lang="en-US" dirty="0" smtClean="0">
                <a:latin typeface="Arial" charset="0"/>
              </a:rPr>
              <a:t>Mark Sohm</a:t>
            </a:r>
          </a:p>
          <a:p>
            <a:r>
              <a:rPr lang="en-US" dirty="0" err="1" smtClean="0">
                <a:latin typeface="Arial" charset="0"/>
              </a:rPr>
              <a:t>MSohm</a:t>
            </a:r>
            <a:r>
              <a:rPr lang="en-US" dirty="0" smtClean="0">
                <a:latin typeface="Arial" charset="0"/>
              </a:rPr>
              <a:t> in the BlackBerry Developer Forum</a:t>
            </a:r>
          </a:p>
        </p:txBody>
      </p:sp>
      <p:sp>
        <p:nvSpPr>
          <p:cNvPr id="14340" name="Slide Number Placeholder 4"/>
          <p:cNvSpPr>
            <a:spLocks noGrp="1"/>
          </p:cNvSpPr>
          <p:nvPr>
            <p:ph type="sldNum" sz="quarter" idx="4294967295"/>
          </p:nvPr>
        </p:nvSpPr>
        <p:spPr>
          <a:xfrm>
            <a:off x="7010400" y="4672013"/>
            <a:ext cx="2133600" cy="357187"/>
          </a:xfrm>
          <a:noFill/>
        </p:spPr>
        <p:txBody>
          <a:bodyPr/>
          <a:lstStyle/>
          <a:p>
            <a:fld id="{773D1E65-4537-4608-BEBC-7670CB0A9636}" type="slidenum">
              <a:rPr lang="en-US" smtClean="0">
                <a:latin typeface="Arial" charset="0"/>
              </a:rPr>
              <a:pPr/>
              <a:t>2</a:t>
            </a:fld>
            <a:endParaRPr lang="en-US" smtClean="0">
              <a:latin typeface="Arial"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Data</a:t>
            </a:r>
            <a:endParaRPr lang="en-US" dirty="0"/>
          </a:p>
        </p:txBody>
      </p:sp>
      <p:sp>
        <p:nvSpPr>
          <p:cNvPr id="3" name="Content Placeholder 2"/>
          <p:cNvSpPr>
            <a:spLocks noGrp="1"/>
          </p:cNvSpPr>
          <p:nvPr>
            <p:ph idx="1"/>
          </p:nvPr>
        </p:nvSpPr>
        <p:spPr/>
        <p:txBody>
          <a:bodyPr/>
          <a:lstStyle/>
          <a:p>
            <a:pPr marL="0" marR="0">
              <a:lnSpc>
                <a:spcPct val="115000"/>
              </a:lnSpc>
              <a:spcBef>
                <a:spcPts val="0"/>
              </a:spcBef>
              <a:spcAft>
                <a:spcPts val="0"/>
              </a:spcAft>
              <a:buNone/>
            </a:pPr>
            <a:r>
              <a:rPr lang="en-US" sz="1600" dirty="0" err="1" smtClean="0">
                <a:solidFill>
                  <a:srgbClr val="005032"/>
                </a:solidFill>
                <a:latin typeface="Consolas"/>
                <a:ea typeface="Calibri"/>
                <a:cs typeface="Times New Roman"/>
              </a:rPr>
              <a:t>QString</a:t>
            </a:r>
            <a:r>
              <a:rPr lang="en-US" sz="1600" dirty="0" smtClean="0">
                <a:solidFill>
                  <a:srgbClr val="000000"/>
                </a:solidFill>
                <a:latin typeface="Consolas"/>
                <a:ea typeface="Calibri"/>
                <a:cs typeface="Times New Roman"/>
              </a:rPr>
              <a:t> path =</a:t>
            </a:r>
          </a:p>
          <a:p>
            <a:pPr marL="0" marR="0">
              <a:lnSpc>
                <a:spcPct val="115000"/>
              </a:lnSpc>
              <a:spcBef>
                <a:spcPts val="0"/>
              </a:spcBef>
              <a:spcAft>
                <a:spcPts val="0"/>
              </a:spcAft>
              <a:buNone/>
            </a:pPr>
            <a:r>
              <a:rPr lang="en-US" sz="1600" dirty="0" smtClean="0">
                <a:solidFill>
                  <a:srgbClr val="000000"/>
                </a:solidFill>
                <a:latin typeface="Consolas"/>
                <a:ea typeface="Calibri"/>
                <a:cs typeface="Times New Roman"/>
              </a:rPr>
              <a:t>	</a:t>
            </a:r>
            <a:r>
              <a:rPr lang="en-US" sz="1600" dirty="0" err="1" smtClean="0">
                <a:solidFill>
                  <a:srgbClr val="005032"/>
                </a:solidFill>
                <a:latin typeface="Consolas"/>
                <a:ea typeface="Calibri"/>
                <a:cs typeface="Times New Roman"/>
              </a:rPr>
              <a:t>QDir</a:t>
            </a:r>
            <a:r>
              <a:rPr lang="en-US" sz="1600" dirty="0" smtClean="0">
                <a:solidFill>
                  <a:srgbClr val="000000"/>
                </a:solidFill>
                <a:latin typeface="Consolas"/>
                <a:ea typeface="Calibri"/>
                <a:cs typeface="Times New Roman"/>
              </a:rPr>
              <a:t>::</a:t>
            </a:r>
            <a:r>
              <a:rPr lang="en-US" sz="1600" i="1" dirty="0" smtClean="0">
                <a:solidFill>
                  <a:srgbClr val="000000"/>
                </a:solidFill>
                <a:latin typeface="Consolas"/>
                <a:ea typeface="Calibri"/>
                <a:cs typeface="Times New Roman"/>
              </a:rPr>
              <a:t>current</a:t>
            </a:r>
            <a:r>
              <a:rPr lang="en-US" sz="1600" dirty="0" smtClean="0">
                <a:solidFill>
                  <a:srgbClr val="000000"/>
                </a:solidFill>
                <a:latin typeface="Consolas"/>
                <a:ea typeface="Calibri"/>
                <a:cs typeface="Times New Roman"/>
              </a:rPr>
              <a:t>().</a:t>
            </a:r>
            <a:r>
              <a:rPr lang="en-US" sz="1600" b="1" dirty="0" err="1" smtClean="0">
                <a:solidFill>
                  <a:srgbClr val="642880"/>
                </a:solidFill>
                <a:latin typeface="Consolas"/>
                <a:ea typeface="Calibri"/>
                <a:cs typeface="Times New Roman"/>
              </a:rPr>
              <a:t>absoluteFilePath</a:t>
            </a:r>
            <a:r>
              <a:rPr lang="en-US" sz="1600" dirty="0" smtClean="0">
                <a:solidFill>
                  <a:srgbClr val="000000"/>
                </a:solidFill>
                <a:latin typeface="Consolas"/>
                <a:ea typeface="Calibri"/>
                <a:cs typeface="Times New Roman"/>
              </a:rPr>
              <a:t>(</a:t>
            </a:r>
            <a:r>
              <a:rPr lang="en-US" sz="1600" dirty="0" smtClean="0">
                <a:solidFill>
                  <a:srgbClr val="2A00FF"/>
                </a:solidFill>
                <a:latin typeface="Consolas"/>
                <a:ea typeface="Calibri"/>
                <a:cs typeface="Times New Roman"/>
              </a:rPr>
              <a:t>"data/bucketItemToShare.buk"</a:t>
            </a:r>
            <a:r>
              <a:rPr lang="en-US" sz="1600" dirty="0" smtClean="0">
                <a:solidFill>
                  <a:srgbClr val="000000"/>
                </a:solidFill>
                <a:latin typeface="Consolas"/>
                <a:ea typeface="Calibri"/>
                <a:cs typeface="Times New Roman"/>
              </a:rPr>
              <a:t>);</a:t>
            </a:r>
            <a:endParaRPr lang="en-US" sz="2000" dirty="0" smtClean="0">
              <a:latin typeface="Calibri"/>
              <a:ea typeface="Calibri"/>
              <a:cs typeface="Times New Roman"/>
            </a:endParaRPr>
          </a:p>
          <a:p>
            <a:pPr marL="0" marR="0">
              <a:lnSpc>
                <a:spcPct val="115000"/>
              </a:lnSpc>
              <a:spcBef>
                <a:spcPts val="0"/>
              </a:spcBef>
              <a:spcAft>
                <a:spcPts val="0"/>
              </a:spcAft>
              <a:buNone/>
            </a:pPr>
            <a:r>
              <a:rPr lang="en-US" sz="1600" dirty="0" smtClean="0">
                <a:latin typeface="Consolas"/>
                <a:ea typeface="Calibri"/>
                <a:cs typeface="Times New Roman"/>
              </a:rPr>
              <a:t> </a:t>
            </a:r>
            <a:endParaRPr lang="en-US" sz="2000" dirty="0" smtClean="0">
              <a:latin typeface="Calibri"/>
              <a:ea typeface="Calibri"/>
              <a:cs typeface="Times New Roman"/>
            </a:endParaRPr>
          </a:p>
          <a:p>
            <a:pPr marL="0" marR="0">
              <a:lnSpc>
                <a:spcPct val="115000"/>
              </a:lnSpc>
              <a:spcBef>
                <a:spcPts val="0"/>
              </a:spcBef>
              <a:spcAft>
                <a:spcPts val="0"/>
              </a:spcAft>
              <a:buNone/>
            </a:pPr>
            <a:r>
              <a:rPr lang="en-US" sz="1600" dirty="0" err="1" smtClean="0">
                <a:solidFill>
                  <a:srgbClr val="0000C0"/>
                </a:solidFill>
                <a:latin typeface="Consolas"/>
                <a:ea typeface="Calibri"/>
                <a:cs typeface="Times New Roman"/>
              </a:rPr>
              <a:t>m_pInvocation</a:t>
            </a:r>
            <a:r>
              <a:rPr lang="en-US" sz="1600" dirty="0" smtClean="0">
                <a:solidFill>
                  <a:srgbClr val="000000"/>
                </a:solidFill>
                <a:latin typeface="Consolas"/>
                <a:ea typeface="Calibri"/>
                <a:cs typeface="Times New Roman"/>
              </a:rPr>
              <a:t> = </a:t>
            </a:r>
            <a:r>
              <a:rPr lang="en-US" sz="1600" dirty="0" smtClean="0">
                <a:solidFill>
                  <a:srgbClr val="005032"/>
                </a:solidFill>
                <a:latin typeface="Consolas"/>
                <a:ea typeface="Calibri"/>
                <a:cs typeface="Times New Roman"/>
              </a:rPr>
              <a:t>Invocation</a:t>
            </a:r>
            <a:r>
              <a:rPr lang="en-US" sz="1600" dirty="0" smtClean="0">
                <a:solidFill>
                  <a:srgbClr val="000000"/>
                </a:solidFill>
                <a:latin typeface="Consolas"/>
                <a:ea typeface="Calibri"/>
                <a:cs typeface="Times New Roman"/>
              </a:rPr>
              <a:t>::</a:t>
            </a:r>
            <a:r>
              <a:rPr lang="en-US" sz="1600" i="1" dirty="0" smtClean="0">
                <a:solidFill>
                  <a:srgbClr val="000000"/>
                </a:solidFill>
                <a:latin typeface="Consolas"/>
                <a:ea typeface="Calibri"/>
                <a:cs typeface="Times New Roman"/>
              </a:rPr>
              <a:t>create</a:t>
            </a:r>
            <a:r>
              <a:rPr lang="en-US" sz="1600" dirty="0" smtClean="0">
                <a:solidFill>
                  <a:srgbClr val="000000"/>
                </a:solidFill>
                <a:latin typeface="Consolas"/>
                <a:ea typeface="Calibri"/>
                <a:cs typeface="Times New Roman"/>
              </a:rPr>
              <a:t>(</a:t>
            </a:r>
            <a:endParaRPr lang="en-US" sz="2000" dirty="0" smtClean="0">
              <a:latin typeface="Calibri"/>
              <a:ea typeface="Calibri"/>
              <a:cs typeface="Times New Roman"/>
            </a:endParaRPr>
          </a:p>
          <a:p>
            <a:pPr marL="0" marR="0">
              <a:lnSpc>
                <a:spcPct val="115000"/>
              </a:lnSpc>
              <a:spcBef>
                <a:spcPts val="0"/>
              </a:spcBef>
              <a:spcAft>
                <a:spcPts val="0"/>
              </a:spcAft>
              <a:buNone/>
            </a:pPr>
            <a:r>
              <a:rPr lang="en-US" sz="1600" dirty="0" smtClean="0">
                <a:solidFill>
                  <a:srgbClr val="000000"/>
                </a:solidFill>
                <a:latin typeface="Consolas"/>
                <a:ea typeface="Calibri"/>
                <a:cs typeface="Times New Roman"/>
              </a:rPr>
              <a:t>			</a:t>
            </a:r>
            <a:r>
              <a:rPr lang="en-US" sz="1600" dirty="0" err="1" smtClean="0">
                <a:solidFill>
                  <a:srgbClr val="005032"/>
                </a:solidFill>
                <a:latin typeface="Consolas"/>
                <a:ea typeface="Calibri"/>
                <a:cs typeface="Times New Roman"/>
              </a:rPr>
              <a:t>InvokeQuery</a:t>
            </a:r>
            <a:r>
              <a:rPr lang="en-US" sz="1600" dirty="0" smtClean="0">
                <a:solidFill>
                  <a:srgbClr val="000000"/>
                </a:solidFill>
                <a:latin typeface="Consolas"/>
                <a:ea typeface="Calibri"/>
                <a:cs typeface="Times New Roman"/>
              </a:rPr>
              <a:t>::</a:t>
            </a:r>
            <a:r>
              <a:rPr lang="en-US" sz="1600" i="1" dirty="0" smtClean="0">
                <a:solidFill>
                  <a:srgbClr val="000000"/>
                </a:solidFill>
                <a:latin typeface="Consolas"/>
                <a:ea typeface="Calibri"/>
                <a:cs typeface="Times New Roman"/>
              </a:rPr>
              <a:t>create</a:t>
            </a:r>
            <a:r>
              <a:rPr lang="en-US" sz="1600" dirty="0" smtClean="0">
                <a:solidFill>
                  <a:srgbClr val="000000"/>
                </a:solidFill>
                <a:latin typeface="Consolas"/>
                <a:ea typeface="Calibri"/>
                <a:cs typeface="Times New Roman"/>
              </a:rPr>
              <a:t>().parent(</a:t>
            </a:r>
            <a:r>
              <a:rPr lang="en-US" sz="1600" b="1" dirty="0" smtClean="0">
                <a:solidFill>
                  <a:srgbClr val="7F0055"/>
                </a:solidFill>
                <a:latin typeface="Consolas"/>
                <a:ea typeface="Calibri"/>
                <a:cs typeface="Times New Roman"/>
              </a:rPr>
              <a:t>this</a:t>
            </a:r>
            <a:r>
              <a:rPr lang="en-US" sz="1600" dirty="0" smtClean="0">
                <a:solidFill>
                  <a:srgbClr val="000000"/>
                </a:solidFill>
                <a:latin typeface="Consolas"/>
                <a:ea typeface="Calibri"/>
                <a:cs typeface="Times New Roman"/>
              </a:rPr>
              <a:t>).</a:t>
            </a:r>
            <a:r>
              <a:rPr lang="en-US" sz="1600" dirty="0" err="1" smtClean="0">
                <a:solidFill>
                  <a:srgbClr val="000000"/>
                </a:solidFill>
                <a:latin typeface="Consolas"/>
                <a:ea typeface="Calibri"/>
                <a:cs typeface="Times New Roman"/>
              </a:rPr>
              <a:t>uri</a:t>
            </a:r>
            <a:r>
              <a:rPr lang="en-US" sz="1600" dirty="0" smtClean="0">
                <a:solidFill>
                  <a:srgbClr val="000000"/>
                </a:solidFill>
                <a:latin typeface="Consolas"/>
                <a:ea typeface="Calibri"/>
                <a:cs typeface="Times New Roman"/>
              </a:rPr>
              <a:t>(</a:t>
            </a:r>
            <a:endParaRPr lang="en-US" sz="2000" dirty="0" smtClean="0">
              <a:latin typeface="Calibri"/>
              <a:ea typeface="Calibri"/>
              <a:cs typeface="Times New Roman"/>
            </a:endParaRPr>
          </a:p>
          <a:p>
            <a:pPr marL="0" marR="0">
              <a:lnSpc>
                <a:spcPct val="115000"/>
              </a:lnSpc>
              <a:spcBef>
                <a:spcPts val="0"/>
              </a:spcBef>
              <a:spcAft>
                <a:spcPts val="0"/>
              </a:spcAft>
              <a:buNone/>
            </a:pPr>
            <a:endParaRPr lang="en-US" sz="1600" dirty="0" smtClean="0">
              <a:solidFill>
                <a:srgbClr val="000000"/>
              </a:solidFill>
              <a:latin typeface="Consolas"/>
              <a:ea typeface="Calibri"/>
              <a:cs typeface="Times New Roman"/>
            </a:endParaRPr>
          </a:p>
          <a:p>
            <a:pPr marL="0" marR="0">
              <a:lnSpc>
                <a:spcPct val="115000"/>
              </a:lnSpc>
              <a:spcBef>
                <a:spcPts val="0"/>
              </a:spcBef>
              <a:spcAft>
                <a:spcPts val="0"/>
              </a:spcAft>
              <a:buNone/>
            </a:pPr>
            <a:r>
              <a:rPr lang="en-US" sz="1600" dirty="0" err="1" smtClean="0">
                <a:solidFill>
                  <a:srgbClr val="005032"/>
                </a:solidFill>
                <a:latin typeface="Consolas"/>
                <a:ea typeface="Calibri"/>
                <a:cs typeface="Times New Roman"/>
              </a:rPr>
              <a:t>QUrl</a:t>
            </a:r>
            <a:r>
              <a:rPr lang="en-US" sz="1600" dirty="0" smtClean="0">
                <a:solidFill>
                  <a:srgbClr val="000000"/>
                </a:solidFill>
                <a:latin typeface="Consolas"/>
                <a:ea typeface="Calibri"/>
                <a:cs typeface="Times New Roman"/>
              </a:rPr>
              <a:t>::</a:t>
            </a:r>
            <a:r>
              <a:rPr lang="en-US" sz="1600" b="1" dirty="0" err="1" smtClean="0">
                <a:solidFill>
                  <a:srgbClr val="642880"/>
                </a:solidFill>
                <a:latin typeface="Consolas"/>
                <a:ea typeface="Calibri"/>
                <a:cs typeface="Times New Roman"/>
              </a:rPr>
              <a:t>fromLocalFile</a:t>
            </a:r>
            <a:r>
              <a:rPr lang="en-US" sz="1600" dirty="0" smtClean="0">
                <a:solidFill>
                  <a:srgbClr val="000000"/>
                </a:solidFill>
                <a:latin typeface="Consolas"/>
                <a:ea typeface="Calibri"/>
                <a:cs typeface="Times New Roman"/>
              </a:rPr>
              <a:t>(path)).</a:t>
            </a:r>
            <a:r>
              <a:rPr lang="en-US" sz="1600" dirty="0" err="1" smtClean="0">
                <a:solidFill>
                  <a:srgbClr val="000000"/>
                </a:solidFill>
                <a:latin typeface="Consolas"/>
                <a:ea typeface="Calibri"/>
                <a:cs typeface="Times New Roman"/>
              </a:rPr>
              <a:t>invokeTargetId</a:t>
            </a:r>
            <a:r>
              <a:rPr lang="en-US" sz="1600" dirty="0" smtClean="0">
                <a:solidFill>
                  <a:srgbClr val="000000"/>
                </a:solidFill>
                <a:latin typeface="Consolas"/>
                <a:ea typeface="Calibri"/>
                <a:cs typeface="Times New Roman"/>
              </a:rPr>
              <a:t>(</a:t>
            </a:r>
            <a:r>
              <a:rPr lang="en-US" sz="1600" dirty="0" smtClean="0">
                <a:solidFill>
                  <a:srgbClr val="2A00FF"/>
                </a:solidFill>
                <a:latin typeface="Consolas"/>
                <a:ea typeface="Calibri"/>
                <a:cs typeface="Times New Roman"/>
              </a:rPr>
              <a:t>"</a:t>
            </a:r>
            <a:r>
              <a:rPr lang="en-US" sz="1600" dirty="0" err="1" smtClean="0">
                <a:solidFill>
                  <a:srgbClr val="2A00FF"/>
                </a:solidFill>
                <a:latin typeface="Consolas"/>
                <a:ea typeface="Calibri"/>
                <a:cs typeface="Times New Roman"/>
              </a:rPr>
              <a:t>sys.bbm.sharehandler</a:t>
            </a:r>
            <a:r>
              <a:rPr lang="en-US" sz="1600" dirty="0" smtClean="0">
                <a:solidFill>
                  <a:srgbClr val="2A00FF"/>
                </a:solidFill>
                <a:latin typeface="Consolas"/>
                <a:ea typeface="Calibri"/>
                <a:cs typeface="Times New Roman"/>
              </a:rPr>
              <a:t>"</a:t>
            </a:r>
            <a:r>
              <a:rPr lang="en-US" sz="1600" dirty="0" smtClean="0">
                <a:solidFill>
                  <a:srgbClr val="000000"/>
                </a:solidFill>
                <a:latin typeface="Consolas"/>
                <a:ea typeface="Calibri"/>
                <a:cs typeface="Times New Roman"/>
              </a:rPr>
              <a:t>));</a:t>
            </a:r>
            <a:endParaRPr lang="en-US" sz="2000" dirty="0" smtClean="0">
              <a:latin typeface="Calibri"/>
              <a:ea typeface="Calibri"/>
              <a:cs typeface="Times New Roman"/>
            </a:endParaRPr>
          </a:p>
          <a:p>
            <a:pPr marL="0" marR="0">
              <a:lnSpc>
                <a:spcPct val="115000"/>
              </a:lnSpc>
              <a:spcBef>
                <a:spcPts val="0"/>
              </a:spcBef>
              <a:spcAft>
                <a:spcPts val="0"/>
              </a:spcAft>
              <a:buNone/>
            </a:pPr>
            <a:r>
              <a:rPr lang="en-US" sz="1600" dirty="0" smtClean="0">
                <a:latin typeface="Consolas"/>
                <a:ea typeface="Calibri"/>
                <a:cs typeface="Times New Roman"/>
              </a:rPr>
              <a:t> </a:t>
            </a:r>
            <a:endParaRPr lang="en-US" sz="2000" dirty="0" smtClean="0">
              <a:latin typeface="Calibri"/>
              <a:ea typeface="Calibri"/>
              <a:cs typeface="Times New Roman"/>
            </a:endParaRPr>
          </a:p>
          <a:p>
            <a:pPr marL="0" marR="0">
              <a:lnSpc>
                <a:spcPct val="115000"/>
              </a:lnSpc>
              <a:spcBef>
                <a:spcPts val="0"/>
              </a:spcBef>
              <a:spcAft>
                <a:spcPts val="1000"/>
              </a:spcAft>
              <a:buNone/>
            </a:pPr>
            <a:r>
              <a:rPr lang="en-US" sz="1600" dirty="0" err="1" smtClean="0">
                <a:solidFill>
                  <a:srgbClr val="005032"/>
                </a:solidFill>
                <a:latin typeface="Consolas"/>
                <a:ea typeface="Calibri"/>
                <a:cs typeface="Times New Roman"/>
              </a:rPr>
              <a:t>QObject</a:t>
            </a:r>
            <a:r>
              <a:rPr lang="en-US" sz="1600" dirty="0" smtClean="0">
                <a:solidFill>
                  <a:srgbClr val="000000"/>
                </a:solidFill>
                <a:latin typeface="Consolas"/>
                <a:ea typeface="Calibri"/>
                <a:cs typeface="Times New Roman"/>
              </a:rPr>
              <a:t>::</a:t>
            </a:r>
            <a:r>
              <a:rPr lang="en-US" sz="1600" b="1" dirty="0" smtClean="0">
                <a:solidFill>
                  <a:srgbClr val="642880"/>
                </a:solidFill>
                <a:latin typeface="Consolas"/>
                <a:ea typeface="Calibri"/>
                <a:cs typeface="Times New Roman"/>
              </a:rPr>
              <a:t>connect</a:t>
            </a:r>
            <a:r>
              <a:rPr lang="en-US" sz="1600" dirty="0" smtClean="0">
                <a:solidFill>
                  <a:srgbClr val="000000"/>
                </a:solidFill>
                <a:latin typeface="Consolas"/>
                <a:ea typeface="Calibri"/>
                <a:cs typeface="Times New Roman"/>
              </a:rPr>
              <a:t>(</a:t>
            </a:r>
            <a:r>
              <a:rPr lang="en-US" sz="1600" dirty="0" err="1" smtClean="0">
                <a:solidFill>
                  <a:srgbClr val="0000C0"/>
                </a:solidFill>
                <a:latin typeface="Consolas"/>
                <a:ea typeface="Calibri"/>
                <a:cs typeface="Times New Roman"/>
              </a:rPr>
              <a:t>m_pInvocation</a:t>
            </a:r>
            <a:r>
              <a:rPr lang="en-US" sz="1600" dirty="0" smtClean="0">
                <a:solidFill>
                  <a:srgbClr val="000000"/>
                </a:solidFill>
                <a:latin typeface="Consolas"/>
                <a:ea typeface="Calibri"/>
                <a:cs typeface="Times New Roman"/>
              </a:rPr>
              <a:t>, SIGNAL(armed()), </a:t>
            </a:r>
            <a:r>
              <a:rPr lang="en-US" sz="1600" b="1" dirty="0" smtClean="0">
                <a:solidFill>
                  <a:srgbClr val="7F0055"/>
                </a:solidFill>
                <a:latin typeface="Consolas"/>
                <a:ea typeface="Calibri"/>
                <a:cs typeface="Times New Roman"/>
              </a:rPr>
              <a:t>this</a:t>
            </a:r>
            <a:r>
              <a:rPr lang="en-US" sz="1600" dirty="0" smtClean="0">
                <a:solidFill>
                  <a:srgbClr val="000000"/>
                </a:solidFill>
                <a:latin typeface="Consolas"/>
                <a:ea typeface="Calibri"/>
                <a:cs typeface="Times New Roman"/>
              </a:rPr>
              <a:t>, SLOT(</a:t>
            </a:r>
            <a:r>
              <a:rPr lang="en-US" sz="1600" dirty="0" err="1" smtClean="0">
                <a:solidFill>
                  <a:srgbClr val="000000"/>
                </a:solidFill>
                <a:latin typeface="Consolas"/>
                <a:ea typeface="Calibri"/>
                <a:cs typeface="Times New Roman"/>
              </a:rPr>
              <a:t>onArmed</a:t>
            </a:r>
            <a:r>
              <a:rPr lang="en-US" sz="1600" dirty="0" smtClean="0">
                <a:solidFill>
                  <a:srgbClr val="000000"/>
                </a:solidFill>
                <a:latin typeface="Consolas"/>
                <a:ea typeface="Calibri"/>
                <a:cs typeface="Times New Roman"/>
              </a:rPr>
              <a:t>()));</a:t>
            </a:r>
            <a:endParaRPr lang="en-US" sz="2000" dirty="0" smtClean="0">
              <a:latin typeface="Calibri"/>
              <a:ea typeface="Calibri"/>
              <a:cs typeface="Times New Roman"/>
            </a:endParaRPr>
          </a:p>
          <a:p>
            <a:pPr>
              <a:buNone/>
            </a:pPr>
            <a:endParaRPr lang="en-US" sz="1200" dirty="0" smtClean="0"/>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20</a:t>
            </a:fld>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Data</a:t>
            </a:r>
            <a:endParaRPr lang="en-US" dirty="0"/>
          </a:p>
        </p:txBody>
      </p:sp>
      <p:sp>
        <p:nvSpPr>
          <p:cNvPr id="3" name="Content Placeholder 2"/>
          <p:cNvSpPr>
            <a:spLocks noGrp="1"/>
          </p:cNvSpPr>
          <p:nvPr>
            <p:ph idx="1"/>
          </p:nvPr>
        </p:nvSpPr>
        <p:spPr/>
        <p:txBody>
          <a:bodyPr/>
          <a:lstStyle/>
          <a:p>
            <a:pPr>
              <a:buNone/>
            </a:pPr>
            <a:endParaRPr lang="en-US" sz="1600" dirty="0" smtClean="0">
              <a:solidFill>
                <a:srgbClr val="005032"/>
              </a:solidFill>
              <a:latin typeface="Consolas"/>
              <a:ea typeface="Calibri"/>
              <a:cs typeface="Times New Roman"/>
            </a:endParaRPr>
          </a:p>
          <a:p>
            <a:pPr>
              <a:buNone/>
            </a:pPr>
            <a:r>
              <a:rPr lang="en-US" sz="1600" dirty="0" smtClean="0">
                <a:solidFill>
                  <a:srgbClr val="005032"/>
                </a:solidFill>
                <a:latin typeface="Consolas"/>
                <a:ea typeface="Calibri"/>
                <a:cs typeface="Times New Roman"/>
              </a:rPr>
              <a:t>//Respond to the signal</a:t>
            </a:r>
          </a:p>
          <a:p>
            <a:pPr>
              <a:buNone/>
            </a:pPr>
            <a:r>
              <a:rPr lang="en-US" sz="1600" b="1" dirty="0" smtClean="0">
                <a:solidFill>
                  <a:srgbClr val="7F0055"/>
                </a:solidFill>
                <a:latin typeface="Consolas"/>
              </a:rPr>
              <a:t>void</a:t>
            </a:r>
            <a:r>
              <a:rPr lang="en-US" sz="1600" b="1" dirty="0" smtClean="0">
                <a:solidFill>
                  <a:srgbClr val="000000"/>
                </a:solidFill>
                <a:latin typeface="Consolas"/>
              </a:rPr>
              <a:t> </a:t>
            </a:r>
            <a:r>
              <a:rPr lang="en-US" sz="1600" b="1" dirty="0" err="1" smtClean="0">
                <a:solidFill>
                  <a:srgbClr val="000000"/>
                </a:solidFill>
                <a:latin typeface="Consolas"/>
              </a:rPr>
              <a:t>BucketModel</a:t>
            </a:r>
            <a:r>
              <a:rPr lang="en-US" sz="1600" b="1" dirty="0" smtClean="0">
                <a:solidFill>
                  <a:srgbClr val="000000"/>
                </a:solidFill>
                <a:latin typeface="Consolas"/>
              </a:rPr>
              <a:t>::</a:t>
            </a:r>
            <a:r>
              <a:rPr lang="en-US" sz="1600" b="1" dirty="0" err="1" smtClean="0">
                <a:solidFill>
                  <a:srgbClr val="000000"/>
                </a:solidFill>
                <a:latin typeface="Consolas"/>
              </a:rPr>
              <a:t>onArmed</a:t>
            </a:r>
            <a:r>
              <a:rPr lang="en-US" sz="1600" b="1" dirty="0" smtClean="0">
                <a:solidFill>
                  <a:srgbClr val="000000"/>
                </a:solidFill>
                <a:latin typeface="Consolas"/>
              </a:rPr>
              <a:t>()</a:t>
            </a:r>
          </a:p>
          <a:p>
            <a:pPr>
              <a:buNone/>
            </a:pPr>
            <a:r>
              <a:rPr lang="en-US" sz="1600" dirty="0" smtClean="0">
                <a:solidFill>
                  <a:srgbClr val="000000"/>
                </a:solidFill>
                <a:latin typeface="Consolas"/>
              </a:rPr>
              <a:t>{</a:t>
            </a:r>
          </a:p>
          <a:p>
            <a:pPr>
              <a:buNone/>
            </a:pPr>
            <a:r>
              <a:rPr lang="en-US" sz="1600" dirty="0" smtClean="0">
                <a:solidFill>
                  <a:srgbClr val="0000C0"/>
                </a:solidFill>
                <a:latin typeface="Consolas"/>
              </a:rPr>
              <a:t>	</a:t>
            </a:r>
            <a:r>
              <a:rPr lang="en-US" sz="1600" dirty="0" err="1" smtClean="0">
                <a:solidFill>
                  <a:srgbClr val="0000C0"/>
                </a:solidFill>
                <a:latin typeface="Consolas"/>
              </a:rPr>
              <a:t>m_pInvocation</a:t>
            </a:r>
            <a:r>
              <a:rPr lang="en-US" sz="1600" dirty="0" smtClean="0">
                <a:solidFill>
                  <a:srgbClr val="000000"/>
                </a:solidFill>
                <a:latin typeface="Consolas"/>
              </a:rPr>
              <a:t>-&gt;</a:t>
            </a:r>
            <a:r>
              <a:rPr lang="en-US" sz="1600" b="1" dirty="0" smtClean="0">
                <a:solidFill>
                  <a:srgbClr val="642880"/>
                </a:solidFill>
                <a:latin typeface="Consolas"/>
              </a:rPr>
              <a:t>trigger</a:t>
            </a:r>
            <a:r>
              <a:rPr lang="en-US" sz="1600" b="1" dirty="0" smtClean="0">
                <a:solidFill>
                  <a:srgbClr val="000000"/>
                </a:solidFill>
                <a:latin typeface="Consolas"/>
              </a:rPr>
              <a:t>(</a:t>
            </a:r>
            <a:r>
              <a:rPr lang="en-US" sz="1600" b="1" dirty="0" smtClean="0">
                <a:solidFill>
                  <a:srgbClr val="2A00FF"/>
                </a:solidFill>
                <a:latin typeface="Consolas"/>
              </a:rPr>
              <a:t>"</a:t>
            </a:r>
            <a:r>
              <a:rPr lang="en-US" sz="1600" b="1" dirty="0" err="1" smtClean="0">
                <a:solidFill>
                  <a:srgbClr val="2A00FF"/>
                </a:solidFill>
                <a:latin typeface="Consolas"/>
              </a:rPr>
              <a:t>bb.action.SHARE</a:t>
            </a:r>
            <a:r>
              <a:rPr lang="en-US" sz="1600" b="1" dirty="0" smtClean="0">
                <a:solidFill>
                  <a:srgbClr val="2A00FF"/>
                </a:solidFill>
                <a:latin typeface="Consolas"/>
              </a:rPr>
              <a:t>"</a:t>
            </a:r>
            <a:r>
              <a:rPr lang="en-US" sz="1600" b="1" dirty="0" smtClean="0">
                <a:solidFill>
                  <a:srgbClr val="000000"/>
                </a:solidFill>
                <a:latin typeface="Consolas"/>
              </a:rPr>
              <a:t>);</a:t>
            </a:r>
          </a:p>
          <a:p>
            <a:pPr>
              <a:buNone/>
            </a:pPr>
            <a:r>
              <a:rPr lang="en-US" sz="1600" dirty="0" smtClean="0">
                <a:solidFill>
                  <a:srgbClr val="000000"/>
                </a:solidFill>
                <a:latin typeface="Consolas"/>
              </a:rPr>
              <a:t>}</a:t>
            </a:r>
            <a:endParaRPr lang="en-US" sz="1600" dirty="0"/>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21</a:t>
            </a:fld>
            <a:endParaRPr 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Custom Data over BBM</a:t>
            </a:r>
            <a:endParaRPr lang="en-US" dirty="0"/>
          </a:p>
        </p:txBody>
      </p:sp>
      <p:sp>
        <p:nvSpPr>
          <p:cNvPr id="3" name="Content Placeholder 2"/>
          <p:cNvSpPr>
            <a:spLocks noGrp="1"/>
          </p:cNvSpPr>
          <p:nvPr>
            <p:ph idx="1"/>
          </p:nvPr>
        </p:nvSpPr>
        <p:spPr/>
        <p:txBody>
          <a:bodyPr/>
          <a:lstStyle/>
          <a:p>
            <a:r>
              <a:rPr lang="en-US" dirty="0" smtClean="0"/>
              <a:t>Receive the data…</a:t>
            </a:r>
          </a:p>
          <a:p>
            <a:endParaRPr lang="en-US" dirty="0" smtClean="0"/>
          </a:p>
          <a:p>
            <a:pPr lvl="1"/>
            <a:r>
              <a:rPr lang="en-US" dirty="0" smtClean="0"/>
              <a:t>Add the target to the bar-descriptor.xml</a:t>
            </a:r>
          </a:p>
          <a:p>
            <a:pPr lvl="1"/>
            <a:r>
              <a:rPr lang="en-US" dirty="0" smtClean="0"/>
              <a:t>Connect the invocation signal to a slot in our application</a:t>
            </a:r>
          </a:p>
          <a:p>
            <a:pPr lvl="1"/>
            <a:r>
              <a:rPr lang="en-US" dirty="0" smtClean="0"/>
              <a:t>Take action when the signal is received</a:t>
            </a:r>
          </a:p>
          <a:p>
            <a:pPr lvl="1"/>
            <a:endParaRPr lang="en-US" dirty="0" smtClean="0"/>
          </a:p>
          <a:p>
            <a:pPr lvl="1"/>
            <a:endParaRPr lang="en-US" dirty="0" smtClean="0"/>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22</a:t>
            </a:fld>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Data</a:t>
            </a:r>
            <a:endParaRPr lang="en-US" dirty="0"/>
          </a:p>
        </p:txBody>
      </p:sp>
      <p:sp>
        <p:nvSpPr>
          <p:cNvPr id="3" name="Content Placeholder 2"/>
          <p:cNvSpPr>
            <a:spLocks noGrp="1"/>
          </p:cNvSpPr>
          <p:nvPr>
            <p:ph idx="1"/>
          </p:nvPr>
        </p:nvSpPr>
        <p:spPr>
          <a:xfrm>
            <a:off x="334645" y="1108710"/>
            <a:ext cx="8305800" cy="3352800"/>
          </a:xfrm>
        </p:spPr>
        <p:txBody>
          <a:bodyPr/>
          <a:lstStyle/>
          <a:p>
            <a:pPr>
              <a:buNone/>
            </a:pPr>
            <a:r>
              <a:rPr lang="en-US" sz="1600" dirty="0" smtClean="0">
                <a:solidFill>
                  <a:srgbClr val="000080"/>
                </a:solidFill>
                <a:latin typeface="Consolas;Consolas"/>
              </a:rPr>
              <a:t>&lt;invoke-target</a:t>
            </a:r>
            <a:r>
              <a:rPr lang="en-US" sz="1600" dirty="0" smtClean="0">
                <a:solidFill>
                  <a:srgbClr val="000000"/>
                </a:solidFill>
                <a:latin typeface="Consolas;Consolas"/>
              </a:rPr>
              <a:t> </a:t>
            </a:r>
            <a:r>
              <a:rPr lang="en-US" sz="1600" dirty="0" smtClean="0">
                <a:solidFill>
                  <a:srgbClr val="000080"/>
                </a:solidFill>
                <a:latin typeface="Consolas;Consolas"/>
              </a:rPr>
              <a:t>id=</a:t>
            </a:r>
            <a:r>
              <a:rPr lang="en-US" sz="1600" dirty="0" smtClean="0">
                <a:solidFill>
                  <a:srgbClr val="008000"/>
                </a:solidFill>
                <a:latin typeface="Consolas;Consolas"/>
              </a:rPr>
              <a:t>"</a:t>
            </a:r>
            <a:r>
              <a:rPr lang="en-US" sz="1600" dirty="0" err="1" smtClean="0">
                <a:solidFill>
                  <a:srgbClr val="008000"/>
                </a:solidFill>
                <a:latin typeface="Consolas;Consolas"/>
              </a:rPr>
              <a:t>com.samples.rim.bucketlist_share</a:t>
            </a:r>
            <a:r>
              <a:rPr lang="en-US" sz="1600" dirty="0" smtClean="0">
                <a:solidFill>
                  <a:srgbClr val="008000"/>
                </a:solidFill>
                <a:latin typeface="Consolas;Consolas"/>
              </a:rPr>
              <a:t>"</a:t>
            </a:r>
            <a:r>
              <a:rPr lang="en-US" sz="1600" dirty="0" smtClean="0">
                <a:solidFill>
                  <a:srgbClr val="000080"/>
                </a:solidFill>
                <a:latin typeface="Consolas;Consolas"/>
              </a:rPr>
              <a:t>&gt;</a:t>
            </a:r>
          </a:p>
          <a:p>
            <a:pPr>
              <a:buNone/>
            </a:pPr>
            <a:r>
              <a:rPr lang="en-US" sz="1600" dirty="0" smtClean="0">
                <a:solidFill>
                  <a:srgbClr val="000000"/>
                </a:solidFill>
              </a:rPr>
              <a:t>    </a:t>
            </a:r>
            <a:r>
              <a:rPr lang="en-US" sz="1600" dirty="0" smtClean="0">
                <a:solidFill>
                  <a:srgbClr val="000080"/>
                </a:solidFill>
                <a:latin typeface="Consolas;Consolas"/>
              </a:rPr>
              <a:t>&lt;invoke-target-type&gt;</a:t>
            </a:r>
            <a:r>
              <a:rPr lang="en-US" sz="1600" dirty="0" smtClean="0">
                <a:solidFill>
                  <a:srgbClr val="000000"/>
                </a:solidFill>
                <a:latin typeface="Consolas;Consolas"/>
              </a:rPr>
              <a:t>application</a:t>
            </a:r>
            <a:r>
              <a:rPr lang="en-US" sz="1600" dirty="0" smtClean="0">
                <a:solidFill>
                  <a:srgbClr val="000080"/>
                </a:solidFill>
                <a:latin typeface="Consolas;Consolas"/>
              </a:rPr>
              <a:t>&lt;/invoke-target-type&gt;</a:t>
            </a:r>
          </a:p>
          <a:p>
            <a:pPr>
              <a:buNone/>
            </a:pPr>
            <a:r>
              <a:rPr lang="en-US" sz="1600" dirty="0" smtClean="0">
                <a:solidFill>
                  <a:srgbClr val="000000"/>
                </a:solidFill>
              </a:rPr>
              <a:t>    </a:t>
            </a:r>
            <a:r>
              <a:rPr lang="en-US" sz="1600" dirty="0" smtClean="0">
                <a:solidFill>
                  <a:srgbClr val="000080"/>
                </a:solidFill>
                <a:latin typeface="Consolas;Consolas"/>
              </a:rPr>
              <a:t>&lt;invoke-target-name&gt;</a:t>
            </a:r>
            <a:r>
              <a:rPr lang="en-US" sz="1600" dirty="0" err="1" smtClean="0">
                <a:solidFill>
                  <a:srgbClr val="000000"/>
                </a:solidFill>
                <a:latin typeface="Consolas;Consolas"/>
              </a:rPr>
              <a:t>bucketlist_share</a:t>
            </a:r>
            <a:r>
              <a:rPr lang="en-US" sz="1600" dirty="0" smtClean="0">
                <a:solidFill>
                  <a:srgbClr val="000080"/>
                </a:solidFill>
                <a:latin typeface="Consolas;Consolas"/>
              </a:rPr>
              <a:t>&lt;/invoke-target-name&gt;</a:t>
            </a:r>
          </a:p>
          <a:p>
            <a:pPr>
              <a:buNone/>
            </a:pPr>
            <a:r>
              <a:rPr lang="en-US" sz="1600" dirty="0" smtClean="0">
                <a:solidFill>
                  <a:srgbClr val="000000"/>
                </a:solidFill>
              </a:rPr>
              <a:t>    </a:t>
            </a:r>
            <a:r>
              <a:rPr lang="en-US" sz="1600" dirty="0" smtClean="0">
                <a:solidFill>
                  <a:srgbClr val="000080"/>
                </a:solidFill>
                <a:latin typeface="Consolas;Consolas"/>
              </a:rPr>
              <a:t>&lt;icon&gt;</a:t>
            </a:r>
          </a:p>
          <a:p>
            <a:pPr>
              <a:buNone/>
            </a:pPr>
            <a:r>
              <a:rPr lang="en-US" sz="1600" dirty="0" smtClean="0">
                <a:solidFill>
                  <a:srgbClr val="000000"/>
                </a:solidFill>
              </a:rPr>
              <a:t>        </a:t>
            </a:r>
            <a:r>
              <a:rPr lang="en-US" sz="1600" dirty="0" smtClean="0">
                <a:solidFill>
                  <a:srgbClr val="000080"/>
                </a:solidFill>
                <a:latin typeface="Consolas;Consolas"/>
              </a:rPr>
              <a:t>&lt;image&gt;</a:t>
            </a:r>
            <a:r>
              <a:rPr lang="en-US" sz="1600" dirty="0" smtClean="0">
                <a:solidFill>
                  <a:srgbClr val="000000"/>
                </a:solidFill>
                <a:latin typeface="Consolas;Consolas"/>
              </a:rPr>
              <a:t>icon.png</a:t>
            </a:r>
            <a:r>
              <a:rPr lang="en-US" sz="1600" dirty="0" smtClean="0">
                <a:solidFill>
                  <a:srgbClr val="000080"/>
                </a:solidFill>
                <a:latin typeface="Consolas;Consolas"/>
              </a:rPr>
              <a:t>&lt;/image&gt;</a:t>
            </a:r>
          </a:p>
          <a:p>
            <a:pPr>
              <a:buNone/>
            </a:pPr>
            <a:r>
              <a:rPr lang="en-US" sz="1600" dirty="0" smtClean="0">
                <a:solidFill>
                  <a:srgbClr val="000000"/>
                </a:solidFill>
              </a:rPr>
              <a:t>    </a:t>
            </a:r>
            <a:r>
              <a:rPr lang="en-US" sz="1600" dirty="0" smtClean="0">
                <a:solidFill>
                  <a:srgbClr val="000080"/>
                </a:solidFill>
                <a:latin typeface="Consolas;Consolas"/>
              </a:rPr>
              <a:t>&lt;/icon&gt;</a:t>
            </a:r>
          </a:p>
          <a:p>
            <a:pPr>
              <a:buNone/>
            </a:pPr>
            <a:r>
              <a:rPr lang="en-US" sz="1600" dirty="0" smtClean="0">
                <a:solidFill>
                  <a:srgbClr val="000000"/>
                </a:solidFill>
              </a:rPr>
              <a:t>    </a:t>
            </a:r>
            <a:r>
              <a:rPr lang="en-US" sz="1600" dirty="0" smtClean="0">
                <a:solidFill>
                  <a:srgbClr val="000080"/>
                </a:solidFill>
                <a:latin typeface="Consolas;Consolas"/>
              </a:rPr>
              <a:t>&lt;filter&gt;</a:t>
            </a:r>
          </a:p>
          <a:p>
            <a:pPr>
              <a:buNone/>
            </a:pPr>
            <a:r>
              <a:rPr lang="en-US" sz="1600" dirty="0" smtClean="0">
                <a:solidFill>
                  <a:srgbClr val="000000"/>
                </a:solidFill>
              </a:rPr>
              <a:t>        </a:t>
            </a:r>
            <a:r>
              <a:rPr lang="en-US" sz="1600" dirty="0" smtClean="0">
                <a:solidFill>
                  <a:srgbClr val="000080"/>
                </a:solidFill>
                <a:latin typeface="Consolas;Consolas"/>
              </a:rPr>
              <a:t>&lt;action&gt;</a:t>
            </a:r>
            <a:r>
              <a:rPr lang="en-US" sz="1600" dirty="0" err="1" smtClean="0">
                <a:solidFill>
                  <a:srgbClr val="000000"/>
                </a:solidFill>
                <a:latin typeface="Consolas;Consolas"/>
              </a:rPr>
              <a:t>bb.action.VIEW</a:t>
            </a:r>
            <a:r>
              <a:rPr lang="en-US" sz="1600" dirty="0" smtClean="0">
                <a:solidFill>
                  <a:srgbClr val="000080"/>
                </a:solidFill>
                <a:latin typeface="Consolas;Consolas"/>
              </a:rPr>
              <a:t>&lt;/action&gt;</a:t>
            </a:r>
          </a:p>
          <a:p>
            <a:pPr>
              <a:buNone/>
            </a:pPr>
            <a:r>
              <a:rPr lang="en-US" sz="1600" dirty="0" smtClean="0">
                <a:solidFill>
                  <a:srgbClr val="000000"/>
                </a:solidFill>
              </a:rPr>
              <a:t>        </a:t>
            </a:r>
            <a:r>
              <a:rPr lang="en-US" sz="1600" dirty="0" smtClean="0">
                <a:solidFill>
                  <a:srgbClr val="000080"/>
                </a:solidFill>
                <a:latin typeface="Consolas;Consolas"/>
              </a:rPr>
              <a:t>&lt;action&gt;</a:t>
            </a:r>
            <a:r>
              <a:rPr lang="en-US" sz="1600" dirty="0" err="1" smtClean="0">
                <a:solidFill>
                  <a:srgbClr val="000000"/>
                </a:solidFill>
                <a:latin typeface="Consolas;Consolas"/>
              </a:rPr>
              <a:t>bb.action.OPEN</a:t>
            </a:r>
            <a:r>
              <a:rPr lang="en-US" sz="1600" dirty="0" smtClean="0">
                <a:solidFill>
                  <a:srgbClr val="000080"/>
                </a:solidFill>
                <a:latin typeface="Consolas;Consolas"/>
              </a:rPr>
              <a:t>&lt;/action&gt;</a:t>
            </a:r>
          </a:p>
          <a:p>
            <a:pPr>
              <a:buNone/>
            </a:pPr>
            <a:r>
              <a:rPr lang="en-US" sz="1600" dirty="0" smtClean="0">
                <a:solidFill>
                  <a:srgbClr val="000000"/>
                </a:solidFill>
              </a:rPr>
              <a:t>        </a:t>
            </a:r>
            <a:r>
              <a:rPr lang="en-US" sz="1600" dirty="0" smtClean="0">
                <a:solidFill>
                  <a:srgbClr val="000080"/>
                </a:solidFill>
                <a:latin typeface="Consolas;Consolas"/>
              </a:rPr>
              <a:t>&lt;mime-type&gt;</a:t>
            </a:r>
            <a:r>
              <a:rPr lang="en-US" sz="1600" dirty="0" smtClean="0">
                <a:solidFill>
                  <a:srgbClr val="000000"/>
                </a:solidFill>
                <a:latin typeface="Consolas;Consolas"/>
              </a:rPr>
              <a:t>*</a:t>
            </a:r>
            <a:r>
              <a:rPr lang="en-US" sz="1600" dirty="0" smtClean="0">
                <a:solidFill>
                  <a:srgbClr val="000080"/>
                </a:solidFill>
                <a:latin typeface="Consolas;Consolas"/>
              </a:rPr>
              <a:t>&lt;/mime-type&gt;</a:t>
            </a:r>
          </a:p>
          <a:p>
            <a:pPr>
              <a:buNone/>
            </a:pPr>
            <a:r>
              <a:rPr lang="en-US" sz="1600" dirty="0" smtClean="0">
                <a:solidFill>
                  <a:srgbClr val="000000"/>
                </a:solidFill>
              </a:rPr>
              <a:t>        </a:t>
            </a:r>
            <a:r>
              <a:rPr lang="en-US" sz="1600" dirty="0" smtClean="0">
                <a:solidFill>
                  <a:srgbClr val="000080"/>
                </a:solidFill>
                <a:latin typeface="Consolas;Consolas"/>
              </a:rPr>
              <a:t>&lt;property</a:t>
            </a:r>
            <a:r>
              <a:rPr lang="en-US" sz="1600" dirty="0" smtClean="0">
                <a:solidFill>
                  <a:srgbClr val="000000"/>
                </a:solidFill>
                <a:latin typeface="Consolas;Consolas"/>
              </a:rPr>
              <a:t> </a:t>
            </a:r>
            <a:r>
              <a:rPr lang="en-US" sz="1600" dirty="0" err="1" smtClean="0">
                <a:solidFill>
                  <a:srgbClr val="000080"/>
                </a:solidFill>
                <a:latin typeface="Consolas;Consolas"/>
              </a:rPr>
              <a:t>var</a:t>
            </a:r>
            <a:r>
              <a:rPr lang="en-US" sz="1600" dirty="0" smtClean="0">
                <a:solidFill>
                  <a:srgbClr val="000080"/>
                </a:solidFill>
                <a:latin typeface="Consolas;Consolas"/>
              </a:rPr>
              <a:t>=</a:t>
            </a:r>
            <a:r>
              <a:rPr lang="en-US" sz="1600" dirty="0" smtClean="0">
                <a:solidFill>
                  <a:srgbClr val="008000"/>
                </a:solidFill>
                <a:latin typeface="Consolas;Consolas"/>
              </a:rPr>
              <a:t>"</a:t>
            </a:r>
            <a:r>
              <a:rPr lang="en-US" sz="1600" dirty="0" err="1" smtClean="0">
                <a:solidFill>
                  <a:srgbClr val="008000"/>
                </a:solidFill>
                <a:latin typeface="Consolas;Consolas"/>
              </a:rPr>
              <a:t>exts</a:t>
            </a:r>
            <a:r>
              <a:rPr lang="en-US" sz="1600" dirty="0" smtClean="0">
                <a:solidFill>
                  <a:srgbClr val="008000"/>
                </a:solidFill>
                <a:latin typeface="Consolas;Consolas"/>
              </a:rPr>
              <a:t>"</a:t>
            </a:r>
            <a:r>
              <a:rPr lang="en-US" sz="1600" dirty="0" smtClean="0">
                <a:solidFill>
                  <a:srgbClr val="000000"/>
                </a:solidFill>
                <a:latin typeface="Consolas;Consolas"/>
              </a:rPr>
              <a:t> </a:t>
            </a:r>
            <a:r>
              <a:rPr lang="en-US" sz="1600" dirty="0" smtClean="0">
                <a:solidFill>
                  <a:srgbClr val="000080"/>
                </a:solidFill>
                <a:latin typeface="Consolas;Consolas"/>
              </a:rPr>
              <a:t>value=</a:t>
            </a:r>
            <a:r>
              <a:rPr lang="en-US" sz="1600" dirty="0" smtClean="0">
                <a:solidFill>
                  <a:srgbClr val="008000"/>
                </a:solidFill>
                <a:latin typeface="Consolas;Consolas"/>
              </a:rPr>
              <a:t>"</a:t>
            </a:r>
            <a:r>
              <a:rPr lang="en-US" sz="1600" dirty="0" err="1" smtClean="0">
                <a:solidFill>
                  <a:srgbClr val="008000"/>
                </a:solidFill>
                <a:latin typeface="Consolas;Consolas"/>
              </a:rPr>
              <a:t>buk</a:t>
            </a:r>
            <a:r>
              <a:rPr lang="en-US" sz="1600" dirty="0" smtClean="0">
                <a:solidFill>
                  <a:srgbClr val="008000"/>
                </a:solidFill>
                <a:latin typeface="Consolas;Consolas"/>
              </a:rPr>
              <a:t>"</a:t>
            </a:r>
            <a:r>
              <a:rPr lang="en-US" sz="1600" dirty="0" smtClean="0">
                <a:solidFill>
                  <a:srgbClr val="000080"/>
                </a:solidFill>
                <a:latin typeface="Consolas;Consolas"/>
              </a:rPr>
              <a:t>/&gt;</a:t>
            </a:r>
          </a:p>
          <a:p>
            <a:pPr>
              <a:buNone/>
            </a:pPr>
            <a:r>
              <a:rPr lang="en-US" sz="1600" dirty="0" smtClean="0">
                <a:solidFill>
                  <a:srgbClr val="000000"/>
                </a:solidFill>
              </a:rPr>
              <a:t>        </a:t>
            </a:r>
            <a:r>
              <a:rPr lang="en-US" sz="1600" dirty="0" smtClean="0">
                <a:solidFill>
                  <a:srgbClr val="000080"/>
                </a:solidFill>
                <a:latin typeface="Consolas;Consolas"/>
              </a:rPr>
              <a:t>&lt;property</a:t>
            </a:r>
            <a:r>
              <a:rPr lang="en-US" sz="1600" dirty="0" smtClean="0">
                <a:solidFill>
                  <a:srgbClr val="000000"/>
                </a:solidFill>
                <a:latin typeface="Consolas;Consolas"/>
              </a:rPr>
              <a:t> </a:t>
            </a:r>
            <a:r>
              <a:rPr lang="en-US" sz="1600" dirty="0" err="1" smtClean="0">
                <a:solidFill>
                  <a:srgbClr val="000080"/>
                </a:solidFill>
                <a:latin typeface="Consolas;Consolas"/>
              </a:rPr>
              <a:t>var</a:t>
            </a:r>
            <a:r>
              <a:rPr lang="en-US" sz="1600" dirty="0" smtClean="0">
                <a:solidFill>
                  <a:srgbClr val="000080"/>
                </a:solidFill>
                <a:latin typeface="Consolas;Consolas"/>
              </a:rPr>
              <a:t>=</a:t>
            </a:r>
            <a:r>
              <a:rPr lang="en-US" sz="1600" dirty="0" smtClean="0">
                <a:solidFill>
                  <a:srgbClr val="008000"/>
                </a:solidFill>
                <a:latin typeface="Consolas;Consolas"/>
              </a:rPr>
              <a:t>"</a:t>
            </a:r>
            <a:r>
              <a:rPr lang="en-US" sz="1600" dirty="0" err="1" smtClean="0">
                <a:solidFill>
                  <a:srgbClr val="008000"/>
                </a:solidFill>
                <a:latin typeface="Consolas;Consolas"/>
              </a:rPr>
              <a:t>uris</a:t>
            </a:r>
            <a:r>
              <a:rPr lang="en-US" sz="1600" dirty="0" smtClean="0">
                <a:solidFill>
                  <a:srgbClr val="008000"/>
                </a:solidFill>
                <a:latin typeface="Consolas;Consolas"/>
              </a:rPr>
              <a:t>"</a:t>
            </a:r>
            <a:r>
              <a:rPr lang="en-US" sz="1600" dirty="0" smtClean="0">
                <a:solidFill>
                  <a:srgbClr val="000000"/>
                </a:solidFill>
                <a:latin typeface="Consolas;Consolas"/>
              </a:rPr>
              <a:t> </a:t>
            </a:r>
            <a:r>
              <a:rPr lang="en-US" sz="1600" dirty="0" smtClean="0">
                <a:solidFill>
                  <a:srgbClr val="000080"/>
                </a:solidFill>
                <a:latin typeface="Consolas;Consolas"/>
              </a:rPr>
              <a:t>value=</a:t>
            </a:r>
            <a:r>
              <a:rPr lang="en-US" sz="1600" dirty="0" smtClean="0">
                <a:solidFill>
                  <a:srgbClr val="008000"/>
                </a:solidFill>
                <a:latin typeface="Consolas;Consolas"/>
              </a:rPr>
              <a:t>"file://"</a:t>
            </a:r>
            <a:r>
              <a:rPr lang="en-US" sz="1600" dirty="0" smtClean="0">
                <a:solidFill>
                  <a:srgbClr val="000080"/>
                </a:solidFill>
                <a:latin typeface="Consolas;Consolas"/>
              </a:rPr>
              <a:t>/&gt;</a:t>
            </a:r>
          </a:p>
          <a:p>
            <a:pPr>
              <a:buNone/>
            </a:pPr>
            <a:r>
              <a:rPr lang="en-US" sz="1600" dirty="0" smtClean="0">
                <a:solidFill>
                  <a:srgbClr val="000000"/>
                </a:solidFill>
              </a:rPr>
              <a:t>    </a:t>
            </a:r>
            <a:r>
              <a:rPr lang="en-US" sz="1600" dirty="0" smtClean="0">
                <a:solidFill>
                  <a:srgbClr val="000080"/>
                </a:solidFill>
                <a:latin typeface="Consolas;Consolas"/>
              </a:rPr>
              <a:t>&lt;/filter&gt;</a:t>
            </a:r>
          </a:p>
          <a:p>
            <a:pPr>
              <a:buNone/>
            </a:pPr>
            <a:r>
              <a:rPr lang="en-US" sz="1600" dirty="0" smtClean="0">
                <a:solidFill>
                  <a:srgbClr val="000080"/>
                </a:solidFill>
                <a:latin typeface="Consolas;Consolas"/>
              </a:rPr>
              <a:t>&lt;/invoke-target&gt;</a:t>
            </a:r>
            <a:r>
              <a:rPr lang="en-US" sz="1600" dirty="0" smtClean="0">
                <a:solidFill>
                  <a:srgbClr val="000000"/>
                </a:solidFill>
                <a:latin typeface="Consolas;Consolas"/>
              </a:rPr>
              <a:t> </a:t>
            </a:r>
            <a:endParaRPr lang="en-US" sz="1600" dirty="0"/>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23</a:t>
            </a:fld>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Data</a:t>
            </a:r>
            <a:endParaRPr lang="en-US" dirty="0"/>
          </a:p>
        </p:txBody>
      </p:sp>
      <p:sp>
        <p:nvSpPr>
          <p:cNvPr id="3" name="Content Placeholder 2"/>
          <p:cNvSpPr>
            <a:spLocks noGrp="1"/>
          </p:cNvSpPr>
          <p:nvPr>
            <p:ph idx="1"/>
          </p:nvPr>
        </p:nvSpPr>
        <p:spPr/>
        <p:txBody>
          <a:bodyPr/>
          <a:lstStyle/>
          <a:p>
            <a:pPr>
              <a:buNone/>
            </a:pPr>
            <a:r>
              <a:rPr lang="en-US" sz="1800" dirty="0" smtClean="0">
                <a:solidFill>
                  <a:srgbClr val="005032"/>
                </a:solidFill>
                <a:latin typeface="Consolas"/>
              </a:rPr>
              <a:t>//Connect the Signal to our Slot</a:t>
            </a:r>
          </a:p>
          <a:p>
            <a:pPr>
              <a:buNone/>
            </a:pPr>
            <a:endParaRPr lang="en-US" sz="1800" dirty="0" smtClean="0">
              <a:solidFill>
                <a:srgbClr val="005032"/>
              </a:solidFill>
              <a:latin typeface="Consolas"/>
            </a:endParaRPr>
          </a:p>
          <a:p>
            <a:pPr>
              <a:buNone/>
            </a:pPr>
            <a:r>
              <a:rPr lang="en-US" sz="1800" dirty="0" err="1" smtClean="0">
                <a:solidFill>
                  <a:srgbClr val="005032"/>
                </a:solidFill>
                <a:latin typeface="Consolas"/>
              </a:rPr>
              <a:t>QObject</a:t>
            </a:r>
            <a:r>
              <a:rPr lang="en-US" sz="1800" dirty="0" smtClean="0">
                <a:solidFill>
                  <a:srgbClr val="000000"/>
                </a:solidFill>
                <a:latin typeface="Consolas"/>
              </a:rPr>
              <a:t>::</a:t>
            </a:r>
            <a:r>
              <a:rPr lang="en-US" sz="1800" b="1" dirty="0" smtClean="0">
                <a:solidFill>
                  <a:srgbClr val="642880"/>
                </a:solidFill>
                <a:latin typeface="Consolas"/>
              </a:rPr>
              <a:t>connect</a:t>
            </a:r>
            <a:r>
              <a:rPr lang="en-US" sz="1800" b="1" dirty="0" smtClean="0">
                <a:solidFill>
                  <a:srgbClr val="000000"/>
                </a:solidFill>
                <a:latin typeface="Consolas"/>
              </a:rPr>
              <a:t>(</a:t>
            </a:r>
            <a:r>
              <a:rPr lang="en-US" sz="1800" b="1" dirty="0" err="1" smtClean="0">
                <a:solidFill>
                  <a:srgbClr val="0000C0"/>
                </a:solidFill>
                <a:latin typeface="Consolas"/>
              </a:rPr>
              <a:t>m_invokeManager</a:t>
            </a:r>
            <a:r>
              <a:rPr lang="en-US" sz="1800" b="1" dirty="0" smtClean="0">
                <a:solidFill>
                  <a:srgbClr val="000000"/>
                </a:solidFill>
                <a:latin typeface="Consolas"/>
              </a:rPr>
              <a:t>, </a:t>
            </a:r>
          </a:p>
          <a:p>
            <a:pPr>
              <a:buNone/>
            </a:pPr>
            <a:r>
              <a:rPr lang="en-US" sz="1800" b="1" dirty="0" smtClean="0">
                <a:solidFill>
                  <a:srgbClr val="000000"/>
                </a:solidFill>
                <a:latin typeface="Consolas"/>
              </a:rPr>
              <a:t>	SIGNAL(invoked(</a:t>
            </a:r>
            <a:r>
              <a:rPr lang="en-US" sz="1800" b="1" dirty="0" smtClean="0">
                <a:solidFill>
                  <a:srgbClr val="7F0055"/>
                </a:solidFill>
                <a:latin typeface="Consolas"/>
              </a:rPr>
              <a:t>const</a:t>
            </a:r>
            <a:r>
              <a:rPr lang="en-US" sz="1800" b="1" dirty="0" smtClean="0">
                <a:solidFill>
                  <a:srgbClr val="000000"/>
                </a:solidFill>
                <a:latin typeface="Consolas"/>
              </a:rPr>
              <a:t> bb::system::</a:t>
            </a:r>
            <a:r>
              <a:rPr lang="en-US" sz="1800" b="1" dirty="0" err="1" smtClean="0">
                <a:solidFill>
                  <a:srgbClr val="000000"/>
                </a:solidFill>
                <a:latin typeface="Consolas"/>
              </a:rPr>
              <a:t>InvokeRequest</a:t>
            </a:r>
            <a:r>
              <a:rPr lang="en-US" sz="1800" b="1" dirty="0" smtClean="0">
                <a:solidFill>
                  <a:srgbClr val="000000"/>
                </a:solidFill>
                <a:latin typeface="Consolas"/>
              </a:rPr>
              <a:t>&amp;)),</a:t>
            </a:r>
          </a:p>
          <a:p>
            <a:pPr>
              <a:buNone/>
            </a:pPr>
            <a:r>
              <a:rPr lang="en-US" sz="1800" b="1" dirty="0" smtClean="0">
                <a:solidFill>
                  <a:srgbClr val="000000"/>
                </a:solidFill>
                <a:latin typeface="Consolas"/>
              </a:rPr>
              <a:t>	</a:t>
            </a:r>
            <a:r>
              <a:rPr lang="en-US" sz="1800" b="1" dirty="0" smtClean="0">
                <a:solidFill>
                  <a:srgbClr val="7F0055"/>
                </a:solidFill>
                <a:latin typeface="Consolas"/>
              </a:rPr>
              <a:t>this</a:t>
            </a:r>
            <a:r>
              <a:rPr lang="en-US" sz="1800" b="1" dirty="0" smtClean="0">
                <a:solidFill>
                  <a:srgbClr val="000000"/>
                </a:solidFill>
                <a:latin typeface="Consolas"/>
              </a:rPr>
              <a:t>, </a:t>
            </a:r>
          </a:p>
          <a:p>
            <a:pPr>
              <a:buNone/>
            </a:pPr>
            <a:r>
              <a:rPr lang="en-US" sz="1800" b="1" dirty="0" smtClean="0">
                <a:solidFill>
                  <a:srgbClr val="000000"/>
                </a:solidFill>
                <a:latin typeface="Consolas"/>
              </a:rPr>
              <a:t>	SLOT(</a:t>
            </a:r>
            <a:r>
              <a:rPr lang="en-US" sz="1800" b="1" dirty="0" err="1" smtClean="0">
                <a:solidFill>
                  <a:srgbClr val="000000"/>
                </a:solidFill>
                <a:latin typeface="Consolas"/>
              </a:rPr>
              <a:t>handleInvoke</a:t>
            </a:r>
            <a:r>
              <a:rPr lang="en-US" sz="1800" b="1" dirty="0" smtClean="0">
                <a:solidFill>
                  <a:srgbClr val="000000"/>
                </a:solidFill>
                <a:latin typeface="Consolas"/>
              </a:rPr>
              <a:t>(</a:t>
            </a:r>
            <a:r>
              <a:rPr lang="en-US" sz="1800" b="1" dirty="0" smtClean="0">
                <a:solidFill>
                  <a:srgbClr val="7F0055"/>
                </a:solidFill>
                <a:latin typeface="Consolas"/>
              </a:rPr>
              <a:t>const</a:t>
            </a:r>
            <a:r>
              <a:rPr lang="en-US" sz="1800" b="1" dirty="0" smtClean="0">
                <a:solidFill>
                  <a:srgbClr val="000000"/>
                </a:solidFill>
                <a:latin typeface="Consolas"/>
              </a:rPr>
              <a:t> bb::system::</a:t>
            </a:r>
            <a:r>
              <a:rPr lang="en-US" sz="1800" b="1" dirty="0" err="1" smtClean="0">
                <a:solidFill>
                  <a:srgbClr val="000000"/>
                </a:solidFill>
                <a:latin typeface="Consolas"/>
              </a:rPr>
              <a:t>InvokeRequest</a:t>
            </a:r>
            <a:r>
              <a:rPr lang="en-US" sz="1800" b="1" dirty="0" smtClean="0">
                <a:solidFill>
                  <a:srgbClr val="000000"/>
                </a:solidFill>
                <a:latin typeface="Consolas"/>
              </a:rPr>
              <a:t>&amp;)));</a:t>
            </a:r>
            <a:endParaRPr lang="en-US" sz="1800" dirty="0"/>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24</a:t>
            </a:fld>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Data</a:t>
            </a:r>
            <a:endParaRPr lang="en-US" dirty="0"/>
          </a:p>
        </p:txBody>
      </p:sp>
      <p:sp>
        <p:nvSpPr>
          <p:cNvPr id="3" name="Content Placeholder 2"/>
          <p:cNvSpPr>
            <a:spLocks noGrp="1"/>
          </p:cNvSpPr>
          <p:nvPr>
            <p:ph idx="1"/>
          </p:nvPr>
        </p:nvSpPr>
        <p:spPr>
          <a:xfrm>
            <a:off x="327025" y="1120140"/>
            <a:ext cx="8305800" cy="3870960"/>
          </a:xfrm>
        </p:spPr>
        <p:txBody>
          <a:bodyPr/>
          <a:lstStyle/>
          <a:p>
            <a:pPr>
              <a:buNone/>
            </a:pPr>
            <a:r>
              <a:rPr lang="en-US" sz="1600" b="1" dirty="0" smtClean="0">
                <a:solidFill>
                  <a:srgbClr val="7F0055"/>
                </a:solidFill>
                <a:latin typeface="Consolas"/>
              </a:rPr>
              <a:t>void</a:t>
            </a:r>
            <a:r>
              <a:rPr lang="en-US" sz="1600" b="1" dirty="0" smtClean="0">
                <a:solidFill>
                  <a:srgbClr val="000000"/>
                </a:solidFill>
                <a:latin typeface="Consolas"/>
              </a:rPr>
              <a:t> </a:t>
            </a:r>
            <a:r>
              <a:rPr lang="en-US" sz="1600" b="1" dirty="0" err="1" smtClean="0">
                <a:solidFill>
                  <a:srgbClr val="000000"/>
                </a:solidFill>
                <a:latin typeface="Consolas"/>
              </a:rPr>
              <a:t>BucketListApp</a:t>
            </a:r>
            <a:r>
              <a:rPr lang="en-US" sz="1600" b="1" dirty="0" smtClean="0">
                <a:solidFill>
                  <a:srgbClr val="000000"/>
                </a:solidFill>
                <a:latin typeface="Consolas"/>
              </a:rPr>
              <a:t>::</a:t>
            </a:r>
            <a:r>
              <a:rPr lang="en-US" sz="1600" b="1" dirty="0" err="1" smtClean="0">
                <a:solidFill>
                  <a:srgbClr val="000000"/>
                </a:solidFill>
                <a:latin typeface="Consolas"/>
              </a:rPr>
              <a:t>handleInvoke</a:t>
            </a:r>
            <a:r>
              <a:rPr lang="en-US" sz="1600" b="1" dirty="0" smtClean="0">
                <a:solidFill>
                  <a:srgbClr val="000000"/>
                </a:solidFill>
                <a:latin typeface="Consolas"/>
              </a:rPr>
              <a:t>(</a:t>
            </a:r>
            <a:r>
              <a:rPr lang="en-US" sz="1600" b="1" dirty="0" smtClean="0">
                <a:solidFill>
                  <a:srgbClr val="7F0055"/>
                </a:solidFill>
                <a:latin typeface="Consolas"/>
              </a:rPr>
              <a:t>const</a:t>
            </a:r>
            <a:r>
              <a:rPr lang="en-US" sz="1600" b="1" dirty="0" smtClean="0">
                <a:solidFill>
                  <a:srgbClr val="000000"/>
                </a:solidFill>
                <a:latin typeface="Consolas"/>
              </a:rPr>
              <a:t> bb::system::</a:t>
            </a:r>
            <a:r>
              <a:rPr lang="en-US" sz="1600" b="1" dirty="0" err="1" smtClean="0">
                <a:solidFill>
                  <a:srgbClr val="005032"/>
                </a:solidFill>
                <a:latin typeface="Consolas"/>
              </a:rPr>
              <a:t>InvokeRequest</a:t>
            </a:r>
            <a:r>
              <a:rPr lang="en-US" sz="1600" b="1" dirty="0" smtClean="0">
                <a:solidFill>
                  <a:srgbClr val="000000"/>
                </a:solidFill>
                <a:latin typeface="Consolas"/>
              </a:rPr>
              <a:t>&amp; invoke)</a:t>
            </a:r>
          </a:p>
          <a:p>
            <a:pPr>
              <a:buNone/>
            </a:pPr>
            <a:r>
              <a:rPr lang="en-US" sz="1600" dirty="0" smtClean="0">
                <a:solidFill>
                  <a:srgbClr val="000000"/>
                </a:solidFill>
                <a:latin typeface="Consolas"/>
              </a:rPr>
              <a:t>{</a:t>
            </a:r>
          </a:p>
          <a:p>
            <a:pPr>
              <a:buNone/>
            </a:pPr>
            <a:r>
              <a:rPr lang="en-US" sz="1600" dirty="0" smtClean="0">
                <a:solidFill>
                  <a:srgbClr val="005032"/>
                </a:solidFill>
                <a:latin typeface="Consolas"/>
              </a:rPr>
              <a:t>//Get the file the application was invoked with.</a:t>
            </a:r>
          </a:p>
          <a:p>
            <a:pPr>
              <a:buNone/>
            </a:pPr>
            <a:r>
              <a:rPr lang="en-US" sz="1600" dirty="0" err="1" smtClean="0">
                <a:solidFill>
                  <a:srgbClr val="005032"/>
                </a:solidFill>
                <a:latin typeface="Consolas"/>
              </a:rPr>
              <a:t>QUrl</a:t>
            </a:r>
            <a:r>
              <a:rPr lang="en-US" sz="1600" dirty="0" smtClean="0">
                <a:solidFill>
                  <a:srgbClr val="000000"/>
                </a:solidFill>
                <a:latin typeface="Consolas"/>
              </a:rPr>
              <a:t> </a:t>
            </a:r>
            <a:r>
              <a:rPr lang="en-US" sz="1600" dirty="0" err="1" smtClean="0">
                <a:solidFill>
                  <a:srgbClr val="000000"/>
                </a:solidFill>
                <a:latin typeface="Consolas"/>
              </a:rPr>
              <a:t>uri</a:t>
            </a:r>
            <a:r>
              <a:rPr lang="en-US" sz="1600" dirty="0" smtClean="0">
                <a:solidFill>
                  <a:srgbClr val="000000"/>
                </a:solidFill>
                <a:latin typeface="Consolas"/>
              </a:rPr>
              <a:t> = invoke.</a:t>
            </a:r>
            <a:r>
              <a:rPr lang="en-US" sz="1600" b="1" dirty="0" smtClean="0">
                <a:solidFill>
                  <a:srgbClr val="642880"/>
                </a:solidFill>
                <a:latin typeface="Consolas"/>
              </a:rPr>
              <a:t>uri</a:t>
            </a:r>
            <a:r>
              <a:rPr lang="en-US" sz="1600" b="1" dirty="0" smtClean="0">
                <a:solidFill>
                  <a:srgbClr val="000000"/>
                </a:solidFill>
                <a:latin typeface="Consolas"/>
              </a:rPr>
              <a:t>();</a:t>
            </a:r>
          </a:p>
          <a:p>
            <a:pPr>
              <a:buNone/>
            </a:pPr>
            <a:r>
              <a:rPr lang="en-US" sz="1600" dirty="0" err="1" smtClean="0">
                <a:solidFill>
                  <a:srgbClr val="005032"/>
                </a:solidFill>
                <a:latin typeface="Consolas"/>
              </a:rPr>
              <a:t>QFile</a:t>
            </a:r>
            <a:r>
              <a:rPr lang="en-US" sz="1600" dirty="0" smtClean="0">
                <a:solidFill>
                  <a:srgbClr val="000000"/>
                </a:solidFill>
                <a:latin typeface="Consolas"/>
              </a:rPr>
              <a:t> file(</a:t>
            </a:r>
            <a:r>
              <a:rPr lang="en-US" sz="1600" dirty="0" err="1" smtClean="0">
                <a:solidFill>
                  <a:srgbClr val="000000"/>
                </a:solidFill>
                <a:latin typeface="Consolas"/>
              </a:rPr>
              <a:t>uri.</a:t>
            </a:r>
            <a:r>
              <a:rPr lang="en-US" sz="1600" b="1" dirty="0" err="1" smtClean="0">
                <a:solidFill>
                  <a:srgbClr val="642880"/>
                </a:solidFill>
                <a:latin typeface="Consolas"/>
              </a:rPr>
              <a:t>toLocalFile</a:t>
            </a:r>
            <a:r>
              <a:rPr lang="en-US" sz="1600" b="1" dirty="0" smtClean="0">
                <a:solidFill>
                  <a:srgbClr val="000000"/>
                </a:solidFill>
                <a:latin typeface="Consolas"/>
              </a:rPr>
              <a:t>());</a:t>
            </a:r>
          </a:p>
          <a:p>
            <a:pPr>
              <a:buNone/>
            </a:pPr>
            <a:endParaRPr lang="en-US" sz="1600" dirty="0" smtClean="0">
              <a:latin typeface="Consolas"/>
            </a:endParaRPr>
          </a:p>
          <a:p>
            <a:pPr>
              <a:buNone/>
            </a:pPr>
            <a:r>
              <a:rPr lang="en-US" sz="1600" dirty="0" smtClean="0">
                <a:latin typeface="Consolas"/>
              </a:rPr>
              <a:t>&lt;… snip  read in the file…&gt;</a:t>
            </a:r>
          </a:p>
          <a:p>
            <a:pPr>
              <a:buNone/>
            </a:pPr>
            <a:endParaRPr lang="en-US" sz="1600" dirty="0" smtClean="0">
              <a:solidFill>
                <a:srgbClr val="0000C0"/>
              </a:solidFill>
              <a:latin typeface="Consolas"/>
            </a:endParaRPr>
          </a:p>
          <a:p>
            <a:pPr>
              <a:buNone/>
            </a:pPr>
            <a:r>
              <a:rPr lang="en-US" sz="1600" dirty="0" err="1" smtClean="0">
                <a:solidFill>
                  <a:srgbClr val="0000C0"/>
                </a:solidFill>
                <a:latin typeface="Consolas"/>
              </a:rPr>
              <a:t>m_bucketItemTitle</a:t>
            </a:r>
            <a:r>
              <a:rPr lang="en-US" sz="1600" dirty="0" smtClean="0">
                <a:solidFill>
                  <a:srgbClr val="000000"/>
                </a:solidFill>
                <a:latin typeface="Consolas"/>
              </a:rPr>
              <a:t> = </a:t>
            </a:r>
            <a:r>
              <a:rPr lang="en-US" sz="1600" dirty="0" err="1" smtClean="0">
                <a:solidFill>
                  <a:srgbClr val="0000C0"/>
                </a:solidFill>
                <a:latin typeface="Consolas"/>
              </a:rPr>
              <a:t>the_title_we_just_read</a:t>
            </a:r>
            <a:r>
              <a:rPr lang="en-US" sz="1600" dirty="0" smtClean="0">
                <a:solidFill>
                  <a:srgbClr val="000000"/>
                </a:solidFill>
                <a:latin typeface="Consolas"/>
              </a:rPr>
              <a:t>;</a:t>
            </a:r>
          </a:p>
          <a:p>
            <a:pPr>
              <a:buNone/>
            </a:pPr>
            <a:endParaRPr lang="en-US" sz="1600" dirty="0" smtClean="0">
              <a:solidFill>
                <a:srgbClr val="005032"/>
              </a:solidFill>
              <a:latin typeface="Consolas"/>
            </a:endParaRPr>
          </a:p>
          <a:p>
            <a:pPr>
              <a:buNone/>
            </a:pPr>
            <a:r>
              <a:rPr lang="en-US" sz="1600" dirty="0" smtClean="0">
                <a:solidFill>
                  <a:srgbClr val="005032"/>
                </a:solidFill>
                <a:latin typeface="Consolas"/>
              </a:rPr>
              <a:t>//Send a signal to notify the UI to display the new item</a:t>
            </a:r>
          </a:p>
          <a:p>
            <a:pPr>
              <a:buNone/>
            </a:pPr>
            <a:r>
              <a:rPr lang="en-US" sz="1600" dirty="0" smtClean="0">
                <a:solidFill>
                  <a:srgbClr val="000000"/>
                </a:solidFill>
                <a:latin typeface="Consolas"/>
              </a:rPr>
              <a:t>emit </a:t>
            </a:r>
            <a:r>
              <a:rPr lang="en-US" sz="1600" dirty="0" err="1" smtClean="0">
                <a:solidFill>
                  <a:srgbClr val="000000"/>
                </a:solidFill>
                <a:latin typeface="Consolas"/>
              </a:rPr>
              <a:t>incomingBucketItem</a:t>
            </a:r>
            <a:r>
              <a:rPr lang="en-US" sz="1600" dirty="0" smtClean="0">
                <a:solidFill>
                  <a:srgbClr val="000000"/>
                </a:solidFill>
                <a:latin typeface="Consolas"/>
              </a:rPr>
              <a:t>();</a:t>
            </a:r>
          </a:p>
          <a:p>
            <a:pPr>
              <a:buNone/>
            </a:pPr>
            <a:r>
              <a:rPr lang="en-US" sz="1600" dirty="0" smtClean="0">
                <a:solidFill>
                  <a:srgbClr val="000000"/>
                </a:solidFill>
                <a:latin typeface="Consolas"/>
              </a:rPr>
              <a:t>}</a:t>
            </a:r>
            <a:endParaRPr lang="en-US" sz="1600" dirty="0"/>
          </a:p>
        </p:txBody>
      </p:sp>
      <p:sp>
        <p:nvSpPr>
          <p:cNvPr id="4" name="Slide Number Placeholder 3"/>
          <p:cNvSpPr>
            <a:spLocks noGrp="1"/>
          </p:cNvSpPr>
          <p:nvPr>
            <p:ph type="sldNum" sz="quarter" idx="10"/>
          </p:nvPr>
        </p:nvSpPr>
        <p:spPr/>
        <p:txBody>
          <a:bodyPr/>
          <a:lstStyle/>
          <a:p>
            <a:pPr>
              <a:defRPr/>
            </a:pPr>
            <a:fld id="{66E89589-8A2F-4677-AEF7-D51DC75CB045}" type="slidenum">
              <a:rPr lang="en-US" smtClean="0"/>
              <a:pPr>
                <a:defRPr/>
              </a:pPr>
              <a:t>25</a:t>
            </a:fld>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1485900"/>
            <a:ext cx="7772400" cy="955675"/>
          </a:xfrm>
        </p:spPr>
        <p:txBody>
          <a:bodyPr/>
          <a:lstStyle/>
          <a:p>
            <a:r>
              <a:rPr lang="en-US" dirty="0" smtClean="0">
                <a:latin typeface="Arial" charset="0"/>
              </a:rPr>
              <a:t>PIM: Personal Information Management</a:t>
            </a:r>
          </a:p>
        </p:txBody>
      </p:sp>
      <p:sp>
        <p:nvSpPr>
          <p:cNvPr id="14340" name="Slide Number Placeholder 4"/>
          <p:cNvSpPr>
            <a:spLocks noGrp="1"/>
          </p:cNvSpPr>
          <p:nvPr>
            <p:ph type="sldNum" sz="quarter" idx="4294967295"/>
          </p:nvPr>
        </p:nvSpPr>
        <p:spPr>
          <a:xfrm>
            <a:off x="7010400" y="4672013"/>
            <a:ext cx="2133600" cy="357187"/>
          </a:xfrm>
          <a:noFill/>
        </p:spPr>
        <p:txBody>
          <a:bodyPr/>
          <a:lstStyle/>
          <a:p>
            <a:fld id="{773D1E65-4537-4608-BEBC-7670CB0A9636}" type="slidenum">
              <a:rPr lang="en-US" smtClean="0">
                <a:latin typeface="Arial" charset="0"/>
              </a:rPr>
              <a:pPr/>
              <a:t>26</a:t>
            </a:fld>
            <a:endParaRPr lang="en-US" smtClean="0">
              <a:latin typeface="Arial" charset="0"/>
            </a:endParaRPr>
          </a:p>
        </p:txBody>
      </p:sp>
      <p:sp>
        <p:nvSpPr>
          <p:cNvPr id="7" name="Rectangle 3"/>
          <p:cNvSpPr txBox="1">
            <a:spLocks noChangeArrowheads="1"/>
          </p:cNvSpPr>
          <p:nvPr/>
        </p:nvSpPr>
        <p:spPr bwMode="auto">
          <a:xfrm>
            <a:off x="762000" y="2571750"/>
            <a:ext cx="6400800" cy="1217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lnSpc>
                <a:spcPct val="85000"/>
              </a:lnSpc>
              <a:spcBef>
                <a:spcPct val="0"/>
              </a:spcBef>
              <a:spcAft>
                <a:spcPts val="1200"/>
              </a:spcAft>
              <a:buFont typeface="Wingdings" pitchFamily="2" charset="2"/>
              <a:buNone/>
              <a:defRPr sz="2400">
                <a:solidFill>
                  <a:schemeClr val="bg2"/>
                </a:solidFill>
                <a:latin typeface="Arial" pitchFamily="34" charset="0"/>
                <a:ea typeface="+mn-ea"/>
                <a:cs typeface="+mn-cs"/>
              </a:defRPr>
            </a:lvl1pPr>
            <a:lvl2pPr marL="614363" indent="-269875" algn="l" rtl="0" eaLnBrk="0" fontAlgn="base" hangingPunct="0">
              <a:lnSpc>
                <a:spcPct val="85000"/>
              </a:lnSpc>
              <a:spcBef>
                <a:spcPct val="0"/>
              </a:spcBef>
              <a:spcAft>
                <a:spcPct val="30000"/>
              </a:spcAft>
              <a:buSzPct val="65000"/>
              <a:buFont typeface="Wingdings 3" pitchFamily="18" charset="2"/>
              <a:buChar char=""/>
              <a:defRPr sz="2000">
                <a:solidFill>
                  <a:schemeClr val="tx1"/>
                </a:solidFill>
                <a:latin typeface="Arial" pitchFamily="34" charset="0"/>
                <a:cs typeface="+mn-cs"/>
              </a:defRPr>
            </a:lvl2pPr>
            <a:lvl3pPr marL="912813" indent="-296863" algn="l" rtl="0" eaLnBrk="0" fontAlgn="base" hangingPunct="0">
              <a:lnSpc>
                <a:spcPct val="85000"/>
              </a:lnSpc>
              <a:spcBef>
                <a:spcPct val="0"/>
              </a:spcBef>
              <a:spcAft>
                <a:spcPct val="30000"/>
              </a:spcAft>
              <a:buFont typeface="Wingdings" pitchFamily="2" charset="2"/>
              <a:buChar char=""/>
              <a:defRPr>
                <a:solidFill>
                  <a:schemeClr val="tx1"/>
                </a:solidFill>
                <a:latin typeface="Arial" pitchFamily="34" charset="0"/>
                <a:cs typeface="+mn-cs"/>
              </a:defRPr>
            </a:lvl3pPr>
            <a:lvl4pPr marL="1141413" indent="-227013" algn="l" rtl="0" eaLnBrk="0" fontAlgn="base" hangingPunct="0">
              <a:lnSpc>
                <a:spcPct val="85000"/>
              </a:lnSpc>
              <a:spcBef>
                <a:spcPct val="0"/>
              </a:spcBef>
              <a:spcAft>
                <a:spcPct val="30000"/>
              </a:spcAft>
              <a:buSzPct val="65000"/>
              <a:buFont typeface="Wingdings 3" pitchFamily="18" charset="2"/>
              <a:buChar char=""/>
              <a:defRPr>
                <a:solidFill>
                  <a:schemeClr val="tx1"/>
                </a:solidFill>
                <a:latin typeface="Arial" pitchFamily="34" charset="0"/>
                <a:cs typeface="+mn-cs"/>
              </a:defRPr>
            </a:lvl4pPr>
            <a:lvl5pPr marL="1370013" indent="-227013" algn="l" rtl="0" eaLnBrk="0" fontAlgn="base" hangingPunct="0">
              <a:lnSpc>
                <a:spcPct val="85000"/>
              </a:lnSpc>
              <a:spcBef>
                <a:spcPct val="0"/>
              </a:spcBef>
              <a:spcAft>
                <a:spcPct val="30000"/>
              </a:spcAft>
              <a:buFont typeface="Wingdings" pitchFamily="2" charset="2"/>
              <a:buChar char=""/>
              <a:defRPr>
                <a:solidFill>
                  <a:schemeClr val="tx1"/>
                </a:solidFill>
                <a:latin typeface="Arial" pitchFamily="34" charset="0"/>
                <a:cs typeface="+mn-cs"/>
              </a:defRPr>
            </a:lvl5pPr>
            <a:lvl6pPr marL="18272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6pPr>
            <a:lvl7pPr marL="22844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7pPr>
            <a:lvl8pPr marL="27416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8pPr>
            <a:lvl9pPr marL="3198813" indent="-227013" algn="l" rtl="0" fontAlgn="base">
              <a:lnSpc>
                <a:spcPct val="85000"/>
              </a:lnSpc>
              <a:spcBef>
                <a:spcPct val="0"/>
              </a:spcBef>
              <a:spcAft>
                <a:spcPct val="30000"/>
              </a:spcAft>
              <a:buClr>
                <a:schemeClr val="accent2"/>
              </a:buClr>
              <a:buFont typeface="Wingdings" pitchFamily="2" charset="2"/>
              <a:buChar char=""/>
              <a:defRPr>
                <a:solidFill>
                  <a:schemeClr val="tx1"/>
                </a:solidFill>
                <a:latin typeface="+mn-lt"/>
                <a:cs typeface="+mn-cs"/>
              </a:defRPr>
            </a:lvl9pPr>
          </a:lstStyle>
          <a:p>
            <a:r>
              <a:rPr lang="en-US" dirty="0" smtClean="0">
                <a:latin typeface="Arial" charset="0"/>
              </a:rPr>
              <a:t>JAM318</a:t>
            </a:r>
          </a:p>
          <a:p>
            <a:r>
              <a:rPr lang="en-US" dirty="0" smtClean="0">
                <a:latin typeface="Arial" charset="0"/>
              </a:rPr>
              <a:t>Kamel Lajili,		@KLAJILI		 </a:t>
            </a:r>
          </a:p>
          <a:p>
            <a:r>
              <a:rPr lang="en-US" dirty="0" smtClean="0">
                <a:latin typeface="Arial" charset="0"/>
              </a:rPr>
              <a:t>5 – 6 February, 2013</a:t>
            </a:r>
          </a:p>
        </p:txBody>
      </p:sp>
      <p:pic>
        <p:nvPicPr>
          <p:cNvPr id="8" name="Picture 4"/>
          <p:cNvPicPr>
            <a:picLocks noChangeAspect="1" noChangeArrowheads="1"/>
          </p:cNvPicPr>
          <p:nvPr/>
        </p:nvPicPr>
        <p:blipFill>
          <a:blip r:embed="rId2" cstate="print"/>
          <a:srcRect/>
          <a:stretch>
            <a:fillRect/>
          </a:stretch>
        </p:blipFill>
        <p:spPr bwMode="auto">
          <a:xfrm>
            <a:off x="3106005" y="2973526"/>
            <a:ext cx="517342" cy="517367"/>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r>
              <a:rPr lang="en-US" dirty="0" smtClean="0">
                <a:latin typeface="Arial" charset="0"/>
              </a:rPr>
              <a:t>PIM API Quick Walkthrough</a:t>
            </a:r>
          </a:p>
        </p:txBody>
      </p:sp>
      <p:sp>
        <p:nvSpPr>
          <p:cNvPr id="10244" name="Slide Number Placeholder 4"/>
          <p:cNvSpPr>
            <a:spLocks noGrp="1"/>
          </p:cNvSpPr>
          <p:nvPr>
            <p:ph type="sldNum" sz="quarter" idx="4294967295"/>
          </p:nvPr>
        </p:nvSpPr>
        <p:spPr>
          <a:xfrm>
            <a:off x="7010400" y="4672013"/>
            <a:ext cx="2133600" cy="357187"/>
          </a:xfrm>
          <a:noFill/>
        </p:spPr>
        <p:txBody>
          <a:bodyPr/>
          <a:lstStyle/>
          <a:p>
            <a:fld id="{AA82436F-17C0-45DB-A0F7-68BF6FC26E9F}" type="slidenum">
              <a:rPr lang="en-US" smtClean="0">
                <a:latin typeface="Arial" charset="0"/>
              </a:rPr>
              <a:pPr/>
              <a:t>27</a:t>
            </a:fld>
            <a:endParaRPr lang="en-US" smtClean="0">
              <a:latin typeface="Arial" charset="0"/>
            </a:endParaRPr>
          </a:p>
        </p:txBody>
      </p:sp>
    </p:spTree>
    <p:extLst>
      <p:ext uri="{BB962C8B-B14F-4D97-AF65-F5344CB8AC3E}">
        <p14:creationId xmlns:p14="http://schemas.microsoft.com/office/powerpoint/2010/main" xmlns="" val="51064841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What is PIM?</a:t>
            </a:r>
            <a:br>
              <a:rPr lang="en-US" smtClean="0"/>
            </a:br>
            <a:endParaRPr lang="en-US" sz="2000" smtClean="0"/>
          </a:p>
        </p:txBody>
      </p:sp>
      <p:sp>
        <p:nvSpPr>
          <p:cNvPr id="8195" name="Rectangle 3"/>
          <p:cNvSpPr>
            <a:spLocks noGrp="1" noChangeArrowheads="1"/>
          </p:cNvSpPr>
          <p:nvPr>
            <p:ph type="body" idx="1"/>
          </p:nvPr>
        </p:nvSpPr>
        <p:spPr>
          <a:xfrm>
            <a:off x="327025" y="2571750"/>
            <a:ext cx="8305800" cy="2057400"/>
          </a:xfrm>
        </p:spPr>
        <p:txBody>
          <a:bodyPr/>
          <a:lstStyle/>
          <a:p>
            <a:pPr lvl="1"/>
            <a:r>
              <a:rPr lang="en-US" dirty="0" smtClean="0"/>
              <a:t>Events</a:t>
            </a:r>
          </a:p>
          <a:p>
            <a:pPr lvl="1"/>
            <a:r>
              <a:rPr lang="en-US" dirty="0" smtClean="0"/>
              <a:t>Messages</a:t>
            </a:r>
          </a:p>
          <a:p>
            <a:pPr lvl="1"/>
            <a:r>
              <a:rPr lang="en-US" dirty="0" smtClean="0"/>
              <a:t>Contacts</a:t>
            </a:r>
          </a:p>
          <a:p>
            <a:pPr lvl="1"/>
            <a:r>
              <a:rPr lang="en-US" dirty="0" smtClean="0"/>
              <a:t>Notes</a:t>
            </a:r>
          </a:p>
          <a:p>
            <a:r>
              <a:rPr lang="en-US" dirty="0" smtClean="0"/>
              <a:t>bb::</a:t>
            </a:r>
            <a:r>
              <a:rPr lang="en-US" dirty="0" err="1" smtClean="0"/>
              <a:t>pim</a:t>
            </a:r>
            <a:endParaRPr lang="en-US" dirty="0" smtClean="0"/>
          </a:p>
        </p:txBody>
      </p:sp>
      <p:sp>
        <p:nvSpPr>
          <p:cNvPr id="6148"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fld id="{CABC6698-3B62-4D77-B5C1-0B7732B45258}" type="slidenum">
              <a:rPr lang="en-US" sz="800" smtClean="0"/>
              <a:pPr eaLnBrk="1" hangingPunct="1"/>
              <a:t>28</a:t>
            </a:fld>
            <a:endParaRPr lang="en-US" sz="800" smtClean="0"/>
          </a:p>
        </p:txBody>
      </p:sp>
      <p:sp>
        <p:nvSpPr>
          <p:cNvPr id="9" name="Rectangle 3"/>
          <p:cNvSpPr txBox="1">
            <a:spLocks noChangeArrowheads="1"/>
          </p:cNvSpPr>
          <p:nvPr/>
        </p:nvSpPr>
        <p:spPr bwMode="auto">
          <a:xfrm>
            <a:off x="327025" y="1276350"/>
            <a:ext cx="8305800" cy="1219200"/>
          </a:xfrm>
          <a:prstGeom prst="rect">
            <a:avLst/>
          </a:prstGeom>
          <a:noFill/>
          <a:ln w="9525">
            <a:noFill/>
            <a:miter lim="800000"/>
            <a:headEnd/>
            <a:tailEnd/>
          </a:ln>
        </p:spPr>
        <p:txBody>
          <a:bodyPr/>
          <a:lstStyle/>
          <a:p>
            <a:pPr marL="342900" indent="-342900" eaLnBrk="0" hangingPunct="0">
              <a:lnSpc>
                <a:spcPct val="85000"/>
              </a:lnSpc>
              <a:spcAft>
                <a:spcPct val="30000"/>
              </a:spcAft>
              <a:defRPr/>
            </a:pPr>
            <a:r>
              <a:rPr lang="en-US" sz="2400" b="1" kern="0" dirty="0">
                <a:latin typeface="Arial" charset="0"/>
                <a:cs typeface="+mn-cs"/>
              </a:rPr>
              <a:t>P</a:t>
            </a:r>
            <a:r>
              <a:rPr lang="en-US" sz="2400" kern="0" dirty="0">
                <a:latin typeface="Arial" charset="0"/>
                <a:cs typeface="+mn-cs"/>
              </a:rPr>
              <a:t>ersonal</a:t>
            </a:r>
          </a:p>
          <a:p>
            <a:pPr marL="342900" indent="-342900" eaLnBrk="0" hangingPunct="0">
              <a:lnSpc>
                <a:spcPct val="85000"/>
              </a:lnSpc>
              <a:spcAft>
                <a:spcPct val="30000"/>
              </a:spcAft>
              <a:defRPr/>
            </a:pPr>
            <a:r>
              <a:rPr lang="en-US" sz="2400" b="1" kern="0" dirty="0">
                <a:latin typeface="Arial" charset="0"/>
                <a:cs typeface="+mn-cs"/>
              </a:rPr>
              <a:t>I</a:t>
            </a:r>
            <a:r>
              <a:rPr lang="en-US" sz="2400" kern="0" dirty="0">
                <a:latin typeface="Arial" charset="0"/>
                <a:cs typeface="+mn-cs"/>
              </a:rPr>
              <a:t>nformation</a:t>
            </a:r>
          </a:p>
          <a:p>
            <a:pPr marL="342900" indent="-342900" eaLnBrk="0" hangingPunct="0">
              <a:lnSpc>
                <a:spcPct val="85000"/>
              </a:lnSpc>
              <a:spcAft>
                <a:spcPct val="30000"/>
              </a:spcAft>
              <a:defRPr/>
            </a:pPr>
            <a:r>
              <a:rPr lang="en-US" sz="2400" b="1" kern="0" dirty="0">
                <a:latin typeface="Arial" charset="0"/>
                <a:cs typeface="+mn-cs"/>
              </a:rPr>
              <a:t>M</a:t>
            </a:r>
            <a:r>
              <a:rPr lang="en-US" sz="2400" kern="0" dirty="0">
                <a:latin typeface="Arial" charset="0"/>
                <a:cs typeface="+mn-cs"/>
              </a:rPr>
              <a:t>anagement</a:t>
            </a:r>
            <a:endParaRPr lang="en-US" sz="2000" kern="0" dirty="0">
              <a:latin typeface="Arial" charset="0"/>
              <a:cs typeface="+mn-cs"/>
            </a:endParaRPr>
          </a:p>
          <a:p>
            <a:pPr marL="614363" lvl="1" indent="-269875" eaLnBrk="0" hangingPunct="0">
              <a:lnSpc>
                <a:spcPct val="85000"/>
              </a:lnSpc>
              <a:spcAft>
                <a:spcPct val="30000"/>
              </a:spcAft>
              <a:buSzPct val="65000"/>
              <a:buFont typeface="Wingdings 3" pitchFamily="18" charset="2"/>
              <a:buChar char=""/>
              <a:defRPr/>
            </a:pPr>
            <a:endParaRPr lang="en-US" sz="2000" kern="0" dirty="0">
              <a:latin typeface="Arial" charset="0"/>
              <a:cs typeface="+mn-cs"/>
            </a:endParaRPr>
          </a:p>
          <a:p>
            <a:pPr marL="614363" lvl="1" indent="-269875" eaLnBrk="0" hangingPunct="0">
              <a:lnSpc>
                <a:spcPct val="85000"/>
              </a:lnSpc>
              <a:spcAft>
                <a:spcPct val="30000"/>
              </a:spcAft>
              <a:buSzPct val="65000"/>
              <a:buFont typeface="Wingdings 3" pitchFamily="18" charset="2"/>
              <a:buChar char=""/>
              <a:defRPr/>
            </a:pPr>
            <a:endParaRPr lang="en-US" sz="2000" kern="0" dirty="0">
              <a:latin typeface="Arial" charset="0"/>
              <a:cs typeface="+mn-cs"/>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73848" y="1396109"/>
            <a:ext cx="3755551" cy="300444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369044" y="1392413"/>
            <a:ext cx="3760171" cy="3008137"/>
          </a:xfrm>
          <a:prstGeom prst="rect">
            <a:avLst/>
          </a:prstGeom>
        </p:spPr>
      </p:pic>
    </p:spTree>
    <p:extLst>
      <p:ext uri="{BB962C8B-B14F-4D97-AF65-F5344CB8AC3E}">
        <p14:creationId xmlns:p14="http://schemas.microsoft.com/office/powerpoint/2010/main" xmlns="" val="171022433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decel="50000" fill="hold" grpId="0" nodeType="afterEffect">
                                  <p:stCondLst>
                                    <p:cond delay="20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00"/>
                            </p:stCondLst>
                            <p:childTnLst>
                              <p:par>
                                <p:cTn id="10" presetID="2" presetClass="entr" presetSubtype="2" decel="50000" fill="hold" grpId="0" nodeType="afterEffect">
                                  <p:stCondLst>
                                    <p:cond delay="20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additive="base">
                                        <p:cTn id="12"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400"/>
                            </p:stCondLst>
                            <p:childTnLst>
                              <p:par>
                                <p:cTn id="15" presetID="2" presetClass="entr" presetSubtype="2" decel="50000" fill="hold" grpId="0" nodeType="afterEffect">
                                  <p:stCondLst>
                                    <p:cond delay="20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100"/>
                            </p:stCondLst>
                            <p:childTnLst>
                              <p:par>
                                <p:cTn id="20" presetID="10" presetClass="entr" presetSubtype="0" fill="hold" grpId="0" nodeType="afterEffect">
                                  <p:stCondLst>
                                    <p:cond delay="0"/>
                                  </p:stCondLst>
                                  <p:childTnLst>
                                    <p:set>
                                      <p:cBhvr>
                                        <p:cTn id="21" dur="1" fill="hold">
                                          <p:stCondLst>
                                            <p:cond delay="0"/>
                                          </p:stCondLst>
                                        </p:cTn>
                                        <p:tgtEl>
                                          <p:spTgt spid="8195"/>
                                        </p:tgtEl>
                                        <p:attrNameLst>
                                          <p:attrName>style.visibility</p:attrName>
                                        </p:attrNameLst>
                                      </p:cBhvr>
                                      <p:to>
                                        <p:strVal val="visible"/>
                                      </p:to>
                                    </p:set>
                                    <p:animEffect transition="in" filter="fade">
                                      <p:cBhvr>
                                        <p:cTn id="2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9" grpId="0" build="p" advAuto="20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What can you do?</a:t>
            </a:r>
            <a:br>
              <a:rPr lang="en-US" smtClean="0"/>
            </a:br>
            <a:endParaRPr lang="en-US" sz="2000" smtClean="0"/>
          </a:p>
        </p:txBody>
      </p:sp>
      <p:sp>
        <p:nvSpPr>
          <p:cNvPr id="7171" name="Rectangle 3"/>
          <p:cNvSpPr>
            <a:spLocks noGrp="1" noChangeArrowheads="1"/>
          </p:cNvSpPr>
          <p:nvPr>
            <p:ph type="body" idx="1"/>
          </p:nvPr>
        </p:nvSpPr>
        <p:spPr/>
        <p:txBody>
          <a:bodyPr/>
          <a:lstStyle/>
          <a:p>
            <a:r>
              <a:rPr lang="en-US" dirty="0" smtClean="0"/>
              <a:t>CRUD</a:t>
            </a:r>
          </a:p>
          <a:p>
            <a:pPr lvl="1"/>
            <a:r>
              <a:rPr lang="en-US" dirty="0" smtClean="0"/>
              <a:t>Create, read, update, delete</a:t>
            </a:r>
          </a:p>
          <a:p>
            <a:pPr lvl="1"/>
            <a:r>
              <a:rPr lang="en-US" dirty="0" smtClean="0"/>
              <a:t>Listeners and Filters as well</a:t>
            </a:r>
          </a:p>
          <a:p>
            <a:r>
              <a:rPr lang="en-US" dirty="0" smtClean="0"/>
              <a:t>APIs very similar</a:t>
            </a:r>
          </a:p>
          <a:p>
            <a:pPr lvl="1"/>
            <a:r>
              <a:rPr lang="en-US" dirty="0" smtClean="0"/>
              <a:t>Use cards/pickers when appropriate</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cs typeface="Arial" pitchFamily="34" charset="0"/>
              </a:defRPr>
            </a:lvl9pPr>
          </a:lstStyle>
          <a:p>
            <a:pPr eaLnBrk="1" hangingPunct="1"/>
            <a:fld id="{38A6FF21-D102-4D39-BD91-D87CDCC42F52}" type="slidenum">
              <a:rPr lang="en-US" sz="800" smtClean="0"/>
              <a:pPr eaLnBrk="1" hangingPunct="1"/>
              <a:t>29</a:t>
            </a:fld>
            <a:endParaRPr lang="en-US" sz="800" smtClean="0"/>
          </a:p>
        </p:txBody>
      </p:sp>
      <p:pic>
        <p:nvPicPr>
          <p:cNvPr id="7173" name="Picture 11" descr="Colt_Front.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57800" y="1123950"/>
            <a:ext cx="1890713" cy="3663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 name="Picture 2" descr="C:\Users\pbernhardt\Documents\Conferences\BlackBerry Jam Americas\JAM18 - PIM\IMG_00000009.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26074" y="1660525"/>
            <a:ext cx="1554163"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1" descr="Colt_Front.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16893" y="1123950"/>
            <a:ext cx="1890713" cy="3663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 descr="C:\Users\pbernhardt\Documents\Conferences\BlackBerry Jam Americas\JAM18 - PIM\IMG_0000000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30281" y="1639200"/>
            <a:ext cx="1554163"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60927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Invocation Framework</a:t>
            </a:r>
            <a:endParaRPr lang="en-US" dirty="0"/>
          </a:p>
        </p:txBody>
      </p:sp>
      <p:sp>
        <p:nvSpPr>
          <p:cNvPr id="3" name="Content Placeholder 2"/>
          <p:cNvSpPr>
            <a:spLocks noGrp="1"/>
          </p:cNvSpPr>
          <p:nvPr>
            <p:ph idx="1"/>
          </p:nvPr>
        </p:nvSpPr>
        <p:spPr>
          <a:xfrm>
            <a:off x="327025" y="895350"/>
            <a:ext cx="5235575" cy="3733800"/>
          </a:xfrm>
        </p:spPr>
        <p:txBody>
          <a:bodyPr/>
          <a:lstStyle/>
          <a:p>
            <a:r>
              <a:rPr lang="en-US" dirty="0" smtClean="0">
                <a:latin typeface="Arial" charset="0"/>
              </a:rPr>
              <a:t>Part of the BlackBerry 10 Flow</a:t>
            </a:r>
          </a:p>
          <a:p>
            <a:r>
              <a:rPr lang="en-US" dirty="0" smtClean="0">
                <a:latin typeface="Arial" charset="0"/>
              </a:rPr>
              <a:t>Smooth, integrated, frictionless UX</a:t>
            </a:r>
          </a:p>
          <a:p>
            <a:r>
              <a:rPr lang="en-US" dirty="0" smtClean="0">
                <a:latin typeface="Arial" charset="0"/>
              </a:rPr>
              <a:t>Increased </a:t>
            </a:r>
          </a:p>
          <a:p>
            <a:pPr lvl="1"/>
            <a:r>
              <a:rPr lang="en-US" dirty="0" smtClean="0">
                <a:latin typeface="Arial" charset="0"/>
              </a:rPr>
              <a:t>App discovery</a:t>
            </a:r>
          </a:p>
          <a:p>
            <a:pPr lvl="1"/>
            <a:r>
              <a:rPr lang="en-US" dirty="0" smtClean="0">
                <a:latin typeface="Arial" charset="0"/>
              </a:rPr>
              <a:t>Engagement</a:t>
            </a:r>
          </a:p>
          <a:p>
            <a:pPr lvl="1"/>
            <a:r>
              <a:rPr lang="en-US" dirty="0" smtClean="0">
                <a:latin typeface="Arial" charset="0"/>
              </a:rPr>
              <a:t>User Efficiency</a:t>
            </a:r>
          </a:p>
          <a:p>
            <a:endParaRPr lang="en-US" dirty="0"/>
          </a:p>
        </p:txBody>
      </p:sp>
      <p:sp>
        <p:nvSpPr>
          <p:cNvPr id="4" name="Slide Number Placeholder 3"/>
          <p:cNvSpPr>
            <a:spLocks noGrp="1"/>
          </p:cNvSpPr>
          <p:nvPr>
            <p:ph type="sldNum" sz="quarter" idx="10"/>
          </p:nvPr>
        </p:nvSpPr>
        <p:spPr/>
        <p:txBody>
          <a:bodyPr/>
          <a:lstStyle/>
          <a:p>
            <a:pPr>
              <a:defRPr/>
            </a:pPr>
            <a:fld id="{D84B64D9-8385-4DDB-B491-31DBBA9B6E56}" type="slidenum">
              <a:rPr lang="en-US" smtClean="0"/>
              <a:pPr>
                <a:defRPr/>
              </a:pPr>
              <a:t>3</a:t>
            </a:fld>
            <a:endParaRPr lang="en-US" dirty="0"/>
          </a:p>
        </p:txBody>
      </p:sp>
      <p:pic>
        <p:nvPicPr>
          <p:cNvPr id="5" name="Picture 6" descr="https://bdsc.webapps.blackberry.com/native/webroot/img/icon/icon_forum.png"/>
          <p:cNvPicPr>
            <a:picLocks noChangeAspect="1" noChangeArrowheads="1"/>
          </p:cNvPicPr>
          <p:nvPr/>
        </p:nvPicPr>
        <p:blipFill>
          <a:blip r:embed="rId2" cstate="print"/>
          <a:srcRect/>
          <a:stretch>
            <a:fillRect/>
          </a:stretch>
        </p:blipFill>
        <p:spPr bwMode="auto">
          <a:xfrm>
            <a:off x="7543800" y="2114550"/>
            <a:ext cx="438150" cy="609600"/>
          </a:xfrm>
          <a:prstGeom prst="rect">
            <a:avLst/>
          </a:prstGeom>
          <a:noFill/>
          <a:ln w="9525">
            <a:noFill/>
            <a:miter lim="800000"/>
            <a:headEnd/>
            <a:tailEnd/>
          </a:ln>
          <a:effectLst>
            <a:outerShdw sy="23000" kx="1199993" algn="br" rotWithShape="0">
              <a:srgbClr val="000000">
                <a:alpha val="20000"/>
              </a:srgbClr>
            </a:outerShdw>
          </a:effectLst>
        </p:spPr>
      </p:pic>
      <p:pic>
        <p:nvPicPr>
          <p:cNvPr id="6" name="Picture 6" descr="https://bdsc.webapps.blackberry.com/native/webroot/img/icon/icon_forum.png"/>
          <p:cNvPicPr>
            <a:picLocks noChangeAspect="1" noChangeArrowheads="1"/>
          </p:cNvPicPr>
          <p:nvPr/>
        </p:nvPicPr>
        <p:blipFill>
          <a:blip r:embed="rId3" cstate="print"/>
          <a:srcRect/>
          <a:stretch>
            <a:fillRect/>
          </a:stretch>
        </p:blipFill>
        <p:spPr bwMode="auto">
          <a:xfrm>
            <a:off x="6934200" y="1276350"/>
            <a:ext cx="438150" cy="609600"/>
          </a:xfrm>
          <a:prstGeom prst="rect">
            <a:avLst/>
          </a:prstGeom>
          <a:noFill/>
          <a:effectLst>
            <a:outerShdw blurRad="76200" dir="13500000" sy="23000" kx="1200000" algn="br" rotWithShape="0">
              <a:prstClr val="black">
                <a:alpha val="20000"/>
              </a:prstClr>
            </a:outerShdw>
          </a:effectLst>
        </p:spPr>
      </p:pic>
      <p:pic>
        <p:nvPicPr>
          <p:cNvPr id="7" name="Picture 6" descr="https://bdsc.webapps.blackberry.com/native/webroot/img/icon/icon_forum.png"/>
          <p:cNvPicPr>
            <a:picLocks noChangeAspect="1" noChangeArrowheads="1"/>
          </p:cNvPicPr>
          <p:nvPr/>
        </p:nvPicPr>
        <p:blipFill>
          <a:blip r:embed="rId2" cstate="print"/>
          <a:srcRect/>
          <a:stretch>
            <a:fillRect/>
          </a:stretch>
        </p:blipFill>
        <p:spPr bwMode="auto">
          <a:xfrm>
            <a:off x="8153400" y="1352550"/>
            <a:ext cx="438150" cy="609600"/>
          </a:xfrm>
          <a:prstGeom prst="rect">
            <a:avLst/>
          </a:prstGeom>
          <a:noFill/>
          <a:ln w="9525">
            <a:noFill/>
            <a:miter lim="800000"/>
            <a:headEnd/>
            <a:tailEnd/>
          </a:ln>
          <a:effectLst>
            <a:outerShdw sy="23000" kx="1199993" algn="br" rotWithShape="0">
              <a:srgbClr val="000000">
                <a:alpha val="20000"/>
              </a:srgbClr>
            </a:outerShdw>
          </a:effectLst>
        </p:spPr>
      </p:pic>
      <p:pic>
        <p:nvPicPr>
          <p:cNvPr id="8" name="Picture 6"/>
          <p:cNvPicPr>
            <a:picLocks noChangeAspect="1" noChangeArrowheads="1"/>
          </p:cNvPicPr>
          <p:nvPr/>
        </p:nvPicPr>
        <p:blipFill>
          <a:blip r:embed="rId4" cstate="print"/>
          <a:srcRect/>
          <a:stretch>
            <a:fillRect/>
          </a:stretch>
        </p:blipFill>
        <p:spPr bwMode="auto">
          <a:xfrm>
            <a:off x="7391400" y="2524125"/>
            <a:ext cx="657225" cy="504825"/>
          </a:xfrm>
          <a:prstGeom prst="rect">
            <a:avLst/>
          </a:prstGeom>
          <a:noFill/>
          <a:ln w="9525">
            <a:noFill/>
            <a:miter lim="800000"/>
            <a:headEnd/>
            <a:tailEnd/>
          </a:ln>
        </p:spPr>
      </p:pic>
      <p:pic>
        <p:nvPicPr>
          <p:cNvPr id="9" name="Picture 6"/>
          <p:cNvPicPr>
            <a:picLocks noChangeAspect="1" noChangeArrowheads="1"/>
          </p:cNvPicPr>
          <p:nvPr/>
        </p:nvPicPr>
        <p:blipFill>
          <a:blip r:embed="rId4" cstate="print"/>
          <a:srcRect/>
          <a:stretch>
            <a:fillRect/>
          </a:stretch>
        </p:blipFill>
        <p:spPr bwMode="auto">
          <a:xfrm>
            <a:off x="6705600" y="1657350"/>
            <a:ext cx="657225" cy="504825"/>
          </a:xfrm>
          <a:prstGeom prst="rect">
            <a:avLst/>
          </a:prstGeom>
          <a:noFill/>
          <a:ln w="9525">
            <a:noFill/>
            <a:miter lim="800000"/>
            <a:headEnd/>
            <a:tailEnd/>
          </a:ln>
        </p:spPr>
      </p:pic>
      <p:pic>
        <p:nvPicPr>
          <p:cNvPr id="10" name="Picture 6"/>
          <p:cNvPicPr>
            <a:picLocks noChangeAspect="1" noChangeArrowheads="1"/>
          </p:cNvPicPr>
          <p:nvPr/>
        </p:nvPicPr>
        <p:blipFill>
          <a:blip r:embed="rId4" cstate="print"/>
          <a:srcRect/>
          <a:stretch>
            <a:fillRect/>
          </a:stretch>
        </p:blipFill>
        <p:spPr bwMode="auto">
          <a:xfrm>
            <a:off x="8001000" y="1733550"/>
            <a:ext cx="657225" cy="5048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latin typeface="Arial" charset="0"/>
              </a:rPr>
              <a:t>Setup</a:t>
            </a:r>
            <a:br>
              <a:rPr lang="en-US" dirty="0" smtClean="0">
                <a:latin typeface="Arial" charset="0"/>
              </a:rPr>
            </a:br>
            <a:endParaRPr lang="en-US" sz="2000" dirty="0" smtClean="0">
              <a:latin typeface="Arial" charset="0"/>
            </a:endParaRPr>
          </a:p>
        </p:txBody>
      </p:sp>
      <p:sp>
        <p:nvSpPr>
          <p:cNvPr id="8195" name="Rectangle 3"/>
          <p:cNvSpPr>
            <a:spLocks noGrp="1" noChangeArrowheads="1"/>
          </p:cNvSpPr>
          <p:nvPr>
            <p:ph type="body" idx="1"/>
          </p:nvPr>
        </p:nvSpPr>
        <p:spPr/>
        <p:txBody>
          <a:bodyPr/>
          <a:lstStyle/>
          <a:p>
            <a:r>
              <a:rPr lang="en-US" dirty="0" smtClean="0">
                <a:latin typeface="Arial" charset="0"/>
              </a:rPr>
              <a:t>Add PIM libraries to </a:t>
            </a:r>
            <a:r>
              <a:rPr lang="en-US" dirty="0" smtClean="0">
                <a:latin typeface="Courier New" pitchFamily="49" charset="0"/>
                <a:cs typeface="Courier New" pitchFamily="49" charset="0"/>
              </a:rPr>
              <a:t>&lt;project&gt;.pro </a:t>
            </a:r>
            <a:r>
              <a:rPr lang="en-US" dirty="0" smtClean="0">
                <a:latin typeface="Arial" charset="0"/>
              </a:rPr>
              <a:t>file</a:t>
            </a:r>
          </a:p>
          <a:p>
            <a:pPr lvl="1"/>
            <a:r>
              <a:rPr lang="en-US" b="1" dirty="0" smtClean="0">
                <a:latin typeface="Courier New" pitchFamily="49" charset="0"/>
                <a:cs typeface="Courier New" pitchFamily="49" charset="0"/>
              </a:rPr>
              <a:t>LIBS += -</a:t>
            </a:r>
            <a:r>
              <a:rPr lang="en-US" b="1" dirty="0" err="1" smtClean="0">
                <a:latin typeface="Courier New" pitchFamily="49" charset="0"/>
                <a:cs typeface="Courier New" pitchFamily="49" charset="0"/>
              </a:rPr>
              <a:t>lbbpim</a:t>
            </a:r>
            <a:endParaRPr lang="en-US" b="1" dirty="0" smtClean="0">
              <a:latin typeface="Courier New" pitchFamily="49" charset="0"/>
              <a:cs typeface="Courier New" pitchFamily="49" charset="0"/>
            </a:endParaRPr>
          </a:p>
          <a:p>
            <a:endParaRPr lang="en-US" dirty="0" smtClean="0">
              <a:latin typeface="Arial" charset="0"/>
            </a:endParaRPr>
          </a:p>
          <a:p>
            <a:r>
              <a:rPr lang="en-US" dirty="0" smtClean="0">
                <a:latin typeface="Arial" charset="0"/>
              </a:rPr>
              <a:t>Set needed permissions in bar-descriptor.xml</a:t>
            </a:r>
          </a:p>
          <a:p>
            <a:pPr lvl="1"/>
            <a:r>
              <a:rPr lang="en-US" b="1" dirty="0" err="1" smtClean="0">
                <a:latin typeface="Courier New" pitchFamily="49" charset="0"/>
                <a:cs typeface="Courier New" pitchFamily="49" charset="0"/>
              </a:rPr>
              <a:t>access_pimdomain_calendars</a:t>
            </a:r>
            <a:endParaRPr lang="en-US" b="1" dirty="0" smtClean="0">
              <a:latin typeface="Courier New" pitchFamily="49" charset="0"/>
              <a:cs typeface="Courier New" pitchFamily="49" charset="0"/>
            </a:endParaRPr>
          </a:p>
          <a:p>
            <a:pPr lvl="1"/>
            <a:r>
              <a:rPr lang="en-US" b="1" dirty="0" err="1" smtClean="0">
                <a:latin typeface="Courier New" pitchFamily="49" charset="0"/>
                <a:cs typeface="Courier New" pitchFamily="49" charset="0"/>
              </a:rPr>
              <a:t>access_pimdomain_contacts</a:t>
            </a:r>
            <a:endParaRPr lang="en-US" b="1" dirty="0" smtClean="0">
              <a:latin typeface="Courier New" pitchFamily="49" charset="0"/>
              <a:cs typeface="Courier New" pitchFamily="49" charset="0"/>
            </a:endParaRPr>
          </a:p>
          <a:p>
            <a:pPr lvl="1"/>
            <a:r>
              <a:rPr lang="en-US" b="1" dirty="0" err="1" smtClean="0">
                <a:latin typeface="Courier New" pitchFamily="49" charset="0"/>
                <a:cs typeface="Courier New" pitchFamily="49" charset="0"/>
              </a:rPr>
              <a:t>access_pimdomain_messages</a:t>
            </a:r>
            <a:endParaRPr lang="en-US" b="1" dirty="0" smtClean="0">
              <a:latin typeface="Courier New" pitchFamily="49" charset="0"/>
              <a:cs typeface="Courier New" pitchFamily="49" charset="0"/>
            </a:endParaRPr>
          </a:p>
          <a:p>
            <a:pPr lvl="1"/>
            <a:r>
              <a:rPr lang="en-US" b="1" dirty="0" err="1" smtClean="0">
                <a:latin typeface="Courier New" pitchFamily="49" charset="0"/>
                <a:cs typeface="Courier New" pitchFamily="49" charset="0"/>
              </a:rPr>
              <a:t>access_pimdomain_notebooks</a:t>
            </a:r>
            <a:endParaRPr lang="en-US" b="1" dirty="0" smtClean="0">
              <a:latin typeface="Courier New" pitchFamily="49" charset="0"/>
              <a:cs typeface="Courier New" pitchFamily="49" charset="0"/>
            </a:endParaRPr>
          </a:p>
          <a:p>
            <a:pPr lvl="1"/>
            <a:endParaRPr lang="en-US" dirty="0" smtClean="0">
              <a:latin typeface="Arial" charset="0"/>
            </a:endParaRPr>
          </a:p>
          <a:p>
            <a:pPr lvl="1"/>
            <a:endParaRPr lang="en-US" dirty="0" smtClean="0">
              <a:latin typeface="Arial" charset="0"/>
            </a:endParaRPr>
          </a:p>
          <a:p>
            <a:pPr lvl="1"/>
            <a:endParaRPr lang="en-US" dirty="0" smtClean="0">
              <a:latin typeface="Arial" charset="0"/>
            </a:endParaRPr>
          </a:p>
        </p:txBody>
      </p:sp>
      <p:sp>
        <p:nvSpPr>
          <p:cNvPr id="8196" name="Slide Number Placeholder 3"/>
          <p:cNvSpPr>
            <a:spLocks noGrp="1"/>
          </p:cNvSpPr>
          <p:nvPr>
            <p:ph type="sldNum" sz="quarter" idx="10"/>
          </p:nvPr>
        </p:nvSpPr>
        <p:spPr>
          <a:noFill/>
        </p:spPr>
        <p:txBody>
          <a:bodyPr/>
          <a:lstStyle/>
          <a:p>
            <a:fld id="{26F30FBB-F73D-4AC4-B04E-9243811D252C}" type="slidenum">
              <a:rPr lang="en-US" smtClean="0">
                <a:latin typeface="Arial" charset="0"/>
              </a:rPr>
              <a:pPr/>
              <a:t>30</a:t>
            </a:fld>
            <a:endParaRPr lang="en-US" smtClean="0">
              <a:latin typeface="Arial" charset="0"/>
            </a:endParaRPr>
          </a:p>
        </p:txBody>
      </p:sp>
    </p:spTree>
    <p:extLst>
      <p:ext uri="{BB962C8B-B14F-4D97-AF65-F5344CB8AC3E}">
        <p14:creationId xmlns:p14="http://schemas.microsoft.com/office/powerpoint/2010/main" xmlns="" val="211355233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r>
              <a:rPr lang="en-US" dirty="0" smtClean="0">
                <a:latin typeface="Arial" charset="0"/>
              </a:rPr>
              <a:t>PIM API Walkthrough</a:t>
            </a:r>
          </a:p>
        </p:txBody>
      </p:sp>
      <p:sp>
        <p:nvSpPr>
          <p:cNvPr id="10243" name="Rectangle 3"/>
          <p:cNvSpPr>
            <a:spLocks noGrp="1" noChangeArrowheads="1"/>
          </p:cNvSpPr>
          <p:nvPr>
            <p:ph type="subTitle" idx="1"/>
          </p:nvPr>
        </p:nvSpPr>
        <p:spPr/>
        <p:txBody>
          <a:bodyPr/>
          <a:lstStyle/>
          <a:p>
            <a:r>
              <a:rPr lang="en-US" dirty="0" smtClean="0">
                <a:latin typeface="Arial" charset="0"/>
              </a:rPr>
              <a:t>Contacts</a:t>
            </a:r>
          </a:p>
        </p:txBody>
      </p:sp>
      <p:sp>
        <p:nvSpPr>
          <p:cNvPr id="10244" name="Slide Number Placeholder 4"/>
          <p:cNvSpPr>
            <a:spLocks noGrp="1"/>
          </p:cNvSpPr>
          <p:nvPr>
            <p:ph type="sldNum" sz="quarter" idx="4294967295"/>
          </p:nvPr>
        </p:nvSpPr>
        <p:spPr>
          <a:xfrm>
            <a:off x="7010400" y="4672013"/>
            <a:ext cx="2133600" cy="357187"/>
          </a:xfrm>
          <a:noFill/>
        </p:spPr>
        <p:txBody>
          <a:bodyPr/>
          <a:lstStyle/>
          <a:p>
            <a:fld id="{AA82436F-17C0-45DB-A0F7-68BF6FC26E9F}" type="slidenum">
              <a:rPr lang="en-US" smtClean="0">
                <a:latin typeface="Arial" charset="0"/>
              </a:rPr>
              <a:pPr/>
              <a:t>31</a:t>
            </a:fld>
            <a:endParaRPr lang="en-US" smtClean="0">
              <a:latin typeface="Arial" charset="0"/>
            </a:endParaRPr>
          </a:p>
        </p:txBody>
      </p:sp>
    </p:spTree>
    <p:extLst>
      <p:ext uri="{BB962C8B-B14F-4D97-AF65-F5344CB8AC3E}">
        <p14:creationId xmlns:p14="http://schemas.microsoft.com/office/powerpoint/2010/main" xmlns="" val="177506305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err="1" smtClean="0">
                <a:latin typeface="Arial" charset="0"/>
              </a:rPr>
              <a:t>ContactService</a:t>
            </a:r>
            <a:endParaRPr lang="en-US" dirty="0" smtClean="0">
              <a:latin typeface="Arial" charset="0"/>
            </a:endParaRPr>
          </a:p>
        </p:txBody>
      </p:sp>
      <p:sp>
        <p:nvSpPr>
          <p:cNvPr id="11267" name="Slide Number Placeholder 3"/>
          <p:cNvSpPr>
            <a:spLocks noGrp="1"/>
          </p:cNvSpPr>
          <p:nvPr>
            <p:ph type="sldNum" sz="quarter" idx="10"/>
          </p:nvPr>
        </p:nvSpPr>
        <p:spPr>
          <a:noFill/>
        </p:spPr>
        <p:txBody>
          <a:bodyPr/>
          <a:lstStyle/>
          <a:p>
            <a:fld id="{1D7E006D-BF14-4908-98A1-27B989BAC3C9}" type="slidenum">
              <a:rPr lang="en-US" smtClean="0">
                <a:latin typeface="Arial" charset="0"/>
              </a:rPr>
              <a:pPr/>
              <a:t>32</a:t>
            </a:fld>
            <a:endParaRPr lang="en-US" smtClean="0">
              <a:latin typeface="Arial" charset="0"/>
            </a:endParaRPr>
          </a:p>
        </p:txBody>
      </p:sp>
      <p:sp>
        <p:nvSpPr>
          <p:cNvPr id="11268" name="Rectangle 3"/>
          <p:cNvSpPr>
            <a:spLocks/>
          </p:cNvSpPr>
          <p:nvPr/>
        </p:nvSpPr>
        <p:spPr bwMode="auto">
          <a:xfrm>
            <a:off x="457200" y="1274763"/>
            <a:ext cx="5867400" cy="3394075"/>
          </a:xfrm>
          <a:prstGeom prst="rect">
            <a:avLst/>
          </a:prstGeom>
          <a:noFill/>
          <a:ln w="9525">
            <a:noFill/>
            <a:miter lim="800000"/>
            <a:headEnd/>
            <a:tailEnd/>
          </a:ln>
        </p:spPr>
        <p:txBody>
          <a:bodyPr anchor="ctr" anchorCtr="1"/>
          <a:lstStyle/>
          <a:p>
            <a:pPr marL="342900"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bb::</a:t>
            </a:r>
            <a:r>
              <a:rPr lang="en-US" sz="1800" b="1" dirty="0" err="1" smtClean="0">
                <a:solidFill>
                  <a:srgbClr val="000000"/>
                </a:solidFill>
                <a:latin typeface="Consolas" pitchFamily="49" charset="0"/>
                <a:cs typeface="Consolas" pitchFamily="49" charset="0"/>
              </a:rPr>
              <a:t>pim</a:t>
            </a:r>
            <a:r>
              <a:rPr lang="en-US" sz="1800" b="1" dirty="0" smtClean="0">
                <a:solidFill>
                  <a:srgbClr val="000000"/>
                </a:solidFill>
                <a:latin typeface="Consolas" pitchFamily="49" charset="0"/>
                <a:cs typeface="Consolas" pitchFamily="49" charset="0"/>
              </a:rPr>
              <a:t>::contacts::</a:t>
            </a:r>
            <a:r>
              <a:rPr lang="en-US" sz="1800" b="1" dirty="0" err="1" smtClean="0">
                <a:solidFill>
                  <a:srgbClr val="000000"/>
                </a:solidFill>
                <a:latin typeface="Consolas" pitchFamily="49" charset="0"/>
                <a:cs typeface="Consolas" pitchFamily="49" charset="0"/>
              </a:rPr>
              <a:t>ContactService</a:t>
            </a:r>
            <a:r>
              <a:rPr lang="en-US" sz="1800" b="1" dirty="0" smtClean="0">
                <a:solidFill>
                  <a:srgbClr val="000000"/>
                </a:solidFill>
                <a:latin typeface="Consolas" pitchFamily="49" charset="0"/>
                <a:cs typeface="Consolas" pitchFamily="49" charset="0"/>
              </a:rPr>
              <a:t>* </a:t>
            </a:r>
            <a:r>
              <a:rPr lang="en-US" sz="1800" b="1" dirty="0" err="1" smtClean="0">
                <a:solidFill>
                  <a:srgbClr val="0070C0"/>
                </a:solidFill>
                <a:latin typeface="Consolas" pitchFamily="49" charset="0"/>
                <a:cs typeface="Consolas" pitchFamily="49" charset="0"/>
              </a:rPr>
              <a:t>m_contactService</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endParaRPr lang="en-US" sz="1800" b="1" dirty="0" smtClean="0">
              <a:solidFill>
                <a:srgbClr val="000000"/>
              </a:solidFill>
              <a:latin typeface="Consolas" pitchFamily="49" charset="0"/>
              <a:cs typeface="Consolas" pitchFamily="49" charset="0"/>
            </a:endParaRPr>
          </a:p>
          <a:p>
            <a:pPr marL="342900" indent="-342900">
              <a:lnSpc>
                <a:spcPct val="85000"/>
              </a:lnSpc>
              <a:spcAft>
                <a:spcPct val="30000"/>
              </a:spcAft>
              <a:buClr>
                <a:schemeClr val="accent2"/>
              </a:buClr>
            </a:pPr>
            <a:r>
              <a:rPr lang="en-US" sz="1800" b="1" dirty="0" err="1" smtClean="0">
                <a:solidFill>
                  <a:srgbClr val="000000"/>
                </a:solidFill>
                <a:latin typeface="Consolas" pitchFamily="49" charset="0"/>
                <a:cs typeface="Consolas" pitchFamily="49" charset="0"/>
              </a:rPr>
              <a:t>AddressBook</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AddressBook</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QObject</a:t>
            </a:r>
            <a:r>
              <a:rPr lang="en-US" sz="1800" b="1" dirty="0" smtClean="0">
                <a:solidFill>
                  <a:srgbClr val="000000"/>
                </a:solidFill>
                <a:latin typeface="Consolas" pitchFamily="49" charset="0"/>
                <a:cs typeface="Consolas" pitchFamily="49" charset="0"/>
              </a:rPr>
              <a:t> *parent)</a:t>
            </a:r>
          </a:p>
          <a:p>
            <a:pPr marL="342900" indent="-342900">
              <a:lnSpc>
                <a:spcPct val="85000"/>
              </a:lnSpc>
              <a:spcAft>
                <a:spcPct val="30000"/>
              </a:spcAft>
              <a:buClr>
                <a:schemeClr val="accent2"/>
              </a:buClr>
            </a:pPr>
            <a:r>
              <a:rPr lang="en-US" sz="1800" b="1" dirty="0" smtClean="0">
                <a:solidFill>
                  <a:srgbClr val="000000"/>
                </a:solidFill>
                <a:latin typeface="Consolas" pitchFamily="49" charset="0"/>
                <a:cs typeface="Consolas" pitchFamily="49" charset="0"/>
              </a:rPr>
              <a:t>    : </a:t>
            </a:r>
            <a:r>
              <a:rPr lang="en-US" sz="1800" b="1" dirty="0" err="1" smtClean="0">
                <a:solidFill>
                  <a:srgbClr val="000000"/>
                </a:solidFill>
                <a:latin typeface="Consolas" pitchFamily="49" charset="0"/>
                <a:cs typeface="Consolas" pitchFamily="49" charset="0"/>
              </a:rPr>
              <a:t>QObject</a:t>
            </a:r>
            <a:r>
              <a:rPr lang="en-US" sz="1800" b="1" dirty="0" smtClean="0">
                <a:solidFill>
                  <a:srgbClr val="000000"/>
                </a:solidFill>
                <a:latin typeface="Consolas" pitchFamily="49" charset="0"/>
                <a:cs typeface="Consolas" pitchFamily="49" charset="0"/>
              </a:rPr>
              <a:t>(parent)</a:t>
            </a:r>
          </a:p>
          <a:p>
            <a:pPr marL="342900" indent="-342900">
              <a:lnSpc>
                <a:spcPct val="85000"/>
              </a:lnSpc>
              <a:spcAft>
                <a:spcPct val="30000"/>
              </a:spcAft>
              <a:buClr>
                <a:schemeClr val="accent2"/>
              </a:buClr>
            </a:pPr>
            <a:r>
              <a:rPr lang="en-US" sz="1800" b="1" dirty="0" smtClean="0">
                <a:solidFill>
                  <a:srgbClr val="000000"/>
                </a:solidFill>
                <a:latin typeface="Consolas" pitchFamily="49" charset="0"/>
                <a:cs typeface="Consolas" pitchFamily="49" charset="0"/>
              </a:rPr>
              <a:t>    , </a:t>
            </a:r>
            <a:r>
              <a:rPr lang="en-US" sz="1800" b="1" dirty="0" err="1" smtClean="0">
                <a:solidFill>
                  <a:srgbClr val="0070C0"/>
                </a:solidFill>
                <a:latin typeface="Consolas" pitchFamily="49" charset="0"/>
                <a:cs typeface="Consolas" pitchFamily="49" charset="0"/>
              </a:rPr>
              <a:t>m_contactService</a:t>
            </a:r>
            <a:r>
              <a:rPr lang="en-US" sz="1800" b="1" dirty="0" smtClean="0">
                <a:solidFill>
                  <a:srgbClr val="0070C0"/>
                </a:solidFill>
                <a:latin typeface="Consolas" pitchFamily="49" charset="0"/>
                <a:cs typeface="Consolas" pitchFamily="49" charset="0"/>
              </a:rPr>
              <a:t>(new </a:t>
            </a:r>
            <a:r>
              <a:rPr lang="en-US" sz="1800" b="1" dirty="0" err="1" smtClean="0">
                <a:solidFill>
                  <a:srgbClr val="0070C0"/>
                </a:solidFill>
                <a:latin typeface="Consolas" pitchFamily="49" charset="0"/>
                <a:cs typeface="Consolas" pitchFamily="49" charset="0"/>
              </a:rPr>
              <a:t>ContactService</a:t>
            </a:r>
            <a:r>
              <a:rPr lang="en-US" sz="1800" b="1" dirty="0" smtClean="0">
                <a:solidFill>
                  <a:srgbClr val="0070C0"/>
                </a:solidFill>
                <a:latin typeface="Consolas" pitchFamily="49" charset="0"/>
                <a:cs typeface="Consolas" pitchFamily="49" charset="0"/>
              </a:rPr>
              <a:t>(this))</a:t>
            </a:r>
            <a:endParaRPr lang="en-US" sz="1800" b="1" dirty="0">
              <a:solidFill>
                <a:srgbClr val="0070C0"/>
              </a:solidFill>
              <a:latin typeface="Consolas" pitchFamily="49" charset="0"/>
              <a:cs typeface="Consolas" pitchFamily="49"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81800" y="839266"/>
            <a:ext cx="2133600" cy="42430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5324172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smtClean="0">
                <a:latin typeface="Arial" charset="0"/>
              </a:rPr>
              <a:t>Create</a:t>
            </a:r>
          </a:p>
        </p:txBody>
      </p:sp>
      <p:sp>
        <p:nvSpPr>
          <p:cNvPr id="11267" name="Slide Number Placeholder 3"/>
          <p:cNvSpPr>
            <a:spLocks noGrp="1"/>
          </p:cNvSpPr>
          <p:nvPr>
            <p:ph type="sldNum" sz="quarter" idx="10"/>
          </p:nvPr>
        </p:nvSpPr>
        <p:spPr>
          <a:noFill/>
        </p:spPr>
        <p:txBody>
          <a:bodyPr/>
          <a:lstStyle/>
          <a:p>
            <a:fld id="{1D7E006D-BF14-4908-98A1-27B989BAC3C9}" type="slidenum">
              <a:rPr lang="en-US" smtClean="0">
                <a:latin typeface="Arial" charset="0"/>
              </a:rPr>
              <a:pPr/>
              <a:t>33</a:t>
            </a:fld>
            <a:endParaRPr lang="en-US" dirty="0" smtClean="0">
              <a:latin typeface="Arial" charset="0"/>
            </a:endParaRPr>
          </a:p>
        </p:txBody>
      </p:sp>
      <p:sp>
        <p:nvSpPr>
          <p:cNvPr id="11268" name="Rectangle 3"/>
          <p:cNvSpPr>
            <a:spLocks/>
          </p:cNvSpPr>
          <p:nvPr/>
        </p:nvSpPr>
        <p:spPr bwMode="auto">
          <a:xfrm>
            <a:off x="152400" y="895350"/>
            <a:ext cx="8610600" cy="3962400"/>
          </a:xfrm>
          <a:prstGeom prst="rect">
            <a:avLst/>
          </a:prstGeom>
          <a:noFill/>
          <a:ln w="9525">
            <a:noFill/>
            <a:miter lim="800000"/>
            <a:headEnd/>
            <a:tailEnd/>
          </a:ln>
        </p:spPr>
        <p:txBody>
          <a:bodyPr anchor="ctr" anchorCtr="1"/>
          <a:lstStyle/>
          <a:p>
            <a:pPr marL="342900" indent="-342900">
              <a:lnSpc>
                <a:spcPct val="85000"/>
              </a:lnSpc>
              <a:spcAft>
                <a:spcPct val="30000"/>
              </a:spcAft>
              <a:buClr>
                <a:schemeClr val="accent2"/>
              </a:buClr>
              <a:buFont typeface="Wingdings" pitchFamily="2" charset="2"/>
              <a:buNone/>
            </a:pPr>
            <a:r>
              <a:rPr lang="en-US" sz="1800" b="1" dirty="0" err="1" smtClean="0">
                <a:solidFill>
                  <a:srgbClr val="0070C0"/>
                </a:solidFill>
                <a:latin typeface="Consolas" pitchFamily="49" charset="0"/>
                <a:cs typeface="Consolas" pitchFamily="49" charset="0"/>
              </a:rPr>
              <a:t>ContactBuilder</a:t>
            </a:r>
            <a:r>
              <a:rPr lang="en-US" sz="1800" b="1" dirty="0" smtClean="0">
                <a:solidFill>
                  <a:srgbClr val="000000"/>
                </a:solidFill>
                <a:latin typeface="Consolas" pitchFamily="49" charset="0"/>
                <a:cs typeface="Consolas" pitchFamily="49" charset="0"/>
              </a:rPr>
              <a:t> builder;</a:t>
            </a:r>
          </a:p>
          <a:p>
            <a:pPr marL="342900" indent="-342900">
              <a:lnSpc>
                <a:spcPct val="85000"/>
              </a:lnSpc>
              <a:spcAft>
                <a:spcPct val="30000"/>
              </a:spcAft>
              <a:buClr>
                <a:schemeClr val="accent2"/>
              </a:buClr>
              <a:buFont typeface="Wingdings" pitchFamily="2" charset="2"/>
              <a:buNone/>
            </a:pPr>
            <a:endParaRPr lang="en-US" sz="1800" b="1" dirty="0" smtClean="0">
              <a:solidFill>
                <a:srgbClr val="000000"/>
              </a:solidFill>
              <a:latin typeface="Consolas" pitchFamily="49" charset="0"/>
              <a:cs typeface="Consolas" pitchFamily="49" charset="0"/>
            </a:endParaRPr>
          </a:p>
          <a:p>
            <a:pPr marL="342900"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 Set the first name</a:t>
            </a:r>
          </a:p>
          <a:p>
            <a:pPr marL="342900" indent="-342900">
              <a:lnSpc>
                <a:spcPct val="85000"/>
              </a:lnSpc>
              <a:spcAft>
                <a:spcPct val="30000"/>
              </a:spcAft>
              <a:buClr>
                <a:schemeClr val="accent2"/>
              </a:buClr>
              <a:buFont typeface="Wingdings" pitchFamily="2" charset="2"/>
              <a:buNone/>
            </a:pPr>
            <a:r>
              <a:rPr lang="en-US" sz="1800" b="1" dirty="0" err="1" smtClean="0">
                <a:solidFill>
                  <a:srgbClr val="000000"/>
                </a:solidFill>
                <a:latin typeface="Consolas" pitchFamily="49" charset="0"/>
                <a:cs typeface="Consolas" pitchFamily="49" charset="0"/>
              </a:rPr>
              <a:t>builder.addAttribute</a:t>
            </a:r>
            <a:r>
              <a:rPr lang="en-US" sz="1800" b="1" dirty="0" smtClean="0">
                <a:solidFill>
                  <a:srgbClr val="000000"/>
                </a:solidFill>
                <a:latin typeface="Consolas" pitchFamily="49" charset="0"/>
                <a:cs typeface="Consolas" pitchFamily="49" charset="0"/>
              </a:rPr>
              <a:t>(</a:t>
            </a:r>
            <a:r>
              <a:rPr lang="en-US" sz="1800" b="1" dirty="0" err="1" smtClean="0">
                <a:solidFill>
                  <a:srgbClr val="0070C0"/>
                </a:solidFill>
                <a:latin typeface="Consolas" pitchFamily="49" charset="0"/>
                <a:cs typeface="Consolas" pitchFamily="49" charset="0"/>
              </a:rPr>
              <a:t>ContactAttributeBuilder</a:t>
            </a:r>
            <a:r>
              <a:rPr lang="en-US" sz="1800" b="1" dirty="0" smtClean="0">
                <a:solidFill>
                  <a:srgbClr val="0070C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		</a:t>
            </a:r>
            <a:r>
              <a:rPr lang="en-US" sz="1800" b="1" dirty="0" smtClean="0">
                <a:solidFill>
                  <a:srgbClr val="0070C0"/>
                </a:solidFill>
                <a:latin typeface="Consolas" pitchFamily="49" charset="0"/>
                <a:cs typeface="Consolas" pitchFamily="49" charset="0"/>
              </a:rPr>
              <a:t>.</a:t>
            </a:r>
            <a:r>
              <a:rPr lang="en-US" sz="1800" b="1" dirty="0" err="1" smtClean="0">
                <a:solidFill>
                  <a:srgbClr val="0070C0"/>
                </a:solidFill>
                <a:latin typeface="Consolas" pitchFamily="49" charset="0"/>
                <a:cs typeface="Consolas" pitchFamily="49" charset="0"/>
              </a:rPr>
              <a:t>setKind</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AttributeKind</a:t>
            </a:r>
            <a:r>
              <a:rPr lang="en-US" sz="1800" b="1" dirty="0" smtClean="0">
                <a:solidFill>
                  <a:srgbClr val="000000"/>
                </a:solidFill>
                <a:latin typeface="Consolas" pitchFamily="49" charset="0"/>
                <a:cs typeface="Consolas" pitchFamily="49" charset="0"/>
              </a:rPr>
              <a:t>::Name)</a:t>
            </a:r>
          </a:p>
          <a:p>
            <a:pPr marL="342900"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		</a:t>
            </a:r>
            <a:r>
              <a:rPr lang="en-US" sz="1800" b="1" dirty="0" smtClean="0">
                <a:solidFill>
                  <a:srgbClr val="0070C0"/>
                </a:solidFill>
                <a:latin typeface="Consolas" pitchFamily="49" charset="0"/>
                <a:cs typeface="Consolas" pitchFamily="49" charset="0"/>
              </a:rPr>
              <a:t>.</a:t>
            </a:r>
            <a:r>
              <a:rPr lang="en-US" sz="1800" b="1" dirty="0" err="1" smtClean="0">
                <a:solidFill>
                  <a:srgbClr val="0070C0"/>
                </a:solidFill>
                <a:latin typeface="Consolas" pitchFamily="49" charset="0"/>
                <a:cs typeface="Consolas" pitchFamily="49" charset="0"/>
              </a:rPr>
              <a:t>setSubKind</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AttributeSubKind</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NameGiven</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		</a:t>
            </a:r>
            <a:r>
              <a:rPr lang="en-US" sz="1800" b="1" dirty="0" smtClean="0">
                <a:solidFill>
                  <a:srgbClr val="0070C0"/>
                </a:solidFill>
                <a:latin typeface="Consolas" pitchFamily="49" charset="0"/>
                <a:cs typeface="Consolas" pitchFamily="49" charset="0"/>
              </a:rPr>
              <a:t>.</a:t>
            </a:r>
            <a:r>
              <a:rPr lang="en-US" sz="1800" b="1" dirty="0" err="1" smtClean="0">
                <a:solidFill>
                  <a:srgbClr val="0070C0"/>
                </a:solidFill>
                <a:latin typeface="Consolas" pitchFamily="49" charset="0"/>
                <a:cs typeface="Consolas" pitchFamily="49" charset="0"/>
              </a:rPr>
              <a:t>setValue</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m_firstName</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endParaRPr lang="en-US" sz="1800" b="1" dirty="0" smtClean="0">
              <a:solidFill>
                <a:srgbClr val="000000"/>
              </a:solidFill>
              <a:latin typeface="Consolas" pitchFamily="49" charset="0"/>
              <a:cs typeface="Consolas" pitchFamily="49" charset="0"/>
            </a:endParaRPr>
          </a:p>
          <a:p>
            <a:pPr marL="342900"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//Do more stuff</a:t>
            </a:r>
          </a:p>
          <a:p>
            <a:pPr marL="342900" indent="-342900">
              <a:lnSpc>
                <a:spcPct val="85000"/>
              </a:lnSpc>
              <a:spcAft>
                <a:spcPct val="30000"/>
              </a:spcAft>
              <a:buClr>
                <a:schemeClr val="accent2"/>
              </a:buClr>
            </a:pPr>
            <a:r>
              <a:rPr lang="en-US" sz="1800" b="1" dirty="0" err="1" smtClean="0">
                <a:solidFill>
                  <a:srgbClr val="000000"/>
                </a:solidFill>
                <a:latin typeface="Consolas" pitchFamily="49" charset="0"/>
                <a:cs typeface="Consolas" pitchFamily="49" charset="0"/>
              </a:rPr>
              <a:t>m_contactService</a:t>
            </a:r>
            <a:r>
              <a:rPr lang="en-US" sz="1800" b="1" dirty="0" smtClean="0">
                <a:solidFill>
                  <a:srgbClr val="000000"/>
                </a:solidFill>
                <a:latin typeface="Consolas" pitchFamily="49" charset="0"/>
                <a:cs typeface="Consolas" pitchFamily="49" charset="0"/>
              </a:rPr>
              <a:t>-&gt;</a:t>
            </a:r>
            <a:r>
              <a:rPr lang="en-US" sz="1800" b="1" dirty="0" err="1" smtClean="0">
                <a:solidFill>
                  <a:srgbClr val="0070C0"/>
                </a:solidFill>
                <a:latin typeface="Consolas" pitchFamily="49" charset="0"/>
                <a:cs typeface="Consolas" pitchFamily="49" charset="0"/>
              </a:rPr>
              <a:t>createContact</a:t>
            </a:r>
            <a:r>
              <a:rPr lang="en-US" sz="1800" b="1" dirty="0" smtClean="0">
                <a:solidFill>
                  <a:srgbClr val="000000"/>
                </a:solidFill>
                <a:latin typeface="Consolas" pitchFamily="49" charset="0"/>
                <a:cs typeface="Consolas" pitchFamily="49" charset="0"/>
              </a:rPr>
              <a:t>(builder, false);</a:t>
            </a:r>
          </a:p>
          <a:p>
            <a:pPr marL="342900" indent="-342900">
              <a:lnSpc>
                <a:spcPct val="85000"/>
              </a:lnSpc>
              <a:spcAft>
                <a:spcPct val="30000"/>
              </a:spcAft>
              <a:buClr>
                <a:schemeClr val="accent2"/>
              </a:buClr>
            </a:pPr>
            <a:endParaRPr lang="en-US" sz="1800" i="1" dirty="0">
              <a:latin typeface="Consolas" pitchFamily="49" charset="0"/>
              <a:cs typeface="Consolas" pitchFamily="49" charset="0"/>
            </a:endParaRPr>
          </a:p>
          <a:p>
            <a:pPr marL="342900" indent="-342900">
              <a:lnSpc>
                <a:spcPct val="85000"/>
              </a:lnSpc>
              <a:spcAft>
                <a:spcPct val="30000"/>
              </a:spcAft>
              <a:buClr>
                <a:schemeClr val="accent2"/>
              </a:buClr>
            </a:pPr>
            <a:r>
              <a:rPr lang="en-US" sz="1800" b="1" i="1" dirty="0" smtClean="0"/>
              <a:t>A lot of Contact attribute kinds: </a:t>
            </a:r>
            <a:r>
              <a:rPr lang="en-US" sz="1800" b="1" i="1" dirty="0" smtClean="0">
                <a:latin typeface="Courier New" pitchFamily="49" charset="0"/>
                <a:cs typeface="Courier New" pitchFamily="49" charset="0"/>
              </a:rPr>
              <a:t>bb/</a:t>
            </a:r>
            <a:r>
              <a:rPr lang="en-US" sz="1800" b="1" i="1" dirty="0" err="1" smtClean="0">
                <a:latin typeface="Courier New" pitchFamily="49" charset="0"/>
                <a:cs typeface="Courier New" pitchFamily="49" charset="0"/>
              </a:rPr>
              <a:t>pim</a:t>
            </a:r>
            <a:r>
              <a:rPr lang="en-US" sz="1800" b="1" i="1" dirty="0" smtClean="0">
                <a:latin typeface="Courier New" pitchFamily="49" charset="0"/>
                <a:cs typeface="Courier New" pitchFamily="49" charset="0"/>
              </a:rPr>
              <a:t>/contacts/ContactConsts.hpp</a:t>
            </a:r>
            <a:r>
              <a:rPr lang="en-US" sz="1800" b="1" i="1" dirty="0">
                <a:latin typeface="Courier New" pitchFamily="49" charset="0"/>
                <a:cs typeface="Courier New" pitchFamily="49" charset="0"/>
              </a:rPr>
              <a:t>&gt;</a:t>
            </a:r>
            <a:endParaRPr lang="en-US" sz="1800" b="1" i="1" dirty="0">
              <a:solidFill>
                <a:srgbClr val="000000"/>
              </a:solidFill>
              <a:latin typeface="Courier New" pitchFamily="49" charset="0"/>
            </a:endParaRPr>
          </a:p>
        </p:txBody>
      </p:sp>
    </p:spTree>
    <p:extLst>
      <p:ext uri="{BB962C8B-B14F-4D97-AF65-F5344CB8AC3E}">
        <p14:creationId xmlns:p14="http://schemas.microsoft.com/office/powerpoint/2010/main" xmlns="" val="179238941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smtClean="0">
                <a:latin typeface="Arial" charset="0"/>
              </a:rPr>
              <a:t>Read</a:t>
            </a:r>
          </a:p>
        </p:txBody>
      </p:sp>
      <p:sp>
        <p:nvSpPr>
          <p:cNvPr id="11267" name="Slide Number Placeholder 3"/>
          <p:cNvSpPr>
            <a:spLocks noGrp="1"/>
          </p:cNvSpPr>
          <p:nvPr>
            <p:ph type="sldNum" sz="quarter" idx="10"/>
          </p:nvPr>
        </p:nvSpPr>
        <p:spPr>
          <a:noFill/>
        </p:spPr>
        <p:txBody>
          <a:bodyPr/>
          <a:lstStyle/>
          <a:p>
            <a:fld id="{1D7E006D-BF14-4908-98A1-27B989BAC3C9}" type="slidenum">
              <a:rPr lang="en-US" smtClean="0">
                <a:latin typeface="Arial" charset="0"/>
              </a:rPr>
              <a:pPr/>
              <a:t>34</a:t>
            </a:fld>
            <a:endParaRPr lang="en-US" smtClean="0">
              <a:latin typeface="Arial" charset="0"/>
            </a:endParaRPr>
          </a:p>
        </p:txBody>
      </p:sp>
      <p:sp>
        <p:nvSpPr>
          <p:cNvPr id="11268" name="Rectangle 3"/>
          <p:cNvSpPr>
            <a:spLocks/>
          </p:cNvSpPr>
          <p:nvPr/>
        </p:nvSpPr>
        <p:spPr bwMode="auto">
          <a:xfrm>
            <a:off x="0" y="742950"/>
            <a:ext cx="9067800" cy="4343400"/>
          </a:xfrm>
          <a:prstGeom prst="rect">
            <a:avLst/>
          </a:prstGeom>
          <a:noFill/>
          <a:ln w="9525">
            <a:noFill/>
            <a:miter lim="800000"/>
            <a:headEnd/>
            <a:tailEnd/>
          </a:ln>
        </p:spPr>
        <p:txBody>
          <a:bodyPr anchor="ctr" anchorCtr="1"/>
          <a:lstStyle/>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const Contact </a:t>
            </a:r>
            <a:r>
              <a:rPr lang="en-US" sz="1800" b="1" dirty="0" err="1" smtClean="0">
                <a:latin typeface="Consolas" pitchFamily="49" charset="0"/>
                <a:cs typeface="Consolas" pitchFamily="49" charset="0"/>
              </a:rPr>
              <a:t>contact</a:t>
            </a:r>
            <a:r>
              <a:rPr lang="en-US" sz="1800" b="1" dirty="0" smtClean="0">
                <a:latin typeface="Consolas" pitchFamily="49" charset="0"/>
                <a:cs typeface="Consolas" pitchFamily="49" charset="0"/>
              </a:rPr>
              <a:t> = </a:t>
            </a:r>
            <a:r>
              <a:rPr lang="en-US" sz="1800" b="1" dirty="0" err="1" smtClean="0">
                <a:solidFill>
                  <a:srgbClr val="0070C0"/>
                </a:solidFill>
                <a:latin typeface="Consolas" pitchFamily="49" charset="0"/>
                <a:cs typeface="Consolas" pitchFamily="49" charset="0"/>
              </a:rPr>
              <a:t>m_contactService</a:t>
            </a:r>
            <a:r>
              <a:rPr lang="en-US" sz="1800" b="1" dirty="0" smtClean="0">
                <a:solidFill>
                  <a:srgbClr val="0070C0"/>
                </a:solidFill>
                <a:latin typeface="Consolas" pitchFamily="49" charset="0"/>
                <a:cs typeface="Consolas" pitchFamily="49" charset="0"/>
              </a:rPr>
              <a:t>-</a:t>
            </a:r>
            <a:r>
              <a:rPr lang="en-US" sz="1800" b="1" dirty="0" smtClean="0">
                <a:latin typeface="Consolas" pitchFamily="49" charset="0"/>
                <a:cs typeface="Consolas" pitchFamily="49" charset="0"/>
              </a:rPr>
              <a:t>&gt; </a:t>
            </a:r>
            <a:r>
              <a:rPr lang="en-US" sz="1800" b="1" dirty="0" err="1" smtClean="0">
                <a:solidFill>
                  <a:srgbClr val="0070C0"/>
                </a:solidFill>
                <a:latin typeface="Consolas" pitchFamily="49" charset="0"/>
                <a:cs typeface="Consolas" pitchFamily="49" charset="0"/>
              </a:rPr>
              <a:t>contactDetails</a:t>
            </a:r>
            <a:r>
              <a:rPr lang="en-US" sz="1800" b="1" dirty="0" smtClean="0">
                <a:latin typeface="Consolas" pitchFamily="49" charset="0"/>
                <a:cs typeface="Consolas" pitchFamily="49" charset="0"/>
              </a:rPr>
              <a:t>(</a:t>
            </a:r>
            <a:r>
              <a:rPr lang="en-US" sz="1800" b="1" dirty="0" err="1" smtClean="0">
                <a:latin typeface="Consolas" pitchFamily="49" charset="0"/>
                <a:cs typeface="Consolas" pitchFamily="49" charset="0"/>
              </a:rPr>
              <a:t>m_contactId</a:t>
            </a:r>
            <a:r>
              <a:rPr lang="en-US" sz="1800" b="1" dirty="0" smtClean="0">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endParaRPr lang="en-US" sz="1800" b="1" dirty="0" smtClean="0">
              <a:latin typeface="Consolas" pitchFamily="49" charset="0"/>
              <a:cs typeface="Consolas" pitchFamily="49" charset="0"/>
            </a:endParaRPr>
          </a:p>
          <a:p>
            <a:pPr marL="342900" indent="-342900">
              <a:lnSpc>
                <a:spcPct val="85000"/>
              </a:lnSpc>
              <a:spcAft>
                <a:spcPct val="30000"/>
              </a:spcAft>
              <a:buClr>
                <a:schemeClr val="accent2"/>
              </a:buClr>
              <a:buFont typeface="Wingdings" pitchFamily="2" charset="2"/>
              <a:buNone/>
            </a:pPr>
            <a:r>
              <a:rPr lang="en-US" sz="1800" b="1" dirty="0" err="1" smtClean="0">
                <a:latin typeface="Consolas" pitchFamily="49" charset="0"/>
                <a:cs typeface="Consolas" pitchFamily="49" charset="0"/>
              </a:rPr>
              <a:t>m_firstName</a:t>
            </a:r>
            <a:r>
              <a:rPr lang="en-US" sz="1800" b="1" dirty="0" smtClean="0">
                <a:latin typeface="Consolas" pitchFamily="49" charset="0"/>
                <a:cs typeface="Consolas" pitchFamily="49" charset="0"/>
              </a:rPr>
              <a:t> = </a:t>
            </a:r>
            <a:r>
              <a:rPr lang="en-US" sz="1800" b="1" dirty="0" err="1" smtClean="0">
                <a:solidFill>
                  <a:srgbClr val="0070C0"/>
                </a:solidFill>
                <a:latin typeface="Consolas" pitchFamily="49" charset="0"/>
                <a:cs typeface="Consolas" pitchFamily="49" charset="0"/>
              </a:rPr>
              <a:t>contact.firstName</a:t>
            </a:r>
            <a:r>
              <a:rPr lang="en-US" sz="1800" b="1" dirty="0" smtClean="0">
                <a:solidFill>
                  <a:srgbClr val="0070C0"/>
                </a:solidFill>
                <a:latin typeface="Consolas" pitchFamily="49" charset="0"/>
                <a:cs typeface="Consolas" pitchFamily="49" charset="0"/>
              </a:rPr>
              <a:t>()</a:t>
            </a:r>
            <a:r>
              <a:rPr lang="en-US" sz="1800" b="1" dirty="0" smtClean="0">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latin typeface="Consolas" pitchFamily="49" charset="0"/>
                <a:cs typeface="Consolas" pitchFamily="49" charset="0"/>
              </a:rPr>
              <a:t>m_birthday</a:t>
            </a:r>
            <a:r>
              <a:rPr lang="en-US" sz="1800" b="1" dirty="0" smtClean="0">
                <a:latin typeface="Consolas" pitchFamily="49" charset="0"/>
                <a:cs typeface="Consolas" pitchFamily="49" charset="0"/>
              </a:rPr>
              <a:t> = </a:t>
            </a:r>
            <a:r>
              <a:rPr lang="en-US" sz="1800" b="1" dirty="0" err="1" smtClean="0">
                <a:latin typeface="Consolas" pitchFamily="49" charset="0"/>
                <a:cs typeface="Consolas" pitchFamily="49" charset="0"/>
              </a:rPr>
              <a:t>QDateTime</a:t>
            </a:r>
            <a:r>
              <a:rPr lang="en-US" sz="1800" b="1" dirty="0" smtClean="0">
                <a:latin typeface="Consolas" pitchFamily="49" charset="0"/>
                <a:cs typeface="Consolas" pitchFamily="49" charset="0"/>
              </a:rPr>
              <a:t>::</a:t>
            </a:r>
            <a:r>
              <a:rPr lang="en-US" sz="1800" b="1" dirty="0" err="1" smtClean="0">
                <a:latin typeface="Consolas" pitchFamily="49" charset="0"/>
                <a:cs typeface="Consolas" pitchFamily="49" charset="0"/>
              </a:rPr>
              <a:t>currentDateTime</a:t>
            </a:r>
            <a:r>
              <a:rPr lang="en-US" sz="1800" b="1" dirty="0" smtClean="0">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const </a:t>
            </a:r>
            <a:r>
              <a:rPr lang="en-US" sz="1800" b="1" dirty="0" err="1" smtClean="0">
                <a:latin typeface="Consolas" pitchFamily="49" charset="0"/>
                <a:cs typeface="Consolas" pitchFamily="49" charset="0"/>
              </a:rPr>
              <a:t>QList</a:t>
            </a:r>
            <a:r>
              <a:rPr lang="en-US" sz="1800" b="1" dirty="0" smtClean="0">
                <a:latin typeface="Consolas" pitchFamily="49" charset="0"/>
                <a:cs typeface="Consolas" pitchFamily="49" charset="0"/>
              </a:rPr>
              <a:t>&lt;</a:t>
            </a:r>
            <a:r>
              <a:rPr lang="en-US" sz="1800" b="1" dirty="0" err="1" smtClean="0">
                <a:latin typeface="Consolas" pitchFamily="49" charset="0"/>
                <a:cs typeface="Consolas" pitchFamily="49" charset="0"/>
              </a:rPr>
              <a:t>ContactAttribute</a:t>
            </a:r>
            <a:r>
              <a:rPr lang="en-US" sz="1800" b="1" dirty="0" smtClean="0">
                <a:latin typeface="Consolas" pitchFamily="49" charset="0"/>
                <a:cs typeface="Consolas" pitchFamily="49" charset="0"/>
              </a:rPr>
              <a:t>&gt; </a:t>
            </a:r>
            <a:r>
              <a:rPr lang="en-US" sz="1800" b="1" dirty="0" err="1" smtClean="0">
                <a:latin typeface="Consolas" pitchFamily="49" charset="0"/>
                <a:cs typeface="Consolas" pitchFamily="49" charset="0"/>
              </a:rPr>
              <a:t>dateAttributes</a:t>
            </a:r>
            <a:r>
              <a:rPr lang="en-US" sz="1800" b="1" dirty="0" smtClean="0">
                <a:latin typeface="Consolas" pitchFamily="49" charset="0"/>
                <a:cs typeface="Consolas" pitchFamily="49" charset="0"/>
              </a:rPr>
              <a:t> = </a:t>
            </a:r>
            <a:r>
              <a:rPr lang="en-US" sz="1800" b="1" dirty="0" err="1" smtClean="0">
                <a:solidFill>
                  <a:srgbClr val="0070C0"/>
                </a:solidFill>
                <a:latin typeface="Consolas" pitchFamily="49" charset="0"/>
                <a:cs typeface="Consolas" pitchFamily="49" charset="0"/>
              </a:rPr>
              <a:t>contact.filteredAttributes</a:t>
            </a:r>
            <a:r>
              <a:rPr lang="en-US" sz="1800" b="1" dirty="0" smtClean="0">
                <a:solidFill>
                  <a:srgbClr val="0070C0"/>
                </a:solidFill>
                <a:latin typeface="Consolas" pitchFamily="49" charset="0"/>
                <a:cs typeface="Consolas" pitchFamily="49" charset="0"/>
              </a:rPr>
              <a:t>(</a:t>
            </a:r>
            <a:r>
              <a:rPr lang="en-US" sz="1800" b="1" dirty="0" err="1" smtClean="0">
                <a:solidFill>
                  <a:srgbClr val="0070C0"/>
                </a:solidFill>
                <a:latin typeface="Consolas" pitchFamily="49" charset="0"/>
                <a:cs typeface="Consolas" pitchFamily="49" charset="0"/>
              </a:rPr>
              <a:t>AttributeKind</a:t>
            </a:r>
            <a:r>
              <a:rPr lang="en-US" sz="1800" b="1" dirty="0" smtClean="0">
                <a:solidFill>
                  <a:srgbClr val="0070C0"/>
                </a:solidFill>
                <a:latin typeface="Consolas" pitchFamily="49" charset="0"/>
                <a:cs typeface="Consolas" pitchFamily="49" charset="0"/>
              </a:rPr>
              <a:t>::Date)</a:t>
            </a:r>
            <a:r>
              <a:rPr lang="en-US" sz="1800" b="1" dirty="0" smtClean="0">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endParaRPr lang="en-US" sz="1800" b="1" dirty="0" smtClean="0">
              <a:solidFill>
                <a:srgbClr val="0070C0"/>
              </a:solidFill>
              <a:latin typeface="Consolas" pitchFamily="49" charset="0"/>
              <a:cs typeface="Consolas" pitchFamily="49" charset="0"/>
            </a:endParaRPr>
          </a:p>
          <a:p>
            <a:pPr marL="342900" indent="-342900">
              <a:lnSpc>
                <a:spcPct val="85000"/>
              </a:lnSpc>
              <a:spcAft>
                <a:spcPct val="30000"/>
              </a:spcAft>
              <a:buClr>
                <a:schemeClr val="accent2"/>
              </a:buClr>
              <a:buFont typeface="Wingdings" pitchFamily="2" charset="2"/>
              <a:buNone/>
            </a:pPr>
            <a:r>
              <a:rPr lang="en-US" sz="1800" b="1" dirty="0" err="1" smtClean="0">
                <a:solidFill>
                  <a:srgbClr val="0070C0"/>
                </a:solidFill>
                <a:latin typeface="Consolas" pitchFamily="49" charset="0"/>
                <a:cs typeface="Consolas" pitchFamily="49" charset="0"/>
              </a:rPr>
              <a:t>foreach</a:t>
            </a:r>
            <a:r>
              <a:rPr lang="en-US" sz="1800" b="1" dirty="0" smtClean="0">
                <a:latin typeface="Consolas" pitchFamily="49" charset="0"/>
                <a:cs typeface="Consolas" pitchFamily="49" charset="0"/>
              </a:rPr>
              <a:t> (const </a:t>
            </a:r>
            <a:r>
              <a:rPr lang="en-US" sz="1800" b="1" dirty="0" err="1" smtClean="0">
                <a:latin typeface="Consolas" pitchFamily="49" charset="0"/>
                <a:cs typeface="Consolas" pitchFamily="49" charset="0"/>
              </a:rPr>
              <a:t>ContactAttribute</a:t>
            </a:r>
            <a:r>
              <a:rPr lang="en-US" sz="1800" b="1" dirty="0" smtClean="0">
                <a:latin typeface="Consolas" pitchFamily="49" charset="0"/>
                <a:cs typeface="Consolas" pitchFamily="49" charset="0"/>
              </a:rPr>
              <a:t> &amp;</a:t>
            </a:r>
            <a:r>
              <a:rPr lang="en-US" sz="1800" b="1" dirty="0" err="1" smtClean="0">
                <a:latin typeface="Consolas" pitchFamily="49" charset="0"/>
                <a:cs typeface="Consolas" pitchFamily="49" charset="0"/>
              </a:rPr>
              <a:t>dateAttribute</a:t>
            </a:r>
            <a:r>
              <a:rPr lang="en-US" sz="1800" b="1" dirty="0" smtClean="0">
                <a:latin typeface="Consolas" pitchFamily="49" charset="0"/>
                <a:cs typeface="Consolas" pitchFamily="49" charset="0"/>
              </a:rPr>
              <a:t>, </a:t>
            </a:r>
            <a:r>
              <a:rPr lang="en-US" sz="1800" b="1" dirty="0" err="1" smtClean="0">
                <a:latin typeface="Consolas" pitchFamily="49" charset="0"/>
                <a:cs typeface="Consolas" pitchFamily="49" charset="0"/>
              </a:rPr>
              <a:t>dateAttributes</a:t>
            </a:r>
            <a:r>
              <a:rPr lang="en-US" sz="1800" b="1" dirty="0" smtClean="0">
                <a:latin typeface="Consolas" pitchFamily="49" charset="0"/>
                <a:cs typeface="Consolas" pitchFamily="49" charset="0"/>
              </a:rPr>
              <a:t>) {</a:t>
            </a: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	if (</a:t>
            </a:r>
            <a:r>
              <a:rPr lang="en-US" sz="1800" b="1" dirty="0" err="1" smtClean="0">
                <a:solidFill>
                  <a:srgbClr val="0070C0"/>
                </a:solidFill>
                <a:latin typeface="Consolas" pitchFamily="49" charset="0"/>
                <a:cs typeface="Consolas" pitchFamily="49" charset="0"/>
              </a:rPr>
              <a:t>dateAttribute.subKind</a:t>
            </a:r>
            <a:r>
              <a:rPr lang="en-US" sz="1800" b="1" dirty="0" smtClean="0">
                <a:solidFill>
                  <a:srgbClr val="0070C0"/>
                </a:solidFill>
                <a:latin typeface="Consolas" pitchFamily="49" charset="0"/>
                <a:cs typeface="Consolas" pitchFamily="49" charset="0"/>
              </a:rPr>
              <a:t>()</a:t>
            </a:r>
            <a:r>
              <a:rPr lang="en-US" sz="1800" b="1" dirty="0" smtClean="0">
                <a:solidFill>
                  <a:srgbClr val="00B0F0"/>
                </a:solidFill>
                <a:latin typeface="Consolas" pitchFamily="49" charset="0"/>
                <a:cs typeface="Consolas" pitchFamily="49" charset="0"/>
              </a:rPr>
              <a:t> </a:t>
            </a:r>
            <a:r>
              <a:rPr lang="en-US" sz="1800" b="1" dirty="0" smtClean="0">
                <a:latin typeface="Consolas" pitchFamily="49" charset="0"/>
                <a:cs typeface="Consolas" pitchFamily="49" charset="0"/>
              </a:rPr>
              <a:t>== </a:t>
            </a:r>
            <a:r>
              <a:rPr lang="en-US" sz="1800" b="1" dirty="0" err="1" smtClean="0">
                <a:latin typeface="Consolas" pitchFamily="49" charset="0"/>
                <a:cs typeface="Consolas" pitchFamily="49" charset="0"/>
              </a:rPr>
              <a:t>AttributeSubKind</a:t>
            </a:r>
            <a:r>
              <a:rPr lang="en-US" sz="1800" b="1" dirty="0" smtClean="0">
                <a:latin typeface="Consolas" pitchFamily="49" charset="0"/>
                <a:cs typeface="Consolas" pitchFamily="49" charset="0"/>
              </a:rPr>
              <a:t>::</a:t>
            </a:r>
            <a:r>
              <a:rPr lang="en-US" sz="1800" b="1" dirty="0" err="1" smtClean="0">
                <a:latin typeface="Consolas" pitchFamily="49" charset="0"/>
                <a:cs typeface="Consolas" pitchFamily="49" charset="0"/>
              </a:rPr>
              <a:t>DateBirthday</a:t>
            </a:r>
            <a:r>
              <a:rPr lang="en-US" sz="1800" b="1" dirty="0" smtClean="0">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			</a:t>
            </a:r>
            <a:r>
              <a:rPr lang="en-US" sz="1800" b="1" dirty="0" err="1" smtClean="0">
                <a:latin typeface="Consolas" pitchFamily="49" charset="0"/>
                <a:cs typeface="Consolas" pitchFamily="49" charset="0"/>
              </a:rPr>
              <a:t>m_birthday</a:t>
            </a:r>
            <a:r>
              <a:rPr lang="en-US" sz="1800" b="1" dirty="0" smtClean="0">
                <a:latin typeface="Consolas" pitchFamily="49" charset="0"/>
                <a:cs typeface="Consolas" pitchFamily="49" charset="0"/>
              </a:rPr>
              <a:t> = </a:t>
            </a:r>
            <a:r>
              <a:rPr lang="en-US" sz="1800" b="1" dirty="0" err="1" smtClean="0">
                <a:solidFill>
                  <a:srgbClr val="0070C0"/>
                </a:solidFill>
                <a:latin typeface="Consolas" pitchFamily="49" charset="0"/>
                <a:cs typeface="Consolas" pitchFamily="49" charset="0"/>
              </a:rPr>
              <a:t>dateAttribute.valueAsDateTime</a:t>
            </a:r>
            <a:r>
              <a:rPr lang="en-US" sz="1800" b="1" dirty="0" smtClean="0">
                <a:solidFill>
                  <a:srgbClr val="0070C0"/>
                </a:solidFill>
                <a:latin typeface="Consolas" pitchFamily="49" charset="0"/>
                <a:cs typeface="Consolas" pitchFamily="49" charset="0"/>
              </a:rPr>
              <a:t>()</a:t>
            </a:r>
            <a:r>
              <a:rPr lang="en-US" sz="1800" b="1" dirty="0" smtClean="0">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endParaRPr lang="en-US" sz="1800" b="1" dirty="0" smtClean="0">
              <a:latin typeface="Consolas" pitchFamily="49" charset="0"/>
              <a:cs typeface="Consolas" pitchFamily="49" charset="0"/>
            </a:endParaRPr>
          </a:p>
        </p:txBody>
      </p:sp>
    </p:spTree>
    <p:extLst>
      <p:ext uri="{BB962C8B-B14F-4D97-AF65-F5344CB8AC3E}">
        <p14:creationId xmlns:p14="http://schemas.microsoft.com/office/powerpoint/2010/main" xmlns="" val="127876399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smtClean="0">
                <a:latin typeface="Arial" charset="0"/>
              </a:rPr>
              <a:t>Listeners</a:t>
            </a:r>
          </a:p>
        </p:txBody>
      </p:sp>
      <p:sp>
        <p:nvSpPr>
          <p:cNvPr id="11267" name="Slide Number Placeholder 3"/>
          <p:cNvSpPr>
            <a:spLocks noGrp="1"/>
          </p:cNvSpPr>
          <p:nvPr>
            <p:ph type="sldNum" sz="quarter" idx="10"/>
          </p:nvPr>
        </p:nvSpPr>
        <p:spPr>
          <a:noFill/>
        </p:spPr>
        <p:txBody>
          <a:bodyPr/>
          <a:lstStyle/>
          <a:p>
            <a:fld id="{1D7E006D-BF14-4908-98A1-27B989BAC3C9}" type="slidenum">
              <a:rPr lang="en-US" smtClean="0">
                <a:latin typeface="Arial" charset="0"/>
              </a:rPr>
              <a:pPr/>
              <a:t>35</a:t>
            </a:fld>
            <a:endParaRPr lang="en-US" smtClean="0">
              <a:latin typeface="Arial" charset="0"/>
            </a:endParaRPr>
          </a:p>
        </p:txBody>
      </p:sp>
      <p:sp>
        <p:nvSpPr>
          <p:cNvPr id="11268" name="Rectangle 3"/>
          <p:cNvSpPr>
            <a:spLocks/>
          </p:cNvSpPr>
          <p:nvPr/>
        </p:nvSpPr>
        <p:spPr bwMode="auto">
          <a:xfrm>
            <a:off x="457200" y="1274763"/>
            <a:ext cx="8229600" cy="3394075"/>
          </a:xfrm>
          <a:prstGeom prst="rect">
            <a:avLst/>
          </a:prstGeom>
          <a:noFill/>
          <a:ln w="9525">
            <a:noFill/>
            <a:miter lim="800000"/>
            <a:headEnd/>
            <a:tailEnd/>
          </a:ln>
        </p:spPr>
        <p:txBody>
          <a:bodyPr anchor="ctr" anchorCtr="1"/>
          <a:lstStyle/>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 Do something when a contact changes</a:t>
            </a: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 The </a:t>
            </a:r>
            <a:r>
              <a:rPr lang="en-US" sz="1800" b="1" dirty="0" err="1" smtClean="0">
                <a:latin typeface="Consolas" pitchFamily="49" charset="0"/>
                <a:cs typeface="Consolas" pitchFamily="49" charset="0"/>
              </a:rPr>
              <a:t>QList</a:t>
            </a:r>
            <a:r>
              <a:rPr lang="en-US" sz="1800" b="1" dirty="0" smtClean="0">
                <a:latin typeface="Consolas" pitchFamily="49" charset="0"/>
                <a:cs typeface="Consolas" pitchFamily="49" charset="0"/>
              </a:rPr>
              <a:t> is a list of the contact IDs involved</a:t>
            </a:r>
          </a:p>
          <a:p>
            <a:pPr marL="342900" indent="-342900">
              <a:lnSpc>
                <a:spcPct val="85000"/>
              </a:lnSpc>
              <a:spcAft>
                <a:spcPct val="30000"/>
              </a:spcAft>
              <a:buClr>
                <a:schemeClr val="accent2"/>
              </a:buClr>
              <a:buFont typeface="Wingdings" pitchFamily="2" charset="2"/>
              <a:buNone/>
            </a:pPr>
            <a:endParaRPr lang="en-US" sz="1800" b="1" dirty="0" smtClean="0">
              <a:latin typeface="Consolas" pitchFamily="49" charset="0"/>
              <a:cs typeface="Consolas" pitchFamily="49" charset="0"/>
            </a:endParaRP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connect(</a:t>
            </a:r>
            <a:r>
              <a:rPr lang="en-US" sz="1800" b="1" dirty="0" err="1" smtClean="0">
                <a:latin typeface="Consolas" pitchFamily="49" charset="0"/>
                <a:cs typeface="Consolas" pitchFamily="49" charset="0"/>
              </a:rPr>
              <a:t>m_contactService</a:t>
            </a:r>
            <a:r>
              <a:rPr lang="en-US" sz="1800" b="1" dirty="0" smtClean="0">
                <a:latin typeface="Consolas" pitchFamily="49" charset="0"/>
                <a:cs typeface="Consolas" pitchFamily="49" charset="0"/>
              </a:rPr>
              <a:t>, SIGNAL(</a:t>
            </a:r>
            <a:r>
              <a:rPr lang="en-US" sz="1800" b="1" dirty="0" err="1" smtClean="0">
                <a:solidFill>
                  <a:srgbClr val="0070C0"/>
                </a:solidFill>
                <a:latin typeface="Consolas" pitchFamily="49" charset="0"/>
                <a:cs typeface="Consolas" pitchFamily="49" charset="0"/>
              </a:rPr>
              <a:t>contactsAdded</a:t>
            </a:r>
            <a:r>
              <a:rPr lang="en-US" sz="1800" b="1" dirty="0" smtClean="0">
                <a:latin typeface="Consolas" pitchFamily="49" charset="0"/>
                <a:cs typeface="Consolas" pitchFamily="49" charset="0"/>
              </a:rPr>
              <a:t>(</a:t>
            </a:r>
            <a:r>
              <a:rPr lang="en-US" sz="1800" b="1" dirty="0" err="1" smtClean="0">
                <a:latin typeface="Consolas" pitchFamily="49" charset="0"/>
                <a:cs typeface="Consolas" pitchFamily="49" charset="0"/>
              </a:rPr>
              <a:t>QList</a:t>
            </a:r>
            <a:r>
              <a:rPr lang="en-US" sz="1800" b="1" dirty="0" smtClean="0">
                <a:latin typeface="Consolas" pitchFamily="49" charset="0"/>
                <a:cs typeface="Consolas" pitchFamily="49" charset="0"/>
              </a:rPr>
              <a:t>&lt;</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&gt;)), SLOT(</a:t>
            </a:r>
            <a:r>
              <a:rPr lang="en-US" sz="1800" b="1" dirty="0" err="1" smtClean="0">
                <a:latin typeface="Consolas" pitchFamily="49" charset="0"/>
                <a:cs typeface="Consolas" pitchFamily="49" charset="0"/>
              </a:rPr>
              <a:t>doStuff</a:t>
            </a:r>
            <a:r>
              <a:rPr lang="en-US" sz="1800" b="1" dirty="0" smtClean="0">
                <a:latin typeface="Consolas" pitchFamily="49" charset="0"/>
                <a:cs typeface="Consolas" pitchFamily="49" charset="0"/>
              </a:rPr>
              <a:t>(</a:t>
            </a:r>
            <a:r>
              <a:rPr lang="en-US" sz="1800" b="1" dirty="0" err="1" smtClean="0">
                <a:latin typeface="Consolas" pitchFamily="49" charset="0"/>
                <a:cs typeface="Consolas" pitchFamily="49" charset="0"/>
              </a:rPr>
              <a:t>QList</a:t>
            </a:r>
            <a:r>
              <a:rPr lang="en-US" sz="1800" b="1" dirty="0" smtClean="0">
                <a:latin typeface="Consolas" pitchFamily="49" charset="0"/>
                <a:cs typeface="Consolas" pitchFamily="49" charset="0"/>
              </a:rPr>
              <a:t>&lt;</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&gt;)));</a:t>
            </a:r>
          </a:p>
          <a:p>
            <a:pPr marL="342900" indent="-342900">
              <a:lnSpc>
                <a:spcPct val="85000"/>
              </a:lnSpc>
              <a:spcAft>
                <a:spcPct val="30000"/>
              </a:spcAft>
              <a:buClr>
                <a:schemeClr val="accent2"/>
              </a:buClr>
              <a:buFont typeface="Wingdings" pitchFamily="2" charset="2"/>
              <a:buNone/>
            </a:pPr>
            <a:endParaRPr lang="en-US" sz="1800" b="1" dirty="0" smtClean="0">
              <a:latin typeface="Consolas" pitchFamily="49" charset="0"/>
              <a:cs typeface="Consolas" pitchFamily="49" charset="0"/>
            </a:endParaRP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connect(</a:t>
            </a:r>
            <a:r>
              <a:rPr lang="en-US" sz="1800" b="1" dirty="0" err="1" smtClean="0">
                <a:latin typeface="Consolas" pitchFamily="49" charset="0"/>
                <a:cs typeface="Consolas" pitchFamily="49" charset="0"/>
              </a:rPr>
              <a:t>m_contactService</a:t>
            </a:r>
            <a:r>
              <a:rPr lang="en-US" sz="1800" b="1" dirty="0" smtClean="0">
                <a:latin typeface="Consolas" pitchFamily="49" charset="0"/>
                <a:cs typeface="Consolas" pitchFamily="49" charset="0"/>
              </a:rPr>
              <a:t>, SIGNAL(</a:t>
            </a:r>
            <a:r>
              <a:rPr lang="en-US" sz="1800" b="1" dirty="0" err="1" smtClean="0">
                <a:solidFill>
                  <a:srgbClr val="0070C0"/>
                </a:solidFill>
                <a:latin typeface="Consolas" pitchFamily="49" charset="0"/>
                <a:cs typeface="Consolas" pitchFamily="49" charset="0"/>
              </a:rPr>
              <a:t>contactsChanged</a:t>
            </a:r>
            <a:r>
              <a:rPr lang="en-US" sz="1800" b="1" dirty="0" smtClean="0">
                <a:latin typeface="Consolas" pitchFamily="49" charset="0"/>
                <a:cs typeface="Consolas" pitchFamily="49" charset="0"/>
              </a:rPr>
              <a:t>(</a:t>
            </a:r>
            <a:r>
              <a:rPr lang="en-US" sz="1800" b="1" dirty="0" err="1" smtClean="0">
                <a:latin typeface="Consolas" pitchFamily="49" charset="0"/>
                <a:cs typeface="Consolas" pitchFamily="49" charset="0"/>
              </a:rPr>
              <a:t>QList</a:t>
            </a:r>
            <a:r>
              <a:rPr lang="en-US" sz="1800" b="1" dirty="0" smtClean="0">
                <a:latin typeface="Consolas" pitchFamily="49" charset="0"/>
                <a:cs typeface="Consolas" pitchFamily="49" charset="0"/>
              </a:rPr>
              <a:t>&lt;</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&gt;)), SLOT(</a:t>
            </a:r>
            <a:r>
              <a:rPr lang="en-US" sz="1800" b="1" dirty="0" err="1" smtClean="0">
                <a:latin typeface="Consolas" pitchFamily="49" charset="0"/>
                <a:cs typeface="Consolas" pitchFamily="49" charset="0"/>
              </a:rPr>
              <a:t>doStuff</a:t>
            </a:r>
            <a:r>
              <a:rPr lang="en-US" sz="1800" b="1" dirty="0" smtClean="0">
                <a:latin typeface="Consolas" pitchFamily="49" charset="0"/>
                <a:cs typeface="Consolas" pitchFamily="49" charset="0"/>
              </a:rPr>
              <a:t>(</a:t>
            </a:r>
            <a:r>
              <a:rPr lang="en-US" sz="1800" b="1" dirty="0" err="1" smtClean="0">
                <a:latin typeface="Consolas" pitchFamily="49" charset="0"/>
                <a:cs typeface="Consolas" pitchFamily="49" charset="0"/>
              </a:rPr>
              <a:t>QList</a:t>
            </a:r>
            <a:r>
              <a:rPr lang="en-US" sz="1800" b="1" dirty="0" smtClean="0">
                <a:latin typeface="Consolas" pitchFamily="49" charset="0"/>
                <a:cs typeface="Consolas" pitchFamily="49" charset="0"/>
              </a:rPr>
              <a:t>&lt;</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&gt;)));</a:t>
            </a:r>
          </a:p>
          <a:p>
            <a:pPr marL="342900" indent="-342900">
              <a:lnSpc>
                <a:spcPct val="85000"/>
              </a:lnSpc>
              <a:spcAft>
                <a:spcPct val="30000"/>
              </a:spcAft>
              <a:buClr>
                <a:schemeClr val="accent2"/>
              </a:buClr>
              <a:buFont typeface="Wingdings" pitchFamily="2" charset="2"/>
              <a:buNone/>
            </a:pPr>
            <a:endParaRPr lang="en-US" sz="1800" b="1" dirty="0" smtClean="0">
              <a:latin typeface="Consolas" pitchFamily="49" charset="0"/>
              <a:cs typeface="Consolas" pitchFamily="49" charset="0"/>
            </a:endParaRP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connect(</a:t>
            </a:r>
            <a:r>
              <a:rPr lang="en-US" sz="1800" b="1" dirty="0" err="1" smtClean="0">
                <a:latin typeface="Consolas" pitchFamily="49" charset="0"/>
                <a:cs typeface="Consolas" pitchFamily="49" charset="0"/>
              </a:rPr>
              <a:t>m_contactService</a:t>
            </a:r>
            <a:r>
              <a:rPr lang="en-US" sz="1800" b="1" dirty="0" smtClean="0">
                <a:latin typeface="Consolas" pitchFamily="49" charset="0"/>
                <a:cs typeface="Consolas" pitchFamily="49" charset="0"/>
              </a:rPr>
              <a:t>, SIGNAL(</a:t>
            </a:r>
            <a:r>
              <a:rPr lang="en-US" sz="1800" b="1" dirty="0" err="1" smtClean="0">
                <a:solidFill>
                  <a:srgbClr val="0070C0"/>
                </a:solidFill>
                <a:latin typeface="Consolas" pitchFamily="49" charset="0"/>
                <a:cs typeface="Consolas" pitchFamily="49" charset="0"/>
              </a:rPr>
              <a:t>contactsDeleted</a:t>
            </a:r>
            <a:r>
              <a:rPr lang="en-US" sz="1800" b="1" dirty="0" smtClean="0">
                <a:latin typeface="Consolas" pitchFamily="49" charset="0"/>
                <a:cs typeface="Consolas" pitchFamily="49" charset="0"/>
              </a:rPr>
              <a:t>(</a:t>
            </a:r>
            <a:r>
              <a:rPr lang="en-US" sz="1800" b="1" dirty="0" err="1" smtClean="0">
                <a:latin typeface="Consolas" pitchFamily="49" charset="0"/>
                <a:cs typeface="Consolas" pitchFamily="49" charset="0"/>
              </a:rPr>
              <a:t>QList</a:t>
            </a:r>
            <a:r>
              <a:rPr lang="en-US" sz="1800" b="1" dirty="0" smtClean="0">
                <a:latin typeface="Consolas" pitchFamily="49" charset="0"/>
                <a:cs typeface="Consolas" pitchFamily="49" charset="0"/>
              </a:rPr>
              <a:t>&lt;</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&gt;)), SLOT(</a:t>
            </a:r>
            <a:r>
              <a:rPr lang="en-US" sz="1800" b="1" dirty="0" err="1" smtClean="0">
                <a:latin typeface="Consolas" pitchFamily="49" charset="0"/>
                <a:cs typeface="Consolas" pitchFamily="49" charset="0"/>
              </a:rPr>
              <a:t>doStuff</a:t>
            </a:r>
            <a:r>
              <a:rPr lang="en-US" sz="1800" b="1" dirty="0" smtClean="0">
                <a:latin typeface="Consolas" pitchFamily="49" charset="0"/>
                <a:cs typeface="Consolas" pitchFamily="49" charset="0"/>
              </a:rPr>
              <a:t>(</a:t>
            </a:r>
            <a:r>
              <a:rPr lang="en-US" sz="1800" b="1" dirty="0" err="1" smtClean="0">
                <a:latin typeface="Consolas" pitchFamily="49" charset="0"/>
                <a:cs typeface="Consolas" pitchFamily="49" charset="0"/>
              </a:rPr>
              <a:t>QList</a:t>
            </a:r>
            <a:r>
              <a:rPr lang="en-US" sz="1800" b="1" dirty="0" smtClean="0">
                <a:latin typeface="Consolas" pitchFamily="49" charset="0"/>
                <a:cs typeface="Consolas" pitchFamily="49" charset="0"/>
              </a:rPr>
              <a:t>&lt;</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&gt;)));</a:t>
            </a:r>
            <a:endParaRPr lang="en-US" sz="1800" b="1" dirty="0">
              <a:latin typeface="Consolas" pitchFamily="49" charset="0"/>
              <a:cs typeface="Consolas" pitchFamily="49" charset="0"/>
            </a:endParaRPr>
          </a:p>
        </p:txBody>
      </p:sp>
    </p:spTree>
    <p:extLst>
      <p:ext uri="{BB962C8B-B14F-4D97-AF65-F5344CB8AC3E}">
        <p14:creationId xmlns:p14="http://schemas.microsoft.com/office/powerpoint/2010/main" xmlns="" val="147782096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latin typeface="Arial" charset="0"/>
              </a:rPr>
              <a:t>Contact Picker</a:t>
            </a:r>
            <a:br>
              <a:rPr lang="en-US" dirty="0" smtClean="0">
                <a:latin typeface="Arial" charset="0"/>
              </a:rPr>
            </a:br>
            <a:r>
              <a:rPr lang="en-US" sz="2000" dirty="0" smtClean="0">
                <a:latin typeface="Arial" charset="0"/>
              </a:rPr>
              <a:t>Setup</a:t>
            </a:r>
          </a:p>
        </p:txBody>
      </p:sp>
      <p:sp>
        <p:nvSpPr>
          <p:cNvPr id="8195" name="Rectangle 3"/>
          <p:cNvSpPr>
            <a:spLocks noGrp="1" noChangeArrowheads="1"/>
          </p:cNvSpPr>
          <p:nvPr>
            <p:ph type="body" idx="1"/>
          </p:nvPr>
        </p:nvSpPr>
        <p:spPr/>
        <p:txBody>
          <a:bodyPr/>
          <a:lstStyle/>
          <a:p>
            <a:pPr eaLnBrk="1" hangingPunct="1"/>
            <a:r>
              <a:rPr lang="en-US" dirty="0" smtClean="0"/>
              <a:t>Add libraries to </a:t>
            </a:r>
            <a:r>
              <a:rPr lang="en-US" dirty="0" smtClean="0">
                <a:latin typeface="Courier New" pitchFamily="49" charset="0"/>
                <a:cs typeface="Courier New" pitchFamily="49" charset="0"/>
              </a:rPr>
              <a:t>&lt;project&gt;.pro </a:t>
            </a:r>
            <a:r>
              <a:rPr lang="en-US" dirty="0" smtClean="0"/>
              <a:t>file</a:t>
            </a:r>
          </a:p>
          <a:p>
            <a:pPr lvl="1" eaLnBrk="1" hangingPunct="1"/>
            <a:r>
              <a:rPr lang="en-US" b="1" dirty="0" smtClean="0">
                <a:latin typeface="Courier New" pitchFamily="49" charset="0"/>
                <a:cs typeface="Courier New" pitchFamily="49" charset="0"/>
              </a:rPr>
              <a:t>LIBS += </a:t>
            </a:r>
            <a:r>
              <a:rPr lang="en-US" b="1" dirty="0" smtClean="0">
                <a:solidFill>
                  <a:srgbClr val="0070C0"/>
                </a:solidFill>
                <a:latin typeface="Courier New" pitchFamily="49" charset="0"/>
                <a:cs typeface="Courier New" pitchFamily="49" charset="0"/>
              </a:rPr>
              <a:t>-</a:t>
            </a:r>
            <a:r>
              <a:rPr lang="en-US" b="1" dirty="0" err="1" smtClean="0">
                <a:solidFill>
                  <a:srgbClr val="0070C0"/>
                </a:solidFill>
                <a:latin typeface="Courier New" pitchFamily="49" charset="0"/>
                <a:cs typeface="Courier New" pitchFamily="49" charset="0"/>
              </a:rPr>
              <a:t>lbbcascadespickers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lbbpim</a:t>
            </a:r>
            <a:endParaRPr lang="en-US" b="1" dirty="0" smtClean="0">
              <a:latin typeface="Courier New" pitchFamily="49" charset="0"/>
              <a:cs typeface="Courier New" pitchFamily="49" charset="0"/>
            </a:endParaRPr>
          </a:p>
          <a:p>
            <a:pPr eaLnBrk="1" hangingPunct="1"/>
            <a:r>
              <a:rPr lang="en-US" dirty="0" smtClean="0"/>
              <a:t>Expose contact picker to </a:t>
            </a:r>
            <a:r>
              <a:rPr lang="en-US" dirty="0" err="1" smtClean="0"/>
              <a:t>qml</a:t>
            </a:r>
            <a:endParaRPr lang="en-US" dirty="0" smtClean="0"/>
          </a:p>
        </p:txBody>
      </p:sp>
      <p:sp>
        <p:nvSpPr>
          <p:cNvPr id="8196" name="Slide Number Placeholder 3"/>
          <p:cNvSpPr>
            <a:spLocks noGrp="1"/>
          </p:cNvSpPr>
          <p:nvPr>
            <p:ph type="sldNum" sz="quarter" idx="10"/>
          </p:nvPr>
        </p:nvSpPr>
        <p:spPr>
          <a:noFill/>
        </p:spPr>
        <p:txBody>
          <a:bodyPr/>
          <a:lstStyle/>
          <a:p>
            <a:fld id="{26F30FBB-F73D-4AC4-B04E-9243811D252C}" type="slidenum">
              <a:rPr lang="en-US" smtClean="0">
                <a:latin typeface="Arial" charset="0"/>
              </a:rPr>
              <a:pPr/>
              <a:t>36</a:t>
            </a:fld>
            <a:endParaRPr lang="en-US" smtClean="0">
              <a:latin typeface="Arial" charset="0"/>
            </a:endParaRPr>
          </a:p>
        </p:txBody>
      </p:sp>
      <p:sp>
        <p:nvSpPr>
          <p:cNvPr id="6" name="Rectangle 3"/>
          <p:cNvSpPr>
            <a:spLocks/>
          </p:cNvSpPr>
          <p:nvPr/>
        </p:nvSpPr>
        <p:spPr bwMode="auto">
          <a:xfrm>
            <a:off x="451757" y="2114550"/>
            <a:ext cx="8229600" cy="2876550"/>
          </a:xfrm>
          <a:prstGeom prst="rect">
            <a:avLst/>
          </a:prstGeom>
          <a:noFill/>
          <a:ln w="9525">
            <a:noFill/>
            <a:miter lim="800000"/>
            <a:headEnd/>
            <a:tailEnd/>
          </a:ln>
        </p:spPr>
        <p:txBody>
          <a:bodyPr anchor="ctr" anchorCtr="1"/>
          <a:lstStyle/>
          <a:p>
            <a:pPr marL="342900" indent="-342900">
              <a:lnSpc>
                <a:spcPct val="85000"/>
              </a:lnSpc>
              <a:spcAft>
                <a:spcPct val="30000"/>
              </a:spcAft>
              <a:buClr>
                <a:schemeClr val="accent2"/>
              </a:buClr>
              <a:buFont typeface="Wingdings" pitchFamily="2" charset="2"/>
              <a:buNone/>
            </a:pPr>
            <a:r>
              <a:rPr lang="en-US" sz="1800" b="1" dirty="0" smtClean="0">
                <a:solidFill>
                  <a:srgbClr val="0070C0"/>
                </a:solidFill>
                <a:latin typeface="Consolas" pitchFamily="49" charset="0"/>
                <a:cs typeface="Consolas" pitchFamily="49" charset="0"/>
              </a:rPr>
              <a:t>#include &lt;bb/cascades/Pickers/</a:t>
            </a:r>
            <a:r>
              <a:rPr lang="en-US" sz="1800" b="1" dirty="0" err="1" smtClean="0">
                <a:solidFill>
                  <a:srgbClr val="0070C0"/>
                </a:solidFill>
                <a:latin typeface="Consolas" pitchFamily="49" charset="0"/>
                <a:cs typeface="Consolas" pitchFamily="49" charset="0"/>
              </a:rPr>
              <a:t>ContactPicker</a:t>
            </a:r>
            <a:r>
              <a:rPr lang="en-US" sz="1800" b="1" dirty="0" smtClean="0">
                <a:solidFill>
                  <a:srgbClr val="0070C0"/>
                </a:solidFill>
                <a:latin typeface="Consolas" pitchFamily="49" charset="0"/>
                <a:cs typeface="Consolas" pitchFamily="49" charset="0"/>
              </a:rPr>
              <a:t>&gt;</a:t>
            </a:r>
          </a:p>
          <a:p>
            <a:pPr marL="342900" indent="-342900">
              <a:lnSpc>
                <a:spcPct val="85000"/>
              </a:lnSpc>
              <a:spcAft>
                <a:spcPct val="30000"/>
              </a:spcAft>
              <a:buClr>
                <a:schemeClr val="accent2"/>
              </a:buClr>
              <a:buFont typeface="Wingdings" pitchFamily="2" charset="2"/>
              <a:buNone/>
            </a:pPr>
            <a:endParaRPr lang="en-US" sz="1800" b="1" dirty="0" smtClean="0">
              <a:solidFill>
                <a:srgbClr val="0070C0"/>
              </a:solidFill>
              <a:latin typeface="Consolas" pitchFamily="49" charset="0"/>
              <a:cs typeface="Consolas" pitchFamily="49" charset="0"/>
            </a:endParaRPr>
          </a:p>
          <a:p>
            <a:pPr marL="342900" indent="-342900">
              <a:lnSpc>
                <a:spcPct val="85000"/>
              </a:lnSpc>
              <a:spcAft>
                <a:spcPct val="30000"/>
              </a:spcAft>
              <a:buClr>
                <a:schemeClr val="accent2"/>
              </a:buClr>
            </a:pPr>
            <a:r>
              <a:rPr lang="en-US" sz="1800" b="1" dirty="0" err="1" smtClean="0">
                <a:latin typeface="Consolas" pitchFamily="49" charset="0"/>
                <a:cs typeface="Consolas" pitchFamily="49" charset="0"/>
              </a:rPr>
              <a:t>ContactPickerTest</a:t>
            </a:r>
            <a:r>
              <a:rPr lang="en-US" sz="1800" b="1" dirty="0" smtClean="0">
                <a:latin typeface="Consolas" pitchFamily="49" charset="0"/>
                <a:cs typeface="Consolas" pitchFamily="49" charset="0"/>
              </a:rPr>
              <a:t>::</a:t>
            </a:r>
            <a:r>
              <a:rPr lang="en-US" sz="1800" b="1" dirty="0" err="1" smtClean="0">
                <a:latin typeface="Consolas" pitchFamily="49" charset="0"/>
                <a:cs typeface="Consolas" pitchFamily="49" charset="0"/>
              </a:rPr>
              <a:t>ContactPickerTest</a:t>
            </a:r>
            <a:r>
              <a:rPr lang="en-US" sz="1800" b="1" dirty="0" smtClean="0">
                <a:latin typeface="Consolas" pitchFamily="49" charset="0"/>
                <a:cs typeface="Consolas" pitchFamily="49" charset="0"/>
              </a:rPr>
              <a:t>(bb::cascades::Application *app) : </a:t>
            </a:r>
            <a:r>
              <a:rPr lang="en-US" sz="1800" b="1" dirty="0" err="1" smtClean="0">
                <a:latin typeface="Consolas" pitchFamily="49" charset="0"/>
                <a:cs typeface="Consolas" pitchFamily="49" charset="0"/>
              </a:rPr>
              <a:t>QObject</a:t>
            </a:r>
            <a:r>
              <a:rPr lang="en-US" sz="1800" b="1" dirty="0" smtClean="0">
                <a:latin typeface="Consolas" pitchFamily="49" charset="0"/>
                <a:cs typeface="Consolas" pitchFamily="49" charset="0"/>
              </a:rPr>
              <a:t>(app) {</a:t>
            </a:r>
          </a:p>
          <a:p>
            <a:pPr marL="342900" indent="-342900">
              <a:lnSpc>
                <a:spcPct val="85000"/>
              </a:lnSpc>
              <a:spcAft>
                <a:spcPct val="30000"/>
              </a:spcAft>
              <a:buClr>
                <a:schemeClr val="accent2"/>
              </a:buClr>
              <a:buFont typeface="Wingdings" pitchFamily="2" charset="2"/>
              <a:buNone/>
            </a:pPr>
            <a:r>
              <a:rPr lang="en-US" sz="1800" b="1" dirty="0" smtClean="0">
                <a:solidFill>
                  <a:srgbClr val="00B0F0"/>
                </a:solidFill>
                <a:latin typeface="Consolas" pitchFamily="49" charset="0"/>
                <a:cs typeface="Consolas" pitchFamily="49" charset="0"/>
              </a:rPr>
              <a:t>	</a:t>
            </a:r>
            <a:r>
              <a:rPr lang="en-US" sz="1800" b="1" dirty="0" err="1" smtClean="0">
                <a:solidFill>
                  <a:srgbClr val="0070C0"/>
                </a:solidFill>
                <a:latin typeface="Consolas" pitchFamily="49" charset="0"/>
                <a:cs typeface="Consolas" pitchFamily="49" charset="0"/>
              </a:rPr>
              <a:t>qmlRegisterType</a:t>
            </a:r>
            <a:r>
              <a:rPr lang="en-US" sz="1800" b="1" dirty="0" smtClean="0">
                <a:solidFill>
                  <a:srgbClr val="0070C0"/>
                </a:solidFill>
                <a:latin typeface="Consolas" pitchFamily="49" charset="0"/>
                <a:cs typeface="Consolas" pitchFamily="49" charset="0"/>
              </a:rPr>
              <a:t>&lt;</a:t>
            </a:r>
            <a:r>
              <a:rPr lang="en-US" sz="1800" b="1" dirty="0" err="1" smtClean="0">
                <a:solidFill>
                  <a:srgbClr val="0070C0"/>
                </a:solidFill>
                <a:latin typeface="Consolas" pitchFamily="49" charset="0"/>
                <a:cs typeface="Consolas" pitchFamily="49" charset="0"/>
              </a:rPr>
              <a:t>ContactPicker</a:t>
            </a:r>
            <a:r>
              <a:rPr lang="en-US" sz="1800" b="1" dirty="0" smtClean="0">
                <a:solidFill>
                  <a:srgbClr val="0070C0"/>
                </a:solidFill>
                <a:latin typeface="Consolas" pitchFamily="49" charset="0"/>
                <a:cs typeface="Consolas" pitchFamily="49" charset="0"/>
              </a:rPr>
              <a:t>&gt;("</a:t>
            </a:r>
            <a:r>
              <a:rPr lang="en-US" sz="1800" b="1" dirty="0" err="1" smtClean="0">
                <a:solidFill>
                  <a:srgbClr val="0070C0"/>
                </a:solidFill>
                <a:latin typeface="Consolas" pitchFamily="49" charset="0"/>
                <a:cs typeface="Consolas" pitchFamily="49" charset="0"/>
              </a:rPr>
              <a:t>bb.cascades.pickers</a:t>
            </a:r>
            <a:r>
              <a:rPr lang="en-US" sz="1800" b="1" dirty="0" smtClean="0">
                <a:solidFill>
                  <a:srgbClr val="0070C0"/>
                </a:solidFill>
                <a:latin typeface="Consolas" pitchFamily="49" charset="0"/>
                <a:cs typeface="Consolas" pitchFamily="49" charset="0"/>
              </a:rPr>
              <a:t>", 1, 0, "</a:t>
            </a:r>
            <a:r>
              <a:rPr lang="en-US" sz="1800" b="1" dirty="0" err="1" smtClean="0">
                <a:solidFill>
                  <a:srgbClr val="0070C0"/>
                </a:solidFill>
                <a:latin typeface="Consolas" pitchFamily="49" charset="0"/>
                <a:cs typeface="Consolas" pitchFamily="49" charset="0"/>
              </a:rPr>
              <a:t>ContactPicker</a:t>
            </a:r>
            <a:r>
              <a:rPr lang="en-US" sz="1800" b="1" dirty="0" smtClean="0">
                <a:solidFill>
                  <a:srgbClr val="0070C0"/>
                </a:solidFill>
                <a:latin typeface="Consolas" pitchFamily="49" charset="0"/>
                <a:cs typeface="Consolas" pitchFamily="49" charset="0"/>
              </a:rPr>
              <a:t>");</a:t>
            </a:r>
          </a:p>
          <a:p>
            <a:pPr marL="342900" indent="-342900">
              <a:lnSpc>
                <a:spcPct val="85000"/>
              </a:lnSpc>
              <a:spcAft>
                <a:spcPct val="30000"/>
              </a:spcAft>
              <a:buClr>
                <a:schemeClr val="accent2"/>
              </a:buClr>
            </a:pPr>
            <a:r>
              <a:rPr lang="en-US" sz="1800" b="1" dirty="0" smtClean="0">
                <a:latin typeface="Consolas" pitchFamily="49" charset="0"/>
                <a:cs typeface="Consolas" pitchFamily="49" charset="0"/>
              </a:rPr>
              <a:t>	</a:t>
            </a:r>
          </a:p>
          <a:p>
            <a:pPr marL="342900" indent="-342900">
              <a:lnSpc>
                <a:spcPct val="85000"/>
              </a:lnSpc>
              <a:spcAft>
                <a:spcPct val="30000"/>
              </a:spcAft>
              <a:buClr>
                <a:schemeClr val="accent2"/>
              </a:buClr>
            </a:pPr>
            <a:r>
              <a:rPr lang="en-US" sz="1800" b="1" dirty="0" smtClean="0">
                <a:latin typeface="Consolas" pitchFamily="49" charset="0"/>
                <a:cs typeface="Consolas" pitchFamily="49" charset="0"/>
              </a:rPr>
              <a:t>	</a:t>
            </a:r>
            <a:r>
              <a:rPr lang="en-US" sz="1800" b="1" dirty="0" err="1" smtClean="0">
                <a:latin typeface="Consolas" pitchFamily="49" charset="0"/>
                <a:cs typeface="Consolas" pitchFamily="49" charset="0"/>
              </a:rPr>
              <a:t>QmlDocument</a:t>
            </a:r>
            <a:r>
              <a:rPr lang="en-US" sz="1800" b="1" dirty="0" smtClean="0">
                <a:latin typeface="Consolas" pitchFamily="49" charset="0"/>
                <a:cs typeface="Consolas" pitchFamily="49" charset="0"/>
              </a:rPr>
              <a:t> *</a:t>
            </a:r>
            <a:r>
              <a:rPr lang="en-US" sz="1800" b="1" dirty="0" err="1" smtClean="0">
                <a:latin typeface="Consolas" pitchFamily="49" charset="0"/>
                <a:cs typeface="Consolas" pitchFamily="49" charset="0"/>
              </a:rPr>
              <a:t>qml</a:t>
            </a:r>
            <a:r>
              <a:rPr lang="en-US" sz="1800" b="1" dirty="0" smtClean="0">
                <a:latin typeface="Consolas" pitchFamily="49" charset="0"/>
                <a:cs typeface="Consolas" pitchFamily="49" charset="0"/>
              </a:rPr>
              <a:t> = </a:t>
            </a:r>
            <a:r>
              <a:rPr lang="en-US" sz="1800" b="1" dirty="0" err="1" smtClean="0">
                <a:latin typeface="Consolas" pitchFamily="49" charset="0"/>
                <a:cs typeface="Consolas" pitchFamily="49" charset="0"/>
              </a:rPr>
              <a:t>QmlDocument</a:t>
            </a:r>
            <a:r>
              <a:rPr lang="en-US" sz="1800" b="1" dirty="0" smtClean="0">
                <a:latin typeface="Consolas" pitchFamily="49" charset="0"/>
                <a:cs typeface="Consolas" pitchFamily="49" charset="0"/>
              </a:rPr>
              <a:t>::create("asset:///main.qml").parent(this);</a:t>
            </a:r>
          </a:p>
        </p:txBody>
      </p:sp>
    </p:spTree>
    <p:extLst>
      <p:ext uri="{BB962C8B-B14F-4D97-AF65-F5344CB8AC3E}">
        <p14:creationId xmlns:p14="http://schemas.microsoft.com/office/powerpoint/2010/main" xmlns="" val="166494607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smtClean="0">
                <a:latin typeface="Arial" charset="0"/>
              </a:rPr>
              <a:t>Contact Picker</a:t>
            </a:r>
            <a:br>
              <a:rPr lang="en-US" dirty="0" smtClean="0">
                <a:latin typeface="Arial" charset="0"/>
              </a:rPr>
            </a:br>
            <a:r>
              <a:rPr lang="en-US" sz="2000" dirty="0" smtClean="0">
                <a:latin typeface="Arial" charset="0"/>
              </a:rPr>
              <a:t>QML</a:t>
            </a:r>
            <a:endParaRPr lang="en-US" dirty="0" smtClean="0">
              <a:latin typeface="Arial" charset="0"/>
            </a:endParaRPr>
          </a:p>
        </p:txBody>
      </p:sp>
      <p:sp>
        <p:nvSpPr>
          <p:cNvPr id="11267" name="Slide Number Placeholder 3"/>
          <p:cNvSpPr>
            <a:spLocks noGrp="1"/>
          </p:cNvSpPr>
          <p:nvPr>
            <p:ph type="sldNum" sz="quarter" idx="10"/>
          </p:nvPr>
        </p:nvSpPr>
        <p:spPr>
          <a:noFill/>
        </p:spPr>
        <p:txBody>
          <a:bodyPr/>
          <a:lstStyle/>
          <a:p>
            <a:fld id="{1D7E006D-BF14-4908-98A1-27B989BAC3C9}" type="slidenum">
              <a:rPr lang="en-US" smtClean="0">
                <a:latin typeface="Arial" charset="0"/>
              </a:rPr>
              <a:pPr/>
              <a:t>37</a:t>
            </a:fld>
            <a:endParaRPr lang="en-US" smtClean="0">
              <a:latin typeface="Arial" charset="0"/>
            </a:endParaRPr>
          </a:p>
        </p:txBody>
      </p:sp>
      <p:sp>
        <p:nvSpPr>
          <p:cNvPr id="11268" name="Rectangle 3"/>
          <p:cNvSpPr>
            <a:spLocks/>
          </p:cNvSpPr>
          <p:nvPr/>
        </p:nvSpPr>
        <p:spPr bwMode="auto">
          <a:xfrm>
            <a:off x="457200" y="1274763"/>
            <a:ext cx="8229600" cy="3659187"/>
          </a:xfrm>
          <a:prstGeom prst="rect">
            <a:avLst/>
          </a:prstGeom>
          <a:noFill/>
          <a:ln w="9525">
            <a:noFill/>
            <a:miter lim="800000"/>
            <a:headEnd/>
            <a:tailEnd/>
          </a:ln>
        </p:spPr>
        <p:txBody>
          <a:bodyPr anchor="ctr" anchorCtr="1"/>
          <a:lstStyle/>
          <a:p>
            <a:pPr marL="342900" indent="-342900">
              <a:lnSpc>
                <a:spcPct val="85000"/>
              </a:lnSpc>
              <a:spcAft>
                <a:spcPct val="30000"/>
              </a:spcAft>
              <a:buClr>
                <a:schemeClr val="accent2"/>
              </a:buClr>
            </a:pPr>
            <a:r>
              <a:rPr lang="en-US" sz="1800" b="1" dirty="0" smtClean="0">
                <a:solidFill>
                  <a:srgbClr val="0070C0"/>
                </a:solidFill>
                <a:latin typeface="Consolas" pitchFamily="49" charset="0"/>
                <a:cs typeface="Consolas" pitchFamily="49" charset="0"/>
              </a:rPr>
              <a:t>import </a:t>
            </a:r>
            <a:r>
              <a:rPr lang="en-US" sz="1800" b="1" dirty="0" err="1" smtClean="0">
                <a:solidFill>
                  <a:srgbClr val="0070C0"/>
                </a:solidFill>
                <a:latin typeface="Consolas" pitchFamily="49" charset="0"/>
                <a:cs typeface="Consolas" pitchFamily="49" charset="0"/>
              </a:rPr>
              <a:t>bb.cascades.pickers</a:t>
            </a:r>
            <a:r>
              <a:rPr lang="en-US" sz="1800" b="1" dirty="0" smtClean="0">
                <a:solidFill>
                  <a:srgbClr val="0070C0"/>
                </a:solidFill>
                <a:latin typeface="Consolas" pitchFamily="49" charset="0"/>
                <a:cs typeface="Consolas" pitchFamily="49" charset="0"/>
              </a:rPr>
              <a:t> 1.0</a:t>
            </a:r>
          </a:p>
          <a:p>
            <a:pPr marL="342900" indent="-342900">
              <a:lnSpc>
                <a:spcPct val="85000"/>
              </a:lnSpc>
              <a:spcAft>
                <a:spcPct val="30000"/>
              </a:spcAft>
              <a:buClr>
                <a:schemeClr val="accent2"/>
              </a:buClr>
            </a:pPr>
            <a:r>
              <a:rPr lang="en-US" sz="1800" b="1" dirty="0" smtClean="0">
                <a:latin typeface="Consolas" pitchFamily="49" charset="0"/>
                <a:cs typeface="Consolas" pitchFamily="49" charset="0"/>
              </a:rPr>
              <a:t>//...</a:t>
            </a:r>
          </a:p>
          <a:p>
            <a:pPr marL="342900" indent="-342900">
              <a:lnSpc>
                <a:spcPct val="85000"/>
              </a:lnSpc>
              <a:spcAft>
                <a:spcPct val="30000"/>
              </a:spcAft>
              <a:buClr>
                <a:schemeClr val="accent2"/>
              </a:buClr>
            </a:pPr>
            <a:endParaRPr lang="en-US" sz="1800" b="1" dirty="0" smtClean="0">
              <a:latin typeface="Consolas" pitchFamily="49" charset="0"/>
              <a:cs typeface="Consolas" pitchFamily="49" charset="0"/>
            </a:endParaRP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Button {</a:t>
            </a: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	text: "Open picker"</a:t>
            </a: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	</a:t>
            </a:r>
            <a:r>
              <a:rPr lang="en-US" sz="1800" b="1" dirty="0" err="1" smtClean="0">
                <a:latin typeface="Consolas" pitchFamily="49" charset="0"/>
                <a:cs typeface="Consolas" pitchFamily="49" charset="0"/>
              </a:rPr>
              <a:t>onClicked</a:t>
            </a:r>
            <a:r>
              <a:rPr lang="en-US" sz="1800" b="1" dirty="0" smtClean="0">
                <a:latin typeface="Consolas" pitchFamily="49" charset="0"/>
                <a:cs typeface="Consolas" pitchFamily="49" charset="0"/>
              </a:rPr>
              <a:t>: {</a:t>
            </a: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		</a:t>
            </a:r>
            <a:r>
              <a:rPr lang="en-US" sz="1800" b="1" dirty="0" err="1" smtClean="0">
                <a:solidFill>
                  <a:srgbClr val="0070C0"/>
                </a:solidFill>
                <a:latin typeface="Consolas" pitchFamily="49" charset="0"/>
                <a:cs typeface="Consolas" pitchFamily="49" charset="0"/>
              </a:rPr>
              <a:t>contactPicker.open</a:t>
            </a:r>
            <a:r>
              <a:rPr lang="en-US" sz="1800" b="1" dirty="0" smtClean="0">
                <a:solidFill>
                  <a:srgbClr val="0070C0"/>
                </a:solidFill>
                <a:latin typeface="Consolas" pitchFamily="49" charset="0"/>
                <a:cs typeface="Consolas" pitchFamily="49" charset="0"/>
              </a:rPr>
              <a:t>()</a:t>
            </a:r>
            <a:r>
              <a:rPr lang="en-US" sz="1800" b="1" dirty="0" smtClean="0">
                <a:latin typeface="Consolas" pitchFamily="49" charset="0"/>
                <a:cs typeface="Consolas" pitchFamily="49" charset="0"/>
              </a:rPr>
              <a:t>; }</a:t>
            </a: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	</a:t>
            </a:r>
            <a:r>
              <a:rPr lang="en-US" sz="1800" b="1" dirty="0" err="1" smtClean="0">
                <a:solidFill>
                  <a:srgbClr val="0070C0"/>
                </a:solidFill>
                <a:latin typeface="Consolas" pitchFamily="49" charset="0"/>
                <a:cs typeface="Consolas" pitchFamily="49" charset="0"/>
              </a:rPr>
              <a:t>attachedObjects</a:t>
            </a:r>
            <a:r>
              <a:rPr lang="en-US" sz="1800" b="1" dirty="0" smtClean="0">
                <a:latin typeface="Consolas" pitchFamily="49" charset="0"/>
                <a:cs typeface="Consolas" pitchFamily="49" charset="0"/>
              </a:rPr>
              <a:t>: [</a:t>
            </a: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		</a:t>
            </a:r>
            <a:r>
              <a:rPr lang="en-US" sz="1800" b="1" dirty="0" err="1" smtClean="0">
                <a:latin typeface="Consolas" pitchFamily="49" charset="0"/>
                <a:cs typeface="Consolas" pitchFamily="49" charset="0"/>
              </a:rPr>
              <a:t>ContactPicker</a:t>
            </a:r>
            <a:r>
              <a:rPr lang="en-US" sz="1800" b="1" dirty="0" smtClean="0">
                <a:latin typeface="Consolas" pitchFamily="49" charset="0"/>
                <a:cs typeface="Consolas" pitchFamily="49" charset="0"/>
              </a:rPr>
              <a:t> {</a:t>
            </a: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			id: </a:t>
            </a:r>
            <a:r>
              <a:rPr lang="en-US" sz="1800" b="1" dirty="0" err="1" smtClean="0">
                <a:latin typeface="Consolas" pitchFamily="49" charset="0"/>
                <a:cs typeface="Consolas" pitchFamily="49" charset="0"/>
              </a:rPr>
              <a:t>contactPicker</a:t>
            </a:r>
            <a:endParaRPr lang="en-US" sz="1800" b="1" dirty="0" smtClean="0">
              <a:latin typeface="Consolas" pitchFamily="49" charset="0"/>
              <a:cs typeface="Consolas" pitchFamily="49" charset="0"/>
            </a:endParaRP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			</a:t>
            </a:r>
            <a:r>
              <a:rPr lang="en-US" sz="1800" b="1" dirty="0" err="1" smtClean="0">
                <a:solidFill>
                  <a:srgbClr val="0070C0"/>
                </a:solidFill>
                <a:latin typeface="Consolas" pitchFamily="49" charset="0"/>
                <a:cs typeface="Consolas" pitchFamily="49" charset="0"/>
              </a:rPr>
              <a:t>onContactSelected</a:t>
            </a:r>
            <a:r>
              <a:rPr lang="en-US" sz="1800" b="1" dirty="0" smtClean="0">
                <a:latin typeface="Consolas" pitchFamily="49" charset="0"/>
                <a:cs typeface="Consolas" pitchFamily="49" charset="0"/>
              </a:rPr>
              <a:t>: {</a:t>
            </a:r>
          </a:p>
          <a:p>
            <a:pPr marL="342900" indent="-342900">
              <a:lnSpc>
                <a:spcPct val="85000"/>
              </a:lnSpc>
              <a:spcAft>
                <a:spcPct val="30000"/>
              </a:spcAft>
              <a:buClr>
                <a:schemeClr val="accent2"/>
              </a:buClr>
              <a:buFont typeface="Wingdings" pitchFamily="2" charset="2"/>
              <a:buNone/>
            </a:pPr>
            <a:r>
              <a:rPr lang="en-US" sz="1800" b="1" dirty="0" smtClean="0">
                <a:latin typeface="Consolas" pitchFamily="49" charset="0"/>
                <a:cs typeface="Consolas" pitchFamily="49" charset="0"/>
              </a:rPr>
              <a:t>				console.log(“Contact: " + </a:t>
            </a:r>
            <a:r>
              <a:rPr lang="en-US" sz="1800" b="1" dirty="0" err="1" smtClean="0">
                <a:solidFill>
                  <a:srgbClr val="0070C0"/>
                </a:solidFill>
                <a:latin typeface="Consolas" pitchFamily="49" charset="0"/>
                <a:cs typeface="Consolas" pitchFamily="49" charset="0"/>
              </a:rPr>
              <a:t>contactId</a:t>
            </a:r>
            <a:r>
              <a:rPr lang="en-US" sz="1800" b="1" dirty="0" smtClean="0">
                <a:latin typeface="Consolas" pitchFamily="49" charset="0"/>
                <a:cs typeface="Consolas" pitchFamily="49" charset="0"/>
              </a:rPr>
              <a:t>);</a:t>
            </a:r>
          </a:p>
        </p:txBody>
      </p:sp>
    </p:spTree>
    <p:extLst>
      <p:ext uri="{BB962C8B-B14F-4D97-AF65-F5344CB8AC3E}">
        <p14:creationId xmlns:p14="http://schemas.microsoft.com/office/powerpoint/2010/main" xmlns="" val="114743290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r>
              <a:rPr lang="en-US" dirty="0" err="1" smtClean="0">
                <a:latin typeface="Arial" charset="0"/>
              </a:rPr>
              <a:t>ContactPicker</a:t>
            </a:r>
            <a:r>
              <a:rPr lang="en-US" dirty="0" smtClean="0">
                <a:latin typeface="Arial" charset="0"/>
              </a:rPr>
              <a:t> Demo</a:t>
            </a:r>
          </a:p>
        </p:txBody>
      </p:sp>
      <p:sp>
        <p:nvSpPr>
          <p:cNvPr id="10244" name="Slide Number Placeholder 4"/>
          <p:cNvSpPr>
            <a:spLocks noGrp="1"/>
          </p:cNvSpPr>
          <p:nvPr>
            <p:ph type="sldNum" sz="quarter" idx="4294967295"/>
          </p:nvPr>
        </p:nvSpPr>
        <p:spPr>
          <a:xfrm>
            <a:off x="7010400" y="4672013"/>
            <a:ext cx="2133600" cy="357187"/>
          </a:xfrm>
          <a:noFill/>
        </p:spPr>
        <p:txBody>
          <a:bodyPr/>
          <a:lstStyle/>
          <a:p>
            <a:fld id="{AA82436F-17C0-45DB-A0F7-68BF6FC26E9F}" type="slidenum">
              <a:rPr lang="en-US" smtClean="0">
                <a:latin typeface="Arial" charset="0"/>
              </a:rPr>
              <a:pPr/>
              <a:t>38</a:t>
            </a:fld>
            <a:endParaRPr lang="en-US" smtClean="0">
              <a:latin typeface="Arial" charset="0"/>
            </a:endParaRPr>
          </a:p>
        </p:txBody>
      </p:sp>
      <p:sp>
        <p:nvSpPr>
          <p:cNvPr id="4" name="Rectangle 2"/>
          <p:cNvSpPr txBox="1">
            <a:spLocks noChangeArrowheads="1"/>
          </p:cNvSpPr>
          <p:nvPr/>
        </p:nvSpPr>
        <p:spPr bwMode="auto">
          <a:xfrm>
            <a:off x="304800" y="2571750"/>
            <a:ext cx="8458200" cy="198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25000"/>
              </a:spcAft>
              <a:defRPr sz="3600">
                <a:solidFill>
                  <a:schemeClr val="bg1"/>
                </a:solidFill>
                <a:latin typeface="Arial" pitchFamily="34" charset="0"/>
                <a:ea typeface="+mj-ea"/>
                <a:cs typeface="+mj-cs"/>
              </a:defRPr>
            </a:lvl1pPr>
            <a:lvl2pPr algn="l" rtl="0" eaLnBrk="0" fontAlgn="base" hangingPunct="0">
              <a:spcBef>
                <a:spcPct val="0"/>
              </a:spcBef>
              <a:spcAft>
                <a:spcPct val="0"/>
              </a:spcAft>
              <a:defRPr sz="2800">
                <a:solidFill>
                  <a:schemeClr val="bg1"/>
                </a:solidFill>
                <a:latin typeface="Arial" charset="0"/>
                <a:cs typeface="Arial" charset="0"/>
              </a:defRPr>
            </a:lvl2pPr>
            <a:lvl3pPr algn="l" rtl="0" eaLnBrk="0" fontAlgn="base" hangingPunct="0">
              <a:spcBef>
                <a:spcPct val="0"/>
              </a:spcBef>
              <a:spcAft>
                <a:spcPct val="0"/>
              </a:spcAft>
              <a:defRPr sz="2800">
                <a:solidFill>
                  <a:schemeClr val="bg1"/>
                </a:solidFill>
                <a:latin typeface="Arial" charset="0"/>
                <a:cs typeface="Arial" charset="0"/>
              </a:defRPr>
            </a:lvl3pPr>
            <a:lvl4pPr algn="l" rtl="0" eaLnBrk="0" fontAlgn="base" hangingPunct="0">
              <a:spcBef>
                <a:spcPct val="0"/>
              </a:spcBef>
              <a:spcAft>
                <a:spcPct val="0"/>
              </a:spcAft>
              <a:defRPr sz="2800">
                <a:solidFill>
                  <a:schemeClr val="bg1"/>
                </a:solidFill>
                <a:latin typeface="Arial" charset="0"/>
                <a:cs typeface="Arial" charset="0"/>
              </a:defRPr>
            </a:lvl4pPr>
            <a:lvl5pPr algn="l" rtl="0" eaLnBrk="0" fontAlgn="base" hangingPunct="0">
              <a:spcBef>
                <a:spcPct val="0"/>
              </a:spcBef>
              <a:spcAft>
                <a:spcPct val="0"/>
              </a:spcAft>
              <a:defRPr sz="2800">
                <a:solidFill>
                  <a:schemeClr val="bg1"/>
                </a:solidFill>
                <a:latin typeface="Arial" charset="0"/>
                <a:cs typeface="Arial" charset="0"/>
              </a:defRPr>
            </a:lvl5pPr>
            <a:lvl6pPr marL="457200" algn="l" rtl="0" fontAlgn="base">
              <a:spcBef>
                <a:spcPct val="0"/>
              </a:spcBef>
              <a:spcAft>
                <a:spcPct val="0"/>
              </a:spcAft>
              <a:defRPr sz="2800">
                <a:solidFill>
                  <a:schemeClr val="bg1"/>
                </a:solidFill>
                <a:latin typeface="Calibri" pitchFamily="34" charset="0"/>
                <a:cs typeface="Arial" charset="0"/>
              </a:defRPr>
            </a:lvl6pPr>
            <a:lvl7pPr marL="914400" algn="l" rtl="0" fontAlgn="base">
              <a:spcBef>
                <a:spcPct val="0"/>
              </a:spcBef>
              <a:spcAft>
                <a:spcPct val="0"/>
              </a:spcAft>
              <a:defRPr sz="2800">
                <a:solidFill>
                  <a:schemeClr val="bg1"/>
                </a:solidFill>
                <a:latin typeface="Calibri" pitchFamily="34" charset="0"/>
                <a:cs typeface="Arial" charset="0"/>
              </a:defRPr>
            </a:lvl7pPr>
            <a:lvl8pPr marL="1371600" algn="l" rtl="0" fontAlgn="base">
              <a:spcBef>
                <a:spcPct val="0"/>
              </a:spcBef>
              <a:spcAft>
                <a:spcPct val="0"/>
              </a:spcAft>
              <a:defRPr sz="2800">
                <a:solidFill>
                  <a:schemeClr val="bg1"/>
                </a:solidFill>
                <a:latin typeface="Calibri" pitchFamily="34" charset="0"/>
                <a:cs typeface="Arial" charset="0"/>
              </a:defRPr>
            </a:lvl8pPr>
            <a:lvl9pPr marL="1828800" algn="l" rtl="0" fontAlgn="base">
              <a:spcBef>
                <a:spcPct val="0"/>
              </a:spcBef>
              <a:spcAft>
                <a:spcPct val="0"/>
              </a:spcAft>
              <a:defRPr sz="2800">
                <a:solidFill>
                  <a:schemeClr val="bg1"/>
                </a:solidFill>
                <a:latin typeface="Calibri" pitchFamily="34" charset="0"/>
                <a:cs typeface="Arial" charset="0"/>
              </a:defRPr>
            </a:lvl9pPr>
          </a:lstStyle>
          <a:p>
            <a:r>
              <a:rPr lang="en-US" dirty="0" smtClean="0">
                <a:latin typeface="Arial" charset="0"/>
              </a:rPr>
              <a:t/>
            </a:r>
            <a:br>
              <a:rPr lang="en-US" dirty="0" smtClean="0">
                <a:latin typeface="Arial" charset="0"/>
              </a:rPr>
            </a:br>
            <a:r>
              <a:rPr lang="en-US" sz="2800" dirty="0" smtClean="0">
                <a:solidFill>
                  <a:srgbClr val="FF0000"/>
                </a:solidFill>
              </a:rPr>
              <a:t>Free</a:t>
            </a:r>
            <a:r>
              <a:rPr lang="en-US" sz="2800" dirty="0" smtClean="0"/>
              <a:t> available on </a:t>
            </a:r>
            <a:r>
              <a:rPr lang="en-US" sz="2800" dirty="0" err="1" smtClean="0"/>
              <a:t>Github</a:t>
            </a:r>
            <a:r>
              <a:rPr lang="en-US" sz="2800" dirty="0" smtClean="0"/>
              <a:t>: </a:t>
            </a:r>
            <a:r>
              <a:rPr lang="en-US" sz="2400" u="sng" dirty="0">
                <a:hlinkClick r:id="rId2"/>
              </a:rPr>
              <a:t>https://</a:t>
            </a:r>
            <a:r>
              <a:rPr lang="en-US" sz="2400" u="sng" dirty="0" smtClean="0">
                <a:hlinkClick r:id="rId2"/>
              </a:rPr>
              <a:t>github.com/blackberry/Presentations/tree/master/2012-BlackBerryJam-Americas/JAM18</a:t>
            </a:r>
            <a:r>
              <a:rPr lang="en-US" sz="2400" u="sng" dirty="0" smtClean="0"/>
              <a:t> </a:t>
            </a:r>
            <a:r>
              <a:rPr lang="en-US" sz="4400" dirty="0" smtClean="0">
                <a:latin typeface="Arial" charset="0"/>
              </a:rPr>
              <a:t/>
            </a:r>
            <a:br>
              <a:rPr lang="en-US" sz="4400" dirty="0" smtClean="0">
                <a:latin typeface="Arial" charset="0"/>
              </a:rPr>
            </a:br>
            <a:endParaRPr lang="en-US" sz="4400" dirty="0" smtClean="0">
              <a:latin typeface="Arial" charset="0"/>
            </a:endParaRPr>
          </a:p>
        </p:txBody>
      </p:sp>
    </p:spTree>
    <p:extLst>
      <p:ext uri="{BB962C8B-B14F-4D97-AF65-F5344CB8AC3E}">
        <p14:creationId xmlns:p14="http://schemas.microsoft.com/office/powerpoint/2010/main" xmlns="" val="218079692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r>
              <a:rPr lang="en-US" dirty="0" smtClean="0">
                <a:latin typeface="Arial" charset="0"/>
              </a:rPr>
              <a:t>PIM API Walkthrough</a:t>
            </a:r>
          </a:p>
        </p:txBody>
      </p:sp>
      <p:sp>
        <p:nvSpPr>
          <p:cNvPr id="10243" name="Rectangle 3"/>
          <p:cNvSpPr>
            <a:spLocks noGrp="1" noChangeArrowheads="1"/>
          </p:cNvSpPr>
          <p:nvPr>
            <p:ph type="subTitle" idx="1"/>
          </p:nvPr>
        </p:nvSpPr>
        <p:spPr/>
        <p:txBody>
          <a:bodyPr/>
          <a:lstStyle/>
          <a:p>
            <a:r>
              <a:rPr lang="en-US" dirty="0" smtClean="0">
                <a:latin typeface="Arial" charset="0"/>
              </a:rPr>
              <a:t>Calendar</a:t>
            </a:r>
          </a:p>
        </p:txBody>
      </p:sp>
      <p:sp>
        <p:nvSpPr>
          <p:cNvPr id="10244" name="Slide Number Placeholder 4"/>
          <p:cNvSpPr>
            <a:spLocks noGrp="1"/>
          </p:cNvSpPr>
          <p:nvPr>
            <p:ph type="sldNum" sz="quarter" idx="4294967295"/>
          </p:nvPr>
        </p:nvSpPr>
        <p:spPr>
          <a:xfrm>
            <a:off x="7010400" y="4672013"/>
            <a:ext cx="2133600" cy="357187"/>
          </a:xfrm>
          <a:noFill/>
        </p:spPr>
        <p:txBody>
          <a:bodyPr/>
          <a:lstStyle/>
          <a:p>
            <a:fld id="{AA82436F-17C0-45DB-A0F7-68BF6FC26E9F}" type="slidenum">
              <a:rPr lang="en-US" smtClean="0">
                <a:latin typeface="Arial" charset="0"/>
              </a:rPr>
              <a:pPr/>
              <a:t>39</a:t>
            </a:fld>
            <a:endParaRPr lang="en-US" smtClean="0">
              <a:latin typeface="Arial" charset="0"/>
            </a:endParaRPr>
          </a:p>
        </p:txBody>
      </p:sp>
    </p:spTree>
    <p:extLst>
      <p:ext uri="{BB962C8B-B14F-4D97-AF65-F5344CB8AC3E}">
        <p14:creationId xmlns:p14="http://schemas.microsoft.com/office/powerpoint/2010/main" xmlns="" val="15008112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Invocation Framework</a:t>
            </a:r>
            <a:endParaRPr lang="en-US" dirty="0"/>
          </a:p>
        </p:txBody>
      </p:sp>
      <p:sp>
        <p:nvSpPr>
          <p:cNvPr id="3" name="Content Placeholder 2"/>
          <p:cNvSpPr>
            <a:spLocks noGrp="1"/>
          </p:cNvSpPr>
          <p:nvPr>
            <p:ph idx="1"/>
          </p:nvPr>
        </p:nvSpPr>
        <p:spPr/>
        <p:txBody>
          <a:bodyPr/>
          <a:lstStyle/>
          <a:p>
            <a:r>
              <a:rPr lang="en-US" dirty="0" smtClean="0"/>
              <a:t>Invoking Another Application</a:t>
            </a:r>
          </a:p>
          <a:p>
            <a:pPr lvl="1"/>
            <a:r>
              <a:rPr lang="en-US" dirty="0" smtClean="0"/>
              <a:t>Bound &amp; Unbound invocation</a:t>
            </a:r>
          </a:p>
          <a:p>
            <a:pPr lvl="1"/>
            <a:endParaRPr lang="en-US" dirty="0" smtClean="0"/>
          </a:p>
          <a:p>
            <a:r>
              <a:rPr lang="en-US" dirty="0" smtClean="0"/>
              <a:t>Getting Invoked</a:t>
            </a:r>
          </a:p>
          <a:p>
            <a:endParaRPr lang="en-US" dirty="0" smtClean="0"/>
          </a:p>
          <a:p>
            <a:r>
              <a:rPr lang="en-US" dirty="0" smtClean="0"/>
              <a:t>Cards</a:t>
            </a:r>
          </a:p>
          <a:p>
            <a:pPr lvl="1"/>
            <a:r>
              <a:rPr lang="en-US" dirty="0" smtClean="0">
                <a:latin typeface="Arial" charset="0"/>
              </a:rPr>
              <a:t>Embeds a Screen from target instead of launching full app</a:t>
            </a:r>
          </a:p>
          <a:p>
            <a:pPr lvl="1"/>
            <a:endParaRPr lang="en-US" dirty="0"/>
          </a:p>
        </p:txBody>
      </p:sp>
      <p:sp>
        <p:nvSpPr>
          <p:cNvPr id="4" name="Slide Number Placeholder 3"/>
          <p:cNvSpPr>
            <a:spLocks noGrp="1"/>
          </p:cNvSpPr>
          <p:nvPr>
            <p:ph type="sldNum" sz="quarter" idx="10"/>
          </p:nvPr>
        </p:nvSpPr>
        <p:spPr/>
        <p:txBody>
          <a:bodyPr/>
          <a:lstStyle/>
          <a:p>
            <a:pPr>
              <a:defRPr/>
            </a:pPr>
            <a:fld id="{D84B64D9-8385-4DDB-B491-31DBBA9B6E56}" type="slidenum">
              <a:rPr lang="en-US" smtClean="0"/>
              <a:pPr>
                <a:defRPr/>
              </a:pPr>
              <a:t>4</a:t>
            </a:fld>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err="1">
                <a:latin typeface="Arial" charset="0"/>
              </a:rPr>
              <a:t>CalendarService</a:t>
            </a:r>
            <a:endParaRPr lang="en-US" dirty="0" smtClean="0">
              <a:latin typeface="Arial" charset="0"/>
            </a:endParaRPr>
          </a:p>
        </p:txBody>
      </p:sp>
      <p:sp>
        <p:nvSpPr>
          <p:cNvPr id="11267" name="Slide Number Placeholder 3"/>
          <p:cNvSpPr>
            <a:spLocks noGrp="1"/>
          </p:cNvSpPr>
          <p:nvPr>
            <p:ph type="sldNum" sz="quarter" idx="10"/>
          </p:nvPr>
        </p:nvSpPr>
        <p:spPr>
          <a:noFill/>
        </p:spPr>
        <p:txBody>
          <a:bodyPr/>
          <a:lstStyle/>
          <a:p>
            <a:fld id="{1D7E006D-BF14-4908-98A1-27B989BAC3C9}" type="slidenum">
              <a:rPr lang="en-US" smtClean="0">
                <a:latin typeface="Arial" charset="0"/>
              </a:rPr>
              <a:pPr/>
              <a:t>40</a:t>
            </a:fld>
            <a:endParaRPr lang="en-US" smtClean="0">
              <a:latin typeface="Arial" charset="0"/>
            </a:endParaRPr>
          </a:p>
        </p:txBody>
      </p:sp>
      <p:sp>
        <p:nvSpPr>
          <p:cNvPr id="11268" name="Rectangle 3"/>
          <p:cNvSpPr>
            <a:spLocks/>
          </p:cNvSpPr>
          <p:nvPr/>
        </p:nvSpPr>
        <p:spPr bwMode="auto">
          <a:xfrm>
            <a:off x="457200" y="1274763"/>
            <a:ext cx="5867400" cy="3394075"/>
          </a:xfrm>
          <a:prstGeom prst="rect">
            <a:avLst/>
          </a:prstGeom>
          <a:noFill/>
          <a:ln w="9525">
            <a:noFill/>
            <a:miter lim="800000"/>
            <a:headEnd/>
            <a:tailEnd/>
          </a:ln>
        </p:spPr>
        <p:txBody>
          <a:bodyPr anchor="ctr" anchorCtr="1"/>
          <a:lstStyle/>
          <a:p>
            <a:r>
              <a:rPr lang="en-US" sz="1800" b="1" dirty="0">
                <a:solidFill>
                  <a:srgbClr val="000000"/>
                </a:solidFill>
                <a:latin typeface="Consolas"/>
              </a:rPr>
              <a:t>bb::</a:t>
            </a:r>
            <a:r>
              <a:rPr lang="en-US" sz="1800" b="1" dirty="0" err="1">
                <a:solidFill>
                  <a:srgbClr val="000000"/>
                </a:solidFill>
                <a:latin typeface="Consolas"/>
              </a:rPr>
              <a:t>pim</a:t>
            </a:r>
            <a:r>
              <a:rPr lang="en-US" sz="1800" b="1" dirty="0">
                <a:solidFill>
                  <a:srgbClr val="000000"/>
                </a:solidFill>
                <a:latin typeface="Consolas"/>
              </a:rPr>
              <a:t>::calendar::</a:t>
            </a:r>
            <a:r>
              <a:rPr lang="en-US" sz="1800" b="1" dirty="0" err="1">
                <a:solidFill>
                  <a:srgbClr val="005032"/>
                </a:solidFill>
                <a:latin typeface="Consolas"/>
              </a:rPr>
              <a:t>CalendarService</a:t>
            </a:r>
            <a:r>
              <a:rPr lang="en-US" sz="1800" b="1" dirty="0">
                <a:solidFill>
                  <a:srgbClr val="000000"/>
                </a:solidFill>
                <a:latin typeface="Consolas"/>
              </a:rPr>
              <a:t>* </a:t>
            </a:r>
            <a:r>
              <a:rPr lang="en-US" sz="1800" b="1" dirty="0" err="1" smtClean="0">
                <a:solidFill>
                  <a:srgbClr val="0000C0"/>
                </a:solidFill>
                <a:latin typeface="Consolas"/>
              </a:rPr>
              <a:t>m_calendarService</a:t>
            </a:r>
            <a:r>
              <a:rPr lang="en-US" sz="1800" b="1" dirty="0">
                <a:solidFill>
                  <a:srgbClr val="000000"/>
                </a:solidFill>
                <a:latin typeface="Consolas"/>
              </a:rPr>
              <a:t>;</a:t>
            </a:r>
          </a:p>
          <a:p>
            <a:pPr marL="342900" indent="-342900">
              <a:lnSpc>
                <a:spcPct val="85000"/>
              </a:lnSpc>
              <a:spcAft>
                <a:spcPct val="30000"/>
              </a:spcAft>
              <a:buClr>
                <a:schemeClr val="accent2"/>
              </a:buClr>
              <a:buFont typeface="Wingdings" pitchFamily="2" charset="2"/>
              <a:buNone/>
            </a:pPr>
            <a:endParaRPr lang="en-US" sz="1800" b="1" dirty="0" smtClean="0">
              <a:solidFill>
                <a:srgbClr val="000000"/>
              </a:solidFill>
              <a:latin typeface="Consolas" pitchFamily="49" charset="0"/>
              <a:cs typeface="Consolas" pitchFamily="49" charset="0"/>
            </a:endParaRPr>
          </a:p>
          <a:p>
            <a:r>
              <a:rPr lang="en-US" sz="1800" b="1" dirty="0" err="1">
                <a:solidFill>
                  <a:srgbClr val="000000"/>
                </a:solidFill>
                <a:latin typeface="Consolas"/>
              </a:rPr>
              <a:t>CalendarInvoker</a:t>
            </a:r>
            <a:r>
              <a:rPr lang="en-US" sz="1800" b="1" dirty="0">
                <a:solidFill>
                  <a:srgbClr val="000000"/>
                </a:solidFill>
                <a:latin typeface="Consolas"/>
              </a:rPr>
              <a:t>::</a:t>
            </a:r>
            <a:r>
              <a:rPr lang="en-US" sz="1800" b="1" dirty="0" err="1">
                <a:solidFill>
                  <a:srgbClr val="000000"/>
                </a:solidFill>
                <a:latin typeface="Consolas"/>
              </a:rPr>
              <a:t>CalendarInvoker</a:t>
            </a:r>
            <a:r>
              <a:rPr lang="en-US" sz="1800" b="1" dirty="0">
                <a:solidFill>
                  <a:srgbClr val="000000"/>
                </a:solidFill>
                <a:latin typeface="Consolas"/>
              </a:rPr>
              <a:t>(bb::cascades::</a:t>
            </a:r>
            <a:r>
              <a:rPr lang="en-US" sz="1800" b="1" dirty="0">
                <a:solidFill>
                  <a:srgbClr val="005032"/>
                </a:solidFill>
                <a:latin typeface="Consolas"/>
              </a:rPr>
              <a:t>Application</a:t>
            </a:r>
            <a:r>
              <a:rPr lang="en-US" sz="1800" b="1" dirty="0">
                <a:solidFill>
                  <a:srgbClr val="000000"/>
                </a:solidFill>
                <a:latin typeface="Consolas"/>
              </a:rPr>
              <a:t> *app) :</a:t>
            </a:r>
          </a:p>
          <a:p>
            <a:r>
              <a:rPr lang="en-US" sz="1800" b="1" dirty="0" err="1">
                <a:solidFill>
                  <a:srgbClr val="642880"/>
                </a:solidFill>
                <a:latin typeface="Consolas"/>
              </a:rPr>
              <a:t>QObject</a:t>
            </a:r>
            <a:r>
              <a:rPr lang="en-US" sz="1800" b="1" dirty="0">
                <a:solidFill>
                  <a:srgbClr val="000000"/>
                </a:solidFill>
                <a:latin typeface="Consolas"/>
              </a:rPr>
              <a:t>(app), </a:t>
            </a:r>
            <a:r>
              <a:rPr lang="en-US" sz="1800" b="1" dirty="0" err="1" smtClean="0">
                <a:solidFill>
                  <a:srgbClr val="0000C0"/>
                </a:solidFill>
                <a:latin typeface="Consolas"/>
              </a:rPr>
              <a:t>m_invokeManager</a:t>
            </a:r>
            <a:r>
              <a:rPr lang="en-US" sz="1800" b="1" dirty="0" smtClean="0">
                <a:solidFill>
                  <a:srgbClr val="000000"/>
                </a:solidFill>
                <a:latin typeface="Consolas"/>
              </a:rPr>
              <a:t>(</a:t>
            </a:r>
            <a:r>
              <a:rPr lang="en-US" sz="1800" b="1" dirty="0" smtClean="0">
                <a:solidFill>
                  <a:srgbClr val="7F0055"/>
                </a:solidFill>
                <a:latin typeface="Consolas"/>
              </a:rPr>
              <a:t>new</a:t>
            </a:r>
            <a:r>
              <a:rPr lang="en-US" sz="1800" b="1" dirty="0" smtClean="0">
                <a:solidFill>
                  <a:srgbClr val="000000"/>
                </a:solidFill>
                <a:latin typeface="Consolas"/>
              </a:rPr>
              <a:t> </a:t>
            </a:r>
            <a:r>
              <a:rPr lang="en-US" sz="1800" b="1" dirty="0" err="1">
                <a:solidFill>
                  <a:srgbClr val="642880"/>
                </a:solidFill>
                <a:latin typeface="Consolas"/>
              </a:rPr>
              <a:t>InvokeManager</a:t>
            </a:r>
            <a:r>
              <a:rPr lang="en-US" sz="1800" b="1" dirty="0">
                <a:solidFill>
                  <a:srgbClr val="000000"/>
                </a:solidFill>
                <a:latin typeface="Consolas"/>
              </a:rPr>
              <a:t>(</a:t>
            </a:r>
            <a:r>
              <a:rPr lang="en-US" sz="1800" b="1" dirty="0">
                <a:solidFill>
                  <a:srgbClr val="7F0055"/>
                </a:solidFill>
                <a:latin typeface="Consolas"/>
              </a:rPr>
              <a:t>this</a:t>
            </a:r>
            <a:r>
              <a:rPr lang="en-US" sz="1800" b="1" dirty="0">
                <a:solidFill>
                  <a:srgbClr val="000000"/>
                </a:solidFill>
                <a:latin typeface="Consolas"/>
              </a:rPr>
              <a:t>)), </a:t>
            </a:r>
            <a:r>
              <a:rPr lang="en-US" sz="1800" b="1" dirty="0" err="1" smtClean="0">
                <a:solidFill>
                  <a:srgbClr val="0000C0"/>
                </a:solidFill>
                <a:latin typeface="Consolas"/>
              </a:rPr>
              <a:t>m_calendarService</a:t>
            </a:r>
            <a:r>
              <a:rPr lang="en-US" sz="1800" b="1" dirty="0">
                <a:solidFill>
                  <a:srgbClr val="000000"/>
                </a:solidFill>
                <a:latin typeface="Consolas"/>
              </a:rPr>
              <a:t>(</a:t>
            </a:r>
          </a:p>
          <a:p>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642880"/>
                </a:solidFill>
                <a:latin typeface="Consolas"/>
              </a:rPr>
              <a:t>CalendarService</a:t>
            </a:r>
            <a:r>
              <a:rPr lang="en-US" sz="1800" b="1" dirty="0">
                <a:solidFill>
                  <a:srgbClr val="000000"/>
                </a:solidFill>
                <a:latin typeface="Consolas"/>
              </a:rPr>
              <a:t>()) </a:t>
            </a:r>
            <a:r>
              <a:rPr lang="en-US" sz="1800" b="1" dirty="0" smtClean="0">
                <a:solidFill>
                  <a:srgbClr val="000000"/>
                </a:solidFill>
                <a:latin typeface="Consolas"/>
              </a:rPr>
              <a:t>{…}</a:t>
            </a:r>
            <a:endParaRPr lang="en-US" sz="1800" b="1" dirty="0">
              <a:solidFill>
                <a:srgbClr val="000000"/>
              </a:solidFill>
              <a:latin typeface="Consolas"/>
            </a:endParaRPr>
          </a:p>
          <a:p>
            <a:pPr marL="342900" indent="-342900">
              <a:lnSpc>
                <a:spcPct val="85000"/>
              </a:lnSpc>
              <a:spcAft>
                <a:spcPct val="30000"/>
              </a:spcAft>
              <a:buClr>
                <a:schemeClr val="accent2"/>
              </a:buClr>
            </a:pPr>
            <a:endParaRPr lang="en-US" sz="1800" b="1" dirty="0">
              <a:solidFill>
                <a:srgbClr val="0070C0"/>
              </a:solidFill>
              <a:latin typeface="Consolas" pitchFamily="49" charset="0"/>
              <a:cs typeface="Consolas" pitchFamily="49" charset="0"/>
            </a:endParaRPr>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15138" y="766278"/>
            <a:ext cx="2176462" cy="4320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40953066"/>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smtClean="0">
                <a:latin typeface="Arial" charset="0"/>
              </a:rPr>
              <a:t>Calendar</a:t>
            </a:r>
            <a:br>
              <a:rPr lang="en-US" dirty="0" smtClean="0">
                <a:latin typeface="Arial" charset="0"/>
              </a:rPr>
            </a:br>
            <a:r>
              <a:rPr lang="en-US" sz="2000" dirty="0" smtClean="0">
                <a:latin typeface="Arial" charset="0"/>
              </a:rPr>
              <a:t>Create</a:t>
            </a:r>
            <a:endParaRPr lang="en-US" dirty="0" smtClean="0">
              <a:latin typeface="Arial" charset="0"/>
            </a:endParaRPr>
          </a:p>
        </p:txBody>
      </p:sp>
      <p:sp>
        <p:nvSpPr>
          <p:cNvPr id="11267" name="Slide Number Placeholder 3"/>
          <p:cNvSpPr>
            <a:spLocks noGrp="1"/>
          </p:cNvSpPr>
          <p:nvPr>
            <p:ph type="sldNum" sz="quarter" idx="10"/>
          </p:nvPr>
        </p:nvSpPr>
        <p:spPr>
          <a:noFill/>
        </p:spPr>
        <p:txBody>
          <a:bodyPr/>
          <a:lstStyle/>
          <a:p>
            <a:fld id="{1D7E006D-BF14-4908-98A1-27B989BAC3C9}" type="slidenum">
              <a:rPr lang="en-US" smtClean="0">
                <a:latin typeface="Arial" charset="0"/>
              </a:rPr>
              <a:pPr/>
              <a:t>41</a:t>
            </a:fld>
            <a:endParaRPr lang="en-US" smtClean="0">
              <a:latin typeface="Arial" charset="0"/>
            </a:endParaRPr>
          </a:p>
        </p:txBody>
      </p:sp>
      <p:sp>
        <p:nvSpPr>
          <p:cNvPr id="11268" name="Rectangle 3"/>
          <p:cNvSpPr>
            <a:spLocks/>
          </p:cNvSpPr>
          <p:nvPr/>
        </p:nvSpPr>
        <p:spPr bwMode="auto">
          <a:xfrm>
            <a:off x="457200" y="1274763"/>
            <a:ext cx="6781800" cy="3394075"/>
          </a:xfrm>
          <a:prstGeom prst="rect">
            <a:avLst/>
          </a:prstGeom>
          <a:noFill/>
          <a:ln w="9525">
            <a:noFill/>
            <a:miter lim="800000"/>
            <a:headEnd/>
            <a:tailEnd/>
          </a:ln>
        </p:spPr>
        <p:txBody>
          <a:bodyPr anchor="ctr" anchorCtr="1"/>
          <a:lstStyle/>
          <a:p>
            <a:pPr marL="342900" indent="-342900">
              <a:lnSpc>
                <a:spcPct val="85000"/>
              </a:lnSpc>
              <a:spcAft>
                <a:spcPct val="30000"/>
              </a:spcAft>
              <a:buClr>
                <a:schemeClr val="accent2"/>
              </a:buClr>
              <a:buFont typeface="Wingdings" pitchFamily="2" charset="2"/>
              <a:buNone/>
            </a:pPr>
            <a:r>
              <a:rPr lang="en-US" sz="1800" b="1" dirty="0" err="1" smtClean="0">
                <a:solidFill>
                  <a:srgbClr val="000000"/>
                </a:solidFill>
                <a:latin typeface="Consolas" pitchFamily="49" charset="0"/>
                <a:cs typeface="Consolas" pitchFamily="49" charset="0"/>
              </a:rPr>
              <a:t>CalendarEvent</a:t>
            </a:r>
            <a:r>
              <a:rPr lang="en-US" sz="1800" b="1" dirty="0" smtClean="0">
                <a:solidFill>
                  <a:srgbClr val="000000"/>
                </a:solidFill>
                <a:latin typeface="Consolas" pitchFamily="49" charset="0"/>
                <a:cs typeface="Consolas" pitchFamily="49" charset="0"/>
              </a:rPr>
              <a:t> event;</a:t>
            </a:r>
          </a:p>
          <a:p>
            <a:pPr marL="342900" indent="-342900">
              <a:lnSpc>
                <a:spcPct val="85000"/>
              </a:lnSpc>
              <a:spcAft>
                <a:spcPct val="30000"/>
              </a:spcAft>
              <a:buClr>
                <a:schemeClr val="accent2"/>
              </a:buClr>
              <a:buFont typeface="Wingdings" pitchFamily="2" charset="2"/>
              <a:buNone/>
            </a:pPr>
            <a:r>
              <a:rPr lang="en-US" sz="1800" b="1" dirty="0" err="1" smtClean="0">
                <a:solidFill>
                  <a:srgbClr val="0070C0"/>
                </a:solidFill>
                <a:latin typeface="Consolas" pitchFamily="49" charset="0"/>
                <a:cs typeface="Consolas" pitchFamily="49" charset="0"/>
              </a:rPr>
              <a:t>event.setAccountId</a:t>
            </a:r>
            <a:r>
              <a:rPr lang="en-US" sz="1800" b="1" dirty="0" smtClean="0">
                <a:solidFill>
                  <a:srgbClr val="0070C0"/>
                </a:solidFill>
                <a:latin typeface="Consolas" pitchFamily="49" charset="0"/>
                <a:cs typeface="Consolas" pitchFamily="49" charset="0"/>
              </a:rPr>
              <a:t>(</a:t>
            </a:r>
            <a:r>
              <a:rPr lang="en-US" sz="1800" b="1" dirty="0" err="1" smtClean="0">
                <a:solidFill>
                  <a:srgbClr val="0070C0"/>
                </a:solidFill>
                <a:latin typeface="Consolas" pitchFamily="49" charset="0"/>
                <a:cs typeface="Consolas" pitchFamily="49" charset="0"/>
              </a:rPr>
              <a:t>m_accountId</a:t>
            </a:r>
            <a:r>
              <a:rPr lang="en-US" sz="1800" b="1" dirty="0" smtClean="0">
                <a:solidFill>
                  <a:srgbClr val="0070C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solidFill>
                  <a:srgbClr val="000000"/>
                </a:solidFill>
                <a:latin typeface="Consolas" pitchFamily="49" charset="0"/>
                <a:cs typeface="Consolas" pitchFamily="49" charset="0"/>
              </a:rPr>
              <a:t>event.setFolderId</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m_folderId</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solidFill>
                  <a:srgbClr val="000000"/>
                </a:solidFill>
                <a:latin typeface="Consolas" pitchFamily="49" charset="0"/>
                <a:cs typeface="Consolas" pitchFamily="49" charset="0"/>
              </a:rPr>
              <a:t>event.setSubject</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m_subject</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solidFill>
                  <a:srgbClr val="000000"/>
                </a:solidFill>
                <a:latin typeface="Consolas" pitchFamily="49" charset="0"/>
                <a:cs typeface="Consolas" pitchFamily="49" charset="0"/>
              </a:rPr>
              <a:t>event.setLocation</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m_location</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solidFill>
                  <a:srgbClr val="000000"/>
                </a:solidFill>
                <a:latin typeface="Consolas" pitchFamily="49" charset="0"/>
                <a:cs typeface="Consolas" pitchFamily="49" charset="0"/>
              </a:rPr>
              <a:t>event.setStartTime</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m_startTime</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solidFill>
                  <a:srgbClr val="000000"/>
                </a:solidFill>
                <a:latin typeface="Consolas" pitchFamily="49" charset="0"/>
                <a:cs typeface="Consolas" pitchFamily="49" charset="0"/>
              </a:rPr>
              <a:t>event.setEndTime</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m_endTime</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endParaRPr lang="en-US" sz="1800" b="1" dirty="0" smtClean="0">
              <a:solidFill>
                <a:srgbClr val="0070C0"/>
              </a:solidFill>
              <a:latin typeface="Consolas" pitchFamily="49" charset="0"/>
              <a:cs typeface="Consolas" pitchFamily="49" charset="0"/>
            </a:endParaRPr>
          </a:p>
          <a:p>
            <a:pPr marL="342900" indent="-342900">
              <a:lnSpc>
                <a:spcPct val="85000"/>
              </a:lnSpc>
              <a:spcAft>
                <a:spcPct val="30000"/>
              </a:spcAft>
              <a:buClr>
                <a:schemeClr val="accent2"/>
              </a:buClr>
              <a:buFont typeface="Wingdings" pitchFamily="2" charset="2"/>
              <a:buNone/>
            </a:pPr>
            <a:r>
              <a:rPr lang="en-US" sz="1800" b="1" dirty="0" err="1" smtClean="0">
                <a:solidFill>
                  <a:srgbClr val="0070C0"/>
                </a:solidFill>
                <a:latin typeface="Consolas" pitchFamily="49" charset="0"/>
                <a:cs typeface="Consolas" pitchFamily="49" charset="0"/>
              </a:rPr>
              <a:t>m_calendarService</a:t>
            </a:r>
            <a:r>
              <a:rPr lang="en-US" sz="1800" b="1" dirty="0" smtClean="0">
                <a:solidFill>
                  <a:srgbClr val="0070C0"/>
                </a:solidFill>
                <a:latin typeface="Consolas" pitchFamily="49" charset="0"/>
                <a:cs typeface="Consolas" pitchFamily="49" charset="0"/>
              </a:rPr>
              <a:t>-&gt;</a:t>
            </a:r>
            <a:r>
              <a:rPr lang="en-US" sz="1800" b="1" dirty="0" err="1" smtClean="0">
                <a:solidFill>
                  <a:srgbClr val="0070C0"/>
                </a:solidFill>
                <a:latin typeface="Consolas" pitchFamily="49" charset="0"/>
                <a:cs typeface="Consolas" pitchFamily="49" charset="0"/>
              </a:rPr>
              <a:t>createEvent</a:t>
            </a:r>
            <a:r>
              <a:rPr lang="en-US" sz="1800" b="1" dirty="0" smtClean="0">
                <a:solidFill>
                  <a:srgbClr val="0070C0"/>
                </a:solidFill>
                <a:latin typeface="Consolas" pitchFamily="49" charset="0"/>
                <a:cs typeface="Consolas" pitchFamily="49" charset="0"/>
              </a:rPr>
              <a:t>(event);</a:t>
            </a:r>
            <a:endParaRPr lang="en-US" sz="1800" b="1" dirty="0">
              <a:solidFill>
                <a:srgbClr val="0070C0"/>
              </a:solidFill>
              <a:latin typeface="Consolas" pitchFamily="49" charset="0"/>
              <a:cs typeface="Consolas" pitchFamily="49" charset="0"/>
            </a:endParaRPr>
          </a:p>
        </p:txBody>
      </p:sp>
    </p:spTree>
    <p:extLst>
      <p:ext uri="{BB962C8B-B14F-4D97-AF65-F5344CB8AC3E}">
        <p14:creationId xmlns:p14="http://schemas.microsoft.com/office/powerpoint/2010/main" xmlns="" val="172792402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latin typeface="Arial" charset="0"/>
              </a:rPr>
              <a:t>Calendar</a:t>
            </a:r>
            <a:br>
              <a:rPr lang="en-US" dirty="0" smtClean="0">
                <a:latin typeface="Arial" charset="0"/>
              </a:rPr>
            </a:br>
            <a:r>
              <a:rPr lang="en-US" sz="2000" dirty="0" smtClean="0">
                <a:latin typeface="Arial" charset="0"/>
              </a:rPr>
              <a:t>Invocation Framework</a:t>
            </a:r>
          </a:p>
        </p:txBody>
      </p:sp>
      <p:sp>
        <p:nvSpPr>
          <p:cNvPr id="8195" name="Rectangle 3"/>
          <p:cNvSpPr>
            <a:spLocks noGrp="1" noChangeArrowheads="1"/>
          </p:cNvSpPr>
          <p:nvPr>
            <p:ph type="body" idx="1"/>
          </p:nvPr>
        </p:nvSpPr>
        <p:spPr>
          <a:xfrm>
            <a:off x="0" y="777030"/>
            <a:ext cx="8305800" cy="3733800"/>
          </a:xfrm>
        </p:spPr>
        <p:txBody>
          <a:bodyPr/>
          <a:lstStyle/>
          <a:p>
            <a:pPr eaLnBrk="1" hangingPunct="1"/>
            <a:r>
              <a:rPr lang="en-US" dirty="0" smtClean="0"/>
              <a:t>Cards let you use the UI provided by the target inside your app</a:t>
            </a:r>
          </a:p>
          <a:p>
            <a:pPr eaLnBrk="1" hangingPunct="1"/>
            <a:r>
              <a:rPr lang="en-US" dirty="0" smtClean="0"/>
              <a:t>Setup:</a:t>
            </a:r>
          </a:p>
          <a:p>
            <a:pPr lvl="1" eaLnBrk="1" hangingPunct="1"/>
            <a:r>
              <a:rPr lang="en-US" dirty="0" smtClean="0"/>
              <a:t>Add this line to your </a:t>
            </a:r>
            <a:r>
              <a:rPr lang="en-US" dirty="0" smtClean="0">
                <a:latin typeface="Courier New" pitchFamily="49" charset="0"/>
                <a:cs typeface="Courier New" pitchFamily="49" charset="0"/>
              </a:rPr>
              <a:t>&lt;project&gt;.pro </a:t>
            </a:r>
            <a:r>
              <a:rPr lang="en-US" dirty="0" smtClean="0"/>
              <a:t>file:</a:t>
            </a:r>
          </a:p>
          <a:p>
            <a:pPr lvl="2" eaLnBrk="1" hangingPunct="1"/>
            <a:r>
              <a:rPr lang="en-US" b="1" dirty="0" smtClean="0">
                <a:solidFill>
                  <a:srgbClr val="0070C0"/>
                </a:solidFill>
                <a:latin typeface="Courier New" pitchFamily="49" charset="0"/>
                <a:cs typeface="Courier New" pitchFamily="49" charset="0"/>
              </a:rPr>
              <a:t>LIBS += -</a:t>
            </a:r>
            <a:r>
              <a:rPr lang="en-US" b="1" dirty="0" err="1" smtClean="0">
                <a:solidFill>
                  <a:srgbClr val="0070C0"/>
                </a:solidFill>
                <a:latin typeface="Courier New" pitchFamily="49" charset="0"/>
                <a:cs typeface="Courier New" pitchFamily="49" charset="0"/>
              </a:rPr>
              <a:t>lbbsystem</a:t>
            </a:r>
            <a:r>
              <a:rPr lang="en-US" b="1" dirty="0" smtClean="0">
                <a:solidFill>
                  <a:srgbClr val="0070C0"/>
                </a:solidFill>
                <a:latin typeface="Courier New" pitchFamily="49" charset="0"/>
                <a:cs typeface="Courier New" pitchFamily="49" charset="0"/>
              </a:rPr>
              <a:t> -</a:t>
            </a:r>
            <a:r>
              <a:rPr lang="en-US" b="1" dirty="0" err="1" smtClean="0">
                <a:solidFill>
                  <a:srgbClr val="0070C0"/>
                </a:solidFill>
                <a:latin typeface="Courier New" pitchFamily="49" charset="0"/>
                <a:cs typeface="Courier New" pitchFamily="49" charset="0"/>
              </a:rPr>
              <a:t>lscreen</a:t>
            </a:r>
            <a:r>
              <a:rPr lang="en-US" b="1" dirty="0" smtClean="0">
                <a:solidFill>
                  <a:srgbClr val="0070C0"/>
                </a:solidFill>
                <a:latin typeface="Courier New" pitchFamily="49" charset="0"/>
                <a:cs typeface="Courier New" pitchFamily="49" charset="0"/>
              </a:rPr>
              <a:t> -</a:t>
            </a:r>
            <a:r>
              <a:rPr lang="en-US" b="1" dirty="0" err="1" smtClean="0">
                <a:solidFill>
                  <a:srgbClr val="0070C0"/>
                </a:solidFill>
                <a:latin typeface="Courier New" pitchFamily="49" charset="0"/>
                <a:cs typeface="Courier New" pitchFamily="49" charset="0"/>
              </a:rPr>
              <a:t>lbbdata</a:t>
            </a:r>
            <a:endParaRPr lang="en-US" b="1" dirty="0" smtClean="0">
              <a:solidFill>
                <a:srgbClr val="0070C0"/>
              </a:solidFill>
              <a:latin typeface="Courier New" pitchFamily="49" charset="0"/>
              <a:cs typeface="Courier New" pitchFamily="49" charset="0"/>
            </a:endParaRPr>
          </a:p>
          <a:p>
            <a:pPr eaLnBrk="1" hangingPunct="1"/>
            <a:r>
              <a:rPr lang="en-US" dirty="0" smtClean="0"/>
              <a:t>Create an instance of </a:t>
            </a:r>
            <a:r>
              <a:rPr lang="en-US" dirty="0" err="1" smtClean="0"/>
              <a:t>InvocationManager</a:t>
            </a:r>
            <a:endParaRPr lang="en-US" dirty="0" smtClean="0"/>
          </a:p>
          <a:p>
            <a:pPr lvl="1" eaLnBrk="1" hangingPunct="1"/>
            <a:r>
              <a:rPr lang="en-US" dirty="0" smtClean="0"/>
              <a:t>Only need one for your app</a:t>
            </a:r>
          </a:p>
          <a:p>
            <a:pPr lvl="1" eaLnBrk="1" hangingPunct="1"/>
            <a:r>
              <a:rPr lang="en-US" dirty="0" smtClean="0"/>
              <a:t>May want to hook up to the </a:t>
            </a:r>
            <a:r>
              <a:rPr lang="en-US" b="1" dirty="0" err="1" smtClean="0">
                <a:solidFill>
                  <a:srgbClr val="0070C0"/>
                </a:solidFill>
                <a:latin typeface="Courier New" pitchFamily="49" charset="0"/>
                <a:cs typeface="Courier New" pitchFamily="49" charset="0"/>
              </a:rPr>
              <a:t>childCardDone</a:t>
            </a:r>
            <a:r>
              <a:rPr lang="en-US" b="1" dirty="0" smtClean="0">
                <a:solidFill>
                  <a:srgbClr val="0070C0"/>
                </a:solidFill>
                <a:latin typeface="Courier New" pitchFamily="49" charset="0"/>
                <a:cs typeface="Courier New" pitchFamily="49" charset="0"/>
              </a:rPr>
              <a:t>()</a:t>
            </a:r>
            <a:r>
              <a:rPr lang="en-US" dirty="0" smtClean="0"/>
              <a:t> signal</a:t>
            </a:r>
          </a:p>
          <a:p>
            <a:pPr marL="344488" lvl="1" indent="0" eaLnBrk="1" hangingPunct="1">
              <a:buNone/>
            </a:pPr>
            <a:endParaRPr lang="de-DE" dirty="0" smtClean="0"/>
          </a:p>
          <a:p>
            <a:pPr marL="344488" lvl="1" indent="0" eaLnBrk="1" hangingPunct="1">
              <a:buNone/>
            </a:pPr>
            <a:endParaRPr lang="en-US" dirty="0" smtClean="0"/>
          </a:p>
          <a:p>
            <a:pPr marL="344488" lvl="1" indent="0" eaLnBrk="1" hangingPunct="1">
              <a:buNone/>
            </a:pPr>
            <a:endParaRPr lang="de-DE" dirty="0" smtClean="0"/>
          </a:p>
          <a:p>
            <a:pPr lvl="1" eaLnBrk="1" hangingPunct="1"/>
            <a:endParaRPr lang="en-US" dirty="0" smtClean="0"/>
          </a:p>
        </p:txBody>
      </p:sp>
      <p:sp>
        <p:nvSpPr>
          <p:cNvPr id="8196" name="Slide Number Placeholder 3"/>
          <p:cNvSpPr>
            <a:spLocks noGrp="1"/>
          </p:cNvSpPr>
          <p:nvPr>
            <p:ph type="sldNum" sz="quarter" idx="10"/>
          </p:nvPr>
        </p:nvSpPr>
        <p:spPr>
          <a:noFill/>
        </p:spPr>
        <p:txBody>
          <a:bodyPr/>
          <a:lstStyle/>
          <a:p>
            <a:fld id="{26F30FBB-F73D-4AC4-B04E-9243811D252C}" type="slidenum">
              <a:rPr lang="en-US" smtClean="0">
                <a:latin typeface="Arial" charset="0"/>
              </a:rPr>
              <a:pPr/>
              <a:t>42</a:t>
            </a:fld>
            <a:endParaRPr lang="en-US" smtClean="0">
              <a:latin typeface="Arial" charset="0"/>
            </a:endParaRPr>
          </a:p>
        </p:txBody>
      </p:sp>
      <p:sp>
        <p:nvSpPr>
          <p:cNvPr id="3" name="Rectangle 2"/>
          <p:cNvSpPr/>
          <p:nvPr/>
        </p:nvSpPr>
        <p:spPr>
          <a:xfrm>
            <a:off x="228600" y="3780944"/>
            <a:ext cx="8153400" cy="830997"/>
          </a:xfrm>
          <a:prstGeom prst="rect">
            <a:avLst/>
          </a:prstGeom>
        </p:spPr>
        <p:txBody>
          <a:bodyPr wrap="square">
            <a:spAutoFit/>
          </a:bodyPr>
          <a:lstStyle/>
          <a:p>
            <a:r>
              <a:rPr lang="en-US" dirty="0" err="1">
                <a:solidFill>
                  <a:srgbClr val="005032"/>
                </a:solidFill>
                <a:latin typeface="Consolas"/>
              </a:rPr>
              <a:t>QObject</a:t>
            </a:r>
            <a:r>
              <a:rPr lang="en-US" dirty="0">
                <a:solidFill>
                  <a:srgbClr val="000000"/>
                </a:solidFill>
                <a:latin typeface="Consolas"/>
              </a:rPr>
              <a:t>::</a:t>
            </a:r>
            <a:r>
              <a:rPr lang="en-US" b="1" dirty="0" smtClean="0">
                <a:solidFill>
                  <a:srgbClr val="642880"/>
                </a:solidFill>
                <a:latin typeface="Consolas"/>
              </a:rPr>
              <a:t>connect</a:t>
            </a:r>
            <a:r>
              <a:rPr lang="en-US" b="1" dirty="0" smtClean="0">
                <a:solidFill>
                  <a:srgbClr val="000000"/>
                </a:solidFill>
                <a:latin typeface="Consolas"/>
              </a:rPr>
              <a:t>(</a:t>
            </a:r>
            <a:r>
              <a:rPr lang="en-US" b="1" dirty="0" err="1" smtClean="0">
                <a:solidFill>
                  <a:srgbClr val="0000C0"/>
                </a:solidFill>
                <a:latin typeface="Consolas"/>
              </a:rPr>
              <a:t>m_invokeManager</a:t>
            </a:r>
            <a:r>
              <a:rPr lang="en-US" b="1" dirty="0">
                <a:solidFill>
                  <a:srgbClr val="000000"/>
                </a:solidFill>
                <a:latin typeface="Consolas"/>
              </a:rPr>
              <a:t>,</a:t>
            </a:r>
          </a:p>
          <a:p>
            <a:r>
              <a:rPr lang="en-US" dirty="0">
                <a:solidFill>
                  <a:srgbClr val="000000"/>
                </a:solidFill>
                <a:latin typeface="Consolas"/>
              </a:rPr>
              <a:t>SIGNAL(</a:t>
            </a:r>
            <a:r>
              <a:rPr lang="en-US" dirty="0" err="1">
                <a:solidFill>
                  <a:srgbClr val="000000"/>
                </a:solidFill>
                <a:latin typeface="Consolas"/>
              </a:rPr>
              <a:t>childCardDone</a:t>
            </a:r>
            <a:r>
              <a:rPr lang="en-US" dirty="0">
                <a:solidFill>
                  <a:srgbClr val="000000"/>
                </a:solidFill>
                <a:latin typeface="Consolas"/>
              </a:rPr>
              <a:t>(</a:t>
            </a:r>
            <a:r>
              <a:rPr lang="en-US" b="1" dirty="0" err="1">
                <a:solidFill>
                  <a:srgbClr val="7F0055"/>
                </a:solidFill>
                <a:latin typeface="Consolas"/>
              </a:rPr>
              <a:t>const</a:t>
            </a:r>
            <a:r>
              <a:rPr lang="en-US" b="1" dirty="0">
                <a:solidFill>
                  <a:srgbClr val="000000"/>
                </a:solidFill>
                <a:latin typeface="Consolas"/>
              </a:rPr>
              <a:t> bb::system::</a:t>
            </a:r>
            <a:r>
              <a:rPr lang="en-US" b="1" dirty="0" err="1">
                <a:solidFill>
                  <a:srgbClr val="000000"/>
                </a:solidFill>
                <a:latin typeface="Consolas"/>
              </a:rPr>
              <a:t>CardDoneMessage</a:t>
            </a:r>
            <a:r>
              <a:rPr lang="en-US" b="1" dirty="0">
                <a:solidFill>
                  <a:srgbClr val="000000"/>
                </a:solidFill>
                <a:latin typeface="Consolas"/>
              </a:rPr>
              <a:t> &amp;)), </a:t>
            </a:r>
            <a:r>
              <a:rPr lang="en-US" b="1" dirty="0">
                <a:solidFill>
                  <a:srgbClr val="7F0055"/>
                </a:solidFill>
                <a:latin typeface="Consolas"/>
              </a:rPr>
              <a:t>this</a:t>
            </a:r>
            <a:r>
              <a:rPr lang="en-US" b="1" dirty="0">
                <a:solidFill>
                  <a:srgbClr val="000000"/>
                </a:solidFill>
                <a:latin typeface="Consolas"/>
              </a:rPr>
              <a:t>,</a:t>
            </a:r>
          </a:p>
          <a:p>
            <a:r>
              <a:rPr lang="en-US" dirty="0">
                <a:solidFill>
                  <a:srgbClr val="000000"/>
                </a:solidFill>
                <a:latin typeface="Consolas"/>
              </a:rPr>
              <a:t>SLOT(</a:t>
            </a:r>
            <a:r>
              <a:rPr lang="en-US" dirty="0" err="1">
                <a:solidFill>
                  <a:srgbClr val="000000"/>
                </a:solidFill>
                <a:latin typeface="Consolas"/>
              </a:rPr>
              <a:t>onChildCardDone</a:t>
            </a:r>
            <a:r>
              <a:rPr lang="en-US" dirty="0">
                <a:solidFill>
                  <a:srgbClr val="000000"/>
                </a:solidFill>
                <a:latin typeface="Consolas"/>
              </a:rPr>
              <a:t>(</a:t>
            </a:r>
            <a:r>
              <a:rPr lang="en-US" b="1" dirty="0" err="1">
                <a:solidFill>
                  <a:srgbClr val="7F0055"/>
                </a:solidFill>
                <a:latin typeface="Consolas"/>
              </a:rPr>
              <a:t>const</a:t>
            </a:r>
            <a:r>
              <a:rPr lang="en-US" b="1" dirty="0">
                <a:solidFill>
                  <a:srgbClr val="000000"/>
                </a:solidFill>
                <a:latin typeface="Consolas"/>
              </a:rPr>
              <a:t> bb::system::</a:t>
            </a:r>
            <a:r>
              <a:rPr lang="en-US" b="1" dirty="0" err="1">
                <a:solidFill>
                  <a:srgbClr val="000000"/>
                </a:solidFill>
                <a:latin typeface="Consolas"/>
              </a:rPr>
              <a:t>CardDoneMessage</a:t>
            </a:r>
            <a:r>
              <a:rPr lang="en-US" b="1" dirty="0">
                <a:solidFill>
                  <a:srgbClr val="000000"/>
                </a:solidFill>
                <a:latin typeface="Consolas"/>
              </a:rPr>
              <a:t> &amp;)));</a:t>
            </a:r>
          </a:p>
        </p:txBody>
      </p:sp>
    </p:spTree>
    <p:extLst>
      <p:ext uri="{BB962C8B-B14F-4D97-AF65-F5344CB8AC3E}">
        <p14:creationId xmlns:p14="http://schemas.microsoft.com/office/powerpoint/2010/main" xmlns="" val="22255117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smtClean="0">
                <a:latin typeface="Arial" charset="0"/>
              </a:rPr>
              <a:t>Calendar</a:t>
            </a:r>
            <a:br>
              <a:rPr lang="en-US" dirty="0" smtClean="0">
                <a:latin typeface="Arial" charset="0"/>
              </a:rPr>
            </a:br>
            <a:r>
              <a:rPr lang="en-US" sz="2000" dirty="0" smtClean="0">
                <a:latin typeface="Arial" charset="0"/>
              </a:rPr>
              <a:t>Event Picker Card</a:t>
            </a:r>
            <a:endParaRPr lang="en-US" dirty="0" smtClean="0">
              <a:latin typeface="Arial" charset="0"/>
            </a:endParaRPr>
          </a:p>
        </p:txBody>
      </p:sp>
      <p:sp>
        <p:nvSpPr>
          <p:cNvPr id="11267" name="Slide Number Placeholder 3"/>
          <p:cNvSpPr>
            <a:spLocks noGrp="1"/>
          </p:cNvSpPr>
          <p:nvPr>
            <p:ph type="sldNum" sz="quarter" idx="10"/>
          </p:nvPr>
        </p:nvSpPr>
        <p:spPr>
          <a:noFill/>
        </p:spPr>
        <p:txBody>
          <a:bodyPr/>
          <a:lstStyle/>
          <a:p>
            <a:fld id="{1D7E006D-BF14-4908-98A1-27B989BAC3C9}" type="slidenum">
              <a:rPr lang="en-US" smtClean="0">
                <a:latin typeface="Arial" charset="0"/>
              </a:rPr>
              <a:pPr/>
              <a:t>43</a:t>
            </a:fld>
            <a:endParaRPr lang="en-US" smtClean="0">
              <a:latin typeface="Arial" charset="0"/>
            </a:endParaRPr>
          </a:p>
        </p:txBody>
      </p:sp>
      <p:sp>
        <p:nvSpPr>
          <p:cNvPr id="11268" name="Rectangle 3"/>
          <p:cNvSpPr>
            <a:spLocks/>
          </p:cNvSpPr>
          <p:nvPr/>
        </p:nvSpPr>
        <p:spPr bwMode="auto">
          <a:xfrm>
            <a:off x="457200" y="1274763"/>
            <a:ext cx="8229600" cy="3394075"/>
          </a:xfrm>
          <a:prstGeom prst="rect">
            <a:avLst/>
          </a:prstGeom>
          <a:noFill/>
          <a:ln w="9525">
            <a:noFill/>
            <a:miter lim="800000"/>
            <a:headEnd/>
            <a:tailEnd/>
          </a:ln>
        </p:spPr>
        <p:txBody>
          <a:bodyPr anchor="ctr" anchorCtr="1"/>
          <a:lstStyle/>
          <a:p>
            <a:pPr marL="342900" indent="-342900">
              <a:lnSpc>
                <a:spcPct val="85000"/>
              </a:lnSpc>
              <a:spcAft>
                <a:spcPct val="30000"/>
              </a:spcAft>
              <a:buClr>
                <a:schemeClr val="accent2"/>
              </a:buClr>
              <a:buFont typeface="Wingdings" pitchFamily="2" charset="2"/>
              <a:buNone/>
            </a:pPr>
            <a:r>
              <a:rPr lang="en-US" sz="1800" b="1" dirty="0" err="1" smtClean="0">
                <a:solidFill>
                  <a:srgbClr val="000000"/>
                </a:solidFill>
                <a:latin typeface="Consolas" pitchFamily="49" charset="0"/>
                <a:cs typeface="Consolas" pitchFamily="49" charset="0"/>
              </a:rPr>
              <a:t>InvokeRequest</a:t>
            </a:r>
            <a:r>
              <a:rPr lang="en-US" sz="1800" b="1" dirty="0" smtClean="0">
                <a:solidFill>
                  <a:srgbClr val="000000"/>
                </a:solidFill>
                <a:latin typeface="Consolas" pitchFamily="49" charset="0"/>
                <a:cs typeface="Consolas" pitchFamily="49" charset="0"/>
              </a:rPr>
              <a:t> </a:t>
            </a:r>
            <a:r>
              <a:rPr lang="en-US" sz="1800" b="1" dirty="0" err="1" smtClean="0">
                <a:solidFill>
                  <a:srgbClr val="000000"/>
                </a:solidFill>
                <a:latin typeface="Consolas" pitchFamily="49" charset="0"/>
                <a:cs typeface="Consolas" pitchFamily="49" charset="0"/>
              </a:rPr>
              <a:t>invokeRequest</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solidFill>
                  <a:srgbClr val="000000"/>
                </a:solidFill>
                <a:latin typeface="Consolas" pitchFamily="49" charset="0"/>
                <a:cs typeface="Consolas" pitchFamily="49" charset="0"/>
              </a:rPr>
              <a:t>invokeRequest.setTarget</a:t>
            </a:r>
            <a:r>
              <a:rPr lang="en-US" sz="1800" b="1" dirty="0" smtClean="0">
                <a:solidFill>
                  <a:srgbClr val="000000"/>
                </a:solidFill>
                <a:latin typeface="Consolas" pitchFamily="49" charset="0"/>
                <a:cs typeface="Consolas" pitchFamily="49" charset="0"/>
              </a:rPr>
              <a:t>("</a:t>
            </a:r>
            <a:r>
              <a:rPr lang="en-US" sz="1800" b="1" dirty="0" err="1" smtClean="0">
                <a:solidFill>
                  <a:srgbClr val="0070C0"/>
                </a:solidFill>
                <a:latin typeface="Consolas" pitchFamily="49" charset="0"/>
                <a:cs typeface="Consolas" pitchFamily="49" charset="0"/>
              </a:rPr>
              <a:t>sys.pim.calendar.viewer.nav</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solidFill>
                  <a:srgbClr val="000000"/>
                </a:solidFill>
                <a:latin typeface="Consolas" pitchFamily="49" charset="0"/>
                <a:cs typeface="Consolas" pitchFamily="49" charset="0"/>
              </a:rPr>
              <a:t>invokeRequest.setAction</a:t>
            </a:r>
            <a:r>
              <a:rPr lang="en-US" sz="1800" b="1" dirty="0" smtClean="0">
                <a:solidFill>
                  <a:srgbClr val="000000"/>
                </a:solidFill>
                <a:latin typeface="Consolas" pitchFamily="49" charset="0"/>
                <a:cs typeface="Consolas" pitchFamily="49" charset="0"/>
              </a:rPr>
              <a:t>("</a:t>
            </a:r>
            <a:r>
              <a:rPr lang="en-US" sz="1800" b="1" dirty="0" err="1" smtClean="0">
                <a:solidFill>
                  <a:srgbClr val="0070C0"/>
                </a:solidFill>
                <a:latin typeface="Consolas" pitchFamily="49" charset="0"/>
                <a:cs typeface="Consolas" pitchFamily="49" charset="0"/>
              </a:rPr>
              <a:t>bb.calendar.PICK</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solidFill>
                  <a:srgbClr val="000000"/>
                </a:solidFill>
                <a:latin typeface="Consolas" pitchFamily="49" charset="0"/>
                <a:cs typeface="Consolas" pitchFamily="49" charset="0"/>
              </a:rPr>
              <a:t>invokeRequest.setMimeType</a:t>
            </a:r>
            <a:r>
              <a:rPr lang="en-US" sz="1800" b="1" dirty="0" smtClean="0">
                <a:solidFill>
                  <a:srgbClr val="000000"/>
                </a:solidFill>
                <a:latin typeface="Consolas" pitchFamily="49" charset="0"/>
                <a:cs typeface="Consolas" pitchFamily="49" charset="0"/>
              </a:rPr>
              <a:t>("</a:t>
            </a:r>
            <a:r>
              <a:rPr lang="en-US" sz="1800" b="1" dirty="0" smtClean="0">
                <a:solidFill>
                  <a:srgbClr val="0070C0"/>
                </a:solidFill>
                <a:latin typeface="Consolas" pitchFamily="49" charset="0"/>
                <a:cs typeface="Consolas" pitchFamily="49" charset="0"/>
              </a:rPr>
              <a:t>text/calendar</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endParaRPr lang="en-US" sz="1800" b="1" dirty="0" smtClean="0">
              <a:solidFill>
                <a:srgbClr val="000000"/>
              </a:solidFill>
              <a:latin typeface="Consolas" pitchFamily="49" charset="0"/>
              <a:cs typeface="Consolas" pitchFamily="49" charset="0"/>
            </a:endParaRPr>
          </a:p>
          <a:p>
            <a:pPr marL="342900" indent="-342900">
              <a:lnSpc>
                <a:spcPct val="85000"/>
              </a:lnSpc>
              <a:spcAft>
                <a:spcPct val="30000"/>
              </a:spcAft>
              <a:buClr>
                <a:schemeClr val="accent2"/>
              </a:buClr>
              <a:buFont typeface="Wingdings" pitchFamily="2" charset="2"/>
              <a:buNone/>
            </a:pPr>
            <a:r>
              <a:rPr lang="en-US" sz="1800" b="1" dirty="0" err="1" smtClean="0">
                <a:solidFill>
                  <a:srgbClr val="0070C0"/>
                </a:solidFill>
                <a:latin typeface="Consolas" pitchFamily="49" charset="0"/>
                <a:cs typeface="Consolas" pitchFamily="49" charset="0"/>
              </a:rPr>
              <a:t>InvokeTargetReply</a:t>
            </a:r>
            <a:r>
              <a:rPr lang="en-US" sz="1800" b="1" dirty="0" smtClean="0">
                <a:solidFill>
                  <a:srgbClr val="0070C0"/>
                </a:solidFill>
                <a:latin typeface="Consolas" pitchFamily="49" charset="0"/>
                <a:cs typeface="Consolas" pitchFamily="49" charset="0"/>
              </a:rPr>
              <a:t> *</a:t>
            </a:r>
            <a:r>
              <a:rPr lang="en-US" sz="1800" b="1" dirty="0" err="1" smtClean="0">
                <a:solidFill>
                  <a:srgbClr val="0070C0"/>
                </a:solidFill>
                <a:latin typeface="Consolas" pitchFamily="49" charset="0"/>
                <a:cs typeface="Consolas" pitchFamily="49" charset="0"/>
              </a:rPr>
              <a:t>invokeReply</a:t>
            </a:r>
            <a:r>
              <a:rPr lang="en-US" sz="1800" b="1" dirty="0" smtClean="0">
                <a:solidFill>
                  <a:srgbClr val="0070C0"/>
                </a:solidFill>
                <a:latin typeface="Consolas" pitchFamily="49" charset="0"/>
                <a:cs typeface="Consolas" pitchFamily="49" charset="0"/>
              </a:rPr>
              <a:t> = </a:t>
            </a:r>
            <a:r>
              <a:rPr lang="en-US" sz="1800" b="1" dirty="0" err="1" smtClean="0">
                <a:solidFill>
                  <a:srgbClr val="0070C0"/>
                </a:solidFill>
                <a:latin typeface="Consolas" pitchFamily="49" charset="0"/>
                <a:cs typeface="Consolas" pitchFamily="49" charset="0"/>
              </a:rPr>
              <a:t>m_invokeManager</a:t>
            </a:r>
            <a:r>
              <a:rPr lang="en-US" sz="1800" b="1" dirty="0" smtClean="0">
                <a:solidFill>
                  <a:srgbClr val="0070C0"/>
                </a:solidFill>
                <a:latin typeface="Consolas" pitchFamily="49" charset="0"/>
                <a:cs typeface="Consolas" pitchFamily="49" charset="0"/>
              </a:rPr>
              <a:t>-&gt; invoke(</a:t>
            </a:r>
            <a:r>
              <a:rPr lang="en-US" sz="1800" b="1" dirty="0" err="1" smtClean="0">
                <a:solidFill>
                  <a:srgbClr val="0070C0"/>
                </a:solidFill>
                <a:latin typeface="Consolas" pitchFamily="49" charset="0"/>
                <a:cs typeface="Consolas" pitchFamily="49" charset="0"/>
              </a:rPr>
              <a:t>invokeRequest</a:t>
            </a:r>
            <a:r>
              <a:rPr lang="en-US" sz="1800" b="1" dirty="0" smtClean="0">
                <a:solidFill>
                  <a:srgbClr val="0070C0"/>
                </a:solidFill>
                <a:latin typeface="Consolas" pitchFamily="49" charset="0"/>
                <a:cs typeface="Consolas" pitchFamily="49" charset="0"/>
              </a:rPr>
              <a:t>);</a:t>
            </a:r>
            <a:endParaRPr lang="en-US" sz="1800" b="1" dirty="0">
              <a:solidFill>
                <a:srgbClr val="0070C0"/>
              </a:solidFill>
              <a:latin typeface="Consolas" pitchFamily="49" charset="0"/>
              <a:cs typeface="Consolas" pitchFamily="49" charset="0"/>
            </a:endParaRPr>
          </a:p>
        </p:txBody>
      </p:sp>
    </p:spTree>
    <p:extLst>
      <p:ext uri="{BB962C8B-B14F-4D97-AF65-F5344CB8AC3E}">
        <p14:creationId xmlns:p14="http://schemas.microsoft.com/office/powerpoint/2010/main" xmlns="" val="148589338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smtClean="0">
                <a:latin typeface="Arial" charset="0"/>
              </a:rPr>
              <a:t>Calendar</a:t>
            </a:r>
            <a:br>
              <a:rPr lang="en-US" dirty="0" smtClean="0">
                <a:latin typeface="Arial" charset="0"/>
              </a:rPr>
            </a:br>
            <a:r>
              <a:rPr lang="en-US" sz="2000" dirty="0" smtClean="0">
                <a:latin typeface="Arial" charset="0"/>
              </a:rPr>
              <a:t>View Event</a:t>
            </a:r>
            <a:endParaRPr lang="en-US" dirty="0" smtClean="0">
              <a:latin typeface="Arial" charset="0"/>
            </a:endParaRPr>
          </a:p>
        </p:txBody>
      </p:sp>
      <p:sp>
        <p:nvSpPr>
          <p:cNvPr id="11267" name="Slide Number Placeholder 3"/>
          <p:cNvSpPr>
            <a:spLocks noGrp="1"/>
          </p:cNvSpPr>
          <p:nvPr>
            <p:ph type="sldNum" sz="quarter" idx="10"/>
          </p:nvPr>
        </p:nvSpPr>
        <p:spPr>
          <a:noFill/>
        </p:spPr>
        <p:txBody>
          <a:bodyPr/>
          <a:lstStyle/>
          <a:p>
            <a:fld id="{1D7E006D-BF14-4908-98A1-27B989BAC3C9}" type="slidenum">
              <a:rPr lang="en-US" smtClean="0">
                <a:latin typeface="Arial" charset="0"/>
              </a:rPr>
              <a:pPr/>
              <a:t>44</a:t>
            </a:fld>
            <a:endParaRPr lang="en-US" smtClean="0">
              <a:latin typeface="Arial" charset="0"/>
            </a:endParaRPr>
          </a:p>
        </p:txBody>
      </p:sp>
      <p:sp>
        <p:nvSpPr>
          <p:cNvPr id="11268" name="Rectangle 3"/>
          <p:cNvSpPr>
            <a:spLocks/>
          </p:cNvSpPr>
          <p:nvPr/>
        </p:nvSpPr>
        <p:spPr bwMode="auto">
          <a:xfrm>
            <a:off x="76200" y="819151"/>
            <a:ext cx="8610600" cy="3849688"/>
          </a:xfrm>
          <a:prstGeom prst="rect">
            <a:avLst/>
          </a:prstGeom>
          <a:noFill/>
          <a:ln w="9525">
            <a:noFill/>
            <a:miter lim="800000"/>
            <a:headEnd/>
            <a:tailEnd/>
          </a:ln>
        </p:spPr>
        <p:txBody>
          <a:bodyPr anchor="ctr" anchorCtr="1"/>
          <a:lstStyle/>
          <a:p>
            <a:pPr marL="342900"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void </a:t>
            </a:r>
            <a:r>
              <a:rPr lang="en-US" sz="1800" b="1" dirty="0" err="1" smtClean="0">
                <a:solidFill>
                  <a:srgbClr val="000000"/>
                </a:solidFill>
                <a:latin typeface="Consolas" pitchFamily="49" charset="0"/>
                <a:cs typeface="Consolas" pitchFamily="49" charset="0"/>
              </a:rPr>
              <a:t>CalendarInvoker</a:t>
            </a:r>
            <a:r>
              <a:rPr lang="en-US" sz="1800" b="1" dirty="0" smtClean="0">
                <a:solidFill>
                  <a:srgbClr val="000000"/>
                </a:solidFill>
                <a:latin typeface="Consolas" pitchFamily="49" charset="0"/>
                <a:cs typeface="Consolas" pitchFamily="49" charset="0"/>
              </a:rPr>
              <a:t>::</a:t>
            </a:r>
            <a:r>
              <a:rPr lang="en-US" sz="1800" b="1" dirty="0" err="1" smtClean="0">
                <a:solidFill>
                  <a:srgbClr val="0070C0"/>
                </a:solidFill>
                <a:latin typeface="Consolas" pitchFamily="49" charset="0"/>
                <a:cs typeface="Consolas" pitchFamily="49" charset="0"/>
              </a:rPr>
              <a:t>onChildCardDone</a:t>
            </a:r>
            <a:r>
              <a:rPr lang="en-US" sz="1800" b="1" dirty="0" smtClean="0">
                <a:solidFill>
                  <a:srgbClr val="000000"/>
                </a:solidFill>
                <a:latin typeface="Consolas" pitchFamily="49" charset="0"/>
                <a:cs typeface="Consolas" pitchFamily="49" charset="0"/>
              </a:rPr>
              <a:t>(const bb::system::</a:t>
            </a:r>
            <a:r>
              <a:rPr lang="en-US" sz="1800" b="1" dirty="0" err="1" smtClean="0">
                <a:solidFill>
                  <a:srgbClr val="000000"/>
                </a:solidFill>
                <a:latin typeface="Consolas" pitchFamily="49" charset="0"/>
                <a:cs typeface="Consolas" pitchFamily="49" charset="0"/>
              </a:rPr>
              <a:t>CardDoneMessage</a:t>
            </a:r>
            <a:r>
              <a:rPr lang="en-US" sz="1800" b="1" dirty="0" smtClean="0">
                <a:solidFill>
                  <a:srgbClr val="000000"/>
                </a:solidFill>
                <a:latin typeface="Consolas" pitchFamily="49" charset="0"/>
                <a:cs typeface="Consolas" pitchFamily="49" charset="0"/>
              </a:rPr>
              <a:t> &amp;message) {</a:t>
            </a:r>
          </a:p>
          <a:p>
            <a:pPr marL="800100" lvl="1" indent="-342900">
              <a:lnSpc>
                <a:spcPct val="85000"/>
              </a:lnSpc>
              <a:spcAft>
                <a:spcPct val="30000"/>
              </a:spcAft>
              <a:buClr>
                <a:schemeClr val="accent2"/>
              </a:buClr>
              <a:buFont typeface="Wingdings" pitchFamily="2" charset="2"/>
              <a:buNone/>
            </a:pPr>
            <a:r>
              <a:rPr lang="en-US" sz="1800" b="1" dirty="0" err="1" smtClean="0">
                <a:solidFill>
                  <a:srgbClr val="000000"/>
                </a:solidFill>
                <a:latin typeface="Consolas" pitchFamily="49" charset="0"/>
                <a:cs typeface="Consolas" pitchFamily="49" charset="0"/>
              </a:rPr>
              <a:t>QVariantMap</a:t>
            </a:r>
            <a:r>
              <a:rPr lang="en-US" sz="1800" b="1" dirty="0" smtClean="0">
                <a:solidFill>
                  <a:srgbClr val="000000"/>
                </a:solidFill>
                <a:latin typeface="Consolas" pitchFamily="49" charset="0"/>
                <a:cs typeface="Consolas" pitchFamily="49" charset="0"/>
              </a:rPr>
              <a:t> data;</a:t>
            </a:r>
          </a:p>
          <a:p>
            <a:pPr marL="800100" lvl="1"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data["</a:t>
            </a:r>
            <a:r>
              <a:rPr lang="en-US" sz="1800" b="1" dirty="0" err="1" smtClean="0">
                <a:solidFill>
                  <a:srgbClr val="000000"/>
                </a:solidFill>
                <a:latin typeface="Consolas" pitchFamily="49" charset="0"/>
                <a:cs typeface="Consolas" pitchFamily="49" charset="0"/>
              </a:rPr>
              <a:t>accountId</a:t>
            </a:r>
            <a:r>
              <a:rPr lang="en-US" sz="1800" b="1" dirty="0" smtClean="0">
                <a:solidFill>
                  <a:srgbClr val="000000"/>
                </a:solidFill>
                <a:latin typeface="Consolas" pitchFamily="49" charset="0"/>
                <a:cs typeface="Consolas" pitchFamily="49" charset="0"/>
              </a:rPr>
              <a:t>"] = 1; // default calendar account id</a:t>
            </a:r>
          </a:p>
          <a:p>
            <a:pPr marL="800100" lvl="1"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data["</a:t>
            </a:r>
            <a:r>
              <a:rPr lang="en-US" sz="1800" b="1" dirty="0" err="1" smtClean="0">
                <a:solidFill>
                  <a:srgbClr val="000000"/>
                </a:solidFill>
                <a:latin typeface="Consolas" pitchFamily="49" charset="0"/>
                <a:cs typeface="Consolas" pitchFamily="49" charset="0"/>
              </a:rPr>
              <a:t>icsbytes</a:t>
            </a:r>
            <a:r>
              <a:rPr lang="en-US" sz="1800" b="1" dirty="0" smtClean="0">
                <a:solidFill>
                  <a:srgbClr val="000000"/>
                </a:solidFill>
                <a:latin typeface="Consolas" pitchFamily="49" charset="0"/>
                <a:cs typeface="Consolas" pitchFamily="49" charset="0"/>
              </a:rPr>
              <a:t>"] = </a:t>
            </a:r>
            <a:r>
              <a:rPr lang="en-US" sz="1800" b="1" dirty="0" err="1" smtClean="0">
                <a:solidFill>
                  <a:srgbClr val="000000"/>
                </a:solidFill>
                <a:latin typeface="Consolas" pitchFamily="49" charset="0"/>
                <a:cs typeface="Consolas" pitchFamily="49" charset="0"/>
              </a:rPr>
              <a:t>QString</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message.data</a:t>
            </a:r>
            <a:r>
              <a:rPr lang="en-US" sz="1800" b="1" dirty="0" smtClean="0">
                <a:solidFill>
                  <a:srgbClr val="000000"/>
                </a:solidFill>
                <a:latin typeface="Consolas" pitchFamily="49" charset="0"/>
                <a:cs typeface="Consolas" pitchFamily="49" charset="0"/>
              </a:rPr>
              <a:t>());</a:t>
            </a:r>
          </a:p>
          <a:p>
            <a:pPr marL="800100" lvl="1"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data["type"] = "</a:t>
            </a:r>
            <a:r>
              <a:rPr lang="en-US" sz="1800" b="1" dirty="0" err="1" smtClean="0">
                <a:solidFill>
                  <a:srgbClr val="0070C0"/>
                </a:solidFill>
                <a:latin typeface="Consolas" pitchFamily="49" charset="0"/>
                <a:cs typeface="Consolas" pitchFamily="49" charset="0"/>
              </a:rPr>
              <a:t>ics</a:t>
            </a:r>
            <a:r>
              <a:rPr lang="en-US" sz="1800" b="1" dirty="0" smtClean="0">
                <a:solidFill>
                  <a:srgbClr val="000000"/>
                </a:solidFill>
                <a:latin typeface="Consolas" pitchFamily="49" charset="0"/>
                <a:cs typeface="Consolas" pitchFamily="49" charset="0"/>
              </a:rPr>
              <a:t>";</a:t>
            </a:r>
          </a:p>
          <a:p>
            <a:pPr marL="800100" lvl="1" indent="-342900">
              <a:lnSpc>
                <a:spcPct val="85000"/>
              </a:lnSpc>
              <a:spcAft>
                <a:spcPct val="30000"/>
              </a:spcAft>
              <a:buClr>
                <a:schemeClr val="accent2"/>
              </a:buClr>
              <a:buFont typeface="Wingdings" pitchFamily="2" charset="2"/>
              <a:buNone/>
            </a:pPr>
            <a:endParaRPr lang="en-US" sz="1800" b="1" dirty="0" smtClean="0">
              <a:solidFill>
                <a:srgbClr val="000000"/>
              </a:solidFill>
              <a:latin typeface="Consolas" pitchFamily="49" charset="0"/>
              <a:cs typeface="Consolas" pitchFamily="49" charset="0"/>
            </a:endParaRPr>
          </a:p>
          <a:p>
            <a:pPr marL="800100" lvl="1"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 do something</a:t>
            </a:r>
          </a:p>
          <a:p>
            <a:pPr marL="800100" lvl="1" indent="-342900">
              <a:lnSpc>
                <a:spcPct val="85000"/>
              </a:lnSpc>
              <a:spcAft>
                <a:spcPct val="30000"/>
              </a:spcAft>
              <a:buClr>
                <a:schemeClr val="accent2"/>
              </a:buClr>
              <a:buFont typeface="Wingdings" pitchFamily="2" charset="2"/>
              <a:buNone/>
            </a:pPr>
            <a:endParaRPr lang="de-DE" sz="1800" b="1" dirty="0" smtClean="0">
              <a:solidFill>
                <a:srgbClr val="000000"/>
              </a:solidFill>
              <a:latin typeface="Consolas" pitchFamily="49" charset="0"/>
              <a:cs typeface="Consolas" pitchFamily="49" charset="0"/>
            </a:endParaRPr>
          </a:p>
          <a:p>
            <a:pPr marL="800100" lvl="1" indent="-342900">
              <a:lnSpc>
                <a:spcPct val="85000"/>
              </a:lnSpc>
              <a:spcAft>
                <a:spcPct val="30000"/>
              </a:spcAft>
              <a:buClr>
                <a:schemeClr val="accent2"/>
              </a:buClr>
              <a:buFont typeface="Wingdings" pitchFamily="2" charset="2"/>
              <a:buNone/>
            </a:pPr>
            <a:r>
              <a:rPr lang="de-DE" sz="1800" b="1" dirty="0" smtClean="0">
                <a:solidFill>
                  <a:srgbClr val="000000"/>
                </a:solidFill>
                <a:latin typeface="Consolas" pitchFamily="49" charset="0"/>
                <a:cs typeface="Consolas" pitchFamily="49" charset="0"/>
              </a:rPr>
              <a:t>}</a:t>
            </a:r>
            <a:endParaRPr lang="en-US" sz="1800" b="1" dirty="0" smtClean="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xmlns="" val="331243036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smtClean="0">
                <a:latin typeface="Arial" charset="0"/>
              </a:rPr>
              <a:t>Calendar</a:t>
            </a:r>
            <a:br>
              <a:rPr lang="en-US" dirty="0" smtClean="0">
                <a:latin typeface="Arial" charset="0"/>
              </a:rPr>
            </a:br>
            <a:r>
              <a:rPr lang="en-US" sz="2000" dirty="0" smtClean="0">
                <a:latin typeface="Arial" charset="0"/>
              </a:rPr>
              <a:t>Event Creation Card</a:t>
            </a:r>
            <a:endParaRPr lang="en-US" dirty="0" smtClean="0">
              <a:latin typeface="Arial" charset="0"/>
            </a:endParaRPr>
          </a:p>
        </p:txBody>
      </p:sp>
      <p:sp>
        <p:nvSpPr>
          <p:cNvPr id="11267" name="Slide Number Placeholder 3"/>
          <p:cNvSpPr>
            <a:spLocks noGrp="1"/>
          </p:cNvSpPr>
          <p:nvPr>
            <p:ph type="sldNum" sz="quarter" idx="10"/>
          </p:nvPr>
        </p:nvSpPr>
        <p:spPr>
          <a:noFill/>
        </p:spPr>
        <p:txBody>
          <a:bodyPr/>
          <a:lstStyle/>
          <a:p>
            <a:fld id="{1D7E006D-BF14-4908-98A1-27B989BAC3C9}" type="slidenum">
              <a:rPr lang="en-US" smtClean="0">
                <a:latin typeface="Arial" charset="0"/>
              </a:rPr>
              <a:pPr/>
              <a:t>45</a:t>
            </a:fld>
            <a:endParaRPr lang="en-US" smtClean="0">
              <a:latin typeface="Arial" charset="0"/>
            </a:endParaRPr>
          </a:p>
        </p:txBody>
      </p:sp>
      <p:sp>
        <p:nvSpPr>
          <p:cNvPr id="11268" name="Rectangle 3"/>
          <p:cNvSpPr>
            <a:spLocks/>
          </p:cNvSpPr>
          <p:nvPr/>
        </p:nvSpPr>
        <p:spPr bwMode="auto">
          <a:xfrm>
            <a:off x="381000" y="1274763"/>
            <a:ext cx="8686800" cy="3394075"/>
          </a:xfrm>
          <a:prstGeom prst="rect">
            <a:avLst/>
          </a:prstGeom>
          <a:noFill/>
          <a:ln w="9525">
            <a:noFill/>
            <a:miter lim="800000"/>
            <a:headEnd/>
            <a:tailEnd/>
          </a:ln>
        </p:spPr>
        <p:txBody>
          <a:bodyPr anchor="ctr" anchorCtr="1"/>
          <a:lstStyle/>
          <a:p>
            <a:pPr marL="342900" indent="-342900">
              <a:lnSpc>
                <a:spcPct val="85000"/>
              </a:lnSpc>
              <a:spcAft>
                <a:spcPct val="30000"/>
              </a:spcAft>
              <a:buClr>
                <a:schemeClr val="accent2"/>
              </a:buClr>
              <a:buFont typeface="Wingdings" pitchFamily="2" charset="2"/>
              <a:buNone/>
            </a:pPr>
            <a:r>
              <a:rPr lang="en-US" sz="1800" b="1" dirty="0" err="1" smtClean="0">
                <a:solidFill>
                  <a:srgbClr val="0070C0"/>
                </a:solidFill>
                <a:latin typeface="Consolas" pitchFamily="49" charset="0"/>
                <a:cs typeface="Consolas" pitchFamily="49" charset="0"/>
              </a:rPr>
              <a:t>QVariantList</a:t>
            </a:r>
            <a:r>
              <a:rPr lang="en-US" sz="1800" b="1" dirty="0" smtClean="0">
                <a:solidFill>
                  <a:srgbClr val="0070C0"/>
                </a:solidFill>
                <a:latin typeface="Consolas" pitchFamily="49" charset="0"/>
                <a:cs typeface="Consolas" pitchFamily="49" charset="0"/>
              </a:rPr>
              <a:t> participants</a:t>
            </a:r>
            <a:r>
              <a:rPr lang="en-US" sz="1800" b="1" dirty="0" smtClean="0">
                <a:latin typeface="Consolas" pitchFamily="49" charset="0"/>
                <a:cs typeface="Consolas" pitchFamily="49" charset="0"/>
              </a:rPr>
              <a:t> = </a:t>
            </a:r>
            <a:r>
              <a:rPr lang="en-US" sz="1800" b="1" dirty="0" err="1" smtClean="0">
                <a:latin typeface="Consolas" pitchFamily="49" charset="0"/>
                <a:cs typeface="Consolas" pitchFamily="49" charset="0"/>
              </a:rPr>
              <a:t>QVariantList</a:t>
            </a:r>
            <a:r>
              <a:rPr lang="en-US" sz="1800" b="1" dirty="0" smtClean="0">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latin typeface="Consolas" pitchFamily="49" charset="0"/>
                <a:cs typeface="Consolas" pitchFamily="49" charset="0"/>
              </a:rPr>
              <a:t>participants.append</a:t>
            </a:r>
            <a:r>
              <a:rPr lang="en-US" sz="1800" b="1" dirty="0" smtClean="0">
                <a:latin typeface="Consolas" pitchFamily="49" charset="0"/>
                <a:cs typeface="Consolas" pitchFamily="49" charset="0"/>
              </a:rPr>
              <a:t>("bob@emails.com");</a:t>
            </a:r>
          </a:p>
          <a:p>
            <a:pPr marL="342900" indent="-342900">
              <a:lnSpc>
                <a:spcPct val="85000"/>
              </a:lnSpc>
              <a:spcAft>
                <a:spcPct val="30000"/>
              </a:spcAft>
              <a:buClr>
                <a:schemeClr val="accent2"/>
              </a:buClr>
              <a:buFont typeface="Wingdings" pitchFamily="2" charset="2"/>
              <a:buNone/>
            </a:pPr>
            <a:r>
              <a:rPr lang="en-US" sz="1800" b="1" dirty="0" err="1" smtClean="0">
                <a:solidFill>
                  <a:srgbClr val="0070C0"/>
                </a:solidFill>
                <a:latin typeface="Consolas" pitchFamily="49" charset="0"/>
                <a:cs typeface="Consolas" pitchFamily="49" charset="0"/>
              </a:rPr>
              <a:t>QVariantMap</a:t>
            </a:r>
            <a:r>
              <a:rPr lang="en-US" sz="1800" b="1" dirty="0" smtClean="0">
                <a:solidFill>
                  <a:srgbClr val="0070C0"/>
                </a:solidFill>
                <a:latin typeface="Consolas" pitchFamily="49" charset="0"/>
                <a:cs typeface="Consolas" pitchFamily="49" charset="0"/>
              </a:rPr>
              <a:t> data </a:t>
            </a:r>
            <a:r>
              <a:rPr lang="en-US" sz="1800" b="1" dirty="0" smtClean="0">
                <a:latin typeface="Consolas" pitchFamily="49" charset="0"/>
                <a:cs typeface="Consolas" pitchFamily="49" charset="0"/>
              </a:rPr>
              <a:t>= </a:t>
            </a:r>
            <a:r>
              <a:rPr lang="en-US" sz="1800" b="1" dirty="0" err="1" smtClean="0">
                <a:latin typeface="Consolas" pitchFamily="49" charset="0"/>
                <a:cs typeface="Consolas" pitchFamily="49" charset="0"/>
              </a:rPr>
              <a:t>QVariantMap</a:t>
            </a:r>
            <a:r>
              <a:rPr lang="en-US" sz="1800" b="1" dirty="0" smtClean="0">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latin typeface="Consolas" pitchFamily="49" charset="0"/>
                <a:cs typeface="Consolas" pitchFamily="49" charset="0"/>
              </a:rPr>
              <a:t>data.insert</a:t>
            </a:r>
            <a:r>
              <a:rPr lang="en-US" sz="1800" b="1" dirty="0" smtClean="0">
                <a:latin typeface="Consolas" pitchFamily="49" charset="0"/>
                <a:cs typeface="Consolas" pitchFamily="49" charset="0"/>
              </a:rPr>
              <a:t>(</a:t>
            </a:r>
            <a:r>
              <a:rPr lang="en-US" sz="1800" b="1" dirty="0" err="1" smtClean="0">
                <a:latin typeface="Consolas" pitchFamily="49" charset="0"/>
                <a:cs typeface="Consolas" pitchFamily="49" charset="0"/>
              </a:rPr>
              <a:t>QString</a:t>
            </a:r>
            <a:r>
              <a:rPr lang="en-US" sz="1800" b="1" dirty="0" smtClean="0">
                <a:latin typeface="Consolas" pitchFamily="49" charset="0"/>
                <a:cs typeface="Consolas" pitchFamily="49" charset="0"/>
              </a:rPr>
              <a:t>("participants"), </a:t>
            </a:r>
            <a:r>
              <a:rPr lang="en-US" sz="1800" b="1" dirty="0" err="1" smtClean="0">
                <a:latin typeface="Consolas" pitchFamily="49" charset="0"/>
                <a:cs typeface="Consolas" pitchFamily="49" charset="0"/>
              </a:rPr>
              <a:t>QVariant</a:t>
            </a:r>
            <a:r>
              <a:rPr lang="en-US" sz="1800" b="1" dirty="0" smtClean="0">
                <a:latin typeface="Consolas" pitchFamily="49" charset="0"/>
                <a:cs typeface="Consolas" pitchFamily="49" charset="0"/>
              </a:rPr>
              <a:t>(participants));</a:t>
            </a:r>
          </a:p>
          <a:p>
            <a:pPr marL="342900" indent="-342900">
              <a:lnSpc>
                <a:spcPct val="85000"/>
              </a:lnSpc>
              <a:spcAft>
                <a:spcPct val="30000"/>
              </a:spcAft>
              <a:buClr>
                <a:schemeClr val="accent2"/>
              </a:buClr>
              <a:buFont typeface="Wingdings" pitchFamily="2" charset="2"/>
              <a:buNone/>
            </a:pPr>
            <a:r>
              <a:rPr lang="en-US" sz="1800" b="1" dirty="0" smtClean="0">
                <a:solidFill>
                  <a:srgbClr val="0070C0"/>
                </a:solidFill>
                <a:latin typeface="Consolas" pitchFamily="49" charset="0"/>
                <a:cs typeface="Consolas" pitchFamily="49" charset="0"/>
              </a:rPr>
              <a:t>data["subject"] = “My Sweet Event";</a:t>
            </a:r>
          </a:p>
          <a:p>
            <a:pPr marL="342900" indent="-342900">
              <a:lnSpc>
                <a:spcPct val="85000"/>
              </a:lnSpc>
              <a:spcAft>
                <a:spcPct val="30000"/>
              </a:spcAft>
              <a:buClr>
                <a:schemeClr val="accent2"/>
              </a:buClr>
              <a:buFont typeface="Wingdings" pitchFamily="2" charset="2"/>
              <a:buNone/>
            </a:pPr>
            <a:r>
              <a:rPr lang="en-US" sz="1800" b="1" dirty="0" err="1" smtClean="0">
                <a:latin typeface="Consolas" pitchFamily="49" charset="0"/>
                <a:cs typeface="Consolas" pitchFamily="49" charset="0"/>
              </a:rPr>
              <a:t>cardRequest.setTarget</a:t>
            </a:r>
            <a:r>
              <a:rPr lang="en-US" sz="1800" b="1" dirty="0" smtClean="0">
                <a:latin typeface="Consolas" pitchFamily="49" charset="0"/>
                <a:cs typeface="Consolas" pitchFamily="49" charset="0"/>
              </a:rPr>
              <a:t>("</a:t>
            </a:r>
            <a:r>
              <a:rPr lang="en-US" sz="1800" b="1" dirty="0" err="1" smtClean="0">
                <a:solidFill>
                  <a:srgbClr val="0070C0"/>
                </a:solidFill>
                <a:latin typeface="Consolas" pitchFamily="49" charset="0"/>
                <a:cs typeface="Consolas" pitchFamily="49" charset="0"/>
              </a:rPr>
              <a:t>sys.pim.calendar.viewer.eventcreate</a:t>
            </a:r>
            <a:r>
              <a:rPr lang="en-US" sz="1800" b="1" dirty="0" smtClean="0">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latin typeface="Consolas" pitchFamily="49" charset="0"/>
                <a:cs typeface="Consolas" pitchFamily="49" charset="0"/>
              </a:rPr>
              <a:t>cardRequest.setAction</a:t>
            </a:r>
            <a:r>
              <a:rPr lang="en-US" sz="1800" b="1" dirty="0" smtClean="0">
                <a:latin typeface="Consolas" pitchFamily="49" charset="0"/>
                <a:cs typeface="Consolas" pitchFamily="49" charset="0"/>
              </a:rPr>
              <a:t>("</a:t>
            </a:r>
            <a:r>
              <a:rPr lang="en-US" sz="1800" b="1" dirty="0" err="1" smtClean="0">
                <a:solidFill>
                  <a:srgbClr val="0070C0"/>
                </a:solidFill>
                <a:latin typeface="Consolas" pitchFamily="49" charset="0"/>
                <a:cs typeface="Consolas" pitchFamily="49" charset="0"/>
              </a:rPr>
              <a:t>bb.action.CREATE</a:t>
            </a:r>
            <a:r>
              <a:rPr lang="en-US" sz="1800" b="1" dirty="0" smtClean="0">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latin typeface="Consolas" pitchFamily="49" charset="0"/>
                <a:cs typeface="Consolas" pitchFamily="49" charset="0"/>
              </a:rPr>
              <a:t>cardRequest.setMimeType</a:t>
            </a:r>
            <a:r>
              <a:rPr lang="en-US" sz="1800" b="1" dirty="0" smtClean="0">
                <a:latin typeface="Consolas" pitchFamily="49" charset="0"/>
                <a:cs typeface="Consolas" pitchFamily="49" charset="0"/>
              </a:rPr>
              <a:t>("text/calendar");</a:t>
            </a:r>
          </a:p>
          <a:p>
            <a:pPr marL="342900" indent="-342900">
              <a:lnSpc>
                <a:spcPct val="85000"/>
              </a:lnSpc>
              <a:spcAft>
                <a:spcPct val="30000"/>
              </a:spcAft>
              <a:buClr>
                <a:schemeClr val="accent2"/>
              </a:buClr>
              <a:buFont typeface="Wingdings" pitchFamily="2" charset="2"/>
              <a:buNone/>
            </a:pPr>
            <a:r>
              <a:rPr lang="en-US" sz="1800" b="1" dirty="0" err="1" smtClean="0">
                <a:latin typeface="Consolas" pitchFamily="49" charset="0"/>
                <a:cs typeface="Consolas" pitchFamily="49" charset="0"/>
              </a:rPr>
              <a:t>QByteArray</a:t>
            </a:r>
            <a:r>
              <a:rPr lang="en-US" sz="1800" b="1" dirty="0" smtClean="0">
                <a:latin typeface="Consolas" pitchFamily="49" charset="0"/>
                <a:cs typeface="Consolas" pitchFamily="49" charset="0"/>
              </a:rPr>
              <a:t> </a:t>
            </a:r>
            <a:r>
              <a:rPr lang="en-US" sz="1800" b="1" dirty="0" err="1" smtClean="0">
                <a:latin typeface="Consolas" pitchFamily="49" charset="0"/>
                <a:cs typeface="Consolas" pitchFamily="49" charset="0"/>
              </a:rPr>
              <a:t>encData</a:t>
            </a:r>
            <a:r>
              <a:rPr lang="en-US" sz="1800" b="1" dirty="0" smtClean="0">
                <a:latin typeface="Consolas" pitchFamily="49" charset="0"/>
                <a:cs typeface="Consolas" pitchFamily="49" charset="0"/>
              </a:rPr>
              <a:t> = </a:t>
            </a:r>
            <a:r>
              <a:rPr lang="en-US" sz="1800" b="1" dirty="0" err="1" smtClean="0">
                <a:solidFill>
                  <a:srgbClr val="0070C0"/>
                </a:solidFill>
                <a:latin typeface="Consolas" pitchFamily="49" charset="0"/>
                <a:cs typeface="Consolas" pitchFamily="49" charset="0"/>
              </a:rPr>
              <a:t>PpsObject</a:t>
            </a:r>
            <a:r>
              <a:rPr lang="en-US" sz="1800" b="1" dirty="0" smtClean="0">
                <a:solidFill>
                  <a:srgbClr val="0070C0"/>
                </a:solidFill>
                <a:latin typeface="Consolas" pitchFamily="49" charset="0"/>
                <a:cs typeface="Consolas" pitchFamily="49" charset="0"/>
              </a:rPr>
              <a:t>::encode(data);</a:t>
            </a:r>
          </a:p>
          <a:p>
            <a:pPr marL="342900" indent="-342900">
              <a:lnSpc>
                <a:spcPct val="85000"/>
              </a:lnSpc>
              <a:spcAft>
                <a:spcPct val="30000"/>
              </a:spcAft>
              <a:buClr>
                <a:schemeClr val="accent2"/>
              </a:buClr>
              <a:buFont typeface="Wingdings" pitchFamily="2" charset="2"/>
              <a:buNone/>
            </a:pPr>
            <a:r>
              <a:rPr lang="en-US" sz="1800" b="1" dirty="0" err="1" smtClean="0">
                <a:solidFill>
                  <a:srgbClr val="0070C0"/>
                </a:solidFill>
                <a:latin typeface="Consolas" pitchFamily="49" charset="0"/>
                <a:cs typeface="Consolas" pitchFamily="49" charset="0"/>
              </a:rPr>
              <a:t>cardRequest.setData</a:t>
            </a:r>
            <a:r>
              <a:rPr lang="en-US" sz="1800" b="1" dirty="0" smtClean="0">
                <a:solidFill>
                  <a:srgbClr val="0070C0"/>
                </a:solidFill>
                <a:latin typeface="Consolas" pitchFamily="49" charset="0"/>
                <a:cs typeface="Consolas" pitchFamily="49" charset="0"/>
              </a:rPr>
              <a:t>(</a:t>
            </a:r>
            <a:r>
              <a:rPr lang="en-US" sz="1800" b="1" dirty="0" err="1" smtClean="0">
                <a:solidFill>
                  <a:srgbClr val="0070C0"/>
                </a:solidFill>
                <a:latin typeface="Consolas" pitchFamily="49" charset="0"/>
                <a:cs typeface="Consolas" pitchFamily="49" charset="0"/>
              </a:rPr>
              <a:t>encData</a:t>
            </a:r>
            <a:r>
              <a:rPr lang="en-US" sz="1800" b="1" dirty="0" smtClean="0">
                <a:solidFill>
                  <a:srgbClr val="0070C0"/>
                </a:solidFill>
                <a:latin typeface="Consolas" pitchFamily="49" charset="0"/>
                <a:cs typeface="Consolas" pitchFamily="49" charset="0"/>
              </a:rPr>
              <a:t>);</a:t>
            </a:r>
          </a:p>
          <a:p>
            <a:pPr marL="342900" indent="-342900">
              <a:lnSpc>
                <a:spcPct val="85000"/>
              </a:lnSpc>
              <a:spcAft>
                <a:spcPct val="30000"/>
              </a:spcAft>
              <a:buClr>
                <a:schemeClr val="accent2"/>
              </a:buClr>
              <a:buFont typeface="Wingdings" pitchFamily="2" charset="2"/>
              <a:buNone/>
            </a:pPr>
            <a:r>
              <a:rPr lang="en-US" sz="1800" b="1" dirty="0" err="1" smtClean="0">
                <a:latin typeface="Consolas" pitchFamily="49" charset="0"/>
                <a:cs typeface="Consolas" pitchFamily="49" charset="0"/>
              </a:rPr>
              <a:t>InvokeTargetReply</a:t>
            </a:r>
            <a:r>
              <a:rPr lang="en-US" sz="1800" b="1" dirty="0" smtClean="0">
                <a:latin typeface="Consolas" pitchFamily="49" charset="0"/>
                <a:cs typeface="Consolas" pitchFamily="49" charset="0"/>
              </a:rPr>
              <a:t>* reply = </a:t>
            </a:r>
            <a:r>
              <a:rPr lang="en-US" sz="1800" b="1" dirty="0" err="1" smtClean="0">
                <a:latin typeface="Consolas" pitchFamily="49" charset="0"/>
                <a:cs typeface="Consolas" pitchFamily="49" charset="0"/>
              </a:rPr>
              <a:t>m_invokeManager</a:t>
            </a:r>
            <a:r>
              <a:rPr lang="en-US" sz="1800" b="1" dirty="0" smtClean="0">
                <a:latin typeface="Consolas" pitchFamily="49" charset="0"/>
                <a:cs typeface="Consolas" pitchFamily="49" charset="0"/>
              </a:rPr>
              <a:t>-&gt; invoke(</a:t>
            </a:r>
            <a:r>
              <a:rPr lang="en-US" sz="1800" b="1" dirty="0" err="1" smtClean="0">
                <a:latin typeface="Consolas" pitchFamily="49" charset="0"/>
                <a:cs typeface="Consolas" pitchFamily="49" charset="0"/>
              </a:rPr>
              <a:t>cardRequest</a:t>
            </a:r>
            <a:r>
              <a:rPr lang="en-US" sz="1800" b="1" dirty="0" smtClean="0">
                <a:latin typeface="Consolas" pitchFamily="49" charset="0"/>
                <a:cs typeface="Consolas" pitchFamily="49" charset="0"/>
              </a:rPr>
              <a:t>);</a:t>
            </a:r>
            <a:endParaRPr lang="en-US" sz="1800" b="1" dirty="0">
              <a:latin typeface="Consolas" pitchFamily="49" charset="0"/>
              <a:cs typeface="Consolas" pitchFamily="49" charset="0"/>
            </a:endParaRPr>
          </a:p>
        </p:txBody>
      </p:sp>
    </p:spTree>
    <p:extLst>
      <p:ext uri="{BB962C8B-B14F-4D97-AF65-F5344CB8AC3E}">
        <p14:creationId xmlns:p14="http://schemas.microsoft.com/office/powerpoint/2010/main" xmlns="" val="276968293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r>
              <a:rPr lang="en-US" dirty="0" err="1" smtClean="0">
                <a:latin typeface="Arial" charset="0"/>
              </a:rPr>
              <a:t>CalendarInvoker</a:t>
            </a:r>
            <a:r>
              <a:rPr lang="en-US" dirty="0" smtClean="0">
                <a:latin typeface="Arial" charset="0"/>
              </a:rPr>
              <a:t> Demo</a:t>
            </a:r>
          </a:p>
        </p:txBody>
      </p:sp>
      <p:sp>
        <p:nvSpPr>
          <p:cNvPr id="10244" name="Slide Number Placeholder 4"/>
          <p:cNvSpPr>
            <a:spLocks noGrp="1"/>
          </p:cNvSpPr>
          <p:nvPr>
            <p:ph type="sldNum" sz="quarter" idx="4294967295"/>
          </p:nvPr>
        </p:nvSpPr>
        <p:spPr>
          <a:xfrm>
            <a:off x="7010400" y="4672013"/>
            <a:ext cx="2133600" cy="357187"/>
          </a:xfrm>
          <a:noFill/>
        </p:spPr>
        <p:txBody>
          <a:bodyPr/>
          <a:lstStyle/>
          <a:p>
            <a:fld id="{AA82436F-17C0-45DB-A0F7-68BF6FC26E9F}" type="slidenum">
              <a:rPr lang="en-US" smtClean="0">
                <a:latin typeface="Arial" charset="0"/>
              </a:rPr>
              <a:pPr/>
              <a:t>46</a:t>
            </a:fld>
            <a:endParaRPr lang="en-US" smtClean="0">
              <a:latin typeface="Arial" charset="0"/>
            </a:endParaRPr>
          </a:p>
        </p:txBody>
      </p:sp>
      <p:sp>
        <p:nvSpPr>
          <p:cNvPr id="4" name="Rectangle 2"/>
          <p:cNvSpPr txBox="1">
            <a:spLocks noChangeArrowheads="1"/>
          </p:cNvSpPr>
          <p:nvPr/>
        </p:nvSpPr>
        <p:spPr bwMode="auto">
          <a:xfrm>
            <a:off x="304800" y="2571750"/>
            <a:ext cx="8458200" cy="198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lnSpc>
                <a:spcPct val="85000"/>
              </a:lnSpc>
              <a:spcBef>
                <a:spcPct val="0"/>
              </a:spcBef>
              <a:spcAft>
                <a:spcPct val="25000"/>
              </a:spcAft>
              <a:defRPr sz="3600">
                <a:solidFill>
                  <a:schemeClr val="bg1"/>
                </a:solidFill>
                <a:latin typeface="Arial" pitchFamily="34" charset="0"/>
                <a:ea typeface="+mj-ea"/>
                <a:cs typeface="+mj-cs"/>
              </a:defRPr>
            </a:lvl1pPr>
            <a:lvl2pPr algn="l" rtl="0" eaLnBrk="0" fontAlgn="base" hangingPunct="0">
              <a:spcBef>
                <a:spcPct val="0"/>
              </a:spcBef>
              <a:spcAft>
                <a:spcPct val="0"/>
              </a:spcAft>
              <a:defRPr sz="2800">
                <a:solidFill>
                  <a:schemeClr val="bg1"/>
                </a:solidFill>
                <a:latin typeface="Arial" charset="0"/>
                <a:cs typeface="Arial" charset="0"/>
              </a:defRPr>
            </a:lvl2pPr>
            <a:lvl3pPr algn="l" rtl="0" eaLnBrk="0" fontAlgn="base" hangingPunct="0">
              <a:spcBef>
                <a:spcPct val="0"/>
              </a:spcBef>
              <a:spcAft>
                <a:spcPct val="0"/>
              </a:spcAft>
              <a:defRPr sz="2800">
                <a:solidFill>
                  <a:schemeClr val="bg1"/>
                </a:solidFill>
                <a:latin typeface="Arial" charset="0"/>
                <a:cs typeface="Arial" charset="0"/>
              </a:defRPr>
            </a:lvl3pPr>
            <a:lvl4pPr algn="l" rtl="0" eaLnBrk="0" fontAlgn="base" hangingPunct="0">
              <a:spcBef>
                <a:spcPct val="0"/>
              </a:spcBef>
              <a:spcAft>
                <a:spcPct val="0"/>
              </a:spcAft>
              <a:defRPr sz="2800">
                <a:solidFill>
                  <a:schemeClr val="bg1"/>
                </a:solidFill>
                <a:latin typeface="Arial" charset="0"/>
                <a:cs typeface="Arial" charset="0"/>
              </a:defRPr>
            </a:lvl4pPr>
            <a:lvl5pPr algn="l" rtl="0" eaLnBrk="0" fontAlgn="base" hangingPunct="0">
              <a:spcBef>
                <a:spcPct val="0"/>
              </a:spcBef>
              <a:spcAft>
                <a:spcPct val="0"/>
              </a:spcAft>
              <a:defRPr sz="2800">
                <a:solidFill>
                  <a:schemeClr val="bg1"/>
                </a:solidFill>
                <a:latin typeface="Arial" charset="0"/>
                <a:cs typeface="Arial" charset="0"/>
              </a:defRPr>
            </a:lvl5pPr>
            <a:lvl6pPr marL="457200" algn="l" rtl="0" fontAlgn="base">
              <a:spcBef>
                <a:spcPct val="0"/>
              </a:spcBef>
              <a:spcAft>
                <a:spcPct val="0"/>
              </a:spcAft>
              <a:defRPr sz="2800">
                <a:solidFill>
                  <a:schemeClr val="bg1"/>
                </a:solidFill>
                <a:latin typeface="Calibri" pitchFamily="34" charset="0"/>
                <a:cs typeface="Arial" charset="0"/>
              </a:defRPr>
            </a:lvl6pPr>
            <a:lvl7pPr marL="914400" algn="l" rtl="0" fontAlgn="base">
              <a:spcBef>
                <a:spcPct val="0"/>
              </a:spcBef>
              <a:spcAft>
                <a:spcPct val="0"/>
              </a:spcAft>
              <a:defRPr sz="2800">
                <a:solidFill>
                  <a:schemeClr val="bg1"/>
                </a:solidFill>
                <a:latin typeface="Calibri" pitchFamily="34" charset="0"/>
                <a:cs typeface="Arial" charset="0"/>
              </a:defRPr>
            </a:lvl7pPr>
            <a:lvl8pPr marL="1371600" algn="l" rtl="0" fontAlgn="base">
              <a:spcBef>
                <a:spcPct val="0"/>
              </a:spcBef>
              <a:spcAft>
                <a:spcPct val="0"/>
              </a:spcAft>
              <a:defRPr sz="2800">
                <a:solidFill>
                  <a:schemeClr val="bg1"/>
                </a:solidFill>
                <a:latin typeface="Calibri" pitchFamily="34" charset="0"/>
                <a:cs typeface="Arial" charset="0"/>
              </a:defRPr>
            </a:lvl8pPr>
            <a:lvl9pPr marL="1828800" algn="l" rtl="0" fontAlgn="base">
              <a:spcBef>
                <a:spcPct val="0"/>
              </a:spcBef>
              <a:spcAft>
                <a:spcPct val="0"/>
              </a:spcAft>
              <a:defRPr sz="2800">
                <a:solidFill>
                  <a:schemeClr val="bg1"/>
                </a:solidFill>
                <a:latin typeface="Calibri" pitchFamily="34" charset="0"/>
                <a:cs typeface="Arial" charset="0"/>
              </a:defRPr>
            </a:lvl9pPr>
          </a:lstStyle>
          <a:p>
            <a:r>
              <a:rPr lang="en-US" dirty="0" smtClean="0">
                <a:latin typeface="Arial" charset="0"/>
              </a:rPr>
              <a:t/>
            </a:r>
            <a:br>
              <a:rPr lang="en-US" dirty="0" smtClean="0">
                <a:latin typeface="Arial" charset="0"/>
              </a:rPr>
            </a:br>
            <a:r>
              <a:rPr lang="en-US" sz="2800" dirty="0" smtClean="0">
                <a:solidFill>
                  <a:srgbClr val="FF0000"/>
                </a:solidFill>
              </a:rPr>
              <a:t>Free</a:t>
            </a:r>
            <a:r>
              <a:rPr lang="en-US" sz="2800" dirty="0" smtClean="0"/>
              <a:t> available on </a:t>
            </a:r>
            <a:r>
              <a:rPr lang="en-US" sz="2800" dirty="0" err="1" smtClean="0"/>
              <a:t>Github</a:t>
            </a:r>
            <a:r>
              <a:rPr lang="en-US" sz="2800" dirty="0" smtClean="0"/>
              <a:t>: </a:t>
            </a:r>
            <a:r>
              <a:rPr lang="en-US" sz="2400" u="sng" dirty="0">
                <a:hlinkClick r:id="rId2"/>
              </a:rPr>
              <a:t>https://</a:t>
            </a:r>
            <a:r>
              <a:rPr lang="en-US" sz="2400" u="sng" dirty="0" smtClean="0">
                <a:hlinkClick r:id="rId2"/>
              </a:rPr>
              <a:t>github.com/blackberry/Presentations/tree/master/2012-BlackBerryJam-Americas/JAM18</a:t>
            </a:r>
            <a:r>
              <a:rPr lang="en-US" sz="2400" u="sng" dirty="0" smtClean="0"/>
              <a:t> </a:t>
            </a:r>
            <a:r>
              <a:rPr lang="en-US" sz="4400" dirty="0" smtClean="0">
                <a:latin typeface="Arial" charset="0"/>
              </a:rPr>
              <a:t/>
            </a:r>
            <a:br>
              <a:rPr lang="en-US" sz="4400" dirty="0" smtClean="0">
                <a:latin typeface="Arial" charset="0"/>
              </a:rPr>
            </a:br>
            <a:endParaRPr lang="en-US" sz="4400" dirty="0" smtClean="0">
              <a:latin typeface="Arial" charset="0"/>
            </a:endParaRPr>
          </a:p>
        </p:txBody>
      </p:sp>
    </p:spTree>
    <p:extLst>
      <p:ext uri="{BB962C8B-B14F-4D97-AF65-F5344CB8AC3E}">
        <p14:creationId xmlns:p14="http://schemas.microsoft.com/office/powerpoint/2010/main" xmlns="" val="1096217797"/>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r>
              <a:rPr lang="en-US" dirty="0" smtClean="0">
                <a:latin typeface="Arial" charset="0"/>
              </a:rPr>
              <a:t>BlackBerry Hub</a:t>
            </a:r>
          </a:p>
        </p:txBody>
      </p:sp>
      <p:sp>
        <p:nvSpPr>
          <p:cNvPr id="10244" name="Slide Number Placeholder 4"/>
          <p:cNvSpPr>
            <a:spLocks noGrp="1"/>
          </p:cNvSpPr>
          <p:nvPr>
            <p:ph type="sldNum" sz="quarter" idx="4294967295"/>
          </p:nvPr>
        </p:nvSpPr>
        <p:spPr>
          <a:xfrm>
            <a:off x="7010400" y="4672013"/>
            <a:ext cx="2133600" cy="357187"/>
          </a:xfrm>
          <a:noFill/>
        </p:spPr>
        <p:txBody>
          <a:bodyPr/>
          <a:lstStyle/>
          <a:p>
            <a:fld id="{AA82436F-17C0-45DB-A0F7-68BF6FC26E9F}" type="slidenum">
              <a:rPr lang="en-US" smtClean="0">
                <a:latin typeface="Arial" charset="0"/>
              </a:rPr>
              <a:pPr/>
              <a:t>47</a:t>
            </a:fld>
            <a:endParaRPr lang="en-US" smtClean="0">
              <a:latin typeface="Arial" charset="0"/>
            </a:endParaRPr>
          </a:p>
        </p:txBody>
      </p:sp>
    </p:spTree>
    <p:extLst>
      <p:ext uri="{BB962C8B-B14F-4D97-AF65-F5344CB8AC3E}">
        <p14:creationId xmlns:p14="http://schemas.microsoft.com/office/powerpoint/2010/main" xmlns="" val="155603086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latin typeface="Arial" charset="0"/>
              </a:rPr>
              <a:t>BlackBerry Hub</a:t>
            </a:r>
            <a:br>
              <a:rPr lang="en-US" dirty="0" smtClean="0">
                <a:latin typeface="Arial" charset="0"/>
              </a:rPr>
            </a:br>
            <a:r>
              <a:rPr lang="en-US" sz="2000" dirty="0" smtClean="0">
                <a:latin typeface="Arial" charset="0"/>
              </a:rPr>
              <a:t>How?</a:t>
            </a:r>
          </a:p>
        </p:txBody>
      </p:sp>
      <p:sp>
        <p:nvSpPr>
          <p:cNvPr id="8195" name="Rectangle 3"/>
          <p:cNvSpPr>
            <a:spLocks noGrp="1" noChangeArrowheads="1"/>
          </p:cNvSpPr>
          <p:nvPr>
            <p:ph type="body" idx="1"/>
          </p:nvPr>
        </p:nvSpPr>
        <p:spPr>
          <a:xfrm>
            <a:off x="327025" y="1047750"/>
            <a:ext cx="4930775" cy="3733800"/>
          </a:xfrm>
        </p:spPr>
        <p:txBody>
          <a:bodyPr/>
          <a:lstStyle/>
          <a:p>
            <a:pPr eaLnBrk="1" hangingPunct="1"/>
            <a:r>
              <a:rPr lang="en-US" dirty="0" smtClean="0"/>
              <a:t>Notification Framework</a:t>
            </a:r>
          </a:p>
          <a:p>
            <a:pPr lvl="1" eaLnBrk="1" hangingPunct="1"/>
            <a:r>
              <a:rPr lang="en-US" dirty="0" smtClean="0"/>
              <a:t>Create/Edit/Delete a notification</a:t>
            </a:r>
          </a:p>
          <a:p>
            <a:pPr lvl="1" eaLnBrk="1" hangingPunct="1"/>
            <a:r>
              <a:rPr lang="en-US" dirty="0" smtClean="0"/>
              <a:t>Flash LED</a:t>
            </a:r>
          </a:p>
          <a:p>
            <a:pPr lvl="1" eaLnBrk="1" hangingPunct="1"/>
            <a:r>
              <a:rPr lang="en-US" dirty="0" smtClean="0"/>
              <a:t>Sound/vibration</a:t>
            </a:r>
          </a:p>
          <a:p>
            <a:pPr lvl="1" eaLnBrk="1" hangingPunct="1"/>
            <a:r>
              <a:rPr lang="en-US" dirty="0" smtClean="0"/>
              <a:t>Add entry to BlackBerry Hub</a:t>
            </a:r>
          </a:p>
          <a:p>
            <a:pPr lvl="1" eaLnBrk="1" hangingPunct="1"/>
            <a:r>
              <a:rPr lang="en-US" dirty="0" smtClean="0"/>
              <a:t>Use Invocation framework to invoke your app</a:t>
            </a:r>
          </a:p>
        </p:txBody>
      </p:sp>
      <p:sp>
        <p:nvSpPr>
          <p:cNvPr id="8196" name="Slide Number Placeholder 3"/>
          <p:cNvSpPr>
            <a:spLocks noGrp="1"/>
          </p:cNvSpPr>
          <p:nvPr>
            <p:ph type="sldNum" sz="quarter" idx="10"/>
          </p:nvPr>
        </p:nvSpPr>
        <p:spPr>
          <a:noFill/>
        </p:spPr>
        <p:txBody>
          <a:bodyPr/>
          <a:lstStyle/>
          <a:p>
            <a:fld id="{26F30FBB-F73D-4AC4-B04E-9243811D252C}" type="slidenum">
              <a:rPr lang="en-US" smtClean="0">
                <a:latin typeface="Arial" charset="0"/>
              </a:rPr>
              <a:pPr/>
              <a:t>48</a:t>
            </a:fld>
            <a:endParaRPr lang="en-US" smtClean="0">
              <a:latin typeface="Arial"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43600" y="895350"/>
            <a:ext cx="3027452"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1286522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smtClean="0">
                <a:latin typeface="Arial" charset="0"/>
              </a:rPr>
              <a:t>Notifications</a:t>
            </a:r>
            <a:br>
              <a:rPr lang="en-US" dirty="0" smtClean="0">
                <a:latin typeface="Arial" charset="0"/>
              </a:rPr>
            </a:br>
            <a:r>
              <a:rPr lang="en-US" sz="2000" dirty="0" smtClean="0">
                <a:latin typeface="Arial" charset="0"/>
              </a:rPr>
              <a:t>Basics</a:t>
            </a:r>
            <a:endParaRPr lang="en-US" dirty="0" smtClean="0">
              <a:latin typeface="Arial" charset="0"/>
            </a:endParaRPr>
          </a:p>
        </p:txBody>
      </p:sp>
      <p:sp>
        <p:nvSpPr>
          <p:cNvPr id="11267" name="Slide Number Placeholder 3"/>
          <p:cNvSpPr>
            <a:spLocks noGrp="1"/>
          </p:cNvSpPr>
          <p:nvPr>
            <p:ph type="sldNum" sz="quarter" idx="10"/>
          </p:nvPr>
        </p:nvSpPr>
        <p:spPr>
          <a:noFill/>
        </p:spPr>
        <p:txBody>
          <a:bodyPr/>
          <a:lstStyle/>
          <a:p>
            <a:fld id="{1D7E006D-BF14-4908-98A1-27B989BAC3C9}" type="slidenum">
              <a:rPr lang="en-US" smtClean="0">
                <a:latin typeface="Arial" charset="0"/>
              </a:rPr>
              <a:pPr/>
              <a:t>49</a:t>
            </a:fld>
            <a:endParaRPr lang="en-US" smtClean="0">
              <a:latin typeface="Arial" charset="0"/>
            </a:endParaRPr>
          </a:p>
        </p:txBody>
      </p:sp>
      <p:sp>
        <p:nvSpPr>
          <p:cNvPr id="11268" name="Rectangle 3"/>
          <p:cNvSpPr>
            <a:spLocks/>
          </p:cNvSpPr>
          <p:nvPr/>
        </p:nvSpPr>
        <p:spPr bwMode="auto">
          <a:xfrm>
            <a:off x="37531" y="1123951"/>
            <a:ext cx="6972869" cy="2590799"/>
          </a:xfrm>
          <a:prstGeom prst="rect">
            <a:avLst/>
          </a:prstGeom>
          <a:noFill/>
          <a:ln w="9525">
            <a:noFill/>
            <a:miter lim="800000"/>
            <a:headEnd/>
            <a:tailEnd/>
          </a:ln>
        </p:spPr>
        <p:txBody>
          <a:bodyPr anchor="ctr" anchorCtr="1"/>
          <a:lstStyle/>
          <a:p>
            <a:pPr marL="342900" indent="-342900">
              <a:lnSpc>
                <a:spcPct val="85000"/>
              </a:lnSpc>
              <a:spcAft>
                <a:spcPct val="30000"/>
              </a:spcAft>
              <a:buClr>
                <a:schemeClr val="accent2"/>
              </a:buClr>
              <a:buFont typeface="Wingdings" pitchFamily="2" charset="2"/>
              <a:buNone/>
            </a:pPr>
            <a:r>
              <a:rPr lang="en-US" sz="1800" b="1" dirty="0" smtClean="0">
                <a:solidFill>
                  <a:srgbClr val="0070C0"/>
                </a:solidFill>
                <a:latin typeface="Consolas" pitchFamily="49" charset="0"/>
                <a:cs typeface="Consolas" pitchFamily="49" charset="0"/>
              </a:rPr>
              <a:t>bb::platform::Notification </a:t>
            </a:r>
            <a:r>
              <a:rPr lang="en-US" sz="1800" b="1" dirty="0" smtClean="0">
                <a:solidFill>
                  <a:srgbClr val="000000"/>
                </a:solidFill>
                <a:latin typeface="Consolas" pitchFamily="49" charset="0"/>
                <a:cs typeface="Consolas" pitchFamily="49" charset="0"/>
              </a:rPr>
              <a:t>*notification  = new bb::platform::Notification();</a:t>
            </a:r>
          </a:p>
          <a:p>
            <a:pPr marL="342900"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notification-&gt;</a:t>
            </a:r>
            <a:r>
              <a:rPr lang="en-US" sz="1800" b="1" dirty="0" err="1" smtClean="0">
                <a:solidFill>
                  <a:srgbClr val="000000"/>
                </a:solidFill>
                <a:latin typeface="Consolas" pitchFamily="49" charset="0"/>
                <a:cs typeface="Consolas" pitchFamily="49" charset="0"/>
              </a:rPr>
              <a:t>setTitle</a:t>
            </a:r>
            <a:r>
              <a:rPr lang="en-US" sz="1800" b="1" dirty="0" smtClean="0">
                <a:solidFill>
                  <a:srgbClr val="000000"/>
                </a:solidFill>
                <a:latin typeface="Consolas" pitchFamily="49" charset="0"/>
                <a:cs typeface="Consolas" pitchFamily="49" charset="0"/>
              </a:rPr>
              <a:t>(“Title");</a:t>
            </a:r>
          </a:p>
          <a:p>
            <a:pPr marL="342900" indent="-342900">
              <a:lnSpc>
                <a:spcPct val="85000"/>
              </a:lnSpc>
              <a:spcAft>
                <a:spcPct val="30000"/>
              </a:spcAft>
              <a:buClr>
                <a:schemeClr val="accent2"/>
              </a:buClr>
              <a:buFont typeface="Wingdings" pitchFamily="2" charset="2"/>
              <a:buNone/>
            </a:pPr>
            <a:r>
              <a:rPr lang="en-US" sz="1800" b="1" dirty="0" smtClean="0">
                <a:solidFill>
                  <a:srgbClr val="000000"/>
                </a:solidFill>
                <a:latin typeface="Consolas" pitchFamily="49" charset="0"/>
                <a:cs typeface="Consolas" pitchFamily="49" charset="0"/>
              </a:rPr>
              <a:t>notification-&gt;</a:t>
            </a:r>
            <a:r>
              <a:rPr lang="en-US" sz="1800" b="1" dirty="0" err="1" smtClean="0">
                <a:solidFill>
                  <a:srgbClr val="000000"/>
                </a:solidFill>
                <a:latin typeface="Consolas" pitchFamily="49" charset="0"/>
                <a:cs typeface="Consolas" pitchFamily="49" charset="0"/>
              </a:rPr>
              <a:t>setBody</a:t>
            </a:r>
            <a:r>
              <a:rPr lang="en-US" sz="1800" b="1" dirty="0" smtClean="0">
                <a:solidFill>
                  <a:srgbClr val="000000"/>
                </a:solidFill>
                <a:latin typeface="Consolas" pitchFamily="49" charset="0"/>
                <a:cs typeface="Consolas" pitchFamily="49" charset="0"/>
              </a:rPr>
              <a:t>("Body");</a:t>
            </a:r>
          </a:p>
          <a:p>
            <a:pPr marL="342900" indent="-342900">
              <a:lnSpc>
                <a:spcPct val="85000"/>
              </a:lnSpc>
              <a:spcAft>
                <a:spcPct val="30000"/>
              </a:spcAft>
              <a:buClr>
                <a:schemeClr val="accent2"/>
              </a:buClr>
            </a:pPr>
            <a:r>
              <a:rPr lang="en-US" sz="1800" b="1" dirty="0" smtClean="0">
                <a:solidFill>
                  <a:srgbClr val="000000"/>
                </a:solidFill>
                <a:latin typeface="Consolas" pitchFamily="49" charset="0"/>
                <a:cs typeface="Consolas" pitchFamily="49" charset="0"/>
              </a:rPr>
              <a:t>notification-&gt;</a:t>
            </a:r>
            <a:r>
              <a:rPr lang="en-US" sz="1800" b="1" dirty="0" err="1" smtClean="0">
                <a:solidFill>
                  <a:srgbClr val="000000"/>
                </a:solidFill>
                <a:latin typeface="Consolas" pitchFamily="49" charset="0"/>
                <a:cs typeface="Consolas" pitchFamily="49" charset="0"/>
              </a:rPr>
              <a:t>setInvokeRequest</a:t>
            </a:r>
            <a:r>
              <a:rPr lang="en-US" sz="1800" b="1" dirty="0" smtClean="0">
                <a:solidFill>
                  <a:srgbClr val="000000"/>
                </a:solidFill>
                <a:latin typeface="Consolas" pitchFamily="49" charset="0"/>
                <a:cs typeface="Consolas" pitchFamily="49" charset="0"/>
              </a:rPr>
              <a:t>(</a:t>
            </a:r>
            <a:r>
              <a:rPr lang="en-US" sz="1800" b="1" dirty="0" err="1" smtClean="0">
                <a:solidFill>
                  <a:srgbClr val="000000"/>
                </a:solidFill>
                <a:latin typeface="Consolas" pitchFamily="49" charset="0"/>
                <a:cs typeface="Consolas" pitchFamily="49" charset="0"/>
              </a:rPr>
              <a:t>invocationRequest</a:t>
            </a:r>
            <a:r>
              <a:rPr lang="en-US" sz="1800" b="1" dirty="0" smtClean="0">
                <a:solidFill>
                  <a:srgbClr val="000000"/>
                </a:solidFill>
                <a:latin typeface="Consolas" pitchFamily="49" charset="0"/>
                <a:cs typeface="Consolas" pitchFamily="49" charset="0"/>
              </a:rPr>
              <a:t>)</a:t>
            </a:r>
          </a:p>
          <a:p>
            <a:pPr marL="342900" indent="-342900">
              <a:lnSpc>
                <a:spcPct val="85000"/>
              </a:lnSpc>
              <a:spcAft>
                <a:spcPct val="30000"/>
              </a:spcAft>
              <a:buClr>
                <a:schemeClr val="accent2"/>
              </a:buClr>
            </a:pPr>
            <a:r>
              <a:rPr lang="en-US" sz="1800" b="1" dirty="0" smtClean="0">
                <a:solidFill>
                  <a:srgbClr val="0070C0"/>
                </a:solidFill>
                <a:latin typeface="Consolas" pitchFamily="49" charset="0"/>
                <a:cs typeface="Consolas" pitchFamily="49" charset="0"/>
              </a:rPr>
              <a:t>notification-</a:t>
            </a:r>
            <a:r>
              <a:rPr lang="en-US" sz="1800" b="1" dirty="0">
                <a:solidFill>
                  <a:srgbClr val="0070C0"/>
                </a:solidFill>
                <a:latin typeface="Consolas" pitchFamily="49" charset="0"/>
                <a:cs typeface="Consolas" pitchFamily="49" charset="0"/>
              </a:rPr>
              <a:t>&gt;notify();</a:t>
            </a:r>
          </a:p>
          <a:p>
            <a:pPr marL="342900" indent="-342900">
              <a:lnSpc>
                <a:spcPct val="85000"/>
              </a:lnSpc>
              <a:spcAft>
                <a:spcPct val="30000"/>
              </a:spcAft>
              <a:buClr>
                <a:schemeClr val="accent2"/>
              </a:buClr>
              <a:buFont typeface="Wingdings" pitchFamily="2" charset="2"/>
              <a:buNone/>
            </a:pPr>
            <a:endParaRPr lang="en-US" sz="1800" b="1" dirty="0">
              <a:solidFill>
                <a:srgbClr val="000000"/>
              </a:solidFill>
              <a:latin typeface="Consolas" pitchFamily="49" charset="0"/>
              <a:cs typeface="Consolas" pitchFamily="49" charset="0"/>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86600" y="971550"/>
            <a:ext cx="1905000" cy="3171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1333137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Bound Invocation</a:t>
            </a:r>
            <a:endParaRPr lang="en-US" dirty="0"/>
          </a:p>
        </p:txBody>
      </p:sp>
      <p:sp>
        <p:nvSpPr>
          <p:cNvPr id="4" name="Slide Number Placeholder 3"/>
          <p:cNvSpPr>
            <a:spLocks noGrp="1"/>
          </p:cNvSpPr>
          <p:nvPr>
            <p:ph type="sldNum" sz="quarter" idx="10"/>
          </p:nvPr>
        </p:nvSpPr>
        <p:spPr/>
        <p:txBody>
          <a:bodyPr/>
          <a:lstStyle/>
          <a:p>
            <a:pPr>
              <a:defRPr/>
            </a:pPr>
            <a:fld id="{D84B64D9-8385-4DDB-B491-31DBBA9B6E56}" type="slidenum">
              <a:rPr lang="en-US" smtClean="0"/>
              <a:pPr>
                <a:defRPr/>
              </a:pPr>
              <a:t>5</a:t>
            </a:fld>
            <a:endParaRPr lang="en-US" dirty="0"/>
          </a:p>
        </p:txBody>
      </p:sp>
      <p:pic>
        <p:nvPicPr>
          <p:cNvPr id="5" name="Picture 11" descr="https://encrypted-tbn1.google.com/images?q=tbn:ANd9GcQV_9VhGZhkKqICAX5wzL1HsUNFMj7h7dBo0xYj5oiN0PSZDb_5qg"/>
          <p:cNvPicPr>
            <a:picLocks noChangeAspect="1" noChangeArrowheads="1"/>
          </p:cNvPicPr>
          <p:nvPr/>
        </p:nvPicPr>
        <p:blipFill>
          <a:blip r:embed="rId2" cstate="print"/>
          <a:srcRect/>
          <a:stretch>
            <a:fillRect/>
          </a:stretch>
        </p:blipFill>
        <p:spPr bwMode="auto">
          <a:xfrm>
            <a:off x="914400" y="3028950"/>
            <a:ext cx="762000" cy="719138"/>
          </a:xfrm>
          <a:prstGeom prst="rect">
            <a:avLst/>
          </a:prstGeom>
          <a:noFill/>
          <a:ln w="9525">
            <a:noFill/>
            <a:miter lim="800000"/>
            <a:headEnd/>
            <a:tailEnd/>
          </a:ln>
        </p:spPr>
      </p:pic>
      <p:sp>
        <p:nvSpPr>
          <p:cNvPr id="6" name="Cloud Callout 21"/>
          <p:cNvSpPr>
            <a:spLocks noChangeArrowheads="1"/>
          </p:cNvSpPr>
          <p:nvPr/>
        </p:nvSpPr>
        <p:spPr bwMode="auto">
          <a:xfrm>
            <a:off x="685800" y="1657350"/>
            <a:ext cx="2286000" cy="1066800"/>
          </a:xfrm>
          <a:prstGeom prst="cloudCallout">
            <a:avLst>
              <a:gd name="adj1" fmla="val -20833"/>
              <a:gd name="adj2" fmla="val 62500"/>
            </a:avLst>
          </a:prstGeom>
          <a:solidFill>
            <a:schemeClr val="accent1"/>
          </a:solidFill>
          <a:ln w="9525" algn="ctr">
            <a:solidFill>
              <a:schemeClr val="tx1"/>
            </a:solidFill>
            <a:round/>
            <a:headEnd/>
            <a:tailEnd/>
          </a:ln>
        </p:spPr>
        <p:txBody>
          <a:bodyPr/>
          <a:lstStyle/>
          <a:p>
            <a:pPr algn="ctr"/>
            <a:r>
              <a:rPr lang="en-US" sz="1200" dirty="0">
                <a:solidFill>
                  <a:srgbClr val="FFFFFF"/>
                </a:solidFill>
                <a:latin typeface="Comic Sans MS" pitchFamily="66" charset="0"/>
              </a:rPr>
              <a:t>I want </a:t>
            </a:r>
            <a:r>
              <a:rPr lang="en-US" sz="1200" b="1" dirty="0">
                <a:solidFill>
                  <a:srgbClr val="FFFFFF"/>
                </a:solidFill>
                <a:latin typeface="Comic Sans MS" pitchFamily="66" charset="0"/>
              </a:rPr>
              <a:t>Dr. Doc </a:t>
            </a:r>
            <a:r>
              <a:rPr lang="en-US" sz="1200" dirty="0">
                <a:solidFill>
                  <a:srgbClr val="FFFFFF"/>
                </a:solidFill>
                <a:latin typeface="Comic Sans MS" pitchFamily="66" charset="0"/>
              </a:rPr>
              <a:t>to </a:t>
            </a:r>
            <a:r>
              <a:rPr lang="en-US" sz="1200" b="1" dirty="0">
                <a:solidFill>
                  <a:srgbClr val="FFFFFF"/>
                </a:solidFill>
                <a:latin typeface="Comic Sans MS" pitchFamily="66" charset="0"/>
              </a:rPr>
              <a:t>open</a:t>
            </a:r>
            <a:r>
              <a:rPr lang="en-US" sz="1200" dirty="0">
                <a:solidFill>
                  <a:srgbClr val="FFFFFF"/>
                </a:solidFill>
                <a:latin typeface="Comic Sans MS" pitchFamily="66" charset="0"/>
              </a:rPr>
              <a:t> this </a:t>
            </a:r>
            <a:r>
              <a:rPr lang="en-US" sz="1200" b="1" dirty="0">
                <a:solidFill>
                  <a:srgbClr val="FFFFFF"/>
                </a:solidFill>
                <a:latin typeface="Comic Sans MS" pitchFamily="66" charset="0"/>
              </a:rPr>
              <a:t>.doc </a:t>
            </a:r>
            <a:r>
              <a:rPr lang="en-US" sz="1200" dirty="0">
                <a:solidFill>
                  <a:srgbClr val="FFFFFF"/>
                </a:solidFill>
                <a:latin typeface="Comic Sans MS" pitchFamily="66" charset="0"/>
              </a:rPr>
              <a:t>file.</a:t>
            </a:r>
          </a:p>
        </p:txBody>
      </p:sp>
      <p:pic>
        <p:nvPicPr>
          <p:cNvPr id="7" name="Picture 7"/>
          <p:cNvPicPr>
            <a:picLocks noChangeAspect="1" noChangeArrowheads="1"/>
          </p:cNvPicPr>
          <p:nvPr/>
        </p:nvPicPr>
        <p:blipFill>
          <a:blip r:embed="rId3" cstate="print"/>
          <a:srcRect/>
          <a:stretch>
            <a:fillRect/>
          </a:stretch>
        </p:blipFill>
        <p:spPr bwMode="auto">
          <a:xfrm>
            <a:off x="6553200" y="3105150"/>
            <a:ext cx="657225" cy="504825"/>
          </a:xfrm>
          <a:prstGeom prst="rect">
            <a:avLst/>
          </a:prstGeom>
          <a:noFill/>
          <a:ln w="9525">
            <a:noFill/>
            <a:miter lim="800000"/>
            <a:headEnd/>
            <a:tailEnd/>
          </a:ln>
        </p:spPr>
      </p:pic>
      <p:sp>
        <p:nvSpPr>
          <p:cNvPr id="8" name="Cloud Callout 21"/>
          <p:cNvSpPr>
            <a:spLocks noChangeArrowheads="1"/>
          </p:cNvSpPr>
          <p:nvPr/>
        </p:nvSpPr>
        <p:spPr bwMode="auto">
          <a:xfrm>
            <a:off x="6934200" y="2343150"/>
            <a:ext cx="1447800" cy="838200"/>
          </a:xfrm>
          <a:prstGeom prst="cloudCallout">
            <a:avLst>
              <a:gd name="adj1" fmla="val -20833"/>
              <a:gd name="adj2" fmla="val 62500"/>
            </a:avLst>
          </a:prstGeom>
          <a:solidFill>
            <a:schemeClr val="accent1"/>
          </a:solidFill>
          <a:ln w="9525" algn="ctr">
            <a:solidFill>
              <a:schemeClr val="tx1"/>
            </a:solidFill>
            <a:round/>
            <a:headEnd/>
            <a:tailEnd/>
          </a:ln>
        </p:spPr>
        <p:txBody>
          <a:bodyPr/>
          <a:lstStyle/>
          <a:p>
            <a:pPr algn="ctr"/>
            <a:r>
              <a:rPr lang="en-US" sz="1200">
                <a:solidFill>
                  <a:schemeClr val="tx2"/>
                </a:solidFill>
                <a:latin typeface="Comic Sans MS" pitchFamily="66" charset="0"/>
              </a:rPr>
              <a:t>I can </a:t>
            </a:r>
            <a:r>
              <a:rPr lang="en-US" sz="1200" b="1">
                <a:solidFill>
                  <a:schemeClr val="tx2"/>
                </a:solidFill>
                <a:latin typeface="Comic Sans MS" pitchFamily="66" charset="0"/>
              </a:rPr>
              <a:t>open</a:t>
            </a:r>
            <a:r>
              <a:rPr lang="en-US" sz="1200">
                <a:solidFill>
                  <a:schemeClr val="tx2"/>
                </a:solidFill>
                <a:latin typeface="Comic Sans MS" pitchFamily="66" charset="0"/>
              </a:rPr>
              <a:t> </a:t>
            </a:r>
            <a:r>
              <a:rPr lang="en-US" sz="1200" b="1">
                <a:solidFill>
                  <a:schemeClr val="tx2"/>
                </a:solidFill>
                <a:latin typeface="Comic Sans MS" pitchFamily="66" charset="0"/>
              </a:rPr>
              <a:t>.doc</a:t>
            </a:r>
            <a:r>
              <a:rPr lang="en-US" sz="1200">
                <a:solidFill>
                  <a:schemeClr val="tx2"/>
                </a:solidFill>
                <a:latin typeface="Comic Sans MS" pitchFamily="66" charset="0"/>
              </a:rPr>
              <a:t> files</a:t>
            </a:r>
          </a:p>
        </p:txBody>
      </p:sp>
      <p:pic>
        <p:nvPicPr>
          <p:cNvPr id="9" name="Picture 9"/>
          <p:cNvPicPr>
            <a:picLocks noChangeAspect="1" noChangeArrowheads="1"/>
          </p:cNvPicPr>
          <p:nvPr/>
        </p:nvPicPr>
        <p:blipFill>
          <a:blip r:embed="rId4" cstate="print"/>
          <a:srcRect/>
          <a:stretch>
            <a:fillRect/>
          </a:stretch>
        </p:blipFill>
        <p:spPr bwMode="auto">
          <a:xfrm>
            <a:off x="3810000" y="2266950"/>
            <a:ext cx="1049338" cy="1600200"/>
          </a:xfrm>
          <a:prstGeom prst="rect">
            <a:avLst/>
          </a:prstGeom>
          <a:noFill/>
          <a:ln w="9525">
            <a:noFill/>
            <a:miter lim="800000"/>
            <a:headEnd/>
            <a:tailEnd/>
          </a:ln>
        </p:spPr>
      </p:pic>
      <p:sp>
        <p:nvSpPr>
          <p:cNvPr id="10" name="Right Arrow 9"/>
          <p:cNvSpPr>
            <a:spLocks noChangeArrowheads="1"/>
          </p:cNvSpPr>
          <p:nvPr/>
        </p:nvSpPr>
        <p:spPr bwMode="auto">
          <a:xfrm>
            <a:off x="1752600" y="3257550"/>
            <a:ext cx="19050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algn="ctr"/>
            <a:endParaRPr lang="en-US"/>
          </a:p>
        </p:txBody>
      </p:sp>
      <p:sp>
        <p:nvSpPr>
          <p:cNvPr id="11" name="Right Arrow 10"/>
          <p:cNvSpPr>
            <a:spLocks noChangeArrowheads="1"/>
          </p:cNvSpPr>
          <p:nvPr/>
        </p:nvSpPr>
        <p:spPr bwMode="auto">
          <a:xfrm>
            <a:off x="4876800" y="3257550"/>
            <a:ext cx="1295400" cy="228600"/>
          </a:xfrm>
          <a:prstGeom prst="rightArrow">
            <a:avLst>
              <a:gd name="adj1" fmla="val 50000"/>
              <a:gd name="adj2" fmla="val 50003"/>
            </a:avLst>
          </a:prstGeom>
          <a:solidFill>
            <a:schemeClr val="accent1"/>
          </a:solidFill>
          <a:ln w="9525" algn="ctr">
            <a:solidFill>
              <a:schemeClr val="tx1"/>
            </a:solidFill>
            <a:round/>
            <a:headEnd/>
            <a:tailEnd/>
          </a:ln>
        </p:spPr>
        <p:txBody>
          <a:bodyPr/>
          <a:lstStyle/>
          <a:p>
            <a:pPr algn="ctr"/>
            <a:endParaRPr lang="en-US"/>
          </a:p>
        </p:txBody>
      </p:sp>
      <p:sp>
        <p:nvSpPr>
          <p:cNvPr id="12" name="Rounded Rectangle 11"/>
          <p:cNvSpPr>
            <a:spLocks noChangeArrowheads="1"/>
          </p:cNvSpPr>
          <p:nvPr/>
        </p:nvSpPr>
        <p:spPr bwMode="auto">
          <a:xfrm>
            <a:off x="3352800" y="3867150"/>
            <a:ext cx="1981200" cy="304800"/>
          </a:xfrm>
          <a:prstGeom prst="roundRect">
            <a:avLst>
              <a:gd name="adj" fmla="val 16667"/>
            </a:avLst>
          </a:prstGeom>
          <a:solidFill>
            <a:schemeClr val="accent1"/>
          </a:solidFill>
          <a:ln w="9525" algn="ctr">
            <a:solidFill>
              <a:schemeClr val="tx1"/>
            </a:solidFill>
            <a:round/>
            <a:headEnd/>
            <a:tailEnd/>
          </a:ln>
        </p:spPr>
        <p:txBody>
          <a:bodyPr/>
          <a:lstStyle/>
          <a:p>
            <a:pPr algn="ctr"/>
            <a:r>
              <a:rPr lang="en-US" sz="1200" b="1">
                <a:solidFill>
                  <a:schemeClr val="tx2"/>
                </a:solidFill>
              </a:rPr>
              <a:t>Invocation</a:t>
            </a:r>
            <a:r>
              <a:rPr lang="en-US" sz="1200" b="1"/>
              <a:t> </a:t>
            </a:r>
            <a:r>
              <a:rPr lang="en-US" sz="1200" b="1">
                <a:solidFill>
                  <a:schemeClr val="tx2"/>
                </a:solidFill>
              </a:rPr>
              <a:t>Framework</a:t>
            </a:r>
          </a:p>
        </p:txBody>
      </p:sp>
      <p:sp>
        <p:nvSpPr>
          <p:cNvPr id="13" name="Rounded Rectangle 12"/>
          <p:cNvSpPr>
            <a:spLocks noChangeArrowheads="1"/>
          </p:cNvSpPr>
          <p:nvPr/>
        </p:nvSpPr>
        <p:spPr bwMode="auto">
          <a:xfrm>
            <a:off x="6324600" y="3714750"/>
            <a:ext cx="1066800" cy="304800"/>
          </a:xfrm>
          <a:prstGeom prst="roundRect">
            <a:avLst>
              <a:gd name="adj" fmla="val 16667"/>
            </a:avLst>
          </a:prstGeom>
          <a:solidFill>
            <a:schemeClr val="accent1"/>
          </a:solidFill>
          <a:ln w="9525" algn="ctr">
            <a:solidFill>
              <a:schemeClr val="tx1"/>
            </a:solidFill>
            <a:round/>
            <a:headEnd/>
            <a:tailEnd/>
          </a:ln>
        </p:spPr>
        <p:txBody>
          <a:bodyPr/>
          <a:lstStyle/>
          <a:p>
            <a:pPr algn="ctr"/>
            <a:r>
              <a:rPr lang="en-US" sz="1200" b="1">
                <a:solidFill>
                  <a:schemeClr val="tx2"/>
                </a:solidFill>
              </a:rPr>
              <a:t>Dr. Doc</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dirty="0" smtClean="0">
                <a:latin typeface="Arial" charset="0"/>
              </a:rPr>
              <a:t>Messages</a:t>
            </a:r>
          </a:p>
        </p:txBody>
      </p:sp>
      <p:sp>
        <p:nvSpPr>
          <p:cNvPr id="11267" name="Slide Number Placeholder 3"/>
          <p:cNvSpPr>
            <a:spLocks noGrp="1"/>
          </p:cNvSpPr>
          <p:nvPr>
            <p:ph type="sldNum" sz="quarter" idx="10"/>
          </p:nvPr>
        </p:nvSpPr>
        <p:spPr>
          <a:noFill/>
        </p:spPr>
        <p:txBody>
          <a:bodyPr/>
          <a:lstStyle/>
          <a:p>
            <a:fld id="{1D7E006D-BF14-4908-98A1-27B989BAC3C9}" type="slidenum">
              <a:rPr lang="en-US" smtClean="0">
                <a:latin typeface="Arial" charset="0"/>
              </a:rPr>
              <a:pPr/>
              <a:t>50</a:t>
            </a:fld>
            <a:endParaRPr lang="en-US" smtClean="0">
              <a:latin typeface="Arial" charset="0"/>
            </a:endParaRPr>
          </a:p>
        </p:txBody>
      </p:sp>
      <p:pic>
        <p:nvPicPr>
          <p:cNvPr id="1033"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6800" y="819149"/>
            <a:ext cx="7086600" cy="42697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85195949"/>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1200150"/>
            <a:ext cx="7772400" cy="955675"/>
          </a:xfrm>
        </p:spPr>
        <p:txBody>
          <a:bodyPr/>
          <a:lstStyle/>
          <a:p>
            <a:r>
              <a:rPr lang="en-US" dirty="0" smtClean="0">
                <a:latin typeface="Arial" charset="0"/>
              </a:rPr>
              <a:t>Real World Demos</a:t>
            </a:r>
          </a:p>
        </p:txBody>
      </p:sp>
      <p:sp>
        <p:nvSpPr>
          <p:cNvPr id="14339" name="Rectangle 3"/>
          <p:cNvSpPr>
            <a:spLocks noGrp="1" noChangeArrowheads="1"/>
          </p:cNvSpPr>
          <p:nvPr>
            <p:ph type="subTitle" idx="1"/>
          </p:nvPr>
        </p:nvSpPr>
        <p:spPr>
          <a:xfrm>
            <a:off x="609600" y="2343150"/>
            <a:ext cx="6400800" cy="1217613"/>
          </a:xfrm>
        </p:spPr>
        <p:txBody>
          <a:bodyPr/>
          <a:lstStyle/>
          <a:p>
            <a:r>
              <a:rPr lang="en-US" dirty="0" smtClean="0"/>
              <a:t>ekke (</a:t>
            </a:r>
            <a:r>
              <a:rPr lang="en-US" dirty="0" err="1" smtClean="0"/>
              <a:t>Ekkehard</a:t>
            </a:r>
            <a:r>
              <a:rPr lang="en-US" dirty="0" smtClean="0"/>
              <a:t> </a:t>
            </a:r>
            <a:r>
              <a:rPr lang="en-US" dirty="0" err="1" smtClean="0"/>
              <a:t>Gentz</a:t>
            </a:r>
            <a:r>
              <a:rPr lang="en-US" dirty="0" smtClean="0"/>
              <a:t>)       @</a:t>
            </a:r>
            <a:r>
              <a:rPr lang="en-US" dirty="0" err="1" smtClean="0"/>
              <a:t>ekkescorner</a:t>
            </a:r>
            <a:endParaRPr lang="en-US" dirty="0" smtClean="0"/>
          </a:p>
          <a:p>
            <a:endParaRPr lang="en-US" dirty="0" smtClean="0">
              <a:latin typeface="Arial" charset="0"/>
            </a:endParaRPr>
          </a:p>
          <a:p>
            <a:r>
              <a:rPr lang="en-US" dirty="0" smtClean="0"/>
              <a:t>Sources available at </a:t>
            </a:r>
            <a:r>
              <a:rPr lang="en-US" dirty="0" err="1" smtClean="0"/>
              <a:t>Github</a:t>
            </a:r>
            <a:r>
              <a:rPr lang="en-US" dirty="0" smtClean="0"/>
              <a:t>:</a:t>
            </a:r>
            <a:br>
              <a:rPr lang="en-US" dirty="0" smtClean="0"/>
            </a:br>
            <a:r>
              <a:rPr lang="en-US" u="sng" dirty="0" smtClean="0">
                <a:hlinkClick r:id="rId2"/>
              </a:rPr>
              <a:t>https://github.com/blackberry/opendataspace-cascades</a:t>
            </a:r>
            <a:r>
              <a:rPr lang="en-US" dirty="0" smtClean="0"/>
              <a:t/>
            </a:r>
            <a:br>
              <a:rPr lang="en-US" dirty="0" smtClean="0"/>
            </a:br>
            <a:r>
              <a:rPr lang="en-US" dirty="0" smtClean="0"/>
              <a:t>Download Application for free from BlackBerry World: '</a:t>
            </a:r>
            <a:r>
              <a:rPr lang="en-US" dirty="0" err="1" smtClean="0"/>
              <a:t>OpenDataSpace</a:t>
            </a:r>
            <a:r>
              <a:rPr lang="en-US" dirty="0" smtClean="0"/>
              <a:t>'</a:t>
            </a:r>
            <a:endParaRPr lang="en-US" dirty="0" smtClean="0">
              <a:latin typeface="Arial" charset="0"/>
            </a:endParaRPr>
          </a:p>
        </p:txBody>
      </p:sp>
      <p:sp>
        <p:nvSpPr>
          <p:cNvPr id="14340" name="Slide Number Placeholder 4"/>
          <p:cNvSpPr>
            <a:spLocks noGrp="1"/>
          </p:cNvSpPr>
          <p:nvPr>
            <p:ph type="sldNum" sz="quarter" idx="4294967295"/>
          </p:nvPr>
        </p:nvSpPr>
        <p:spPr>
          <a:xfrm>
            <a:off x="7010400" y="4672013"/>
            <a:ext cx="2133600" cy="357187"/>
          </a:xfrm>
          <a:noFill/>
        </p:spPr>
        <p:txBody>
          <a:bodyPr/>
          <a:lstStyle/>
          <a:p>
            <a:fld id="{773D1E65-4537-4608-BEBC-7670CB0A9636}" type="slidenum">
              <a:rPr lang="en-US" smtClean="0">
                <a:latin typeface="Arial" charset="0"/>
              </a:rPr>
              <a:pPr/>
              <a:t>51</a:t>
            </a:fld>
            <a:endParaRPr lang="en-US" smtClean="0">
              <a:latin typeface="Arial" charset="0"/>
            </a:endParaRPr>
          </a:p>
        </p:txBody>
      </p:sp>
      <p:pic>
        <p:nvPicPr>
          <p:cNvPr id="5" name="Picture 4"/>
          <p:cNvPicPr>
            <a:picLocks noChangeAspect="1" noChangeArrowheads="1"/>
          </p:cNvPicPr>
          <p:nvPr/>
        </p:nvPicPr>
        <p:blipFill>
          <a:blip r:embed="rId3" cstate="print"/>
          <a:srcRect/>
          <a:stretch>
            <a:fillRect/>
          </a:stretch>
        </p:blipFill>
        <p:spPr bwMode="auto">
          <a:xfrm>
            <a:off x="3886200" y="2266950"/>
            <a:ext cx="517342" cy="517367"/>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pPr lvl="0"/>
            <a:r>
              <a:rPr lang="en-US" dirty="0" smtClean="0"/>
              <a:t>Live Demo from </a:t>
            </a:r>
            <a:r>
              <a:rPr lang="en-US" dirty="0" err="1" smtClean="0"/>
              <a:t>OpenDataSpace</a:t>
            </a:r>
            <a:r>
              <a:rPr lang="en-US" dirty="0" smtClean="0"/>
              <a:t> Application: </a:t>
            </a:r>
            <a:endParaRPr lang="en-US" sz="2000" dirty="0" smtClean="0"/>
          </a:p>
          <a:p>
            <a:pPr lvl="1"/>
            <a:r>
              <a:rPr lang="en-US" dirty="0" err="1" smtClean="0"/>
              <a:t>ImageViewer</a:t>
            </a:r>
            <a:endParaRPr lang="en-US" sz="1800" dirty="0" smtClean="0"/>
          </a:p>
          <a:p>
            <a:pPr lvl="1"/>
            <a:r>
              <a:rPr lang="en-US" dirty="0" err="1" smtClean="0"/>
              <a:t>MediaPlayer</a:t>
            </a:r>
            <a:r>
              <a:rPr lang="en-US" dirty="0" smtClean="0"/>
              <a:t> (Video, Audio)</a:t>
            </a:r>
            <a:endParaRPr lang="en-US" sz="1800" dirty="0" smtClean="0"/>
          </a:p>
          <a:p>
            <a:pPr lvl="1"/>
            <a:r>
              <a:rPr lang="en-US" dirty="0" smtClean="0"/>
              <a:t>BBM (Chat, </a:t>
            </a:r>
            <a:r>
              <a:rPr lang="en-US" dirty="0" err="1" smtClean="0"/>
              <a:t>ShareLink</a:t>
            </a:r>
            <a:r>
              <a:rPr lang="en-US" dirty="0" smtClean="0"/>
              <a:t>)</a:t>
            </a:r>
            <a:endParaRPr lang="en-US" sz="1800" dirty="0" smtClean="0"/>
          </a:p>
          <a:p>
            <a:pPr lvl="1"/>
            <a:r>
              <a:rPr lang="en-US" dirty="0" smtClean="0"/>
              <a:t>BlackBerry World (Review)</a:t>
            </a:r>
            <a:endParaRPr lang="en-US" sz="1800" dirty="0" smtClean="0"/>
          </a:p>
          <a:p>
            <a:pPr lvl="1"/>
            <a:r>
              <a:rPr lang="en-US" dirty="0" smtClean="0"/>
              <a:t>App as Target (invoked as Card from another APP)</a:t>
            </a:r>
            <a:endParaRPr lang="en-US" sz="1800" dirty="0" smtClean="0"/>
          </a:p>
          <a:p>
            <a:pPr lvl="0"/>
            <a:r>
              <a:rPr lang="en-US" dirty="0" smtClean="0"/>
              <a:t>Live Demo from SerCar10:</a:t>
            </a:r>
            <a:r>
              <a:rPr lang="en-US" sz="2000" dirty="0" smtClean="0"/>
              <a:t> </a:t>
            </a:r>
          </a:p>
          <a:p>
            <a:pPr lvl="1"/>
            <a:r>
              <a:rPr lang="en-US" dirty="0" err="1" smtClean="0"/>
              <a:t>RouteMapInvoker</a:t>
            </a:r>
            <a:endParaRPr lang="en-US" sz="1800" dirty="0" smtClean="0"/>
          </a:p>
          <a:p>
            <a:r>
              <a:rPr lang="en-US" dirty="0" smtClean="0"/>
              <a:t>Sources:</a:t>
            </a:r>
            <a:endParaRPr lang="en-US" sz="2000" dirty="0" smtClean="0"/>
          </a:p>
          <a:p>
            <a:pPr lvl="0"/>
            <a:r>
              <a:rPr lang="en-US" u="sng" dirty="0" smtClean="0">
                <a:hlinkClick r:id="rId2"/>
              </a:rPr>
              <a:t>https://github.com/blackberry/opendataspace-cascades</a:t>
            </a:r>
            <a:endParaRPr lang="en-US" sz="2000" dirty="0" smtClean="0"/>
          </a:p>
          <a:p>
            <a:pPr lvl="0"/>
            <a:r>
              <a:rPr lang="en-US" u="sng" dirty="0" smtClean="0">
                <a:hlinkClick r:id="rId3"/>
              </a:rPr>
              <a:t>https://github.com/OpenDataSpace/file-upload2ods</a:t>
            </a:r>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D84B64D9-8385-4DDB-B491-31DBBA9B6E56}" type="slidenum">
              <a:rPr lang="en-US" smtClean="0"/>
              <a:pPr>
                <a:defRPr/>
              </a:pPr>
              <a:t>52</a:t>
            </a:fld>
            <a:endParaRPr lang="en-US"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1485900"/>
            <a:ext cx="7772400" cy="955675"/>
          </a:xfrm>
        </p:spPr>
        <p:txBody>
          <a:bodyPr/>
          <a:lstStyle/>
          <a:p>
            <a:r>
              <a:rPr lang="en-US" smtClean="0">
                <a:latin typeface="Arial" charset="0"/>
              </a:rPr>
              <a:t>THANK YOU</a:t>
            </a:r>
          </a:p>
        </p:txBody>
      </p:sp>
      <p:sp>
        <p:nvSpPr>
          <p:cNvPr id="17411" name="Rectangle 3"/>
          <p:cNvSpPr>
            <a:spLocks noGrp="1" noChangeArrowheads="1"/>
          </p:cNvSpPr>
          <p:nvPr>
            <p:ph type="subTitle" idx="1"/>
          </p:nvPr>
        </p:nvSpPr>
        <p:spPr>
          <a:xfrm>
            <a:off x="685800" y="2571750"/>
            <a:ext cx="6400800" cy="1217613"/>
          </a:xfrm>
        </p:spPr>
        <p:txBody>
          <a:bodyPr/>
          <a:lstStyle/>
          <a:p>
            <a:r>
              <a:rPr lang="en-US" dirty="0" smtClean="0">
                <a:latin typeface="Arial" charset="0"/>
              </a:rPr>
              <a:t>Jam 318</a:t>
            </a:r>
          </a:p>
          <a:p>
            <a:r>
              <a:rPr lang="en-US" dirty="0" smtClean="0">
                <a:latin typeface="Arial" charset="0"/>
              </a:rPr>
              <a:t>Mark Sohm</a:t>
            </a:r>
          </a:p>
          <a:p>
            <a:r>
              <a:rPr lang="en-US" dirty="0" smtClean="0">
                <a:latin typeface="Arial" charset="0"/>
              </a:rPr>
              <a:t>Kamel Lajili</a:t>
            </a:r>
          </a:p>
          <a:p>
            <a:r>
              <a:rPr lang="en-US" dirty="0" smtClean="0"/>
              <a:t>ekke (</a:t>
            </a:r>
            <a:r>
              <a:rPr lang="en-US" dirty="0" err="1" smtClean="0"/>
              <a:t>Ekkehard</a:t>
            </a:r>
            <a:r>
              <a:rPr lang="en-US" dirty="0" smtClean="0"/>
              <a:t> </a:t>
            </a:r>
            <a:r>
              <a:rPr lang="en-US" dirty="0" err="1" smtClean="0"/>
              <a:t>Gentz</a:t>
            </a:r>
            <a:r>
              <a:rPr lang="en-US" dirty="0" smtClean="0"/>
              <a:t>)</a:t>
            </a:r>
            <a:endParaRPr lang="en-US" dirty="0" smtClean="0">
              <a:latin typeface="Arial" charset="0"/>
            </a:endParaRPr>
          </a:p>
          <a:p>
            <a:r>
              <a:rPr lang="en-US" dirty="0" smtClean="0">
                <a:latin typeface="Arial" charset="0"/>
              </a:rPr>
              <a:t>5 – 6 February, 2013</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 Invocation</a:t>
            </a:r>
            <a:endParaRPr lang="en-US" dirty="0"/>
          </a:p>
        </p:txBody>
      </p:sp>
      <p:sp>
        <p:nvSpPr>
          <p:cNvPr id="4" name="Slide Number Placeholder 3"/>
          <p:cNvSpPr>
            <a:spLocks noGrp="1"/>
          </p:cNvSpPr>
          <p:nvPr>
            <p:ph type="sldNum" sz="quarter" idx="10"/>
          </p:nvPr>
        </p:nvSpPr>
        <p:spPr/>
        <p:txBody>
          <a:bodyPr/>
          <a:lstStyle/>
          <a:p>
            <a:pPr>
              <a:defRPr/>
            </a:pPr>
            <a:fld id="{D84B64D9-8385-4DDB-B491-31DBBA9B6E56}" type="slidenum">
              <a:rPr lang="en-US" smtClean="0"/>
              <a:pPr>
                <a:defRPr/>
              </a:pPr>
              <a:t>6</a:t>
            </a:fld>
            <a:endParaRPr lang="en-US" dirty="0"/>
          </a:p>
        </p:txBody>
      </p:sp>
      <p:pic>
        <p:nvPicPr>
          <p:cNvPr id="1026" name="Picture 2" descr="Z:\camera\IMG_00000003.png"/>
          <p:cNvPicPr>
            <a:picLocks noChangeAspect="1" noChangeArrowheads="1"/>
          </p:cNvPicPr>
          <p:nvPr/>
        </p:nvPicPr>
        <p:blipFill>
          <a:blip r:embed="rId2" cstate="print"/>
          <a:srcRect/>
          <a:stretch>
            <a:fillRect/>
          </a:stretch>
        </p:blipFill>
        <p:spPr bwMode="auto">
          <a:xfrm>
            <a:off x="381000" y="1123950"/>
            <a:ext cx="1920240" cy="3200400"/>
          </a:xfrm>
          <a:prstGeom prst="rect">
            <a:avLst/>
          </a:prstGeom>
          <a:noFill/>
        </p:spPr>
      </p:pic>
      <p:pic>
        <p:nvPicPr>
          <p:cNvPr id="1027" name="Picture 3" descr="Z:\camera\IMG_00000011.png"/>
          <p:cNvPicPr>
            <a:picLocks noChangeAspect="1" noChangeArrowheads="1"/>
          </p:cNvPicPr>
          <p:nvPr/>
        </p:nvPicPr>
        <p:blipFill>
          <a:blip r:embed="rId3" cstate="print"/>
          <a:srcRect/>
          <a:stretch>
            <a:fillRect/>
          </a:stretch>
        </p:blipFill>
        <p:spPr bwMode="auto">
          <a:xfrm>
            <a:off x="3581400" y="1200150"/>
            <a:ext cx="1920240" cy="3200400"/>
          </a:xfrm>
          <a:prstGeom prst="rect">
            <a:avLst/>
          </a:prstGeom>
          <a:noFill/>
        </p:spPr>
      </p:pic>
      <p:pic>
        <p:nvPicPr>
          <p:cNvPr id="1028" name="Picture 4" descr="Z:\camera\IMG_00000016.png"/>
          <p:cNvPicPr>
            <a:picLocks noChangeAspect="1" noChangeArrowheads="1"/>
          </p:cNvPicPr>
          <p:nvPr/>
        </p:nvPicPr>
        <p:blipFill>
          <a:blip r:embed="rId4" cstate="print"/>
          <a:srcRect/>
          <a:stretch>
            <a:fillRect/>
          </a:stretch>
        </p:blipFill>
        <p:spPr bwMode="auto">
          <a:xfrm>
            <a:off x="6629400" y="1200150"/>
            <a:ext cx="1920240" cy="3200400"/>
          </a:xfrm>
          <a:prstGeom prst="rect">
            <a:avLst/>
          </a:prstGeom>
          <a:noFill/>
        </p:spPr>
      </p:pic>
      <p:sp>
        <p:nvSpPr>
          <p:cNvPr id="8" name="Right Arrow 7"/>
          <p:cNvSpPr>
            <a:spLocks noChangeArrowheads="1"/>
          </p:cNvSpPr>
          <p:nvPr/>
        </p:nvSpPr>
        <p:spPr bwMode="auto">
          <a:xfrm>
            <a:off x="2438400" y="2571750"/>
            <a:ext cx="9144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algn="ctr"/>
            <a:endParaRPr lang="en-US"/>
          </a:p>
        </p:txBody>
      </p:sp>
      <p:sp>
        <p:nvSpPr>
          <p:cNvPr id="10" name="Right Arrow 9"/>
          <p:cNvSpPr>
            <a:spLocks noChangeArrowheads="1"/>
          </p:cNvSpPr>
          <p:nvPr/>
        </p:nvSpPr>
        <p:spPr bwMode="auto">
          <a:xfrm>
            <a:off x="5562600" y="2571750"/>
            <a:ext cx="9144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algn="ctr"/>
            <a:endParaRPr lang="en-US"/>
          </a:p>
        </p:txBody>
      </p:sp>
      <p:sp>
        <p:nvSpPr>
          <p:cNvPr id="11" name="TextBox 10"/>
          <p:cNvSpPr txBox="1"/>
          <p:nvPr/>
        </p:nvSpPr>
        <p:spPr>
          <a:xfrm>
            <a:off x="3200400" y="4629150"/>
            <a:ext cx="2514600" cy="338554"/>
          </a:xfrm>
          <a:prstGeom prst="rect">
            <a:avLst/>
          </a:prstGeom>
          <a:noFill/>
        </p:spPr>
        <p:txBody>
          <a:bodyPr wrap="square" rtlCol="0">
            <a:spAutoFit/>
          </a:bodyPr>
          <a:lstStyle/>
          <a:p>
            <a:r>
              <a:rPr lang="en-US" dirty="0" smtClean="0"/>
              <a:t>Share a PNG over BBM</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 Invocation</a:t>
            </a:r>
            <a:endParaRPr lang="en-US" dirty="0"/>
          </a:p>
        </p:txBody>
      </p:sp>
      <p:sp>
        <p:nvSpPr>
          <p:cNvPr id="4" name="Slide Number Placeholder 3"/>
          <p:cNvSpPr>
            <a:spLocks noGrp="1"/>
          </p:cNvSpPr>
          <p:nvPr>
            <p:ph type="sldNum" sz="quarter" idx="10"/>
          </p:nvPr>
        </p:nvSpPr>
        <p:spPr/>
        <p:txBody>
          <a:bodyPr/>
          <a:lstStyle/>
          <a:p>
            <a:pPr>
              <a:defRPr/>
            </a:pPr>
            <a:fld id="{D84B64D9-8385-4DDB-B491-31DBBA9B6E56}" type="slidenum">
              <a:rPr lang="en-US" smtClean="0"/>
              <a:pPr>
                <a:defRPr/>
              </a:pPr>
              <a:t>7</a:t>
            </a:fld>
            <a:endParaRPr lang="en-US" dirty="0"/>
          </a:p>
        </p:txBody>
      </p:sp>
      <p:pic>
        <p:nvPicPr>
          <p:cNvPr id="2050" name="Picture 2" descr="Z:\camera\IMG_00000003.png"/>
          <p:cNvPicPr>
            <a:picLocks noChangeAspect="1" noChangeArrowheads="1"/>
          </p:cNvPicPr>
          <p:nvPr/>
        </p:nvPicPr>
        <p:blipFill>
          <a:blip r:embed="rId2" cstate="print"/>
          <a:srcRect/>
          <a:stretch>
            <a:fillRect/>
          </a:stretch>
        </p:blipFill>
        <p:spPr bwMode="auto">
          <a:xfrm>
            <a:off x="365760" y="1123950"/>
            <a:ext cx="1920240" cy="3200400"/>
          </a:xfrm>
          <a:prstGeom prst="rect">
            <a:avLst/>
          </a:prstGeom>
          <a:noFill/>
        </p:spPr>
      </p:pic>
      <p:pic>
        <p:nvPicPr>
          <p:cNvPr id="2051" name="Picture 3" descr="Z:\camera\IMG_00000004.png"/>
          <p:cNvPicPr>
            <a:picLocks noChangeAspect="1" noChangeArrowheads="1"/>
          </p:cNvPicPr>
          <p:nvPr/>
        </p:nvPicPr>
        <p:blipFill>
          <a:blip r:embed="rId3" cstate="print"/>
          <a:srcRect/>
          <a:stretch>
            <a:fillRect/>
          </a:stretch>
        </p:blipFill>
        <p:spPr bwMode="auto">
          <a:xfrm>
            <a:off x="3505200" y="1123950"/>
            <a:ext cx="1920240" cy="3200400"/>
          </a:xfrm>
          <a:prstGeom prst="rect">
            <a:avLst/>
          </a:prstGeom>
          <a:noFill/>
        </p:spPr>
      </p:pic>
      <p:pic>
        <p:nvPicPr>
          <p:cNvPr id="7" name="Picture 4" descr="Z:\camera\IMG_00000016.png"/>
          <p:cNvPicPr>
            <a:picLocks noChangeAspect="1" noChangeArrowheads="1"/>
          </p:cNvPicPr>
          <p:nvPr/>
        </p:nvPicPr>
        <p:blipFill>
          <a:blip r:embed="rId4" cstate="print"/>
          <a:srcRect/>
          <a:stretch>
            <a:fillRect/>
          </a:stretch>
        </p:blipFill>
        <p:spPr bwMode="auto">
          <a:xfrm>
            <a:off x="6629400" y="1200150"/>
            <a:ext cx="1920240" cy="3200400"/>
          </a:xfrm>
          <a:prstGeom prst="rect">
            <a:avLst/>
          </a:prstGeom>
          <a:noFill/>
        </p:spPr>
      </p:pic>
      <p:sp>
        <p:nvSpPr>
          <p:cNvPr id="8" name="TextBox 7"/>
          <p:cNvSpPr txBox="1"/>
          <p:nvPr/>
        </p:nvSpPr>
        <p:spPr>
          <a:xfrm>
            <a:off x="1981200" y="4629150"/>
            <a:ext cx="5410200" cy="338554"/>
          </a:xfrm>
          <a:prstGeom prst="rect">
            <a:avLst/>
          </a:prstGeom>
          <a:noFill/>
        </p:spPr>
        <p:txBody>
          <a:bodyPr wrap="square" rtlCol="0">
            <a:spAutoFit/>
          </a:bodyPr>
          <a:lstStyle/>
          <a:p>
            <a:r>
              <a:rPr lang="en-US" dirty="0" smtClean="0"/>
              <a:t>Share a PNG, allow the user to choose the application</a:t>
            </a:r>
            <a:endParaRPr lang="en-US" dirty="0"/>
          </a:p>
        </p:txBody>
      </p:sp>
      <p:sp>
        <p:nvSpPr>
          <p:cNvPr id="9" name="Right Arrow 8"/>
          <p:cNvSpPr>
            <a:spLocks noChangeArrowheads="1"/>
          </p:cNvSpPr>
          <p:nvPr/>
        </p:nvSpPr>
        <p:spPr bwMode="auto">
          <a:xfrm>
            <a:off x="2438400" y="2571750"/>
            <a:ext cx="9144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algn="ctr"/>
            <a:endParaRPr lang="en-US"/>
          </a:p>
        </p:txBody>
      </p:sp>
      <p:sp>
        <p:nvSpPr>
          <p:cNvPr id="11" name="Right Arrow 10"/>
          <p:cNvSpPr>
            <a:spLocks noChangeArrowheads="1"/>
          </p:cNvSpPr>
          <p:nvPr/>
        </p:nvSpPr>
        <p:spPr bwMode="auto">
          <a:xfrm>
            <a:off x="5562600" y="2571750"/>
            <a:ext cx="9144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algn="ctr"/>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Unbound Invocation</a:t>
            </a:r>
            <a:endParaRPr lang="en-US" dirty="0"/>
          </a:p>
        </p:txBody>
      </p:sp>
      <p:sp>
        <p:nvSpPr>
          <p:cNvPr id="4" name="Slide Number Placeholder 3"/>
          <p:cNvSpPr>
            <a:spLocks noGrp="1"/>
          </p:cNvSpPr>
          <p:nvPr>
            <p:ph type="sldNum" sz="quarter" idx="10"/>
          </p:nvPr>
        </p:nvSpPr>
        <p:spPr/>
        <p:txBody>
          <a:bodyPr/>
          <a:lstStyle/>
          <a:p>
            <a:pPr>
              <a:defRPr/>
            </a:pPr>
            <a:fld id="{D84B64D9-8385-4DDB-B491-31DBBA9B6E56}" type="slidenum">
              <a:rPr lang="en-US" smtClean="0"/>
              <a:pPr>
                <a:defRPr/>
              </a:pPr>
              <a:t>8</a:t>
            </a:fld>
            <a:endParaRPr lang="en-US" dirty="0"/>
          </a:p>
        </p:txBody>
      </p:sp>
      <p:pic>
        <p:nvPicPr>
          <p:cNvPr id="5" name="Picture 11" descr="https://encrypted-tbn1.google.com/images?q=tbn:ANd9GcQV_9VhGZhkKqICAX5wzL1HsUNFMj7h7dBo0xYj5oiN0PSZDb_5qg"/>
          <p:cNvPicPr>
            <a:picLocks noChangeAspect="1" noChangeArrowheads="1"/>
          </p:cNvPicPr>
          <p:nvPr/>
        </p:nvPicPr>
        <p:blipFill>
          <a:blip r:embed="rId2" cstate="print"/>
          <a:srcRect/>
          <a:stretch>
            <a:fillRect/>
          </a:stretch>
        </p:blipFill>
        <p:spPr bwMode="auto">
          <a:xfrm>
            <a:off x="914400" y="3028950"/>
            <a:ext cx="762000" cy="719138"/>
          </a:xfrm>
          <a:prstGeom prst="rect">
            <a:avLst/>
          </a:prstGeom>
          <a:noFill/>
          <a:ln w="9525">
            <a:noFill/>
            <a:miter lim="800000"/>
            <a:headEnd/>
            <a:tailEnd/>
          </a:ln>
        </p:spPr>
      </p:pic>
      <p:sp>
        <p:nvSpPr>
          <p:cNvPr id="6" name="Cloud Callout 21"/>
          <p:cNvSpPr>
            <a:spLocks noChangeArrowheads="1"/>
          </p:cNvSpPr>
          <p:nvPr/>
        </p:nvSpPr>
        <p:spPr bwMode="auto">
          <a:xfrm>
            <a:off x="685800" y="1657350"/>
            <a:ext cx="2286000" cy="1066800"/>
          </a:xfrm>
          <a:prstGeom prst="cloudCallout">
            <a:avLst>
              <a:gd name="adj1" fmla="val -20833"/>
              <a:gd name="adj2" fmla="val 62500"/>
            </a:avLst>
          </a:prstGeom>
          <a:solidFill>
            <a:schemeClr val="accent1"/>
          </a:solidFill>
          <a:ln w="9525" algn="ctr">
            <a:solidFill>
              <a:schemeClr val="tx1"/>
            </a:solidFill>
            <a:round/>
            <a:headEnd/>
            <a:tailEnd/>
          </a:ln>
        </p:spPr>
        <p:txBody>
          <a:bodyPr/>
          <a:lstStyle/>
          <a:p>
            <a:pPr algn="ctr"/>
            <a:r>
              <a:rPr lang="en-US" sz="1200" dirty="0">
                <a:solidFill>
                  <a:srgbClr val="FFFFFF"/>
                </a:solidFill>
                <a:latin typeface="Comic Sans MS" pitchFamily="66" charset="0"/>
              </a:rPr>
              <a:t>I need to </a:t>
            </a:r>
            <a:r>
              <a:rPr lang="en-US" sz="1200" b="1" dirty="0">
                <a:solidFill>
                  <a:srgbClr val="FFFFFF"/>
                </a:solidFill>
                <a:latin typeface="Comic Sans MS" pitchFamily="66" charset="0"/>
              </a:rPr>
              <a:t>open</a:t>
            </a:r>
            <a:r>
              <a:rPr lang="en-US" sz="1200" dirty="0">
                <a:solidFill>
                  <a:srgbClr val="FFFFFF"/>
                </a:solidFill>
                <a:latin typeface="Comic Sans MS" pitchFamily="66" charset="0"/>
              </a:rPr>
              <a:t> this </a:t>
            </a:r>
            <a:r>
              <a:rPr lang="en-US" sz="1200" b="1" dirty="0">
                <a:solidFill>
                  <a:srgbClr val="FFFFFF"/>
                </a:solidFill>
                <a:latin typeface="Comic Sans MS" pitchFamily="66" charset="0"/>
              </a:rPr>
              <a:t>.doc </a:t>
            </a:r>
            <a:r>
              <a:rPr lang="en-US" sz="1200" dirty="0">
                <a:solidFill>
                  <a:srgbClr val="FFFFFF"/>
                </a:solidFill>
                <a:latin typeface="Comic Sans MS" pitchFamily="66" charset="0"/>
              </a:rPr>
              <a:t>file. Anyone?</a:t>
            </a:r>
          </a:p>
        </p:txBody>
      </p:sp>
      <p:pic>
        <p:nvPicPr>
          <p:cNvPr id="7" name="Picture 6"/>
          <p:cNvPicPr>
            <a:picLocks noChangeAspect="1" noChangeArrowheads="1"/>
          </p:cNvPicPr>
          <p:nvPr/>
        </p:nvPicPr>
        <p:blipFill>
          <a:blip r:embed="rId3" cstate="print"/>
          <a:srcRect/>
          <a:stretch>
            <a:fillRect/>
          </a:stretch>
        </p:blipFill>
        <p:spPr bwMode="auto">
          <a:xfrm>
            <a:off x="6553200" y="2038350"/>
            <a:ext cx="657225" cy="504825"/>
          </a:xfrm>
          <a:prstGeom prst="rect">
            <a:avLst/>
          </a:prstGeom>
          <a:noFill/>
          <a:ln w="9525">
            <a:noFill/>
            <a:miter lim="800000"/>
            <a:headEnd/>
            <a:tailEnd/>
          </a:ln>
        </p:spPr>
      </p:pic>
      <p:pic>
        <p:nvPicPr>
          <p:cNvPr id="8" name="Picture 7"/>
          <p:cNvPicPr>
            <a:picLocks noChangeAspect="1" noChangeArrowheads="1"/>
          </p:cNvPicPr>
          <p:nvPr/>
        </p:nvPicPr>
        <p:blipFill>
          <a:blip r:embed="rId3" cstate="print"/>
          <a:srcRect/>
          <a:stretch>
            <a:fillRect/>
          </a:stretch>
        </p:blipFill>
        <p:spPr bwMode="auto">
          <a:xfrm>
            <a:off x="6553200" y="3257550"/>
            <a:ext cx="657225" cy="504825"/>
          </a:xfrm>
          <a:prstGeom prst="rect">
            <a:avLst/>
          </a:prstGeom>
          <a:noFill/>
          <a:ln w="9525">
            <a:noFill/>
            <a:miter lim="800000"/>
            <a:headEnd/>
            <a:tailEnd/>
          </a:ln>
        </p:spPr>
      </p:pic>
      <p:pic>
        <p:nvPicPr>
          <p:cNvPr id="9" name="Picture 8"/>
          <p:cNvPicPr>
            <a:picLocks noChangeAspect="1" noChangeArrowheads="1"/>
          </p:cNvPicPr>
          <p:nvPr/>
        </p:nvPicPr>
        <p:blipFill>
          <a:blip r:embed="rId3" cstate="print"/>
          <a:srcRect/>
          <a:stretch>
            <a:fillRect/>
          </a:stretch>
        </p:blipFill>
        <p:spPr bwMode="auto">
          <a:xfrm>
            <a:off x="6553200" y="4505325"/>
            <a:ext cx="657225" cy="504825"/>
          </a:xfrm>
          <a:prstGeom prst="rect">
            <a:avLst/>
          </a:prstGeom>
          <a:noFill/>
          <a:ln w="9525">
            <a:noFill/>
            <a:miter lim="800000"/>
            <a:headEnd/>
            <a:tailEnd/>
          </a:ln>
        </p:spPr>
      </p:pic>
      <p:sp>
        <p:nvSpPr>
          <p:cNvPr id="10" name="Cloud Callout 21"/>
          <p:cNvSpPr>
            <a:spLocks noChangeArrowheads="1"/>
          </p:cNvSpPr>
          <p:nvPr/>
        </p:nvSpPr>
        <p:spPr bwMode="auto">
          <a:xfrm>
            <a:off x="6934200" y="1276350"/>
            <a:ext cx="1447800" cy="838200"/>
          </a:xfrm>
          <a:prstGeom prst="cloudCallout">
            <a:avLst>
              <a:gd name="adj1" fmla="val -20833"/>
              <a:gd name="adj2" fmla="val 62500"/>
            </a:avLst>
          </a:prstGeom>
          <a:solidFill>
            <a:schemeClr val="accent1"/>
          </a:solidFill>
          <a:ln w="9525" algn="ctr">
            <a:solidFill>
              <a:schemeClr val="tx1"/>
            </a:solidFill>
            <a:round/>
            <a:headEnd/>
            <a:tailEnd/>
          </a:ln>
        </p:spPr>
        <p:txBody>
          <a:bodyPr/>
          <a:lstStyle/>
          <a:p>
            <a:pPr algn="ctr"/>
            <a:r>
              <a:rPr lang="en-US" sz="1200" dirty="0">
                <a:solidFill>
                  <a:schemeClr val="tx2"/>
                </a:solidFill>
                <a:latin typeface="Comic Sans MS" pitchFamily="66" charset="0"/>
              </a:rPr>
              <a:t>I can </a:t>
            </a:r>
            <a:r>
              <a:rPr lang="en-US" sz="1200" b="1" dirty="0">
                <a:solidFill>
                  <a:schemeClr val="tx2"/>
                </a:solidFill>
                <a:latin typeface="Comic Sans MS" pitchFamily="66" charset="0"/>
              </a:rPr>
              <a:t>open</a:t>
            </a:r>
            <a:r>
              <a:rPr lang="en-US" sz="1200" dirty="0">
                <a:solidFill>
                  <a:schemeClr val="tx2"/>
                </a:solidFill>
                <a:latin typeface="Comic Sans MS" pitchFamily="66" charset="0"/>
              </a:rPr>
              <a:t> </a:t>
            </a:r>
            <a:r>
              <a:rPr lang="en-US" sz="1200" b="1" dirty="0">
                <a:solidFill>
                  <a:schemeClr val="tx2"/>
                </a:solidFill>
                <a:latin typeface="Comic Sans MS" pitchFamily="66" charset="0"/>
              </a:rPr>
              <a:t>.doc</a:t>
            </a:r>
            <a:r>
              <a:rPr lang="en-US" sz="1200" dirty="0">
                <a:solidFill>
                  <a:schemeClr val="tx2"/>
                </a:solidFill>
                <a:latin typeface="Comic Sans MS" pitchFamily="66" charset="0"/>
              </a:rPr>
              <a:t> files</a:t>
            </a:r>
          </a:p>
        </p:txBody>
      </p:sp>
      <p:sp>
        <p:nvSpPr>
          <p:cNvPr id="11" name="Cloud Callout 21"/>
          <p:cNvSpPr>
            <a:spLocks noChangeArrowheads="1"/>
          </p:cNvSpPr>
          <p:nvPr/>
        </p:nvSpPr>
        <p:spPr bwMode="auto">
          <a:xfrm>
            <a:off x="6934200" y="2495550"/>
            <a:ext cx="1447800" cy="838200"/>
          </a:xfrm>
          <a:prstGeom prst="cloudCallout">
            <a:avLst>
              <a:gd name="adj1" fmla="val -20833"/>
              <a:gd name="adj2" fmla="val 62500"/>
            </a:avLst>
          </a:prstGeom>
          <a:solidFill>
            <a:schemeClr val="accent1"/>
          </a:solidFill>
          <a:ln w="9525" algn="ctr">
            <a:solidFill>
              <a:schemeClr val="tx1"/>
            </a:solidFill>
            <a:round/>
            <a:headEnd/>
            <a:tailEnd/>
          </a:ln>
        </p:spPr>
        <p:txBody>
          <a:bodyPr/>
          <a:lstStyle/>
          <a:p>
            <a:pPr algn="ctr"/>
            <a:r>
              <a:rPr lang="en-US" sz="1200" dirty="0">
                <a:solidFill>
                  <a:schemeClr val="tx2"/>
                </a:solidFill>
                <a:latin typeface="Comic Sans MS" pitchFamily="66" charset="0"/>
              </a:rPr>
              <a:t>I can </a:t>
            </a:r>
            <a:r>
              <a:rPr lang="en-US" sz="1200" b="1" dirty="0">
                <a:solidFill>
                  <a:schemeClr val="tx2"/>
                </a:solidFill>
                <a:latin typeface="Comic Sans MS" pitchFamily="66" charset="0"/>
              </a:rPr>
              <a:t>open</a:t>
            </a:r>
            <a:r>
              <a:rPr lang="en-US" sz="1200" dirty="0">
                <a:solidFill>
                  <a:schemeClr val="tx2"/>
                </a:solidFill>
                <a:latin typeface="Comic Sans MS" pitchFamily="66" charset="0"/>
              </a:rPr>
              <a:t> </a:t>
            </a:r>
            <a:r>
              <a:rPr lang="en-US" sz="1200" b="1" dirty="0" smtClean="0">
                <a:solidFill>
                  <a:schemeClr val="tx2"/>
                </a:solidFill>
                <a:latin typeface="Comic Sans MS" pitchFamily="66" charset="0"/>
              </a:rPr>
              <a:t>.doc</a:t>
            </a:r>
            <a:r>
              <a:rPr lang="en-US" sz="1200" dirty="0" smtClean="0">
                <a:solidFill>
                  <a:schemeClr val="tx2"/>
                </a:solidFill>
                <a:latin typeface="Comic Sans MS" pitchFamily="66" charset="0"/>
              </a:rPr>
              <a:t> </a:t>
            </a:r>
            <a:r>
              <a:rPr lang="en-US" sz="1200" dirty="0">
                <a:solidFill>
                  <a:schemeClr val="tx2"/>
                </a:solidFill>
                <a:latin typeface="Comic Sans MS" pitchFamily="66" charset="0"/>
              </a:rPr>
              <a:t>files</a:t>
            </a:r>
          </a:p>
        </p:txBody>
      </p:sp>
      <p:sp>
        <p:nvSpPr>
          <p:cNvPr id="12" name="Cloud Callout 21"/>
          <p:cNvSpPr>
            <a:spLocks noChangeArrowheads="1"/>
          </p:cNvSpPr>
          <p:nvPr/>
        </p:nvSpPr>
        <p:spPr bwMode="auto">
          <a:xfrm>
            <a:off x="6934200" y="3790950"/>
            <a:ext cx="1447800" cy="838200"/>
          </a:xfrm>
          <a:prstGeom prst="cloudCallout">
            <a:avLst>
              <a:gd name="adj1" fmla="val -20833"/>
              <a:gd name="adj2" fmla="val 62500"/>
            </a:avLst>
          </a:prstGeom>
          <a:solidFill>
            <a:schemeClr val="accent1"/>
          </a:solidFill>
          <a:ln w="9525" algn="ctr">
            <a:solidFill>
              <a:schemeClr val="tx1"/>
            </a:solidFill>
            <a:round/>
            <a:headEnd/>
            <a:tailEnd/>
          </a:ln>
        </p:spPr>
        <p:txBody>
          <a:bodyPr/>
          <a:lstStyle/>
          <a:p>
            <a:pPr algn="ctr"/>
            <a:r>
              <a:rPr lang="en-US" sz="1200" dirty="0" smtClean="0">
                <a:solidFill>
                  <a:schemeClr val="tx2"/>
                </a:solidFill>
                <a:latin typeface="Comic Sans MS" pitchFamily="66" charset="0"/>
              </a:rPr>
              <a:t>I can open .</a:t>
            </a:r>
            <a:r>
              <a:rPr lang="en-US" sz="1200" dirty="0" err="1" smtClean="0">
                <a:solidFill>
                  <a:schemeClr val="tx2"/>
                </a:solidFill>
                <a:latin typeface="Comic Sans MS" pitchFamily="66" charset="0"/>
              </a:rPr>
              <a:t>png</a:t>
            </a:r>
            <a:r>
              <a:rPr lang="en-US" sz="1200" dirty="0" smtClean="0">
                <a:solidFill>
                  <a:schemeClr val="tx2"/>
                </a:solidFill>
                <a:latin typeface="Comic Sans MS" pitchFamily="66" charset="0"/>
              </a:rPr>
              <a:t> files</a:t>
            </a:r>
            <a:endParaRPr lang="en-US" sz="1200" dirty="0">
              <a:solidFill>
                <a:schemeClr val="tx2"/>
              </a:solidFill>
              <a:latin typeface="Comic Sans MS" pitchFamily="66" charset="0"/>
            </a:endParaRPr>
          </a:p>
        </p:txBody>
      </p:sp>
      <p:pic>
        <p:nvPicPr>
          <p:cNvPr id="13" name="Picture 9"/>
          <p:cNvPicPr>
            <a:picLocks noChangeAspect="1" noChangeArrowheads="1"/>
          </p:cNvPicPr>
          <p:nvPr/>
        </p:nvPicPr>
        <p:blipFill>
          <a:blip r:embed="rId4" cstate="print"/>
          <a:srcRect/>
          <a:stretch>
            <a:fillRect/>
          </a:stretch>
        </p:blipFill>
        <p:spPr bwMode="auto">
          <a:xfrm>
            <a:off x="3810000" y="2266950"/>
            <a:ext cx="1049338" cy="1600200"/>
          </a:xfrm>
          <a:prstGeom prst="rect">
            <a:avLst/>
          </a:prstGeom>
          <a:noFill/>
          <a:ln w="9525">
            <a:noFill/>
            <a:miter lim="800000"/>
            <a:headEnd/>
            <a:tailEnd/>
          </a:ln>
        </p:spPr>
      </p:pic>
      <p:sp>
        <p:nvSpPr>
          <p:cNvPr id="14" name="Right Arrow 13"/>
          <p:cNvSpPr>
            <a:spLocks noChangeArrowheads="1"/>
          </p:cNvSpPr>
          <p:nvPr/>
        </p:nvSpPr>
        <p:spPr bwMode="auto">
          <a:xfrm>
            <a:off x="1752600" y="3257550"/>
            <a:ext cx="19050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algn="ctr"/>
            <a:endParaRPr lang="en-US"/>
          </a:p>
        </p:txBody>
      </p:sp>
      <p:sp>
        <p:nvSpPr>
          <p:cNvPr id="15" name="Right Arrow 14"/>
          <p:cNvSpPr>
            <a:spLocks noChangeArrowheads="1"/>
          </p:cNvSpPr>
          <p:nvPr/>
        </p:nvSpPr>
        <p:spPr bwMode="auto">
          <a:xfrm rot="19778421">
            <a:off x="4806950" y="2727325"/>
            <a:ext cx="19050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algn="ctr"/>
            <a:endParaRPr lang="en-US"/>
          </a:p>
        </p:txBody>
      </p:sp>
      <p:sp>
        <p:nvSpPr>
          <p:cNvPr id="16" name="Rounded Rectangle 15"/>
          <p:cNvSpPr>
            <a:spLocks noChangeArrowheads="1"/>
          </p:cNvSpPr>
          <p:nvPr/>
        </p:nvSpPr>
        <p:spPr bwMode="auto">
          <a:xfrm>
            <a:off x="3352800" y="3867150"/>
            <a:ext cx="1981200" cy="304800"/>
          </a:xfrm>
          <a:prstGeom prst="roundRect">
            <a:avLst>
              <a:gd name="adj" fmla="val 16667"/>
            </a:avLst>
          </a:prstGeom>
          <a:solidFill>
            <a:schemeClr val="accent1"/>
          </a:solidFill>
          <a:ln w="9525" algn="ctr">
            <a:solidFill>
              <a:schemeClr val="tx1"/>
            </a:solidFill>
            <a:round/>
            <a:headEnd/>
            <a:tailEnd/>
          </a:ln>
        </p:spPr>
        <p:txBody>
          <a:bodyPr/>
          <a:lstStyle/>
          <a:p>
            <a:pPr algn="ctr"/>
            <a:r>
              <a:rPr lang="en-US" sz="1200" b="1">
                <a:solidFill>
                  <a:schemeClr val="tx2"/>
                </a:solidFill>
              </a:rPr>
              <a:t>Invocation</a:t>
            </a:r>
            <a:r>
              <a:rPr lang="en-US" sz="1200" b="1"/>
              <a:t> </a:t>
            </a:r>
            <a:r>
              <a:rPr lang="en-US" sz="1200" b="1">
                <a:solidFill>
                  <a:schemeClr val="tx2"/>
                </a:solidFill>
              </a:rPr>
              <a:t>Framework</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Unbound Invocation</a:t>
            </a:r>
            <a:endParaRPr lang="en-US" dirty="0"/>
          </a:p>
        </p:txBody>
      </p:sp>
      <p:sp>
        <p:nvSpPr>
          <p:cNvPr id="4" name="Slide Number Placeholder 3"/>
          <p:cNvSpPr>
            <a:spLocks noGrp="1"/>
          </p:cNvSpPr>
          <p:nvPr>
            <p:ph type="sldNum" sz="quarter" idx="10"/>
          </p:nvPr>
        </p:nvSpPr>
        <p:spPr/>
        <p:txBody>
          <a:bodyPr/>
          <a:lstStyle/>
          <a:p>
            <a:pPr>
              <a:defRPr/>
            </a:pPr>
            <a:fld id="{D84B64D9-8385-4DDB-B491-31DBBA9B6E56}" type="slidenum">
              <a:rPr lang="en-US" smtClean="0"/>
              <a:pPr>
                <a:defRPr/>
              </a:pPr>
              <a:t>9</a:t>
            </a:fld>
            <a:endParaRPr lang="en-US" dirty="0"/>
          </a:p>
        </p:txBody>
      </p:sp>
      <p:pic>
        <p:nvPicPr>
          <p:cNvPr id="5" name="Picture 2" descr="Z:\camera\IMG_00000003.png"/>
          <p:cNvPicPr>
            <a:picLocks noChangeAspect="1" noChangeArrowheads="1"/>
          </p:cNvPicPr>
          <p:nvPr/>
        </p:nvPicPr>
        <p:blipFill>
          <a:blip r:embed="rId2" cstate="print"/>
          <a:srcRect/>
          <a:stretch>
            <a:fillRect/>
          </a:stretch>
        </p:blipFill>
        <p:spPr bwMode="auto">
          <a:xfrm>
            <a:off x="1676400" y="1200150"/>
            <a:ext cx="1920240" cy="3200400"/>
          </a:xfrm>
          <a:prstGeom prst="rect">
            <a:avLst/>
          </a:prstGeom>
          <a:noFill/>
        </p:spPr>
      </p:pic>
      <p:sp>
        <p:nvSpPr>
          <p:cNvPr id="6" name="Right Arrow 5"/>
          <p:cNvSpPr>
            <a:spLocks noChangeArrowheads="1"/>
          </p:cNvSpPr>
          <p:nvPr/>
        </p:nvSpPr>
        <p:spPr bwMode="auto">
          <a:xfrm>
            <a:off x="4114800" y="2571750"/>
            <a:ext cx="914400" cy="228600"/>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algn="ctr"/>
            <a:endParaRPr lang="en-US"/>
          </a:p>
        </p:txBody>
      </p:sp>
      <p:sp>
        <p:nvSpPr>
          <p:cNvPr id="7" name="TextBox 6"/>
          <p:cNvSpPr txBox="1"/>
          <p:nvPr/>
        </p:nvSpPr>
        <p:spPr>
          <a:xfrm>
            <a:off x="1371600" y="4629150"/>
            <a:ext cx="6705600" cy="338554"/>
          </a:xfrm>
          <a:prstGeom prst="rect">
            <a:avLst/>
          </a:prstGeom>
          <a:noFill/>
        </p:spPr>
        <p:txBody>
          <a:bodyPr wrap="square" rtlCol="0">
            <a:spAutoFit/>
          </a:bodyPr>
          <a:lstStyle/>
          <a:p>
            <a:r>
              <a:rPr lang="en-US" dirty="0" smtClean="0"/>
              <a:t>Share a PNG, allow the invocation framework to choose the application</a:t>
            </a:r>
            <a:endParaRPr lang="en-US" dirty="0"/>
          </a:p>
        </p:txBody>
      </p:sp>
      <p:pic>
        <p:nvPicPr>
          <p:cNvPr id="3074" name="Picture 2" descr="Z:\camera\IMG_00000015.png"/>
          <p:cNvPicPr>
            <a:picLocks noChangeAspect="1" noChangeArrowheads="1"/>
          </p:cNvPicPr>
          <p:nvPr/>
        </p:nvPicPr>
        <p:blipFill>
          <a:blip r:embed="rId3" cstate="print"/>
          <a:srcRect/>
          <a:stretch>
            <a:fillRect/>
          </a:stretch>
        </p:blipFill>
        <p:spPr bwMode="auto">
          <a:xfrm>
            <a:off x="5638800" y="1200150"/>
            <a:ext cx="1920240" cy="3200400"/>
          </a:xfrm>
          <a:prstGeom prst="rect">
            <a:avLst/>
          </a:prstGeom>
          <a:noFill/>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ckBerry World 2011">
  <a:themeElements>
    <a:clrScheme name="BlackBerry World 2011 16">
      <a:dk1>
        <a:srgbClr val="000000"/>
      </a:dk1>
      <a:lt1>
        <a:srgbClr val="FFFFFF"/>
      </a:lt1>
      <a:dk2>
        <a:srgbClr val="FFFFFF"/>
      </a:dk2>
      <a:lt2>
        <a:srgbClr val="B2B2B2"/>
      </a:lt2>
      <a:accent1>
        <a:srgbClr val="005594"/>
      </a:accent1>
      <a:accent2>
        <a:srgbClr val="008675"/>
      </a:accent2>
      <a:accent3>
        <a:srgbClr val="FFFFFF"/>
      </a:accent3>
      <a:accent4>
        <a:srgbClr val="000000"/>
      </a:accent4>
      <a:accent5>
        <a:srgbClr val="AAB4C8"/>
      </a:accent5>
      <a:accent6>
        <a:srgbClr val="007969"/>
      </a:accent6>
      <a:hlink>
        <a:srgbClr val="FC8F00"/>
      </a:hlink>
      <a:folHlink>
        <a:srgbClr val="870014"/>
      </a:folHlink>
    </a:clrScheme>
    <a:fontScheme name="BlackBerry World 2011">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ckBerry World 20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ckBerry World 20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ckBerry World 20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ckBerry World 20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ckBerry World 20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ckBerry World 20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ckBerry World 20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Berry World 20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Berry World 20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Berry World 20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Berry World 20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Berry World 20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ckBerry World 2011 13">
        <a:dk1>
          <a:srgbClr val="000000"/>
        </a:dk1>
        <a:lt1>
          <a:srgbClr val="FFFFFF"/>
        </a:lt1>
        <a:dk2>
          <a:srgbClr val="FFFFFF"/>
        </a:dk2>
        <a:lt2>
          <a:srgbClr val="DDDDDD"/>
        </a:lt2>
        <a:accent1>
          <a:srgbClr val="005594"/>
        </a:accent1>
        <a:accent2>
          <a:srgbClr val="008675"/>
        </a:accent2>
        <a:accent3>
          <a:srgbClr val="FFFFFF"/>
        </a:accent3>
        <a:accent4>
          <a:srgbClr val="000000"/>
        </a:accent4>
        <a:accent5>
          <a:srgbClr val="AAB4C8"/>
        </a:accent5>
        <a:accent6>
          <a:srgbClr val="007969"/>
        </a:accent6>
        <a:hlink>
          <a:srgbClr val="877300"/>
        </a:hlink>
        <a:folHlink>
          <a:srgbClr val="870014"/>
        </a:folHlink>
      </a:clrScheme>
      <a:clrMap bg1="lt1" tx1="dk1" bg2="lt2" tx2="dk2" accent1="accent1" accent2="accent2" accent3="accent3" accent4="accent4" accent5="accent5" accent6="accent6" hlink="hlink" folHlink="folHlink"/>
    </a:extraClrScheme>
    <a:extraClrScheme>
      <a:clrScheme name="BlackBerry World 2011 14">
        <a:dk1>
          <a:srgbClr val="000000"/>
        </a:dk1>
        <a:lt1>
          <a:srgbClr val="FFFFFF"/>
        </a:lt1>
        <a:dk2>
          <a:srgbClr val="FFFFFF"/>
        </a:dk2>
        <a:lt2>
          <a:srgbClr val="C0C0C0"/>
        </a:lt2>
        <a:accent1>
          <a:srgbClr val="005594"/>
        </a:accent1>
        <a:accent2>
          <a:srgbClr val="008675"/>
        </a:accent2>
        <a:accent3>
          <a:srgbClr val="FFFFFF"/>
        </a:accent3>
        <a:accent4>
          <a:srgbClr val="000000"/>
        </a:accent4>
        <a:accent5>
          <a:srgbClr val="AAB4C8"/>
        </a:accent5>
        <a:accent6>
          <a:srgbClr val="007969"/>
        </a:accent6>
        <a:hlink>
          <a:srgbClr val="877300"/>
        </a:hlink>
        <a:folHlink>
          <a:srgbClr val="870014"/>
        </a:folHlink>
      </a:clrScheme>
      <a:clrMap bg1="lt1" tx1="dk1" bg2="lt2" tx2="dk2" accent1="accent1" accent2="accent2" accent3="accent3" accent4="accent4" accent5="accent5" accent6="accent6" hlink="hlink" folHlink="folHlink"/>
    </a:extraClrScheme>
    <a:extraClrScheme>
      <a:clrScheme name="BlackBerry World 2011 15">
        <a:dk1>
          <a:srgbClr val="000000"/>
        </a:dk1>
        <a:lt1>
          <a:srgbClr val="FFFFFF"/>
        </a:lt1>
        <a:dk2>
          <a:srgbClr val="FFFFFF"/>
        </a:dk2>
        <a:lt2>
          <a:srgbClr val="B2B2B2"/>
        </a:lt2>
        <a:accent1>
          <a:srgbClr val="005594"/>
        </a:accent1>
        <a:accent2>
          <a:srgbClr val="008675"/>
        </a:accent2>
        <a:accent3>
          <a:srgbClr val="FFFFFF"/>
        </a:accent3>
        <a:accent4>
          <a:srgbClr val="000000"/>
        </a:accent4>
        <a:accent5>
          <a:srgbClr val="AAB4C8"/>
        </a:accent5>
        <a:accent6>
          <a:srgbClr val="007969"/>
        </a:accent6>
        <a:hlink>
          <a:srgbClr val="877300"/>
        </a:hlink>
        <a:folHlink>
          <a:srgbClr val="870014"/>
        </a:folHlink>
      </a:clrScheme>
      <a:clrMap bg1="lt1" tx1="dk1" bg2="lt2" tx2="dk2" accent1="accent1" accent2="accent2" accent3="accent3" accent4="accent4" accent5="accent5" accent6="accent6" hlink="hlink" folHlink="folHlink"/>
    </a:extraClrScheme>
    <a:extraClrScheme>
      <a:clrScheme name="BlackBerry World 2011 16">
        <a:dk1>
          <a:srgbClr val="000000"/>
        </a:dk1>
        <a:lt1>
          <a:srgbClr val="FFFFFF"/>
        </a:lt1>
        <a:dk2>
          <a:srgbClr val="FFFFFF"/>
        </a:dk2>
        <a:lt2>
          <a:srgbClr val="B2B2B2"/>
        </a:lt2>
        <a:accent1>
          <a:srgbClr val="005594"/>
        </a:accent1>
        <a:accent2>
          <a:srgbClr val="008675"/>
        </a:accent2>
        <a:accent3>
          <a:srgbClr val="FFFFFF"/>
        </a:accent3>
        <a:accent4>
          <a:srgbClr val="000000"/>
        </a:accent4>
        <a:accent5>
          <a:srgbClr val="AAB4C8"/>
        </a:accent5>
        <a:accent6>
          <a:srgbClr val="007969"/>
        </a:accent6>
        <a:hlink>
          <a:srgbClr val="FC8F00"/>
        </a:hlink>
        <a:folHlink>
          <a:srgbClr val="87001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4630</TotalTime>
  <Words>1859</Words>
  <Application>Microsoft Office PowerPoint</Application>
  <PresentationFormat>On-screen Show (16:9)</PresentationFormat>
  <Paragraphs>464</Paragraphs>
  <Slides>53</Slides>
  <Notes>18</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BlackBerry World 2011</vt:lpstr>
      <vt:lpstr>Native API Deep Dive: Leverage PIM in Your Apps and Get Flow with the Invocation Framework</vt:lpstr>
      <vt:lpstr>Invocation Framework</vt:lpstr>
      <vt:lpstr>Invocation Framework</vt:lpstr>
      <vt:lpstr>Invocation Framework</vt:lpstr>
      <vt:lpstr>Bound Invocation</vt:lpstr>
      <vt:lpstr>Bound Invocation</vt:lpstr>
      <vt:lpstr>Bound Invocation</vt:lpstr>
      <vt:lpstr>Unbound Invocation</vt:lpstr>
      <vt:lpstr>Unbound Invocation</vt:lpstr>
      <vt:lpstr>Invoke Basics</vt:lpstr>
      <vt:lpstr>Actions</vt:lpstr>
      <vt:lpstr>Data</vt:lpstr>
      <vt:lpstr>Cards</vt:lpstr>
      <vt:lpstr>Card Styles</vt:lpstr>
      <vt:lpstr>Transitions – Fly in from right</vt:lpstr>
      <vt:lpstr>Transitions – Fly in from bottom</vt:lpstr>
      <vt:lpstr>Previewers and Pickers  Navigational Peek to Parent</vt:lpstr>
      <vt:lpstr>Demo</vt:lpstr>
      <vt:lpstr>Invocation Framework</vt:lpstr>
      <vt:lpstr>Sending Data</vt:lpstr>
      <vt:lpstr>Sending Data</vt:lpstr>
      <vt:lpstr>Sharing Custom Data over BBM</vt:lpstr>
      <vt:lpstr>Receiving Data</vt:lpstr>
      <vt:lpstr>Receiving Data</vt:lpstr>
      <vt:lpstr>Receiving Data</vt:lpstr>
      <vt:lpstr>PIM: Personal Information Management</vt:lpstr>
      <vt:lpstr>PIM API Quick Walkthrough</vt:lpstr>
      <vt:lpstr>What is PIM? </vt:lpstr>
      <vt:lpstr>What can you do? </vt:lpstr>
      <vt:lpstr>Setup </vt:lpstr>
      <vt:lpstr>PIM API Walkthrough</vt:lpstr>
      <vt:lpstr>ContactService</vt:lpstr>
      <vt:lpstr>Create</vt:lpstr>
      <vt:lpstr>Read</vt:lpstr>
      <vt:lpstr>Listeners</vt:lpstr>
      <vt:lpstr>Contact Picker Setup</vt:lpstr>
      <vt:lpstr>Contact Picker QML</vt:lpstr>
      <vt:lpstr>ContactPicker Demo</vt:lpstr>
      <vt:lpstr>PIM API Walkthrough</vt:lpstr>
      <vt:lpstr>CalendarService</vt:lpstr>
      <vt:lpstr>Calendar Create</vt:lpstr>
      <vt:lpstr>Calendar Invocation Framework</vt:lpstr>
      <vt:lpstr>Calendar Event Picker Card</vt:lpstr>
      <vt:lpstr>Calendar View Event</vt:lpstr>
      <vt:lpstr>Calendar Event Creation Card</vt:lpstr>
      <vt:lpstr>CalendarInvoker Demo</vt:lpstr>
      <vt:lpstr>BlackBerry Hub</vt:lpstr>
      <vt:lpstr>BlackBerry Hub How?</vt:lpstr>
      <vt:lpstr>Notifications Basics</vt:lpstr>
      <vt:lpstr>Messages</vt:lpstr>
      <vt:lpstr>Real World Demos</vt:lpstr>
      <vt:lpstr>Demos</vt:lpstr>
      <vt:lpstr>THANK YOU</vt:lpstr>
    </vt:vector>
  </TitlesOfParts>
  <Company>Research in Motion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subject>BlackBerry World 2011</dc:subject>
  <dc:creator>.</dc:creator>
  <dc:description>Onsite presentation support by Reaction Graphics LLC, www.reactiongraphics.com</dc:description>
  <cp:lastModifiedBy>Windows User</cp:lastModifiedBy>
  <cp:revision>301</cp:revision>
  <dcterms:created xsi:type="dcterms:W3CDTF">2011-01-18T05:23:15Z</dcterms:created>
  <dcterms:modified xsi:type="dcterms:W3CDTF">2013-02-06T12:15:07Z</dcterms:modified>
</cp:coreProperties>
</file>