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7450-498C-4C9D-AEEC-37970BDD74C6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8F64-341B-4471-9CD5-FB43A3818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99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7450-498C-4C9D-AEEC-37970BDD74C6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8F64-341B-4471-9CD5-FB43A3818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01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7450-498C-4C9D-AEEC-37970BDD74C6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8F64-341B-4471-9CD5-FB43A381890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9665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7450-498C-4C9D-AEEC-37970BDD74C6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8F64-341B-4471-9CD5-FB43A3818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919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7450-498C-4C9D-AEEC-37970BDD74C6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8F64-341B-4471-9CD5-FB43A381890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5301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7450-498C-4C9D-AEEC-37970BDD74C6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8F64-341B-4471-9CD5-FB43A3818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793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7450-498C-4C9D-AEEC-37970BDD74C6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8F64-341B-4471-9CD5-FB43A3818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657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7450-498C-4C9D-AEEC-37970BDD74C6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8F64-341B-4471-9CD5-FB43A3818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92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7450-498C-4C9D-AEEC-37970BDD74C6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8F64-341B-4471-9CD5-FB43A3818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88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7450-498C-4C9D-AEEC-37970BDD74C6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8F64-341B-4471-9CD5-FB43A3818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09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7450-498C-4C9D-AEEC-37970BDD74C6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8F64-341B-4471-9CD5-FB43A3818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51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7450-498C-4C9D-AEEC-37970BDD74C6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8F64-341B-4471-9CD5-FB43A3818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39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7450-498C-4C9D-AEEC-37970BDD74C6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8F64-341B-4471-9CD5-FB43A3818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10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7450-498C-4C9D-AEEC-37970BDD74C6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8F64-341B-4471-9CD5-FB43A3818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58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7450-498C-4C9D-AEEC-37970BDD74C6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8F64-341B-4471-9CD5-FB43A3818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22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7450-498C-4C9D-AEEC-37970BDD74C6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8F64-341B-4471-9CD5-FB43A3818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40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37450-498C-4C9D-AEEC-37970BDD74C6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0E8F64-341B-4471-9CD5-FB43A3818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59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hyrmularics.vercel.ap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B9F67-A3DA-4C0F-B3CA-2F2CD6F37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510721"/>
            <a:ext cx="7766936" cy="1646302"/>
          </a:xfrm>
        </p:spPr>
        <p:txBody>
          <a:bodyPr/>
          <a:lstStyle/>
          <a:p>
            <a:r>
              <a:rPr lang="ru-RU" dirty="0"/>
              <a:t>Сайт с физическими формулами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12AACE-A2C7-456D-8B19-EDFC64997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9129" y="4213914"/>
            <a:ext cx="3744874" cy="939911"/>
          </a:xfrm>
        </p:spPr>
        <p:txBody>
          <a:bodyPr>
            <a:normAutofit/>
          </a:bodyPr>
          <a:lstStyle/>
          <a:p>
            <a:r>
              <a:rPr lang="ru-RU" b="1" dirty="0"/>
              <a:t>Выполнили</a:t>
            </a:r>
            <a:r>
              <a:rPr lang="en-US" b="1" dirty="0"/>
              <a:t>: </a:t>
            </a:r>
            <a:r>
              <a:rPr lang="ru-RU" dirty="0"/>
              <a:t>ст. гр. ИРсп-124          Селезнев А. А, Елисеев В. Д, </a:t>
            </a:r>
            <a:r>
              <a:rPr lang="ru-RU" dirty="0" err="1"/>
              <a:t>Воротилин</a:t>
            </a:r>
            <a:r>
              <a:rPr lang="ru-RU" dirty="0"/>
              <a:t> В. Д, Черникова А. Ю.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D818F-F8B4-4752-A8AD-2A9F238E0069}"/>
              </a:ext>
            </a:extLst>
          </p:cNvPr>
          <p:cNvSpPr txBox="1"/>
          <p:nvPr/>
        </p:nvSpPr>
        <p:spPr>
          <a:xfrm>
            <a:off x="5969893" y="5153825"/>
            <a:ext cx="3304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Научный руководитель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ru-RU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Ухина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Алевтина Анатольевна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C39A6A-56F6-4960-9372-8C1D6C04BE28}"/>
              </a:ext>
            </a:extLst>
          </p:cNvPr>
          <p:cNvSpPr txBox="1"/>
          <p:nvPr/>
        </p:nvSpPr>
        <p:spPr>
          <a:xfrm>
            <a:off x="4049833" y="2055496"/>
            <a:ext cx="522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+mj-lt"/>
              </a:rPr>
              <a:t>Индивидуальный проект по дисциплине</a:t>
            </a:r>
          </a:p>
          <a:p>
            <a:pPr algn="r"/>
            <a:r>
              <a:rPr lang="ru-RU" dirty="0">
                <a:solidFill>
                  <a:srgbClr val="92D050"/>
                </a:solidFill>
                <a:latin typeface="+mj-lt"/>
              </a:rPr>
              <a:t>«ФИЗИКА»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1EC90D-AE0A-4AFE-98D7-6B7905FA9094}"/>
              </a:ext>
            </a:extLst>
          </p:cNvPr>
          <p:cNvSpPr txBox="1"/>
          <p:nvPr/>
        </p:nvSpPr>
        <p:spPr>
          <a:xfrm>
            <a:off x="1215320" y="111003"/>
            <a:ext cx="8058683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sz="1100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Федеральное государственное бюджетное образовательное учреждение</a:t>
            </a:r>
            <a:r>
              <a:rPr lang="ru-RU" sz="1100" dirty="0"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ru-RU" sz="1100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высшего образования</a:t>
            </a:r>
          </a:p>
          <a:p>
            <a:pPr algn="ctr"/>
            <a:r>
              <a:rPr lang="ru-RU" sz="1100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«Владимирский государственный университет имени Александра Григорьевича и Николая Григорьевича Столетовых»</a:t>
            </a:r>
          </a:p>
          <a:p>
            <a:pPr algn="ctr"/>
            <a:r>
              <a:rPr lang="ru-RU" sz="1100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(</a:t>
            </a:r>
            <a:r>
              <a:rPr lang="ru-RU" sz="1100" dirty="0" err="1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ВлГУ</a:t>
            </a:r>
            <a:r>
              <a:rPr lang="ru-RU" sz="1100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ru-RU" sz="1100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Колледж инновационных технологий и предпринимательства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007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CA0AD-2919-4F48-A7A7-D09854E9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структура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1E6243-0B18-4A25-BB11-B97C776D6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dirty="0"/>
              <a:t>Сайт содержит следующие страницы</a:t>
            </a:r>
            <a:r>
              <a:rPr lang="en-US" sz="3200" dirty="0"/>
              <a:t>:</a:t>
            </a:r>
            <a:endParaRPr lang="ru-RU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Главная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Список формул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О сайте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1503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344D4-5E73-49C6-81A5-83B044F7A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«Главная»</a:t>
            </a:r>
          </a:p>
        </p:txBody>
      </p:sp>
      <p:pic>
        <p:nvPicPr>
          <p:cNvPr id="5" name="Объект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68C20D15-D3EB-4880-9E79-9CEC96C3C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2263688"/>
            <a:ext cx="7791548" cy="3907810"/>
          </a:xfr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E29D00-1F0C-4DD3-9EBD-AD96371B94FD}"/>
              </a:ext>
            </a:extLst>
          </p:cNvPr>
          <p:cNvSpPr txBox="1"/>
          <p:nvPr/>
        </p:nvSpPr>
        <p:spPr>
          <a:xfrm>
            <a:off x="677334" y="1270000"/>
            <a:ext cx="8466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Содержит краткую информацию о сайте и носит ознакомительный характер.</a:t>
            </a:r>
          </a:p>
        </p:txBody>
      </p:sp>
    </p:spTree>
    <p:extLst>
      <p:ext uri="{BB962C8B-B14F-4D97-AF65-F5344CB8AC3E}">
        <p14:creationId xmlns:p14="http://schemas.microsoft.com/office/powerpoint/2010/main" val="419008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AA6F2-0875-43D7-B56C-BC4CFB6E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«О сайте»</a:t>
            </a:r>
          </a:p>
        </p:txBody>
      </p:sp>
      <p:pic>
        <p:nvPicPr>
          <p:cNvPr id="5" name="Объект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34493BEA-5653-4AB2-8381-8767755F5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543" y="1458008"/>
            <a:ext cx="7207476" cy="3614872"/>
          </a:xfr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0C5B1-A821-478F-B57F-4E5F64FA2FB4}"/>
              </a:ext>
            </a:extLst>
          </p:cNvPr>
          <p:cNvSpPr txBox="1"/>
          <p:nvPr/>
        </p:nvSpPr>
        <p:spPr>
          <a:xfrm>
            <a:off x="677334" y="5399992"/>
            <a:ext cx="7843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Содержит сведения о разработчиках и назначении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281338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C4426-5386-417A-8B7E-01EBECBED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«Список формул»</a:t>
            </a:r>
          </a:p>
        </p:txBody>
      </p:sp>
      <p:pic>
        <p:nvPicPr>
          <p:cNvPr id="5" name="Объект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CF111EDE-8E01-4067-9839-4373060FA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88281"/>
            <a:ext cx="8087714" cy="3881437"/>
          </a:xfrm>
          <a:ln w="1270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E3E0FD-99E8-43CD-8C2B-12B4BC53CA14}"/>
              </a:ext>
            </a:extLst>
          </p:cNvPr>
          <p:cNvSpPr txBox="1"/>
          <p:nvPr/>
        </p:nvSpPr>
        <p:spPr>
          <a:xfrm>
            <a:off x="1982625" y="5417402"/>
            <a:ext cx="651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Содержит блоки с названием и описанием страницы с конкретной формулой.</a:t>
            </a:r>
          </a:p>
        </p:txBody>
      </p:sp>
    </p:spTree>
    <p:extLst>
      <p:ext uri="{BB962C8B-B14F-4D97-AF65-F5344CB8AC3E}">
        <p14:creationId xmlns:p14="http://schemas.microsoft.com/office/powerpoint/2010/main" val="3703464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EA97D1-7C98-4026-8F63-DFB9D8930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Расчёт плотности, мощности, частоты</a:t>
            </a:r>
          </a:p>
        </p:txBody>
      </p:sp>
      <p:pic>
        <p:nvPicPr>
          <p:cNvPr id="5" name="Объект 4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381D098D-66D0-4594-B925-74684265D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2" y="1930400"/>
            <a:ext cx="4433051" cy="2214243"/>
          </a:xfrm>
          <a:ln w="12700">
            <a:solidFill>
              <a:schemeClr val="tx1"/>
            </a:solidFill>
          </a:ln>
        </p:spPr>
      </p:pic>
      <p:pic>
        <p:nvPicPr>
          <p:cNvPr id="7" name="Рисунок 6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C08DF01A-07F6-44DC-ADCA-EFD8E966C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968" y="1930399"/>
            <a:ext cx="4433052" cy="22142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Рисунок 8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721E16E9-A20E-4A54-88EF-176B45EE2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443" y="4182092"/>
            <a:ext cx="4433051" cy="221880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82386F-F7EE-4F54-8D01-C4541D729F8C}"/>
              </a:ext>
            </a:extLst>
          </p:cNvPr>
          <p:cNvSpPr txBox="1"/>
          <p:nvPr/>
        </p:nvSpPr>
        <p:spPr>
          <a:xfrm>
            <a:off x="677332" y="1439559"/>
            <a:ext cx="2648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Расчёт мощности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9D159-357D-4443-86AB-40614606C7EE}"/>
              </a:ext>
            </a:extLst>
          </p:cNvPr>
          <p:cNvSpPr txBox="1"/>
          <p:nvPr/>
        </p:nvSpPr>
        <p:spPr>
          <a:xfrm>
            <a:off x="6931872" y="1443520"/>
            <a:ext cx="2682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Расчёт плотности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8F548F-7D16-475E-B1C0-A60249CD722C}"/>
              </a:ext>
            </a:extLst>
          </p:cNvPr>
          <p:cNvSpPr txBox="1"/>
          <p:nvPr/>
        </p:nvSpPr>
        <p:spPr>
          <a:xfrm>
            <a:off x="532313" y="6017567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Расчёт частоты</a:t>
            </a:r>
          </a:p>
        </p:txBody>
      </p:sp>
    </p:spTree>
    <p:extLst>
      <p:ext uri="{BB962C8B-B14F-4D97-AF65-F5344CB8AC3E}">
        <p14:creationId xmlns:p14="http://schemas.microsoft.com/office/powerpoint/2010/main" val="540629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CC910-FB1A-48EE-8BEF-1AECD683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Расчёт пути</a:t>
            </a:r>
          </a:p>
        </p:txBody>
      </p:sp>
      <p:pic>
        <p:nvPicPr>
          <p:cNvPr id="5" name="Объект 4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829A31A7-BB07-4C27-AB4E-3796173E1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42" y="1459834"/>
            <a:ext cx="5893522" cy="2949796"/>
          </a:xfr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473256-1EA6-4317-9AD5-61B8274B2F63}"/>
              </a:ext>
            </a:extLst>
          </p:cNvPr>
          <p:cNvSpPr txBox="1"/>
          <p:nvPr/>
        </p:nvSpPr>
        <p:spPr>
          <a:xfrm>
            <a:off x="579097" y="4409630"/>
            <a:ext cx="5759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Отличается от остальных страниц с расчётами наличием </a:t>
            </a:r>
            <a:r>
              <a:rPr lang="ru-RU" sz="2400" dirty="0" err="1"/>
              <a:t>чекбоксов</a:t>
            </a:r>
            <a:r>
              <a:rPr lang="ru-RU" sz="2400" dirty="0"/>
              <a:t> «Не дано» и возможностью выбрать тип движения.</a:t>
            </a:r>
          </a:p>
        </p:txBody>
      </p:sp>
    </p:spTree>
    <p:extLst>
      <p:ext uri="{BB962C8B-B14F-4D97-AF65-F5344CB8AC3E}">
        <p14:creationId xmlns:p14="http://schemas.microsoft.com/office/powerpoint/2010/main" val="1866443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F0AB7-5CEE-402C-A5CD-5ACC1844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Удобство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FCDCE7-D361-499A-95E0-C81066140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Выбор того, что нужно найти и перевод в другие единицы измерения происходит </a:t>
            </a:r>
            <a:r>
              <a:rPr lang="ru-RU" sz="3200" b="1" dirty="0"/>
              <a:t>автоматически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5165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8A931-BC5A-4B50-AFC5-6D47CA1B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Цвета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BAA1F1-7514-44C9-9CBC-DBDAFA68C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3200" b="1" dirty="0"/>
              <a:t>Фон </a:t>
            </a:r>
            <a:r>
              <a:rPr lang="ru-RU" sz="2400" dirty="0"/>
              <a:t>серый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200" b="1" dirty="0"/>
              <a:t>Кнопки и блоки </a:t>
            </a:r>
            <a:r>
              <a:rPr lang="ru-RU" sz="2400" dirty="0"/>
              <a:t>белые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При нажатии кнопки окрашиваются в цвет фона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7631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BCD47-05D4-4F1F-9870-71ECF8A7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Дизайн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42CF7B-A391-4864-B51C-E91DF8025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Округлые кнопки подчёркивают используемый на сайте шрифт </a:t>
            </a:r>
            <a:r>
              <a:rPr lang="en-US" sz="2400" b="1" dirty="0"/>
              <a:t>Arial Rounded</a:t>
            </a:r>
            <a:r>
              <a:rPr lang="ru-RU" sz="2400" dirty="0"/>
              <a:t>.</a:t>
            </a:r>
            <a:r>
              <a:rPr lang="ru-RU" sz="2400" b="1" dirty="0"/>
              <a:t> </a:t>
            </a:r>
            <a:r>
              <a:rPr lang="ru-RU" sz="2400" dirty="0"/>
              <a:t>Раскрывающиеся списки и </a:t>
            </a:r>
            <a:r>
              <a:rPr lang="ru-RU" sz="2400" dirty="0" err="1"/>
              <a:t>чекбоксы</a:t>
            </a:r>
            <a:r>
              <a:rPr lang="ru-RU" sz="2400" dirty="0"/>
              <a:t> как бы создают вырезы в блоках и добавляют сайту объёма.</a:t>
            </a:r>
            <a:r>
              <a:rPr lang="ru-RU" sz="2400" b="1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039653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7060D-E6A3-4AB8-B149-531D10A0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D9BF3B-404A-463B-B92B-7E20A6F38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ea typeface="DengXian" panose="02010600030101010101" pitchFamily="2" charset="-122"/>
              </a:rPr>
              <a:t>М</a:t>
            </a:r>
            <a:r>
              <a:rPr lang="ru-RU" sz="2400" dirty="0">
                <a:solidFill>
                  <a:srgbClr val="000000"/>
                </a:solidFill>
                <a:effectLst/>
                <a:ea typeface="DengXian" panose="02010600030101010101" pitchFamily="2" charset="-122"/>
              </a:rPr>
              <a:t>ы создали сайт с формулами по физике с возможностью удобной подстановки в них значений.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5685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8A465-3147-4A82-AE88-BC556A327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AF8647-E5E0-4629-8631-DF02E714F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000000"/>
                </a:solidFill>
                <a:ea typeface="DengXian" panose="02010600030101010101" pitchFamily="2" charset="-122"/>
              </a:rPr>
              <a:t>У</a:t>
            </a:r>
            <a:r>
              <a:rPr lang="ru-RU" sz="2400" dirty="0">
                <a:solidFill>
                  <a:srgbClr val="000000"/>
                </a:solidFill>
                <a:effectLst/>
                <a:ea typeface="DengXian" panose="02010600030101010101" pitchFamily="2" charset="-122"/>
              </a:rPr>
              <a:t>прощение работы с формулами и величинами - важная ступень технического прогресса.</a:t>
            </a:r>
          </a:p>
          <a:p>
            <a:r>
              <a:rPr lang="ru-RU" sz="2400" dirty="0">
                <a:solidFill>
                  <a:srgbClr val="000000"/>
                </a:solidFill>
                <a:effectLst/>
                <a:ea typeface="DengXian" panose="02010600030101010101" pitchFamily="2" charset="-122"/>
              </a:rPr>
              <a:t>Помощь в понимании фундаментальных знаний физики.</a:t>
            </a:r>
          </a:p>
          <a:p>
            <a:r>
              <a:rPr lang="ru-RU" sz="2400" dirty="0">
                <a:solidFill>
                  <a:srgbClr val="000000"/>
                </a:solidFill>
                <a:ea typeface="DengXian" panose="02010600030101010101" pitchFamily="2" charset="-122"/>
              </a:rPr>
              <a:t>П</a:t>
            </a:r>
            <a:r>
              <a:rPr lang="ru-RU" sz="2400" dirty="0">
                <a:solidFill>
                  <a:srgbClr val="000000"/>
                </a:solidFill>
                <a:effectLst/>
                <a:ea typeface="DengXian" panose="02010600030101010101" pitchFamily="2" charset="-122"/>
              </a:rPr>
              <a:t>омогает выучить формулы и физические величины проще, быстрее, удобнее и интереснее.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88394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BFFDDD-EE4B-4521-B035-C2D68CF8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673"/>
            <a:ext cx="8596668" cy="1320800"/>
          </a:xfrm>
        </p:spPr>
        <p:txBody>
          <a:bodyPr/>
          <a:lstStyle/>
          <a:p>
            <a:r>
              <a:rPr lang="ru-RU" dirty="0"/>
              <a:t>Список источников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7B3E54-C145-4F56-979C-44F7B397F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42411"/>
            <a:ext cx="7586449" cy="5758916"/>
          </a:xfrm>
        </p:spPr>
        <p:txBody>
          <a:bodyPr>
            <a:normAutofit fontScale="55000" lnSpcReduction="20000"/>
          </a:bodyPr>
          <a:lstStyle/>
          <a:p>
            <a:pPr marL="6858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en-US" sz="40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Bruse</a:t>
            </a:r>
            <a:r>
              <a:rPr lang="en-US" sz="40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Johnson — Visual Studio Code: End-to-End Editing and Debugging Tools for Web Developers</a:t>
            </a:r>
            <a:endParaRPr lang="ru-RU" sz="4000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6858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en-US" sz="40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Frank W. </a:t>
            </a:r>
            <a:r>
              <a:rPr lang="en-US" sz="40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Zammetti</a:t>
            </a:r>
            <a:r>
              <a:rPr lang="en-US" sz="40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— Web Development Career Master Plan: Learn what it means to be a web developer and launch your journey toward a career in the industry</a:t>
            </a:r>
            <a:endParaRPr lang="ru-RU" sz="4000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6858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ru-RU" sz="40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А. В. Перышкин - Физика. 7 класс</a:t>
            </a:r>
            <a:endParaRPr lang="ru-RU" sz="4000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6858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ru-RU" sz="40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А. В Перышкин - Физика. </a:t>
            </a:r>
            <a:r>
              <a:rPr lang="en-US" sz="40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9 </a:t>
            </a:r>
            <a:r>
              <a:rPr lang="ru-RU" sz="40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класс</a:t>
            </a:r>
            <a:endParaRPr lang="en-US" sz="40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858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en-US" sz="4000" dirty="0">
                <a:ea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en-US" sz="40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ynne Ruffin — How to use </a:t>
            </a:r>
            <a:r>
              <a:rPr lang="en-US" sz="40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Github</a:t>
            </a:r>
            <a:r>
              <a:rPr lang="en-US" sz="40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for Beginners: Coding Confidence: Beginner’s Guide to GitHub.</a:t>
            </a:r>
            <a:endParaRPr lang="ru-RU" sz="4000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325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4E914-D851-496B-9541-11B15CE4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BCA13B-FBAA-4C31-9CFB-37F631F8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ea typeface="DengXian" panose="02010600030101010101" pitchFamily="2" charset="-122"/>
              </a:rPr>
              <a:t>С</a:t>
            </a:r>
            <a:r>
              <a:rPr lang="ru-RU" sz="2400" dirty="0">
                <a:solidFill>
                  <a:srgbClr val="000000"/>
                </a:solidFill>
                <a:effectLst/>
                <a:ea typeface="DengXian" panose="02010600030101010101" pitchFamily="2" charset="-122"/>
              </a:rPr>
              <a:t>оздание сайта с формулами по физике и с возможностью удобной подстановки в них значений.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9049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BDB6B-7A58-4B5F-BC11-A8780E88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0911F5-28AB-4010-B46D-1C071667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indent="-457200" algn="just">
              <a:lnSpc>
                <a:spcPct val="150000"/>
              </a:lnSpc>
              <a:spcAft>
                <a:spcPts val="795"/>
              </a:spcAft>
              <a:buAutoNum type="arabicParenR"/>
            </a:pPr>
            <a:r>
              <a:rPr lang="ru-RU" sz="2400" dirty="0">
                <a:solidFill>
                  <a:srgbClr val="000000"/>
                </a:solidFill>
                <a:ea typeface="SimSun" panose="02010600030101010101" pitchFamily="2" charset="-122"/>
                <a:cs typeface="F"/>
              </a:rPr>
              <a:t>О</a:t>
            </a:r>
            <a:r>
              <a:rPr lang="ru-RU" sz="2400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F"/>
              </a:rPr>
              <a:t>тбор информации и изучение способов разработки</a:t>
            </a:r>
          </a:p>
          <a:p>
            <a:pPr marL="685800" indent="-457200" algn="just">
              <a:lnSpc>
                <a:spcPct val="150000"/>
              </a:lnSpc>
              <a:spcAft>
                <a:spcPts val="795"/>
              </a:spcAft>
              <a:buAutoNum type="arabicParenR"/>
            </a:pPr>
            <a:r>
              <a:rPr lang="ru-RU" sz="2400" dirty="0">
                <a:solidFill>
                  <a:srgbClr val="000000"/>
                </a:solidFill>
                <a:ea typeface="SimSun" panose="02010600030101010101" pitchFamily="2" charset="-122"/>
                <a:cs typeface="F"/>
              </a:rPr>
              <a:t>С</a:t>
            </a:r>
            <a:r>
              <a:rPr lang="ru-RU" sz="2400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F"/>
              </a:rPr>
              <a:t>оздание дизайна и макета сайта</a:t>
            </a:r>
            <a:endParaRPr lang="ru-RU" sz="2400" dirty="0">
              <a:ea typeface="SimSun" panose="02010600030101010101" pitchFamily="2" charset="-122"/>
              <a:cs typeface="F"/>
            </a:endParaRPr>
          </a:p>
          <a:p>
            <a:pPr marL="685800" indent="-457200" algn="just">
              <a:lnSpc>
                <a:spcPct val="150000"/>
              </a:lnSpc>
              <a:spcAft>
                <a:spcPts val="795"/>
              </a:spcAft>
              <a:buAutoNum type="arabicParenR"/>
            </a:pPr>
            <a:r>
              <a:rPr lang="ru-RU" sz="2400" dirty="0">
                <a:solidFill>
                  <a:srgbClr val="000000"/>
                </a:solidFill>
                <a:ea typeface="SimSun" panose="02010600030101010101" pitchFamily="2" charset="-122"/>
                <a:cs typeface="F"/>
              </a:rPr>
              <a:t>Н</a:t>
            </a:r>
            <a:r>
              <a:rPr lang="ru-RU" sz="2400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F"/>
              </a:rPr>
              <a:t>аписание скриптов, необходимых для вычислений</a:t>
            </a:r>
          </a:p>
          <a:p>
            <a:pPr marL="685800" indent="-457200" algn="just">
              <a:lnSpc>
                <a:spcPct val="150000"/>
              </a:lnSpc>
              <a:spcAft>
                <a:spcPts val="795"/>
              </a:spcAft>
              <a:buAutoNum type="arabicParenR"/>
            </a:pPr>
            <a:r>
              <a:rPr lang="ru-RU" sz="2400" dirty="0">
                <a:solidFill>
                  <a:srgbClr val="000000"/>
                </a:solidFill>
                <a:ea typeface="SimSun" panose="02010600030101010101" pitchFamily="2" charset="-122"/>
                <a:cs typeface="F"/>
              </a:rPr>
              <a:t>Р</a:t>
            </a:r>
            <a:r>
              <a:rPr lang="ru-RU" sz="2400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F"/>
              </a:rPr>
              <a:t>азмещение сайта в сети Интернет</a:t>
            </a:r>
          </a:p>
          <a:p>
            <a:pPr marL="685800" indent="-457200" algn="just">
              <a:lnSpc>
                <a:spcPct val="150000"/>
              </a:lnSpc>
              <a:spcAft>
                <a:spcPts val="795"/>
              </a:spcAft>
              <a:buAutoNum type="arabicParenR"/>
            </a:pPr>
            <a:r>
              <a:rPr lang="ru-RU" sz="2400" dirty="0">
                <a:effectLst/>
                <a:ea typeface="SimSun" panose="02010600030101010101" pitchFamily="2" charset="-122"/>
                <a:cs typeface="F"/>
              </a:rPr>
              <a:t>Проработка презентации проекта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961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0B7C3-D2D1-46EF-AC9C-DE290D24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формулы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CFFBAC-0517-4AA9-BFBA-07F32C630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2940"/>
            <a:ext cx="8596668" cy="3880773"/>
          </a:xfrm>
        </p:spPr>
        <p:txBody>
          <a:bodyPr>
            <a:noAutofit/>
          </a:bodyPr>
          <a:lstStyle/>
          <a:p>
            <a:pPr indent="540385">
              <a:lnSpc>
                <a:spcPct val="150000"/>
              </a:lnSpc>
              <a:spcAft>
                <a:spcPts val="795"/>
              </a:spcAft>
            </a:pPr>
            <a:r>
              <a:rPr lang="en-US" sz="2400" dirty="0">
                <a:effectLst/>
                <a:ea typeface="SimSun" panose="02010600030101010101" pitchFamily="2" charset="-122"/>
                <a:cs typeface="F"/>
              </a:rPr>
              <a:t>V = V</a:t>
            </a:r>
            <a:r>
              <a:rPr lang="en-US" sz="2400" baseline="-25000" dirty="0">
                <a:effectLst/>
                <a:ea typeface="SimSun" panose="02010600030101010101" pitchFamily="2" charset="-122"/>
                <a:cs typeface="F"/>
              </a:rPr>
              <a:t>0 </a:t>
            </a:r>
            <a:r>
              <a:rPr lang="en-US" sz="2400" dirty="0">
                <a:effectLst/>
                <a:ea typeface="SimSun" panose="02010600030101010101" pitchFamily="2" charset="-122"/>
                <a:cs typeface="F"/>
              </a:rPr>
              <a:t>+ at</a:t>
            </a:r>
            <a:endParaRPr lang="ru-RU" sz="2400" dirty="0">
              <a:effectLst/>
              <a:ea typeface="SimSun" panose="02010600030101010101" pitchFamily="2" charset="-122"/>
              <a:cs typeface="F"/>
            </a:endParaRPr>
          </a:p>
          <a:p>
            <a:pPr indent="540385">
              <a:lnSpc>
                <a:spcPct val="150000"/>
              </a:lnSpc>
              <a:spcAft>
                <a:spcPts val="795"/>
              </a:spcAft>
            </a:pPr>
            <a:r>
              <a:rPr lang="en-US" sz="2400" dirty="0">
                <a:effectLst/>
                <a:ea typeface="SimSun" panose="02010600030101010101" pitchFamily="2" charset="-122"/>
                <a:cs typeface="F"/>
              </a:rPr>
              <a:t>s</a:t>
            </a:r>
            <a:r>
              <a:rPr lang="ru-RU" sz="2400" dirty="0">
                <a:effectLst/>
                <a:ea typeface="SimSun" panose="02010600030101010101" pitchFamily="2" charset="-122"/>
                <a:cs typeface="F"/>
              </a:rPr>
              <a:t> = </a:t>
            </a:r>
            <a:r>
              <a:rPr lang="en-US" sz="2400" dirty="0">
                <a:effectLst/>
                <a:ea typeface="SimSun" panose="02010600030101010101" pitchFamily="2" charset="-122"/>
                <a:cs typeface="F"/>
              </a:rPr>
              <a:t>V</a:t>
            </a:r>
            <a:r>
              <a:rPr lang="ru-RU" sz="2400" baseline="-25000" dirty="0">
                <a:effectLst/>
                <a:ea typeface="SimSun" panose="02010600030101010101" pitchFamily="2" charset="-122"/>
                <a:cs typeface="F"/>
              </a:rPr>
              <a:t>0</a:t>
            </a:r>
            <a:r>
              <a:rPr lang="en-US" sz="2400" dirty="0">
                <a:effectLst/>
                <a:ea typeface="SimSun" panose="02010600030101010101" pitchFamily="2" charset="-122"/>
                <a:cs typeface="F"/>
              </a:rPr>
              <a:t>t </a:t>
            </a:r>
            <a:r>
              <a:rPr lang="ru-RU" sz="2400" dirty="0">
                <a:effectLst/>
                <a:ea typeface="SimSun" panose="02010600030101010101" pitchFamily="2" charset="-122"/>
                <a:cs typeface="F"/>
              </a:rPr>
              <a:t>+ </a:t>
            </a:r>
            <a:r>
              <a:rPr lang="en-US" sz="2400" dirty="0">
                <a:effectLst/>
                <a:ea typeface="SimSun" panose="02010600030101010101" pitchFamily="2" charset="-122"/>
                <a:cs typeface="F"/>
              </a:rPr>
              <a:t>at</a:t>
            </a:r>
            <a:r>
              <a:rPr lang="ru-RU" sz="2400" baseline="30000" dirty="0">
                <a:effectLst/>
                <a:ea typeface="SimSun" panose="02010600030101010101" pitchFamily="2" charset="-122"/>
                <a:cs typeface="F"/>
              </a:rPr>
              <a:t>2</a:t>
            </a:r>
            <a:r>
              <a:rPr lang="ru-RU" sz="2400" dirty="0">
                <a:effectLst/>
                <a:ea typeface="SimSun" panose="02010600030101010101" pitchFamily="2" charset="-122"/>
                <a:cs typeface="F"/>
              </a:rPr>
              <a:t> / 2</a:t>
            </a:r>
          </a:p>
          <a:p>
            <a:pPr indent="540385">
              <a:lnSpc>
                <a:spcPct val="150000"/>
              </a:lnSpc>
              <a:spcAft>
                <a:spcPts val="795"/>
              </a:spcAft>
            </a:pPr>
            <a:r>
              <a:rPr lang="en-US" sz="2400" dirty="0">
                <a:effectLst/>
                <a:ea typeface="SimSun" panose="02010600030101010101" pitchFamily="2" charset="-122"/>
                <a:cs typeface="F"/>
              </a:rPr>
              <a:t>s</a:t>
            </a:r>
            <a:r>
              <a:rPr lang="ru-RU" sz="2400" dirty="0">
                <a:effectLst/>
                <a:ea typeface="SimSun" panose="02010600030101010101" pitchFamily="2" charset="-122"/>
                <a:cs typeface="F"/>
              </a:rPr>
              <a:t> = </a:t>
            </a:r>
            <a:r>
              <a:rPr lang="en-US" sz="2400" dirty="0">
                <a:effectLst/>
                <a:ea typeface="SimSun" panose="02010600030101010101" pitchFamily="2" charset="-122"/>
                <a:cs typeface="F"/>
              </a:rPr>
              <a:t>Vt</a:t>
            </a:r>
            <a:endParaRPr lang="ru-RU" sz="2400" dirty="0">
              <a:effectLst/>
              <a:ea typeface="SimSun" panose="02010600030101010101" pitchFamily="2" charset="-122"/>
              <a:cs typeface="F"/>
            </a:endParaRPr>
          </a:p>
          <a:p>
            <a:pPr indent="540385">
              <a:lnSpc>
                <a:spcPct val="150000"/>
              </a:lnSpc>
              <a:spcAft>
                <a:spcPts val="795"/>
              </a:spcAft>
            </a:pPr>
            <a:r>
              <a:rPr lang="ru-RU" sz="2400" dirty="0">
                <a:effectLst/>
                <a:ea typeface="SimSun" panose="02010600030101010101" pitchFamily="2" charset="-122"/>
                <a:cs typeface="F"/>
              </a:rPr>
              <a:t>ν = </a:t>
            </a:r>
            <a:r>
              <a:rPr lang="en-US" sz="2400" dirty="0">
                <a:effectLst/>
                <a:ea typeface="SimSun" panose="02010600030101010101" pitchFamily="2" charset="-122"/>
                <a:cs typeface="F"/>
              </a:rPr>
              <a:t>t </a:t>
            </a:r>
            <a:r>
              <a:rPr lang="ru-RU" sz="2400" dirty="0">
                <a:effectLst/>
                <a:ea typeface="SimSun" panose="02010600030101010101" pitchFamily="2" charset="-122"/>
                <a:cs typeface="F"/>
              </a:rPr>
              <a:t>/ </a:t>
            </a:r>
            <a:r>
              <a:rPr lang="en-US" sz="2400" dirty="0">
                <a:effectLst/>
                <a:ea typeface="SimSun" panose="02010600030101010101" pitchFamily="2" charset="-122"/>
                <a:cs typeface="F"/>
              </a:rPr>
              <a:t>N</a:t>
            </a:r>
            <a:endParaRPr lang="ru-RU" sz="2400" dirty="0">
              <a:effectLst/>
              <a:ea typeface="SimSun" panose="02010600030101010101" pitchFamily="2" charset="-122"/>
              <a:cs typeface="F"/>
            </a:endParaRPr>
          </a:p>
          <a:p>
            <a:pPr indent="540385">
              <a:lnSpc>
                <a:spcPct val="150000"/>
              </a:lnSpc>
              <a:spcAft>
                <a:spcPts val="795"/>
              </a:spcAft>
            </a:pPr>
            <a:r>
              <a:rPr lang="en-US" sz="2400" dirty="0">
                <a:effectLst/>
                <a:ea typeface="SimSun" panose="02010600030101010101" pitchFamily="2" charset="-122"/>
                <a:cs typeface="F"/>
              </a:rPr>
              <a:t>P</a:t>
            </a:r>
            <a:r>
              <a:rPr lang="ru-RU" sz="2400" dirty="0">
                <a:effectLst/>
                <a:ea typeface="SimSun" panose="02010600030101010101" pitchFamily="2" charset="-122"/>
                <a:cs typeface="F"/>
              </a:rPr>
              <a:t> = </a:t>
            </a:r>
            <a:r>
              <a:rPr lang="en-US" sz="2400" dirty="0">
                <a:effectLst/>
                <a:ea typeface="SimSun" panose="02010600030101010101" pitchFamily="2" charset="-122"/>
                <a:cs typeface="F"/>
              </a:rPr>
              <a:t>A </a:t>
            </a:r>
            <a:r>
              <a:rPr lang="ru-RU" sz="2400" dirty="0">
                <a:effectLst/>
                <a:ea typeface="SimSun" panose="02010600030101010101" pitchFamily="2" charset="-122"/>
                <a:cs typeface="F"/>
              </a:rPr>
              <a:t>/ </a:t>
            </a:r>
            <a:r>
              <a:rPr lang="en-US" sz="2400" dirty="0">
                <a:effectLst/>
                <a:ea typeface="SimSun" panose="02010600030101010101" pitchFamily="2" charset="-122"/>
                <a:cs typeface="F"/>
              </a:rPr>
              <a:t>t</a:t>
            </a:r>
            <a:endParaRPr lang="ru-RU" sz="2400" dirty="0">
              <a:effectLst/>
              <a:ea typeface="SimSun" panose="02010600030101010101" pitchFamily="2" charset="-122"/>
              <a:cs typeface="F"/>
            </a:endParaRPr>
          </a:p>
          <a:p>
            <a:pPr indent="540385">
              <a:lnSpc>
                <a:spcPct val="150000"/>
              </a:lnSpc>
              <a:spcAft>
                <a:spcPts val="795"/>
              </a:spcAft>
            </a:pPr>
            <a:r>
              <a:rPr lang="ru-RU" sz="2400" dirty="0">
                <a:effectLst/>
                <a:ea typeface="SimSun" panose="02010600030101010101" pitchFamily="2" charset="-122"/>
                <a:cs typeface="F"/>
              </a:rPr>
              <a:t>ρ = </a:t>
            </a:r>
            <a:r>
              <a:rPr lang="en-US" sz="2400" dirty="0">
                <a:effectLst/>
                <a:ea typeface="SimSun" panose="02010600030101010101" pitchFamily="2" charset="-122"/>
                <a:cs typeface="F"/>
              </a:rPr>
              <a:t>m </a:t>
            </a:r>
            <a:r>
              <a:rPr lang="ru-RU" sz="2400" dirty="0">
                <a:effectLst/>
                <a:ea typeface="SimSun" panose="02010600030101010101" pitchFamily="2" charset="-122"/>
                <a:cs typeface="F"/>
              </a:rPr>
              <a:t>/ </a:t>
            </a:r>
            <a:r>
              <a:rPr lang="en-US" sz="2400" dirty="0">
                <a:effectLst/>
                <a:ea typeface="SimSun" panose="02010600030101010101" pitchFamily="2" charset="-122"/>
                <a:cs typeface="F"/>
              </a:rPr>
              <a:t>V</a:t>
            </a:r>
            <a:endParaRPr lang="ru-RU" sz="2400" dirty="0">
              <a:effectLst/>
              <a:ea typeface="SimSun" panose="02010600030101010101" pitchFamily="2" charset="-122"/>
              <a:cs typeface="F"/>
            </a:endParaRPr>
          </a:p>
        </p:txBody>
      </p:sp>
    </p:spTree>
    <p:extLst>
      <p:ext uri="{BB962C8B-B14F-4D97-AF65-F5344CB8AC3E}">
        <p14:creationId xmlns:p14="http://schemas.microsoft.com/office/powerpoint/2010/main" val="135250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6C055-045F-4480-AC03-67F29190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55B299-B08F-4CBD-B8EF-54869FA56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Выбран ручной метод разработки, так как</a:t>
            </a:r>
            <a:r>
              <a:rPr lang="en-US" sz="2400" dirty="0"/>
              <a:t> </a:t>
            </a:r>
            <a:r>
              <a:rPr lang="ru-RU" sz="2400" dirty="0"/>
              <a:t>он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92D050"/>
                </a:solidFill>
              </a:rPr>
              <a:t>А) </a:t>
            </a:r>
            <a:r>
              <a:rPr lang="ru-RU" sz="2400" dirty="0"/>
              <a:t>Не ограничивает создателя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92D050"/>
                </a:solidFill>
              </a:rPr>
              <a:t>Б) </a:t>
            </a:r>
            <a:r>
              <a:rPr lang="ru-RU" sz="2400" dirty="0"/>
              <a:t>Позволяет полностью настроить сайт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92D050"/>
                </a:solidFill>
              </a:rPr>
              <a:t>В</a:t>
            </a:r>
            <a:r>
              <a:rPr lang="en-US" sz="2400" dirty="0">
                <a:solidFill>
                  <a:srgbClr val="92D050"/>
                </a:solidFill>
              </a:rPr>
              <a:t>)</a:t>
            </a:r>
            <a:r>
              <a:rPr lang="ru-RU" sz="2400" dirty="0">
                <a:solidFill>
                  <a:srgbClr val="92D050"/>
                </a:solidFill>
              </a:rPr>
              <a:t> </a:t>
            </a:r>
            <a:r>
              <a:rPr lang="ru-RU" sz="2400" dirty="0"/>
              <a:t>Более гибкий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17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245DA1-377C-416A-972C-8E9F294D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Среда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405107-E26B-4DA1-856B-6C944195D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ea typeface="DengXian" panose="02010600030101010101" pitchFamily="2" charset="-122"/>
              </a:rPr>
              <a:t>Б</a:t>
            </a:r>
            <a:r>
              <a:rPr lang="ru-RU" sz="2400" dirty="0">
                <a:effectLst/>
                <a:ea typeface="DengXian" panose="02010600030101010101" pitchFamily="2" charset="-122"/>
              </a:rPr>
              <a:t>ыло выбрано приложение </a:t>
            </a:r>
            <a:r>
              <a:rPr lang="en-US" sz="2400" b="1" dirty="0">
                <a:effectLst/>
                <a:ea typeface="DengXian" panose="02010600030101010101" pitchFamily="2" charset="-122"/>
              </a:rPr>
              <a:t>Microsoft Visual Studio Code</a:t>
            </a:r>
            <a:r>
              <a:rPr lang="ru-RU" sz="2400" b="1" dirty="0">
                <a:effectLst/>
                <a:ea typeface="DengXian" panose="02010600030101010101" pitchFamily="2" charset="-122"/>
              </a:rPr>
              <a:t> </a:t>
            </a:r>
            <a:r>
              <a:rPr lang="ru-RU" sz="2400" dirty="0">
                <a:effectLst/>
                <a:ea typeface="DengXian" panose="02010600030101010101" pitchFamily="2" charset="-122"/>
              </a:rPr>
              <a:t>для </a:t>
            </a:r>
            <a:r>
              <a:rPr lang="en-US" sz="2400" dirty="0">
                <a:effectLst/>
                <a:ea typeface="DengXian" panose="02010600030101010101" pitchFamily="2" charset="-122"/>
              </a:rPr>
              <a:t>Windows</a:t>
            </a:r>
            <a:r>
              <a:rPr lang="ru-RU" sz="2400" dirty="0">
                <a:effectLst/>
                <a:ea typeface="DengXian" panose="02010600030101010101" pitchFamily="2" charset="-122"/>
              </a:rPr>
              <a:t> 10</a:t>
            </a:r>
          </a:p>
          <a:p>
            <a:pPr>
              <a:buFont typeface="Times New Roman" panose="02020603050405020304" pitchFamily="18" charset="0"/>
              <a:buChar char="+"/>
            </a:pPr>
            <a:r>
              <a:rPr lang="ru-RU" sz="2400" dirty="0">
                <a:ea typeface="DengXian" panose="02010600030101010101" pitchFamily="2" charset="-122"/>
              </a:rPr>
              <a:t>Гибкая настройка</a:t>
            </a:r>
          </a:p>
          <a:p>
            <a:pPr>
              <a:buFont typeface="Times New Roman" panose="02020603050405020304" pitchFamily="18" charset="0"/>
              <a:buChar char="+"/>
            </a:pPr>
            <a:r>
              <a:rPr lang="ru-RU" sz="2400" dirty="0">
                <a:effectLst/>
                <a:ea typeface="DengXian" panose="02010600030101010101" pitchFamily="2" charset="-122"/>
              </a:rPr>
              <a:t>Легковесность</a:t>
            </a:r>
          </a:p>
          <a:p>
            <a:pPr>
              <a:buFont typeface="Times New Roman" panose="02020603050405020304" pitchFamily="18" charset="0"/>
              <a:buChar char="+"/>
            </a:pPr>
            <a:r>
              <a:rPr lang="ru-RU" sz="2400" dirty="0">
                <a:ea typeface="DengXian" panose="02010600030101010101" pitchFamily="2" charset="-122"/>
              </a:rPr>
              <a:t>Многофункциональность</a:t>
            </a:r>
          </a:p>
          <a:p>
            <a:pPr>
              <a:buFont typeface="Times New Roman" panose="02020603050405020304" pitchFamily="18" charset="0"/>
              <a:buChar char="+"/>
            </a:pPr>
            <a:r>
              <a:rPr lang="ru-RU" sz="2400" dirty="0">
                <a:effectLst/>
                <a:ea typeface="DengXian" panose="02010600030101010101" pitchFamily="2" charset="-122"/>
              </a:rPr>
              <a:t>Возможность расширения функционала</a:t>
            </a:r>
          </a:p>
          <a:p>
            <a:pPr>
              <a:buFont typeface="Times New Roman" panose="02020603050405020304" pitchFamily="18" charset="0"/>
              <a:buChar char="+"/>
            </a:pPr>
            <a:r>
              <a:rPr lang="ru-RU" sz="2400" dirty="0">
                <a:ea typeface="DengXian" panose="02010600030101010101" pitchFamily="2" charset="-122"/>
              </a:rPr>
              <a:t>Удобство и простота</a:t>
            </a:r>
            <a:endParaRPr lang="ru-RU" sz="2400" dirty="0">
              <a:effectLst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3100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8FB03-9E74-4FEB-BC45-3586D2ED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языки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6C6121-6AEF-4732-AE04-F0CC78F64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4952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/>
              <a:t>HTML</a:t>
            </a:r>
            <a:r>
              <a:rPr lang="ru-RU" sz="2400" dirty="0"/>
              <a:t> – макет</a:t>
            </a:r>
            <a:endParaRPr lang="en-US" sz="2400" dirty="0"/>
          </a:p>
          <a:p>
            <a:r>
              <a:rPr lang="en-US" sz="3200" dirty="0"/>
              <a:t>CSS</a:t>
            </a:r>
            <a:r>
              <a:rPr lang="ru-RU" sz="2400" dirty="0"/>
              <a:t> – дизайн</a:t>
            </a:r>
            <a:endParaRPr lang="en-US" sz="2400" dirty="0"/>
          </a:p>
          <a:p>
            <a:r>
              <a:rPr lang="en-US" sz="3200" dirty="0"/>
              <a:t>Java Script </a:t>
            </a:r>
            <a:r>
              <a:rPr lang="en-US" sz="2400" dirty="0"/>
              <a:t>– </a:t>
            </a:r>
            <a:r>
              <a:rPr lang="ru-RU" sz="2400" dirty="0"/>
              <a:t>основной функционал</a:t>
            </a:r>
          </a:p>
        </p:txBody>
      </p:sp>
    </p:spTree>
    <p:extLst>
      <p:ext uri="{BB962C8B-B14F-4D97-AF65-F5344CB8AC3E}">
        <p14:creationId xmlns:p14="http://schemas.microsoft.com/office/powerpoint/2010/main" val="77350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D2E3A-33FE-40B5-B84C-0C02FC03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Размещение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34B2A9-F24A-4BCE-992E-5BC0EA44D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974" y="2160589"/>
            <a:ext cx="9218697" cy="3880773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Для удобства разработки сайт сначала был размещён на </a:t>
            </a:r>
            <a:r>
              <a:rPr lang="en-US" sz="2400" b="1" dirty="0"/>
              <a:t>GitHub</a:t>
            </a:r>
            <a:r>
              <a:rPr lang="ru-RU" sz="2400" dirty="0"/>
              <a:t>, а затем для просмотра конечным пользователем – в сети Интернет по адресу </a:t>
            </a:r>
            <a:r>
              <a:rPr lang="en-US" sz="3600" b="1" dirty="0">
                <a:hlinkClick r:id="rId2"/>
              </a:rPr>
              <a:t>https://phyrmularics.vercel.app</a:t>
            </a:r>
            <a:r>
              <a:rPr lang="en-US" sz="3600" b="1" dirty="0"/>
              <a:t> 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41845262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523</Words>
  <Application>Microsoft Office PowerPoint</Application>
  <PresentationFormat>Широкоэкранный</PresentationFormat>
  <Paragraphs>81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Times New Roman</vt:lpstr>
      <vt:lpstr>Trebuchet MS</vt:lpstr>
      <vt:lpstr>Wingdings</vt:lpstr>
      <vt:lpstr>Wingdings 3</vt:lpstr>
      <vt:lpstr>Аспект</vt:lpstr>
      <vt:lpstr>Сайт с физическими формулами</vt:lpstr>
      <vt:lpstr>Актуальность</vt:lpstr>
      <vt:lpstr>Цель проекта</vt:lpstr>
      <vt:lpstr>Задачи проекта</vt:lpstr>
      <vt:lpstr>Используемые формулы</vt:lpstr>
      <vt:lpstr>Метод разработки</vt:lpstr>
      <vt:lpstr>Среда разработки</vt:lpstr>
      <vt:lpstr>Используемые языки</vt:lpstr>
      <vt:lpstr>Размещение сайта</vt:lpstr>
      <vt:lpstr>Основная структура</vt:lpstr>
      <vt:lpstr>«Главная»</vt:lpstr>
      <vt:lpstr>«О сайте»</vt:lpstr>
      <vt:lpstr>«Список формул»</vt:lpstr>
      <vt:lpstr>Расчёт плотности, мощности, частоты</vt:lpstr>
      <vt:lpstr>Расчёт пути</vt:lpstr>
      <vt:lpstr>Удобство</vt:lpstr>
      <vt:lpstr>Цвета</vt:lpstr>
      <vt:lpstr>Дизайн</vt:lpstr>
      <vt:lpstr>Вывод</vt:lpstr>
      <vt:lpstr>Список источников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Селезнев</dc:creator>
  <cp:lastModifiedBy>Александр Селезнев</cp:lastModifiedBy>
  <cp:revision>14</cp:revision>
  <dcterms:created xsi:type="dcterms:W3CDTF">2024-11-20T18:55:37Z</dcterms:created>
  <dcterms:modified xsi:type="dcterms:W3CDTF">2024-11-20T20:11:27Z</dcterms:modified>
</cp:coreProperties>
</file>