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376" r:id="rId2"/>
    <p:sldId id="403" r:id="rId3"/>
    <p:sldId id="404" r:id="rId4"/>
    <p:sldId id="412" r:id="rId5"/>
    <p:sldId id="405" r:id="rId6"/>
    <p:sldId id="414" r:id="rId7"/>
    <p:sldId id="413" r:id="rId8"/>
    <p:sldId id="410" r:id="rId9"/>
    <p:sldId id="415" r:id="rId10"/>
    <p:sldId id="406" r:id="rId11"/>
    <p:sldId id="416" r:id="rId12"/>
    <p:sldId id="407" r:id="rId13"/>
    <p:sldId id="411" r:id="rId14"/>
  </p:sldIdLst>
  <p:sldSz cx="9144000" cy="6858000" type="screen4x3"/>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7FBF"/>
    <a:srgbClr val="003300"/>
    <a:srgbClr val="DDFFDD"/>
    <a:srgbClr val="D1FFD1"/>
    <a:srgbClr val="FFF5B9"/>
    <a:srgbClr val="FBDAD5"/>
    <a:srgbClr val="DDEEFF"/>
    <a:srgbClr val="C1E0FF"/>
    <a:srgbClr val="57BB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77" autoAdjust="0"/>
    <p:restoredTop sz="99600" autoAdjust="0"/>
  </p:normalViewPr>
  <p:slideViewPr>
    <p:cSldViewPr>
      <p:cViewPr>
        <p:scale>
          <a:sx n="143" d="100"/>
          <a:sy n="143" d="100"/>
        </p:scale>
        <p:origin x="-1472" y="2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8" d="100"/>
          <a:sy n="58" d="100"/>
        </p:scale>
        <p:origin x="1812"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82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9863" y="0"/>
            <a:ext cx="3044825" cy="465138"/>
          </a:xfrm>
          <a:prstGeom prst="rect">
            <a:avLst/>
          </a:prstGeom>
        </p:spPr>
        <p:txBody>
          <a:bodyPr vert="horz" lIns="91440" tIns="45720" rIns="91440" bIns="45720" rtlCol="0"/>
          <a:lstStyle>
            <a:lvl1pPr algn="r">
              <a:defRPr sz="1200"/>
            </a:lvl1pPr>
          </a:lstStyle>
          <a:p>
            <a:fld id="{EAC7D529-8D6B-3043-AE2C-590FE3BC989C}" type="datetimeFigureOut">
              <a:rPr lang="en-US" smtClean="0"/>
              <a:t>3/27/16</a:t>
            </a:fld>
            <a:endParaRPr lang="en-US" dirty="0"/>
          </a:p>
        </p:txBody>
      </p:sp>
      <p:sp>
        <p:nvSpPr>
          <p:cNvPr id="4" name="Footer Placeholder 3"/>
          <p:cNvSpPr>
            <a:spLocks noGrp="1"/>
          </p:cNvSpPr>
          <p:nvPr>
            <p:ph type="ftr" sz="quarter" idx="2"/>
          </p:nvPr>
        </p:nvSpPr>
        <p:spPr>
          <a:xfrm>
            <a:off x="0" y="8845550"/>
            <a:ext cx="304482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9863" y="8845550"/>
            <a:ext cx="3044825" cy="465138"/>
          </a:xfrm>
          <a:prstGeom prst="rect">
            <a:avLst/>
          </a:prstGeom>
        </p:spPr>
        <p:txBody>
          <a:bodyPr vert="horz" lIns="91440" tIns="45720" rIns="91440" bIns="45720" rtlCol="0" anchor="b"/>
          <a:lstStyle>
            <a:lvl1pPr algn="r">
              <a:defRPr sz="1200"/>
            </a:lvl1pPr>
          </a:lstStyle>
          <a:p>
            <a:fld id="{87777DFB-1CB7-6C49-BACC-45A66B7AEEA7}" type="slidenum">
              <a:rPr lang="en-US" smtClean="0"/>
              <a:t>‹#›</a:t>
            </a:fld>
            <a:endParaRPr lang="en-US" dirty="0"/>
          </a:p>
        </p:txBody>
      </p:sp>
    </p:spTree>
    <p:extLst>
      <p:ext uri="{BB962C8B-B14F-4D97-AF65-F5344CB8AC3E}">
        <p14:creationId xmlns:p14="http://schemas.microsoft.com/office/powerpoint/2010/main" val="17066656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dirty="0"/>
          </a:p>
        </p:txBody>
      </p:sp>
      <p:sp>
        <p:nvSpPr>
          <p:cNvPr id="3" name="Date Placeholder 2"/>
          <p:cNvSpPr>
            <a:spLocks noGrp="1"/>
          </p:cNvSpPr>
          <p:nvPr>
            <p:ph type="dt" idx="1"/>
          </p:nvPr>
        </p:nvSpPr>
        <p:spPr>
          <a:xfrm>
            <a:off x="3979930" y="0"/>
            <a:ext cx="3044719" cy="465614"/>
          </a:xfrm>
          <a:prstGeom prst="rect">
            <a:avLst/>
          </a:prstGeom>
        </p:spPr>
        <p:txBody>
          <a:bodyPr vert="horz" lIns="93360" tIns="46680" rIns="93360" bIns="46680" rtlCol="0"/>
          <a:lstStyle>
            <a:lvl1pPr algn="r">
              <a:defRPr sz="1200"/>
            </a:lvl1pPr>
          </a:lstStyle>
          <a:p>
            <a:fld id="{7FA2BA45-F7EE-4975-9B36-326B5E0B2774}" type="datetimeFigureOut">
              <a:rPr lang="en-US" smtClean="0"/>
              <a:t>3/27/16</a:t>
            </a:fld>
            <a:endParaRPr lang="en-US" dirty="0"/>
          </a:p>
        </p:txBody>
      </p:sp>
      <p:sp>
        <p:nvSpPr>
          <p:cNvPr id="4" name="Slide Image Placeholder 3"/>
          <p:cNvSpPr>
            <a:spLocks noGrp="1" noRot="1" noChangeAspect="1"/>
          </p:cNvSpPr>
          <p:nvPr>
            <p:ph type="sldImg" idx="2"/>
          </p:nvPr>
        </p:nvSpPr>
        <p:spPr>
          <a:xfrm>
            <a:off x="1184275" y="698500"/>
            <a:ext cx="4657725" cy="3492500"/>
          </a:xfrm>
          <a:prstGeom prst="rect">
            <a:avLst/>
          </a:prstGeom>
          <a:noFill/>
          <a:ln w="12700">
            <a:solidFill>
              <a:prstClr val="black"/>
            </a:solidFill>
          </a:ln>
        </p:spPr>
        <p:txBody>
          <a:bodyPr vert="horz" lIns="93360" tIns="46680" rIns="93360" bIns="46680" rtlCol="0" anchor="ctr"/>
          <a:lstStyle/>
          <a:p>
            <a:endParaRPr lang="en-US" dirty="0"/>
          </a:p>
        </p:txBody>
      </p:sp>
      <p:sp>
        <p:nvSpPr>
          <p:cNvPr id="5" name="Notes Placeholder 4"/>
          <p:cNvSpPr>
            <a:spLocks noGrp="1"/>
          </p:cNvSpPr>
          <p:nvPr>
            <p:ph type="body" sz="quarter" idx="3"/>
          </p:nvPr>
        </p:nvSpPr>
        <p:spPr>
          <a:xfrm>
            <a:off x="702628" y="4423331"/>
            <a:ext cx="5621020" cy="4190524"/>
          </a:xfrm>
          <a:prstGeom prst="rect">
            <a:avLst/>
          </a:prstGeom>
        </p:spPr>
        <p:txBody>
          <a:bodyPr vert="horz" lIns="93360" tIns="46680" rIns="93360" bIns="4668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9930" y="8845045"/>
            <a:ext cx="3044719" cy="465614"/>
          </a:xfrm>
          <a:prstGeom prst="rect">
            <a:avLst/>
          </a:prstGeom>
        </p:spPr>
        <p:txBody>
          <a:bodyPr vert="horz" lIns="93360" tIns="46680" rIns="93360" bIns="46680" rtlCol="0" anchor="b"/>
          <a:lstStyle>
            <a:lvl1pPr algn="r">
              <a:defRPr sz="1200"/>
            </a:lvl1pPr>
          </a:lstStyle>
          <a:p>
            <a:fld id="{7FB6DAB7-5A84-4A32-A3EA-2535AEEC4D9B}" type="slidenum">
              <a:rPr lang="en-US" smtClean="0"/>
              <a:t>‹#›</a:t>
            </a:fld>
            <a:endParaRPr lang="en-US" dirty="0"/>
          </a:p>
        </p:txBody>
      </p:sp>
    </p:spTree>
    <p:extLst>
      <p:ext uri="{BB962C8B-B14F-4D97-AF65-F5344CB8AC3E}">
        <p14:creationId xmlns:p14="http://schemas.microsoft.com/office/powerpoint/2010/main" val="36539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DAB7-5A84-4A32-A3EA-2535AEEC4D9B}" type="slidenum">
              <a:rPr lang="en-US" smtClean="0"/>
              <a:t>1</a:t>
            </a:fld>
            <a:endParaRPr lang="en-US" dirty="0"/>
          </a:p>
        </p:txBody>
      </p:sp>
    </p:spTree>
    <p:extLst>
      <p:ext uri="{BB962C8B-B14F-4D97-AF65-F5344CB8AC3E}">
        <p14:creationId xmlns:p14="http://schemas.microsoft.com/office/powerpoint/2010/main" val="2184805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DAB7-5A84-4A32-A3EA-2535AEEC4D9B}" type="slidenum">
              <a:rPr lang="en-US" smtClean="0"/>
              <a:t>3</a:t>
            </a:fld>
            <a:endParaRPr lang="en-US" dirty="0"/>
          </a:p>
        </p:txBody>
      </p:sp>
    </p:spTree>
    <p:extLst>
      <p:ext uri="{BB962C8B-B14F-4D97-AF65-F5344CB8AC3E}">
        <p14:creationId xmlns:p14="http://schemas.microsoft.com/office/powerpoint/2010/main" val="1543152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DAB7-5A84-4A32-A3EA-2535AEEC4D9B}" type="slidenum">
              <a:rPr lang="en-US" smtClean="0"/>
              <a:t>4</a:t>
            </a:fld>
            <a:endParaRPr lang="en-US" dirty="0"/>
          </a:p>
        </p:txBody>
      </p:sp>
    </p:spTree>
    <p:extLst>
      <p:ext uri="{BB962C8B-B14F-4D97-AF65-F5344CB8AC3E}">
        <p14:creationId xmlns:p14="http://schemas.microsoft.com/office/powerpoint/2010/main" val="1593358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800" dirty="0" smtClean="0"/>
              <a:t>No barriers</a:t>
            </a:r>
          </a:p>
        </p:txBody>
      </p:sp>
      <p:sp>
        <p:nvSpPr>
          <p:cNvPr id="4" name="Slide Number Placeholder 3"/>
          <p:cNvSpPr>
            <a:spLocks noGrp="1"/>
          </p:cNvSpPr>
          <p:nvPr>
            <p:ph type="sldNum" sz="quarter" idx="10"/>
          </p:nvPr>
        </p:nvSpPr>
        <p:spPr/>
        <p:txBody>
          <a:bodyPr/>
          <a:lstStyle/>
          <a:p>
            <a:fld id="{7FB6DAB7-5A84-4A32-A3EA-2535AEEC4D9B}" type="slidenum">
              <a:rPr lang="en-US" smtClean="0"/>
              <a:t>5</a:t>
            </a:fld>
            <a:endParaRPr lang="en-US" dirty="0"/>
          </a:p>
        </p:txBody>
      </p:sp>
    </p:spTree>
    <p:extLst>
      <p:ext uri="{BB962C8B-B14F-4D97-AF65-F5344CB8AC3E}">
        <p14:creationId xmlns:p14="http://schemas.microsoft.com/office/powerpoint/2010/main" val="1418798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800" dirty="0" smtClean="0"/>
              <a:t>No barriers</a:t>
            </a:r>
          </a:p>
        </p:txBody>
      </p:sp>
      <p:sp>
        <p:nvSpPr>
          <p:cNvPr id="4" name="Slide Number Placeholder 3"/>
          <p:cNvSpPr>
            <a:spLocks noGrp="1"/>
          </p:cNvSpPr>
          <p:nvPr>
            <p:ph type="sldNum" sz="quarter" idx="10"/>
          </p:nvPr>
        </p:nvSpPr>
        <p:spPr/>
        <p:txBody>
          <a:bodyPr/>
          <a:lstStyle/>
          <a:p>
            <a:fld id="{7FB6DAB7-5A84-4A32-A3EA-2535AEEC4D9B}" type="slidenum">
              <a:rPr lang="en-US" smtClean="0"/>
              <a:t>6</a:t>
            </a:fld>
            <a:endParaRPr lang="en-US" dirty="0"/>
          </a:p>
        </p:txBody>
      </p:sp>
    </p:spTree>
    <p:extLst>
      <p:ext uri="{BB962C8B-B14F-4D97-AF65-F5344CB8AC3E}">
        <p14:creationId xmlns:p14="http://schemas.microsoft.com/office/powerpoint/2010/main" val="1418798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800" dirty="0" smtClean="0"/>
              <a:t>No barriers</a:t>
            </a:r>
          </a:p>
        </p:txBody>
      </p:sp>
      <p:sp>
        <p:nvSpPr>
          <p:cNvPr id="4" name="Slide Number Placeholder 3"/>
          <p:cNvSpPr>
            <a:spLocks noGrp="1"/>
          </p:cNvSpPr>
          <p:nvPr>
            <p:ph type="sldNum" sz="quarter" idx="10"/>
          </p:nvPr>
        </p:nvSpPr>
        <p:spPr/>
        <p:txBody>
          <a:bodyPr/>
          <a:lstStyle/>
          <a:p>
            <a:fld id="{7FB6DAB7-5A84-4A32-A3EA-2535AEEC4D9B}" type="slidenum">
              <a:rPr lang="en-US" smtClean="0"/>
              <a:t>7</a:t>
            </a:fld>
            <a:endParaRPr lang="en-US" dirty="0"/>
          </a:p>
        </p:txBody>
      </p:sp>
    </p:spTree>
    <p:extLst>
      <p:ext uri="{BB962C8B-B14F-4D97-AF65-F5344CB8AC3E}">
        <p14:creationId xmlns:p14="http://schemas.microsoft.com/office/powerpoint/2010/main" val="1418798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DAB7-5A84-4A32-A3EA-2535AEEC4D9B}" type="slidenum">
              <a:rPr lang="en-US" smtClean="0"/>
              <a:t>8</a:t>
            </a:fld>
            <a:endParaRPr lang="en-US" dirty="0"/>
          </a:p>
        </p:txBody>
      </p:sp>
    </p:spTree>
    <p:extLst>
      <p:ext uri="{BB962C8B-B14F-4D97-AF65-F5344CB8AC3E}">
        <p14:creationId xmlns:p14="http://schemas.microsoft.com/office/powerpoint/2010/main" val="354561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DAB7-5A84-4A32-A3EA-2535AEEC4D9B}" type="slidenum">
              <a:rPr lang="en-US" smtClean="0"/>
              <a:t>9</a:t>
            </a:fld>
            <a:endParaRPr lang="en-US" dirty="0"/>
          </a:p>
        </p:txBody>
      </p:sp>
    </p:spTree>
    <p:extLst>
      <p:ext uri="{BB962C8B-B14F-4D97-AF65-F5344CB8AC3E}">
        <p14:creationId xmlns:p14="http://schemas.microsoft.com/office/powerpoint/2010/main" val="354561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empty-roo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586154" y="1280502"/>
            <a:ext cx="6330461" cy="1249727"/>
          </a:xfrm>
        </p:spPr>
        <p:txBody>
          <a:bodyPr anchor="t">
            <a:normAutofit/>
          </a:bodyPr>
          <a:lstStyle>
            <a:lvl1pPr>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6154" y="2528276"/>
            <a:ext cx="6330461" cy="1752600"/>
          </a:xfrm>
        </p:spPr>
        <p:txBody>
          <a:bodyPr>
            <a:normAutofit/>
          </a:bodyPr>
          <a:lstStyle>
            <a:lvl1pPr marL="0" indent="0" algn="l">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descr="Bb_white.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6154" y="644769"/>
            <a:ext cx="4386556" cy="635733"/>
          </a:xfrm>
          <a:prstGeom prst="rect">
            <a:avLst/>
          </a:prstGeom>
        </p:spPr>
      </p:pic>
      <p:sp>
        <p:nvSpPr>
          <p:cNvPr id="10" name="TextBox 9"/>
          <p:cNvSpPr txBox="1"/>
          <p:nvPr userDrawn="1"/>
        </p:nvSpPr>
        <p:spPr>
          <a:xfrm>
            <a:off x="4946458" y="564715"/>
            <a:ext cx="288604" cy="261610"/>
          </a:xfrm>
          <a:prstGeom prst="rect">
            <a:avLst/>
          </a:prstGeom>
          <a:noFill/>
        </p:spPr>
        <p:txBody>
          <a:bodyPr wrap="none" rtlCol="0">
            <a:spAutoFit/>
          </a:bodyPr>
          <a:lstStyle/>
          <a:p>
            <a:pPr defTabSz="457200"/>
            <a:r>
              <a:rPr lang="en-US" sz="1100" dirty="0" smtClean="0">
                <a:solidFill>
                  <a:prstClr val="white"/>
                </a:solidFill>
                <a:latin typeface="Arial"/>
                <a:cs typeface="Arial"/>
              </a:rPr>
              <a:t>®</a:t>
            </a:r>
            <a:endParaRPr lang="en-US" sz="1100" dirty="0">
              <a:solidFill>
                <a:prstClr val="white"/>
              </a:solidFill>
              <a:latin typeface="Arial"/>
              <a:cs typeface="Arial"/>
            </a:endParaRPr>
          </a:p>
        </p:txBody>
      </p:sp>
    </p:spTree>
    <p:extLst>
      <p:ext uri="{BB962C8B-B14F-4D97-AF65-F5344CB8AC3E}">
        <p14:creationId xmlns:p14="http://schemas.microsoft.com/office/powerpoint/2010/main" val="175657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gradFill>
            <a:gsLst>
              <a:gs pos="0">
                <a:schemeClr val="accent2"/>
              </a:gs>
              <a:gs pos="100000">
                <a:schemeClr val="bg1"/>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itle 1"/>
          <p:cNvSpPr>
            <a:spLocks noGrp="1"/>
          </p:cNvSpPr>
          <p:nvPr>
            <p:ph type="title"/>
          </p:nvPr>
        </p:nvSpPr>
        <p:spPr>
          <a:xfrm>
            <a:off x="312615" y="2042867"/>
            <a:ext cx="7424616" cy="1141901"/>
          </a:xfrm>
        </p:spPr>
        <p:txBody>
          <a:bodyPr anchor="t">
            <a:normAutofit/>
          </a:bodyPr>
          <a:lstStyle>
            <a:lvl1pPr>
              <a:defRPr sz="320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rgbClr val="FFFFFF"/>
                </a:solidFill>
              </a:defRPr>
            </a:lvl1pPr>
          </a:lstStyle>
          <a:p>
            <a:fld id="{EE6A1F7D-970C-8E40-B6AD-384192BEAAF9}" type="slidenum">
              <a:rPr lang="en-US" smtClean="0"/>
              <a:pPr/>
              <a:t>‹#›</a:t>
            </a:fld>
            <a:endParaRPr lang="en-US" dirty="0"/>
          </a:p>
        </p:txBody>
      </p:sp>
      <p:pic>
        <p:nvPicPr>
          <p:cNvPr id="5" name="Picture 4" descr="Bb.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24615" y="6429893"/>
            <a:ext cx="1504463" cy="218038"/>
          </a:xfrm>
          <a:prstGeom prst="rect">
            <a:avLst/>
          </a:prstGeom>
        </p:spPr>
      </p:pic>
    </p:spTree>
    <p:extLst>
      <p:ext uri="{BB962C8B-B14F-4D97-AF65-F5344CB8AC3E}">
        <p14:creationId xmlns:p14="http://schemas.microsoft.com/office/powerpoint/2010/main" val="176629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gradFill>
            <a:gsLst>
              <a:gs pos="0">
                <a:schemeClr val="accent3"/>
              </a:gs>
              <a:gs pos="100000">
                <a:schemeClr val="bg1"/>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itle 1"/>
          <p:cNvSpPr>
            <a:spLocks noGrp="1"/>
          </p:cNvSpPr>
          <p:nvPr>
            <p:ph type="title"/>
          </p:nvPr>
        </p:nvSpPr>
        <p:spPr>
          <a:xfrm>
            <a:off x="312615" y="2042867"/>
            <a:ext cx="7424616" cy="1141901"/>
          </a:xfrm>
        </p:spPr>
        <p:txBody>
          <a:bodyPr anchor="t">
            <a:normAutofit/>
          </a:bodyPr>
          <a:lstStyle>
            <a:lvl1pPr>
              <a:defRPr sz="320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rgbClr val="FFFFFF"/>
                </a:solidFill>
              </a:defRPr>
            </a:lvl1pPr>
          </a:lstStyle>
          <a:p>
            <a:fld id="{EE6A1F7D-970C-8E40-B6AD-384192BEAAF9}" type="slidenum">
              <a:rPr lang="en-US" smtClean="0"/>
              <a:pPr/>
              <a:t>‹#›</a:t>
            </a:fld>
            <a:endParaRPr lang="en-US" dirty="0"/>
          </a:p>
        </p:txBody>
      </p:sp>
      <p:pic>
        <p:nvPicPr>
          <p:cNvPr id="5" name="Picture 4" descr="Bb.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24615" y="6429893"/>
            <a:ext cx="1504463" cy="218038"/>
          </a:xfrm>
          <a:prstGeom prst="rect">
            <a:avLst/>
          </a:prstGeom>
        </p:spPr>
      </p:pic>
    </p:spTree>
    <p:extLst>
      <p:ext uri="{BB962C8B-B14F-4D97-AF65-F5344CB8AC3E}">
        <p14:creationId xmlns:p14="http://schemas.microsoft.com/office/powerpoint/2010/main" val="362695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gradFill>
            <a:gsLst>
              <a:gs pos="0">
                <a:schemeClr val="accent4"/>
              </a:gs>
              <a:gs pos="100000">
                <a:schemeClr val="bg1"/>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itle 1"/>
          <p:cNvSpPr>
            <a:spLocks noGrp="1"/>
          </p:cNvSpPr>
          <p:nvPr>
            <p:ph type="title"/>
          </p:nvPr>
        </p:nvSpPr>
        <p:spPr>
          <a:xfrm>
            <a:off x="312615" y="2042867"/>
            <a:ext cx="7424616" cy="1141901"/>
          </a:xfrm>
        </p:spPr>
        <p:txBody>
          <a:bodyPr anchor="t">
            <a:normAutofit/>
          </a:bodyPr>
          <a:lstStyle>
            <a:lvl1pPr>
              <a:defRPr sz="320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rgbClr val="FFFFFF"/>
                </a:solidFill>
              </a:defRPr>
            </a:lvl1pPr>
          </a:lstStyle>
          <a:p>
            <a:fld id="{EE6A1F7D-970C-8E40-B6AD-384192BEAAF9}" type="slidenum">
              <a:rPr lang="en-US" smtClean="0"/>
              <a:pPr/>
              <a:t>‹#›</a:t>
            </a:fld>
            <a:endParaRPr lang="en-US" dirty="0"/>
          </a:p>
        </p:txBody>
      </p:sp>
      <p:pic>
        <p:nvPicPr>
          <p:cNvPr id="5" name="Picture 4" descr="Bb.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24615" y="6429893"/>
            <a:ext cx="1504463" cy="218038"/>
          </a:xfrm>
          <a:prstGeom prst="rect">
            <a:avLst/>
          </a:prstGeom>
        </p:spPr>
      </p:pic>
    </p:spTree>
    <p:extLst>
      <p:ext uri="{BB962C8B-B14F-4D97-AF65-F5344CB8AC3E}">
        <p14:creationId xmlns:p14="http://schemas.microsoft.com/office/powerpoint/2010/main" val="23863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gradFill>
            <a:gsLst>
              <a:gs pos="0">
                <a:srgbClr val="00B050"/>
              </a:gs>
              <a:gs pos="100000">
                <a:schemeClr val="bg1"/>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itle 1"/>
          <p:cNvSpPr>
            <a:spLocks noGrp="1"/>
          </p:cNvSpPr>
          <p:nvPr>
            <p:ph type="title"/>
          </p:nvPr>
        </p:nvSpPr>
        <p:spPr>
          <a:xfrm>
            <a:off x="312615" y="2042867"/>
            <a:ext cx="7424616" cy="1141901"/>
          </a:xfrm>
        </p:spPr>
        <p:txBody>
          <a:bodyPr anchor="t">
            <a:normAutofit/>
          </a:bodyPr>
          <a:lstStyle>
            <a:lvl1pPr>
              <a:defRPr sz="320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rgbClr val="FFFFFF"/>
                </a:solidFill>
              </a:defRPr>
            </a:lvl1pPr>
          </a:lstStyle>
          <a:p>
            <a:fld id="{EE6A1F7D-970C-8E40-B6AD-384192BEAAF9}" type="slidenum">
              <a:rPr lang="en-US" smtClean="0"/>
              <a:pPr/>
              <a:t>‹#›</a:t>
            </a:fld>
            <a:endParaRPr lang="en-US" dirty="0"/>
          </a:p>
        </p:txBody>
      </p:sp>
      <p:pic>
        <p:nvPicPr>
          <p:cNvPr id="5" name="Picture 4" descr="Bb.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24615" y="6429893"/>
            <a:ext cx="1504463" cy="218038"/>
          </a:xfrm>
          <a:prstGeom prst="rect">
            <a:avLst/>
          </a:prstGeom>
        </p:spPr>
      </p:pic>
    </p:spTree>
    <p:extLst>
      <p:ext uri="{BB962C8B-B14F-4D97-AF65-F5344CB8AC3E}">
        <p14:creationId xmlns:p14="http://schemas.microsoft.com/office/powerpoint/2010/main" val="370215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586154" y="1280502"/>
            <a:ext cx="6330461" cy="1249727"/>
          </a:xfrm>
        </p:spPr>
        <p:txBody>
          <a:bodyPr anchor="t">
            <a:normAutofit/>
          </a:bodyPr>
          <a:lstStyle>
            <a:lvl1pPr>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6154" y="2528276"/>
            <a:ext cx="6330461" cy="1752600"/>
          </a:xfrm>
        </p:spPr>
        <p:txBody>
          <a:bodyPr>
            <a:normAutofit/>
          </a:bodyPr>
          <a:lstStyle>
            <a:lvl1pPr marL="0" indent="0" algn="l">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descr="Bb_white.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6154" y="644769"/>
            <a:ext cx="4386556" cy="635733"/>
          </a:xfrm>
          <a:prstGeom prst="rect">
            <a:avLst/>
          </a:prstGeom>
        </p:spPr>
      </p:pic>
      <p:sp>
        <p:nvSpPr>
          <p:cNvPr id="10" name="TextBox 9"/>
          <p:cNvSpPr txBox="1"/>
          <p:nvPr userDrawn="1"/>
        </p:nvSpPr>
        <p:spPr>
          <a:xfrm>
            <a:off x="4946458" y="564715"/>
            <a:ext cx="288604" cy="261610"/>
          </a:xfrm>
          <a:prstGeom prst="rect">
            <a:avLst/>
          </a:prstGeom>
          <a:noFill/>
        </p:spPr>
        <p:txBody>
          <a:bodyPr wrap="none" rtlCol="0">
            <a:spAutoFit/>
          </a:bodyPr>
          <a:lstStyle/>
          <a:p>
            <a:pPr defTabSz="457200"/>
            <a:r>
              <a:rPr lang="en-US" sz="1100" dirty="0" smtClean="0">
                <a:solidFill>
                  <a:prstClr val="white"/>
                </a:solidFill>
                <a:latin typeface="Arial"/>
                <a:cs typeface="Arial"/>
              </a:rPr>
              <a:t>®</a:t>
            </a:r>
            <a:endParaRPr lang="en-US" sz="1100" dirty="0">
              <a:solidFill>
                <a:prstClr val="white"/>
              </a:solidFill>
              <a:latin typeface="Arial"/>
              <a:cs typeface="Arial"/>
            </a:endParaRPr>
          </a:p>
        </p:txBody>
      </p:sp>
    </p:spTree>
    <p:extLst>
      <p:ext uri="{BB962C8B-B14F-4D97-AF65-F5344CB8AC3E}">
        <p14:creationId xmlns:p14="http://schemas.microsoft.com/office/powerpoint/2010/main" val="230361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586154" y="1280502"/>
            <a:ext cx="6330461" cy="1249727"/>
          </a:xfrm>
        </p:spPr>
        <p:txBody>
          <a:bodyPr anchor="t">
            <a:normAutofit/>
          </a:bodyPr>
          <a:lstStyle>
            <a:lvl1pPr>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6154" y="2528276"/>
            <a:ext cx="6330461" cy="1752600"/>
          </a:xfrm>
        </p:spPr>
        <p:txBody>
          <a:bodyPr>
            <a:normAutofit/>
          </a:bodyPr>
          <a:lstStyle>
            <a:lvl1pPr marL="0" indent="0" algn="l">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descr="Bb_white.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6154" y="644769"/>
            <a:ext cx="4386556" cy="635733"/>
          </a:xfrm>
          <a:prstGeom prst="rect">
            <a:avLst/>
          </a:prstGeom>
        </p:spPr>
      </p:pic>
      <p:sp>
        <p:nvSpPr>
          <p:cNvPr id="10" name="TextBox 9"/>
          <p:cNvSpPr txBox="1"/>
          <p:nvPr userDrawn="1"/>
        </p:nvSpPr>
        <p:spPr>
          <a:xfrm>
            <a:off x="4946458" y="564715"/>
            <a:ext cx="288604" cy="261610"/>
          </a:xfrm>
          <a:prstGeom prst="rect">
            <a:avLst/>
          </a:prstGeom>
          <a:noFill/>
        </p:spPr>
        <p:txBody>
          <a:bodyPr wrap="none" rtlCol="0">
            <a:spAutoFit/>
          </a:bodyPr>
          <a:lstStyle/>
          <a:p>
            <a:pPr defTabSz="457200"/>
            <a:r>
              <a:rPr lang="en-US" sz="1100" dirty="0" smtClean="0">
                <a:solidFill>
                  <a:prstClr val="white"/>
                </a:solidFill>
                <a:latin typeface="Arial"/>
                <a:cs typeface="Arial"/>
              </a:rPr>
              <a:t>®</a:t>
            </a:r>
            <a:endParaRPr lang="en-US" sz="1100" dirty="0">
              <a:solidFill>
                <a:prstClr val="white"/>
              </a:solidFill>
              <a:latin typeface="Arial"/>
              <a:cs typeface="Arial"/>
            </a:endParaRPr>
          </a:p>
        </p:txBody>
      </p:sp>
    </p:spTree>
    <p:extLst>
      <p:ext uri="{BB962C8B-B14F-4D97-AF65-F5344CB8AC3E}">
        <p14:creationId xmlns:p14="http://schemas.microsoft.com/office/powerpoint/2010/main" val="175944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586154" y="1280502"/>
            <a:ext cx="6330461" cy="1249727"/>
          </a:xfrm>
        </p:spPr>
        <p:txBody>
          <a:bodyPr anchor="t">
            <a:normAutofit/>
          </a:bodyPr>
          <a:lstStyle>
            <a:lvl1pPr>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6154" y="2528276"/>
            <a:ext cx="6330461" cy="1752600"/>
          </a:xfrm>
        </p:spPr>
        <p:txBody>
          <a:bodyPr>
            <a:normAutofit/>
          </a:bodyPr>
          <a:lstStyle>
            <a:lvl1pPr marL="0" indent="0" algn="l">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descr="Bb_white.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6154" y="644769"/>
            <a:ext cx="4386556" cy="635733"/>
          </a:xfrm>
          <a:prstGeom prst="rect">
            <a:avLst/>
          </a:prstGeom>
        </p:spPr>
      </p:pic>
      <p:sp>
        <p:nvSpPr>
          <p:cNvPr id="10" name="TextBox 9"/>
          <p:cNvSpPr txBox="1"/>
          <p:nvPr userDrawn="1"/>
        </p:nvSpPr>
        <p:spPr>
          <a:xfrm>
            <a:off x="4946458" y="564715"/>
            <a:ext cx="288604" cy="261610"/>
          </a:xfrm>
          <a:prstGeom prst="rect">
            <a:avLst/>
          </a:prstGeom>
          <a:noFill/>
        </p:spPr>
        <p:txBody>
          <a:bodyPr wrap="none" rtlCol="0">
            <a:spAutoFit/>
          </a:bodyPr>
          <a:lstStyle/>
          <a:p>
            <a:pPr defTabSz="457200"/>
            <a:r>
              <a:rPr lang="en-US" sz="1100" dirty="0" smtClean="0">
                <a:solidFill>
                  <a:prstClr val="white"/>
                </a:solidFill>
                <a:latin typeface="Arial"/>
                <a:cs typeface="Arial"/>
              </a:rPr>
              <a:t>®</a:t>
            </a:r>
            <a:endParaRPr lang="en-US" sz="1100" dirty="0">
              <a:solidFill>
                <a:prstClr val="white"/>
              </a:solidFill>
              <a:latin typeface="Arial"/>
              <a:cs typeface="Arial"/>
            </a:endParaRPr>
          </a:p>
        </p:txBody>
      </p:sp>
    </p:spTree>
    <p:extLst>
      <p:ext uri="{BB962C8B-B14F-4D97-AF65-F5344CB8AC3E}">
        <p14:creationId xmlns:p14="http://schemas.microsoft.com/office/powerpoint/2010/main" val="386613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586154" y="1280502"/>
            <a:ext cx="6330461" cy="1249727"/>
          </a:xfrm>
        </p:spPr>
        <p:txBody>
          <a:bodyPr anchor="t">
            <a:normAutofit/>
          </a:bodyPr>
          <a:lstStyle>
            <a:lvl1pPr>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6154" y="2528276"/>
            <a:ext cx="6330461" cy="1752600"/>
          </a:xfrm>
        </p:spPr>
        <p:txBody>
          <a:bodyPr>
            <a:normAutofit/>
          </a:bodyPr>
          <a:lstStyle>
            <a:lvl1pPr marL="0" indent="0" algn="l">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descr="Bb_white.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6154" y="644769"/>
            <a:ext cx="4386556" cy="635733"/>
          </a:xfrm>
          <a:prstGeom prst="rect">
            <a:avLst/>
          </a:prstGeom>
        </p:spPr>
      </p:pic>
      <p:sp>
        <p:nvSpPr>
          <p:cNvPr id="10" name="TextBox 9"/>
          <p:cNvSpPr txBox="1"/>
          <p:nvPr userDrawn="1"/>
        </p:nvSpPr>
        <p:spPr>
          <a:xfrm>
            <a:off x="4946458" y="564715"/>
            <a:ext cx="288604" cy="261610"/>
          </a:xfrm>
          <a:prstGeom prst="rect">
            <a:avLst/>
          </a:prstGeom>
          <a:noFill/>
        </p:spPr>
        <p:txBody>
          <a:bodyPr wrap="none" rtlCol="0">
            <a:spAutoFit/>
          </a:bodyPr>
          <a:lstStyle/>
          <a:p>
            <a:pPr defTabSz="457200"/>
            <a:r>
              <a:rPr lang="en-US" sz="1100" dirty="0" smtClean="0">
                <a:solidFill>
                  <a:prstClr val="white"/>
                </a:solidFill>
                <a:latin typeface="Arial"/>
                <a:cs typeface="Arial"/>
              </a:rPr>
              <a:t>®</a:t>
            </a:r>
            <a:endParaRPr lang="en-US" sz="1100" dirty="0">
              <a:solidFill>
                <a:prstClr val="white"/>
              </a:solidFill>
              <a:latin typeface="Arial"/>
              <a:cs typeface="Arial"/>
            </a:endParaRPr>
          </a:p>
        </p:txBody>
      </p:sp>
    </p:spTree>
    <p:extLst>
      <p:ext uri="{BB962C8B-B14F-4D97-AF65-F5344CB8AC3E}">
        <p14:creationId xmlns:p14="http://schemas.microsoft.com/office/powerpoint/2010/main" val="106349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EE6A1F7D-970C-8E40-B6AD-384192BEAAF9}" type="slidenum">
              <a:rPr lang="en-US" smtClean="0">
                <a:solidFill>
                  <a:srgbClr val="C2C2C2"/>
                </a:solidFill>
              </a:rPr>
              <a:pPr/>
              <a:t>‹#›</a:t>
            </a:fld>
            <a:endParaRPr lang="en-US" dirty="0">
              <a:solidFill>
                <a:srgbClr val="C2C2C2"/>
              </a:solidFill>
            </a:endParaRPr>
          </a:p>
        </p:txBody>
      </p:sp>
    </p:spTree>
    <p:extLst>
      <p:ext uri="{BB962C8B-B14F-4D97-AF65-F5344CB8AC3E}">
        <p14:creationId xmlns:p14="http://schemas.microsoft.com/office/powerpoint/2010/main" val="136638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E6A1F7D-970C-8E40-B6AD-384192BEAAF9}" type="slidenum">
              <a:rPr lang="en-US" smtClean="0">
                <a:solidFill>
                  <a:srgbClr val="C2C2C2"/>
                </a:solidFill>
              </a:rPr>
              <a:pPr/>
              <a:t>‹#›</a:t>
            </a:fld>
            <a:endParaRPr lang="en-US" dirty="0">
              <a:solidFill>
                <a:srgbClr val="C2C2C2"/>
              </a:solidFill>
            </a:endParaRPr>
          </a:p>
        </p:txBody>
      </p:sp>
    </p:spTree>
    <p:extLst>
      <p:ext uri="{BB962C8B-B14F-4D97-AF65-F5344CB8AC3E}">
        <p14:creationId xmlns:p14="http://schemas.microsoft.com/office/powerpoint/2010/main" val="96334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6A1F7D-970C-8E40-B6AD-384192BEAAF9}" type="slidenum">
              <a:rPr lang="en-US" smtClean="0">
                <a:solidFill>
                  <a:srgbClr val="C2C2C2"/>
                </a:solidFill>
              </a:rPr>
              <a:pPr/>
              <a:t>‹#›</a:t>
            </a:fld>
            <a:endParaRPr lang="en-US" dirty="0">
              <a:solidFill>
                <a:srgbClr val="C2C2C2"/>
              </a:solidFill>
            </a:endParaRPr>
          </a:p>
        </p:txBody>
      </p:sp>
      <p:sp>
        <p:nvSpPr>
          <p:cNvPr id="5" name="Rectangle 4"/>
          <p:cNvSpPr/>
          <p:nvPr userDrawn="1"/>
        </p:nvSpPr>
        <p:spPr>
          <a:xfrm>
            <a:off x="0" y="0"/>
            <a:ext cx="9144000" cy="143607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defTabSz="457200"/>
            <a:endParaRPr lang="en-US" dirty="0">
              <a:solidFill>
                <a:prstClr val="black"/>
              </a:solidFill>
            </a:endParaRPr>
          </a:p>
        </p:txBody>
      </p:sp>
    </p:spTree>
    <p:extLst>
      <p:ext uri="{BB962C8B-B14F-4D97-AF65-F5344CB8AC3E}">
        <p14:creationId xmlns:p14="http://schemas.microsoft.com/office/powerpoint/2010/main" val="326191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gradFill>
            <a:gsLst>
              <a:gs pos="0">
                <a:schemeClr val="accent1"/>
              </a:gs>
              <a:gs pos="100000">
                <a:schemeClr val="bg1"/>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2" name="Title 1"/>
          <p:cNvSpPr>
            <a:spLocks noGrp="1"/>
          </p:cNvSpPr>
          <p:nvPr>
            <p:ph type="title"/>
          </p:nvPr>
        </p:nvSpPr>
        <p:spPr>
          <a:xfrm>
            <a:off x="312615" y="2042867"/>
            <a:ext cx="7424616" cy="1141901"/>
          </a:xfrm>
        </p:spPr>
        <p:txBody>
          <a:bodyPr anchor="t">
            <a:normAutofit/>
          </a:bodyPr>
          <a:lstStyle>
            <a:lvl1pPr>
              <a:defRPr sz="320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rgbClr val="FFFFFF"/>
                </a:solidFill>
              </a:defRPr>
            </a:lvl1pPr>
          </a:lstStyle>
          <a:p>
            <a:fld id="{EE6A1F7D-970C-8E40-B6AD-384192BEAAF9}" type="slidenum">
              <a:rPr lang="en-US" smtClean="0"/>
              <a:pPr/>
              <a:t>‹#›</a:t>
            </a:fld>
            <a:endParaRPr lang="en-US" dirty="0"/>
          </a:p>
        </p:txBody>
      </p:sp>
      <p:pic>
        <p:nvPicPr>
          <p:cNvPr id="5" name="Picture 4" descr="Bb.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24615" y="6429893"/>
            <a:ext cx="1504463" cy="218038"/>
          </a:xfrm>
          <a:prstGeom prst="rect">
            <a:avLst/>
          </a:prstGeom>
        </p:spPr>
      </p:pic>
    </p:spTree>
    <p:extLst>
      <p:ext uri="{BB962C8B-B14F-4D97-AF65-F5344CB8AC3E}">
        <p14:creationId xmlns:p14="http://schemas.microsoft.com/office/powerpoint/2010/main" val="11994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615" y="284407"/>
            <a:ext cx="8518770" cy="770670"/>
          </a:xfrm>
          <a:prstGeom prst="rect">
            <a:avLst/>
          </a:prstGeom>
        </p:spPr>
        <p:txBody>
          <a:bodyPr vert="horz" lIns="0" tIns="45720" rIns="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11151" y="1544638"/>
            <a:ext cx="8520234" cy="4678362"/>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134816" y="6356350"/>
            <a:ext cx="656492" cy="365125"/>
          </a:xfrm>
          <a:prstGeom prst="rect">
            <a:avLst/>
          </a:prstGeom>
        </p:spPr>
        <p:txBody>
          <a:bodyPr vert="horz" lIns="91440" tIns="45720" rIns="91440" bIns="45720" rtlCol="0" anchor="ctr"/>
          <a:lstStyle>
            <a:lvl1pPr algn="l">
              <a:defRPr sz="1200">
                <a:solidFill>
                  <a:schemeClr val="bg2"/>
                </a:solidFill>
              </a:defRPr>
            </a:lvl1pPr>
          </a:lstStyle>
          <a:p>
            <a:pPr defTabSz="457200"/>
            <a:fld id="{EE6A1F7D-970C-8E40-B6AD-384192BEAAF9}" type="slidenum">
              <a:rPr lang="en-US" smtClean="0">
                <a:solidFill>
                  <a:srgbClr val="C2C2C2"/>
                </a:solidFill>
              </a:rPr>
              <a:pPr defTabSz="457200"/>
              <a:t>‹#›</a:t>
            </a:fld>
            <a:endParaRPr lang="en-US" dirty="0">
              <a:solidFill>
                <a:srgbClr val="C2C2C2"/>
              </a:solidFill>
            </a:endParaRPr>
          </a:p>
        </p:txBody>
      </p:sp>
      <p:cxnSp>
        <p:nvCxnSpPr>
          <p:cNvPr id="8" name="Straight Connector 7"/>
          <p:cNvCxnSpPr/>
          <p:nvPr userDrawn="1"/>
        </p:nvCxnSpPr>
        <p:spPr>
          <a:xfrm>
            <a:off x="312615" y="1236358"/>
            <a:ext cx="8518770"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Bb.emf"/>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424615" y="6429893"/>
            <a:ext cx="1504463" cy="218038"/>
          </a:xfrm>
          <a:prstGeom prst="rect">
            <a:avLst/>
          </a:prstGeom>
        </p:spPr>
      </p:pic>
    </p:spTree>
    <p:extLst>
      <p:ext uri="{BB962C8B-B14F-4D97-AF65-F5344CB8AC3E}">
        <p14:creationId xmlns:p14="http://schemas.microsoft.com/office/powerpoint/2010/main" val="3834635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82575" indent="-282575" algn="l" defTabSz="457200" rtl="0" eaLnBrk="1" latinLnBrk="0" hangingPunct="1">
        <a:spcBef>
          <a:spcPts val="1776"/>
        </a:spcBef>
        <a:buClr>
          <a:schemeClr val="accent1"/>
        </a:buClr>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hyperlink" Target="https://java.com/en/download/faq/java8.xml" TargetMode="External"/><Relationship Id="rId4" Type="http://schemas.openxmlformats.org/officeDocument/2006/relationships/hyperlink" Target="http://www.oracle.com/technetwork/java/javase/8-compatibility-guide-2156366.html?utm_campaign=NAHE_2016_Partnership%20Newsletter%20(March)&amp;utm_medium=email&amp;utm_source=Eloqua&amp;utm_content=NAHE_2016_Partnership%20Newsletter%20(March)&amp;elqTrackId=632872602E9C314F83022252720A9AD5&amp;elq=100aec7be9214ef0b382054f99213976&amp;elqaid=17019&amp;elqat=1&amp;elqCampaignId=9597%23A999170" TargetMode="External"/><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788" y="1281113"/>
            <a:ext cx="7840233" cy="1249362"/>
          </a:xfrm>
        </p:spPr>
        <p:txBody>
          <a:bodyPr>
            <a:normAutofit/>
          </a:bodyPr>
          <a:lstStyle/>
          <a:p>
            <a:r>
              <a:rPr lang="en-US" dirty="0" smtClean="0"/>
              <a:t>Preparing Your Building Block for Blackboard Learn 9.1 Q2 2016</a:t>
            </a:r>
            <a:endParaRPr lang="en-US" dirty="0"/>
          </a:p>
        </p:txBody>
      </p:sp>
      <p:sp>
        <p:nvSpPr>
          <p:cNvPr id="3" name="Subtitle 2"/>
          <p:cNvSpPr>
            <a:spLocks noGrp="1"/>
          </p:cNvSpPr>
          <p:nvPr>
            <p:ph type="subTitle" idx="1"/>
          </p:nvPr>
        </p:nvSpPr>
        <p:spPr>
          <a:xfrm>
            <a:off x="685800" y="2528276"/>
            <a:ext cx="6230815" cy="1752600"/>
          </a:xfrm>
        </p:spPr>
        <p:txBody>
          <a:bodyPr>
            <a:normAutofit/>
          </a:bodyPr>
          <a:lstStyle/>
          <a:p>
            <a:r>
              <a:rPr lang="en-US" dirty="0" smtClean="0"/>
              <a:t>March 15, 2016 – 10AM ET/9AM CT</a:t>
            </a:r>
          </a:p>
          <a:p>
            <a:r>
              <a:rPr lang="en-US" dirty="0" smtClean="0"/>
              <a:t>March 16, 2016 – 4PM ET/3PM CT</a:t>
            </a:r>
            <a:endParaRPr lang="en-US" dirty="0"/>
          </a:p>
        </p:txBody>
      </p:sp>
    </p:spTree>
    <p:extLst>
      <p:ext uri="{BB962C8B-B14F-4D97-AF65-F5344CB8AC3E}">
        <p14:creationId xmlns:p14="http://schemas.microsoft.com/office/powerpoint/2010/main" val="346817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Gothic" charset="0"/>
                <a:ea typeface="Century Gothic" charset="0"/>
                <a:cs typeface="Century Gothic" charset="0"/>
              </a:rPr>
              <a:t>B2 Versioning</a:t>
            </a:r>
            <a:endParaRPr lang="en-US" dirty="0">
              <a:latin typeface="Century Gothic" charset="0"/>
              <a:ea typeface="Century Gothic" charset="0"/>
              <a:cs typeface="Century Gothic" charset="0"/>
            </a:endParaRPr>
          </a:p>
        </p:txBody>
      </p:sp>
      <p:sp>
        <p:nvSpPr>
          <p:cNvPr id="3" name="Content Placeholder 2"/>
          <p:cNvSpPr>
            <a:spLocks noGrp="1"/>
          </p:cNvSpPr>
          <p:nvPr>
            <p:ph idx="1"/>
          </p:nvPr>
        </p:nvSpPr>
        <p:spPr>
          <a:xfrm>
            <a:off x="311151" y="1295400"/>
            <a:ext cx="8520234" cy="4678362"/>
          </a:xfrm>
        </p:spPr>
        <p:txBody>
          <a:bodyPr>
            <a:normAutofit fontScale="92500" lnSpcReduction="10000"/>
          </a:bodyPr>
          <a:lstStyle/>
          <a:p>
            <a:r>
              <a:rPr lang="en-US" dirty="0" smtClean="0">
                <a:latin typeface="Century Gothic" charset="0"/>
                <a:ea typeface="Century Gothic" charset="0"/>
                <a:cs typeface="Century Gothic" charset="0"/>
              </a:rPr>
              <a:t>Best practice – One B2 for both 9.1 and </a:t>
            </a:r>
            <a:r>
              <a:rPr lang="en-US" dirty="0" err="1" smtClean="0">
                <a:latin typeface="Century Gothic" charset="0"/>
                <a:ea typeface="Century Gothic" charset="0"/>
                <a:cs typeface="Century Gothic" charset="0"/>
              </a:rPr>
              <a:t>SaaS</a:t>
            </a:r>
            <a:r>
              <a:rPr lang="en-US" dirty="0" smtClean="0">
                <a:latin typeface="Century Gothic" charset="0"/>
                <a:ea typeface="Century Gothic" charset="0"/>
                <a:cs typeface="Century Gothic" charset="0"/>
              </a:rPr>
              <a:t> that runs on both Java 7 and Java 8</a:t>
            </a:r>
          </a:p>
          <a:p>
            <a:pPr lvl="1"/>
            <a:r>
              <a:rPr lang="en-US" dirty="0" smtClean="0">
                <a:latin typeface="Century Gothic" charset="0"/>
                <a:ea typeface="Century Gothic" charset="0"/>
                <a:cs typeface="Century Gothic" charset="0"/>
              </a:rPr>
              <a:t>One new B2 version, higher than all those prior</a:t>
            </a:r>
          </a:p>
          <a:p>
            <a:pPr lvl="1"/>
            <a:r>
              <a:rPr lang="en-US" dirty="0" smtClean="0">
                <a:latin typeface="Century Gothic" charset="0"/>
                <a:ea typeface="Century Gothic" charset="0"/>
                <a:cs typeface="Century Gothic" charset="0"/>
              </a:rPr>
              <a:t>Plus: only one to maintain and deliver</a:t>
            </a:r>
          </a:p>
          <a:p>
            <a:pPr lvl="1"/>
            <a:r>
              <a:rPr lang="en-US" dirty="0" smtClean="0">
                <a:latin typeface="Century Gothic" charset="0"/>
                <a:ea typeface="Century Gothic" charset="0"/>
                <a:cs typeface="Century Gothic" charset="0"/>
              </a:rPr>
              <a:t>If you were using Spring &lt; 4.2.x or other JVM-version-dependent Java library you will need to deprecate the current version of your B2</a:t>
            </a:r>
          </a:p>
          <a:p>
            <a:pPr lvl="1"/>
            <a:r>
              <a:rPr lang="en-US" dirty="0">
                <a:latin typeface="Century Gothic" charset="0"/>
                <a:ea typeface="Century Gothic" charset="0"/>
                <a:cs typeface="Century Gothic" charset="0"/>
              </a:rPr>
              <a:t>http://</a:t>
            </a:r>
            <a:r>
              <a:rPr lang="en-US" dirty="0" err="1">
                <a:latin typeface="Century Gothic" charset="0"/>
                <a:ea typeface="Century Gothic" charset="0"/>
                <a:cs typeface="Century Gothic" charset="0"/>
              </a:rPr>
              <a:t>bit.ly</a:t>
            </a:r>
            <a:r>
              <a:rPr lang="en-US" dirty="0">
                <a:latin typeface="Century Gothic" charset="0"/>
                <a:ea typeface="Century Gothic" charset="0"/>
                <a:cs typeface="Century Gothic" charset="0"/>
              </a:rPr>
              <a:t>/PrepareB2sForSaaS</a:t>
            </a:r>
            <a:endParaRPr lang="en-US" dirty="0" smtClean="0">
              <a:latin typeface="Century Gothic" charset="0"/>
              <a:ea typeface="Century Gothic" charset="0"/>
              <a:cs typeface="Century Gothic" charset="0"/>
            </a:endParaRPr>
          </a:p>
          <a:p>
            <a:r>
              <a:rPr lang="en-US" dirty="0" smtClean="0">
                <a:latin typeface="Century Gothic" charset="0"/>
                <a:ea typeface="Century Gothic" charset="0"/>
                <a:cs typeface="Century Gothic" charset="0"/>
              </a:rPr>
              <a:t>Bad practice – </a:t>
            </a:r>
            <a:r>
              <a:rPr lang="en-US" dirty="0" smtClean="0">
                <a:latin typeface="Century Gothic" charset="0"/>
                <a:ea typeface="Century Gothic" charset="0"/>
                <a:cs typeface="Century Gothic" charset="0"/>
              </a:rPr>
              <a:t>Two versions of the B2</a:t>
            </a:r>
          </a:p>
          <a:p>
            <a:pPr lvl="1"/>
            <a:r>
              <a:rPr lang="en-US" dirty="0" smtClean="0">
                <a:latin typeface="Century Gothic" charset="0"/>
                <a:ea typeface="Century Gothic" charset="0"/>
                <a:cs typeface="Century Gothic" charset="0"/>
              </a:rPr>
              <a:t>B2 targeted for </a:t>
            </a:r>
            <a:r>
              <a:rPr lang="en-US" dirty="0" err="1" smtClean="0">
                <a:latin typeface="Century Gothic" charset="0"/>
                <a:ea typeface="Century Gothic" charset="0"/>
                <a:cs typeface="Century Gothic" charset="0"/>
              </a:rPr>
              <a:t>SaaS</a:t>
            </a:r>
            <a:r>
              <a:rPr lang="en-US" dirty="0" smtClean="0">
                <a:latin typeface="Century Gothic" charset="0"/>
                <a:ea typeface="Century Gothic" charset="0"/>
                <a:cs typeface="Century Gothic" charset="0"/>
              </a:rPr>
              <a:t> needs a version # guaranteed to always have a higher version # than the 9.1 B2 version #</a:t>
            </a:r>
          </a:p>
          <a:p>
            <a:pPr lvl="1"/>
            <a:r>
              <a:rPr lang="en-US" dirty="0" smtClean="0">
                <a:latin typeface="Century Gothic" charset="0"/>
                <a:ea typeface="Century Gothic" charset="0"/>
                <a:cs typeface="Century Gothic" charset="0"/>
              </a:rPr>
              <a:t>Example: 9.1 B2 Version - 1.x.x, SaaS B2 Version – 101.</a:t>
            </a:r>
            <a:r>
              <a:rPr lang="en-US" dirty="0" smtClean="0">
                <a:latin typeface="Century Gothic" charset="0"/>
                <a:ea typeface="Century Gothic" charset="0"/>
                <a:cs typeface="Century Gothic" charset="0"/>
              </a:rPr>
              <a:t>x.x</a:t>
            </a:r>
          </a:p>
          <a:p>
            <a:pPr lvl="1"/>
            <a:r>
              <a:rPr lang="en-US" dirty="0" smtClean="0">
                <a:latin typeface="Century Gothic" charset="0"/>
                <a:ea typeface="Century Gothic" charset="0"/>
                <a:cs typeface="Century Gothic" charset="0"/>
              </a:rPr>
              <a:t>You really don’t need to do this because once your B2 works in </a:t>
            </a:r>
            <a:r>
              <a:rPr lang="en-US" dirty="0" err="1" smtClean="0">
                <a:latin typeface="Century Gothic" charset="0"/>
                <a:ea typeface="Century Gothic" charset="0"/>
                <a:cs typeface="Century Gothic" charset="0"/>
              </a:rPr>
              <a:t>SaaS</a:t>
            </a:r>
            <a:r>
              <a:rPr lang="en-US" dirty="0" smtClean="0">
                <a:latin typeface="Century Gothic" charset="0"/>
                <a:ea typeface="Century Gothic" charset="0"/>
                <a:cs typeface="Century Gothic" charset="0"/>
              </a:rPr>
              <a:t>, it will also work on newer versions of Learn</a:t>
            </a:r>
            <a:endParaRPr lang="en-US" dirty="0" smtClean="0">
              <a:latin typeface="Century Gothic" charset="0"/>
              <a:ea typeface="Century Gothic" charset="0"/>
              <a:cs typeface="Century Gothic" charset="0"/>
            </a:endParaRPr>
          </a:p>
          <a:p>
            <a:pPr lvl="1"/>
            <a:endParaRPr lang="en-US" dirty="0" smtClean="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a:p>
            <a:endParaRPr lang="en-US" dirty="0">
              <a:latin typeface="Century Gothic" charset="0"/>
              <a:ea typeface="Century Gothic" charset="0"/>
              <a:cs typeface="Century Gothic" charset="0"/>
            </a:endParaRPr>
          </a:p>
        </p:txBody>
      </p:sp>
      <p:sp>
        <p:nvSpPr>
          <p:cNvPr id="4" name="Slide Number Placeholder 3"/>
          <p:cNvSpPr>
            <a:spLocks noGrp="1"/>
          </p:cNvSpPr>
          <p:nvPr>
            <p:ph type="sldNum" sz="quarter" idx="12"/>
          </p:nvPr>
        </p:nvSpPr>
        <p:spPr/>
        <p:txBody>
          <a:bodyPr/>
          <a:lstStyle/>
          <a:p>
            <a:fld id="{EE6A1F7D-970C-8E40-B6AD-384192BEAAF9}" type="slidenum">
              <a:rPr lang="en-US" smtClean="0">
                <a:solidFill>
                  <a:srgbClr val="C2C2C2"/>
                </a:solidFill>
                <a:latin typeface="Century Gothic" charset="0"/>
                <a:ea typeface="Century Gothic" charset="0"/>
                <a:cs typeface="Century Gothic" charset="0"/>
              </a:rPr>
              <a:pPr/>
              <a:t>10</a:t>
            </a:fld>
            <a:endParaRPr lang="en-US" dirty="0">
              <a:solidFill>
                <a:srgbClr val="C2C2C2"/>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24251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Gothic" charset="0"/>
                <a:ea typeface="Century Gothic" charset="0"/>
                <a:cs typeface="Century Gothic" charset="0"/>
              </a:rPr>
              <a:t>Bb-</a:t>
            </a:r>
            <a:r>
              <a:rPr lang="en-US" dirty="0" err="1" smtClean="0">
                <a:latin typeface="Century Gothic" charset="0"/>
                <a:ea typeface="Century Gothic" charset="0"/>
                <a:cs typeface="Century Gothic" charset="0"/>
              </a:rPr>
              <a:t>manifest.xml</a:t>
            </a:r>
            <a:endParaRPr lang="en-US" dirty="0">
              <a:latin typeface="Century Gothic" charset="0"/>
              <a:ea typeface="Century Gothic" charset="0"/>
              <a:cs typeface="Century Gothic" charset="0"/>
            </a:endParaRPr>
          </a:p>
        </p:txBody>
      </p:sp>
      <p:sp>
        <p:nvSpPr>
          <p:cNvPr id="3" name="Content Placeholder 2"/>
          <p:cNvSpPr>
            <a:spLocks noGrp="1"/>
          </p:cNvSpPr>
          <p:nvPr>
            <p:ph idx="1"/>
          </p:nvPr>
        </p:nvSpPr>
        <p:spPr>
          <a:xfrm>
            <a:off x="311151" y="1295400"/>
            <a:ext cx="8520234" cy="4678362"/>
          </a:xfrm>
        </p:spPr>
        <p:txBody>
          <a:bodyPr>
            <a:normAutofit/>
          </a:bodyPr>
          <a:lstStyle/>
          <a:p>
            <a:r>
              <a:rPr lang="en-US" dirty="0" smtClean="0">
                <a:latin typeface="Century Gothic" charset="0"/>
                <a:ea typeface="Century Gothic" charset="0"/>
                <a:cs typeface="Century Gothic" charset="0"/>
              </a:rPr>
              <a:t>Must ensure the B2 is never installed on an earlier version of Learn where it hasn’t been tested</a:t>
            </a:r>
          </a:p>
          <a:p>
            <a:pPr lvl="1"/>
            <a:r>
              <a:rPr lang="en-US" dirty="0">
                <a:latin typeface="Century Gothic" charset="0"/>
                <a:ea typeface="Century Gothic" charset="0"/>
                <a:cs typeface="Century Gothic" charset="0"/>
              </a:rPr>
              <a:t>Always specify the min Learn version where the B2 has been </a:t>
            </a:r>
            <a:r>
              <a:rPr lang="en-US" dirty="0" smtClean="0">
                <a:latin typeface="Century Gothic" charset="0"/>
                <a:ea typeface="Century Gothic" charset="0"/>
                <a:cs typeface="Century Gothic" charset="0"/>
              </a:rPr>
              <a:t>tested</a:t>
            </a:r>
          </a:p>
          <a:p>
            <a:r>
              <a:rPr lang="en-US" dirty="0" smtClean="0">
                <a:latin typeface="Century Gothic" charset="0"/>
                <a:ea typeface="Century Gothic" charset="0"/>
                <a:cs typeface="Century Gothic" charset="0"/>
              </a:rPr>
              <a:t>For partners releasing a new version of their B2 </a:t>
            </a:r>
          </a:p>
          <a:p>
            <a:pPr lvl="1"/>
            <a:r>
              <a:rPr lang="en-US" dirty="0" smtClean="0">
                <a:latin typeface="Century Gothic" charset="0"/>
                <a:ea typeface="Century Gothic" charset="0"/>
                <a:cs typeface="Century Gothic" charset="0"/>
              </a:rPr>
              <a:t>Requirement is to change the previous version of the B2 manifest to include the maximum Learn version</a:t>
            </a:r>
          </a:p>
          <a:p>
            <a:pPr lvl="2"/>
            <a:r>
              <a:rPr lang="en-US" dirty="0" smtClean="0">
                <a:latin typeface="Century Gothic" charset="0"/>
                <a:ea typeface="Century Gothic" charset="0"/>
                <a:cs typeface="Century Gothic" charset="0"/>
              </a:rPr>
              <a:t>I.E. the last version of Learn the B2 was tested on</a:t>
            </a:r>
          </a:p>
          <a:p>
            <a:pPr lvl="1"/>
            <a:r>
              <a:rPr lang="en-US" dirty="0" smtClean="0">
                <a:latin typeface="Century Gothic" charset="0"/>
                <a:ea typeface="Century Gothic" charset="0"/>
                <a:cs typeface="Century Gothic" charset="0"/>
              </a:rPr>
              <a:t>New version of the B2 does not require the maximum Learn version</a:t>
            </a:r>
          </a:p>
          <a:p>
            <a:r>
              <a:rPr lang="en-US" dirty="0" smtClean="0">
                <a:latin typeface="Century Gothic" charset="0"/>
                <a:ea typeface="Century Gothic" charset="0"/>
                <a:cs typeface="Century Gothic" charset="0"/>
              </a:rPr>
              <a:t>No other changes are necessary</a:t>
            </a:r>
          </a:p>
          <a:p>
            <a:pPr lvl="1"/>
            <a:endParaRPr lang="en-US" dirty="0" smtClean="0">
              <a:latin typeface="Century Gothic" charset="0"/>
              <a:ea typeface="Century Gothic" charset="0"/>
              <a:cs typeface="Century Gothic" charset="0"/>
            </a:endParaRPr>
          </a:p>
          <a:p>
            <a:endParaRPr lang="en-US" dirty="0" smtClean="0">
              <a:latin typeface="Century Gothic" charset="0"/>
              <a:ea typeface="Century Gothic" charset="0"/>
              <a:cs typeface="Century Gothic" charset="0"/>
            </a:endParaRPr>
          </a:p>
          <a:p>
            <a:endParaRPr lang="en-US" dirty="0">
              <a:latin typeface="Century Gothic" charset="0"/>
              <a:ea typeface="Century Gothic" charset="0"/>
              <a:cs typeface="Century Gothic" charset="0"/>
            </a:endParaRPr>
          </a:p>
        </p:txBody>
      </p:sp>
      <p:sp>
        <p:nvSpPr>
          <p:cNvPr id="4" name="Slide Number Placeholder 3"/>
          <p:cNvSpPr>
            <a:spLocks noGrp="1"/>
          </p:cNvSpPr>
          <p:nvPr>
            <p:ph type="sldNum" sz="quarter" idx="12"/>
          </p:nvPr>
        </p:nvSpPr>
        <p:spPr/>
        <p:txBody>
          <a:bodyPr/>
          <a:lstStyle/>
          <a:p>
            <a:fld id="{EE6A1F7D-970C-8E40-B6AD-384192BEAAF9}" type="slidenum">
              <a:rPr lang="en-US" smtClean="0">
                <a:solidFill>
                  <a:srgbClr val="C2C2C2"/>
                </a:solidFill>
                <a:latin typeface="Century Gothic" charset="0"/>
                <a:ea typeface="Century Gothic" charset="0"/>
                <a:cs typeface="Century Gothic" charset="0"/>
              </a:rPr>
              <a:pPr/>
              <a:t>11</a:t>
            </a:fld>
            <a:endParaRPr lang="en-US" dirty="0">
              <a:solidFill>
                <a:srgbClr val="C2C2C2"/>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1463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Gothic" charset="0"/>
                <a:ea typeface="Century Gothic" charset="0"/>
                <a:cs typeface="Century Gothic" charset="0"/>
              </a:rPr>
              <a:t>Development Resources</a:t>
            </a:r>
            <a:endParaRPr lang="en-US" dirty="0">
              <a:latin typeface="Century Gothic" charset="0"/>
              <a:ea typeface="Century Gothic" charset="0"/>
              <a:cs typeface="Century Gothic" charset="0"/>
            </a:endParaRPr>
          </a:p>
        </p:txBody>
      </p:sp>
      <p:sp>
        <p:nvSpPr>
          <p:cNvPr id="3" name="Content Placeholder 2"/>
          <p:cNvSpPr>
            <a:spLocks noGrp="1"/>
          </p:cNvSpPr>
          <p:nvPr>
            <p:ph idx="1"/>
          </p:nvPr>
        </p:nvSpPr>
        <p:spPr>
          <a:xfrm>
            <a:off x="311151" y="1295400"/>
            <a:ext cx="8520234" cy="4678362"/>
          </a:xfrm>
        </p:spPr>
        <p:txBody>
          <a:bodyPr>
            <a:normAutofit fontScale="55000" lnSpcReduction="20000"/>
          </a:bodyPr>
          <a:lstStyle/>
          <a:p>
            <a:r>
              <a:rPr lang="en-US" sz="3200" dirty="0" smtClean="0">
                <a:latin typeface="Century Gothic" charset="0"/>
                <a:ea typeface="Century Gothic" charset="0"/>
                <a:cs typeface="Century Gothic" charset="0"/>
              </a:rPr>
              <a:t>Blackboard Learn Developer Community</a:t>
            </a:r>
          </a:p>
          <a:p>
            <a:pPr lvl="1"/>
            <a:r>
              <a:rPr lang="en-US" sz="2800" dirty="0"/>
              <a:t>https://community.blackboard.com/community/developers/</a:t>
            </a:r>
            <a:r>
              <a:rPr lang="en-US" sz="2800" dirty="0" smtClean="0"/>
              <a:t>learn</a:t>
            </a:r>
            <a:endParaRPr lang="en-US" sz="2800" dirty="0" smtClean="0">
              <a:latin typeface="Century Gothic" charset="0"/>
              <a:ea typeface="Century Gothic" charset="0"/>
              <a:cs typeface="Century Gothic" charset="0"/>
            </a:endParaRPr>
          </a:p>
          <a:p>
            <a:r>
              <a:rPr lang="en-US" sz="3200" dirty="0" smtClean="0">
                <a:latin typeface="Century Gothic" charset="0"/>
                <a:ea typeface="Century Gothic" charset="0"/>
                <a:cs typeface="Century Gothic" charset="0"/>
              </a:rPr>
              <a:t>Java 8 DVM</a:t>
            </a:r>
          </a:p>
          <a:p>
            <a:pPr lvl="1"/>
            <a:r>
              <a:rPr lang="en-US" sz="2800" dirty="0">
                <a:latin typeface="Century Gothic" charset="0"/>
                <a:ea typeface="Century Gothic" charset="0"/>
                <a:cs typeface="Century Gothic" charset="0"/>
              </a:rPr>
              <a:t>http://</a:t>
            </a:r>
            <a:r>
              <a:rPr lang="en-US" sz="2800" dirty="0" smtClean="0">
                <a:latin typeface="Century Gothic" charset="0"/>
                <a:ea typeface="Century Gothic" charset="0"/>
                <a:cs typeface="Century Gothic" charset="0"/>
              </a:rPr>
              <a:t>bit.ly/LearnJava8DVM</a:t>
            </a:r>
          </a:p>
          <a:p>
            <a:r>
              <a:rPr lang="en-US" sz="3200" dirty="0" smtClean="0">
                <a:latin typeface="Century Gothic" charset="0"/>
                <a:ea typeface="Century Gothic" charset="0"/>
                <a:cs typeface="Century Gothic" charset="0"/>
              </a:rPr>
              <a:t>Preparing Your Building Blocks For Learn </a:t>
            </a:r>
            <a:r>
              <a:rPr lang="en-US" sz="3200" dirty="0" err="1" smtClean="0">
                <a:latin typeface="Century Gothic" charset="0"/>
                <a:ea typeface="Century Gothic" charset="0"/>
                <a:cs typeface="Century Gothic" charset="0"/>
              </a:rPr>
              <a:t>SaaS</a:t>
            </a:r>
            <a:endParaRPr lang="en-US" sz="3200" dirty="0" smtClean="0">
              <a:latin typeface="Century Gothic" charset="0"/>
              <a:ea typeface="Century Gothic" charset="0"/>
              <a:cs typeface="Century Gothic" charset="0"/>
            </a:endParaRPr>
          </a:p>
          <a:p>
            <a:pPr lvl="1"/>
            <a:r>
              <a:rPr lang="en-US" sz="2800" dirty="0">
                <a:latin typeface="Century Gothic" charset="0"/>
                <a:ea typeface="Century Gothic" charset="0"/>
                <a:cs typeface="Century Gothic" charset="0"/>
              </a:rPr>
              <a:t>http://</a:t>
            </a:r>
            <a:r>
              <a:rPr lang="en-US" sz="2800" dirty="0" smtClean="0">
                <a:latin typeface="Century Gothic" charset="0"/>
                <a:ea typeface="Century Gothic" charset="0"/>
                <a:cs typeface="Century Gothic" charset="0"/>
              </a:rPr>
              <a:t>bit.ly/PrepareB2sForSaaS</a:t>
            </a:r>
          </a:p>
          <a:p>
            <a:r>
              <a:rPr lang="en-US" sz="3200" dirty="0" smtClean="0">
                <a:latin typeface="Century Gothic" charset="0"/>
                <a:ea typeface="Century Gothic" charset="0"/>
                <a:cs typeface="Century Gothic" charset="0"/>
              </a:rPr>
              <a:t>Preparing Your Building Block for Learn 9.1 Q2 2016</a:t>
            </a:r>
          </a:p>
          <a:p>
            <a:pPr lvl="1"/>
            <a:r>
              <a:rPr lang="en-US" sz="2800" dirty="0">
                <a:latin typeface="Century Gothic" charset="0"/>
                <a:ea typeface="Century Gothic" charset="0"/>
                <a:cs typeface="Century Gothic" charset="0"/>
              </a:rPr>
              <a:t>http://</a:t>
            </a:r>
            <a:r>
              <a:rPr lang="en-US" sz="2800" dirty="0" err="1">
                <a:latin typeface="Century Gothic" charset="0"/>
                <a:ea typeface="Century Gothic" charset="0"/>
                <a:cs typeface="Century Gothic" charset="0"/>
              </a:rPr>
              <a:t>bit.ly</a:t>
            </a:r>
            <a:r>
              <a:rPr lang="en-US" sz="2800" dirty="0">
                <a:latin typeface="Century Gothic" charset="0"/>
                <a:ea typeface="Century Gothic" charset="0"/>
                <a:cs typeface="Century Gothic" charset="0"/>
              </a:rPr>
              <a:t>/PrepareB2sForLearnQ22016</a:t>
            </a:r>
            <a:endParaRPr lang="en-US" sz="2800" dirty="0" smtClean="0">
              <a:latin typeface="Century Gothic" charset="0"/>
              <a:ea typeface="Century Gothic" charset="0"/>
              <a:cs typeface="Century Gothic" charset="0"/>
            </a:endParaRPr>
          </a:p>
          <a:p>
            <a:r>
              <a:rPr lang="en-US" sz="3600" dirty="0" smtClean="0">
                <a:latin typeface="Century Gothic" charset="0"/>
                <a:ea typeface="Century Gothic" charset="0"/>
                <a:cs typeface="Century Gothic" charset="0"/>
              </a:rPr>
              <a:t>Developer Office Hours</a:t>
            </a:r>
          </a:p>
          <a:p>
            <a:pPr lvl="1"/>
            <a:r>
              <a:rPr lang="en-US" sz="2800" dirty="0" smtClean="0">
                <a:latin typeface="Century Gothic" charset="0"/>
                <a:ea typeface="Century Gothic" charset="0"/>
                <a:cs typeface="Century Gothic" charset="0"/>
              </a:rPr>
              <a:t>Every other Wednesday @ 11am EST</a:t>
            </a:r>
          </a:p>
          <a:p>
            <a:pPr lvl="2"/>
            <a:r>
              <a:rPr lang="en-US" sz="2600" dirty="0" smtClean="0">
                <a:latin typeface="Century Gothic" charset="0"/>
                <a:ea typeface="Century Gothic" charset="0"/>
                <a:cs typeface="Century Gothic" charset="0"/>
              </a:rPr>
              <a:t>See the Community site for the schedule</a:t>
            </a:r>
          </a:p>
          <a:p>
            <a:r>
              <a:rPr lang="en-US" sz="3200" dirty="0" err="1" smtClean="0">
                <a:latin typeface="Century Gothic" charset="0"/>
                <a:ea typeface="Century Gothic" charset="0"/>
                <a:cs typeface="Century Gothic" charset="0"/>
              </a:rPr>
              <a:t>DevCon</a:t>
            </a:r>
            <a:endParaRPr lang="en-US" sz="3200" dirty="0" smtClean="0">
              <a:latin typeface="Century Gothic" charset="0"/>
              <a:ea typeface="Century Gothic" charset="0"/>
              <a:cs typeface="Century Gothic" charset="0"/>
            </a:endParaRPr>
          </a:p>
          <a:p>
            <a:pPr lvl="1"/>
            <a:r>
              <a:rPr lang="en-US" sz="2400" dirty="0"/>
              <a:t>http://bbworld.com/devcon/</a:t>
            </a:r>
          </a:p>
          <a:p>
            <a:pPr lvl="1"/>
            <a:r>
              <a:rPr lang="en-US" sz="2400" dirty="0"/>
              <a:t>July 11-12, Venetian/Palazzo, Las Vegas, NV</a:t>
            </a:r>
          </a:p>
          <a:p>
            <a:pPr lvl="1"/>
            <a:endParaRPr lang="en-US" sz="2800" dirty="0">
              <a:latin typeface="Century Gothic" charset="0"/>
              <a:ea typeface="Century Gothic" charset="0"/>
              <a:cs typeface="Century Gothic" charset="0"/>
            </a:endParaRPr>
          </a:p>
          <a:p>
            <a:pPr marL="0" indent="0">
              <a:buNone/>
            </a:pPr>
            <a:endParaRPr lang="en-US" dirty="0">
              <a:latin typeface="Century Gothic" charset="0"/>
              <a:ea typeface="Century Gothic" charset="0"/>
              <a:cs typeface="Century Gothic" charset="0"/>
            </a:endParaRPr>
          </a:p>
        </p:txBody>
      </p:sp>
      <p:sp>
        <p:nvSpPr>
          <p:cNvPr id="4" name="Slide Number Placeholder 3"/>
          <p:cNvSpPr>
            <a:spLocks noGrp="1"/>
          </p:cNvSpPr>
          <p:nvPr>
            <p:ph type="sldNum" sz="quarter" idx="12"/>
          </p:nvPr>
        </p:nvSpPr>
        <p:spPr/>
        <p:txBody>
          <a:bodyPr/>
          <a:lstStyle/>
          <a:p>
            <a:fld id="{EE6A1F7D-970C-8E40-B6AD-384192BEAAF9}" type="slidenum">
              <a:rPr lang="en-US" smtClean="0">
                <a:solidFill>
                  <a:srgbClr val="C2C2C2"/>
                </a:solidFill>
                <a:latin typeface="Century Gothic" charset="0"/>
                <a:ea typeface="Century Gothic" charset="0"/>
                <a:cs typeface="Century Gothic" charset="0"/>
              </a:rPr>
              <a:pPr/>
              <a:t>12</a:t>
            </a:fld>
            <a:endParaRPr lang="en-US" dirty="0">
              <a:solidFill>
                <a:srgbClr val="C2C2C2"/>
              </a:solidFill>
              <a:latin typeface="Century Gothic" charset="0"/>
              <a:ea typeface="Century Gothic" charset="0"/>
              <a:cs typeface="Century Gothic" charset="0"/>
            </a:endParaRPr>
          </a:p>
        </p:txBody>
      </p:sp>
      <p:sp>
        <p:nvSpPr>
          <p:cNvPr id="6" name="Rectangle 5"/>
          <p:cNvSpPr/>
          <p:nvPr/>
        </p:nvSpPr>
        <p:spPr>
          <a:xfrm>
            <a:off x="7162800" y="5715000"/>
            <a:ext cx="1905000" cy="1066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charset="0"/>
              <a:ea typeface="Century Gothic" charset="0"/>
              <a:cs typeface="Century Gothic" charset="0"/>
            </a:endParaRPr>
          </a:p>
        </p:txBody>
      </p:sp>
    </p:spTree>
    <p:extLst>
      <p:ext uri="{BB962C8B-B14F-4D97-AF65-F5344CB8AC3E}">
        <p14:creationId xmlns:p14="http://schemas.microsoft.com/office/powerpoint/2010/main" val="90063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Gothic" charset="0"/>
                <a:ea typeface="Century Gothic" charset="0"/>
                <a:cs typeface="Century Gothic" charset="0"/>
              </a:rPr>
              <a:t>Questions?</a:t>
            </a:r>
            <a:endParaRPr lang="en-US" dirty="0"/>
          </a:p>
        </p:txBody>
      </p:sp>
      <p:sp>
        <p:nvSpPr>
          <p:cNvPr id="3" name="Content Placeholder 2"/>
          <p:cNvSpPr>
            <a:spLocks noGrp="1"/>
          </p:cNvSpPr>
          <p:nvPr>
            <p:ph idx="1"/>
          </p:nvPr>
        </p:nvSpPr>
        <p:spPr/>
        <p:txBody>
          <a:bodyPr>
            <a:normAutofit/>
          </a:bodyPr>
          <a:lstStyle/>
          <a:p>
            <a:r>
              <a:rPr lang="en-US" dirty="0">
                <a:latin typeface="Century Gothic" charset="0"/>
                <a:ea typeface="Century Gothic" charset="0"/>
                <a:cs typeface="Century Gothic" charset="0"/>
              </a:rPr>
              <a:t>Mark Kauffman</a:t>
            </a:r>
          </a:p>
          <a:p>
            <a:pPr lvl="1"/>
            <a:r>
              <a:rPr lang="en-US" dirty="0">
                <a:latin typeface="Century Gothic" charset="0"/>
                <a:ea typeface="Century Gothic" charset="0"/>
                <a:cs typeface="Century Gothic" charset="0"/>
              </a:rPr>
              <a:t>mark.kauffman@</a:t>
            </a:r>
            <a:r>
              <a:rPr lang="en-US" dirty="0" smtClean="0">
                <a:latin typeface="Century Gothic" charset="0"/>
                <a:ea typeface="Century Gothic" charset="0"/>
                <a:cs typeface="Century Gothic" charset="0"/>
              </a:rPr>
              <a:t>blackboard.com</a:t>
            </a:r>
            <a:endParaRPr lang="en-US" dirty="0">
              <a:latin typeface="Century Gothic" charset="0"/>
              <a:ea typeface="Century Gothic" charset="0"/>
              <a:cs typeface="Century Gothic" charset="0"/>
            </a:endParaRPr>
          </a:p>
          <a:p>
            <a:r>
              <a:rPr lang="en-US" dirty="0" smtClean="0">
                <a:latin typeface="Century Gothic" charset="0"/>
                <a:ea typeface="Century Gothic" charset="0"/>
                <a:cs typeface="Century Gothic" charset="0"/>
              </a:rPr>
              <a:t>Kai Lou</a:t>
            </a:r>
            <a:endParaRPr lang="en-US" dirty="0">
              <a:latin typeface="Century Gothic" charset="0"/>
              <a:ea typeface="Century Gothic" charset="0"/>
              <a:cs typeface="Century Gothic" charset="0"/>
            </a:endParaRPr>
          </a:p>
          <a:p>
            <a:pPr lvl="1"/>
            <a:r>
              <a:rPr lang="en-US" dirty="0" err="1" smtClean="0">
                <a:latin typeface="Century Gothic" charset="0"/>
                <a:ea typeface="Century Gothic" charset="0"/>
                <a:cs typeface="Century Gothic" charset="0"/>
              </a:rPr>
              <a:t>klou@</a:t>
            </a:r>
            <a:r>
              <a:rPr lang="en-US" dirty="0" err="1">
                <a:latin typeface="Century Gothic" charset="0"/>
                <a:ea typeface="Century Gothic" charset="0"/>
                <a:cs typeface="Century Gothic" charset="0"/>
              </a:rPr>
              <a:t>blackboard.com</a:t>
            </a:r>
            <a:endParaRPr lang="en-US" dirty="0">
              <a:latin typeface="Century Gothic" charset="0"/>
              <a:ea typeface="Century Gothic" charset="0"/>
              <a:cs typeface="Century Gothic" charset="0"/>
            </a:endParaRPr>
          </a:p>
          <a:p>
            <a:r>
              <a:rPr lang="en-US" dirty="0">
                <a:latin typeface="Century Gothic" charset="0"/>
                <a:ea typeface="Century Gothic" charset="0"/>
                <a:cs typeface="Century Gothic" charset="0"/>
              </a:rPr>
              <a:t>Scott </a:t>
            </a:r>
            <a:r>
              <a:rPr lang="en-US" dirty="0" err="1">
                <a:latin typeface="Century Gothic" charset="0"/>
                <a:ea typeface="Century Gothic" charset="0"/>
                <a:cs typeface="Century Gothic" charset="0"/>
              </a:rPr>
              <a:t>Hurrey</a:t>
            </a:r>
            <a:endParaRPr lang="en-US" dirty="0">
              <a:latin typeface="Century Gothic" charset="0"/>
              <a:ea typeface="Century Gothic" charset="0"/>
              <a:cs typeface="Century Gothic" charset="0"/>
            </a:endParaRPr>
          </a:p>
          <a:p>
            <a:pPr lvl="1"/>
            <a:r>
              <a:rPr lang="en-US" dirty="0" err="1">
                <a:latin typeface="Century Gothic" charset="0"/>
                <a:ea typeface="Century Gothic" charset="0"/>
                <a:cs typeface="Century Gothic" charset="0"/>
              </a:rPr>
              <a:t>scott.hurrey@blackboard.com</a:t>
            </a:r>
            <a:endParaRPr lang="en-US" dirty="0">
              <a:latin typeface="Century Gothic" charset="0"/>
              <a:ea typeface="Century Gothic" charset="0"/>
              <a:cs typeface="Century Gothic" charset="0"/>
            </a:endParaRPr>
          </a:p>
          <a:p>
            <a:r>
              <a:rPr lang="en-US" dirty="0" smtClean="0">
                <a:latin typeface="Century Gothic" charset="0"/>
                <a:ea typeface="Century Gothic" charset="0"/>
                <a:cs typeface="Century Gothic" charset="0"/>
              </a:rPr>
              <a:t>Mark O’Neil</a:t>
            </a:r>
          </a:p>
          <a:p>
            <a:pPr lvl="1"/>
            <a:r>
              <a:rPr lang="en-US" dirty="0" err="1">
                <a:latin typeface="Century Gothic" charset="0"/>
                <a:ea typeface="Century Gothic" charset="0"/>
                <a:cs typeface="Century Gothic" charset="0"/>
              </a:rPr>
              <a:t>m</a:t>
            </a:r>
            <a:r>
              <a:rPr lang="en-US" dirty="0" err="1" smtClean="0">
                <a:latin typeface="Century Gothic" charset="0"/>
                <a:ea typeface="Century Gothic" charset="0"/>
                <a:cs typeface="Century Gothic" charset="0"/>
              </a:rPr>
              <a:t>ark.oneil@blackboard.com</a:t>
            </a:r>
            <a:endParaRPr lang="en-US" dirty="0" smtClean="0">
              <a:latin typeface="Century Gothic" charset="0"/>
              <a:ea typeface="Century Gothic" charset="0"/>
              <a:cs typeface="Century Gothic" charset="0"/>
            </a:endParaRPr>
          </a:p>
          <a:p>
            <a:pPr lvl="1"/>
            <a:endParaRPr lang="en-US" dirty="0">
              <a:latin typeface="Century Gothic" charset="0"/>
              <a:ea typeface="Century Gothic" charset="0"/>
              <a:cs typeface="Century Gothic" charset="0"/>
            </a:endParaRPr>
          </a:p>
          <a:p>
            <a:pPr marL="457200" lvl="1" indent="0">
              <a:buNone/>
            </a:pPr>
            <a:endParaRPr lang="en-US" dirty="0">
              <a:latin typeface="Century Gothic" charset="0"/>
              <a:ea typeface="Century Gothic" charset="0"/>
              <a:cs typeface="Century Gothic" charset="0"/>
            </a:endParaRPr>
          </a:p>
        </p:txBody>
      </p:sp>
      <p:sp>
        <p:nvSpPr>
          <p:cNvPr id="4" name="Slide Number Placeholder 3"/>
          <p:cNvSpPr>
            <a:spLocks noGrp="1"/>
          </p:cNvSpPr>
          <p:nvPr>
            <p:ph type="sldNum" sz="quarter" idx="12"/>
          </p:nvPr>
        </p:nvSpPr>
        <p:spPr/>
        <p:txBody>
          <a:bodyPr/>
          <a:lstStyle/>
          <a:p>
            <a:fld id="{EE6A1F7D-970C-8E40-B6AD-384192BEAAF9}" type="slidenum">
              <a:rPr lang="en-US" smtClean="0">
                <a:solidFill>
                  <a:srgbClr val="C2C2C2"/>
                </a:solidFill>
              </a:rPr>
              <a:pPr/>
              <a:t>13</a:t>
            </a:fld>
            <a:endParaRPr lang="en-US" dirty="0">
              <a:solidFill>
                <a:srgbClr val="C2C2C2"/>
              </a:solidFill>
            </a:endParaRPr>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59256" y="1270000"/>
            <a:ext cx="36560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16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Gothic" charset="0"/>
                <a:ea typeface="Century Gothic" charset="0"/>
                <a:cs typeface="Century Gothic" charset="0"/>
              </a:rPr>
              <a:t>Agenda</a:t>
            </a:r>
            <a:endParaRPr lang="en-US" dirty="0">
              <a:latin typeface="Century Gothic" charset="0"/>
              <a:ea typeface="Century Gothic" charset="0"/>
              <a:cs typeface="Century Gothic" charset="0"/>
            </a:endParaRPr>
          </a:p>
        </p:txBody>
      </p:sp>
      <p:sp>
        <p:nvSpPr>
          <p:cNvPr id="3" name="Content Placeholder 2"/>
          <p:cNvSpPr>
            <a:spLocks noGrp="1"/>
          </p:cNvSpPr>
          <p:nvPr>
            <p:ph idx="1"/>
          </p:nvPr>
        </p:nvSpPr>
        <p:spPr/>
        <p:txBody>
          <a:bodyPr>
            <a:normAutofit/>
          </a:bodyPr>
          <a:lstStyle/>
          <a:p>
            <a:r>
              <a:rPr lang="en-US" sz="2800" dirty="0" smtClean="0">
                <a:latin typeface="Century Gothic" charset="0"/>
                <a:ea typeface="Century Gothic" charset="0"/>
                <a:cs typeface="Century Gothic" charset="0"/>
              </a:rPr>
              <a:t>Introductions</a:t>
            </a:r>
          </a:p>
          <a:p>
            <a:r>
              <a:rPr lang="en-US" sz="2800" dirty="0" smtClean="0">
                <a:latin typeface="Century Gothic" charset="0"/>
                <a:ea typeface="Century Gothic" charset="0"/>
                <a:cs typeface="Century Gothic" charset="0"/>
              </a:rPr>
              <a:t>9.1 Q2 2016  - New, Different, and Familiar</a:t>
            </a:r>
          </a:p>
          <a:p>
            <a:r>
              <a:rPr lang="en-US" sz="2800" dirty="0" smtClean="0">
                <a:latin typeface="Century Gothic" charset="0"/>
                <a:ea typeface="Century Gothic" charset="0"/>
                <a:cs typeface="Century Gothic" charset="0"/>
              </a:rPr>
              <a:t>Java 8</a:t>
            </a:r>
            <a:endParaRPr lang="en-US" sz="2800" dirty="0">
              <a:latin typeface="Century Gothic" charset="0"/>
              <a:ea typeface="Century Gothic" charset="0"/>
              <a:cs typeface="Century Gothic" charset="0"/>
            </a:endParaRPr>
          </a:p>
          <a:p>
            <a:r>
              <a:rPr lang="en-US" sz="2800" dirty="0" smtClean="0">
                <a:latin typeface="Century Gothic" charset="0"/>
                <a:ea typeface="Century Gothic" charset="0"/>
                <a:cs typeface="Century Gothic" charset="0"/>
              </a:rPr>
              <a:t>B2 Versioning</a:t>
            </a:r>
          </a:p>
          <a:p>
            <a:r>
              <a:rPr lang="en-US" sz="2800" dirty="0" smtClean="0">
                <a:latin typeface="Century Gothic" charset="0"/>
                <a:ea typeface="Century Gothic" charset="0"/>
                <a:cs typeface="Century Gothic" charset="0"/>
              </a:rPr>
              <a:t>B2 Manifest</a:t>
            </a:r>
          </a:p>
          <a:p>
            <a:r>
              <a:rPr lang="en-US" sz="2800" dirty="0" smtClean="0">
                <a:latin typeface="Century Gothic" charset="0"/>
                <a:ea typeface="Century Gothic" charset="0"/>
                <a:cs typeface="Century Gothic" charset="0"/>
              </a:rPr>
              <a:t>Development Resources</a:t>
            </a:r>
          </a:p>
        </p:txBody>
      </p:sp>
      <p:sp>
        <p:nvSpPr>
          <p:cNvPr id="4" name="Slide Number Placeholder 3"/>
          <p:cNvSpPr>
            <a:spLocks noGrp="1"/>
          </p:cNvSpPr>
          <p:nvPr>
            <p:ph type="sldNum" sz="quarter" idx="12"/>
          </p:nvPr>
        </p:nvSpPr>
        <p:spPr/>
        <p:txBody>
          <a:bodyPr/>
          <a:lstStyle/>
          <a:p>
            <a:fld id="{EE6A1F7D-970C-8E40-B6AD-384192BEAAF9}" type="slidenum">
              <a:rPr lang="en-US" smtClean="0">
                <a:solidFill>
                  <a:srgbClr val="C2C2C2"/>
                </a:solidFill>
                <a:latin typeface="Century Gothic" charset="0"/>
                <a:ea typeface="Century Gothic" charset="0"/>
                <a:cs typeface="Century Gothic" charset="0"/>
              </a:rPr>
              <a:pPr/>
              <a:t>2</a:t>
            </a:fld>
            <a:endParaRPr lang="en-US" dirty="0">
              <a:solidFill>
                <a:srgbClr val="C2C2C2"/>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176141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Gothic" charset="0"/>
                <a:ea typeface="Century Gothic" charset="0"/>
                <a:cs typeface="Century Gothic" charset="0"/>
              </a:rPr>
              <a:t>Introductions</a:t>
            </a:r>
            <a:endParaRPr lang="en-US" dirty="0">
              <a:latin typeface="Century Gothic" charset="0"/>
              <a:ea typeface="Century Gothic" charset="0"/>
              <a:cs typeface="Century Gothic"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latin typeface="Century Gothic" charset="0"/>
                <a:ea typeface="Century Gothic" charset="0"/>
                <a:cs typeface="Century Gothic" charset="0"/>
              </a:rPr>
              <a:t>Mark Kauffman</a:t>
            </a:r>
          </a:p>
          <a:p>
            <a:pPr marL="460375" lvl="1" indent="0">
              <a:buNone/>
            </a:pPr>
            <a:r>
              <a:rPr lang="en-US" dirty="0" err="1" smtClean="0">
                <a:latin typeface="Century Gothic" charset="0"/>
                <a:ea typeface="Century Gothic" charset="0"/>
                <a:cs typeface="Century Gothic" charset="0"/>
              </a:rPr>
              <a:t>Gosub</a:t>
            </a:r>
            <a:r>
              <a:rPr lang="en-US" dirty="0" smtClean="0">
                <a:latin typeface="Century Gothic" charset="0"/>
                <a:ea typeface="Century Gothic" charset="0"/>
                <a:cs typeface="Century Gothic" charset="0"/>
              </a:rPr>
              <a:t>()/Partner </a:t>
            </a:r>
            <a:r>
              <a:rPr lang="en-US" dirty="0">
                <a:latin typeface="Century Gothic" charset="0"/>
                <a:ea typeface="Century Gothic" charset="0"/>
                <a:cs typeface="Century Gothic" charset="0"/>
              </a:rPr>
              <a:t>Software </a:t>
            </a:r>
            <a:r>
              <a:rPr lang="en-US" dirty="0" smtClean="0">
                <a:latin typeface="Century Gothic" charset="0"/>
                <a:ea typeface="Century Gothic" charset="0"/>
                <a:cs typeface="Century Gothic" charset="0"/>
              </a:rPr>
              <a:t>Engineer</a:t>
            </a:r>
          </a:p>
          <a:p>
            <a:pPr marL="460375" lvl="1" indent="0">
              <a:buNone/>
            </a:pPr>
            <a:r>
              <a:rPr lang="en-US" dirty="0" smtClean="0">
                <a:latin typeface="Century Gothic" charset="0"/>
                <a:ea typeface="Century Gothic" charset="0"/>
                <a:cs typeface="Century Gothic" charset="0"/>
              </a:rPr>
              <a:t>Blackboard </a:t>
            </a:r>
            <a:r>
              <a:rPr lang="en-US" dirty="0">
                <a:latin typeface="Century Gothic" charset="0"/>
                <a:ea typeface="Century Gothic" charset="0"/>
                <a:cs typeface="Century Gothic" charset="0"/>
              </a:rPr>
              <a:t>Business Development</a:t>
            </a:r>
          </a:p>
          <a:p>
            <a:pPr marL="460375" lvl="1" indent="0">
              <a:buNone/>
            </a:pPr>
            <a:r>
              <a:rPr lang="en-US" dirty="0" err="1">
                <a:latin typeface="Century Gothic" charset="0"/>
                <a:ea typeface="Century Gothic" charset="0"/>
                <a:cs typeface="Century Gothic" charset="0"/>
              </a:rPr>
              <a:t>mark.kauffman@blackboard.com</a:t>
            </a:r>
            <a:endParaRPr lang="en-US" dirty="0">
              <a:latin typeface="Century Gothic" charset="0"/>
              <a:ea typeface="Century Gothic" charset="0"/>
              <a:cs typeface="Century Gothic" charset="0"/>
            </a:endParaRPr>
          </a:p>
          <a:p>
            <a:pPr marL="0" indent="0">
              <a:buNone/>
            </a:pPr>
            <a:r>
              <a:rPr lang="en-US" b="1" dirty="0" smtClean="0">
                <a:latin typeface="Century Gothic" charset="0"/>
                <a:ea typeface="Century Gothic" charset="0"/>
                <a:cs typeface="Century Gothic" charset="0"/>
              </a:rPr>
              <a:t>Kai Lou</a:t>
            </a:r>
            <a:endParaRPr lang="en-US" b="1" dirty="0">
              <a:latin typeface="Century Gothic" charset="0"/>
              <a:ea typeface="Century Gothic" charset="0"/>
              <a:cs typeface="Century Gothic" charset="0"/>
            </a:endParaRPr>
          </a:p>
          <a:p>
            <a:pPr marL="460375" lvl="1" indent="0">
              <a:buNone/>
            </a:pPr>
            <a:r>
              <a:rPr lang="en-US" dirty="0" smtClean="0">
                <a:latin typeface="Century Gothic" charset="0"/>
                <a:ea typeface="Century Gothic" charset="0"/>
                <a:cs typeface="Century Gothic" charset="0"/>
              </a:rPr>
              <a:t>Director, Partner Enablement</a:t>
            </a:r>
            <a:endParaRPr lang="en-US" dirty="0">
              <a:latin typeface="Century Gothic" charset="0"/>
              <a:ea typeface="Century Gothic" charset="0"/>
              <a:cs typeface="Century Gothic" charset="0"/>
            </a:endParaRPr>
          </a:p>
          <a:p>
            <a:pPr marL="460375" lvl="1" indent="0">
              <a:buNone/>
            </a:pPr>
            <a:r>
              <a:rPr lang="en-US" dirty="0">
                <a:latin typeface="Century Gothic" charset="0"/>
                <a:ea typeface="Century Gothic" charset="0"/>
                <a:cs typeface="Century Gothic" charset="0"/>
              </a:rPr>
              <a:t>Blackboard Business Development</a:t>
            </a:r>
          </a:p>
          <a:p>
            <a:pPr marL="460375" lvl="1" indent="0">
              <a:buNone/>
            </a:pPr>
            <a:r>
              <a:rPr lang="en-US" dirty="0" err="1" smtClean="0">
                <a:latin typeface="Century Gothic" charset="0"/>
                <a:ea typeface="Century Gothic" charset="0"/>
                <a:cs typeface="Century Gothic" charset="0"/>
              </a:rPr>
              <a:t>klou@blackboard.com</a:t>
            </a:r>
            <a:endParaRPr lang="en-US" b="1" dirty="0" smtClean="0">
              <a:latin typeface="Century Gothic" charset="0"/>
              <a:ea typeface="Century Gothic" charset="0"/>
              <a:cs typeface="Century Gothic" charset="0"/>
            </a:endParaRPr>
          </a:p>
          <a:p>
            <a:pPr marL="0" indent="0">
              <a:buNone/>
            </a:pPr>
            <a:r>
              <a:rPr lang="en-US" b="1" dirty="0" smtClean="0">
                <a:latin typeface="Century Gothic" charset="0"/>
                <a:ea typeface="Century Gothic" charset="0"/>
                <a:cs typeface="Century Gothic" charset="0"/>
              </a:rPr>
              <a:t>Scott </a:t>
            </a:r>
            <a:r>
              <a:rPr lang="en-US" b="1" dirty="0" err="1" smtClean="0">
                <a:latin typeface="Century Gothic" charset="0"/>
                <a:ea typeface="Century Gothic" charset="0"/>
                <a:cs typeface="Century Gothic" charset="0"/>
              </a:rPr>
              <a:t>Hurrey</a:t>
            </a:r>
            <a:endParaRPr lang="en-US" b="1" dirty="0">
              <a:latin typeface="Century Gothic" charset="0"/>
              <a:ea typeface="Century Gothic" charset="0"/>
              <a:cs typeface="Century Gothic" charset="0"/>
            </a:endParaRPr>
          </a:p>
          <a:p>
            <a:pPr marL="460375" lvl="1" indent="0">
              <a:buNone/>
            </a:pPr>
            <a:r>
              <a:rPr lang="en-US" dirty="0" smtClean="0">
                <a:latin typeface="Century Gothic" charset="0"/>
                <a:ea typeface="Century Gothic" charset="0"/>
                <a:cs typeface="Century Gothic" charset="0"/>
              </a:rPr>
              <a:t>Code </a:t>
            </a:r>
            <a:r>
              <a:rPr lang="en-US" dirty="0">
                <a:latin typeface="Century Gothic" charset="0"/>
                <a:ea typeface="Century Gothic" charset="0"/>
                <a:cs typeface="Century Gothic" charset="0"/>
              </a:rPr>
              <a:t>Poet/Senior Technical Writer</a:t>
            </a:r>
          </a:p>
          <a:p>
            <a:pPr marL="460375" lvl="1" indent="0">
              <a:buNone/>
            </a:pPr>
            <a:r>
              <a:rPr lang="en-US" dirty="0">
                <a:latin typeface="Century Gothic" charset="0"/>
                <a:ea typeface="Century Gothic" charset="0"/>
                <a:cs typeface="Century Gothic" charset="0"/>
              </a:rPr>
              <a:t>Blackboard Developer Experience </a:t>
            </a:r>
            <a:endParaRPr lang="en-US" dirty="0" smtClean="0">
              <a:latin typeface="Century Gothic" charset="0"/>
              <a:ea typeface="Century Gothic" charset="0"/>
              <a:cs typeface="Century Gothic" charset="0"/>
            </a:endParaRPr>
          </a:p>
          <a:p>
            <a:pPr marL="460375" lvl="1" indent="0">
              <a:buNone/>
            </a:pPr>
            <a:r>
              <a:rPr lang="en-US" dirty="0" err="1" smtClean="0">
                <a:latin typeface="Century Gothic" charset="0"/>
                <a:ea typeface="Century Gothic" charset="0"/>
                <a:cs typeface="Century Gothic" charset="0"/>
              </a:rPr>
              <a:t>scott.hurrey@blackboard.com</a:t>
            </a:r>
            <a:endParaRPr lang="en-US" dirty="0" smtClean="0">
              <a:latin typeface="Century Gothic" charset="0"/>
              <a:ea typeface="Century Gothic" charset="0"/>
              <a:cs typeface="Century Gothic" charset="0"/>
            </a:endParaRPr>
          </a:p>
          <a:p>
            <a:pPr marL="460375" lvl="1" indent="0">
              <a:buNone/>
            </a:pPr>
            <a:endParaRPr lang="en-US" dirty="0" smtClean="0">
              <a:latin typeface="Century Gothic" charset="0"/>
              <a:ea typeface="Century Gothic" charset="0"/>
              <a:cs typeface="Century Gothic" charset="0"/>
            </a:endParaRPr>
          </a:p>
          <a:p>
            <a:pPr marL="0" indent="0">
              <a:buNone/>
            </a:pPr>
            <a:r>
              <a:rPr lang="en-US" b="1" dirty="0" smtClean="0">
                <a:latin typeface="Century Gothic" charset="0"/>
                <a:ea typeface="Century Gothic" charset="0"/>
                <a:cs typeface="Century Gothic" charset="0"/>
              </a:rPr>
              <a:t>Mark </a:t>
            </a:r>
            <a:r>
              <a:rPr lang="en-US" b="1" dirty="0">
                <a:latin typeface="Century Gothic" charset="0"/>
                <a:ea typeface="Century Gothic" charset="0"/>
                <a:cs typeface="Century Gothic" charset="0"/>
              </a:rPr>
              <a:t>O’Neil</a:t>
            </a:r>
          </a:p>
          <a:p>
            <a:pPr marL="460375" lvl="1" indent="0">
              <a:buNone/>
            </a:pPr>
            <a:r>
              <a:rPr lang="en-US" dirty="0">
                <a:latin typeface="Century Gothic" charset="0"/>
                <a:ea typeface="Century Gothic" charset="0"/>
                <a:cs typeface="Century Gothic" charset="0"/>
              </a:rPr>
              <a:t>Tech. Sherpa/Senior Product Manager Developer Platform, Blackboard Industry and Product </a:t>
            </a:r>
            <a:r>
              <a:rPr lang="en-US" dirty="0" smtClean="0">
                <a:latin typeface="Century Gothic" charset="0"/>
                <a:ea typeface="Century Gothic" charset="0"/>
                <a:cs typeface="Century Gothic" charset="0"/>
              </a:rPr>
              <a:t>Management</a:t>
            </a:r>
          </a:p>
          <a:p>
            <a:pPr marL="460375" lvl="1" indent="0">
              <a:buNone/>
            </a:pPr>
            <a:r>
              <a:rPr lang="en-US" dirty="0" err="1">
                <a:latin typeface="Century Gothic" charset="0"/>
                <a:ea typeface="Century Gothic" charset="0"/>
                <a:cs typeface="Century Gothic" charset="0"/>
              </a:rPr>
              <a:t>m</a:t>
            </a:r>
            <a:r>
              <a:rPr lang="en-US" dirty="0" err="1" smtClean="0">
                <a:latin typeface="Century Gothic" charset="0"/>
                <a:ea typeface="Century Gothic" charset="0"/>
                <a:cs typeface="Century Gothic" charset="0"/>
              </a:rPr>
              <a:t>ark.oneil@blackboard.com</a:t>
            </a:r>
            <a:endParaRPr lang="en-US" dirty="0">
              <a:latin typeface="Century Gothic" charset="0"/>
              <a:ea typeface="Century Gothic" charset="0"/>
              <a:cs typeface="Century Gothic" charset="0"/>
            </a:endParaRPr>
          </a:p>
        </p:txBody>
      </p:sp>
      <p:sp>
        <p:nvSpPr>
          <p:cNvPr id="4" name="Slide Number Placeholder 3"/>
          <p:cNvSpPr>
            <a:spLocks noGrp="1"/>
          </p:cNvSpPr>
          <p:nvPr>
            <p:ph type="sldNum" sz="quarter" idx="12"/>
          </p:nvPr>
        </p:nvSpPr>
        <p:spPr/>
        <p:txBody>
          <a:bodyPr/>
          <a:lstStyle/>
          <a:p>
            <a:fld id="{EE6A1F7D-970C-8E40-B6AD-384192BEAAF9}" type="slidenum">
              <a:rPr lang="en-US" smtClean="0">
                <a:solidFill>
                  <a:srgbClr val="C2C2C2"/>
                </a:solidFill>
                <a:latin typeface="Century Gothic" charset="0"/>
                <a:ea typeface="Century Gothic" charset="0"/>
                <a:cs typeface="Century Gothic" charset="0"/>
              </a:rPr>
              <a:pPr/>
              <a:t>3</a:t>
            </a:fld>
            <a:endParaRPr lang="en-US" dirty="0">
              <a:solidFill>
                <a:srgbClr val="C2C2C2"/>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173661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charset="0"/>
                <a:ea typeface="Century Gothic" charset="0"/>
                <a:cs typeface="Century Gothic" charset="0"/>
              </a:rPr>
              <a:t>Forward-Looking Statements</a:t>
            </a:r>
          </a:p>
        </p:txBody>
      </p:sp>
      <p:sp>
        <p:nvSpPr>
          <p:cNvPr id="3" name="Content Placeholder 2"/>
          <p:cNvSpPr>
            <a:spLocks noGrp="1"/>
          </p:cNvSpPr>
          <p:nvPr>
            <p:ph idx="1"/>
          </p:nvPr>
        </p:nvSpPr>
        <p:spPr/>
        <p:txBody>
          <a:bodyPr>
            <a:normAutofit/>
          </a:bodyPr>
          <a:lstStyle/>
          <a:p>
            <a:pPr marL="0" indent="0">
              <a:buNone/>
            </a:pPr>
            <a:r>
              <a:rPr lang="en-US" sz="2800" dirty="0">
                <a:latin typeface="Century Gothic" charset="0"/>
                <a:ea typeface="Century Gothic" charset="0"/>
                <a:cs typeface="Century Gothic" charset="0"/>
              </a:rPr>
              <a:t>Statements regarding our product development initiatives, including new products and future product upgrades, updates or enhancements represent our current intentions, but may be modified, delayed or abandoned without prior notice and there is no assurance that such offering, upgrades, updates or functionality will become available unless and until they have been made generally available to our customers.</a:t>
            </a:r>
          </a:p>
          <a:p>
            <a:pPr marL="0" indent="0">
              <a:buNone/>
            </a:pPr>
            <a:endParaRPr lang="en-US" dirty="0"/>
          </a:p>
          <a:p>
            <a:pPr marL="0" indent="0">
              <a:buNone/>
            </a:pPr>
            <a:endParaRPr lang="en-US" dirty="0">
              <a:latin typeface="Century Gothic" charset="0"/>
              <a:ea typeface="Century Gothic" charset="0"/>
              <a:cs typeface="Century Gothic" charset="0"/>
            </a:endParaRPr>
          </a:p>
        </p:txBody>
      </p:sp>
      <p:sp>
        <p:nvSpPr>
          <p:cNvPr id="4" name="Slide Number Placeholder 3"/>
          <p:cNvSpPr>
            <a:spLocks noGrp="1"/>
          </p:cNvSpPr>
          <p:nvPr>
            <p:ph type="sldNum" sz="quarter" idx="12"/>
          </p:nvPr>
        </p:nvSpPr>
        <p:spPr/>
        <p:txBody>
          <a:bodyPr/>
          <a:lstStyle/>
          <a:p>
            <a:fld id="{EE6A1F7D-970C-8E40-B6AD-384192BEAAF9}" type="slidenum">
              <a:rPr lang="en-US" smtClean="0">
                <a:solidFill>
                  <a:srgbClr val="C2C2C2"/>
                </a:solidFill>
                <a:latin typeface="Century Gothic" charset="0"/>
                <a:ea typeface="Century Gothic" charset="0"/>
                <a:cs typeface="Century Gothic" charset="0"/>
              </a:rPr>
              <a:pPr/>
              <a:t>4</a:t>
            </a:fld>
            <a:endParaRPr lang="en-US" dirty="0">
              <a:solidFill>
                <a:srgbClr val="C2C2C2"/>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32169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charset="0"/>
                <a:ea typeface="Century Gothic" charset="0"/>
                <a:cs typeface="Century Gothic" charset="0"/>
              </a:rPr>
              <a:t>9.1 Q2 2016  - New, Different and Familiar</a:t>
            </a:r>
          </a:p>
        </p:txBody>
      </p:sp>
      <p:sp>
        <p:nvSpPr>
          <p:cNvPr id="3" name="Content Placeholder 2"/>
          <p:cNvSpPr>
            <a:spLocks noGrp="1"/>
          </p:cNvSpPr>
          <p:nvPr>
            <p:ph idx="1"/>
          </p:nvPr>
        </p:nvSpPr>
        <p:spPr/>
        <p:txBody>
          <a:bodyPr>
            <a:normAutofit fontScale="70000" lnSpcReduction="20000"/>
          </a:bodyPr>
          <a:lstStyle/>
          <a:p>
            <a:r>
              <a:rPr lang="en-US" sz="3200" dirty="0" smtClean="0">
                <a:latin typeface="Century Gothic" charset="0"/>
                <a:ea typeface="Century Gothic" charset="0"/>
                <a:cs typeface="Century Gothic" charset="0"/>
              </a:rPr>
              <a:t>New &amp; Different</a:t>
            </a:r>
          </a:p>
          <a:p>
            <a:pPr lvl="1"/>
            <a:r>
              <a:rPr lang="en-US" sz="2800" dirty="0" smtClean="0">
                <a:latin typeface="Century Gothic" charset="0"/>
                <a:ea typeface="Century Gothic" charset="0"/>
                <a:cs typeface="Century Gothic" charset="0"/>
              </a:rPr>
              <a:t>Runs on Java 8 from Oracle</a:t>
            </a:r>
          </a:p>
          <a:p>
            <a:pPr lvl="2"/>
            <a:r>
              <a:rPr lang="en-US" sz="2600" dirty="0" smtClean="0">
                <a:latin typeface="Century Gothic" charset="0"/>
                <a:ea typeface="Century Gothic" charset="0"/>
                <a:cs typeface="Century Gothic" charset="0"/>
              </a:rPr>
              <a:t>Server side only change</a:t>
            </a:r>
          </a:p>
          <a:p>
            <a:pPr lvl="1"/>
            <a:r>
              <a:rPr lang="en-US" sz="2800" dirty="0" err="1" smtClean="0">
                <a:latin typeface="Century Gothic" charset="0"/>
                <a:ea typeface="Century Gothic" charset="0"/>
                <a:cs typeface="Century Gothic" charset="0"/>
              </a:rPr>
              <a:t>SaaS</a:t>
            </a:r>
            <a:r>
              <a:rPr lang="en-US" sz="2800" dirty="0" smtClean="0">
                <a:latin typeface="Century Gothic" charset="0"/>
                <a:ea typeface="Century Gothic" charset="0"/>
                <a:cs typeface="Century Gothic" charset="0"/>
              </a:rPr>
              <a:t> &amp; 9.1 code base merged</a:t>
            </a:r>
          </a:p>
          <a:p>
            <a:pPr lvl="2"/>
            <a:r>
              <a:rPr lang="en-US" sz="2600" dirty="0" smtClean="0">
                <a:latin typeface="Century Gothic" charset="0"/>
                <a:ea typeface="Century Gothic" charset="0"/>
                <a:cs typeface="Century Gothic" charset="0"/>
              </a:rPr>
              <a:t>A correctly written B2 can run in both </a:t>
            </a:r>
            <a:r>
              <a:rPr lang="en-US" sz="2600" dirty="0" err="1" smtClean="0">
                <a:latin typeface="Century Gothic" charset="0"/>
                <a:ea typeface="Century Gothic" charset="0"/>
                <a:cs typeface="Century Gothic" charset="0"/>
              </a:rPr>
              <a:t>SaaS</a:t>
            </a:r>
            <a:r>
              <a:rPr lang="en-US" sz="2600" dirty="0" smtClean="0">
                <a:latin typeface="Century Gothic" charset="0"/>
                <a:ea typeface="Century Gothic" charset="0"/>
                <a:cs typeface="Century Gothic" charset="0"/>
              </a:rPr>
              <a:t> and 9.1</a:t>
            </a:r>
          </a:p>
          <a:p>
            <a:pPr lvl="2"/>
            <a:r>
              <a:rPr lang="en-US" sz="2600" dirty="0" smtClean="0">
                <a:latin typeface="Century Gothic" charset="0"/>
                <a:ea typeface="Century Gothic" charset="0"/>
                <a:cs typeface="Century Gothic" charset="0"/>
              </a:rPr>
              <a:t>Best-practice is to write B2s that run in both </a:t>
            </a:r>
            <a:r>
              <a:rPr lang="en-US" sz="2600" dirty="0" err="1" smtClean="0">
                <a:latin typeface="Century Gothic" charset="0"/>
                <a:ea typeface="Century Gothic" charset="0"/>
                <a:cs typeface="Century Gothic" charset="0"/>
              </a:rPr>
              <a:t>SaaS</a:t>
            </a:r>
            <a:r>
              <a:rPr lang="en-US" sz="2600" dirty="0" smtClean="0">
                <a:latin typeface="Century Gothic" charset="0"/>
                <a:ea typeface="Century Gothic" charset="0"/>
                <a:cs typeface="Century Gothic" charset="0"/>
              </a:rPr>
              <a:t> and 9.1</a:t>
            </a:r>
          </a:p>
          <a:p>
            <a:pPr lvl="3"/>
            <a:r>
              <a:rPr lang="en-US" sz="2400" dirty="0" smtClean="0">
                <a:latin typeface="Century Gothic" charset="0"/>
                <a:ea typeface="Century Gothic" charset="0"/>
                <a:cs typeface="Century Gothic" charset="0"/>
              </a:rPr>
              <a:t>Lower development investment/entry barrier to </a:t>
            </a:r>
            <a:r>
              <a:rPr lang="en-US" sz="2400" dirty="0" err="1" smtClean="0">
                <a:latin typeface="Century Gothic" charset="0"/>
                <a:ea typeface="Century Gothic" charset="0"/>
                <a:cs typeface="Century Gothic" charset="0"/>
              </a:rPr>
              <a:t>SaaS</a:t>
            </a:r>
            <a:endParaRPr lang="en-US" sz="2400" dirty="0" smtClean="0">
              <a:latin typeface="Century Gothic" charset="0"/>
              <a:ea typeface="Century Gothic" charset="0"/>
              <a:cs typeface="Century Gothic" charset="0"/>
            </a:endParaRPr>
          </a:p>
          <a:p>
            <a:pPr lvl="1"/>
            <a:r>
              <a:rPr lang="en-US" sz="2800" dirty="0" smtClean="0">
                <a:latin typeface="Century Gothic" charset="0"/>
                <a:ea typeface="Century Gothic" charset="0"/>
                <a:cs typeface="Century Gothic" charset="0"/>
              </a:rPr>
              <a:t>Learn Versioning</a:t>
            </a:r>
          </a:p>
          <a:p>
            <a:pPr lvl="2"/>
            <a:r>
              <a:rPr lang="en-US" sz="2600" dirty="0" smtClean="0">
                <a:latin typeface="Century Gothic" charset="0"/>
                <a:ea typeface="Century Gothic" charset="0"/>
                <a:cs typeface="Century Gothic" charset="0"/>
              </a:rPr>
              <a:t>Starting with this release the Learn version will be 3000.x.x-ci.n</a:t>
            </a:r>
          </a:p>
          <a:p>
            <a:pPr lvl="2"/>
            <a:r>
              <a:rPr lang="en-US" sz="2600" dirty="0" smtClean="0">
                <a:latin typeface="Century Gothic" charset="0"/>
                <a:ea typeface="Century Gothic" charset="0"/>
                <a:cs typeface="Century Gothic" charset="0"/>
              </a:rPr>
              <a:t>The same version # will be seen for the same Learn release that is installed in any environment, </a:t>
            </a:r>
            <a:r>
              <a:rPr lang="en-US" sz="2600" dirty="0" err="1" smtClean="0">
                <a:latin typeface="Century Gothic" charset="0"/>
                <a:ea typeface="Century Gothic" charset="0"/>
                <a:cs typeface="Century Gothic" charset="0"/>
              </a:rPr>
              <a:t>SaaS</a:t>
            </a:r>
            <a:r>
              <a:rPr lang="en-US" sz="2600" dirty="0" smtClean="0">
                <a:latin typeface="Century Gothic" charset="0"/>
                <a:ea typeface="Century Gothic" charset="0"/>
                <a:cs typeface="Century Gothic" charset="0"/>
              </a:rPr>
              <a:t>, Self-hosted, or managed hosted.</a:t>
            </a:r>
          </a:p>
          <a:p>
            <a:pPr lvl="1"/>
            <a:r>
              <a:rPr lang="en-US" sz="2800" dirty="0" smtClean="0">
                <a:latin typeface="Century Gothic" charset="0"/>
                <a:ea typeface="Century Gothic" charset="0"/>
                <a:cs typeface="Century Gothic" charset="0"/>
              </a:rPr>
              <a:t>New Installer</a:t>
            </a:r>
            <a:endParaRPr lang="en-US" sz="2800" dirty="0">
              <a:latin typeface="Century Gothic" charset="0"/>
              <a:ea typeface="Century Gothic" charset="0"/>
              <a:cs typeface="Century Gothic" charset="0"/>
            </a:endParaRPr>
          </a:p>
          <a:p>
            <a:pPr lvl="2"/>
            <a:r>
              <a:rPr lang="en-US" sz="2600" dirty="0" smtClean="0">
                <a:latin typeface="Century Gothic" charset="0"/>
                <a:ea typeface="Century Gothic" charset="0"/>
                <a:cs typeface="Century Gothic" charset="0"/>
              </a:rPr>
              <a:t>Same installer for all environments</a:t>
            </a:r>
          </a:p>
          <a:p>
            <a:pPr lvl="2"/>
            <a:r>
              <a:rPr lang="en-US" sz="2600" dirty="0" smtClean="0">
                <a:latin typeface="Century Gothic" charset="0"/>
                <a:ea typeface="Century Gothic" charset="0"/>
                <a:cs typeface="Century Gothic" charset="0"/>
              </a:rPr>
              <a:t>Command-line only</a:t>
            </a:r>
            <a:endParaRPr lang="en-US" dirty="0">
              <a:latin typeface="Century Gothic" charset="0"/>
              <a:ea typeface="Century Gothic" charset="0"/>
              <a:cs typeface="Century Gothic" charset="0"/>
            </a:endParaRPr>
          </a:p>
          <a:p>
            <a:pPr lvl="2"/>
            <a:endParaRPr lang="en-US" dirty="0" smtClean="0">
              <a:latin typeface="Century Gothic" charset="0"/>
              <a:ea typeface="Century Gothic" charset="0"/>
              <a:cs typeface="Century Gothic" charset="0"/>
            </a:endParaRPr>
          </a:p>
          <a:p>
            <a:pPr lvl="1"/>
            <a:endParaRPr lang="en-US" dirty="0" smtClean="0">
              <a:latin typeface="Century Gothic" charset="0"/>
              <a:ea typeface="Century Gothic" charset="0"/>
              <a:cs typeface="Century Gothic" charset="0"/>
            </a:endParaRPr>
          </a:p>
          <a:p>
            <a:endParaRPr lang="en-US" dirty="0">
              <a:latin typeface="Century Gothic" charset="0"/>
              <a:ea typeface="Century Gothic" charset="0"/>
              <a:cs typeface="Century Gothic" charset="0"/>
            </a:endParaRPr>
          </a:p>
        </p:txBody>
      </p:sp>
      <p:sp>
        <p:nvSpPr>
          <p:cNvPr id="4" name="Slide Number Placeholder 3"/>
          <p:cNvSpPr>
            <a:spLocks noGrp="1"/>
          </p:cNvSpPr>
          <p:nvPr>
            <p:ph type="sldNum" sz="quarter" idx="12"/>
          </p:nvPr>
        </p:nvSpPr>
        <p:spPr/>
        <p:txBody>
          <a:bodyPr/>
          <a:lstStyle/>
          <a:p>
            <a:fld id="{EE6A1F7D-970C-8E40-B6AD-384192BEAAF9}" type="slidenum">
              <a:rPr lang="en-US" smtClean="0">
                <a:solidFill>
                  <a:srgbClr val="C2C2C2"/>
                </a:solidFill>
                <a:latin typeface="Century Gothic" charset="0"/>
                <a:ea typeface="Century Gothic" charset="0"/>
                <a:cs typeface="Century Gothic" charset="0"/>
              </a:rPr>
              <a:pPr/>
              <a:t>5</a:t>
            </a:fld>
            <a:endParaRPr lang="en-US" dirty="0">
              <a:solidFill>
                <a:srgbClr val="C2C2C2"/>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25083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charset="0"/>
                <a:ea typeface="Century Gothic" charset="0"/>
                <a:cs typeface="Century Gothic" charset="0"/>
              </a:rPr>
              <a:t>9.1 Q2 2016  - New, Different and Familiar</a:t>
            </a:r>
          </a:p>
        </p:txBody>
      </p:sp>
      <p:sp>
        <p:nvSpPr>
          <p:cNvPr id="3" name="Content Placeholder 2"/>
          <p:cNvSpPr>
            <a:spLocks noGrp="1"/>
          </p:cNvSpPr>
          <p:nvPr>
            <p:ph idx="1"/>
          </p:nvPr>
        </p:nvSpPr>
        <p:spPr/>
        <p:txBody>
          <a:bodyPr>
            <a:normAutofit fontScale="85000" lnSpcReduction="20000"/>
          </a:bodyPr>
          <a:lstStyle/>
          <a:p>
            <a:r>
              <a:rPr lang="en-US" sz="3200" dirty="0" smtClean="0">
                <a:latin typeface="Century Gothic" charset="0"/>
                <a:ea typeface="Century Gothic" charset="0"/>
                <a:cs typeface="Century Gothic" charset="0"/>
              </a:rPr>
              <a:t>Why the Change?</a:t>
            </a:r>
          </a:p>
          <a:p>
            <a:pPr lvl="1"/>
            <a:r>
              <a:rPr lang="en-US" sz="2800" dirty="0" smtClean="0">
                <a:latin typeface="Century Gothic" charset="0"/>
                <a:ea typeface="Century Gothic" charset="0"/>
                <a:cs typeface="Century Gothic" charset="0"/>
              </a:rPr>
              <a:t>Quality and security</a:t>
            </a:r>
          </a:p>
          <a:p>
            <a:pPr lvl="2"/>
            <a:r>
              <a:rPr lang="en-US" sz="2600" dirty="0" smtClean="0">
                <a:latin typeface="Century Gothic" charset="0"/>
                <a:ea typeface="Century Gothic" charset="0"/>
                <a:cs typeface="Century Gothic" charset="0"/>
              </a:rPr>
              <a:t>Oracle is actively developing and maintaining Java 8</a:t>
            </a:r>
          </a:p>
          <a:p>
            <a:pPr lvl="2"/>
            <a:r>
              <a:rPr lang="en-US" sz="2600" dirty="0" smtClean="0">
                <a:latin typeface="Century Gothic" charset="0"/>
                <a:ea typeface="Century Gothic" charset="0"/>
                <a:cs typeface="Century Gothic" charset="0"/>
              </a:rPr>
              <a:t>Quick response to Java 8 security issues</a:t>
            </a:r>
            <a:endParaRPr lang="en-US" sz="2400" dirty="0" smtClean="0">
              <a:latin typeface="Century Gothic" charset="0"/>
              <a:ea typeface="Century Gothic" charset="0"/>
              <a:cs typeface="Century Gothic" charset="0"/>
            </a:endParaRPr>
          </a:p>
          <a:p>
            <a:pPr lvl="1"/>
            <a:r>
              <a:rPr lang="en-US" sz="2800" dirty="0" smtClean="0">
                <a:latin typeface="Century Gothic" charset="0"/>
                <a:ea typeface="Century Gothic" charset="0"/>
                <a:cs typeface="Century Gothic" charset="0"/>
              </a:rPr>
              <a:t>Simplification of B2 delivery for </a:t>
            </a:r>
            <a:r>
              <a:rPr lang="en-US" sz="2800" dirty="0" err="1" smtClean="0">
                <a:latin typeface="Century Gothic" charset="0"/>
                <a:ea typeface="Century Gothic" charset="0"/>
                <a:cs typeface="Century Gothic" charset="0"/>
              </a:rPr>
              <a:t>SaaS</a:t>
            </a:r>
            <a:r>
              <a:rPr lang="en-US" sz="2800" dirty="0" smtClean="0">
                <a:latin typeface="Century Gothic" charset="0"/>
                <a:ea typeface="Century Gothic" charset="0"/>
                <a:cs typeface="Century Gothic" charset="0"/>
              </a:rPr>
              <a:t> &amp; 9.1</a:t>
            </a:r>
          </a:p>
          <a:p>
            <a:pPr lvl="2"/>
            <a:r>
              <a:rPr lang="en-US" sz="2600" dirty="0" smtClean="0">
                <a:latin typeface="Century Gothic" charset="0"/>
                <a:ea typeface="Century Gothic" charset="0"/>
                <a:cs typeface="Century Gothic" charset="0"/>
              </a:rPr>
              <a:t>B2s can be written that run in both </a:t>
            </a:r>
            <a:r>
              <a:rPr lang="en-US" sz="2600" dirty="0" err="1" smtClean="0">
                <a:latin typeface="Century Gothic" charset="0"/>
                <a:ea typeface="Century Gothic" charset="0"/>
                <a:cs typeface="Century Gothic" charset="0"/>
              </a:rPr>
              <a:t>SaaS</a:t>
            </a:r>
            <a:r>
              <a:rPr lang="en-US" sz="2600" dirty="0" smtClean="0">
                <a:latin typeface="Century Gothic" charset="0"/>
                <a:ea typeface="Century Gothic" charset="0"/>
                <a:cs typeface="Century Gothic" charset="0"/>
              </a:rPr>
              <a:t> and 9.1</a:t>
            </a:r>
          </a:p>
          <a:p>
            <a:pPr lvl="1"/>
            <a:r>
              <a:rPr lang="en-US" sz="2800" dirty="0" smtClean="0">
                <a:latin typeface="Century Gothic" charset="0"/>
                <a:ea typeface="Century Gothic" charset="0"/>
                <a:cs typeface="Century Gothic" charset="0"/>
              </a:rPr>
              <a:t>What if the client is still on Learn with Java 7?</a:t>
            </a:r>
            <a:endParaRPr lang="en-US" sz="2800" dirty="0">
              <a:latin typeface="Century Gothic" charset="0"/>
              <a:ea typeface="Century Gothic" charset="0"/>
              <a:cs typeface="Century Gothic" charset="0"/>
            </a:endParaRPr>
          </a:p>
          <a:p>
            <a:pPr lvl="2"/>
            <a:r>
              <a:rPr lang="en-US" sz="2600" dirty="0" smtClean="0">
                <a:latin typeface="Century Gothic" charset="0"/>
                <a:ea typeface="Century Gothic" charset="0"/>
                <a:cs typeface="Century Gothic" charset="0"/>
              </a:rPr>
              <a:t>Blackboard has licensed extended Java 7 support on behalf of all Learn clients through Feb 2017</a:t>
            </a:r>
          </a:p>
          <a:p>
            <a:pPr lvl="3"/>
            <a:r>
              <a:rPr lang="en-US" sz="2400" dirty="0" smtClean="0">
                <a:latin typeface="Century Gothic" charset="0"/>
                <a:ea typeface="Century Gothic" charset="0"/>
                <a:cs typeface="Century Gothic" charset="0"/>
              </a:rPr>
              <a:t>All clients have access to Java 7 fixes and security patches while transitioning to Learn with Java 8.</a:t>
            </a:r>
          </a:p>
          <a:p>
            <a:pPr lvl="2"/>
            <a:r>
              <a:rPr lang="en-US" sz="2600" dirty="0" smtClean="0">
                <a:latin typeface="Century Gothic" charset="0"/>
                <a:ea typeface="Century Gothic" charset="0"/>
                <a:cs typeface="Century Gothic" charset="0"/>
              </a:rPr>
              <a:t>Best-practice is to write a B2 that runs on both Java 7 and Java 8, and on </a:t>
            </a:r>
            <a:r>
              <a:rPr lang="en-US" sz="2600" dirty="0" err="1" smtClean="0">
                <a:latin typeface="Century Gothic" charset="0"/>
                <a:ea typeface="Century Gothic" charset="0"/>
                <a:cs typeface="Century Gothic" charset="0"/>
              </a:rPr>
              <a:t>SaaS</a:t>
            </a:r>
            <a:r>
              <a:rPr lang="en-US" sz="2600" dirty="0" smtClean="0">
                <a:latin typeface="Century Gothic" charset="0"/>
                <a:ea typeface="Century Gothic" charset="0"/>
                <a:cs typeface="Century Gothic" charset="0"/>
              </a:rPr>
              <a:t> and 9.1</a:t>
            </a:r>
            <a:endParaRPr lang="en-US" dirty="0">
              <a:latin typeface="Century Gothic" charset="0"/>
              <a:ea typeface="Century Gothic" charset="0"/>
              <a:cs typeface="Century Gothic" charset="0"/>
            </a:endParaRPr>
          </a:p>
          <a:p>
            <a:pPr lvl="2"/>
            <a:endParaRPr lang="en-US" dirty="0" smtClean="0">
              <a:latin typeface="Century Gothic" charset="0"/>
              <a:ea typeface="Century Gothic" charset="0"/>
              <a:cs typeface="Century Gothic" charset="0"/>
            </a:endParaRPr>
          </a:p>
          <a:p>
            <a:pPr lvl="1"/>
            <a:endParaRPr lang="en-US" dirty="0" smtClean="0">
              <a:latin typeface="Century Gothic" charset="0"/>
              <a:ea typeface="Century Gothic" charset="0"/>
              <a:cs typeface="Century Gothic" charset="0"/>
            </a:endParaRPr>
          </a:p>
          <a:p>
            <a:endParaRPr lang="en-US" dirty="0">
              <a:latin typeface="Century Gothic" charset="0"/>
              <a:ea typeface="Century Gothic" charset="0"/>
              <a:cs typeface="Century Gothic" charset="0"/>
            </a:endParaRPr>
          </a:p>
        </p:txBody>
      </p:sp>
      <p:sp>
        <p:nvSpPr>
          <p:cNvPr id="4" name="Slide Number Placeholder 3"/>
          <p:cNvSpPr>
            <a:spLocks noGrp="1"/>
          </p:cNvSpPr>
          <p:nvPr>
            <p:ph type="sldNum" sz="quarter" idx="12"/>
          </p:nvPr>
        </p:nvSpPr>
        <p:spPr/>
        <p:txBody>
          <a:bodyPr/>
          <a:lstStyle/>
          <a:p>
            <a:fld id="{EE6A1F7D-970C-8E40-B6AD-384192BEAAF9}" type="slidenum">
              <a:rPr lang="en-US" smtClean="0">
                <a:solidFill>
                  <a:srgbClr val="C2C2C2"/>
                </a:solidFill>
                <a:latin typeface="Century Gothic" charset="0"/>
                <a:ea typeface="Century Gothic" charset="0"/>
                <a:cs typeface="Century Gothic" charset="0"/>
              </a:rPr>
              <a:pPr/>
              <a:t>6</a:t>
            </a:fld>
            <a:endParaRPr lang="en-US" dirty="0">
              <a:solidFill>
                <a:srgbClr val="C2C2C2"/>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185909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charset="0"/>
                <a:ea typeface="Century Gothic" charset="0"/>
                <a:cs typeface="Century Gothic" charset="0"/>
              </a:rPr>
              <a:t>9.1 Q2 2016  - New, Different and Familiar</a:t>
            </a:r>
          </a:p>
        </p:txBody>
      </p:sp>
      <p:sp>
        <p:nvSpPr>
          <p:cNvPr id="3" name="Content Placeholder 2"/>
          <p:cNvSpPr>
            <a:spLocks noGrp="1"/>
          </p:cNvSpPr>
          <p:nvPr>
            <p:ph idx="1"/>
          </p:nvPr>
        </p:nvSpPr>
        <p:spPr/>
        <p:txBody>
          <a:bodyPr/>
          <a:lstStyle/>
          <a:p>
            <a:r>
              <a:rPr lang="en-US" sz="3200" dirty="0" smtClean="0">
                <a:latin typeface="Century Gothic" charset="0"/>
                <a:ea typeface="Century Gothic" charset="0"/>
                <a:cs typeface="Century Gothic" charset="0"/>
              </a:rPr>
              <a:t>Familiar</a:t>
            </a:r>
          </a:p>
          <a:p>
            <a:pPr lvl="1"/>
            <a:r>
              <a:rPr lang="en-US" sz="2800" dirty="0" smtClean="0">
                <a:latin typeface="Century Gothic" charset="0"/>
                <a:ea typeface="Century Gothic" charset="0"/>
                <a:cs typeface="Century Gothic" charset="0"/>
              </a:rPr>
              <a:t>B2 Java APIs</a:t>
            </a:r>
          </a:p>
          <a:p>
            <a:pPr lvl="2"/>
            <a:r>
              <a:rPr lang="en-US" sz="2600" dirty="0" smtClean="0">
                <a:latin typeface="Century Gothic" charset="0"/>
                <a:ea typeface="Century Gothic" charset="0"/>
                <a:cs typeface="Century Gothic" charset="0"/>
              </a:rPr>
              <a:t>No major changes to public APIs</a:t>
            </a:r>
          </a:p>
          <a:p>
            <a:pPr lvl="1"/>
            <a:r>
              <a:rPr lang="en-US" sz="2800" dirty="0" smtClean="0">
                <a:latin typeface="Century Gothic" charset="0"/>
                <a:ea typeface="Century Gothic" charset="0"/>
                <a:cs typeface="Century Gothic" charset="0"/>
              </a:rPr>
              <a:t>Same Learn directory structure</a:t>
            </a:r>
          </a:p>
          <a:p>
            <a:pPr lvl="1"/>
            <a:r>
              <a:rPr lang="en-US" sz="2800" dirty="0" smtClean="0">
                <a:latin typeface="Century Gothic" charset="0"/>
                <a:ea typeface="Century Gothic" charset="0"/>
                <a:cs typeface="Century Gothic" charset="0"/>
              </a:rPr>
              <a:t>Same command lines</a:t>
            </a:r>
            <a:endParaRPr lang="en-US" sz="2800" dirty="0">
              <a:latin typeface="Century Gothic" charset="0"/>
              <a:ea typeface="Century Gothic" charset="0"/>
              <a:cs typeface="Century Gothic" charset="0"/>
            </a:endParaRPr>
          </a:p>
          <a:p>
            <a:pPr lvl="2"/>
            <a:r>
              <a:rPr lang="en-US" sz="2600" dirty="0" err="1" smtClean="0">
                <a:latin typeface="Century Gothic" charset="0"/>
                <a:ea typeface="Century Gothic" charset="0"/>
                <a:cs typeface="Century Gothic" charset="0"/>
              </a:rPr>
              <a:t>PushConfigUpdates</a:t>
            </a:r>
            <a:endParaRPr lang="en-US" sz="2600" dirty="0" smtClean="0">
              <a:latin typeface="Century Gothic" charset="0"/>
              <a:ea typeface="Century Gothic" charset="0"/>
              <a:cs typeface="Century Gothic" charset="0"/>
            </a:endParaRPr>
          </a:p>
          <a:p>
            <a:pPr lvl="2"/>
            <a:r>
              <a:rPr lang="en-US" sz="2600" dirty="0" err="1" smtClean="0">
                <a:latin typeface="Century Gothic" charset="0"/>
                <a:ea typeface="Century Gothic" charset="0"/>
                <a:cs typeface="Century Gothic" charset="0"/>
              </a:rPr>
              <a:t>ServiceController</a:t>
            </a:r>
            <a:r>
              <a:rPr lang="en-US" sz="2600" dirty="0" smtClean="0">
                <a:latin typeface="Century Gothic" charset="0"/>
                <a:ea typeface="Century Gothic" charset="0"/>
                <a:cs typeface="Century Gothic" charset="0"/>
              </a:rPr>
              <a:t> start/stop</a:t>
            </a:r>
          </a:p>
          <a:p>
            <a:pPr lvl="2"/>
            <a:r>
              <a:rPr lang="en-US" sz="2600" dirty="0" err="1" smtClean="0">
                <a:latin typeface="Century Gothic" charset="0"/>
                <a:ea typeface="Century Gothic" charset="0"/>
                <a:cs typeface="Century Gothic" charset="0"/>
              </a:rPr>
              <a:t>BbPatch</a:t>
            </a:r>
            <a:endParaRPr lang="en-US" sz="2600" dirty="0" smtClean="0">
              <a:latin typeface="Century Gothic" charset="0"/>
              <a:ea typeface="Century Gothic" charset="0"/>
              <a:cs typeface="Century Gothic" charset="0"/>
            </a:endParaRPr>
          </a:p>
          <a:p>
            <a:pPr lvl="2"/>
            <a:r>
              <a:rPr lang="en-US" sz="2600" dirty="0" smtClean="0">
                <a:latin typeface="Century Gothic" charset="0"/>
                <a:ea typeface="Century Gothic" charset="0"/>
                <a:cs typeface="Century Gothic" charset="0"/>
              </a:rPr>
              <a:t>Etc.</a:t>
            </a:r>
            <a:endParaRPr lang="en-US" dirty="0">
              <a:latin typeface="Century Gothic" charset="0"/>
              <a:ea typeface="Century Gothic" charset="0"/>
              <a:cs typeface="Century Gothic" charset="0"/>
            </a:endParaRPr>
          </a:p>
          <a:p>
            <a:pPr lvl="2"/>
            <a:endParaRPr lang="en-US" dirty="0" smtClean="0">
              <a:latin typeface="Century Gothic" charset="0"/>
              <a:ea typeface="Century Gothic" charset="0"/>
              <a:cs typeface="Century Gothic" charset="0"/>
            </a:endParaRPr>
          </a:p>
          <a:p>
            <a:pPr lvl="1"/>
            <a:endParaRPr lang="en-US" dirty="0" smtClean="0">
              <a:latin typeface="Century Gothic" charset="0"/>
              <a:ea typeface="Century Gothic" charset="0"/>
              <a:cs typeface="Century Gothic" charset="0"/>
            </a:endParaRPr>
          </a:p>
          <a:p>
            <a:endParaRPr lang="en-US" dirty="0">
              <a:latin typeface="Century Gothic" charset="0"/>
              <a:ea typeface="Century Gothic" charset="0"/>
              <a:cs typeface="Century Gothic" charset="0"/>
            </a:endParaRPr>
          </a:p>
        </p:txBody>
      </p:sp>
      <p:sp>
        <p:nvSpPr>
          <p:cNvPr id="4" name="Slide Number Placeholder 3"/>
          <p:cNvSpPr>
            <a:spLocks noGrp="1"/>
          </p:cNvSpPr>
          <p:nvPr>
            <p:ph type="sldNum" sz="quarter" idx="12"/>
          </p:nvPr>
        </p:nvSpPr>
        <p:spPr/>
        <p:txBody>
          <a:bodyPr/>
          <a:lstStyle/>
          <a:p>
            <a:fld id="{EE6A1F7D-970C-8E40-B6AD-384192BEAAF9}" type="slidenum">
              <a:rPr lang="en-US" smtClean="0">
                <a:solidFill>
                  <a:srgbClr val="C2C2C2"/>
                </a:solidFill>
                <a:latin typeface="Century Gothic" charset="0"/>
                <a:ea typeface="Century Gothic" charset="0"/>
                <a:cs typeface="Century Gothic" charset="0"/>
              </a:rPr>
              <a:pPr/>
              <a:t>7</a:t>
            </a:fld>
            <a:endParaRPr lang="en-US" dirty="0">
              <a:solidFill>
                <a:srgbClr val="C2C2C2"/>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392392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Gothic" charset="0"/>
                <a:ea typeface="Century Gothic" charset="0"/>
                <a:cs typeface="Century Gothic" charset="0"/>
              </a:rPr>
              <a:t>Java 8</a:t>
            </a:r>
            <a:endParaRPr lang="en-US" dirty="0">
              <a:solidFill>
                <a:srgbClr val="FF0000"/>
              </a:solidFill>
              <a:latin typeface="Century Gothic" charset="0"/>
              <a:ea typeface="Century Gothic" charset="0"/>
              <a:cs typeface="Century Gothic" charset="0"/>
            </a:endParaRPr>
          </a:p>
        </p:txBody>
      </p:sp>
      <p:sp>
        <p:nvSpPr>
          <p:cNvPr id="4" name="Slide Number Placeholder 3"/>
          <p:cNvSpPr>
            <a:spLocks noGrp="1"/>
          </p:cNvSpPr>
          <p:nvPr>
            <p:ph type="sldNum" sz="quarter" idx="12"/>
          </p:nvPr>
        </p:nvSpPr>
        <p:spPr/>
        <p:txBody>
          <a:bodyPr/>
          <a:lstStyle/>
          <a:p>
            <a:fld id="{EE6A1F7D-970C-8E40-B6AD-384192BEAAF9}" type="slidenum">
              <a:rPr lang="en-US" smtClean="0">
                <a:solidFill>
                  <a:srgbClr val="C2C2C2"/>
                </a:solidFill>
              </a:rPr>
              <a:pPr/>
              <a:t>8</a:t>
            </a:fld>
            <a:endParaRPr lang="en-US" dirty="0">
              <a:solidFill>
                <a:srgbClr val="C2C2C2"/>
              </a:solidFill>
            </a:endParaRPr>
          </a:p>
        </p:txBody>
      </p:sp>
      <p:sp>
        <p:nvSpPr>
          <p:cNvPr id="7" name="Content Placeholder 2"/>
          <p:cNvSpPr>
            <a:spLocks noGrp="1"/>
          </p:cNvSpPr>
          <p:nvPr>
            <p:ph idx="1"/>
          </p:nvPr>
        </p:nvSpPr>
        <p:spPr>
          <a:xfrm>
            <a:off x="311151" y="1544638"/>
            <a:ext cx="8520234" cy="4811712"/>
          </a:xfrm>
        </p:spPr>
        <p:txBody>
          <a:bodyPr>
            <a:normAutofit fontScale="92500" lnSpcReduction="20000"/>
          </a:bodyPr>
          <a:lstStyle/>
          <a:p>
            <a:r>
              <a:rPr lang="en-US" sz="3200" dirty="0" smtClean="0">
                <a:latin typeface="Century Gothic" charset="0"/>
                <a:ea typeface="Century Gothic" charset="0"/>
                <a:cs typeface="Century Gothic" charset="0"/>
              </a:rPr>
              <a:t>The Impact</a:t>
            </a:r>
            <a:endParaRPr lang="en-US" sz="3200" dirty="0">
              <a:latin typeface="Century Gothic" charset="0"/>
              <a:ea typeface="Century Gothic" charset="0"/>
              <a:cs typeface="Century Gothic" charset="0"/>
            </a:endParaRPr>
          </a:p>
          <a:p>
            <a:pPr lvl="1"/>
            <a:r>
              <a:rPr lang="en-US" sz="2800" dirty="0" smtClean="0">
                <a:latin typeface="Century Gothic" charset="0"/>
                <a:ea typeface="Century Gothic" charset="0"/>
                <a:cs typeface="Century Gothic" charset="0"/>
              </a:rPr>
              <a:t>Many B2s will continue to work without changes</a:t>
            </a:r>
            <a:endParaRPr lang="en-US" sz="2800" dirty="0">
              <a:latin typeface="Century Gothic" charset="0"/>
              <a:ea typeface="Century Gothic" charset="0"/>
              <a:cs typeface="Century Gothic" charset="0"/>
            </a:endParaRPr>
          </a:p>
          <a:p>
            <a:pPr lvl="1"/>
            <a:r>
              <a:rPr lang="en-US" sz="2800" dirty="0" smtClean="0">
                <a:latin typeface="Century Gothic" charset="0"/>
                <a:ea typeface="Century Gothic" charset="0"/>
                <a:cs typeface="Century Gothic" charset="0"/>
              </a:rPr>
              <a:t>B2s that require change</a:t>
            </a:r>
          </a:p>
          <a:p>
            <a:pPr lvl="2"/>
            <a:r>
              <a:rPr lang="en-US" sz="2600" dirty="0" smtClean="0">
                <a:latin typeface="Century Gothic" charset="0"/>
                <a:ea typeface="Century Gothic" charset="0"/>
                <a:cs typeface="Century Gothic" charset="0"/>
              </a:rPr>
              <a:t>Any that depend on Spring &lt; 4.2.x</a:t>
            </a:r>
          </a:p>
          <a:p>
            <a:pPr lvl="2"/>
            <a:r>
              <a:rPr lang="en-US" sz="2600" dirty="0" smtClean="0">
                <a:latin typeface="Century Gothic" charset="0"/>
                <a:ea typeface="Century Gothic" charset="0"/>
                <a:cs typeface="Century Gothic" charset="0"/>
              </a:rPr>
              <a:t>Those that use other complex Java 7 libraries</a:t>
            </a:r>
          </a:p>
          <a:p>
            <a:pPr lvl="2"/>
            <a:r>
              <a:rPr lang="en-US" sz="2600" dirty="0" smtClean="0">
                <a:latin typeface="Century Gothic" charset="0"/>
                <a:ea typeface="Century Gothic" charset="0"/>
                <a:cs typeface="Century Gothic" charset="0"/>
              </a:rPr>
              <a:t>Oracle’s </a:t>
            </a:r>
            <a:r>
              <a:rPr lang="en-US" sz="2600" dirty="0" smtClean="0">
                <a:latin typeface="Century Gothic" charset="0"/>
                <a:ea typeface="Century Gothic" charset="0"/>
                <a:cs typeface="Century Gothic" charset="0"/>
                <a:hlinkClick r:id="rId3"/>
              </a:rPr>
              <a:t>Java 8 Information</a:t>
            </a:r>
            <a:endParaRPr lang="en-US" sz="2600" dirty="0" smtClean="0">
              <a:latin typeface="Century Gothic" charset="0"/>
              <a:ea typeface="Century Gothic" charset="0"/>
              <a:cs typeface="Century Gothic" charset="0"/>
            </a:endParaRPr>
          </a:p>
          <a:p>
            <a:pPr lvl="2"/>
            <a:r>
              <a:rPr lang="en-US" sz="2600" dirty="0" smtClean="0">
                <a:latin typeface="Century Gothic" charset="0"/>
                <a:ea typeface="Century Gothic" charset="0"/>
                <a:cs typeface="Century Gothic" charset="0"/>
              </a:rPr>
              <a:t>Oracle’s </a:t>
            </a:r>
            <a:r>
              <a:rPr lang="en-US" sz="2600" dirty="0" smtClean="0">
                <a:latin typeface="Century Gothic" charset="0"/>
                <a:ea typeface="Century Gothic" charset="0"/>
                <a:cs typeface="Century Gothic" charset="0"/>
                <a:hlinkClick r:id="rId4"/>
              </a:rPr>
              <a:t>Compatibility Guide for JDK 8</a:t>
            </a:r>
            <a:endParaRPr lang="en-US" sz="2600" dirty="0" smtClean="0">
              <a:latin typeface="Century Gothic" charset="0"/>
              <a:ea typeface="Century Gothic" charset="0"/>
              <a:cs typeface="Century Gothic" charset="0"/>
            </a:endParaRPr>
          </a:p>
          <a:p>
            <a:pPr lvl="3"/>
            <a:r>
              <a:rPr lang="en-US" sz="2400" dirty="0" smtClean="0">
                <a:latin typeface="Century Gothic" charset="0"/>
                <a:ea typeface="Century Gothic" charset="0"/>
                <a:cs typeface="Century Gothic" charset="0"/>
              </a:rPr>
              <a:t>“Almost all existing programs should run...”</a:t>
            </a:r>
          </a:p>
          <a:p>
            <a:pPr lvl="3"/>
            <a:r>
              <a:rPr lang="en-US" sz="2400" dirty="0" smtClean="0">
                <a:latin typeface="Century Gothic" charset="0"/>
                <a:ea typeface="Century Gothic" charset="0"/>
                <a:cs typeface="Century Gothic" charset="0"/>
              </a:rPr>
              <a:t>“Some minor </a:t>
            </a:r>
            <a:r>
              <a:rPr lang="is-IS" sz="2400" dirty="0" smtClean="0">
                <a:latin typeface="Century Gothic" charset="0"/>
                <a:ea typeface="Century Gothic" charset="0"/>
                <a:cs typeface="Century Gothic" charset="0"/>
              </a:rPr>
              <a:t>… </a:t>
            </a:r>
            <a:r>
              <a:rPr lang="en-US" sz="2400" dirty="0" smtClean="0">
                <a:latin typeface="Century Gothic" charset="0"/>
                <a:ea typeface="Century Gothic" charset="0"/>
                <a:cs typeface="Century Gothic" charset="0"/>
              </a:rPr>
              <a:t>incompatibilities </a:t>
            </a:r>
            <a:r>
              <a:rPr lang="is-IS" sz="2400" dirty="0" smtClean="0">
                <a:latin typeface="Century Gothic" charset="0"/>
                <a:ea typeface="Century Gothic" charset="0"/>
                <a:cs typeface="Century Gothic" charset="0"/>
              </a:rPr>
              <a:t>… documented here...”</a:t>
            </a:r>
            <a:endParaRPr lang="en-US" sz="2400" dirty="0">
              <a:latin typeface="Century Gothic" charset="0"/>
              <a:ea typeface="Century Gothic" charset="0"/>
              <a:cs typeface="Century Gothic" charset="0"/>
            </a:endParaRPr>
          </a:p>
          <a:p>
            <a:pPr lvl="1"/>
            <a:r>
              <a:rPr lang="en-US" sz="2800" dirty="0" smtClean="0">
                <a:latin typeface="Century Gothic" charset="0"/>
                <a:ea typeface="Century Gothic" charset="0"/>
                <a:cs typeface="Century Gothic" charset="0"/>
              </a:rPr>
              <a:t>No greater impact than previous versions of Blackboard that changed Java versions</a:t>
            </a:r>
            <a:endParaRPr lang="en-US" sz="2800" dirty="0">
              <a:latin typeface="Century Gothic" charset="0"/>
              <a:ea typeface="Century Gothic" charset="0"/>
              <a:cs typeface="Century Gothic" charset="0"/>
            </a:endParaRPr>
          </a:p>
        </p:txBody>
      </p:sp>
    </p:spTree>
    <p:extLst>
      <p:ext uri="{BB962C8B-B14F-4D97-AF65-F5344CB8AC3E}">
        <p14:creationId xmlns:p14="http://schemas.microsoft.com/office/powerpoint/2010/main" val="39675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Gothic" charset="0"/>
                <a:ea typeface="Century Gothic" charset="0"/>
                <a:cs typeface="Century Gothic" charset="0"/>
              </a:rPr>
              <a:t>Java 8</a:t>
            </a:r>
            <a:endParaRPr lang="en-US" dirty="0">
              <a:solidFill>
                <a:srgbClr val="FF0000"/>
              </a:solidFill>
              <a:latin typeface="Century Gothic" charset="0"/>
              <a:ea typeface="Century Gothic" charset="0"/>
              <a:cs typeface="Century Gothic" charset="0"/>
            </a:endParaRPr>
          </a:p>
        </p:txBody>
      </p:sp>
      <p:sp>
        <p:nvSpPr>
          <p:cNvPr id="4" name="Slide Number Placeholder 3"/>
          <p:cNvSpPr>
            <a:spLocks noGrp="1"/>
          </p:cNvSpPr>
          <p:nvPr>
            <p:ph type="sldNum" sz="quarter" idx="12"/>
          </p:nvPr>
        </p:nvSpPr>
        <p:spPr/>
        <p:txBody>
          <a:bodyPr/>
          <a:lstStyle/>
          <a:p>
            <a:fld id="{EE6A1F7D-970C-8E40-B6AD-384192BEAAF9}" type="slidenum">
              <a:rPr lang="en-US" smtClean="0">
                <a:solidFill>
                  <a:srgbClr val="C2C2C2"/>
                </a:solidFill>
              </a:rPr>
              <a:pPr/>
              <a:t>9</a:t>
            </a:fld>
            <a:endParaRPr lang="en-US" dirty="0">
              <a:solidFill>
                <a:srgbClr val="C2C2C2"/>
              </a:solidFill>
            </a:endParaRPr>
          </a:p>
        </p:txBody>
      </p:sp>
      <p:sp>
        <p:nvSpPr>
          <p:cNvPr id="7" name="Content Placeholder 2"/>
          <p:cNvSpPr>
            <a:spLocks noGrp="1"/>
          </p:cNvSpPr>
          <p:nvPr>
            <p:ph idx="1"/>
          </p:nvPr>
        </p:nvSpPr>
        <p:spPr>
          <a:xfrm>
            <a:off x="311151" y="1544638"/>
            <a:ext cx="8520234" cy="4811712"/>
          </a:xfrm>
        </p:spPr>
        <p:txBody>
          <a:bodyPr>
            <a:normAutofit fontScale="55000" lnSpcReduction="20000"/>
          </a:bodyPr>
          <a:lstStyle/>
          <a:p>
            <a:pPr marL="0" indent="0">
              <a:buNone/>
            </a:pPr>
            <a:r>
              <a:rPr lang="en-US" sz="3200" dirty="0" smtClean="0">
                <a:latin typeface="Century Gothic" charset="0"/>
                <a:ea typeface="Century Gothic" charset="0"/>
                <a:cs typeface="Century Gothic" charset="0"/>
              </a:rPr>
              <a:t>During compilation with the Java 8 compiler, the values for compatibility, source, and target must be specified in a way compatible with Java 8. </a:t>
            </a:r>
          </a:p>
          <a:p>
            <a:r>
              <a:rPr lang="en-US" sz="3200" dirty="0" smtClean="0">
                <a:latin typeface="Century Gothic" charset="0"/>
                <a:ea typeface="Century Gothic" charset="0"/>
                <a:cs typeface="Century Gothic" charset="0"/>
              </a:rPr>
              <a:t>Generate class files that target the required release of the virtual machine.</a:t>
            </a:r>
          </a:p>
          <a:p>
            <a:pPr lvl="1"/>
            <a:r>
              <a:rPr lang="en-US" sz="2800" dirty="0" smtClean="0">
                <a:latin typeface="Century Gothic" charset="0"/>
                <a:ea typeface="Century Gothic" charset="0"/>
                <a:cs typeface="Century Gothic" charset="0"/>
              </a:rPr>
              <a:t>Class files will run on the specified target and on later releases, but NOT on earlier releases of the JVM.</a:t>
            </a:r>
            <a:endParaRPr lang="en-US" sz="2800" dirty="0">
              <a:latin typeface="Century Gothic" charset="0"/>
              <a:ea typeface="Century Gothic" charset="0"/>
              <a:cs typeface="Century Gothic" charset="0"/>
            </a:endParaRPr>
          </a:p>
          <a:p>
            <a:pPr lvl="1"/>
            <a:r>
              <a:rPr lang="en-US" sz="2800" dirty="0" smtClean="0">
                <a:latin typeface="Century Gothic" charset="0"/>
                <a:ea typeface="Century Gothic" charset="0"/>
                <a:cs typeface="Century Gothic" charset="0"/>
              </a:rPr>
              <a:t>Valid targets are 1.6 (also 6), 1.7 (also 7), and 1.8 (also 8).</a:t>
            </a:r>
          </a:p>
          <a:p>
            <a:pPr lvl="1"/>
            <a:r>
              <a:rPr lang="en-US" sz="2800" dirty="0" smtClean="0">
                <a:latin typeface="Century Gothic" charset="0"/>
                <a:ea typeface="Century Gothic" charset="0"/>
                <a:cs typeface="Century Gothic" charset="0"/>
              </a:rPr>
              <a:t>The default for the –target option depends on the value of the source option:</a:t>
            </a:r>
          </a:p>
          <a:p>
            <a:pPr lvl="2"/>
            <a:r>
              <a:rPr lang="en-US" sz="2600" dirty="0" smtClean="0">
                <a:latin typeface="Century Gothic" charset="0"/>
                <a:ea typeface="Century Gothic" charset="0"/>
                <a:cs typeface="Century Gothic" charset="0"/>
              </a:rPr>
              <a:t>If the –source option is 1.6, 1.7, or 1.8, then the default value of the –target option will be 1.8.</a:t>
            </a:r>
            <a:endParaRPr lang="en-US" sz="2600" b="1" i="1" dirty="0" smtClean="0">
              <a:latin typeface="Century Gothic" charset="0"/>
              <a:ea typeface="Century Gothic" charset="0"/>
              <a:cs typeface="Century Gothic" charset="0"/>
            </a:endParaRPr>
          </a:p>
          <a:p>
            <a:pPr lvl="1"/>
            <a:r>
              <a:rPr lang="en-US" sz="2800" dirty="0" smtClean="0">
                <a:latin typeface="Century Gothic" charset="0"/>
                <a:ea typeface="Century Gothic" charset="0"/>
                <a:cs typeface="Century Gothic" charset="0"/>
              </a:rPr>
              <a:t>You may specify both –source and –target options to meet Java 7 requirements.</a:t>
            </a:r>
          </a:p>
          <a:p>
            <a:pPr lvl="2"/>
            <a:r>
              <a:rPr lang="en-US" sz="2600" dirty="0" smtClean="0">
                <a:latin typeface="Century Gothic" charset="0"/>
                <a:ea typeface="Century Gothic" charset="0"/>
                <a:cs typeface="Century Gothic" charset="0"/>
              </a:rPr>
              <a:t>-source 1.7 –target 1.7</a:t>
            </a:r>
            <a:endParaRPr lang="en-US" sz="2600" b="1" dirty="0" smtClean="0">
              <a:latin typeface="Century Gothic" charset="0"/>
              <a:ea typeface="Century Gothic" charset="0"/>
              <a:cs typeface="Century Gothic" charset="0"/>
            </a:endParaRPr>
          </a:p>
          <a:p>
            <a:pPr lvl="2"/>
            <a:r>
              <a:rPr lang="en-US" sz="2600" dirty="0" smtClean="0">
                <a:latin typeface="Century Gothic" charset="0"/>
                <a:ea typeface="Century Gothic" charset="0"/>
                <a:cs typeface="Century Gothic" charset="0"/>
              </a:rPr>
              <a:t>Note that building the B2 on Java 8, without specifying options, then installing on Java 7 will fail with a major/minor version error. </a:t>
            </a:r>
          </a:p>
          <a:p>
            <a:r>
              <a:rPr lang="en-US" sz="3200" b="1" i="1" dirty="0" smtClean="0">
                <a:latin typeface="Century Gothic" charset="0"/>
                <a:ea typeface="Century Gothic" charset="0"/>
                <a:cs typeface="Century Gothic" charset="0"/>
              </a:rPr>
              <a:t>Even with options, if you think you’ve built for both Java 7 and Java 8, then test in both environments.</a:t>
            </a:r>
            <a:endParaRPr lang="en-US" sz="3200" b="1" i="1" dirty="0">
              <a:latin typeface="Century Gothic" charset="0"/>
              <a:ea typeface="Century Gothic" charset="0"/>
              <a:cs typeface="Century Gothic" charset="0"/>
            </a:endParaRPr>
          </a:p>
        </p:txBody>
      </p:sp>
    </p:spTree>
    <p:extLst>
      <p:ext uri="{BB962C8B-B14F-4D97-AF65-F5344CB8AC3E}">
        <p14:creationId xmlns:p14="http://schemas.microsoft.com/office/powerpoint/2010/main" val="88608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New Blackboard">
      <a:dk1>
        <a:sysClr val="windowText" lastClr="000000"/>
      </a:dk1>
      <a:lt1>
        <a:sysClr val="window" lastClr="FFFFFF"/>
      </a:lt1>
      <a:dk2>
        <a:srgbClr val="7F7F7F"/>
      </a:dk2>
      <a:lt2>
        <a:srgbClr val="C2C2C2"/>
      </a:lt2>
      <a:accent1>
        <a:srgbClr val="FF671B"/>
      </a:accent1>
      <a:accent2>
        <a:srgbClr val="C690D4"/>
      </a:accent2>
      <a:accent3>
        <a:srgbClr val="FEE01E"/>
      </a:accent3>
      <a:accent4>
        <a:srgbClr val="03D6FF"/>
      </a:accent4>
      <a:accent5>
        <a:srgbClr val="000000"/>
      </a:accent5>
      <a:accent6>
        <a:srgbClr val="7F7F7F"/>
      </a:accent6>
      <a:hlink>
        <a:srgbClr val="03D6FF"/>
      </a:hlink>
      <a:folHlink>
        <a:srgbClr val="C690D4"/>
      </a:folHlink>
    </a:clrScheme>
    <a:fontScheme name="Sketchbook">
      <a:majorFont>
        <a:latin typeface="Cambria"/>
        <a:ea typeface=""/>
        <a:cs typeface=""/>
        <a:font script="Jpan" typeface="ＭＳ 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65666</TotalTime>
  <Words>1108</Words>
  <Application>Microsoft Macintosh PowerPoint</Application>
  <PresentationFormat>On-screen Show (4:3)</PresentationFormat>
  <Paragraphs>156</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1_Office Theme</vt:lpstr>
      <vt:lpstr>Preparing Your Building Block for Blackboard Learn 9.1 Q2 2016</vt:lpstr>
      <vt:lpstr>Agenda</vt:lpstr>
      <vt:lpstr>Introductions</vt:lpstr>
      <vt:lpstr>Forward-Looking Statements</vt:lpstr>
      <vt:lpstr>9.1 Q2 2016  - New, Different and Familiar</vt:lpstr>
      <vt:lpstr>9.1 Q2 2016  - New, Different and Familiar</vt:lpstr>
      <vt:lpstr>9.1 Q2 2016  - New, Different and Familiar</vt:lpstr>
      <vt:lpstr>Java 8</vt:lpstr>
      <vt:lpstr>Java 8</vt:lpstr>
      <vt:lpstr>B2 Versioning</vt:lpstr>
      <vt:lpstr>Bb-manifest.xml</vt:lpstr>
      <vt:lpstr>Development Resources</vt:lpstr>
      <vt:lpstr>Questions?</vt:lpstr>
    </vt:vector>
  </TitlesOfParts>
  <Company>Blackboard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Rasha Ahmad</dc:creator>
  <cp:lastModifiedBy>Mark Kauffman</cp:lastModifiedBy>
  <cp:revision>737</cp:revision>
  <cp:lastPrinted>2015-07-31T22:51:53Z</cp:lastPrinted>
  <dcterms:created xsi:type="dcterms:W3CDTF">2014-06-27T19:47:35Z</dcterms:created>
  <dcterms:modified xsi:type="dcterms:W3CDTF">2016-03-27T21:05:59Z</dcterms:modified>
</cp:coreProperties>
</file>