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80" r:id="rId4"/>
    <p:sldId id="265" r:id="rId5"/>
    <p:sldId id="258" r:id="rId6"/>
    <p:sldId id="276" r:id="rId7"/>
    <p:sldId id="277" r:id="rId8"/>
    <p:sldId id="281" r:id="rId9"/>
    <p:sldId id="27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8" autoAdjust="0"/>
    <p:restoredTop sz="94660"/>
  </p:normalViewPr>
  <p:slideViewPr>
    <p:cSldViewPr snapToGrid="0">
      <p:cViewPr>
        <p:scale>
          <a:sx n="90" d="100"/>
          <a:sy n="90" d="100"/>
        </p:scale>
        <p:origin x="66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A415-E962-4F74-B70B-761B84231163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010-2CAA-4445-B98A-665C157ABD7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50813"/>
            <a:ext cx="26003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3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099073" y="6325436"/>
            <a:ext cx="1121229" cy="365125"/>
          </a:xfrm>
        </p:spPr>
        <p:txBody>
          <a:bodyPr/>
          <a:lstStyle/>
          <a:p>
            <a:fld id="{B7C7A415-E962-4F74-B70B-761B84231163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69288" y="6291894"/>
            <a:ext cx="1345974" cy="3977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A10010-2CAA-4445-B98A-665C157ABD7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506186" y="212271"/>
            <a:ext cx="11332028" cy="6541814"/>
            <a:chOff x="506186" y="212271"/>
            <a:chExt cx="11332028" cy="6541814"/>
          </a:xfrm>
        </p:grpSpPr>
        <p:cxnSp>
          <p:nvCxnSpPr>
            <p:cNvPr id="17" name="직선 연결선 16"/>
            <p:cNvCxnSpPr/>
            <p:nvPr userDrawn="1"/>
          </p:nvCxnSpPr>
          <p:spPr>
            <a:xfrm>
              <a:off x="506186" y="6490761"/>
              <a:ext cx="113320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39788" y="6287360"/>
              <a:ext cx="10655526" cy="466725"/>
            </a:xfrm>
            <a:prstGeom prst="rect">
              <a:avLst/>
            </a:prstGeom>
          </p:spPr>
        </p:pic>
        <p:cxnSp>
          <p:nvCxnSpPr>
            <p:cNvPr id="13" name="직선 연결선 12"/>
            <p:cNvCxnSpPr/>
            <p:nvPr userDrawn="1"/>
          </p:nvCxnSpPr>
          <p:spPr>
            <a:xfrm>
              <a:off x="506186" y="212271"/>
              <a:ext cx="113320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>
              <a:off x="506186" y="212271"/>
              <a:ext cx="0" cy="6278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 userDrawn="1"/>
          </p:nvCxnSpPr>
          <p:spPr>
            <a:xfrm>
              <a:off x="11838214" y="212271"/>
              <a:ext cx="0" cy="6278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7" y="15725"/>
            <a:ext cx="1217613" cy="45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3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A415-E962-4F74-B70B-761B84231163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010-2CAA-4445-B98A-665C157AB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979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A415-E962-4F74-B70B-761B84231163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010-2CAA-4445-B98A-665C157AB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7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06186" y="15725"/>
            <a:ext cx="11332028" cy="6738360"/>
            <a:chOff x="506186" y="15725"/>
            <a:chExt cx="11332028" cy="6738360"/>
          </a:xfrm>
        </p:grpSpPr>
        <p:grpSp>
          <p:nvGrpSpPr>
            <p:cNvPr id="8" name="그룹 7"/>
            <p:cNvGrpSpPr/>
            <p:nvPr userDrawn="1"/>
          </p:nvGrpSpPr>
          <p:grpSpPr>
            <a:xfrm>
              <a:off x="506186" y="212271"/>
              <a:ext cx="11332028" cy="6541814"/>
              <a:chOff x="506186" y="212271"/>
              <a:chExt cx="11332028" cy="6541814"/>
            </a:xfrm>
          </p:grpSpPr>
          <p:cxnSp>
            <p:nvCxnSpPr>
              <p:cNvPr id="10" name="직선 연결선 9"/>
              <p:cNvCxnSpPr/>
              <p:nvPr userDrawn="1"/>
            </p:nvCxnSpPr>
            <p:spPr>
              <a:xfrm>
                <a:off x="506186" y="6490761"/>
                <a:ext cx="11332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그림 10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39788" y="6287360"/>
                <a:ext cx="10655526" cy="466725"/>
              </a:xfrm>
              <a:prstGeom prst="rect">
                <a:avLst/>
              </a:prstGeom>
            </p:spPr>
          </p:pic>
          <p:cxnSp>
            <p:nvCxnSpPr>
              <p:cNvPr id="12" name="직선 연결선 11"/>
              <p:cNvCxnSpPr/>
              <p:nvPr userDrawn="1"/>
            </p:nvCxnSpPr>
            <p:spPr>
              <a:xfrm>
                <a:off x="506186" y="212271"/>
                <a:ext cx="11332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 userDrawn="1"/>
            </p:nvCxnSpPr>
            <p:spPr>
              <a:xfrm>
                <a:off x="506186" y="212271"/>
                <a:ext cx="0" cy="62784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 userDrawn="1"/>
            </p:nvCxnSpPr>
            <p:spPr>
              <a:xfrm>
                <a:off x="11838214" y="212271"/>
                <a:ext cx="0" cy="62784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" name="그림 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39787" y="15725"/>
              <a:ext cx="1217613" cy="454932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A415-E962-4F74-B70B-761B84231163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010-2CAA-4445-B98A-665C157AB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91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A415-E962-4F74-B70B-761B84231163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010-2CAA-4445-B98A-665C157AB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61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A415-E962-4F74-B70B-761B84231163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010-2CAA-4445-B98A-665C157AB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0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A415-E962-4F74-B70B-761B84231163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010-2CAA-4445-B98A-665C157AB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73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A415-E962-4F74-B70B-761B84231163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010-2CAA-4445-B98A-665C157ABD7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06186" y="15725"/>
            <a:ext cx="11332028" cy="6738360"/>
            <a:chOff x="506186" y="15725"/>
            <a:chExt cx="11332028" cy="6738360"/>
          </a:xfrm>
        </p:grpSpPr>
        <p:grpSp>
          <p:nvGrpSpPr>
            <p:cNvPr id="6" name="그룹 5"/>
            <p:cNvGrpSpPr/>
            <p:nvPr userDrawn="1"/>
          </p:nvGrpSpPr>
          <p:grpSpPr>
            <a:xfrm>
              <a:off x="506186" y="212271"/>
              <a:ext cx="11332028" cy="6541814"/>
              <a:chOff x="506186" y="212271"/>
              <a:chExt cx="11332028" cy="6541814"/>
            </a:xfrm>
          </p:grpSpPr>
          <p:cxnSp>
            <p:nvCxnSpPr>
              <p:cNvPr id="7" name="직선 연결선 6"/>
              <p:cNvCxnSpPr/>
              <p:nvPr userDrawn="1"/>
            </p:nvCxnSpPr>
            <p:spPr>
              <a:xfrm>
                <a:off x="506186" y="6490761"/>
                <a:ext cx="11332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" name="그림 7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39788" y="6287360"/>
                <a:ext cx="10655526" cy="466725"/>
              </a:xfrm>
              <a:prstGeom prst="rect">
                <a:avLst/>
              </a:prstGeom>
            </p:spPr>
          </p:pic>
          <p:cxnSp>
            <p:nvCxnSpPr>
              <p:cNvPr id="9" name="직선 연결선 8"/>
              <p:cNvCxnSpPr/>
              <p:nvPr userDrawn="1"/>
            </p:nvCxnSpPr>
            <p:spPr>
              <a:xfrm>
                <a:off x="506186" y="212271"/>
                <a:ext cx="11332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 userDrawn="1"/>
            </p:nvCxnSpPr>
            <p:spPr>
              <a:xfrm>
                <a:off x="506186" y="212271"/>
                <a:ext cx="0" cy="62784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 userDrawn="1"/>
            </p:nvCxnSpPr>
            <p:spPr>
              <a:xfrm>
                <a:off x="11838214" y="212271"/>
                <a:ext cx="0" cy="62784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39787" y="15725"/>
              <a:ext cx="1217613" cy="454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261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A415-E962-4F74-B70B-761B84231163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010-2CAA-4445-B98A-665C157ABD7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06186" y="15725"/>
            <a:ext cx="11332028" cy="6738360"/>
            <a:chOff x="506186" y="15725"/>
            <a:chExt cx="11332028" cy="6738360"/>
          </a:xfrm>
        </p:grpSpPr>
        <p:grpSp>
          <p:nvGrpSpPr>
            <p:cNvPr id="6" name="그룹 5"/>
            <p:cNvGrpSpPr/>
            <p:nvPr userDrawn="1"/>
          </p:nvGrpSpPr>
          <p:grpSpPr>
            <a:xfrm>
              <a:off x="506186" y="212271"/>
              <a:ext cx="11332028" cy="6541814"/>
              <a:chOff x="506186" y="212271"/>
              <a:chExt cx="11332028" cy="6541814"/>
            </a:xfrm>
          </p:grpSpPr>
          <p:cxnSp>
            <p:nvCxnSpPr>
              <p:cNvPr id="7" name="직선 연결선 6"/>
              <p:cNvCxnSpPr/>
              <p:nvPr userDrawn="1"/>
            </p:nvCxnSpPr>
            <p:spPr>
              <a:xfrm>
                <a:off x="506186" y="6490761"/>
                <a:ext cx="11332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" name="그림 7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39788" y="6287360"/>
                <a:ext cx="10655526" cy="466725"/>
              </a:xfrm>
              <a:prstGeom prst="rect">
                <a:avLst/>
              </a:prstGeom>
            </p:spPr>
          </p:pic>
          <p:cxnSp>
            <p:nvCxnSpPr>
              <p:cNvPr id="9" name="직선 연결선 8"/>
              <p:cNvCxnSpPr/>
              <p:nvPr userDrawn="1"/>
            </p:nvCxnSpPr>
            <p:spPr>
              <a:xfrm>
                <a:off x="506186" y="212271"/>
                <a:ext cx="11332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 userDrawn="1"/>
            </p:nvCxnSpPr>
            <p:spPr>
              <a:xfrm>
                <a:off x="506186" y="212271"/>
                <a:ext cx="0" cy="62784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 userDrawn="1"/>
            </p:nvCxnSpPr>
            <p:spPr>
              <a:xfrm>
                <a:off x="11838214" y="212271"/>
                <a:ext cx="0" cy="62784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39787" y="15725"/>
              <a:ext cx="1217613" cy="454932"/>
            </a:xfrm>
            <a:prstGeom prst="rect">
              <a:avLst/>
            </a:prstGeom>
          </p:spPr>
        </p:pic>
      </p:grpSp>
      <p:sp>
        <p:nvSpPr>
          <p:cNvPr id="14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9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A415-E962-4F74-B70B-761B84231163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010-2CAA-4445-B98A-665C157AB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18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A415-E962-4F74-B70B-761B84231163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010-2CAA-4445-B98A-665C157AB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8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85214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7A415-E962-4F74-B70B-761B84231163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10010-2CAA-4445-B98A-665C157AB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2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ackboard.secure.force.com/btbb_articleview?id=kA270000000L10NCAS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bkorea.iptime.org:8443/webapps/software-updates/blackboard.secure.force.com/btbb_articleview?id=kA370000000H8r0" TargetMode="External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blackboard.secure.force.com/btbb_articleview?id=kA370000000H4ny" TargetMode="External"/><Relationship Id="rId5" Type="http://schemas.openxmlformats.org/officeDocument/2006/relationships/hyperlink" Target="https://bbkorea.iptime.org:8443/webapps/software-updates/blackboard.secure.force.com/btbb_articleview?id=kA370000000H3Xs" TargetMode="External"/><Relationship Id="rId4" Type="http://schemas.openxmlformats.org/officeDocument/2006/relationships/hyperlink" Target="https://bbkorea.iptime.org:8443/webapps/software-updates/blackboard.secure.force.com/btbb_articleview?id=kA370000000H3m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Blackboard </a:t>
            </a:r>
            <a:r>
              <a:rPr lang="en-US" altLang="ko-KR" dirty="0" smtClean="0"/>
              <a:t>System </a:t>
            </a:r>
            <a:r>
              <a:rPr lang="en-US" altLang="ko-KR" dirty="0" smtClean="0"/>
              <a:t>Building Block Update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Blackboard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34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 smtClean="0"/>
              <a:t>B2 </a:t>
            </a:r>
            <a:r>
              <a:rPr lang="ko-KR" altLang="en-US" dirty="0" smtClean="0"/>
              <a:t>확인 </a:t>
            </a:r>
            <a:r>
              <a:rPr lang="ko-KR" altLang="en-US" dirty="0" smtClean="0"/>
              <a:t>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Building Block – Blackboard </a:t>
            </a:r>
            <a:r>
              <a:rPr lang="ko-KR" altLang="en-US" dirty="0" smtClean="0"/>
              <a:t>본체의 기능 확장을 위한 </a:t>
            </a:r>
            <a:r>
              <a:rPr lang="en-US" altLang="ko-KR" dirty="0" smtClean="0"/>
              <a:t>plugin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26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B2 Manager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96606"/>
              </p:ext>
            </p:extLst>
          </p:nvPr>
        </p:nvGraphicFramePr>
        <p:xfrm>
          <a:off x="838200" y="1859298"/>
          <a:ext cx="10515600" cy="8839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43137"/>
                <a:gridCol w="6272463"/>
              </a:tblGrid>
              <a:tr h="34938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Tool</a:t>
                      </a:r>
                      <a:endParaRPr lang="en-US" sz="18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 marT="45716" marB="45716"/>
                </a:tc>
              </a:tr>
              <a:tr h="371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B2Manager.bat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Standalone tool</a:t>
                      </a:r>
                      <a:r>
                        <a:rPr lang="en-US" sz="1400" baseline="0" dirty="0" smtClean="0"/>
                        <a:t> to manage</a:t>
                      </a:r>
                      <a:r>
                        <a:rPr lang="en-US" sz="1400" dirty="0" smtClean="0"/>
                        <a:t> building blocks. For Basic</a:t>
                      </a:r>
                      <a:r>
                        <a:rPr lang="en-US" sz="1400" baseline="0" dirty="0" smtClean="0"/>
                        <a:t> Licenses.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 marT="45716" marB="45716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38200" y="2749997"/>
            <a:ext cx="10515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/>
          </a:p>
          <a:p>
            <a:r>
              <a:rPr lang="ko-KR" altLang="en-US" sz="1400" dirty="0"/>
              <a:t>Usage: B2Manager.{bat,sh} [-o] &lt;-i | -r | -s STATUS&gt; &lt;FILENAME | B2HANDLER&gt;</a:t>
            </a:r>
          </a:p>
          <a:p>
            <a:r>
              <a:rPr lang="ko-KR" altLang="en-US" sz="1400" dirty="0"/>
              <a:t>       B2Manager.{bat,sh} &lt;-l | -v&gt; [FILENAME | B2HANDLER]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-i    Install the given building block</a:t>
            </a:r>
          </a:p>
          <a:p>
            <a:r>
              <a:rPr lang="ko-KR" altLang="en-US" sz="1400" dirty="0"/>
              <a:t>    -l    List all currently installed building blocks (short listing)</a:t>
            </a:r>
          </a:p>
          <a:p>
            <a:r>
              <a:rPr lang="ko-KR" altLang="en-US" sz="1400" dirty="0"/>
              <a:t>          Shows single plugin if FILENAME or B2HANDLER are specified</a:t>
            </a:r>
          </a:p>
          <a:p>
            <a:r>
              <a:rPr lang="ko-KR" altLang="en-US" sz="1400" dirty="0"/>
              <a:t>    -r    Remove the given building block</a:t>
            </a:r>
          </a:p>
          <a:p>
            <a:r>
              <a:rPr lang="ko-KR" altLang="en-US" sz="1400" dirty="0"/>
              <a:t>    -s    Change the building block status (INACTIVE, AVAILABLE, UNAVAILABLE)</a:t>
            </a:r>
          </a:p>
          <a:p>
            <a:r>
              <a:rPr lang="ko-KR" altLang="en-US" sz="1400" dirty="0"/>
              <a:t>    -v    List all currently installed building blocks (verbose listing)</a:t>
            </a:r>
          </a:p>
          <a:p>
            <a:r>
              <a:rPr lang="ko-KR" altLang="en-US" sz="1400" dirty="0"/>
              <a:t>          Shows single plugin if FILENAME or B2HANDLER are specified</a:t>
            </a:r>
          </a:p>
          <a:p>
            <a:r>
              <a:rPr lang="ko-KR" altLang="en-US" sz="1400" dirty="0"/>
              <a:t>    -o    Override safety measures for mandatory B2s</a:t>
            </a:r>
          </a:p>
          <a:p>
            <a:r>
              <a:rPr lang="ko-KR" altLang="en-US" sz="1400" dirty="0"/>
              <a:t>          *BLACKBOARD USE ONLY*  Usage can put your system in an unstable state.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-d    Override safety measures for B2 dependency checks</a:t>
            </a:r>
          </a:p>
          <a:p>
            <a:r>
              <a:rPr lang="ko-KR" altLang="en-US" sz="1400" dirty="0"/>
              <a:t>          *BLACKBOARD USE ONLY*  Usage can put your system in an unstable state.</a:t>
            </a:r>
          </a:p>
        </p:txBody>
      </p:sp>
    </p:spTree>
    <p:extLst>
      <p:ext uri="{BB962C8B-B14F-4D97-AF65-F5344CB8AC3E}">
        <p14:creationId xmlns:p14="http://schemas.microsoft.com/office/powerpoint/2010/main" val="103196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smtClean="0"/>
              <a:t>B2 Update </a:t>
            </a:r>
            <a:r>
              <a:rPr lang="en-US" altLang="ko-KR" dirty="0"/>
              <a:t>- Recommended Building Block Upgrade Order and Best Practices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half" idx="4294967295"/>
          </p:nvPr>
        </p:nvSpPr>
        <p:spPr>
          <a:xfrm>
            <a:off x="838200" y="1690688"/>
            <a:ext cx="10744200" cy="3944568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Bulding</a:t>
            </a:r>
            <a:r>
              <a:rPr lang="en-US" altLang="ko-KR" dirty="0" smtClean="0"/>
              <a:t> Block Update </a:t>
            </a:r>
            <a:r>
              <a:rPr lang="ko-KR" altLang="en-US" dirty="0" smtClean="0"/>
              <a:t>시 </a:t>
            </a:r>
            <a:r>
              <a:rPr lang="ko-KR" altLang="en-US" dirty="0" smtClean="0"/>
              <a:t>최적의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순서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blackboard.secure.force.com/btbb_articleview?id=kA270000000L10NCAS</a:t>
            </a:r>
            <a:endParaRPr lang="en-US" altLang="ko-KR" dirty="0" smtClean="0"/>
          </a:p>
          <a:p>
            <a:r>
              <a:rPr lang="en-US" altLang="ko-KR" sz="2400" dirty="0" smtClean="0"/>
              <a:t>Building Block Update </a:t>
            </a:r>
            <a:r>
              <a:rPr lang="ko-KR" altLang="en-US" sz="2400" dirty="0" smtClean="0"/>
              <a:t>이후 </a:t>
            </a:r>
            <a:r>
              <a:rPr lang="en-US" altLang="ko-KR" sz="2400" dirty="0" smtClean="0"/>
              <a:t>Service Restart </a:t>
            </a:r>
            <a:r>
              <a:rPr lang="ko-KR" altLang="en-US" sz="2400" dirty="0" smtClean="0"/>
              <a:t>필요</a:t>
            </a:r>
            <a:endParaRPr lang="en-US" altLang="ko-KR" sz="2400" dirty="0" smtClean="0"/>
          </a:p>
          <a:p>
            <a:r>
              <a:rPr lang="en-US" altLang="ko-KR" sz="2400" dirty="0" smtClean="0"/>
              <a:t>Building Block </a:t>
            </a:r>
            <a:r>
              <a:rPr lang="ko-KR" altLang="en-US" sz="2400" dirty="0" smtClean="0"/>
              <a:t>설치 중에도 멈춤 현상이나 오류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발생시에도 </a:t>
            </a:r>
            <a:r>
              <a:rPr lang="en-US" altLang="ko-KR" sz="2400" dirty="0" smtClean="0"/>
              <a:t>Service Restart </a:t>
            </a:r>
            <a:r>
              <a:rPr lang="ko-KR" altLang="en-US" sz="2400" dirty="0" smtClean="0"/>
              <a:t>후 업그레이드 진행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77352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화면 캡처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9" b="7029"/>
          <a:stretch>
            <a:fillRect/>
          </a:stretch>
        </p:blipFill>
        <p:spPr/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r>
              <a:rPr lang="en-US" altLang="ko-KR" dirty="0" smtClean="0"/>
              <a:t>B2</a:t>
            </a:r>
            <a:r>
              <a:rPr lang="ko-KR" altLang="en-US" dirty="0" smtClean="0"/>
              <a:t> </a:t>
            </a:r>
            <a:r>
              <a:rPr lang="ko-KR" altLang="en-US" dirty="0" smtClean="0"/>
              <a:t>등록 확인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>
          <a:xfrm>
            <a:off x="625642" y="2057400"/>
            <a:ext cx="4557546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시스템 관리자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소프트웨어 업데이트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”Building Block </a:t>
            </a:r>
            <a:r>
              <a:rPr lang="ko-KR" altLang="en-US" dirty="0" smtClean="0"/>
              <a:t>업데이트 </a:t>
            </a:r>
            <a:r>
              <a:rPr lang="ko-KR" altLang="en-US" dirty="0" smtClean="0"/>
              <a:t>사용 가능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클릭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295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패치 문서 확인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>
          <a:xfrm>
            <a:off x="625642" y="2057400"/>
            <a:ext cx="4557546" cy="41268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System Admin&gt;Building Blocks&gt;Installed Tools&gt;Managed Building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Building Block </a:t>
            </a:r>
            <a:r>
              <a:rPr lang="ko-KR" altLang="en-US" sz="1800" dirty="0" smtClean="0"/>
              <a:t>목록 확인</a:t>
            </a:r>
            <a:endParaRPr lang="en-US" altLang="ko-KR" sz="1800" dirty="0" smtClean="0"/>
          </a:p>
        </p:txBody>
      </p:sp>
      <p:pic>
        <p:nvPicPr>
          <p:cNvPr id="17" name="그림 개체 틀 16" descr="화면 캡처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" r="49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559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 descr="화면 캡처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" r="5700"/>
          <a:stretch>
            <a:fillRect/>
          </a:stretch>
        </p:blipFill>
        <p:spPr>
          <a:xfrm>
            <a:off x="4476307" y="429265"/>
            <a:ext cx="7283302" cy="5750962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45958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세부사항 확인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>
          <a:xfrm>
            <a:off x="457195" y="1443789"/>
            <a:ext cx="4187233" cy="4764373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화면</a:t>
            </a:r>
            <a:r>
              <a:rPr lang="ko-KR" altLang="en-US" dirty="0" smtClean="0"/>
              <a:t>의 예시 </a:t>
            </a:r>
            <a:r>
              <a:rPr lang="en-US" altLang="ko-KR" dirty="0" smtClean="0"/>
              <a:t>– Grading B2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What’s New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Needs </a:t>
            </a:r>
            <a:r>
              <a:rPr lang="en-US" altLang="ko-KR" dirty="0"/>
              <a:t>Reconciling Shows Blank Page - Article #</a:t>
            </a:r>
            <a:r>
              <a:rPr lang="en-US" altLang="ko-KR" dirty="0">
                <a:hlinkClick r:id="rId3"/>
              </a:rPr>
              <a:t> 40747 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High </a:t>
            </a:r>
            <a:r>
              <a:rPr lang="en-US" altLang="ko-KR" dirty="0"/>
              <a:t>CPU Utilization on Application Server when Uploading or Accessing files in Courses - Article #</a:t>
            </a:r>
            <a:r>
              <a:rPr lang="en-US" altLang="ko-KR" dirty="0" smtClean="0">
                <a:hlinkClick r:id="rId4"/>
              </a:rPr>
              <a:t>39482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Check </a:t>
            </a:r>
            <a:r>
              <a:rPr lang="en-US" altLang="ko-KR" dirty="0"/>
              <a:t>Submissions Option Unchecked when a User Edits Assignments in Legacy </a:t>
            </a:r>
            <a:r>
              <a:rPr lang="en-US" altLang="ko-KR" dirty="0" err="1"/>
              <a:t>SafeAssign</a:t>
            </a:r>
            <a:r>
              <a:rPr lang="en-US" altLang="ko-KR" dirty="0"/>
              <a:t> Courses - Article # </a:t>
            </a:r>
            <a:r>
              <a:rPr lang="en-US" altLang="ko-KR" dirty="0">
                <a:hlinkClick r:id="rId5"/>
              </a:rPr>
              <a:t>39421 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Gradecenter</a:t>
            </a:r>
            <a:r>
              <a:rPr lang="en-US" altLang="ko-KR" dirty="0" smtClean="0"/>
              <a:t> </a:t>
            </a:r>
            <a:r>
              <a:rPr lang="en-US" altLang="ko-KR" dirty="0"/>
              <a:t>Error </a:t>
            </a:r>
            <a:r>
              <a:rPr lang="en-US" altLang="ko-KR" dirty="0" err="1"/>
              <a:t>JSON.parse</a:t>
            </a:r>
            <a:r>
              <a:rPr lang="en-US" altLang="ko-KR" dirty="0"/>
              <a:t>: Unexpected Character at line 1 Column 1 of the JSON Data Showing in Different Courses - Article # </a:t>
            </a:r>
            <a:r>
              <a:rPr lang="en-US" altLang="ko-KR" dirty="0">
                <a:hlinkClick r:id="rId6"/>
              </a:rPr>
              <a:t>39673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Dependencies </a:t>
            </a:r>
            <a:r>
              <a:rPr lang="ko-KR" altLang="en-US" dirty="0" smtClean="0"/>
              <a:t>확인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October2014 CU3 Patch </a:t>
            </a:r>
            <a:r>
              <a:rPr lang="ko-KR" altLang="en-US" dirty="0" smtClean="0"/>
              <a:t>필요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ko-KR" altLang="en-US" dirty="0" smtClean="0"/>
              <a:t>패치 코드는 </a:t>
            </a:r>
            <a:r>
              <a:rPr lang="en-US" altLang="ko-KR" dirty="0" smtClean="0"/>
              <a:t>LRNSI-20017)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Core Patch </a:t>
            </a:r>
            <a:r>
              <a:rPr lang="ko-KR" altLang="en-US" dirty="0" smtClean="0"/>
              <a:t>필요</a:t>
            </a:r>
            <a:r>
              <a:rPr lang="en-US" altLang="ko-KR" dirty="0" smtClean="0"/>
              <a:t>(LRNSI-18705)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Assignment B2 </a:t>
            </a:r>
            <a:r>
              <a:rPr lang="ko-KR" altLang="en-US" dirty="0" smtClean="0"/>
              <a:t>버전 확인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최소버전</a:t>
            </a:r>
            <a:r>
              <a:rPr lang="en-US" altLang="ko-KR" dirty="0" smtClean="0"/>
              <a:t>: assignment-2.6.1173155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1406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세부사항 확인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업그레이드 절차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idx="1"/>
          </p:nvPr>
        </p:nvSpPr>
        <p:spPr>
          <a:xfrm>
            <a:off x="659219" y="1825625"/>
            <a:ext cx="11035476" cy="4149873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시스템 서비스 종료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October2014 CU3 </a:t>
            </a:r>
            <a:r>
              <a:rPr lang="ko-KR" altLang="en-US" sz="2400" dirty="0" smtClean="0"/>
              <a:t>설치</a:t>
            </a:r>
            <a:endParaRPr lang="en-US" altLang="ko-KR" sz="24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 smtClean="0"/>
              <a:t>BbPatch</a:t>
            </a:r>
            <a:r>
              <a:rPr lang="en-US" altLang="ko-KR" sz="2000" dirty="0" smtClean="0"/>
              <a:t> download LRNSI-20017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 smtClean="0"/>
              <a:t>BbPatch</a:t>
            </a:r>
            <a:r>
              <a:rPr lang="en-US" altLang="ko-KR" sz="2000" dirty="0" smtClean="0"/>
              <a:t> apply –force LRNSI-20017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Core Patch </a:t>
            </a:r>
            <a:r>
              <a:rPr lang="ko-KR" altLang="en-US" sz="2400" dirty="0" smtClean="0"/>
              <a:t>설치</a:t>
            </a:r>
            <a:endParaRPr lang="en-US" altLang="ko-KR" sz="24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BbPatch</a:t>
            </a:r>
            <a:r>
              <a:rPr lang="en-US" altLang="ko-KR" sz="2000" dirty="0"/>
              <a:t> download </a:t>
            </a:r>
            <a:r>
              <a:rPr lang="en-US" altLang="ko-KR" sz="2000" dirty="0" smtClean="0"/>
              <a:t>LRNSI-18705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BbPatch</a:t>
            </a:r>
            <a:r>
              <a:rPr lang="en-US" altLang="ko-KR" sz="2000" dirty="0"/>
              <a:t> apply –</a:t>
            </a:r>
            <a:r>
              <a:rPr lang="en-US" altLang="ko-KR" sz="2000" dirty="0" smtClean="0"/>
              <a:t>force LRNSI-18705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Assignment B2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업데이트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assignment-2.6.1173155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Grading B2 </a:t>
            </a:r>
            <a:r>
              <a:rPr lang="ko-KR" altLang="en-US" sz="2400" dirty="0" smtClean="0"/>
              <a:t>최신 버전 설치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grading-9.10.1171491</a:t>
            </a:r>
          </a:p>
        </p:txBody>
      </p:sp>
    </p:spTree>
    <p:extLst>
      <p:ext uri="{BB962C8B-B14F-4D97-AF65-F5344CB8AC3E}">
        <p14:creationId xmlns:p14="http://schemas.microsoft.com/office/powerpoint/2010/main" val="168487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45958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시스템 적용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>
          <a:xfrm>
            <a:off x="565482" y="1443789"/>
            <a:ext cx="4427621" cy="4425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설치가 완료되고 나면</a:t>
            </a:r>
            <a:r>
              <a:rPr lang="en-US" altLang="ko-KR" dirty="0"/>
              <a:t> </a:t>
            </a:r>
            <a:r>
              <a:rPr lang="ko-KR" altLang="en-US" dirty="0" smtClean="0"/>
              <a:t>각각 서버에서 약 </a:t>
            </a:r>
            <a:r>
              <a:rPr lang="en-US" altLang="ko-KR" dirty="0" smtClean="0"/>
              <a:t>5</a:t>
            </a:r>
            <a:r>
              <a:rPr lang="ko-KR" altLang="en-US" dirty="0" smtClean="0"/>
              <a:t>분 간격으로 </a:t>
            </a:r>
            <a:r>
              <a:rPr lang="en-US" altLang="ko-KR" dirty="0" smtClean="0"/>
              <a:t>PushConfigUpdate.bat </a:t>
            </a:r>
            <a:r>
              <a:rPr lang="ko-KR" altLang="en-US" dirty="0" smtClean="0"/>
              <a:t>를 실행하여 변경사항을 적용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서비스가 시작되었는지 </a:t>
            </a:r>
            <a:r>
              <a:rPr lang="ko-KR" altLang="en-US" dirty="0" smtClean="0"/>
              <a:t>확인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Tomcat Service</a:t>
            </a:r>
            <a:r>
              <a:rPr lang="ko-KR" altLang="en-US" dirty="0" smtClean="0"/>
              <a:t>가 시작되면 </a:t>
            </a:r>
            <a:r>
              <a:rPr lang="en-US" altLang="ko-KR" dirty="0" smtClean="0"/>
              <a:t>OK)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7" name="그림 개체 틀 6" descr="화면 캡처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3" b="3843"/>
          <a:stretch>
            <a:fillRect/>
          </a:stretch>
        </p:blipFill>
        <p:spPr>
          <a:xfrm>
            <a:off x="5053263" y="599156"/>
            <a:ext cx="6673976" cy="5269832"/>
          </a:xfrm>
        </p:spPr>
      </p:pic>
    </p:spTree>
    <p:extLst>
      <p:ext uri="{BB962C8B-B14F-4D97-AF65-F5344CB8AC3E}">
        <p14:creationId xmlns:p14="http://schemas.microsoft.com/office/powerpoint/2010/main" val="12626842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stallation Report.pptx" id="{70266EC6-910F-4981-AD35-C57CBD6ED917}" vid="{AA7B622B-629A-4EFE-BBA4-90BCD12796F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4750</TotalTime>
  <Words>355</Words>
  <Application>Microsoft Office PowerPoint</Application>
  <PresentationFormat>와이드스크린</PresentationFormat>
  <Paragraphs>59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theme</vt:lpstr>
      <vt:lpstr>Blackboard System Building Block Update</vt:lpstr>
      <vt:lpstr>B2 확인 하기 </vt:lpstr>
      <vt:lpstr>B2 Manager</vt:lpstr>
      <vt:lpstr>3. B2 Update - Recommended Building Block Upgrade Order and Best Practices</vt:lpstr>
      <vt:lpstr>1. B2 등록 확인</vt:lpstr>
      <vt:lpstr>2. 패치 문서 확인</vt:lpstr>
      <vt:lpstr>4. 세부사항 확인</vt:lpstr>
      <vt:lpstr>4. 세부사항 확인 – 업그레이드 절차</vt:lpstr>
      <vt:lpstr>5. 시스템 적용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학사데이터 동기화 매뉴얼</dc:title>
  <dc:creator>Soomyoung Yi</dc:creator>
  <cp:lastModifiedBy>Soomyoung Yi</cp:lastModifiedBy>
  <cp:revision>75</cp:revision>
  <dcterms:created xsi:type="dcterms:W3CDTF">2015-09-18T10:39:42Z</dcterms:created>
  <dcterms:modified xsi:type="dcterms:W3CDTF">2016-05-18T09:18:13Z</dcterms:modified>
</cp:coreProperties>
</file>