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8" r:id="rId4"/>
    <p:sldId id="258" r:id="rId5"/>
    <p:sldId id="259" r:id="rId6"/>
    <p:sldId id="279" r:id="rId7"/>
    <p:sldId id="291" r:id="rId8"/>
    <p:sldId id="280" r:id="rId9"/>
    <p:sldId id="283" r:id="rId10"/>
    <p:sldId id="284" r:id="rId11"/>
    <p:sldId id="285" r:id="rId12"/>
    <p:sldId id="286" r:id="rId13"/>
    <p:sldId id="287" r:id="rId14"/>
    <p:sldId id="269" r:id="rId15"/>
    <p:sldId id="289" r:id="rId16"/>
    <p:sldId id="275" r:id="rId17"/>
  </p:sldIdLst>
  <p:sldSz cx="9144000" cy="6858000" type="screen4x3"/>
  <p:notesSz cx="6858000" cy="9686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FF"/>
    <a:srgbClr val="FFCCFF"/>
    <a:srgbClr val="FFFFCC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93367" autoAdjust="0"/>
  </p:normalViewPr>
  <p:slideViewPr>
    <p:cSldViewPr>
      <p:cViewPr varScale="1">
        <p:scale>
          <a:sx n="64" d="100"/>
          <a:sy n="64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8063" y="727075"/>
            <a:ext cx="4841875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1290"/>
            <a:ext cx="5486400" cy="435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0898"/>
            <a:ext cx="2971800" cy="48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00898"/>
            <a:ext cx="2971800" cy="48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13AC2054-992E-4679-AB15-487E57E32B2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8CE9674F-36FA-4201-B53E-FFE68190D597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sz="2400" b="1">
                  <a:solidFill>
                    <a:schemeClr val="tx2"/>
                  </a:solidFill>
                  <a:ea typeface="굴림" charset="-127"/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30694-0606-4E77-84CE-DC62000D34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15BE4-86D8-407F-B5E8-79DD12A02D8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8D2567D-3922-48B2-A831-1DF1B04A316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D8234-04A3-4802-9A67-BE751F5702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56F1B-2488-4414-8759-CB53EEDD53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BCFF3-9F1E-41C4-AB0F-433B2C79B7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E0B99-04E4-44E7-BB41-D9CA15A91B2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E062F-3C36-4DFC-A00E-CCFEAD70E6B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D663-2C9B-40F8-8D93-BB8D130F998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B36D9-10C8-4DE0-B0E3-D56AF79F0B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1DD82-E9CB-4549-86C9-CB1A794E70B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Image" r:id="rId15" imgW="9561905" imgH="1600000" progId="">
                  <p:embed/>
                </p:oleObj>
              </mc:Choice>
              <mc:Fallback>
                <p:oleObj name="Image" r:id="rId15" imgW="9561905" imgH="16000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42AAAE0C-E632-4FA7-BC4A-30B5FC4514A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Du0IFgNmN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phfiBwO8-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06176" y="2214554"/>
            <a:ext cx="8858312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교육과정 설명회</a:t>
            </a:r>
            <a:endParaRPr kumimoji="1" lang="en-US" altLang="ko-KR" sz="4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lvl="0" algn="ctr" latinLnBrk="1"/>
            <a:r>
              <a:rPr kumimoji="1" lang="en-US" altLang="ko-KR" sz="3000" b="1" spc="1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3000" b="1" spc="10" dirty="0" err="1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핀테크</a:t>
            </a:r>
            <a:r>
              <a:rPr kumimoji="1" lang="en-US" altLang="ko-KR" sz="3000" b="1" spc="1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3000" b="1" spc="1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비트코인 </a:t>
            </a:r>
            <a:r>
              <a:rPr kumimoji="1" lang="en-US" altLang="ko-KR" sz="3000" b="1" spc="1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1" lang="ko-KR" altLang="en-US" sz="3000" b="1" spc="10" dirty="0" err="1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이더리움</a:t>
            </a:r>
            <a:r>
              <a:rPr kumimoji="1" lang="ko-KR" altLang="en-US" sz="3000" b="1" spc="1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기반 자바</a:t>
            </a:r>
            <a:r>
              <a:rPr kumimoji="1" lang="en-US" altLang="ko-KR" sz="3000" b="1" spc="1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(JAVA) </a:t>
            </a:r>
            <a:r>
              <a:rPr kumimoji="1" lang="ko-KR" altLang="en-US" sz="3000" b="1" spc="10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프로그래밍 전문가</a:t>
            </a:r>
            <a:r>
              <a:rPr kumimoji="1" lang="en-US" altLang="ko-KR" sz="3000" b="1" spc="1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(2020.10.26~2021.04.30)</a:t>
            </a:r>
            <a:endParaRPr kumimoji="1" lang="ko-KR" sz="1800" b="0" i="0" u="none" strike="noStrike" cap="none" spc="10" normalizeH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11" y="260648"/>
            <a:ext cx="3878341" cy="63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white">
          <a:xfrm>
            <a:off x="971600" y="692696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교육과정 평가 </a:t>
            </a:r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(6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개월 </a:t>
            </a:r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960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시간</a:t>
            </a:r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)</a:t>
            </a:r>
            <a:endParaRPr lang="en-US" altLang="ko-KR" sz="2400" dirty="0">
              <a:latin typeface="HY울릉도M" pitchFamily="18" charset="-127"/>
              <a:ea typeface="HY울릉도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01345"/>
              </p:ext>
            </p:extLst>
          </p:nvPr>
        </p:nvGraphicFramePr>
        <p:xfrm>
          <a:off x="539552" y="1772816"/>
          <a:ext cx="8229428" cy="43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4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5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lt"/>
                        </a:rPr>
                        <a:t>연번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교과목 </a:t>
                      </a:r>
                      <a:r>
                        <a:rPr lang="en-US" altLang="ko-KR" sz="1000" dirty="0" smtClean="0">
                          <a:latin typeface="+mn-lt"/>
                        </a:rPr>
                        <a:t>(</a:t>
                      </a:r>
                      <a:r>
                        <a:rPr lang="ko-KR" altLang="en-US" sz="1000" dirty="0" smtClean="0">
                          <a:latin typeface="+mn-lt"/>
                        </a:rPr>
                        <a:t>능력단위</a:t>
                      </a:r>
                      <a:r>
                        <a:rPr lang="en-US" altLang="ko-KR" sz="1000" dirty="0" smtClean="0">
                          <a:latin typeface="+mn-lt"/>
                        </a:rPr>
                        <a:t>)</a:t>
                      </a: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평가일자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재시험일자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n-lt"/>
                        </a:rPr>
                        <a:t>연번</a:t>
                      </a: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lt"/>
                        </a:rPr>
                        <a:t>교과목 </a:t>
                      </a:r>
                      <a:r>
                        <a:rPr lang="en-US" altLang="ko-KR" sz="1000" dirty="0" smtClean="0">
                          <a:latin typeface="+mn-lt"/>
                        </a:rPr>
                        <a:t>(</a:t>
                      </a:r>
                      <a:r>
                        <a:rPr lang="ko-KR" altLang="en-US" sz="1000" dirty="0" smtClean="0">
                          <a:latin typeface="+mn-lt"/>
                        </a:rPr>
                        <a:t>능력단위</a:t>
                      </a:r>
                      <a:r>
                        <a:rPr lang="en-US" altLang="ko-KR" sz="1000" dirty="0" smtClean="0">
                          <a:latin typeface="+mn-lt"/>
                        </a:rPr>
                        <a:t>)</a:t>
                      </a:r>
                      <a:endParaRPr lang="ko-KR" altLang="en-US" sz="100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평가일자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lt"/>
                        </a:rPr>
                        <a:t>재시험일자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화면설계</a:t>
                      </a:r>
                      <a:endParaRPr lang="ko-KR" altLang="en-US" sz="1200" b="0" i="0" u="none" strike="noStrike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2020.11.05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평가일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주일 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정보시스템 이행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2021.02.16</a:t>
                      </a:r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평가일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주일 후</a:t>
                      </a:r>
                      <a:endParaRPr lang="ko-KR" altLang="en-US" sz="10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화면구현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2020.11.16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 요구사항 분석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lt"/>
                        </a:rPr>
                        <a:t>2021.02.17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입출력 구현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2020.11.11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</a:t>
                      </a:r>
                      <a:r>
                        <a:rPr lang="ko-KR" altLang="en-US" sz="12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구축 계획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2021.03.08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</a:t>
                      </a:r>
                      <a:r>
                        <a:rPr lang="en-US" altLang="ko-KR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 </a:t>
                      </a:r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기초 기술 활용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2021.01.20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 인프라 설계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lt"/>
                        </a:rPr>
                        <a:t>2021.03.15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5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프로그래밍 언어 활용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2020.12.03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 인터페이스 설계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2021.03.19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6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서버프로그램 구현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2020.12.15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 인터페이스 구현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2021.03.29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7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구현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2020.12.24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 기능 설계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2021.04.02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8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애플리케이션 테스트 수행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2021.01.05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 기능 구현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lt"/>
                        </a:rPr>
                        <a:t>2021.04.12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9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애플리케이션 테스트 관리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2021.01.12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 보안</a:t>
                      </a:r>
                      <a:r>
                        <a:rPr lang="en-US" altLang="ko-KR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․</a:t>
                      </a:r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인증 설계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2021.04.16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10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제품소프트웨어 패키징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2021.01.22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 보안</a:t>
                      </a:r>
                      <a:r>
                        <a:rPr lang="en-US" altLang="ko-KR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․</a:t>
                      </a:r>
                      <a:r>
                        <a:rPr lang="ko-KR" altLang="en-US" sz="1200" b="0" i="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인증 구현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lt"/>
                        </a:rPr>
                        <a:t>2021.04.26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11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애플리케이션 배포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2021.01.29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ko-KR" alt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핀테크</a:t>
                      </a:r>
                      <a:r>
                        <a:rPr lang="ko-KR" altLang="en-US" sz="12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테스트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2021.04.30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539552" y="6165304"/>
            <a:ext cx="691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  <a:latin typeface="돋움"/>
                <a:ea typeface="돋움"/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  <a:latin typeface="돋움"/>
                <a:ea typeface="돋움"/>
              </a:rPr>
              <a:t>평가기준 </a:t>
            </a:r>
            <a:r>
              <a:rPr lang="en-US" altLang="ko-KR" dirty="0" smtClean="0">
                <a:solidFill>
                  <a:srgbClr val="FF0000"/>
                </a:solidFill>
                <a:latin typeface="돋움"/>
                <a:ea typeface="돋움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60</a:t>
            </a:r>
            <a:r>
              <a:rPr lang="ko-KR" altLang="en-US" dirty="0" smtClean="0">
                <a:solidFill>
                  <a:srgbClr val="FF0000"/>
                </a:solidFill>
              </a:rPr>
              <a:t>점 미만 재평가 대상자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재시험 만점 기준</a:t>
            </a:r>
            <a:r>
              <a:rPr lang="en-US" altLang="ko-KR" dirty="0" smtClean="0">
                <a:solidFill>
                  <a:srgbClr val="FF0000"/>
                </a:solidFill>
              </a:rPr>
              <a:t>: 90</a:t>
            </a:r>
            <a:r>
              <a:rPr lang="ko-KR" altLang="en-US" dirty="0" smtClean="0">
                <a:solidFill>
                  <a:srgbClr val="FF0000"/>
                </a:solidFill>
              </a:rPr>
              <a:t>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헤드라인M" pitchFamily="18" charset="-127"/>
                <a:ea typeface="HY헤드라인M" pitchFamily="18" charset="-127"/>
              </a:rPr>
              <a:t>교육과정 운영 계획</a:t>
            </a:r>
            <a:endParaRPr lang="ko-KR" altLang="en-US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34" y="1556792"/>
            <a:ext cx="83582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 ○</a:t>
            </a:r>
            <a:r>
              <a:rPr lang="ko-KR" altLang="en-US" b="1" dirty="0" smtClean="0">
                <a:solidFill>
                  <a:srgbClr val="FF0000"/>
                </a:solidFill>
              </a:rPr>
              <a:t> 선발계획</a:t>
            </a:r>
          </a:p>
          <a:p>
            <a:r>
              <a:rPr lang="ko-KR" altLang="en-US" b="1" dirty="0" smtClean="0"/>
              <a:t>  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본 과정에 대한 이해와 학업 및 취업에 대한 의지가 강한 자</a:t>
            </a:r>
          </a:p>
          <a:p>
            <a:r>
              <a:rPr lang="ko-KR" altLang="en-US" b="1" dirty="0" smtClean="0"/>
              <a:t>  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선착순 우선선발</a:t>
            </a:r>
            <a:endParaRPr lang="en-US" altLang="ko-KR" b="1" dirty="0" smtClean="0"/>
          </a:p>
          <a:p>
            <a:r>
              <a:rPr lang="en-US" b="1" dirty="0" smtClean="0"/>
              <a:t>    - </a:t>
            </a:r>
            <a:r>
              <a:rPr lang="ko-KR" altLang="en-US" b="1" dirty="0" smtClean="0"/>
              <a:t>교육신청서 서류평가</a:t>
            </a:r>
            <a:r>
              <a:rPr lang="en-US" altLang="ko-KR" b="1" dirty="0" smtClean="0"/>
              <a:t> 80% , </a:t>
            </a:r>
            <a:r>
              <a:rPr lang="en-US" b="1" dirty="0" err="1" smtClean="0"/>
              <a:t>면접평가</a:t>
            </a:r>
            <a:r>
              <a:rPr lang="en-US" b="1" dirty="0" smtClean="0"/>
              <a:t>  20%</a:t>
            </a:r>
          </a:p>
          <a:p>
            <a:endParaRPr lang="en-US" b="1" dirty="0" smtClean="0"/>
          </a:p>
          <a:p>
            <a:r>
              <a:rPr lang="en-US" b="1" dirty="0" smtClean="0"/>
              <a:t>  ○ </a:t>
            </a:r>
            <a:r>
              <a:rPr lang="en-US" b="1" dirty="0" err="1" smtClean="0">
                <a:solidFill>
                  <a:srgbClr val="FF0000"/>
                </a:solidFill>
              </a:rPr>
              <a:t>교육계획</a:t>
            </a:r>
            <a:r>
              <a:rPr lang="en-US" b="1" dirty="0" smtClean="0">
                <a:solidFill>
                  <a:srgbClr val="FF0000"/>
                </a:solidFill>
              </a:rPr>
              <a:t>(2020.10.26 ~ 2021.04.30) 6</a:t>
            </a:r>
            <a:r>
              <a:rPr lang="ko-KR" altLang="en-US" b="1" dirty="0" smtClean="0">
                <a:solidFill>
                  <a:srgbClr val="FF0000"/>
                </a:solidFill>
              </a:rPr>
              <a:t>개월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/>
              <a:t>    </a:t>
            </a:r>
            <a:r>
              <a:rPr lang="en-US" altLang="ko-KR" b="1" dirty="0" smtClean="0"/>
              <a:t>-  </a:t>
            </a:r>
            <a:r>
              <a:rPr lang="ko-KR" altLang="en-US" b="1" dirty="0" smtClean="0"/>
              <a:t>초기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개월 </a:t>
            </a:r>
            <a:r>
              <a:rPr lang="en-US" altLang="ko-KR" b="1" dirty="0" smtClean="0"/>
              <a:t>: </a:t>
            </a:r>
            <a:r>
              <a:rPr lang="ko-KR" altLang="en-US" b="1" dirty="0" err="1"/>
              <a:t>화면설계</a:t>
            </a:r>
            <a:r>
              <a:rPr lang="en-US" altLang="ko-KR" b="1" dirty="0"/>
              <a:t>,</a:t>
            </a:r>
            <a:r>
              <a:rPr lang="ko-KR" altLang="en-US" b="1" dirty="0"/>
              <a:t>데이터 입출력 구현</a:t>
            </a:r>
            <a:r>
              <a:rPr lang="en-US" altLang="ko-KR" b="1" dirty="0"/>
              <a:t>,</a:t>
            </a:r>
            <a:r>
              <a:rPr lang="ko-KR" altLang="en-US" b="1" dirty="0"/>
              <a:t>화면 구현</a:t>
            </a:r>
            <a:r>
              <a:rPr lang="en-US" altLang="ko-KR" b="1" dirty="0"/>
              <a:t>,</a:t>
            </a:r>
            <a:r>
              <a:rPr lang="ko-KR" altLang="en-US" b="1" dirty="0"/>
              <a:t>프로그래밍 </a:t>
            </a:r>
            <a:r>
              <a:rPr lang="ko-KR" altLang="en-US" b="1" dirty="0" err="1"/>
              <a:t>언어활용</a:t>
            </a:r>
            <a:endParaRPr lang="ko-KR" altLang="en-US" b="1" dirty="0"/>
          </a:p>
          <a:p>
            <a:r>
              <a:rPr lang="ko-KR" altLang="en-US" b="1" dirty="0" smtClean="0"/>
              <a:t>                           서버 </a:t>
            </a:r>
            <a:r>
              <a:rPr lang="ko-KR" altLang="en-US" b="1" dirty="0"/>
              <a:t>프로그램 구현</a:t>
            </a:r>
            <a:r>
              <a:rPr lang="en-US" altLang="ko-KR" b="1" dirty="0"/>
              <a:t>,</a:t>
            </a:r>
            <a:r>
              <a:rPr lang="ko-KR" altLang="en-US" b="1" dirty="0"/>
              <a:t>응용 </a:t>
            </a:r>
            <a:r>
              <a:rPr lang="en-US" altLang="ko-KR" b="1" dirty="0"/>
              <a:t>SW </a:t>
            </a:r>
            <a:r>
              <a:rPr lang="ko-KR" altLang="en-US" b="1" dirty="0"/>
              <a:t>기초기술 활용</a:t>
            </a:r>
            <a:r>
              <a:rPr lang="en-US" altLang="ko-KR" b="1" dirty="0"/>
              <a:t>,</a:t>
            </a:r>
            <a:r>
              <a:rPr lang="ko-KR" altLang="en-US" b="1" dirty="0" err="1"/>
              <a:t>통합구현</a:t>
            </a:r>
            <a:endParaRPr lang="ko-KR" altLang="en-US" b="1" dirty="0"/>
          </a:p>
          <a:p>
            <a:r>
              <a:rPr lang="en-US" altLang="ko-KR" b="1" dirty="0" smtClean="0"/>
              <a:t>    -  </a:t>
            </a:r>
            <a:r>
              <a:rPr lang="ko-KR" altLang="en-US" b="1" dirty="0" smtClean="0"/>
              <a:t>중기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개월 </a:t>
            </a:r>
            <a:r>
              <a:rPr lang="en-US" altLang="ko-KR" b="1" dirty="0" smtClean="0"/>
              <a:t>: </a:t>
            </a:r>
            <a:r>
              <a:rPr lang="ko-KR" altLang="en-US" b="1" dirty="0"/>
              <a:t>애플리케이션 테스트 수행</a:t>
            </a:r>
            <a:r>
              <a:rPr lang="en-US" altLang="ko-KR" b="1" dirty="0"/>
              <a:t>,</a:t>
            </a:r>
            <a:r>
              <a:rPr lang="ko-KR" altLang="en-US" b="1" dirty="0"/>
              <a:t>애플리케이션 테스트 관리</a:t>
            </a:r>
            <a:r>
              <a:rPr lang="en-US" altLang="ko-KR" b="1" dirty="0"/>
              <a:t>,</a:t>
            </a:r>
          </a:p>
          <a:p>
            <a:r>
              <a:rPr lang="ko-KR" altLang="en-US" b="1" dirty="0" smtClean="0"/>
              <a:t>                            제품 </a:t>
            </a:r>
            <a:r>
              <a:rPr lang="ko-KR" altLang="en-US" b="1" dirty="0"/>
              <a:t>소프트웨어 </a:t>
            </a:r>
            <a:r>
              <a:rPr lang="ko-KR" altLang="en-US" b="1" dirty="0" err="1"/>
              <a:t>패키징</a:t>
            </a:r>
            <a:r>
              <a:rPr lang="en-US" altLang="ko-KR" b="1" dirty="0"/>
              <a:t>,</a:t>
            </a:r>
            <a:r>
              <a:rPr lang="ko-KR" altLang="en-US" b="1" dirty="0"/>
              <a:t>애플리케이션 배포</a:t>
            </a:r>
            <a:r>
              <a:rPr lang="en-US" altLang="ko-KR" b="1" dirty="0"/>
              <a:t>,</a:t>
            </a:r>
          </a:p>
          <a:p>
            <a:r>
              <a:rPr lang="ko-KR" altLang="en-US" b="1" dirty="0" smtClean="0"/>
              <a:t>                            정보시스템 </a:t>
            </a:r>
            <a:r>
              <a:rPr lang="ko-KR" altLang="en-US" b="1" dirty="0"/>
              <a:t>이행</a:t>
            </a:r>
            <a:r>
              <a:rPr lang="en-US" altLang="ko-KR" b="1" dirty="0"/>
              <a:t>,</a:t>
            </a:r>
            <a:r>
              <a:rPr lang="ko-KR" altLang="en-US" b="1" dirty="0" err="1"/>
              <a:t>핀테크</a:t>
            </a:r>
            <a:r>
              <a:rPr lang="ko-KR" altLang="en-US" b="1" dirty="0"/>
              <a:t> 요구사항 분석</a:t>
            </a:r>
            <a:r>
              <a:rPr lang="en-US" altLang="ko-KR" b="1" dirty="0" smtClean="0"/>
              <a:t>,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                  </a:t>
            </a:r>
            <a:r>
              <a:rPr lang="ko-KR" altLang="en-US" b="1" dirty="0" err="1" smtClean="0"/>
              <a:t>핀테크</a:t>
            </a:r>
            <a:r>
              <a:rPr lang="ko-KR" altLang="en-US" b="1" dirty="0" smtClean="0"/>
              <a:t> </a:t>
            </a:r>
            <a:r>
              <a:rPr lang="ko-KR" altLang="en-US" b="1" dirty="0"/>
              <a:t>시스템 구축계획    </a:t>
            </a:r>
            <a:endParaRPr lang="en-US" altLang="ko-KR" b="1" dirty="0" smtClean="0"/>
          </a:p>
          <a:p>
            <a:r>
              <a:rPr lang="en-US" altLang="ko-KR" b="1" dirty="0" smtClean="0">
                <a:latin typeface="+mj-lt"/>
              </a:rPr>
              <a:t>    -  </a:t>
            </a:r>
            <a:r>
              <a:rPr lang="ko-KR" altLang="en-US" b="1" dirty="0" smtClean="0">
                <a:latin typeface="+mj-lt"/>
              </a:rPr>
              <a:t>후기 </a:t>
            </a:r>
            <a:r>
              <a:rPr lang="en-US" altLang="ko-KR" b="1" dirty="0" smtClean="0">
                <a:latin typeface="+mj-lt"/>
              </a:rPr>
              <a:t>2</a:t>
            </a:r>
            <a:r>
              <a:rPr lang="ko-KR" altLang="en-US" b="1" dirty="0" smtClean="0">
                <a:latin typeface="+mj-lt"/>
              </a:rPr>
              <a:t>개월 </a:t>
            </a:r>
            <a:r>
              <a:rPr lang="en-US" altLang="ko-KR" b="1" dirty="0" smtClean="0">
                <a:latin typeface="+mj-lt"/>
              </a:rPr>
              <a:t>: </a:t>
            </a:r>
            <a:r>
              <a:rPr lang="ko-KR" altLang="en-US" b="1" dirty="0" err="1">
                <a:latin typeface="+mj-lt"/>
              </a:rPr>
              <a:t>핀테크</a:t>
            </a:r>
            <a:r>
              <a:rPr lang="ko-KR" altLang="en-US" b="1" dirty="0">
                <a:latin typeface="+mj-lt"/>
              </a:rPr>
              <a:t> 인프라 설계</a:t>
            </a:r>
            <a:r>
              <a:rPr lang="en-US" altLang="ko-KR" b="1" dirty="0">
                <a:latin typeface="+mj-lt"/>
              </a:rPr>
              <a:t>,</a:t>
            </a:r>
            <a:r>
              <a:rPr lang="ko-KR" altLang="en-US" b="1" dirty="0" err="1">
                <a:latin typeface="+mj-lt"/>
              </a:rPr>
              <a:t>핀테크</a:t>
            </a:r>
            <a:r>
              <a:rPr lang="ko-KR" altLang="en-US" b="1" dirty="0">
                <a:latin typeface="+mj-lt"/>
              </a:rPr>
              <a:t> 인터페이스 설계</a:t>
            </a:r>
            <a:r>
              <a:rPr lang="en-US" altLang="ko-KR" b="1" dirty="0">
                <a:latin typeface="+mj-lt"/>
              </a:rPr>
              <a:t>,</a:t>
            </a:r>
          </a:p>
          <a:p>
            <a:r>
              <a:rPr lang="ko-KR" altLang="en-US" b="1" dirty="0" smtClean="0">
                <a:latin typeface="+mj-lt"/>
              </a:rPr>
              <a:t>                            </a:t>
            </a:r>
            <a:r>
              <a:rPr lang="ko-KR" altLang="en-US" b="1" dirty="0" err="1" smtClean="0">
                <a:latin typeface="+mj-lt"/>
              </a:rPr>
              <a:t>핀테크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인터페이스 구현</a:t>
            </a:r>
            <a:r>
              <a:rPr lang="en-US" altLang="ko-KR" b="1" dirty="0">
                <a:latin typeface="+mj-lt"/>
              </a:rPr>
              <a:t>,</a:t>
            </a:r>
            <a:r>
              <a:rPr lang="ko-KR" altLang="en-US" b="1" dirty="0" err="1">
                <a:latin typeface="+mj-lt"/>
              </a:rPr>
              <a:t>핀테크</a:t>
            </a:r>
            <a:r>
              <a:rPr lang="ko-KR" altLang="en-US" b="1" dirty="0">
                <a:latin typeface="+mj-lt"/>
              </a:rPr>
              <a:t> 기능 설계</a:t>
            </a:r>
            <a:r>
              <a:rPr lang="en-US" altLang="ko-KR" b="1" dirty="0" smtClean="0">
                <a:latin typeface="+mj-lt"/>
              </a:rPr>
              <a:t>,</a:t>
            </a:r>
          </a:p>
          <a:p>
            <a:r>
              <a:rPr lang="en-US" altLang="ko-KR" b="1" dirty="0">
                <a:latin typeface="+mj-lt"/>
              </a:rPr>
              <a:t> </a:t>
            </a:r>
            <a:r>
              <a:rPr lang="en-US" altLang="ko-KR" b="1" dirty="0" smtClean="0">
                <a:latin typeface="+mj-lt"/>
              </a:rPr>
              <a:t>                           </a:t>
            </a:r>
            <a:r>
              <a:rPr lang="ko-KR" altLang="en-US" b="1" dirty="0" err="1" smtClean="0">
                <a:latin typeface="+mj-lt"/>
              </a:rPr>
              <a:t>핀테크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보안</a:t>
            </a:r>
            <a:r>
              <a:rPr lang="en-US" altLang="ko-KR" b="1" dirty="0">
                <a:latin typeface="+mj-lt"/>
              </a:rPr>
              <a:t>,</a:t>
            </a:r>
            <a:r>
              <a:rPr lang="ko-KR" altLang="en-US" b="1" dirty="0">
                <a:latin typeface="+mj-lt"/>
              </a:rPr>
              <a:t>인증 설계</a:t>
            </a:r>
            <a:r>
              <a:rPr lang="en-US" altLang="ko-KR" b="1" dirty="0">
                <a:latin typeface="+mj-lt"/>
              </a:rPr>
              <a:t>,</a:t>
            </a:r>
            <a:r>
              <a:rPr lang="ko-KR" altLang="en-US" b="1" dirty="0" err="1">
                <a:latin typeface="+mj-lt"/>
              </a:rPr>
              <a:t>핀테크</a:t>
            </a:r>
            <a:r>
              <a:rPr lang="en-US" altLang="ko-KR" b="1" dirty="0">
                <a:latin typeface="+mj-lt"/>
              </a:rPr>
              <a:t>,</a:t>
            </a:r>
            <a:r>
              <a:rPr lang="ko-KR" altLang="en-US" b="1" dirty="0">
                <a:latin typeface="+mj-lt"/>
              </a:rPr>
              <a:t>보안</a:t>
            </a:r>
            <a:r>
              <a:rPr lang="en-US" altLang="ko-KR" b="1" dirty="0">
                <a:latin typeface="+mj-lt"/>
              </a:rPr>
              <a:t>,</a:t>
            </a:r>
            <a:r>
              <a:rPr lang="ko-KR" altLang="en-US" b="1" dirty="0">
                <a:latin typeface="+mj-lt"/>
              </a:rPr>
              <a:t>인증 </a:t>
            </a:r>
            <a:r>
              <a:rPr lang="ko-KR" altLang="en-US" b="1" dirty="0" smtClean="0">
                <a:latin typeface="+mj-lt"/>
              </a:rPr>
              <a:t>구현</a:t>
            </a:r>
            <a:r>
              <a:rPr lang="en-US" altLang="ko-KR" b="1" dirty="0" smtClean="0">
                <a:latin typeface="+mj-lt"/>
              </a:rPr>
              <a:t>,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ko-KR" altLang="en-US" b="1" dirty="0" err="1" smtClean="0">
                <a:latin typeface="+mj-lt"/>
              </a:rPr>
              <a:t>핀테크</a:t>
            </a:r>
            <a:r>
              <a:rPr lang="ko-KR" altLang="en-US" b="1" dirty="0" smtClean="0">
                <a:latin typeface="+mj-lt"/>
              </a:rPr>
              <a:t> 테스트</a:t>
            </a:r>
            <a:r>
              <a:rPr lang="ko-KR" altLang="en-US" b="1" dirty="0" smtClean="0">
                <a:latin typeface="+mj-lt"/>
                <a:ea typeface="HY울릉도B" pitchFamily="18" charset="-127"/>
              </a:rPr>
              <a:t> </a:t>
            </a:r>
            <a:endParaRPr lang="en-US" altLang="ko-KR" b="1" dirty="0">
              <a:latin typeface="+mj-lt"/>
              <a:ea typeface="HY울릉도B" pitchFamily="18" charset="-127"/>
            </a:endParaRPr>
          </a:p>
          <a:p>
            <a:r>
              <a:rPr lang="ko-KR" altLang="en-US" b="1" dirty="0" smtClean="0"/>
              <a:t>○ </a:t>
            </a:r>
            <a:r>
              <a:rPr lang="ko-KR" altLang="en-US" b="1" dirty="0" smtClean="0">
                <a:solidFill>
                  <a:srgbClr val="FF0000"/>
                </a:solidFill>
              </a:rPr>
              <a:t>취업계획</a:t>
            </a:r>
          </a:p>
          <a:p>
            <a:r>
              <a:rPr lang="ko-KR" altLang="en-US" b="1" dirty="0" smtClean="0"/>
              <a:t>  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수료시점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개월 전에 프로젝트와 병행하여 취업 연계 및 면접 추진</a:t>
            </a:r>
            <a:endParaRPr lang="en-US" altLang="ko-KR" b="1" dirty="0" smtClean="0"/>
          </a:p>
          <a:p>
            <a:r>
              <a:rPr lang="en-US" altLang="ko-KR" b="1" dirty="0" smtClean="0"/>
              <a:t>      </a:t>
            </a:r>
            <a:r>
              <a:rPr lang="en-US" altLang="ko-KR" b="1" dirty="0" smtClean="0">
                <a:latin typeface="바탕"/>
                <a:ea typeface="바탕"/>
              </a:rPr>
              <a:t>☞ </a:t>
            </a:r>
            <a:r>
              <a:rPr lang="ko-KR" altLang="en-US" b="1" dirty="0" smtClean="0"/>
              <a:t>최종프로젝트 발표 및 업체 알선</a:t>
            </a:r>
            <a:endParaRPr lang="en-US" altLang="ko-KR" b="1" dirty="0" smtClean="0"/>
          </a:p>
          <a:p>
            <a:r>
              <a:rPr lang="en-US" altLang="ko-KR" b="1" dirty="0" smtClean="0"/>
              <a:t>      </a:t>
            </a:r>
            <a:r>
              <a:rPr lang="en-US" altLang="ko-KR" b="1" dirty="0" smtClean="0">
                <a:latin typeface="바탕"/>
                <a:ea typeface="바탕"/>
              </a:rPr>
              <a:t>☞ </a:t>
            </a:r>
            <a:r>
              <a:rPr lang="ko-KR" altLang="en-US" b="1" dirty="0" smtClean="0"/>
              <a:t>취업업체에  학과 성적 및 출결사항  활용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헤드라인M" pitchFamily="18" charset="-127"/>
                <a:ea typeface="HY헤드라인M" pitchFamily="18" charset="-127"/>
              </a:rPr>
              <a:t>교육과정 수강자 지원 사항</a:t>
            </a:r>
            <a:endParaRPr lang="ko-KR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0" name="Rectangle 2"/>
          <p:cNvSpPr>
            <a:spLocks/>
          </p:cNvSpPr>
          <p:nvPr/>
        </p:nvSpPr>
        <p:spPr bwMode="auto">
          <a:xfrm>
            <a:off x="785786" y="1484784"/>
            <a:ext cx="792961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buFontTx/>
              <a:buChar char="•"/>
              <a:tabLst/>
            </a:pP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훈련생 부담금</a:t>
            </a:r>
            <a:r>
              <a:rPr kumimoji="0" 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교육비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교재비 무료제공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전액 무료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buFontTx/>
              <a:buChar char="•"/>
              <a:tabLst/>
            </a:pPr>
            <a:r>
              <a:rPr kumimoji="0" 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훈련수당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만원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천원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중식비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교통비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: 11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일일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5,800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☞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월 출석률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80%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이상자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중식비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교통비 차등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800"/>
              <a:tabLst/>
            </a:pP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ts val="2800"/>
              <a:buFontTx/>
              <a:buChar char="•"/>
            </a:pPr>
            <a:r>
              <a:rPr lang="ko-KR" altLang="en-US" sz="2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훈련생 지원</a:t>
            </a:r>
            <a:endParaRPr kumimoji="0" lang="ko-KR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- 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불편사항</a:t>
            </a:r>
            <a:r>
              <a:rPr kumimoji="0" 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행정실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및 담당교수를 통한 지원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기타 교육관련 </a:t>
            </a: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필요사항</a:t>
            </a:r>
            <a:r>
              <a:rPr kumimoji="0" 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</a:t>
            </a:r>
            <a:endParaRPr kumimoji="0" 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white">
          <a:xfrm>
            <a:off x="876300" y="692696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b="0" dirty="0" smtClean="0">
                <a:latin typeface="HY헤드라인M" pitchFamily="18" charset="-127"/>
                <a:ea typeface="HY헤드라인M" pitchFamily="18" charset="-127"/>
              </a:rPr>
              <a:t>교육과정 교재</a:t>
            </a:r>
            <a:endParaRPr lang="ko-KR" b="0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1092"/>
              </p:ext>
            </p:extLst>
          </p:nvPr>
        </p:nvGraphicFramePr>
        <p:xfrm>
          <a:off x="611560" y="1816510"/>
          <a:ext cx="7929618" cy="4377492"/>
        </p:xfrm>
        <a:graphic>
          <a:graphicData uri="http://schemas.openxmlformats.org/drawingml/2006/table">
            <a:tbl>
              <a:tblPr/>
              <a:tblGrid>
                <a:gridCol w="108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8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/>
                        <a:t>번호</a:t>
                      </a:r>
                      <a:endParaRPr lang="ko-KR" altLang="en-US" sz="1800" b="1" dirty="0"/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 smtClean="0"/>
                        <a:t>교재명</a:t>
                      </a:r>
                      <a:endParaRPr lang="ko-KR" altLang="en-US" sz="1800" b="1" dirty="0"/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/>
                        <a:t>교재가격</a:t>
                      </a:r>
                      <a:endParaRPr lang="ko-KR" altLang="en-US" sz="1800" b="1" dirty="0"/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자바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24,000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2.3 &amp; Servlet 3.1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28,000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스프링 부트 시작하기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22,000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애프터스킬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반응형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웹 실전 프로젝트 가이드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30,000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이것이 안드로이드다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코틀린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34,000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블록체인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프로젝트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25,000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엔지니어를 위한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블록체인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26,000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8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44174" marR="44174" marT="22087" marB="22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프로그래밍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언어활용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외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학습모듈교재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>
                <a:latin typeface="HY헤드라인M" pitchFamily="18" charset="-127"/>
                <a:ea typeface="HY헤드라인M" pitchFamily="18" charset="-127"/>
              </a:rPr>
              <a:t>교육과정 취업 지원</a:t>
            </a:r>
            <a:endParaRPr lang="ko-KR" b="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552" y="2708920"/>
            <a:ext cx="8101012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effectLst/>
                <a:latin typeface="HY수평선B" pitchFamily="18" charset="-127"/>
                <a:ea typeface="HY수평선B" pitchFamily="18" charset="-127"/>
              </a:rPr>
              <a:t> 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effectLst/>
                <a:latin typeface="HY수평선B" pitchFamily="18" charset="-127"/>
                <a:ea typeface="HY수평선B" pitchFamily="18" charset="-127"/>
              </a:rPr>
              <a:t>▶ </a:t>
            </a:r>
            <a:r>
              <a:rPr kumimoji="1" lang="ko-KR" altLang="en-US" sz="2400" dirty="0" smtClean="0">
                <a:latin typeface="HY수평선B" pitchFamily="18" charset="-127"/>
                <a:ea typeface="HY수평선B" pitchFamily="18" charset="-127"/>
              </a:rPr>
              <a:t>성적우수자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effectLst/>
                <a:latin typeface="HY수평선B" pitchFamily="18" charset="-127"/>
                <a:ea typeface="HY수평선B" pitchFamily="18" charset="-127"/>
              </a:rPr>
              <a:t> 기업체 취업 우선 추천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effectLst/>
              <a:latin typeface="HY수평선B" pitchFamily="18" charset="-127"/>
              <a:ea typeface="HY수평선B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dirty="0" smtClean="0">
              <a:latin typeface="HY수평선B" pitchFamily="18" charset="-127"/>
              <a:ea typeface="HY수평선B" pitchFamily="18" charset="-127"/>
            </a:endParaRPr>
          </a:p>
          <a:p>
            <a:pPr latinLnBrk="1"/>
            <a:r>
              <a:rPr kumimoji="1" lang="en-US" altLang="ko-KR" sz="2400" dirty="0" smtClean="0">
                <a:latin typeface="HY수평선B" pitchFamily="18" charset="-127"/>
                <a:ea typeface="HY수평선B" pitchFamily="18" charset="-127"/>
              </a:rPr>
              <a:t>  </a:t>
            </a:r>
            <a:r>
              <a:rPr kumimoji="1" lang="ko-KR" altLang="ko-KR" sz="2400" dirty="0" smtClean="0">
                <a:latin typeface="HY수평선B" pitchFamily="18" charset="-127"/>
                <a:ea typeface="HY수평선B" pitchFamily="18" charset="-127"/>
              </a:rPr>
              <a:t>▶ </a:t>
            </a:r>
            <a:r>
              <a:rPr kumimoji="1" lang="ko-KR" altLang="en-US" sz="2400" dirty="0" smtClean="0">
                <a:latin typeface="HY수평선B" pitchFamily="18" charset="-127"/>
                <a:ea typeface="HY수평선B" pitchFamily="18" charset="-127"/>
              </a:rPr>
              <a:t>기업체 취업 연계</a:t>
            </a:r>
            <a:endParaRPr kumimoji="1" lang="en-US" altLang="ko-KR" sz="2400" dirty="0" smtClean="0">
              <a:latin typeface="HY수평선B" pitchFamily="18" charset="-127"/>
              <a:ea typeface="HY수평선B" pitchFamily="18" charset="-127"/>
            </a:endParaRPr>
          </a:p>
          <a:p>
            <a:pPr latinLnBrk="1"/>
            <a:endParaRPr kumimoji="1" lang="en-US" altLang="ko-KR" dirty="0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latinLnBrk="1"/>
            <a:r>
              <a:rPr kumimoji="1" lang="en-US" altLang="ko-KR" sz="2400" dirty="0" smtClean="0">
                <a:latin typeface="HY수평선B" pitchFamily="18" charset="-127"/>
                <a:ea typeface="HY수평선B" pitchFamily="18" charset="-127"/>
              </a:rPr>
              <a:t>   -</a:t>
            </a:r>
            <a:r>
              <a:rPr kumimoji="1" lang="ko-KR" altLang="ko-KR" sz="240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kumimoji="1" lang="ko-KR" altLang="en-US" sz="2400" dirty="0" err="1" smtClean="0">
                <a:latin typeface="HY수평선B" pitchFamily="18" charset="-127"/>
                <a:ea typeface="HY수평선B" pitchFamily="18" charset="-127"/>
              </a:rPr>
              <a:t>알선시</a:t>
            </a:r>
            <a:r>
              <a:rPr kumimoji="1" lang="ko-KR" altLang="en-US" sz="2400" dirty="0" smtClean="0">
                <a:latin typeface="HY수평선B" pitchFamily="18" charset="-127"/>
                <a:ea typeface="HY수평선B" pitchFamily="18" charset="-127"/>
              </a:rPr>
              <a:t> 기업 출결 및 성적제공</a:t>
            </a:r>
            <a:endParaRPr kumimoji="1" lang="en-US" altLang="ko-KR" sz="2400" dirty="0" smtClean="0">
              <a:latin typeface="HY수평선B" pitchFamily="18" charset="-127"/>
              <a:ea typeface="HY수평선B" pitchFamily="18" charset="-127"/>
            </a:endParaRPr>
          </a:p>
          <a:p>
            <a:pPr latinLnBrk="1"/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latinLnBrk="1"/>
            <a:r>
              <a:rPr kumimoji="1" lang="en-US" altLang="ko-KR" sz="2400" dirty="0" smtClean="0">
                <a:latin typeface="HY수평선B" pitchFamily="18" charset="-127"/>
                <a:ea typeface="HY수평선B" pitchFamily="18" charset="-127"/>
              </a:rPr>
              <a:t>   -</a:t>
            </a:r>
            <a:r>
              <a:rPr kumimoji="1" lang="ko-KR" altLang="ko-KR" sz="240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kumimoji="1" lang="ko-KR" altLang="en-US" sz="2400" dirty="0" smtClean="0">
                <a:latin typeface="HY수평선B" pitchFamily="18" charset="-127"/>
                <a:ea typeface="HY수평선B" pitchFamily="18" charset="-127"/>
              </a:rPr>
              <a:t>기업체 이력서</a:t>
            </a:r>
            <a:r>
              <a:rPr kumimoji="1" lang="en-US" altLang="ko-KR" sz="2400" dirty="0" smtClean="0">
                <a:latin typeface="HY수평선B" pitchFamily="18" charset="-127"/>
                <a:ea typeface="HY수평선B" pitchFamily="18" charset="-127"/>
              </a:rPr>
              <a:t>/</a:t>
            </a:r>
            <a:r>
              <a:rPr kumimoji="1" lang="ko-KR" altLang="en-US" sz="2400" dirty="0" smtClean="0">
                <a:latin typeface="HY수평선B" pitchFamily="18" charset="-127"/>
                <a:ea typeface="HY수평선B" pitchFamily="18" charset="-127"/>
              </a:rPr>
              <a:t>프로젝트 준비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수평선B" pitchFamily="18" charset="-127"/>
              <a:ea typeface="HY수평선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 smtClean="0">
                <a:latin typeface="HY헤드라인M" pitchFamily="18" charset="-127"/>
                <a:ea typeface="HY헤드라인M" pitchFamily="18" charset="-127"/>
              </a:rPr>
              <a:t>비상대피</a:t>
            </a:r>
            <a:r>
              <a:rPr lang="ko-KR" altLang="en-US" b="0" dirty="0" smtClean="0">
                <a:latin typeface="HY헤드라인M" pitchFamily="18" charset="-127"/>
                <a:ea typeface="HY헤드라인M" pitchFamily="18" charset="-127"/>
              </a:rPr>
              <a:t> 안내도</a:t>
            </a:r>
            <a:endParaRPr lang="ko-KR" b="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00" y="1844824"/>
            <a:ext cx="668919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1"/>
          <p:cNvSpPr>
            <a:spLocks noChangeArrowheads="1" noChangeShapeType="1" noTextEdit="1"/>
          </p:cNvSpPr>
          <p:nvPr/>
        </p:nvSpPr>
        <p:spPr bwMode="auto">
          <a:xfrm>
            <a:off x="2411413" y="2643182"/>
            <a:ext cx="3959225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altLang="ko-KR" sz="3600" b="1" i="1" kern="10" spc="0" dirty="0" smtClean="0"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휴먼둥근헤드라인"/>
                <a:ea typeface="휴먼둥근헤드라인"/>
              </a:rPr>
              <a:t>Q &amp; A</a:t>
            </a:r>
            <a:endParaRPr lang="ko-KR" altLang="en-US" sz="3600" b="1" i="1" kern="10" spc="0" dirty="0">
              <a:ln w="31750">
                <a:solidFill>
                  <a:srgbClr val="FF6600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14480" y="5429264"/>
            <a:ext cx="57967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노력하는  자에게</a:t>
            </a:r>
            <a:r>
              <a:rPr kumimoji="1" lang="ko-KR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꿈</a:t>
            </a: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은</a:t>
            </a:r>
            <a:r>
              <a:rPr kumimoji="1" lang="ko-KR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이루</a:t>
            </a:r>
            <a:r>
              <a:rPr kumimoji="1" lang="ko-KR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진다</a:t>
            </a: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Y견고딕" pitchFamily="18" charset="-127"/>
                <a:ea typeface="HY견고딕" pitchFamily="18" charset="-127"/>
              </a:rPr>
              <a:t>!!!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3878341" cy="63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안내 사항</a:t>
            </a:r>
            <a:endParaRPr lang="en-US" altLang="ko-KR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auto">
          <a:xfrm>
            <a:off x="1899840" y="2056279"/>
            <a:ext cx="5544616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85750" indent="-2857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★ 보건복지부 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코로나 </a:t>
            </a:r>
            <a:r>
              <a:rPr lang="ko-KR" altLang="en-US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방역수칙</a:t>
            </a:r>
            <a:r>
              <a:rPr lang="ko-KR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en-US" altLang="ko-KR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9840" y="2996952"/>
            <a:ext cx="538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https://www.youtube.com/watch?v=yDu0IFgNmNM</a:t>
            </a:r>
            <a:endParaRPr lang="ko-KR" alt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835696" y="4005064"/>
            <a:ext cx="6776616" cy="202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85750" indent="-2857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fontAlgn="base" latinLnBrk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>
                <a:solidFill>
                  <a:srgbClr val="0F496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체온측정및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기록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입실전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점심식사후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퇴실시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 항시 착용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 자주 씻기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목       차</a:t>
            </a:r>
            <a:endParaRPr lang="en-US" altLang="ko-KR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027230" y="2100263"/>
            <a:ext cx="4495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교육과정 훈련목표</a:t>
            </a:r>
            <a:endParaRPr 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1"/>
                </a:solidFill>
                <a:ea typeface="굴림" charset="-127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027230" y="3014663"/>
            <a:ext cx="4495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교육과정 전망 및 교육내용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1"/>
                </a:solidFill>
                <a:ea typeface="굴림" charset="-127"/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027230" y="3906838"/>
            <a:ext cx="4495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교육과정 운영계획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1"/>
                </a:solidFill>
                <a:ea typeface="굴림" charset="-127"/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027230" y="4821238"/>
            <a:ext cx="4495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취업분야 및 취업지원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2400" b="1">
                <a:solidFill>
                  <a:schemeClr val="bg1"/>
                </a:solidFill>
                <a:ea typeface="굴림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11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22297"/>
            <a:ext cx="7391400" cy="563563"/>
          </a:xfrm>
        </p:spPr>
        <p:txBody>
          <a:bodyPr/>
          <a:lstStyle/>
          <a:p>
            <a:r>
              <a:rPr lang="ko-KR" altLang="en-US" b="0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교육과정의 훈련목표</a:t>
            </a:r>
            <a:endParaRPr lang="ko-KR" b="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500306"/>
            <a:ext cx="8715436" cy="3286148"/>
          </a:xfrm>
        </p:spPr>
        <p:txBody>
          <a:bodyPr/>
          <a:lstStyle/>
          <a:p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개인자산관리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크라우드펀딩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전자결제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금융데이터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분석 등 정보기술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(IT)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을 기반으로 하는</a:t>
            </a:r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 어플리케이션 개발 전문 인력 </a:t>
            </a:r>
            <a:endParaRPr lang="en-US" altLang="ko-KR" sz="2400" b="1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ko-KR" altLang="en-US" sz="10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웹어플리케이션 소프트웨어 개발 전문 인력</a:t>
            </a:r>
            <a:endParaRPr lang="en-US" altLang="ko-KR" sz="2400" b="1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000" b="1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데이터베이스 시스템 구축</a:t>
            </a:r>
            <a:r>
              <a:rPr lang="en-US" altLang="ko-KR" sz="2400" b="1" dirty="0" smtClean="0">
                <a:latin typeface="휴먼모음T" pitchFamily="18" charset="-127"/>
                <a:ea typeface="휴먼모음T" pitchFamily="18" charset="-127"/>
              </a:rPr>
              <a:t>ㆍ</a:t>
            </a:r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개발</a:t>
            </a:r>
            <a:r>
              <a:rPr lang="en-US" sz="2400" b="1" dirty="0" err="1" smtClean="0">
                <a:latin typeface="휴먼모음T" pitchFamily="18" charset="-127"/>
                <a:ea typeface="휴먼모음T" pitchFamily="18" charset="-127"/>
              </a:rPr>
              <a:t>ㆍ유지보수</a:t>
            </a:r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가 가능한 전문 인력</a:t>
            </a:r>
            <a:endParaRPr lang="en-US" altLang="ko-KR" sz="2400" b="1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000" b="1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모바일</a:t>
            </a:r>
            <a:r>
              <a:rPr lang="en-US" sz="2400" b="1" dirty="0" smtClean="0">
                <a:latin typeface="휴먼모음T" pitchFamily="18" charset="-127"/>
                <a:ea typeface="휴먼모음T" pitchFamily="18" charset="-127"/>
              </a:rPr>
              <a:t>ㆍ</a:t>
            </a:r>
            <a:r>
              <a:rPr lang="ko-KR" altLang="en-US" sz="2400" b="1" dirty="0" err="1" smtClean="0">
                <a:latin typeface="휴먼모음T" pitchFamily="18" charset="-127"/>
                <a:ea typeface="휴먼모음T" pitchFamily="18" charset="-127"/>
              </a:rPr>
              <a:t>웹앱</a:t>
            </a:r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 소프트웨어 개발</a:t>
            </a:r>
            <a:r>
              <a:rPr lang="en-US" sz="2400" b="1" dirty="0" err="1" smtClean="0">
                <a:latin typeface="휴먼모음T" pitchFamily="18" charset="-127"/>
                <a:ea typeface="휴먼모음T" pitchFamily="18" charset="-127"/>
              </a:rPr>
              <a:t>ㆍ유지보수가</a:t>
            </a:r>
            <a:r>
              <a:rPr lang="en-US" sz="24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400" b="1" dirty="0" err="1" smtClean="0">
                <a:latin typeface="휴먼모음T" pitchFamily="18" charset="-127"/>
                <a:ea typeface="휴먼모음T" pitchFamily="18" charset="-127"/>
              </a:rPr>
              <a:t>가능한</a:t>
            </a:r>
            <a:r>
              <a:rPr lang="en-US" sz="24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400" b="1" dirty="0" err="1" smtClean="0">
                <a:latin typeface="휴먼모음T" pitchFamily="18" charset="-127"/>
                <a:ea typeface="휴먼모음T" pitchFamily="18" charset="-127"/>
              </a:rPr>
              <a:t>전문</a:t>
            </a:r>
            <a:r>
              <a:rPr lang="en-US" sz="2400" b="1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sz="2400" b="1" dirty="0" err="1" smtClean="0">
                <a:latin typeface="휴먼모음T" pitchFamily="18" charset="-127"/>
                <a:ea typeface="휴먼모음T" pitchFamily="18" charset="-127"/>
              </a:rPr>
              <a:t>인력</a:t>
            </a:r>
            <a:endParaRPr lang="en-US" sz="2400" b="1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ko-KR" altLang="en-US" sz="10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400" b="1" dirty="0" err="1" smtClean="0">
                <a:latin typeface="휴먼모음T" pitchFamily="18" charset="-127"/>
                <a:ea typeface="휴먼모음T" pitchFamily="18" charset="-127"/>
              </a:rPr>
              <a:t>블록체인을</a:t>
            </a:r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 활용한 </a:t>
            </a:r>
            <a:r>
              <a:rPr lang="ko-KR" altLang="en-US" sz="2400" b="1" dirty="0" err="1" smtClean="0">
                <a:latin typeface="휴먼모음T" pitchFamily="18" charset="-127"/>
                <a:ea typeface="휴먼모음T" pitchFamily="18" charset="-127"/>
              </a:rPr>
              <a:t>핀테크</a:t>
            </a:r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 서비스를 구현하는 전문 인력</a:t>
            </a:r>
            <a:endParaRPr lang="en-US" altLang="ko-KR" sz="2400" b="1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6814" y="722297"/>
            <a:ext cx="7391400" cy="563563"/>
          </a:xfrm>
        </p:spPr>
        <p:txBody>
          <a:bodyPr/>
          <a:lstStyle/>
          <a:p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교육과정 정부정책</a:t>
            </a:r>
            <a:endParaRPr lang="en-US" altLang="ko-KR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5562600" y="3276600"/>
            <a:ext cx="2724176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ko-KR" altLang="ko-KR">
              <a:latin typeface="Verdana" pitchFamily="34" charset="0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785786" y="3276600"/>
            <a:ext cx="2643214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ko-KR" altLang="ko-KR">
              <a:latin typeface="Verdana" pitchFamily="34" charset="0"/>
            </a:endParaRPr>
          </a:p>
        </p:txBody>
      </p:sp>
      <p:sp>
        <p:nvSpPr>
          <p:cNvPr id="43016" name="Freeform 8"/>
          <p:cNvSpPr>
            <a:spLocks/>
          </p:cNvSpPr>
          <p:nvPr/>
        </p:nvSpPr>
        <p:spPr bwMode="gray">
          <a:xfrm>
            <a:off x="3222625" y="31797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017" name="AutoShape 9"/>
          <p:cNvSpPr>
            <a:spLocks noChangeAspect="1" noChangeArrowheads="1" noTextEdit="1"/>
          </p:cNvSpPr>
          <p:nvPr/>
        </p:nvSpPr>
        <p:spPr bwMode="gray">
          <a:xfrm flipH="1">
            <a:off x="4868863" y="31765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flipH="1">
            <a:off x="4875213" y="31797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2687960" y="1484784"/>
            <a:ext cx="3684240" cy="1728192"/>
            <a:chOff x="1997" y="1314"/>
            <a:chExt cx="1889" cy="1009"/>
          </a:xfrm>
        </p:grpSpPr>
        <p:grpSp>
          <p:nvGrpSpPr>
            <p:cNvPr id="4302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4302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02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3023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3024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3025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2936657" y="1615927"/>
            <a:ext cx="326312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ko-KR" sz="24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400" b="1" dirty="0" err="1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핀테크</a:t>
            </a:r>
            <a:r>
              <a:rPr lang="en-US" altLang="ko-KR" sz="24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비트코인 </a:t>
            </a:r>
            <a:r>
              <a:rPr lang="en-US" altLang="ko-KR" sz="24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&amp; </a:t>
            </a:r>
            <a:r>
              <a:rPr lang="ko-KR" altLang="en-US" sz="2400" b="1" dirty="0" err="1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이더리움</a:t>
            </a:r>
            <a:r>
              <a:rPr lang="ko-KR" altLang="en-US" sz="24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 기반 자바</a:t>
            </a:r>
            <a:r>
              <a:rPr lang="en-US" altLang="ko-KR" sz="24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(JAVA) </a:t>
            </a:r>
            <a:r>
              <a:rPr lang="ko-KR" altLang="en-US" sz="2400" b="1" dirty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프로그래밍 전문가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5500694" y="3355019"/>
            <a:ext cx="285752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ko-KR" altLang="en-US" sz="22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부산광역시</a:t>
            </a:r>
            <a:endParaRPr lang="en-US" altLang="ko-KR" sz="2200" dirty="0" smtClean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en-US" altLang="ko-KR" sz="20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5</a:t>
            </a:r>
            <a:r>
              <a:rPr lang="ko-KR" altLang="en-US" sz="20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대 전략산업</a:t>
            </a:r>
            <a:endParaRPr lang="en-US" altLang="ko-KR" sz="2000" dirty="0" smtClean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  <a:p>
            <a:pPr eaLnBrk="0" hangingPunct="0"/>
            <a:endParaRPr lang="en-US" altLang="ko-KR" sz="1000" dirty="0" smtClean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해양산업</a:t>
            </a:r>
            <a:r>
              <a:rPr lang="en-US" altLang="ko-KR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융합부품소재산업</a:t>
            </a:r>
            <a:endParaRPr lang="en-US" altLang="ko-KR" sz="2000" dirty="0" smtClean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창조문화산업</a:t>
            </a:r>
            <a:endParaRPr lang="en-US" altLang="ko-KR" sz="2000" dirty="0" smtClean="0"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지식인프라서비스산업 </a:t>
            </a:r>
            <a:r>
              <a:rPr lang="ko-KR" altLang="en-US" sz="2000" dirty="0" err="1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바이오헬스산업</a:t>
            </a:r>
            <a:endParaRPr lang="en-US" altLang="ko-KR" sz="200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14348" y="3212976"/>
            <a:ext cx="285752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ko-KR" altLang="en-US" sz="22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국가정책</a:t>
            </a:r>
            <a:endParaRPr lang="en-US" altLang="ko-KR" sz="2200" dirty="0" smtClean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dirty="0" err="1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미래창조과학부</a:t>
            </a:r>
            <a:endParaRPr lang="en-US" altLang="ko-KR" sz="2000" dirty="0" smtClean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en-US" altLang="ko-KR" sz="20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4</a:t>
            </a:r>
            <a:r>
              <a:rPr lang="ko-KR" altLang="en-US" sz="20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차 산업</a:t>
            </a:r>
            <a:endParaRPr lang="en-US" altLang="ko-KR" sz="2000" dirty="0" smtClean="0">
              <a:solidFill>
                <a:srgbClr val="FF0000"/>
              </a:solidFill>
              <a:latin typeface="HY울릉도M" pitchFamily="18" charset="-127"/>
              <a:ea typeface="HY울릉도M" pitchFamily="18" charset="-127"/>
            </a:endParaRPr>
          </a:p>
          <a:p>
            <a:pPr eaLnBrk="0" hangingPunct="0"/>
            <a:endParaRPr lang="en-US" altLang="ko-KR" sz="1000" dirty="0" smtClean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인공지능전문가</a:t>
            </a:r>
            <a:endParaRPr lang="en-US" altLang="ko-KR" sz="2000" dirty="0" smtClean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dirty="0" err="1" smtClean="0">
                <a:latin typeface="HY울릉도M" pitchFamily="18" charset="-127"/>
                <a:ea typeface="HY울릉도M" pitchFamily="18" charset="-127"/>
              </a:rPr>
              <a:t>빅데이터분석가</a:t>
            </a:r>
            <a:endParaRPr lang="en-US" altLang="ko-KR" sz="2000" dirty="0" smtClean="0"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가상현실전문가</a:t>
            </a:r>
            <a:endParaRPr lang="en-US" altLang="ko-KR" sz="2000" dirty="0" smtClean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사물인터넷전문가</a:t>
            </a:r>
            <a:endParaRPr lang="en-US" altLang="ko-KR" sz="2000" dirty="0" smtClean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 eaLnBrk="0" hangingPunct="0"/>
            <a:r>
              <a:rPr lang="ko-KR" altLang="en-US" sz="2000" b="1" dirty="0" err="1" smtClean="0">
                <a:solidFill>
                  <a:srgbClr val="0066FF"/>
                </a:solidFill>
                <a:latin typeface="HY울릉도M" pitchFamily="18" charset="-127"/>
                <a:ea typeface="HY울릉도M" pitchFamily="18" charset="-127"/>
              </a:rPr>
              <a:t>핀테크전문가</a:t>
            </a:r>
            <a:r>
              <a:rPr lang="ko-KR" altLang="en-US" sz="200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 등</a:t>
            </a:r>
            <a:endParaRPr lang="en-US" altLang="ko-KR" sz="200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3643306" y="4714884"/>
            <a:ext cx="1714512" cy="12382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b="1" dirty="0" smtClean="0">
                <a:solidFill>
                  <a:srgbClr val="0066FF"/>
                </a:solidFill>
                <a:latin typeface="Verdana" pitchFamily="34" charset="0"/>
              </a:rPr>
              <a:t>부산광역시 </a:t>
            </a:r>
            <a:endParaRPr lang="en-US" altLang="ko-KR" b="1" dirty="0" smtClean="0">
              <a:solidFill>
                <a:srgbClr val="0066FF"/>
              </a:solidFill>
              <a:latin typeface="Verdana" pitchFamily="34" charset="0"/>
            </a:endParaRPr>
          </a:p>
          <a:p>
            <a:pPr algn="ctr" eaLnBrk="0" hangingPunct="0"/>
            <a:r>
              <a:rPr lang="ko-KR" altLang="en-US" b="1" dirty="0" smtClean="0">
                <a:solidFill>
                  <a:srgbClr val="0066FF"/>
                </a:solidFill>
                <a:latin typeface="Verdana" pitchFamily="34" charset="0"/>
              </a:rPr>
              <a:t>블록체인</a:t>
            </a:r>
            <a:endParaRPr lang="en-US" altLang="ko-KR" b="1" dirty="0" smtClean="0">
              <a:solidFill>
                <a:srgbClr val="0066FF"/>
              </a:solidFill>
              <a:latin typeface="Verdana" pitchFamily="34" charset="0"/>
            </a:endParaRPr>
          </a:p>
          <a:p>
            <a:pPr algn="ctr" eaLnBrk="0" hangingPunct="0"/>
            <a:r>
              <a:rPr lang="ko-KR" altLang="en-US" b="1" dirty="0" err="1" smtClean="0">
                <a:solidFill>
                  <a:srgbClr val="0066FF"/>
                </a:solidFill>
                <a:latin typeface="Verdana" pitchFamily="34" charset="0"/>
              </a:rPr>
              <a:t>특구</a:t>
            </a:r>
            <a:r>
              <a:rPr lang="ko-KR" altLang="en-US" b="1" dirty="0" smtClean="0">
                <a:solidFill>
                  <a:srgbClr val="0066FF"/>
                </a:solidFill>
                <a:latin typeface="Verdana" pitchFamily="34" charset="0"/>
              </a:rPr>
              <a:t> 지정</a:t>
            </a:r>
            <a:endParaRPr lang="ko-KR" altLang="ko-KR" b="1" dirty="0">
              <a:solidFill>
                <a:srgbClr val="0066FF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66814" y="722297"/>
            <a:ext cx="7565626" cy="563563"/>
          </a:xfrm>
        </p:spPr>
        <p:txBody>
          <a:bodyPr/>
          <a:lstStyle/>
          <a:p>
            <a:r>
              <a:rPr lang="ko-KR" altLang="en-US" sz="4000" dirty="0" err="1" smtClean="0">
                <a:latin typeface="HY울릉도M" pitchFamily="18" charset="-127"/>
                <a:ea typeface="HY울릉도M" pitchFamily="18" charset="-127"/>
              </a:rPr>
              <a:t>핀테크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4000" dirty="0">
                <a:latin typeface="HY울릉도M" pitchFamily="18" charset="-127"/>
                <a:ea typeface="HY울릉도M" pitchFamily="18" charset="-127"/>
              </a:rPr>
              <a:t>산업 시장</a:t>
            </a:r>
            <a:endParaRPr lang="en-US" altLang="ko-KR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714620"/>
            <a:ext cx="8030126" cy="367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192880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전 세계 </a:t>
            </a:r>
            <a:r>
              <a:rPr lang="ko-KR" altLang="en-US" dirty="0" err="1" smtClean="0"/>
              <a:t>핀테크</a:t>
            </a:r>
            <a:r>
              <a:rPr lang="ko-KR" altLang="en-US" dirty="0" smtClean="0"/>
              <a:t> 시장은 총 거래금액은</a:t>
            </a:r>
            <a:endParaRPr lang="en-US" altLang="ko-KR" dirty="0" smtClean="0"/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5,700</a:t>
            </a:r>
            <a:r>
              <a:rPr lang="ko-KR" altLang="en-US" dirty="0" smtClean="0"/>
              <a:t>만 달러 전망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565626" cy="563563"/>
          </a:xfrm>
        </p:spPr>
        <p:txBody>
          <a:bodyPr/>
          <a:lstStyle/>
          <a:p>
            <a:r>
              <a:rPr lang="ko-KR" altLang="en-US" sz="4000" dirty="0" err="1" smtClean="0">
                <a:latin typeface="HY울릉도M" pitchFamily="18" charset="-127"/>
                <a:ea typeface="HY울릉도M" pitchFamily="18" charset="-127"/>
              </a:rPr>
              <a:t>핀테크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4000" dirty="0">
                <a:latin typeface="HY울릉도M" pitchFamily="18" charset="-127"/>
                <a:ea typeface="HY울릉도M" pitchFamily="18" charset="-127"/>
              </a:rPr>
              <a:t>산업 시장</a:t>
            </a:r>
            <a:endParaRPr lang="en-US" altLang="ko-KR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412776"/>
            <a:ext cx="853532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■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금융권의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기술 분야의 요구가 확대되고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4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차 산업혁명의 금융과 기술의 중심에 있는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핀테크는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블록체인과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비트코인과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같은 분산 시스템을 활용하여 효과가 극대화되고 있음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이에 따라 </a:t>
            </a:r>
            <a:r>
              <a:rPr lang="ko-KR" altLang="en-US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핀테크를</a:t>
            </a:r>
            <a:r>
              <a:rPr lang="ko-KR" altLang="en-US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활용한 금융 창업 및 기술 인력의 수요가 증가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하고 있음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sz="3200" dirty="0" smtClean="0"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■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블록체인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산업을 막았던 규제가 부산 특구 지정 등 전국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개 지역의 특구 지정으로 규제가 풀리며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분산형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데이터 저장 기술을 이용한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핀테크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산업이 더욱 확장되고 있음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3200" dirty="0"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■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과학기술정보통신부에서는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블록체인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보안을 통한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핀테크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해커톤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개최 등과 같이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P2P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환경에서의 금융 보안을 장려하고 있음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3200" dirty="0"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■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블록체인과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핀테크를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이용한 신원확인 서비스까지 확대될 예정으로 점차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핀테크에서의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블록체인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기술의 수요가 증가될 것으로 예상됨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3200" dirty="0" smtClean="0">
                <a:solidFill>
                  <a:srgbClr val="006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■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핀테크는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스마트폰을 기반으로 하는 모바일 인터넷 환경과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차 산업혁명에 따른 인공지능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클라우드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빅데이터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블록체인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사물인터넷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기술 등의 첨단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ICT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전통적인 금융 산업에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융합됨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0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6814" y="722297"/>
            <a:ext cx="7565626" cy="563563"/>
          </a:xfrm>
        </p:spPr>
        <p:txBody>
          <a:bodyPr/>
          <a:lstStyle/>
          <a:p>
            <a:r>
              <a:rPr lang="ko-KR" altLang="en-US" sz="4000" dirty="0" err="1" smtClean="0">
                <a:latin typeface="HY울릉도M" pitchFamily="18" charset="-127"/>
                <a:ea typeface="HY울릉도M" pitchFamily="18" charset="-127"/>
              </a:rPr>
              <a:t>핀테크</a:t>
            </a:r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블록체인</a:t>
            </a:r>
            <a:r>
              <a:rPr lang="en-US" altLang="ko-KR" sz="4000" dirty="0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 서비스</a:t>
            </a:r>
            <a:endParaRPr lang="en-US" altLang="ko-KR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924944"/>
            <a:ext cx="4643136" cy="351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20952" y="1844824"/>
            <a:ext cx="603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레그테크</a:t>
            </a:r>
            <a:r>
              <a:rPr lang="en-US" altLang="ko-KR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RegTech</a:t>
            </a:r>
            <a:r>
              <a:rPr lang="en-US" altLang="ko-KR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</a:t>
            </a:r>
            <a:r>
              <a:rPr lang="ko-KR" altLang="en-US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규제</a:t>
            </a:r>
            <a:r>
              <a:rPr lang="en-US" altLang="ko-KR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(Regulation) + </a:t>
            </a:r>
            <a:r>
              <a:rPr lang="ko-KR" altLang="en-US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(Technology)</a:t>
            </a:r>
          </a:p>
          <a:p>
            <a:endParaRPr lang="en-US" altLang="ko-KR" sz="1600" b="1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err="1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인슈어테크</a:t>
            </a:r>
            <a:r>
              <a:rPr lang="en-US" altLang="ko-KR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InsurTech</a:t>
            </a:r>
            <a:r>
              <a:rPr lang="en-US" altLang="ko-KR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</a:t>
            </a:r>
            <a:r>
              <a:rPr lang="ko-KR" altLang="en-US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</a:t>
            </a:r>
            <a:r>
              <a:rPr lang="en-US" altLang="ko-KR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(Insurance) + </a:t>
            </a:r>
            <a:r>
              <a:rPr lang="ko-KR" altLang="en-US" sz="1600" b="1" dirty="0" err="1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테크</a:t>
            </a:r>
            <a:r>
              <a:rPr lang="en-US" altLang="ko-KR" sz="1600" b="1" dirty="0" smtClean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Technology)</a:t>
            </a:r>
            <a:endParaRPr lang="ko-KR" altLang="en-US" sz="1600" b="1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3234785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hlinkClick r:id="rId3"/>
              </a:rPr>
              <a:t>핀테크란</a:t>
            </a:r>
            <a:r>
              <a:rPr lang="en-US" altLang="ko-KR" dirty="0" smtClean="0">
                <a:hlinkClick r:id="rId3"/>
              </a:rPr>
              <a:t>?</a:t>
            </a:r>
          </a:p>
          <a:p>
            <a:endParaRPr lang="en-US" altLang="ko-KR" dirty="0">
              <a:hlinkClick r:id="rId3"/>
            </a:endParaRPr>
          </a:p>
          <a:p>
            <a:endParaRPr lang="en-US" altLang="ko-KR" dirty="0" smtClean="0">
              <a:hlinkClick r:id="rId3"/>
            </a:endParaRPr>
          </a:p>
          <a:p>
            <a:r>
              <a:rPr lang="en-US" altLang="ko-KR" dirty="0" smtClean="0">
                <a:hlinkClick r:id="rId3"/>
              </a:rPr>
              <a:t>https://www.youtube.com/watch?v=cphfiBwO8-8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 bwMode="auto">
          <a:xfrm>
            <a:off x="6357950" y="2428868"/>
            <a:ext cx="2534528" cy="3143272"/>
          </a:xfrm>
          <a:prstGeom prst="roundRect">
            <a:avLst>
              <a:gd name="adj" fmla="val 5682"/>
            </a:avLst>
          </a:prstGeom>
          <a:solidFill>
            <a:srgbClr val="FFCCFF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345574" y="2428868"/>
            <a:ext cx="2378554" cy="3143272"/>
          </a:xfrm>
          <a:prstGeom prst="roundRect">
            <a:avLst>
              <a:gd name="adj" fmla="val 4615"/>
            </a:avLst>
          </a:prstGeom>
          <a:solidFill>
            <a:srgbClr val="FFFF99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213710" y="2349450"/>
            <a:ext cx="2500902" cy="3214710"/>
          </a:xfrm>
          <a:prstGeom prst="roundRect">
            <a:avLst>
              <a:gd name="adj" fmla="val 8969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42910" y="3571876"/>
            <a:ext cx="1840858" cy="7920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프로그래밍 </a:t>
            </a:r>
            <a:r>
              <a:rPr lang="ko-KR" altLang="en-US" sz="1000" b="1" dirty="0" err="1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언어활용</a:t>
            </a:r>
            <a:r>
              <a:rPr lang="ko-KR" altLang="en-US" sz="1000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(80)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서버 프로그램 구현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(60)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588225" y="2564904"/>
            <a:ext cx="2088232" cy="792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인프라 설계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(30)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인터페이스 설계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(30)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인터페이스 구현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(40)</a:t>
            </a:r>
            <a:endParaRPr lang="en-US" altLang="ko-KR" sz="1000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588225" y="3573016"/>
            <a:ext cx="2088231" cy="790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기능 설계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(30)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기능 구현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(40)</a:t>
            </a:r>
            <a:endParaRPr lang="en-US" altLang="ko-KR" sz="1000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 bwMode="auto">
          <a:xfrm>
            <a:off x="2887708" y="3786190"/>
            <a:ext cx="326970" cy="285752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09849" y="2557494"/>
            <a:ext cx="1873919" cy="7920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화면설계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(48)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입출력 구현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(48)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화면 구현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(48)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563888" y="2564904"/>
            <a:ext cx="1957338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애플리케이션 테스트 수행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(40)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애플리케이션 테스트 관리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(30)</a:t>
            </a:r>
            <a:endParaRPr lang="en-US" altLang="ko-KR" sz="1000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74576" y="4581128"/>
            <a:ext cx="1933528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요구사항 분석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(30)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시스템 구축계획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(90)</a:t>
            </a:r>
          </a:p>
        </p:txBody>
      </p:sp>
      <p:sp>
        <p:nvSpPr>
          <p:cNvPr id="46" name="오른쪽 화살표 45"/>
          <p:cNvSpPr/>
          <p:nvPr/>
        </p:nvSpPr>
        <p:spPr bwMode="auto">
          <a:xfrm>
            <a:off x="5901214" y="3778210"/>
            <a:ext cx="326970" cy="285752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966814" y="722297"/>
            <a:ext cx="7391400" cy="563563"/>
          </a:xfrm>
        </p:spPr>
        <p:txBody>
          <a:bodyPr/>
          <a:lstStyle/>
          <a:p>
            <a:r>
              <a:rPr lang="ko-KR" altLang="en-US" sz="4000" dirty="0" smtClean="0">
                <a:latin typeface="HY울릉도M" pitchFamily="18" charset="-127"/>
                <a:ea typeface="HY울릉도M" pitchFamily="18" charset="-127"/>
              </a:rPr>
              <a:t>교육과정 내용</a:t>
            </a:r>
            <a:endParaRPr lang="en-US" altLang="ko-KR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42910" y="4572008"/>
            <a:ext cx="1840858" cy="7920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응용 </a:t>
            </a:r>
            <a:r>
              <a:rPr lang="en-US" altLang="ko-KR" sz="1000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SW </a:t>
            </a:r>
            <a:r>
              <a:rPr lang="ko-KR" altLang="en-US" sz="1000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기초기술 활용</a:t>
            </a:r>
            <a:r>
              <a:rPr lang="en-US" altLang="ko-KR" sz="1000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50)</a:t>
            </a:r>
            <a:endParaRPr lang="en-US" altLang="ko-KR" sz="1000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통합구현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(40)</a:t>
            </a:r>
            <a:endParaRPr lang="en-US" altLang="ko-KR" sz="1000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57224" y="5778474"/>
            <a:ext cx="1285884" cy="571504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개월</a:t>
            </a:r>
            <a:endParaRPr lang="en-US" altLang="ko-KR" sz="1200" b="1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857620" y="5778474"/>
            <a:ext cx="1285884" cy="571504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개월</a:t>
            </a:r>
            <a:endParaRPr lang="en-US" altLang="ko-KR" sz="1200" b="1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929454" y="5778474"/>
            <a:ext cx="1285884" cy="571504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개월</a:t>
            </a:r>
            <a:endParaRPr lang="en-US" altLang="ko-KR" sz="1200" b="1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563888" y="3577704"/>
            <a:ext cx="1957338" cy="787400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제품 소프트웨어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패키징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(40)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애플리케이션 배포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(30)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정보시스템 이행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(50)</a:t>
            </a:r>
            <a:endParaRPr lang="en-US" altLang="ko-KR" sz="1000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608901" y="4641312"/>
            <a:ext cx="2088231" cy="722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보안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인증 설계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(30)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보안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,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인증 구현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(40)</a:t>
            </a:r>
          </a:p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핀테크</a:t>
            </a:r>
            <a:r>
              <a:rPr lang="ko-KR" altLang="en-US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테스트</a:t>
            </a:r>
            <a:r>
              <a:rPr lang="en-US" altLang="ko-KR" sz="1000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(30)</a:t>
            </a:r>
            <a:endParaRPr lang="ko-KR" altLang="en-US" sz="1000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Office 테마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cdb2004169gl</Template>
  <TotalTime>937</TotalTime>
  <Words>986</Words>
  <Application>Microsoft Office PowerPoint</Application>
  <PresentationFormat>화면 슬라이드 쇼(4:3)</PresentationFormat>
  <Paragraphs>241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6" baseType="lpstr">
      <vt:lpstr>D2Coding</vt:lpstr>
      <vt:lpstr>HY견고딕</vt:lpstr>
      <vt:lpstr>HY수평선B</vt:lpstr>
      <vt:lpstr>HY울릉도B</vt:lpstr>
      <vt:lpstr>HY울릉도M</vt:lpstr>
      <vt:lpstr>HY헤드라인M</vt:lpstr>
      <vt:lpstr>굴림</vt:lpstr>
      <vt:lpstr>나눔고딕</vt:lpstr>
      <vt:lpstr>나눔바른고딕</vt:lpstr>
      <vt:lpstr>돋움</vt:lpstr>
      <vt:lpstr>맑은 고딕</vt:lpstr>
      <vt:lpstr>바탕</vt:lpstr>
      <vt:lpstr>휴먼둥근헤드라인</vt:lpstr>
      <vt:lpstr>휴먼모음T</vt:lpstr>
      <vt:lpstr>Arial</vt:lpstr>
      <vt:lpstr>Verdana</vt:lpstr>
      <vt:lpstr>Wingdings</vt:lpstr>
      <vt:lpstr>Wingdings 3</vt:lpstr>
      <vt:lpstr>cdb2004169gl</vt:lpstr>
      <vt:lpstr>Image</vt:lpstr>
      <vt:lpstr>PowerPoint 프레젠테이션</vt:lpstr>
      <vt:lpstr>안내 사항</vt:lpstr>
      <vt:lpstr>목       차</vt:lpstr>
      <vt:lpstr>교육과정의 훈련목표</vt:lpstr>
      <vt:lpstr>교육과정 정부정책</vt:lpstr>
      <vt:lpstr>핀테크 산업 시장</vt:lpstr>
      <vt:lpstr>핀테크 산업 시장</vt:lpstr>
      <vt:lpstr>핀테크(블록체인) 서비스</vt:lpstr>
      <vt:lpstr>교육과정 내용</vt:lpstr>
      <vt:lpstr>PowerPoint 프레젠테이션</vt:lpstr>
      <vt:lpstr>교육과정 운영 계획</vt:lpstr>
      <vt:lpstr>교육과정 수강자 지원 사항</vt:lpstr>
      <vt:lpstr>PowerPoint 프레젠테이션</vt:lpstr>
      <vt:lpstr>교육과정 취업 지원</vt:lpstr>
      <vt:lpstr>비상대피 안내도</vt:lpstr>
      <vt:lpstr>PowerPoint 프레젠테이션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yu</dc:creator>
  <cp:lastModifiedBy>csid77</cp:lastModifiedBy>
  <cp:revision>282</cp:revision>
  <dcterms:created xsi:type="dcterms:W3CDTF">2010-02-09T07:05:31Z</dcterms:created>
  <dcterms:modified xsi:type="dcterms:W3CDTF">2020-10-25T10:28:23Z</dcterms:modified>
</cp:coreProperties>
</file>