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59" r:id="rId4"/>
    <p:sldId id="290" r:id="rId5"/>
    <p:sldId id="291" r:id="rId6"/>
    <p:sldId id="292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98" r:id="rId17"/>
    <p:sldId id="300" r:id="rId18"/>
    <p:sldId id="301" r:id="rId19"/>
    <p:sldId id="346" r:id="rId20"/>
    <p:sldId id="349" r:id="rId21"/>
    <p:sldId id="347" r:id="rId22"/>
    <p:sldId id="348" r:id="rId23"/>
    <p:sldId id="350" r:id="rId24"/>
    <p:sldId id="352" r:id="rId25"/>
    <p:sldId id="353" r:id="rId26"/>
    <p:sldId id="354" r:id="rId27"/>
    <p:sldId id="351" r:id="rId28"/>
    <p:sldId id="326" r:id="rId29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BFC"/>
    <a:srgbClr val="F0F8FA"/>
    <a:srgbClr val="9966FF"/>
    <a:srgbClr val="AE78D6"/>
    <a:srgbClr val="D1B2E8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2959" autoAdjust="0"/>
  </p:normalViewPr>
  <p:slideViewPr>
    <p:cSldViewPr>
      <p:cViewPr varScale="1">
        <p:scale>
          <a:sx n="100" d="100"/>
          <a:sy n="100" d="100"/>
        </p:scale>
        <p:origin x="3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7986947-8CAF-4B89-9312-AE43BB37BE1A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3E5061-FF2B-46D6-B3C4-779BEFF01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5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7300246-B15D-432D-A8A8-A7A3307FA55E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F931A75-1ACF-4A69-A3F3-6300AA617C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7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A75-1ACF-4A69-A3F3-6300AA617C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8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720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562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91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959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A75-1ACF-4A69-A3F3-6300AA617C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51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0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87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A75-1ACF-4A69-A3F3-6300AA617C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A75-1ACF-4A69-A3F3-6300AA617C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A75-1ACF-4A69-A3F3-6300AA617C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A75-1ACF-4A69-A3F3-6300AA617C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3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A75-1ACF-4A69-A3F3-6300AA617C9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1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A1DF-F047-4FD7-8020-ABECB071EE76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cat0828/Memo-Frontend-Vue.js-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ackcat0828/Memo-backend-Springboot-Mybatis-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admin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admin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96FD032-E933-4316-A7DC-B335999D9385}"/>
              </a:ext>
            </a:extLst>
          </p:cNvPr>
          <p:cNvSpPr txBox="1"/>
          <p:nvPr/>
        </p:nvSpPr>
        <p:spPr>
          <a:xfrm>
            <a:off x="2363970" y="476672"/>
            <a:ext cx="4333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blipFill>
                  <a:blip r:embed="rId2"/>
                  <a:stretch>
                    <a:fillRect/>
                  </a:stretch>
                </a:blipFill>
                <a:latin typeface="HY강B" pitchFamily="18" charset="-127"/>
                <a:ea typeface="HY강B" pitchFamily="18" charset="-127"/>
              </a:rPr>
              <a:t>메모장 프로젝트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0618AA-1C58-40B4-94BB-F99BE01C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24744"/>
            <a:ext cx="7156766" cy="56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6144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BackEnd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사용자 인증 과정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A7985A-DBBF-4C1B-8A5A-F3B560DE2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9" y="3284854"/>
            <a:ext cx="1382521" cy="11436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8490F5-44BC-4096-A62C-4820A67F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03" y="3428870"/>
            <a:ext cx="1152128" cy="62628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86CACD9-4AE8-40EA-B9AD-8E3EAD937738}"/>
              </a:ext>
            </a:extLst>
          </p:cNvPr>
          <p:cNvCxnSpPr>
            <a:cxnSpLocks/>
          </p:cNvCxnSpPr>
          <p:nvPr/>
        </p:nvCxnSpPr>
        <p:spPr>
          <a:xfrm>
            <a:off x="1655100" y="3742010"/>
            <a:ext cx="39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A9C00-E977-4F15-B8CA-A4B08FFB6D58}"/>
              </a:ext>
            </a:extLst>
          </p:cNvPr>
          <p:cNvSpPr/>
          <p:nvPr/>
        </p:nvSpPr>
        <p:spPr>
          <a:xfrm>
            <a:off x="2067571" y="3536644"/>
            <a:ext cx="1248991" cy="44257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쿠키에 </a:t>
            </a:r>
            <a:r>
              <a:rPr lang="en-US" altLang="ko-KR" sz="1200" dirty="0">
                <a:solidFill>
                  <a:schemeClr val="tx1"/>
                </a:solidFill>
              </a:rPr>
              <a:t>JWT</a:t>
            </a:r>
            <a:r>
              <a:rPr lang="ko-KR" altLang="en-US" sz="1200" dirty="0">
                <a:solidFill>
                  <a:schemeClr val="tx1"/>
                </a:solidFill>
              </a:rPr>
              <a:t>가 존재하는가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BAD98B-051F-4CB9-950C-5350F1945753}"/>
              </a:ext>
            </a:extLst>
          </p:cNvPr>
          <p:cNvCxnSpPr>
            <a:cxnSpLocks/>
          </p:cNvCxnSpPr>
          <p:nvPr/>
        </p:nvCxnSpPr>
        <p:spPr>
          <a:xfrm flipV="1">
            <a:off x="3334784" y="2761366"/>
            <a:ext cx="1602718" cy="98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A84918-A939-4E49-9042-9E020FB01BC7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362318" y="3791801"/>
            <a:ext cx="1068696" cy="108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24133D-1DB1-4355-8EF8-520ECF8254E6}"/>
              </a:ext>
            </a:extLst>
          </p:cNvPr>
          <p:cNvSpPr txBox="1"/>
          <p:nvPr/>
        </p:nvSpPr>
        <p:spPr>
          <a:xfrm>
            <a:off x="3373912" y="409576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YES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069AF-D6AD-489A-8111-5EE51E2D1C71}"/>
              </a:ext>
            </a:extLst>
          </p:cNvPr>
          <p:cNvSpPr txBox="1"/>
          <p:nvPr/>
        </p:nvSpPr>
        <p:spPr>
          <a:xfrm>
            <a:off x="4131850" y="3158344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NO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373C187-9665-40C8-BED3-BE2C4196DCDE}"/>
              </a:ext>
            </a:extLst>
          </p:cNvPr>
          <p:cNvSpPr txBox="1">
            <a:spLocks/>
          </p:cNvSpPr>
          <p:nvPr/>
        </p:nvSpPr>
        <p:spPr>
          <a:xfrm>
            <a:off x="452147" y="1097934"/>
            <a:ext cx="7704855" cy="8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000" b="1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Spring Security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JWT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를 적용한 인증 과정 흐름은 다음과 같습니다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168018-244B-4E56-AA72-A26C94DA550A}"/>
              </a:ext>
            </a:extLst>
          </p:cNvPr>
          <p:cNvSpPr/>
          <p:nvPr/>
        </p:nvSpPr>
        <p:spPr>
          <a:xfrm>
            <a:off x="4919280" y="2566305"/>
            <a:ext cx="1248991" cy="44257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가입된 사용자 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710E8F-ED54-4315-8A97-59996E6403F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6168271" y="2787594"/>
            <a:ext cx="1716100" cy="12438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통형 27">
            <a:extLst>
              <a:ext uri="{FF2B5EF4-FFF2-40B4-BE49-F238E27FC236}">
                <a16:creationId xmlns:a16="http://schemas.microsoft.com/office/drawing/2014/main" id="{02A8CEF9-2F5F-4425-AE9F-C408904E9D70}"/>
              </a:ext>
            </a:extLst>
          </p:cNvPr>
          <p:cNvSpPr/>
          <p:nvPr/>
        </p:nvSpPr>
        <p:spPr>
          <a:xfrm>
            <a:off x="7884368" y="3445956"/>
            <a:ext cx="914400" cy="121615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463B140-A790-4405-AD59-86A4404255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41" y="3114665"/>
            <a:ext cx="1316641" cy="3283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C016605-5565-40F9-8A01-D4C9770E1C3F}"/>
              </a:ext>
            </a:extLst>
          </p:cNvPr>
          <p:cNvSpPr txBox="1"/>
          <p:nvPr/>
        </p:nvSpPr>
        <p:spPr>
          <a:xfrm>
            <a:off x="8124012" y="3927735"/>
            <a:ext cx="50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47498A5-A57C-4E29-A54B-413757272CA4}"/>
              </a:ext>
            </a:extLst>
          </p:cNvPr>
          <p:cNvSpPr/>
          <p:nvPr/>
        </p:nvSpPr>
        <p:spPr>
          <a:xfrm>
            <a:off x="4624899" y="3415661"/>
            <a:ext cx="1892570" cy="68454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Authentication Filter</a:t>
            </a:r>
            <a:r>
              <a:rPr lang="ko-KR" altLang="en-US" sz="1000" dirty="0"/>
              <a:t>를 통해 인증된 사용자 정보 확인</a:t>
            </a:r>
            <a:endParaRPr lang="en-US" altLang="ko-KR" sz="1000" dirty="0"/>
          </a:p>
          <a:p>
            <a:pPr algn="ctr"/>
            <a:r>
              <a:rPr lang="ko-KR" altLang="en-US" sz="1000" dirty="0"/>
              <a:t>인증이 </a:t>
            </a:r>
            <a:r>
              <a:rPr lang="ko-KR" altLang="en-US" sz="1000" dirty="0" err="1"/>
              <a:t>완료된후</a:t>
            </a:r>
            <a:r>
              <a:rPr lang="ko-KR" altLang="en-US" sz="1000" dirty="0"/>
              <a:t> </a:t>
            </a:r>
            <a:r>
              <a:rPr lang="en-US" altLang="ko-KR" sz="1000" dirty="0"/>
              <a:t>JWT </a:t>
            </a:r>
            <a:r>
              <a:rPr lang="ko-KR" altLang="en-US" sz="1000" dirty="0"/>
              <a:t>토큰 생성 및 반환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24BA3D2-AFA9-49D4-84F9-D28F80E1AF85}"/>
              </a:ext>
            </a:extLst>
          </p:cNvPr>
          <p:cNvSpPr/>
          <p:nvPr/>
        </p:nvSpPr>
        <p:spPr>
          <a:xfrm>
            <a:off x="2460704" y="4825629"/>
            <a:ext cx="1826416" cy="871512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Custom Authorization Filter</a:t>
            </a:r>
            <a:r>
              <a:rPr lang="ko-KR" altLang="en-US" sz="1000" dirty="0"/>
              <a:t>가 </a:t>
            </a:r>
            <a:r>
              <a:rPr lang="en-US" altLang="ko-KR" sz="1000" dirty="0"/>
              <a:t>Request</a:t>
            </a:r>
            <a:r>
              <a:rPr lang="ko-KR" altLang="en-US" sz="1000" dirty="0"/>
              <a:t>의 헤더 값에서 </a:t>
            </a:r>
            <a:r>
              <a:rPr lang="en-US" altLang="ko-KR" sz="1000" dirty="0"/>
              <a:t>JWT</a:t>
            </a:r>
            <a:r>
              <a:rPr lang="ko-KR" altLang="en-US" sz="1000" dirty="0"/>
              <a:t>를 가져와 </a:t>
            </a:r>
            <a:r>
              <a:rPr lang="en-US" altLang="ko-KR" sz="1000" dirty="0"/>
              <a:t>Parse</a:t>
            </a:r>
            <a:r>
              <a:rPr lang="ko-KR" altLang="en-US" sz="1000" dirty="0"/>
              <a:t>후 </a:t>
            </a:r>
            <a:r>
              <a:rPr lang="en-US" altLang="ko-KR" sz="1000" dirty="0" err="1"/>
              <a:t>SecurityContext</a:t>
            </a:r>
            <a:r>
              <a:rPr lang="ko-KR" altLang="en-US" sz="1000" dirty="0"/>
              <a:t>에 유저 정보 저장</a:t>
            </a:r>
            <a:r>
              <a:rPr lang="en-US" altLang="ko-KR" sz="1000" dirty="0"/>
              <a:t>(Email, Authority)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893599-F95D-4AEE-8083-BB472A917FD7}"/>
              </a:ext>
            </a:extLst>
          </p:cNvPr>
          <p:cNvSpPr txBox="1"/>
          <p:nvPr/>
        </p:nvSpPr>
        <p:spPr>
          <a:xfrm>
            <a:off x="5116665" y="30420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YES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61FF3DD-458B-4E5B-AAC7-2A4CE2E7FC45}"/>
              </a:ext>
            </a:extLst>
          </p:cNvPr>
          <p:cNvCxnSpPr>
            <a:cxnSpLocks/>
          </p:cNvCxnSpPr>
          <p:nvPr/>
        </p:nvCxnSpPr>
        <p:spPr>
          <a:xfrm flipH="1">
            <a:off x="5546019" y="3050165"/>
            <a:ext cx="5733" cy="31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802F76D-409F-4D43-9703-166AC0B80018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316562" y="3724930"/>
            <a:ext cx="1318916" cy="3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765600-B9EC-4465-A546-6F7B30E42D4E}"/>
              </a:ext>
            </a:extLst>
          </p:cNvPr>
          <p:cNvSpPr txBox="1"/>
          <p:nvPr/>
        </p:nvSpPr>
        <p:spPr>
          <a:xfrm>
            <a:off x="3806211" y="3493181"/>
            <a:ext cx="807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JWT</a:t>
            </a:r>
            <a:r>
              <a:rPr lang="ko-KR" altLang="en-US" sz="1000" dirty="0"/>
              <a:t> 반환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10AEA4-83A0-46F3-BD6B-B524A4E28D4E}"/>
              </a:ext>
            </a:extLst>
          </p:cNvPr>
          <p:cNvCxnSpPr>
            <a:cxnSpLocks/>
          </p:cNvCxnSpPr>
          <p:nvPr/>
        </p:nvCxnSpPr>
        <p:spPr>
          <a:xfrm flipH="1">
            <a:off x="3334784" y="2671211"/>
            <a:ext cx="1584497" cy="9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8DD3E90-8207-4680-BA04-61CB6D2FAC50}"/>
              </a:ext>
            </a:extLst>
          </p:cNvPr>
          <p:cNvSpPr txBox="1"/>
          <p:nvPr/>
        </p:nvSpPr>
        <p:spPr>
          <a:xfrm>
            <a:off x="3858798" y="287391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NO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E92C8A-C5C0-48A3-A47D-EA83A748D802}"/>
              </a:ext>
            </a:extLst>
          </p:cNvPr>
          <p:cNvSpPr txBox="1"/>
          <p:nvPr/>
        </p:nvSpPr>
        <p:spPr>
          <a:xfrm>
            <a:off x="3361152" y="2664483"/>
            <a:ext cx="1385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Error</a:t>
            </a:r>
            <a:r>
              <a:rPr lang="ko-KR" altLang="en-US" sz="1000" dirty="0"/>
              <a:t> </a:t>
            </a:r>
            <a:r>
              <a:rPr lang="en-US" altLang="ko-KR" sz="1000" dirty="0"/>
              <a:t>Message</a:t>
            </a:r>
            <a:r>
              <a:rPr lang="ko-KR" altLang="en-US" sz="1000" dirty="0"/>
              <a:t> 반환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0142CB7-B8A7-4E28-A57B-458DFC1CFDF5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334784" y="4234264"/>
            <a:ext cx="486686" cy="590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A1C7E0-FC7A-40FF-AC3A-23953B699466}"/>
              </a:ext>
            </a:extLst>
          </p:cNvPr>
          <p:cNvSpPr/>
          <p:nvPr/>
        </p:nvSpPr>
        <p:spPr>
          <a:xfrm>
            <a:off x="4431014" y="4436116"/>
            <a:ext cx="2110012" cy="871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SecurityContext</a:t>
            </a:r>
            <a:r>
              <a:rPr lang="ko-KR" altLang="en-US" sz="1200" dirty="0">
                <a:solidFill>
                  <a:schemeClr val="tx1"/>
                </a:solidFill>
              </a:rPr>
              <a:t>에 저장된 </a:t>
            </a:r>
            <a:r>
              <a:rPr lang="en-US" altLang="ko-KR" sz="1200" dirty="0">
                <a:solidFill>
                  <a:schemeClr val="tx1"/>
                </a:solidFill>
              </a:rPr>
              <a:t>USER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Authority</a:t>
            </a:r>
            <a:r>
              <a:rPr lang="ko-KR" altLang="en-US" sz="1200" dirty="0">
                <a:solidFill>
                  <a:schemeClr val="tx1"/>
                </a:solidFill>
              </a:rPr>
              <a:t>에 따라 요청한 </a:t>
            </a:r>
            <a:r>
              <a:rPr lang="en-US" altLang="ko-KR" sz="1200" dirty="0">
                <a:solidFill>
                  <a:schemeClr val="tx1"/>
                </a:solidFill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</a:rPr>
              <a:t>접근 허용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049468C-DFC8-4837-9446-BB9BE314F6C2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45900" y="4054032"/>
            <a:ext cx="1338468" cy="79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5682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BackEnd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접근 권한 제어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395536" y="1399685"/>
            <a:ext cx="5256585" cy="541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dirty="0">
                <a:latin typeface="HY강B" pitchFamily="18" charset="-127"/>
                <a:ea typeface="HY강B" pitchFamily="18" charset="-127"/>
              </a:rPr>
              <a:t>Spring Security </a:t>
            </a:r>
            <a:r>
              <a:rPr lang="ko-KR" altLang="en-US" sz="1800" b="1" dirty="0">
                <a:latin typeface="HY강B" pitchFamily="18" charset="-127"/>
                <a:ea typeface="HY강B" pitchFamily="18" charset="-127"/>
              </a:rPr>
              <a:t>설정을 통한 </a:t>
            </a:r>
            <a:r>
              <a:rPr lang="en-US" altLang="ko-KR" sz="1800" b="1" dirty="0">
                <a:latin typeface="HY강B" pitchFamily="18" charset="-127"/>
                <a:ea typeface="HY강B" pitchFamily="18" charset="-127"/>
              </a:rPr>
              <a:t>URL </a:t>
            </a:r>
            <a:r>
              <a:rPr lang="ko-KR" altLang="en-US" sz="1800" b="1" dirty="0">
                <a:latin typeface="HY강B" pitchFamily="18" charset="-127"/>
                <a:ea typeface="HY강B" pitchFamily="18" charset="-127"/>
              </a:rPr>
              <a:t>접근 제어</a:t>
            </a: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D3036B-0F0E-4C46-B2AE-73F411A1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85786"/>
            <a:ext cx="8208912" cy="47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746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기본적인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Client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요청 처리 과정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(1)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395536" y="1399685"/>
            <a:ext cx="8568952" cy="5197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>
                <a:latin typeface="HY강B" pitchFamily="18" charset="-127"/>
                <a:ea typeface="HY강B" pitchFamily="18" charset="-127"/>
              </a:rPr>
              <a:t>Client</a:t>
            </a:r>
            <a:r>
              <a:rPr lang="ko-KR" altLang="en-US" sz="1800" b="1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800" b="1" dirty="0">
                <a:latin typeface="HY강B" pitchFamily="18" charset="-127"/>
                <a:ea typeface="HY강B" pitchFamily="18" charset="-127"/>
              </a:rPr>
              <a:t>API </a:t>
            </a:r>
            <a:r>
              <a:rPr lang="ko-KR" altLang="en-US" sz="1800" b="1" dirty="0">
                <a:latin typeface="HY강B" pitchFamily="18" charset="-127"/>
                <a:ea typeface="HY강B" pitchFamily="18" charset="-127"/>
              </a:rPr>
              <a:t>호출</a:t>
            </a: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사용자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(MEMBER)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권한을 가진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Client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가 메모장을 생성하기 위해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Server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에 아래와 같이 요청합니다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POST http://localhost:8080/boards/personal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Client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가 작성한 메모장 정보가 담긴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json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형태의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text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RequestBody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에 담습니다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4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/>
              <a:t>Client </a:t>
            </a:r>
            <a:r>
              <a:rPr lang="ko-KR" altLang="en-US" sz="1800" b="1" dirty="0"/>
              <a:t>권한 체크 및 </a:t>
            </a:r>
            <a:r>
              <a:rPr lang="en-US" altLang="ko-KR" sz="1800" b="1" dirty="0"/>
              <a:t>URL Mapping </a:t>
            </a:r>
            <a:r>
              <a:rPr lang="ko-KR" altLang="en-US" sz="1800" b="1" dirty="0"/>
              <a:t>처리</a:t>
            </a:r>
            <a:endParaRPr lang="en-US" altLang="ko-KR" sz="1800" b="1" dirty="0"/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Server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Client</a:t>
            </a:r>
            <a:r>
              <a:rPr lang="ko-KR" altLang="en-US" sz="1400" dirty="0"/>
              <a:t>가 인증된 </a:t>
            </a:r>
            <a:r>
              <a:rPr lang="en-US" altLang="ko-KR" sz="1400" dirty="0"/>
              <a:t>Client</a:t>
            </a:r>
            <a:r>
              <a:rPr lang="ko-KR" altLang="en-US" sz="1400" dirty="0"/>
              <a:t>인지</a:t>
            </a:r>
            <a:r>
              <a:rPr lang="en-US" altLang="ko-KR" sz="1400" dirty="0"/>
              <a:t> </a:t>
            </a:r>
            <a:r>
              <a:rPr lang="ko-KR" altLang="en-US" sz="1400" dirty="0"/>
              <a:t>권한을 가진 </a:t>
            </a:r>
            <a:r>
              <a:rPr lang="en-US" altLang="ko-KR" sz="1400" dirty="0"/>
              <a:t>Client</a:t>
            </a:r>
            <a:r>
              <a:rPr lang="ko-KR" altLang="en-US" sz="1400" dirty="0"/>
              <a:t>인지 접근 권한 제어 설정에 따라 확인한 후 해당 </a:t>
            </a:r>
            <a:r>
              <a:rPr lang="en-US" altLang="ko-KR" sz="1400" dirty="0"/>
              <a:t>Method</a:t>
            </a:r>
            <a:r>
              <a:rPr lang="ko-KR" altLang="en-US" sz="1400" dirty="0"/>
              <a:t>를 수행합니다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2E139-5564-49DA-B916-FA4C62CB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17743"/>
            <a:ext cx="3957836" cy="12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746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기본적인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Client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요청 처리 과정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(2)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395536" y="1916832"/>
            <a:ext cx="856895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800" b="1" dirty="0">
                <a:latin typeface="HY강B" pitchFamily="18" charset="-127"/>
                <a:ea typeface="HY강B" pitchFamily="18" charset="-127"/>
              </a:rPr>
              <a:t>API Controller</a:t>
            </a:r>
            <a:r>
              <a:rPr lang="ko-KR" altLang="en-US" sz="1800" b="1" dirty="0">
                <a:latin typeface="HY강B" pitchFamily="18" charset="-127"/>
                <a:ea typeface="HY강B" pitchFamily="18" charset="-127"/>
              </a:rPr>
              <a:t> 역할</a:t>
            </a: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Controller</a:t>
            </a:r>
            <a:r>
              <a:rPr lang="ko-KR" altLang="en-US" sz="1600" dirty="0"/>
              <a:t>는 </a:t>
            </a:r>
            <a:r>
              <a:rPr lang="en-US" altLang="ko-KR" sz="1600" dirty="0"/>
              <a:t>Client</a:t>
            </a:r>
            <a:r>
              <a:rPr lang="ko-KR" altLang="en-US" sz="1600" dirty="0" err="1"/>
              <a:t>요청으로부터</a:t>
            </a:r>
            <a:r>
              <a:rPr lang="ko-KR" altLang="en-US" sz="1600" dirty="0"/>
              <a:t> </a:t>
            </a:r>
            <a:r>
              <a:rPr lang="en-US" altLang="ko-KR" sz="1600" dirty="0"/>
              <a:t>Request Body </a:t>
            </a:r>
            <a:r>
              <a:rPr lang="ko-KR" altLang="en-US" sz="1600" dirty="0"/>
              <a:t>데이터를 </a:t>
            </a:r>
            <a:r>
              <a:rPr lang="en-US" altLang="ko-KR" sz="1600" dirty="0"/>
              <a:t>DTO</a:t>
            </a:r>
            <a:r>
              <a:rPr lang="ko-KR" altLang="en-US" sz="1600" dirty="0"/>
              <a:t>로 받아 적절한 </a:t>
            </a:r>
            <a:r>
              <a:rPr lang="en-US" altLang="ko-KR" sz="1600" dirty="0"/>
              <a:t>Service</a:t>
            </a:r>
            <a:r>
              <a:rPr lang="ko-KR" altLang="en-US" sz="1600" dirty="0"/>
              <a:t>에 인자로 넘겨 해당 </a:t>
            </a:r>
            <a:r>
              <a:rPr lang="en-US" altLang="ko-KR" sz="1600" dirty="0"/>
              <a:t>Service</a:t>
            </a:r>
            <a:r>
              <a:rPr lang="ko-KR" altLang="en-US" sz="1600" dirty="0"/>
              <a:t>를 호출합니다</a:t>
            </a:r>
            <a:r>
              <a:rPr lang="en-US" altLang="ko-KR" sz="1600" dirty="0"/>
              <a:t>. Method</a:t>
            </a:r>
            <a:r>
              <a:rPr lang="ko-KR" altLang="en-US" sz="1600" dirty="0"/>
              <a:t>가 정상적으로 실행되었다면 지정된 데이터를 </a:t>
            </a:r>
            <a:r>
              <a:rPr lang="en-US" altLang="ko-KR" sz="1600" dirty="0"/>
              <a:t>Response</a:t>
            </a:r>
            <a:r>
              <a:rPr lang="ko-KR" altLang="en-US" sz="1600" dirty="0"/>
              <a:t>의</a:t>
            </a:r>
            <a:r>
              <a:rPr lang="en-US" altLang="ko-KR" sz="1600" dirty="0"/>
              <a:t> Body</a:t>
            </a:r>
            <a:r>
              <a:rPr lang="ko-KR" altLang="en-US" sz="1600" dirty="0"/>
              <a:t>로 지정된 </a:t>
            </a:r>
            <a:r>
              <a:rPr lang="en-US" altLang="ko-KR" sz="1600" dirty="0"/>
              <a:t>Http Status</a:t>
            </a:r>
            <a:r>
              <a:rPr lang="ko-KR" altLang="en-US" sz="1600" dirty="0"/>
              <a:t>와 함께 전송합니다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0FDAA2-C71C-4330-A53F-8E6F8E4D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293095"/>
            <a:ext cx="8208912" cy="15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746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기본적인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Client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요청 처리 과정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(3)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395536" y="1916832"/>
            <a:ext cx="856895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800" b="1" dirty="0">
                <a:latin typeface="HY강B" pitchFamily="18" charset="-127"/>
                <a:ea typeface="HY강B" pitchFamily="18" charset="-127"/>
              </a:rPr>
              <a:t>Service</a:t>
            </a:r>
            <a:r>
              <a:rPr lang="ko-KR" altLang="en-US" sz="1800" b="1" dirty="0">
                <a:latin typeface="HY강B" pitchFamily="18" charset="-127"/>
                <a:ea typeface="HY강B" pitchFamily="18" charset="-127"/>
              </a:rPr>
              <a:t>의 역할</a:t>
            </a: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요청에 따른 </a:t>
            </a:r>
            <a:r>
              <a:rPr lang="en-US" altLang="ko-KR" sz="1600" dirty="0"/>
              <a:t>Business Logic</a:t>
            </a:r>
            <a:r>
              <a:rPr lang="ko-KR" altLang="en-US" sz="1600" dirty="0"/>
              <a:t>을 수행합니다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6E3206-4816-406D-BC12-7D644EAD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97231"/>
            <a:ext cx="8478688" cy="26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746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기본적인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Client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요청 처리 과정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(4)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395536" y="1916832"/>
            <a:ext cx="856895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800" b="1" dirty="0" err="1">
                <a:latin typeface="HY강B" pitchFamily="18" charset="-127"/>
                <a:ea typeface="HY강B" pitchFamily="18" charset="-127"/>
              </a:rPr>
              <a:t>Mabatis</a:t>
            </a:r>
            <a:r>
              <a:rPr lang="en-US" altLang="ko-KR" sz="1800" b="1" dirty="0">
                <a:latin typeface="HY강B" pitchFamily="18" charset="-127"/>
                <a:ea typeface="HY강B" pitchFamily="18" charset="-127"/>
              </a:rPr>
              <a:t>(SQL Mapper)</a:t>
            </a:r>
            <a:r>
              <a:rPr lang="ko-KR" altLang="en-US" sz="1800" b="1" dirty="0">
                <a:latin typeface="HY강B" pitchFamily="18" charset="-127"/>
                <a:ea typeface="HY강B" pitchFamily="18" charset="-127"/>
              </a:rPr>
              <a:t>의 역할</a:t>
            </a: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실제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접근하여 적절한 결과값을 반환하는 역할을 수행합니다</a:t>
            </a:r>
            <a:r>
              <a:rPr lang="en-US" altLang="ko-KR" sz="1600" dirty="0"/>
              <a:t>.</a:t>
            </a: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A221E2-F7B9-40AA-93EC-03DAF7B1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3" y="3068960"/>
            <a:ext cx="7992409" cy="17005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099927-7E21-45FC-9664-A3959B116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863202"/>
            <a:ext cx="7200800" cy="18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11560" y="624813"/>
            <a:ext cx="2292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Database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26D74C-1199-4856-8E91-CC7EF238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1354836"/>
            <a:ext cx="6176529" cy="3514324"/>
          </a:xfrm>
          <a:prstGeom prst="rect">
            <a:avLst/>
          </a:prstGeom>
        </p:spPr>
      </p:pic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6E1B9881-4998-4164-9727-278EDDCE4DD8}"/>
              </a:ext>
            </a:extLst>
          </p:cNvPr>
          <p:cNvSpPr txBox="1">
            <a:spLocks/>
          </p:cNvSpPr>
          <p:nvPr/>
        </p:nvSpPr>
        <p:spPr>
          <a:xfrm>
            <a:off x="802000" y="4952852"/>
            <a:ext cx="7874456" cy="178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MariaDB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를 선택한 이유</a:t>
            </a:r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MySQL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이 여전히 무료이지만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Oracle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로 </a:t>
            </a:r>
            <a:r>
              <a:rPr lang="ko-KR" altLang="en-US" sz="1400" b="1" dirty="0" err="1">
                <a:latin typeface="HY강B" pitchFamily="18" charset="-127"/>
                <a:ea typeface="HY강B" pitchFamily="18" charset="-127"/>
              </a:rPr>
              <a:t>넘어간후로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Java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처럼 언제 유료로 전환할지 알 수 없습니다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Oracle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을 배우기는 했으나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MySQL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쪽이 더 친숙했고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MariaDB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MySQL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의 개발자들이 개발한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DB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이기에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MySQL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과 사용법이 거의 흡사합니다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1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6D7BB5-D0E7-44C8-ADAA-DCB501D4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62" y="1963838"/>
            <a:ext cx="5144691" cy="4054792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1941985" y="2284310"/>
            <a:ext cx="5473630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3568" y="95111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메인 화면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38047" y="142706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로그인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로그아웃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>
            <a:off x="1645146" y="1780565"/>
            <a:ext cx="1918742" cy="35602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3568" y="1490117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Header</a:t>
            </a:r>
          </a:p>
          <a:p>
            <a:r>
              <a:rPr lang="ko-KR" altLang="en-US" sz="12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모든 페이지 재사용</a:t>
            </a:r>
            <a:endParaRPr lang="en-US" altLang="ko-KR" sz="1200" dirty="0">
              <a:solidFill>
                <a:schemeClr val="accent4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5C44B5E-3A78-4721-9668-77AD5D093C12}"/>
              </a:ext>
            </a:extLst>
          </p:cNvPr>
          <p:cNvCxnSpPr>
            <a:cxnSpLocks/>
          </p:cNvCxnSpPr>
          <p:nvPr/>
        </p:nvCxnSpPr>
        <p:spPr>
          <a:xfrm flipV="1">
            <a:off x="6948264" y="1639647"/>
            <a:ext cx="753541" cy="39279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88C3D1A-C320-4819-8A79-6489EC3AB8FC}"/>
              </a:ext>
            </a:extLst>
          </p:cNvPr>
          <p:cNvCxnSpPr>
            <a:cxnSpLocks/>
          </p:cNvCxnSpPr>
          <p:nvPr/>
        </p:nvCxnSpPr>
        <p:spPr>
          <a:xfrm>
            <a:off x="3203848" y="2284310"/>
            <a:ext cx="36830" cy="376064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B8CB9F-29D5-4488-9A7C-577E3F2515F9}"/>
              </a:ext>
            </a:extLst>
          </p:cNvPr>
          <p:cNvCxnSpPr>
            <a:cxnSpLocks/>
          </p:cNvCxnSpPr>
          <p:nvPr/>
        </p:nvCxnSpPr>
        <p:spPr>
          <a:xfrm flipV="1">
            <a:off x="4302029" y="1890227"/>
            <a:ext cx="125955" cy="54180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45CE987-D826-4956-9F96-6842C05D5A77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572000" y="5966487"/>
            <a:ext cx="686378" cy="1501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5C09F8-3977-4B87-A5A0-FAEC38C7EE25}"/>
              </a:ext>
            </a:extLst>
          </p:cNvPr>
          <p:cNvSpPr txBox="1"/>
          <p:nvPr/>
        </p:nvSpPr>
        <p:spPr>
          <a:xfrm>
            <a:off x="4031940" y="611661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페이징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DF0B6E-58A2-4A90-B51A-16753A4CC74C}"/>
              </a:ext>
            </a:extLst>
          </p:cNvPr>
          <p:cNvSpPr txBox="1"/>
          <p:nvPr/>
        </p:nvSpPr>
        <p:spPr>
          <a:xfrm>
            <a:off x="7638047" y="4548564"/>
            <a:ext cx="120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메모 내용 상세보기 페이지로 이동 </a:t>
            </a:r>
            <a:r>
              <a:rPr lang="en-US" altLang="ko-KR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삭제 가능</a:t>
            </a:r>
            <a:r>
              <a:rPr lang="en-US" altLang="ko-KR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5530C47-4623-4012-BD37-E67458197C4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580112" y="4005064"/>
            <a:ext cx="2057935" cy="82049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5119E92-288B-4022-A4ED-385FFC6C3DC0}"/>
              </a:ext>
            </a:extLst>
          </p:cNvPr>
          <p:cNvSpPr txBox="1"/>
          <p:nvPr/>
        </p:nvSpPr>
        <p:spPr>
          <a:xfrm>
            <a:off x="7638047" y="3174067"/>
            <a:ext cx="120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메모 등록 페이지로 이동</a:t>
            </a:r>
            <a:endParaRPr lang="en-US" altLang="ko-KR" sz="10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0C6DDE1-A89E-4D43-9D03-CC7C9C16E248}"/>
              </a:ext>
            </a:extLst>
          </p:cNvPr>
          <p:cNvCxnSpPr>
            <a:cxnSpLocks/>
          </p:cNvCxnSpPr>
          <p:nvPr/>
        </p:nvCxnSpPr>
        <p:spPr>
          <a:xfrm>
            <a:off x="6991698" y="2562903"/>
            <a:ext cx="646349" cy="82049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3ABFB6-E5DD-4143-B71C-F0ADE16F0742}"/>
              </a:ext>
            </a:extLst>
          </p:cNvPr>
          <p:cNvSpPr txBox="1"/>
          <p:nvPr/>
        </p:nvSpPr>
        <p:spPr>
          <a:xfrm>
            <a:off x="3989488" y="131108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로그인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로그아웃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5813BD6-C6C6-4424-A19A-F72FE1A5BCCB}"/>
              </a:ext>
            </a:extLst>
          </p:cNvPr>
          <p:cNvCxnSpPr>
            <a:cxnSpLocks/>
          </p:cNvCxnSpPr>
          <p:nvPr/>
        </p:nvCxnSpPr>
        <p:spPr>
          <a:xfrm flipV="1">
            <a:off x="1223628" y="4205359"/>
            <a:ext cx="1212810" cy="739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8ABBB2-2C04-4FFB-9CC6-5B1CB0E9ECB8}"/>
              </a:ext>
            </a:extLst>
          </p:cNvPr>
          <p:cNvSpPr txBox="1"/>
          <p:nvPr/>
        </p:nvSpPr>
        <p:spPr>
          <a:xfrm>
            <a:off x="50327" y="5013176"/>
            <a:ext cx="1643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메모장 리스트</a:t>
            </a:r>
            <a:endParaRPr lang="en-US" altLang="ko-KR" dirty="0">
              <a:solidFill>
                <a:schemeClr val="accent4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2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모든 페이지 재사용</a:t>
            </a:r>
            <a:endParaRPr lang="en-US" altLang="ko-KR" sz="1200" dirty="0">
              <a:solidFill>
                <a:schemeClr val="accent4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1C14C3C-7044-4B97-9FBB-0DC1C5A073D8}"/>
              </a:ext>
            </a:extLst>
          </p:cNvPr>
          <p:cNvCxnSpPr>
            <a:cxnSpLocks/>
          </p:cNvCxnSpPr>
          <p:nvPr/>
        </p:nvCxnSpPr>
        <p:spPr>
          <a:xfrm flipH="1" flipV="1">
            <a:off x="5148064" y="4437114"/>
            <a:ext cx="2430193" cy="119534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A465A06-26CE-4C13-A653-67858B7ED672}"/>
              </a:ext>
            </a:extLst>
          </p:cNvPr>
          <p:cNvSpPr txBox="1"/>
          <p:nvPr/>
        </p:nvSpPr>
        <p:spPr>
          <a:xfrm>
            <a:off x="7068092" y="5632462"/>
            <a:ext cx="1944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Main</a:t>
            </a:r>
          </a:p>
          <a:p>
            <a:r>
              <a:rPr lang="ko-KR" altLang="en-US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필요한 </a:t>
            </a:r>
            <a:r>
              <a:rPr lang="en-US" altLang="ko-KR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Component</a:t>
            </a:r>
            <a:r>
              <a:rPr lang="ko-KR" altLang="en-US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들을 </a:t>
            </a:r>
            <a:r>
              <a:rPr lang="ko-KR" altLang="en-US" sz="1000" dirty="0" err="1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랜더링</a:t>
            </a:r>
            <a:r>
              <a:rPr lang="ko-KR" altLang="en-US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메모 리스트</a:t>
            </a:r>
            <a:r>
              <a:rPr lang="en-US" altLang="ko-KR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메모 </a:t>
            </a:r>
            <a:r>
              <a:rPr lang="ko-KR" altLang="en-US" sz="1000" dirty="0" err="1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등록폼</a:t>
            </a:r>
            <a:r>
              <a:rPr lang="en-US" altLang="ko-KR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메모 상세페이지</a:t>
            </a:r>
            <a:r>
              <a:rPr lang="en-US" altLang="ko-KR" sz="1000" dirty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76B57A-0C2D-4215-8518-4D9DDDBF9340}"/>
              </a:ext>
            </a:extLst>
          </p:cNvPr>
          <p:cNvSpPr txBox="1"/>
          <p:nvPr/>
        </p:nvSpPr>
        <p:spPr>
          <a:xfrm>
            <a:off x="323174" y="3736571"/>
            <a:ext cx="120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메모장 추가</a:t>
            </a:r>
            <a:endParaRPr lang="en-US" altLang="ko-KR" sz="10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6A81142-6DE5-4AB9-97BB-92040D10111C}"/>
              </a:ext>
            </a:extLst>
          </p:cNvPr>
          <p:cNvCxnSpPr>
            <a:cxnSpLocks/>
          </p:cNvCxnSpPr>
          <p:nvPr/>
        </p:nvCxnSpPr>
        <p:spPr>
          <a:xfrm flipV="1">
            <a:off x="1115616" y="3343615"/>
            <a:ext cx="1182761" cy="50924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회원가입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로그인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94172" y="2747020"/>
            <a:ext cx="2880320" cy="2880320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필요한 정보를 </a:t>
            </a:r>
            <a:r>
              <a:rPr lang="ko-KR" altLang="en-US" sz="14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입력후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가입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로그인 버튼을 누르면 완료</a:t>
            </a:r>
            <a:endParaRPr lang="en-US" altLang="ko-KR" sz="14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2CB05F-4CC4-4164-9337-2F089D48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2" y="1488312"/>
            <a:ext cx="5020277" cy="25778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033F0D-3FF0-4B6D-8716-5852BEBF5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236541"/>
            <a:ext cx="5508104" cy="21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메모장 추가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94172" y="2747020"/>
            <a:ext cx="2880320" cy="2880320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메모장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+ 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버튼을 클릭하면 메모장을 </a:t>
            </a:r>
            <a:r>
              <a:rPr lang="ko-KR" altLang="en-US" sz="14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생성할수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있는 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Form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이 자동으로 생성됩니다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제목을 </a:t>
            </a:r>
            <a:r>
              <a:rPr lang="ko-KR" altLang="en-US" sz="14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입력후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Enter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를 입력하면 새로운 메모장이 생성됩니다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34336-CDE8-4E19-8328-DBD39D79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8" y="1625154"/>
            <a:ext cx="1884738" cy="4869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1AA73-97AF-47CD-B708-ADEDE3457996}"/>
              </a:ext>
            </a:extLst>
          </p:cNvPr>
          <p:cNvSpPr txBox="1"/>
          <p:nvPr/>
        </p:nvSpPr>
        <p:spPr>
          <a:xfrm>
            <a:off x="850322" y="3879403"/>
            <a:ext cx="6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클릭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5C3145-9BF2-459F-8865-6633930238BC}"/>
              </a:ext>
            </a:extLst>
          </p:cNvPr>
          <p:cNvCxnSpPr>
            <a:cxnSpLocks/>
          </p:cNvCxnSpPr>
          <p:nvPr/>
        </p:nvCxnSpPr>
        <p:spPr>
          <a:xfrm flipV="1">
            <a:off x="1115616" y="3429000"/>
            <a:ext cx="96261" cy="42386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5DE6FE4-6F89-42EE-A48C-37B98D2838C5}"/>
              </a:ext>
            </a:extLst>
          </p:cNvPr>
          <p:cNvSpPr/>
          <p:nvPr/>
        </p:nvSpPr>
        <p:spPr>
          <a:xfrm>
            <a:off x="2283013" y="3614591"/>
            <a:ext cx="978408" cy="41262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CB429B-08DA-4A3C-889C-1DB68C67D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625154"/>
            <a:ext cx="2122118" cy="50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9772" y="63562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목차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75082" y="1320948"/>
            <a:ext cx="3160814" cy="5276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개요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프로젝트 주제 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개발 스펙 및 상세 기능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Project Architecture</a:t>
            </a:r>
          </a:p>
          <a:p>
            <a:pPr>
              <a:lnSpc>
                <a:spcPts val="2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FrontEnd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VueRouter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구성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컴포넌트 구성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Vuex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상태 관리 도구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BackEnd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사용자 인증 과정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접근 권한 제어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기본적인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Client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요청 처리 과정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DataBase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프로젝트 설명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맺음말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프로젝트 주제 및 개발 스펙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ts val="2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프로젝트 상세 기능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																			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3CB8F2E-17E4-406F-A606-ECC5A5E7C203}"/>
              </a:ext>
            </a:extLst>
          </p:cNvPr>
          <p:cNvSpPr txBox="1">
            <a:spLocks/>
          </p:cNvSpPr>
          <p:nvPr/>
        </p:nvSpPr>
        <p:spPr>
          <a:xfrm>
            <a:off x="5004048" y="3789039"/>
            <a:ext cx="3960440" cy="2808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프로젝트의 소스코드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FrontEnd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HY강B" pitchFamily="18" charset="-127"/>
                <a:ea typeface="HY강B" pitchFamily="18" charset="-127"/>
                <a:hlinkClick r:id="rId3"/>
              </a:rPr>
              <a:t>https://github.com/blackcat0828/Memo-Frontend-Vue.js-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BackEnd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HY강B" pitchFamily="18" charset="-127"/>
                <a:ea typeface="HY강B" pitchFamily="18" charset="-127"/>
                <a:hlinkClick r:id="rId4"/>
              </a:rPr>
              <a:t>https://github.com/blackcat0828/Memo-backend-Springboot-Mybatis-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7390D7-1C25-44D2-AEE3-95E7BF74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2837"/>
            <a:ext cx="2020591" cy="49411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3568" y="951111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메모장 수정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94172" y="2747020"/>
            <a:ext cx="2880320" cy="2880320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각 메모장 옆의 세모 버튼을 누르면 메모장의 이름 변경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삭제를 할 수 있는 메뉴바가 </a:t>
            </a:r>
            <a:r>
              <a:rPr lang="ko-KR" altLang="en-US" sz="14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드롭됩니다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 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이름 수정을 클릭하면 해당 메모장은 편집모드로 바뀌며 오른쪽 사진과 같이 이름을 수정할 수 있습니다</a:t>
            </a:r>
            <a:r>
              <a:rPr lang="en-US" altLang="ko-KR" sz="14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1AA73-97AF-47CD-B708-ADEDE3457996}"/>
              </a:ext>
            </a:extLst>
          </p:cNvPr>
          <p:cNvSpPr txBox="1"/>
          <p:nvPr/>
        </p:nvSpPr>
        <p:spPr>
          <a:xfrm>
            <a:off x="2110758" y="1933248"/>
            <a:ext cx="6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클릭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5C3145-9BF2-459F-8865-6633930238BC}"/>
              </a:ext>
            </a:extLst>
          </p:cNvPr>
          <p:cNvCxnSpPr>
            <a:cxnSpLocks/>
          </p:cNvCxnSpPr>
          <p:nvPr/>
        </p:nvCxnSpPr>
        <p:spPr>
          <a:xfrm flipH="1">
            <a:off x="1763689" y="2204864"/>
            <a:ext cx="652438" cy="36004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AC476B-6E5D-4C05-B29F-DECAF447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484784"/>
            <a:ext cx="2281364" cy="4077072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420DD81-DDE0-4F97-87AD-B6B1F1788492}"/>
              </a:ext>
            </a:extLst>
          </p:cNvPr>
          <p:cNvSpPr/>
          <p:nvPr/>
        </p:nvSpPr>
        <p:spPr>
          <a:xfrm>
            <a:off x="2424181" y="3429000"/>
            <a:ext cx="978408" cy="41262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 리스트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1" y="1844824"/>
            <a:ext cx="3345349" cy="4236728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메모장이 선택되면 선택된 메모장은 빨간색으로 글자색이 바뀝니다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해당 메모장에 메모가 </a:t>
            </a:r>
            <a:r>
              <a:rPr lang="ko-KR" altLang="en-US" sz="12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등록되어있다면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리스트를 불러옵니다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한 페이지에 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개의 메모가 표시되게 했으며 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개가 넘어가면 </a:t>
            </a:r>
            <a:r>
              <a:rPr lang="ko-KR" altLang="en-US" sz="12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페이징처리가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됩니다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제목으로 검색을 실행하면 해당 메모장의 메모의 </a:t>
            </a:r>
            <a:r>
              <a:rPr lang="ko-KR" altLang="en-US" sz="12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제목중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검색 키워드에 부합하는 메모들의 리스트를 가져옵니다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등록된 메모가 없다면 아래와 같이 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“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메모를 등록해 주세요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.”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가 표시됩니다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C5B51D-A4CD-440E-8B1D-C88038A4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4" y="1484784"/>
            <a:ext cx="3776420" cy="28803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2B26AB-BA99-41E1-9BDC-DF0A8B86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79" y="4929424"/>
            <a:ext cx="5076056" cy="14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 등록 페이지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1" y="2420888"/>
            <a:ext cx="2985309" cy="366066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메모장이 선택되면 선택된 메모장은</a:t>
            </a: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 리스트 페이지에서 메모등록 버튼을 누르면 해당 메모장에 메모를 등록할 수 있는 페이지로 이동합니다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 정보를 </a:t>
            </a:r>
            <a:r>
              <a:rPr lang="ko-KR" altLang="en-US" sz="12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입력후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등록을 클릭하면 메모가 등록되고 </a:t>
            </a:r>
            <a:r>
              <a:rPr lang="ko-KR" altLang="en-US" sz="12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목록으로를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클릭하면 메모 리스트 페이지로 돌아갑니다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9CC87-AC79-4B9E-ADFE-9E37575C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39" y="1707068"/>
            <a:ext cx="4932040" cy="1843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714290-FA64-4329-A02F-D4C27F5E5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32" y="3789040"/>
            <a:ext cx="5148064" cy="24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348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 상세 페이지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–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1" y="2420888"/>
            <a:ext cx="2985309" cy="366066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 리스트에서 상세보기를 클릭하면 메모 상세보기 페이지로 이동하며 해당 메모의 정보를 수정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삭제 할 수 있습니다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삭제는 작성자만이 가능합니다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수정 버튼을 누르면 편집 모드로 변하며 버튼의 메뉴도 아래 사진과 같이 바뀝니다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59650A-259F-4ED6-9B10-82C51026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5112568" cy="21739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571727-28AB-418A-9EB3-FBAE14A6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293096"/>
            <a:ext cx="5403116" cy="232326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AAD7092-1C9C-41EB-A051-86C9B55FBD3B}"/>
              </a:ext>
            </a:extLst>
          </p:cNvPr>
          <p:cNvSpPr/>
          <p:nvPr/>
        </p:nvSpPr>
        <p:spPr>
          <a:xfrm rot="5400000">
            <a:off x="2758069" y="3847315"/>
            <a:ext cx="576063" cy="3155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0DF43-CCB0-434E-81BE-F1B033C19976}"/>
              </a:ext>
            </a:extLst>
          </p:cNvPr>
          <p:cNvSpPr txBox="1"/>
          <p:nvPr/>
        </p:nvSpPr>
        <p:spPr>
          <a:xfrm>
            <a:off x="540346" y="3658723"/>
            <a:ext cx="6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클릭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FDC224-EE1E-4D09-9EC7-20DBDFF4DA19}"/>
              </a:ext>
            </a:extLst>
          </p:cNvPr>
          <p:cNvCxnSpPr>
            <a:cxnSpLocks/>
          </p:cNvCxnSpPr>
          <p:nvPr/>
        </p:nvCxnSpPr>
        <p:spPr>
          <a:xfrm flipV="1">
            <a:off x="1043989" y="3653234"/>
            <a:ext cx="630154" cy="1276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7390D7-1C25-44D2-AEE3-95E7BF74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05" y="1831820"/>
            <a:ext cx="1637561" cy="400450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3568" y="9511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메모장 공유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- 1)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72200" y="2767944"/>
            <a:ext cx="2502292" cy="2859396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멤버 관리를 선택하면 오른쪽과 같이 메모장의 멤버를 추가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삭제 </a:t>
            </a:r>
            <a:r>
              <a:rPr lang="ko-KR" altLang="en-US" sz="12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할수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있는 </a:t>
            </a:r>
            <a:r>
              <a:rPr lang="ko-KR" altLang="en-US" sz="1200" spc="-50" dirty="0" err="1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모달창이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열립니다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 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현재 공유된 멤버의 목록이 확인되며 공유할 멤버를 추가 할 수 있고 멤버를 삭제해서 공유를 취소시킬 수 있습니다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1AA73-97AF-47CD-B708-ADEDE3457996}"/>
              </a:ext>
            </a:extLst>
          </p:cNvPr>
          <p:cNvSpPr txBox="1"/>
          <p:nvPr/>
        </p:nvSpPr>
        <p:spPr>
          <a:xfrm>
            <a:off x="1738296" y="1917490"/>
            <a:ext cx="62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클릭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5C3145-9BF2-459F-8865-6633930238BC}"/>
              </a:ext>
            </a:extLst>
          </p:cNvPr>
          <p:cNvCxnSpPr>
            <a:cxnSpLocks/>
          </p:cNvCxnSpPr>
          <p:nvPr/>
        </p:nvCxnSpPr>
        <p:spPr>
          <a:xfrm flipH="1">
            <a:off x="1475657" y="2204864"/>
            <a:ext cx="576063" cy="85256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420DD81-DDE0-4F97-87AD-B6B1F1788492}"/>
              </a:ext>
            </a:extLst>
          </p:cNvPr>
          <p:cNvSpPr/>
          <p:nvPr/>
        </p:nvSpPr>
        <p:spPr>
          <a:xfrm>
            <a:off x="1823291" y="3250446"/>
            <a:ext cx="817479" cy="1785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1EBEB-D35A-4217-950B-E3A53CFA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296" y="2060848"/>
            <a:ext cx="3468876" cy="28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메모장 공유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- 1)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72200" y="2767944"/>
            <a:ext cx="2502292" cy="2859396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내가 메모장의 생성자가 아닌 멤버인 메모장은 팀 메모장 탭에서 확인 할 수 있습니다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메모장의 생성자인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  <a:hlinkClick r:id="rId3"/>
              </a:rPr>
              <a:t>admin@admin.com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의 메모장이 공유된 것을 확인할 수 있습니다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E2414-51CF-4201-B0A1-4C74D4661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2217270" cy="3383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FE79E-0E4C-4090-818F-B7F991CEC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645024"/>
            <a:ext cx="584763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메모장 공유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- 2)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6176" y="2767944"/>
            <a:ext cx="2718316" cy="325334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내가 생성자가 아닌 멤버인 메모장은 팀 메모장 탭에서 확인 할 수 있습니다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메모장의 생성자인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  <a:hlinkClick r:id="rId3"/>
              </a:rPr>
              <a:t>admin@admin.com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의 메모장이 공유된 것을 확인할 수 있습니다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공유된 메모장에 메모를 등록 할 수 있습니다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E2414-51CF-4201-B0A1-4C74D4661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2217270" cy="3383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FE79E-0E4C-4090-818F-B7F991CEC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645024"/>
            <a:ext cx="584763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9511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메모장 공유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- 3)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설명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1" y="2420888"/>
            <a:ext cx="2985309" cy="366066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내가 멤버로 속한 메모장의 멤버 관리 모달에서는 메모장의 관리자와 멤버를 확인 할 수 있고 생성자의 멤버관리 화면과 다르게 본인 아이디 옆에만 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X </a:t>
            </a: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버튼으로 메모장을 탈퇴할 수 있게 설정 하였습니다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endParaRPr lang="en-US" altLang="ko-KR" sz="1200" spc="-50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marL="26670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메모장을 탈퇴하면 해당 메모장은 생성자가 다시 멤버로 추가 하기 전까지 팀 메모장에서 사라집니다</a:t>
            </a:r>
            <a:r>
              <a:rPr lang="en-US" altLang="ko-KR" sz="1200" spc="-50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4BE394-6621-482B-85BD-6D0D99D3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43829"/>
            <a:ext cx="5232969" cy="2850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C6DA7D-E08A-4029-B5E9-FB615FE5E2CA}"/>
              </a:ext>
            </a:extLst>
          </p:cNvPr>
          <p:cNvSpPr txBox="1"/>
          <p:nvPr/>
        </p:nvSpPr>
        <p:spPr>
          <a:xfrm>
            <a:off x="2339752" y="554337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클릭시</a:t>
            </a:r>
            <a:r>
              <a:rPr lang="ko-KR" altLang="en-US" sz="14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 메모장 탈퇴</a:t>
            </a:r>
            <a:endParaRPr lang="en-US" altLang="ko-KR" sz="1400" dirty="0">
              <a:solidFill>
                <a:srgbClr val="00B0F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5CE354-B0D4-4EFD-8347-C76683825AF8}"/>
              </a:ext>
            </a:extLst>
          </p:cNvPr>
          <p:cNvCxnSpPr>
            <a:cxnSpLocks/>
          </p:cNvCxnSpPr>
          <p:nvPr/>
        </p:nvCxnSpPr>
        <p:spPr>
          <a:xfrm>
            <a:off x="2968235" y="4468025"/>
            <a:ext cx="235615" cy="104920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7413" y="65059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맺음말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7284" y="1484784"/>
            <a:ext cx="8809433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326" y="1700808"/>
            <a:ext cx="818305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포트폴리오를 마치면서 든 생각과 앞으로의 포부에 대해 </a:t>
            </a:r>
            <a:r>
              <a:rPr lang="ko-KR" altLang="en-US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짧게나마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맺음말을 적어보려 합니다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우선 </a:t>
            </a:r>
            <a:r>
              <a:rPr lang="en-US" altLang="ko-KR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FrontEnd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부터 </a:t>
            </a:r>
            <a:r>
              <a:rPr lang="en-US" altLang="ko-KR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BackEnd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까지 대학 시절이나 국비 학원에서 배우지 않은 기술들을 도입하며 하나의 서비스를 온전히 구현해야 되는 일이 쉽지 않았습니다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특히 이전 까지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Client Side Rendering(SPA)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를 제대로 경험해 본적이 없는 </a:t>
            </a:r>
            <a:r>
              <a:rPr lang="ko-KR" altLang="en-US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저로서는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처음에는 화면을 구현하는 모든 것들이 어렵게 느껴졌습니다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특히 </a:t>
            </a:r>
            <a:r>
              <a:rPr lang="en-US" altLang="ko-KR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Vuex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를 사용한 중앙집중식 상태관리의 개념은 더욱 생소했고 한정된 시간에서 괜히 생소한 </a:t>
            </a:r>
            <a:r>
              <a:rPr lang="ko-KR" altLang="en-US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스팩으로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프로젝트 준비를 시작했나 하는 생각도 있었습니다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그럼에도 불구하고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Vue,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JWT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인증방식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, RESTful API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서버를 고집한 것은 현재 개발 생태계가 제가 대학을 다니던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년 전과는 너무나 다르고 해당 기술들의 확장성과 트랜드를 쫓고 싶었던 마음이 컸습니다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특히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RESTful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을 꼭 구현하고 싶었는데 그 이유는 웹 뿐만 아니라 모바일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HTTP 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프로토콜을 이용하는 어떤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Device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라도 같은 서버에서 통신할 수 있다는 점 때문 이었습니다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해당 프로젝트는 공개된 서버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API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를 만드는 것은 아니었기에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REST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의 성숙도면에서 보자면 높지 않지만 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RESTful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이라는 것이 어떻게 동작하고 사용될 수 있을지 고민해보는 과정에서 보람이 있었습니다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프로젝트를 개발하는 과정에서 막히는 부분이 생기면 책도 </a:t>
            </a:r>
            <a:r>
              <a:rPr lang="ko-KR" altLang="en-US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여러권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구매하고 공식 사이트도 매일매일 찾아보며 습득 속도가 조금씩 더 빨라졌고 어느정도 제가 원하는 기능을 구현 할 수 있게 되는 </a:t>
            </a:r>
            <a:r>
              <a:rPr lang="ko-KR" altLang="en-US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재밌는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경험을 할 수 있었습니다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해당 프로젝트가 모든 면에서 완벽한 프로그램은 아닐지라도 실력 있는 개발자가 되기 위해서 안주하지 않고 좀 더 효율적이고 좀 더 성능적으로 우수한 프로그램을 만들 수 있도록 계속해서 </a:t>
            </a:r>
            <a:r>
              <a:rPr lang="ko-KR" altLang="en-US" sz="1000" dirty="0" err="1">
                <a:latin typeface="HY강B" panose="02030600000101010101" pitchFamily="18" charset="-127"/>
                <a:ea typeface="HY강B" panose="02030600000101010101" pitchFamily="18" charset="-127"/>
              </a:rPr>
              <a:t>정진해야겠다는</a:t>
            </a: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 마음가짐으로 시작했고 조금은 더 성장하지 않았나 하는 자신감도 얻게 해준 의미 있는 프로젝트 였다고 생각합니다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anose="02030600000101010101" pitchFamily="18" charset="-127"/>
                <a:ea typeface="HY강B" panose="02030600000101010101" pitchFamily="18" charset="-127"/>
              </a:rPr>
              <a:t>감사합니다</a:t>
            </a:r>
            <a:r>
              <a:rPr lang="en-US" altLang="ko-KR" sz="1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4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76735" y="635626"/>
            <a:ext cx="4762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개요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프로젝트 주제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F84E972-A75E-40C9-A2BD-5DE692F519BC}"/>
              </a:ext>
            </a:extLst>
          </p:cNvPr>
          <p:cNvSpPr txBox="1">
            <a:spLocks/>
          </p:cNvSpPr>
          <p:nvPr/>
        </p:nvSpPr>
        <p:spPr>
          <a:xfrm>
            <a:off x="395536" y="1412776"/>
            <a:ext cx="8280920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웹 서비스 개발에 있어서 가장 기본적인 기능은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CRUD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기능이라고 생각합니다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이 기능들을 구현하며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FrontEnd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BackEnd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간의 통신 및 데이터 전달을 구현해 볼 수 있기 때문입니다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저의 포트폴리오 프로젝트는 기본적인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CRUD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기능을 가진 메모장을 만들며 각 메모장마다 고유의 메모를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작성할수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있게 하였습니다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그리고 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원하는 메모장을 다른 사용자들과 공유하여 같이 </a:t>
            </a:r>
            <a:r>
              <a:rPr lang="ko-KR" altLang="en-US" sz="1400" b="1" dirty="0" err="1">
                <a:latin typeface="HY강B" pitchFamily="18" charset="-127"/>
                <a:ea typeface="HY강B" pitchFamily="18" charset="-127"/>
              </a:rPr>
              <a:t>사용할수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 있도록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구현하였습니다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					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이 프로젝트는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Server Side Rendering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으로도 충분히 구현할 수 있지만 추후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Application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의 확장성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모바일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을 위해서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BackEnd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RESTful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방식을 사용하여 구축하였습니다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스프링 부트를 사용하여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RESTful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방식의 서버를 구축하기로 결정하였기 때문에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FrontEnd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SPA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를 구현하기 위하여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Vue.js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를 사용하였습니다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												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24CCD7-8E0F-46E4-BD77-5FB904F13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48" y="5229200"/>
            <a:ext cx="1472952" cy="1472952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31768EDC-E44E-414B-B353-1B67E1BBF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173" y="5301208"/>
            <a:ext cx="4320480" cy="11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132D1E-C512-4B60-BB23-2EC139CCB848}"/>
              </a:ext>
            </a:extLst>
          </p:cNvPr>
          <p:cNvSpPr/>
          <p:nvPr/>
        </p:nvSpPr>
        <p:spPr>
          <a:xfrm>
            <a:off x="676735" y="635626"/>
            <a:ext cx="6471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개요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개발 </a:t>
            </a:r>
            <a:r>
              <a:rPr lang="ko-KR" altLang="en-US" sz="3600" b="1" dirty="0" err="1">
                <a:latin typeface="HY강B" pitchFamily="18" charset="-127"/>
                <a:ea typeface="HY강B" pitchFamily="18" charset="-127"/>
              </a:rPr>
              <a:t>스팩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및 상세 기능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9D1A08F-7964-480F-9664-CEA8311D257F}"/>
              </a:ext>
            </a:extLst>
          </p:cNvPr>
          <p:cNvSpPr txBox="1">
            <a:spLocks/>
          </p:cNvSpPr>
          <p:nvPr/>
        </p:nvSpPr>
        <p:spPr>
          <a:xfrm>
            <a:off x="395536" y="1412776"/>
            <a:ext cx="8280920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HY강B" pitchFamily="18" charset="-127"/>
                <a:ea typeface="HY강B" pitchFamily="18" charset="-127"/>
              </a:rPr>
              <a:t>개발 </a:t>
            </a:r>
            <a:r>
              <a:rPr lang="ko-KR" altLang="en-US" sz="1600" b="1" dirty="0" err="1">
                <a:latin typeface="HY강B" pitchFamily="18" charset="-127"/>
                <a:ea typeface="HY강B" pitchFamily="18" charset="-127"/>
              </a:rPr>
              <a:t>스팩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HY강B" pitchFamily="18" charset="-127"/>
                <a:ea typeface="HY강B" pitchFamily="18" charset="-127"/>
              </a:rPr>
              <a:t>상세 기능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CE0B48-5381-48D2-A521-A5C3C589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58516"/>
            <a:ext cx="1346384" cy="21901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D61916-1C2E-49A5-96AB-5E743785E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975" y="1772816"/>
            <a:ext cx="1574021" cy="1584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EDB2C4-80E5-463E-B6A4-B38A2F0F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365104"/>
            <a:ext cx="2448272" cy="758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6AF743-9944-487F-A7D1-3E6C65A51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97" y="5162620"/>
            <a:ext cx="2592288" cy="1539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B8F19B-AFE7-48F0-A871-C8B558223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421" y="4365104"/>
            <a:ext cx="3907919" cy="11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755576" y="5233401"/>
            <a:ext cx="3619679" cy="1560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JWT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통한 로그인 관리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Vue.js Framework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이용한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FrontEnd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Bootstrap-</a:t>
            </a:r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vue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를 이용한 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component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구성</a:t>
            </a:r>
            <a:endParaRPr lang="en-US" altLang="ko-KR" sz="1000" dirty="0">
              <a:latin typeface="HY강B" pitchFamily="18" charset="-127"/>
              <a:ea typeface="HY강B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Vuex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를 이용한 상태 관리</a:t>
            </a:r>
            <a:endParaRPr lang="en-US" altLang="ko-KR" sz="10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Axios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이용한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API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호출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28888C-2460-4F3B-943F-BB4872F4B990}"/>
              </a:ext>
            </a:extLst>
          </p:cNvPr>
          <p:cNvSpPr/>
          <p:nvPr/>
        </p:nvSpPr>
        <p:spPr>
          <a:xfrm>
            <a:off x="676735" y="635626"/>
            <a:ext cx="4378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Project </a:t>
            </a:r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Achitecture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81F98-D876-47FD-B90E-58807C93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0" y="2564904"/>
            <a:ext cx="1382521" cy="11436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8A25E6-0B5A-4CEB-AE81-B5E6B818C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708920"/>
            <a:ext cx="1152128" cy="6262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F631C2-54C4-40A2-9D02-96B564965932}"/>
              </a:ext>
            </a:extLst>
          </p:cNvPr>
          <p:cNvSpPr/>
          <p:nvPr/>
        </p:nvSpPr>
        <p:spPr>
          <a:xfrm>
            <a:off x="1826534" y="1785587"/>
            <a:ext cx="1620971" cy="3099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344662-C0C5-4FE6-ACB7-FE17889130A8}"/>
              </a:ext>
            </a:extLst>
          </p:cNvPr>
          <p:cNvSpPr/>
          <p:nvPr/>
        </p:nvSpPr>
        <p:spPr>
          <a:xfrm>
            <a:off x="2060955" y="3374608"/>
            <a:ext cx="1152128" cy="1368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77F50-E335-4673-92D7-DC4E4EF2EF7B}"/>
              </a:ext>
            </a:extLst>
          </p:cNvPr>
          <p:cNvSpPr/>
          <p:nvPr/>
        </p:nvSpPr>
        <p:spPr>
          <a:xfrm>
            <a:off x="2165409" y="3660676"/>
            <a:ext cx="922056" cy="1040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BDC16-3E1D-4B9D-900F-576E2A8A3C42}"/>
              </a:ext>
            </a:extLst>
          </p:cNvPr>
          <p:cNvSpPr txBox="1"/>
          <p:nvPr/>
        </p:nvSpPr>
        <p:spPr>
          <a:xfrm>
            <a:off x="2252792" y="3724212"/>
            <a:ext cx="11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Actions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3B0A9-8295-4EEA-932E-E5C7DFB0723E}"/>
              </a:ext>
            </a:extLst>
          </p:cNvPr>
          <p:cNvSpPr txBox="1"/>
          <p:nvPr/>
        </p:nvSpPr>
        <p:spPr>
          <a:xfrm>
            <a:off x="2347291" y="4351232"/>
            <a:ext cx="11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State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69C13D-4165-4279-837F-EE44AAC6F0A5}"/>
              </a:ext>
            </a:extLst>
          </p:cNvPr>
          <p:cNvSpPr txBox="1"/>
          <p:nvPr/>
        </p:nvSpPr>
        <p:spPr>
          <a:xfrm>
            <a:off x="2148614" y="4037722"/>
            <a:ext cx="11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Mutations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A25127-4238-4097-B222-CF816D466F1A}"/>
              </a:ext>
            </a:extLst>
          </p:cNvPr>
          <p:cNvSpPr txBox="1"/>
          <p:nvPr/>
        </p:nvSpPr>
        <p:spPr>
          <a:xfrm>
            <a:off x="2148613" y="3381801"/>
            <a:ext cx="11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Vuex</a:t>
            </a:r>
            <a:r>
              <a:rPr lang="en-US" altLang="ko-KR" sz="1400" dirty="0"/>
              <a:t> store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1C8FC9-0A52-4923-8A0F-F85AE101EA8A}"/>
              </a:ext>
            </a:extLst>
          </p:cNvPr>
          <p:cNvCxnSpPr>
            <a:cxnSpLocks/>
          </p:cNvCxnSpPr>
          <p:nvPr/>
        </p:nvCxnSpPr>
        <p:spPr>
          <a:xfrm>
            <a:off x="2637019" y="3038756"/>
            <a:ext cx="0" cy="335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9745AF7B-0160-4A21-80E4-AB4829545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21" y="1357229"/>
            <a:ext cx="458942" cy="45894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3D52647-A89C-451D-84CA-46535813EA39}"/>
              </a:ext>
            </a:extLst>
          </p:cNvPr>
          <p:cNvSpPr txBox="1"/>
          <p:nvPr/>
        </p:nvSpPr>
        <p:spPr>
          <a:xfrm>
            <a:off x="2354806" y="1472077"/>
            <a:ext cx="11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Vue.js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06AE34-13FA-4A68-97F8-221989B3A0F2}"/>
              </a:ext>
            </a:extLst>
          </p:cNvPr>
          <p:cNvSpPr txBox="1"/>
          <p:nvPr/>
        </p:nvSpPr>
        <p:spPr>
          <a:xfrm>
            <a:off x="164255" y="3792666"/>
            <a:ext cx="165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JWT </a:t>
            </a:r>
            <a:r>
              <a:rPr lang="ko-KR" altLang="en-US" sz="1400" b="1" dirty="0"/>
              <a:t>사용 로그인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BBF08-8707-4643-914B-7C4218099FA1}"/>
              </a:ext>
            </a:extLst>
          </p:cNvPr>
          <p:cNvSpPr txBox="1"/>
          <p:nvPr/>
        </p:nvSpPr>
        <p:spPr>
          <a:xfrm>
            <a:off x="2126642" y="4967226"/>
            <a:ext cx="11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Front End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4F15B2-C962-4B11-A15C-D12153D451B0}"/>
              </a:ext>
            </a:extLst>
          </p:cNvPr>
          <p:cNvSpPr/>
          <p:nvPr/>
        </p:nvSpPr>
        <p:spPr>
          <a:xfrm>
            <a:off x="2069418" y="2653015"/>
            <a:ext cx="1152128" cy="36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F265B-E1B0-4BAF-8875-4ADAEC693E87}"/>
              </a:ext>
            </a:extLst>
          </p:cNvPr>
          <p:cNvSpPr txBox="1"/>
          <p:nvPr/>
        </p:nvSpPr>
        <p:spPr>
          <a:xfrm>
            <a:off x="2049531" y="2682949"/>
            <a:ext cx="12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Components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1E6BAAA-3076-43FE-8A96-A7AEC2EB87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58" y="2468314"/>
            <a:ext cx="397491" cy="39749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5F2E80-7B2C-4AB0-BD4F-67E629E1ACB7}"/>
              </a:ext>
            </a:extLst>
          </p:cNvPr>
          <p:cNvSpPr/>
          <p:nvPr/>
        </p:nvSpPr>
        <p:spPr>
          <a:xfrm>
            <a:off x="2069418" y="1964083"/>
            <a:ext cx="1152128" cy="367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DCEB4C-3D41-4BBB-A705-4CE78FE3AD24}"/>
              </a:ext>
            </a:extLst>
          </p:cNvPr>
          <p:cNvSpPr txBox="1"/>
          <p:nvPr/>
        </p:nvSpPr>
        <p:spPr>
          <a:xfrm>
            <a:off x="2281930" y="1984097"/>
            <a:ext cx="12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D1C0FD-EFFB-4254-8FBC-B560208C7B19}"/>
              </a:ext>
            </a:extLst>
          </p:cNvPr>
          <p:cNvSpPr/>
          <p:nvPr/>
        </p:nvSpPr>
        <p:spPr>
          <a:xfrm>
            <a:off x="3442170" y="2682949"/>
            <a:ext cx="307955" cy="11217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2D962E-0072-4217-A4CD-6878BDFBA60C}"/>
              </a:ext>
            </a:extLst>
          </p:cNvPr>
          <p:cNvSpPr txBox="1"/>
          <p:nvPr/>
        </p:nvSpPr>
        <p:spPr>
          <a:xfrm>
            <a:off x="3461679" y="2801074"/>
            <a:ext cx="307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</a:t>
            </a:r>
          </a:p>
          <a:p>
            <a:r>
              <a:rPr lang="en-US" altLang="ko-KR" sz="1400" b="1" dirty="0"/>
              <a:t>T</a:t>
            </a:r>
          </a:p>
          <a:p>
            <a:r>
              <a:rPr lang="en-US" altLang="ko-KR" sz="1400" b="1" dirty="0"/>
              <a:t>T</a:t>
            </a:r>
          </a:p>
          <a:p>
            <a:r>
              <a:rPr lang="en-US" altLang="ko-KR" sz="1400" b="1" dirty="0"/>
              <a:t>P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34DF16-4F66-44A5-810B-A54D16C4F03D}"/>
              </a:ext>
            </a:extLst>
          </p:cNvPr>
          <p:cNvSpPr txBox="1"/>
          <p:nvPr/>
        </p:nvSpPr>
        <p:spPr>
          <a:xfrm>
            <a:off x="2953815" y="3066076"/>
            <a:ext cx="768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Axios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23F705E-5C34-4F19-B2AA-677D219F3AFC}"/>
              </a:ext>
            </a:extLst>
          </p:cNvPr>
          <p:cNvCxnSpPr>
            <a:cxnSpLocks/>
          </p:cNvCxnSpPr>
          <p:nvPr/>
        </p:nvCxnSpPr>
        <p:spPr>
          <a:xfrm flipH="1">
            <a:off x="3778176" y="2467790"/>
            <a:ext cx="285012" cy="464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FC2C3B-AAF5-4939-8C2D-96DF4CD45740}"/>
              </a:ext>
            </a:extLst>
          </p:cNvPr>
          <p:cNvSpPr/>
          <p:nvPr/>
        </p:nvSpPr>
        <p:spPr>
          <a:xfrm>
            <a:off x="4166125" y="1734033"/>
            <a:ext cx="3526144" cy="3187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E76D1FE-7DCD-4CF5-AFFC-A7A9DA565574}"/>
              </a:ext>
            </a:extLst>
          </p:cNvPr>
          <p:cNvCxnSpPr>
            <a:cxnSpLocks/>
          </p:cNvCxnSpPr>
          <p:nvPr/>
        </p:nvCxnSpPr>
        <p:spPr>
          <a:xfrm flipH="1">
            <a:off x="7706882" y="3294667"/>
            <a:ext cx="336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형 58">
            <a:extLst>
              <a:ext uri="{FF2B5EF4-FFF2-40B4-BE49-F238E27FC236}">
                <a16:creationId xmlns:a16="http://schemas.microsoft.com/office/drawing/2014/main" id="{9A432B59-0003-480B-917D-4C6AF443BE29}"/>
              </a:ext>
            </a:extLst>
          </p:cNvPr>
          <p:cNvSpPr/>
          <p:nvPr/>
        </p:nvSpPr>
        <p:spPr>
          <a:xfrm>
            <a:off x="8028384" y="2737166"/>
            <a:ext cx="914400" cy="121615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968BB6D5-8384-44CC-B963-F69EE1D8BC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92" y="2391753"/>
            <a:ext cx="1316641" cy="32832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FE2D747-4CF3-4AC5-A6DF-C832BEDD921C}"/>
              </a:ext>
            </a:extLst>
          </p:cNvPr>
          <p:cNvSpPr txBox="1"/>
          <p:nvPr/>
        </p:nvSpPr>
        <p:spPr>
          <a:xfrm>
            <a:off x="8268028" y="3218945"/>
            <a:ext cx="50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84956E-8BC1-4A04-BA3E-5AFE0F0F83A1}"/>
              </a:ext>
            </a:extLst>
          </p:cNvPr>
          <p:cNvSpPr txBox="1"/>
          <p:nvPr/>
        </p:nvSpPr>
        <p:spPr>
          <a:xfrm>
            <a:off x="5148064" y="4967226"/>
            <a:ext cx="11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Back End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https://camo.githubusercontent.com/cf460363010bff63a7ba0f3773819739c8daddd25284e90eaab6e947a35deabe/687474703a2f2f6d7962617469732e6769746875622e696f2f696d616765732f6d7962617469732d6c6f676f2e706e67">
            <a:extLst>
              <a:ext uri="{FF2B5EF4-FFF2-40B4-BE49-F238E27FC236}">
                <a16:creationId xmlns:a16="http://schemas.microsoft.com/office/drawing/2014/main" id="{55587868-FB14-4966-A623-1F8E7FDA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651" y="2820924"/>
            <a:ext cx="915516" cy="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 Hello World logo">
            <a:extLst>
              <a:ext uri="{FF2B5EF4-FFF2-40B4-BE49-F238E27FC236}">
                <a16:creationId xmlns:a16="http://schemas.microsoft.com/office/drawing/2014/main" id="{D6A59DA3-D7C1-487A-A154-58733352A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46" y="1284560"/>
            <a:ext cx="921107" cy="4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2D82A-32AC-4A2C-AEC9-9BCD09B948E0}"/>
              </a:ext>
            </a:extLst>
          </p:cNvPr>
          <p:cNvSpPr/>
          <p:nvPr/>
        </p:nvSpPr>
        <p:spPr>
          <a:xfrm>
            <a:off x="4233227" y="2073197"/>
            <a:ext cx="914837" cy="25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FBF97F0-9ED6-4068-BA05-0B45D26DD119}"/>
              </a:ext>
            </a:extLst>
          </p:cNvPr>
          <p:cNvSpPr/>
          <p:nvPr/>
        </p:nvSpPr>
        <p:spPr>
          <a:xfrm>
            <a:off x="5272931" y="3072824"/>
            <a:ext cx="764956" cy="32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767BFC-9499-43AF-904E-E79A4A614542}"/>
              </a:ext>
            </a:extLst>
          </p:cNvPr>
          <p:cNvSpPr txBox="1"/>
          <p:nvPr/>
        </p:nvSpPr>
        <p:spPr>
          <a:xfrm>
            <a:off x="5260796" y="303461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API</a:t>
            </a:r>
          </a:p>
          <a:p>
            <a:pPr algn="ctr"/>
            <a:r>
              <a:rPr lang="en-US" altLang="ko-KR" sz="1000" dirty="0"/>
              <a:t>Controller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3ADF5-1545-489F-A1BC-7E6B31233E87}"/>
              </a:ext>
            </a:extLst>
          </p:cNvPr>
          <p:cNvSpPr/>
          <p:nvPr/>
        </p:nvSpPr>
        <p:spPr>
          <a:xfrm>
            <a:off x="4058943" y="2295975"/>
            <a:ext cx="941386" cy="32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E71EF7-E0B3-4E38-8B66-CF00ABF66ACC}"/>
              </a:ext>
            </a:extLst>
          </p:cNvPr>
          <p:cNvSpPr txBox="1"/>
          <p:nvPr/>
        </p:nvSpPr>
        <p:spPr>
          <a:xfrm>
            <a:off x="3941669" y="2256268"/>
            <a:ext cx="117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Authentication</a:t>
            </a:r>
          </a:p>
          <a:p>
            <a:pPr algn="ctr"/>
            <a:r>
              <a:rPr lang="en-US" altLang="ko-KR" sz="1000" dirty="0"/>
              <a:t>Filter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3F0EB4-2A56-47BF-8E6C-64BF5B2C5967}"/>
              </a:ext>
            </a:extLst>
          </p:cNvPr>
          <p:cNvSpPr/>
          <p:nvPr/>
        </p:nvSpPr>
        <p:spPr>
          <a:xfrm>
            <a:off x="6919089" y="3072898"/>
            <a:ext cx="764956" cy="32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949A57-BE21-4FAB-8B05-4AE30E7D54D3}"/>
              </a:ext>
            </a:extLst>
          </p:cNvPr>
          <p:cNvSpPr txBox="1"/>
          <p:nvPr/>
        </p:nvSpPr>
        <p:spPr>
          <a:xfrm>
            <a:off x="6917843" y="310754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Mapper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B5F0FF-609E-4802-B15E-10CE58164680}"/>
              </a:ext>
            </a:extLst>
          </p:cNvPr>
          <p:cNvSpPr/>
          <p:nvPr/>
        </p:nvSpPr>
        <p:spPr>
          <a:xfrm>
            <a:off x="6092668" y="3069606"/>
            <a:ext cx="764956" cy="32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C73C23-96A2-48AA-A247-8E34F625A3F4}"/>
              </a:ext>
            </a:extLst>
          </p:cNvPr>
          <p:cNvSpPr txBox="1"/>
          <p:nvPr/>
        </p:nvSpPr>
        <p:spPr>
          <a:xfrm>
            <a:off x="6084168" y="310754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A7EF1-0045-48C2-9BEB-79B0E84EC697}"/>
              </a:ext>
            </a:extLst>
          </p:cNvPr>
          <p:cNvSpPr txBox="1"/>
          <p:nvPr/>
        </p:nvSpPr>
        <p:spPr>
          <a:xfrm>
            <a:off x="4166125" y="1854828"/>
            <a:ext cx="1251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Spring Security</a:t>
            </a:r>
            <a:endParaRPr lang="ko-KR" altLang="en-US" sz="10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8A837A9-B9B3-446F-A541-7D8F2FF56904}"/>
              </a:ext>
            </a:extLst>
          </p:cNvPr>
          <p:cNvSpPr/>
          <p:nvPr/>
        </p:nvSpPr>
        <p:spPr>
          <a:xfrm>
            <a:off x="5764852" y="3371819"/>
            <a:ext cx="576064" cy="258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404B6B-2277-4321-8075-CED2CC64755E}"/>
              </a:ext>
            </a:extLst>
          </p:cNvPr>
          <p:cNvSpPr txBox="1"/>
          <p:nvPr/>
        </p:nvSpPr>
        <p:spPr>
          <a:xfrm>
            <a:off x="5836860" y="3365263"/>
            <a:ext cx="64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DTO</a:t>
            </a:r>
            <a:endParaRPr lang="ko-KR" altLang="en-US" sz="1000" b="1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009E54F-CC21-4F7F-AD56-B34951585540}"/>
              </a:ext>
            </a:extLst>
          </p:cNvPr>
          <p:cNvSpPr/>
          <p:nvPr/>
        </p:nvSpPr>
        <p:spPr>
          <a:xfrm>
            <a:off x="6609376" y="3378604"/>
            <a:ext cx="576064" cy="258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DA90AB-5194-4A6F-8703-5D40C9D0FFB7}"/>
              </a:ext>
            </a:extLst>
          </p:cNvPr>
          <p:cNvSpPr txBox="1"/>
          <p:nvPr/>
        </p:nvSpPr>
        <p:spPr>
          <a:xfrm>
            <a:off x="6669672" y="3376846"/>
            <a:ext cx="64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DTO</a:t>
            </a:r>
            <a:endParaRPr lang="ko-KR" altLang="en-US" sz="1000" b="1" dirty="0"/>
          </a:p>
        </p:txBody>
      </p:sp>
      <p:sp>
        <p:nvSpPr>
          <p:cNvPr id="99" name="내용 개체 틀 2">
            <a:extLst>
              <a:ext uri="{FF2B5EF4-FFF2-40B4-BE49-F238E27FC236}">
                <a16:creationId xmlns:a16="http://schemas.microsoft.com/office/drawing/2014/main" id="{BDEB523B-2CF9-4E7E-8146-B90BE3DC286B}"/>
              </a:ext>
            </a:extLst>
          </p:cNvPr>
          <p:cNvSpPr txBox="1">
            <a:spLocks/>
          </p:cNvSpPr>
          <p:nvPr/>
        </p:nvSpPr>
        <p:spPr>
          <a:xfrm>
            <a:off x="4423996" y="5251985"/>
            <a:ext cx="3619679" cy="1560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Spring Security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이용한 인증 및 권한 제어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Spring Boot Framework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이용한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BackEnd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59E3CF4-CF72-4BF2-BC35-AD3F9CB46C07}"/>
              </a:ext>
            </a:extLst>
          </p:cNvPr>
          <p:cNvCxnSpPr>
            <a:cxnSpLocks/>
          </p:cNvCxnSpPr>
          <p:nvPr/>
        </p:nvCxnSpPr>
        <p:spPr>
          <a:xfrm flipH="1">
            <a:off x="2953814" y="3187361"/>
            <a:ext cx="507865" cy="639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232F61-2C08-489F-9FEC-A989B0549062}"/>
              </a:ext>
            </a:extLst>
          </p:cNvPr>
          <p:cNvCxnSpPr>
            <a:cxnSpLocks/>
          </p:cNvCxnSpPr>
          <p:nvPr/>
        </p:nvCxnSpPr>
        <p:spPr>
          <a:xfrm flipH="1">
            <a:off x="3756686" y="3241536"/>
            <a:ext cx="298854" cy="4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2E59E87-70C4-476D-9A53-0BA3B8C4EF5E}"/>
              </a:ext>
            </a:extLst>
          </p:cNvPr>
          <p:cNvSpPr/>
          <p:nvPr/>
        </p:nvSpPr>
        <p:spPr>
          <a:xfrm>
            <a:off x="4051295" y="3069721"/>
            <a:ext cx="941386" cy="32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57F3EF-DE1A-4C46-8EDF-6A3B1AFA06E6}"/>
              </a:ext>
            </a:extLst>
          </p:cNvPr>
          <p:cNvSpPr txBox="1"/>
          <p:nvPr/>
        </p:nvSpPr>
        <p:spPr>
          <a:xfrm>
            <a:off x="3934021" y="3030014"/>
            <a:ext cx="117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Authorization</a:t>
            </a:r>
          </a:p>
          <a:p>
            <a:pPr algn="ctr"/>
            <a:r>
              <a:rPr lang="en-US" altLang="ko-KR" sz="1000" dirty="0"/>
              <a:t>Filter</a:t>
            </a:r>
            <a:endParaRPr lang="ko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66A5A55-DFDC-4966-9499-2B6709612E7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4992681" y="3231978"/>
            <a:ext cx="288031" cy="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A864201-2F16-4C80-B34F-8FD37591A344}"/>
              </a:ext>
            </a:extLst>
          </p:cNvPr>
          <p:cNvSpPr txBox="1"/>
          <p:nvPr/>
        </p:nvSpPr>
        <p:spPr>
          <a:xfrm rot="18082989">
            <a:off x="3476948" y="2270962"/>
            <a:ext cx="1067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JWT </a:t>
            </a:r>
            <a:r>
              <a:rPr lang="ko-KR" altLang="en-US" sz="800" b="1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677340-716B-405C-B571-8CEBE884AC14}"/>
              </a:ext>
            </a:extLst>
          </p:cNvPr>
          <p:cNvSpPr txBox="1"/>
          <p:nvPr/>
        </p:nvSpPr>
        <p:spPr>
          <a:xfrm>
            <a:off x="3703399" y="3038576"/>
            <a:ext cx="450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JWT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953FC-A429-4AFA-AB8B-31E7728F4ACF}"/>
              </a:ext>
            </a:extLst>
          </p:cNvPr>
          <p:cNvSpPr/>
          <p:nvPr/>
        </p:nvSpPr>
        <p:spPr>
          <a:xfrm>
            <a:off x="3944756" y="3726619"/>
            <a:ext cx="1454305" cy="792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8C038C4-1F31-434A-8396-22300C34F500}"/>
              </a:ext>
            </a:extLst>
          </p:cNvPr>
          <p:cNvCxnSpPr>
            <a:cxnSpLocks/>
          </p:cNvCxnSpPr>
          <p:nvPr/>
        </p:nvCxnSpPr>
        <p:spPr>
          <a:xfrm flipH="1" flipV="1">
            <a:off x="4605383" y="3409321"/>
            <a:ext cx="664" cy="299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00E92A9-22FE-451F-9748-9CD34CFA30FD}"/>
              </a:ext>
            </a:extLst>
          </p:cNvPr>
          <p:cNvSpPr/>
          <p:nvPr/>
        </p:nvSpPr>
        <p:spPr>
          <a:xfrm>
            <a:off x="4158610" y="3955045"/>
            <a:ext cx="1021482" cy="522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96BE1-D41F-4557-9A5B-CB537E9E7AB7}"/>
              </a:ext>
            </a:extLst>
          </p:cNvPr>
          <p:cNvSpPr txBox="1"/>
          <p:nvPr/>
        </p:nvSpPr>
        <p:spPr>
          <a:xfrm>
            <a:off x="4018233" y="3719863"/>
            <a:ext cx="12795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SpringContextHolder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C577CF-FCEB-41B7-871C-FF49EFD9F565}"/>
              </a:ext>
            </a:extLst>
          </p:cNvPr>
          <p:cNvSpPr/>
          <p:nvPr/>
        </p:nvSpPr>
        <p:spPr>
          <a:xfrm>
            <a:off x="4276988" y="4122007"/>
            <a:ext cx="820071" cy="337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9A0CE0-4E86-4A11-9E00-6A6C787D3F83}"/>
              </a:ext>
            </a:extLst>
          </p:cNvPr>
          <p:cNvSpPr txBox="1"/>
          <p:nvPr/>
        </p:nvSpPr>
        <p:spPr>
          <a:xfrm>
            <a:off x="4168082" y="3911786"/>
            <a:ext cx="1039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SecurityContext</a:t>
            </a:r>
            <a:endParaRPr lang="ko-KR" altLang="en-US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493327-9236-4DFF-869A-CF061CA8C515}"/>
              </a:ext>
            </a:extLst>
          </p:cNvPr>
          <p:cNvSpPr txBox="1"/>
          <p:nvPr/>
        </p:nvSpPr>
        <p:spPr>
          <a:xfrm>
            <a:off x="4270193" y="4122006"/>
            <a:ext cx="885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Authentication,</a:t>
            </a:r>
          </a:p>
          <a:p>
            <a:pPr algn="ctr"/>
            <a:r>
              <a:rPr lang="en-US" altLang="ko-KR" sz="800" dirty="0"/>
              <a:t>Principal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6867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FrontEnd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Vue Router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구성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(1)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E90853-4D1E-49E3-AE8B-F5166A924757}"/>
              </a:ext>
            </a:extLst>
          </p:cNvPr>
          <p:cNvSpPr/>
          <p:nvPr/>
        </p:nvSpPr>
        <p:spPr>
          <a:xfrm>
            <a:off x="3779912" y="1691203"/>
            <a:ext cx="136815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AA8A3-E567-47A4-AD3C-CBE35DD5A4E5}"/>
              </a:ext>
            </a:extLst>
          </p:cNvPr>
          <p:cNvSpPr txBox="1"/>
          <p:nvPr/>
        </p:nvSpPr>
        <p:spPr>
          <a:xfrm>
            <a:off x="4164066" y="173390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BC5E0F5-AAE9-4034-8D35-255D6DDA295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63988" y="2123251"/>
            <a:ext cx="1908212" cy="80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5DDFDB-5828-4D54-B4D4-E0294E2F50AD}"/>
              </a:ext>
            </a:extLst>
          </p:cNvPr>
          <p:cNvCxnSpPr>
            <a:cxnSpLocks/>
          </p:cNvCxnSpPr>
          <p:nvPr/>
        </p:nvCxnSpPr>
        <p:spPr>
          <a:xfrm flipH="1">
            <a:off x="2699792" y="2138433"/>
            <a:ext cx="1741901" cy="78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1365D9B-04C8-42A2-A558-08232F1F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3008541"/>
            <a:ext cx="2383191" cy="1331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A4A89A-B96D-49D6-9F1E-E7F08C782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025251"/>
            <a:ext cx="2376264" cy="1331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3F8D2A9-5117-4A53-ADCE-7CB4A81C01CE}"/>
              </a:ext>
            </a:extLst>
          </p:cNvPr>
          <p:cNvSpPr txBox="1"/>
          <p:nvPr/>
        </p:nvSpPr>
        <p:spPr>
          <a:xfrm>
            <a:off x="5434788" y="2232707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/boards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7171A-CE93-4973-ACE4-5FB140820EE7}"/>
              </a:ext>
            </a:extLst>
          </p:cNvPr>
          <p:cNvSpPr txBox="1"/>
          <p:nvPr/>
        </p:nvSpPr>
        <p:spPr>
          <a:xfrm>
            <a:off x="2864822" y="220898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/auth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802000" y="4665274"/>
            <a:ext cx="7874456" cy="2076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Vue Router: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SPA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는 화면이동시 기본적으로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URL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을 사용하는 것이 아닌 한페이지 안에서 모듈을 바꿔서 필요한 부분만 다시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랜더링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하는 방식임으로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URL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을 이용해서 특정페이지를 공유를 하는 것 같은 것들이 어려움으로 라우팅을 쉽게 해주는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Vue Router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라이브러리를 사용하여 각 페이지 마다 고유의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URL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부여하였습니다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가장 기본적인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UI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구성으로 위와 같은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개의 기본 페이지를 생각하였고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이 기본 페이지를 최상위 컴포넌트로 구성하였습니다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Vue Router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개의 최상위 컴포넌트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여러 하위 컴포넌트들로 구성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로 이동할 수 있습니다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6867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FrontEnd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Vue Router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구성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(2)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012DD-068A-4F8B-839F-CA8D89A1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83187"/>
            <a:ext cx="2472362" cy="49701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EB56EB-B589-4885-A79B-E5D7E5D99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478117"/>
            <a:ext cx="5184576" cy="2340471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F83FB19-35E9-4DBA-964B-B99AAD4A4A26}"/>
              </a:ext>
            </a:extLst>
          </p:cNvPr>
          <p:cNvSpPr txBox="1">
            <a:spLocks/>
          </p:cNvSpPr>
          <p:nvPr/>
        </p:nvSpPr>
        <p:spPr>
          <a:xfrm>
            <a:off x="3563888" y="4175990"/>
            <a:ext cx="4320480" cy="56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100" b="1" dirty="0">
                <a:latin typeface="HY강M" pitchFamily="18" charset="-127"/>
                <a:ea typeface="HY강M" pitchFamily="18" charset="-127"/>
              </a:rPr>
              <a:t>중첩 </a:t>
            </a:r>
            <a:r>
              <a:rPr lang="ko-KR" altLang="en-US" sz="1100" b="1" dirty="0" err="1">
                <a:latin typeface="HY강M" pitchFamily="18" charset="-127"/>
                <a:ea typeface="HY강M" pitchFamily="18" charset="-127"/>
              </a:rPr>
              <a:t>라우트</a:t>
            </a:r>
            <a:r>
              <a:rPr lang="ko-KR" altLang="en-US" sz="1100" b="1" dirty="0">
                <a:latin typeface="HY강M" pitchFamily="18" charset="-127"/>
                <a:ea typeface="HY강M" pitchFamily="18" charset="-127"/>
              </a:rPr>
              <a:t> 구성</a:t>
            </a:r>
            <a:endParaRPr lang="en-US" altLang="ko-KR" sz="1100" b="1" dirty="0">
              <a:latin typeface="HY강M" pitchFamily="18" charset="-127"/>
              <a:ea typeface="HY강M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1000" dirty="0">
                <a:latin typeface="HY강M" pitchFamily="18" charset="-127"/>
                <a:ea typeface="HY강M" pitchFamily="18" charset="-127"/>
              </a:rPr>
              <a:t>Components</a:t>
            </a:r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를 사용해 </a:t>
            </a:r>
            <a:r>
              <a:rPr lang="en-US" altLang="ko-KR" sz="1000" dirty="0">
                <a:latin typeface="HY강M" pitchFamily="18" charset="-127"/>
                <a:ea typeface="HY강M" pitchFamily="18" charset="-127"/>
              </a:rPr>
              <a:t>&lt;router-view&gt;</a:t>
            </a:r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내에 원하는 </a:t>
            </a:r>
            <a:r>
              <a:rPr lang="en-US" altLang="ko-KR" sz="1000" dirty="0">
                <a:latin typeface="HY강M" pitchFamily="18" charset="-127"/>
                <a:ea typeface="HY강M" pitchFamily="18" charset="-127"/>
              </a:rPr>
              <a:t>Component</a:t>
            </a:r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를 </a:t>
            </a:r>
            <a:r>
              <a:rPr lang="ko-KR" altLang="en-US" sz="1000" dirty="0" err="1">
                <a:latin typeface="HY강M" pitchFamily="18" charset="-127"/>
                <a:ea typeface="HY강M" pitchFamily="18" charset="-127"/>
              </a:rPr>
              <a:t>랜더링</a:t>
            </a:r>
            <a:endParaRPr lang="en-US" altLang="en-US" sz="1000" dirty="0">
              <a:latin typeface="HY강M" pitchFamily="18" charset="-127"/>
              <a:ea typeface="HY강M" pitchFamily="18" charset="-127"/>
            </a:endParaRPr>
          </a:p>
          <a:p>
            <a:pPr marL="0" indent="180975"/>
            <a:endParaRPr lang="en-US" sz="900" dirty="0"/>
          </a:p>
          <a:p>
            <a:pPr marL="0" indent="180975"/>
            <a:endParaRPr lang="en-US" sz="900" dirty="0"/>
          </a:p>
          <a:p>
            <a:pPr marL="0" indent="180975"/>
            <a:endParaRPr lang="en-US" sz="900" dirty="0"/>
          </a:p>
          <a:p>
            <a:pPr>
              <a:buNone/>
            </a:pPr>
            <a:endParaRPr lang="en-US" sz="900" dirty="0"/>
          </a:p>
          <a:p>
            <a:pPr marL="0" indent="180975"/>
            <a:endParaRPr lang="en-US" altLang="ko-KR" sz="900" dirty="0"/>
          </a:p>
          <a:p>
            <a:pPr marL="0" indent="180975"/>
            <a:endParaRPr lang="en-US" altLang="ko-KR" sz="9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5DEC7CD-74A6-4F7C-BD30-573D8787FABC}"/>
              </a:ext>
            </a:extLst>
          </p:cNvPr>
          <p:cNvSpPr txBox="1">
            <a:spLocks/>
          </p:cNvSpPr>
          <p:nvPr/>
        </p:nvSpPr>
        <p:spPr>
          <a:xfrm>
            <a:off x="4824028" y="3852786"/>
            <a:ext cx="1944216" cy="230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900" b="1" dirty="0">
                <a:solidFill>
                  <a:srgbClr val="0070C0"/>
                </a:solidFill>
              </a:rPr>
              <a:t>최상위 </a:t>
            </a:r>
            <a:r>
              <a:rPr lang="en-US" altLang="ko-KR" sz="900" b="1" dirty="0">
                <a:solidFill>
                  <a:srgbClr val="0070C0"/>
                </a:solidFill>
              </a:rPr>
              <a:t>Component</a:t>
            </a:r>
            <a:r>
              <a:rPr lang="ko-KR" altLang="en-US" sz="900" b="1" dirty="0">
                <a:solidFill>
                  <a:srgbClr val="0070C0"/>
                </a:solidFill>
              </a:rPr>
              <a:t>인 </a:t>
            </a:r>
            <a:r>
              <a:rPr lang="en-US" altLang="ko-KR" sz="900" b="1" dirty="0" err="1">
                <a:solidFill>
                  <a:srgbClr val="0070C0"/>
                </a:solidFill>
              </a:rPr>
              <a:t>App.vue</a:t>
            </a:r>
            <a:endParaRPr lang="en-US" sz="900" b="1" dirty="0">
              <a:solidFill>
                <a:srgbClr val="0070C0"/>
              </a:solidFill>
            </a:endParaRPr>
          </a:p>
          <a:p>
            <a:pPr marL="0" indent="180975"/>
            <a:endParaRPr lang="en-US" sz="900" dirty="0"/>
          </a:p>
          <a:p>
            <a:pPr marL="0" indent="180975"/>
            <a:endParaRPr lang="en-US" sz="900" dirty="0"/>
          </a:p>
          <a:p>
            <a:pPr>
              <a:buNone/>
            </a:pPr>
            <a:endParaRPr lang="en-US" sz="900" dirty="0"/>
          </a:p>
          <a:p>
            <a:pPr marL="0" indent="180975"/>
            <a:endParaRPr lang="en-US" altLang="ko-KR" sz="900" dirty="0"/>
          </a:p>
          <a:p>
            <a:pPr marL="0" indent="180975"/>
            <a:endParaRPr lang="en-US" altLang="ko-KR" sz="9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1D289B4-1CC4-416B-9868-B265CEF098DA}"/>
              </a:ext>
            </a:extLst>
          </p:cNvPr>
          <p:cNvSpPr txBox="1">
            <a:spLocks/>
          </p:cNvSpPr>
          <p:nvPr/>
        </p:nvSpPr>
        <p:spPr>
          <a:xfrm>
            <a:off x="371577" y="6475888"/>
            <a:ext cx="1944216" cy="230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b="1" dirty="0">
                <a:solidFill>
                  <a:srgbClr val="0070C0"/>
                </a:solidFill>
              </a:rPr>
              <a:t>Router </a:t>
            </a:r>
            <a:r>
              <a:rPr lang="ko-KR" altLang="en-US" sz="900" b="1" dirty="0" err="1">
                <a:solidFill>
                  <a:srgbClr val="0070C0"/>
                </a:solidFill>
              </a:rPr>
              <a:t>설정을위한</a:t>
            </a:r>
            <a:r>
              <a:rPr lang="ko-KR" altLang="en-US" sz="900" b="1" dirty="0">
                <a:solidFill>
                  <a:srgbClr val="0070C0"/>
                </a:solidFill>
              </a:rPr>
              <a:t> </a:t>
            </a:r>
            <a:r>
              <a:rPr lang="en-US" altLang="ko-KR" sz="900" b="1" dirty="0">
                <a:solidFill>
                  <a:srgbClr val="0070C0"/>
                </a:solidFill>
              </a:rPr>
              <a:t>index.js</a:t>
            </a:r>
            <a:endParaRPr lang="en-US" sz="900" b="1" dirty="0">
              <a:solidFill>
                <a:srgbClr val="0070C0"/>
              </a:solidFill>
            </a:endParaRPr>
          </a:p>
          <a:p>
            <a:pPr marL="0" indent="180975"/>
            <a:endParaRPr lang="en-US" sz="900" dirty="0"/>
          </a:p>
          <a:p>
            <a:pPr marL="0" indent="180975"/>
            <a:endParaRPr lang="en-US" sz="900" dirty="0"/>
          </a:p>
          <a:p>
            <a:pPr>
              <a:buNone/>
            </a:pPr>
            <a:endParaRPr lang="en-US" sz="900" dirty="0"/>
          </a:p>
          <a:p>
            <a:pPr marL="0" indent="180975"/>
            <a:endParaRPr lang="en-US" altLang="ko-KR" sz="900" dirty="0"/>
          </a:p>
          <a:p>
            <a:pPr marL="0" indent="180975"/>
            <a:endParaRPr lang="en-US" altLang="ko-KR" sz="9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8094-768E-422A-8EF6-459531057C6E}"/>
              </a:ext>
            </a:extLst>
          </p:cNvPr>
          <p:cNvSpPr/>
          <p:nvPr/>
        </p:nvSpPr>
        <p:spPr>
          <a:xfrm>
            <a:off x="2790700" y="5005016"/>
            <a:ext cx="826296" cy="277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385D6-F8B8-42DD-B454-2194FE773D85}"/>
              </a:ext>
            </a:extLst>
          </p:cNvPr>
          <p:cNvSpPr txBox="1"/>
          <p:nvPr/>
        </p:nvSpPr>
        <p:spPr>
          <a:xfrm>
            <a:off x="2963877" y="5037014"/>
            <a:ext cx="47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APP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B865C-0401-49FD-B188-ADD056681300}"/>
              </a:ext>
            </a:extLst>
          </p:cNvPr>
          <p:cNvSpPr txBox="1"/>
          <p:nvPr/>
        </p:nvSpPr>
        <p:spPr>
          <a:xfrm>
            <a:off x="3859421" y="489851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/auth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F23D6A-0BB9-4077-B084-44110E09B3B4}"/>
              </a:ext>
            </a:extLst>
          </p:cNvPr>
          <p:cNvCxnSpPr>
            <a:cxnSpLocks/>
          </p:cNvCxnSpPr>
          <p:nvPr/>
        </p:nvCxnSpPr>
        <p:spPr>
          <a:xfrm>
            <a:off x="3612365" y="5153376"/>
            <a:ext cx="927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488CAA-8D59-45D7-B37D-9A8852B11C14}"/>
              </a:ext>
            </a:extLst>
          </p:cNvPr>
          <p:cNvSpPr/>
          <p:nvPr/>
        </p:nvSpPr>
        <p:spPr>
          <a:xfrm>
            <a:off x="4561525" y="5013256"/>
            <a:ext cx="1135174" cy="277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36BC05-1277-4121-8E77-8E2D37721F11}"/>
              </a:ext>
            </a:extLst>
          </p:cNvPr>
          <p:cNvSpPr txBox="1"/>
          <p:nvPr/>
        </p:nvSpPr>
        <p:spPr>
          <a:xfrm>
            <a:off x="4561525" y="5014837"/>
            <a:ext cx="1207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LoginPageLayout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C1D3A35-4266-49D6-A363-B694EC874196}"/>
              </a:ext>
            </a:extLst>
          </p:cNvPr>
          <p:cNvCxnSpPr>
            <a:cxnSpLocks/>
          </p:cNvCxnSpPr>
          <p:nvPr/>
        </p:nvCxnSpPr>
        <p:spPr>
          <a:xfrm>
            <a:off x="5709518" y="5159797"/>
            <a:ext cx="590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826771C-6B8E-4D2F-A967-D91DC33B85E3}"/>
              </a:ext>
            </a:extLst>
          </p:cNvPr>
          <p:cNvCxnSpPr>
            <a:cxnSpLocks/>
          </p:cNvCxnSpPr>
          <p:nvPr/>
        </p:nvCxnSpPr>
        <p:spPr>
          <a:xfrm flipV="1">
            <a:off x="6300192" y="5005017"/>
            <a:ext cx="0" cy="30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B33B8F4-752C-47EA-B7D6-7C45C913F75C}"/>
              </a:ext>
            </a:extLst>
          </p:cNvPr>
          <p:cNvCxnSpPr>
            <a:cxnSpLocks/>
          </p:cNvCxnSpPr>
          <p:nvPr/>
        </p:nvCxnSpPr>
        <p:spPr>
          <a:xfrm>
            <a:off x="6300192" y="500501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A99F5AF-5D9D-43CC-A2CA-555D92FC691E}"/>
              </a:ext>
            </a:extLst>
          </p:cNvPr>
          <p:cNvCxnSpPr>
            <a:cxnSpLocks/>
          </p:cNvCxnSpPr>
          <p:nvPr/>
        </p:nvCxnSpPr>
        <p:spPr>
          <a:xfrm>
            <a:off x="6300192" y="5314013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A525DE-528A-4C5A-A3C3-4A14973D92B7}"/>
              </a:ext>
            </a:extLst>
          </p:cNvPr>
          <p:cNvSpPr txBox="1"/>
          <p:nvPr/>
        </p:nvSpPr>
        <p:spPr>
          <a:xfrm>
            <a:off x="6369929" y="477302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en-US" altLang="ko-KR" sz="1200" b="1" dirty="0" err="1">
                <a:solidFill>
                  <a:srgbClr val="0070C0"/>
                </a:solidFill>
              </a:rPr>
              <a:t>signin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5299FA-F3A5-468D-960B-2872314998D4}"/>
              </a:ext>
            </a:extLst>
          </p:cNvPr>
          <p:cNvSpPr txBox="1"/>
          <p:nvPr/>
        </p:nvSpPr>
        <p:spPr>
          <a:xfrm>
            <a:off x="6352231" y="506601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/signup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1D62B7-5831-4525-8DB1-B706746D571F}"/>
              </a:ext>
            </a:extLst>
          </p:cNvPr>
          <p:cNvSpPr/>
          <p:nvPr/>
        </p:nvSpPr>
        <p:spPr>
          <a:xfrm>
            <a:off x="7090088" y="4866285"/>
            <a:ext cx="1135174" cy="277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2F560-8418-480E-A643-063191F47932}"/>
              </a:ext>
            </a:extLst>
          </p:cNvPr>
          <p:cNvSpPr txBox="1"/>
          <p:nvPr/>
        </p:nvSpPr>
        <p:spPr>
          <a:xfrm>
            <a:off x="7090088" y="4867866"/>
            <a:ext cx="1207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페이지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2EE28F-A164-4528-8F9D-F000A3DAB813}"/>
              </a:ext>
            </a:extLst>
          </p:cNvPr>
          <p:cNvSpPr/>
          <p:nvPr/>
        </p:nvSpPr>
        <p:spPr>
          <a:xfrm>
            <a:off x="7090088" y="5185908"/>
            <a:ext cx="1135174" cy="277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2FEF73-5EB5-4648-948E-1C3180A6463B}"/>
              </a:ext>
            </a:extLst>
          </p:cNvPr>
          <p:cNvSpPr txBox="1"/>
          <p:nvPr/>
        </p:nvSpPr>
        <p:spPr>
          <a:xfrm>
            <a:off x="7090088" y="5187489"/>
            <a:ext cx="1207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 페이지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109942C-07D1-488A-AE0E-C85EBABBB928}"/>
              </a:ext>
            </a:extLst>
          </p:cNvPr>
          <p:cNvCxnSpPr>
            <a:cxnSpLocks/>
          </p:cNvCxnSpPr>
          <p:nvPr/>
        </p:nvCxnSpPr>
        <p:spPr>
          <a:xfrm flipV="1">
            <a:off x="3779912" y="5169643"/>
            <a:ext cx="0" cy="98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1D1FF48-4CB2-4D2C-9BED-D613789CC5D2}"/>
              </a:ext>
            </a:extLst>
          </p:cNvPr>
          <p:cNvCxnSpPr>
            <a:cxnSpLocks/>
          </p:cNvCxnSpPr>
          <p:nvPr/>
        </p:nvCxnSpPr>
        <p:spPr>
          <a:xfrm>
            <a:off x="3779912" y="6156654"/>
            <a:ext cx="80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3441D4-BB90-43FA-9BDF-F2BEFF81F099}"/>
              </a:ext>
            </a:extLst>
          </p:cNvPr>
          <p:cNvSpPr txBox="1"/>
          <p:nvPr/>
        </p:nvSpPr>
        <p:spPr>
          <a:xfrm>
            <a:off x="3838545" y="5873786"/>
            <a:ext cx="751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/boards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7F065E-FE62-4E84-90F7-FE8C52F1358B}"/>
              </a:ext>
            </a:extLst>
          </p:cNvPr>
          <p:cNvSpPr/>
          <p:nvPr/>
        </p:nvSpPr>
        <p:spPr>
          <a:xfrm>
            <a:off x="4590659" y="6055786"/>
            <a:ext cx="1135174" cy="277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0BB85-1E86-4B22-AF2E-2E596CA6556D}"/>
              </a:ext>
            </a:extLst>
          </p:cNvPr>
          <p:cNvSpPr txBox="1"/>
          <p:nvPr/>
        </p:nvSpPr>
        <p:spPr>
          <a:xfrm>
            <a:off x="4552202" y="6089557"/>
            <a:ext cx="1207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BoardPageLayout</a:t>
            </a:r>
            <a:endParaRPr lang="ko-KR" altLang="en-US" sz="10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633E2AE-E375-4373-BE5E-30137030C8B6}"/>
              </a:ext>
            </a:extLst>
          </p:cNvPr>
          <p:cNvCxnSpPr>
            <a:cxnSpLocks/>
          </p:cNvCxnSpPr>
          <p:nvPr/>
        </p:nvCxnSpPr>
        <p:spPr>
          <a:xfrm flipV="1">
            <a:off x="6067410" y="5742585"/>
            <a:ext cx="0" cy="30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363064A-270B-404D-9B0D-4D9E15B9740F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067410" y="5742585"/>
            <a:ext cx="1830185" cy="1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7A13F73-65C8-43C4-B1DD-0C0DAE4C6C6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67410" y="6209352"/>
            <a:ext cx="1830185" cy="2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48B1A67-606D-4FF4-83F5-FAD72BCF8762}"/>
              </a:ext>
            </a:extLst>
          </p:cNvPr>
          <p:cNvSpPr txBox="1"/>
          <p:nvPr/>
        </p:nvSpPr>
        <p:spPr>
          <a:xfrm>
            <a:off x="6115664" y="5532477"/>
            <a:ext cx="1680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/personal/:</a:t>
            </a:r>
            <a:r>
              <a:rPr lang="en-US" altLang="ko-KR" sz="900" b="1" dirty="0" err="1">
                <a:solidFill>
                  <a:srgbClr val="0070C0"/>
                </a:solidFill>
              </a:rPr>
              <a:t>boardId</a:t>
            </a:r>
            <a:r>
              <a:rPr lang="en-US" altLang="ko-KR" sz="900" b="1" dirty="0">
                <a:solidFill>
                  <a:srgbClr val="0070C0"/>
                </a:solidFill>
              </a:rPr>
              <a:t>/</a:t>
            </a:r>
            <a:r>
              <a:rPr lang="en-US" altLang="ko-KR" sz="900" b="1" dirty="0" err="1">
                <a:solidFill>
                  <a:srgbClr val="0070C0"/>
                </a:solidFill>
              </a:rPr>
              <a:t>momos</a:t>
            </a:r>
            <a:endParaRPr lang="en-US" altLang="ko-KR" sz="900" b="1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60FEE7-679C-4E41-AA50-AA4F848A6055}"/>
              </a:ext>
            </a:extLst>
          </p:cNvPr>
          <p:cNvSpPr txBox="1"/>
          <p:nvPr/>
        </p:nvSpPr>
        <p:spPr>
          <a:xfrm>
            <a:off x="6004751" y="5993310"/>
            <a:ext cx="1997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/personal/:</a:t>
            </a:r>
            <a:r>
              <a:rPr lang="en-US" altLang="ko-KR" sz="900" b="1" dirty="0" err="1">
                <a:solidFill>
                  <a:srgbClr val="0070C0"/>
                </a:solidFill>
              </a:rPr>
              <a:t>boardId</a:t>
            </a:r>
            <a:r>
              <a:rPr lang="en-US" altLang="ko-KR" sz="900" b="1" dirty="0">
                <a:solidFill>
                  <a:srgbClr val="0070C0"/>
                </a:solidFill>
              </a:rPr>
              <a:t>/</a:t>
            </a:r>
            <a:r>
              <a:rPr lang="en-US" altLang="ko-KR" sz="900" b="1" dirty="0" err="1">
                <a:solidFill>
                  <a:srgbClr val="0070C0"/>
                </a:solidFill>
              </a:rPr>
              <a:t>momos</a:t>
            </a:r>
            <a:r>
              <a:rPr lang="en-US" altLang="ko-KR" sz="900" b="1" dirty="0">
                <a:solidFill>
                  <a:srgbClr val="0070C0"/>
                </a:solidFill>
              </a:rPr>
              <a:t>/form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B69AF5-20E7-4214-B5CB-F3A26064D67F}"/>
              </a:ext>
            </a:extLst>
          </p:cNvPr>
          <p:cNvSpPr/>
          <p:nvPr/>
        </p:nvSpPr>
        <p:spPr>
          <a:xfrm>
            <a:off x="7897595" y="5632765"/>
            <a:ext cx="1135174" cy="277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851A97-DEB8-483A-B5D4-3024346308AA}"/>
              </a:ext>
            </a:extLst>
          </p:cNvPr>
          <p:cNvSpPr txBox="1"/>
          <p:nvPr/>
        </p:nvSpPr>
        <p:spPr>
          <a:xfrm>
            <a:off x="7897595" y="5634346"/>
            <a:ext cx="1207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메모 리스트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304B7D8-74FE-414A-8FEE-1458A41D3505}"/>
              </a:ext>
            </a:extLst>
          </p:cNvPr>
          <p:cNvSpPr/>
          <p:nvPr/>
        </p:nvSpPr>
        <p:spPr>
          <a:xfrm>
            <a:off x="7906080" y="6094209"/>
            <a:ext cx="1135174" cy="2696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C7D931-E81D-4411-8CCD-432346A6538E}"/>
              </a:ext>
            </a:extLst>
          </p:cNvPr>
          <p:cNvSpPr txBox="1"/>
          <p:nvPr/>
        </p:nvSpPr>
        <p:spPr>
          <a:xfrm>
            <a:off x="7897595" y="6111740"/>
            <a:ext cx="1207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메모 등록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0E09731-1740-41E1-AFED-638F17ED0606}"/>
              </a:ext>
            </a:extLst>
          </p:cNvPr>
          <p:cNvCxnSpPr>
            <a:cxnSpLocks/>
          </p:cNvCxnSpPr>
          <p:nvPr/>
        </p:nvCxnSpPr>
        <p:spPr>
          <a:xfrm flipV="1">
            <a:off x="6067410" y="6371699"/>
            <a:ext cx="0" cy="32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025DAA4-0DBC-4B41-A374-52505A02685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076275" y="6692699"/>
            <a:ext cx="1821320" cy="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EDDA00-A80B-4D2E-AC1A-BB54C01E14BF}"/>
              </a:ext>
            </a:extLst>
          </p:cNvPr>
          <p:cNvSpPr/>
          <p:nvPr/>
        </p:nvSpPr>
        <p:spPr>
          <a:xfrm>
            <a:off x="7897595" y="6571370"/>
            <a:ext cx="1135174" cy="2452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4D32D3-BAA7-4DF1-8983-4362CC068EC9}"/>
              </a:ext>
            </a:extLst>
          </p:cNvPr>
          <p:cNvSpPr txBox="1"/>
          <p:nvPr/>
        </p:nvSpPr>
        <p:spPr>
          <a:xfrm>
            <a:off x="7897595" y="6572951"/>
            <a:ext cx="1207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메모 상세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66CC5F4-1787-46DB-B1D9-FB30D577BB82}"/>
              </a:ext>
            </a:extLst>
          </p:cNvPr>
          <p:cNvCxnSpPr>
            <a:cxnSpLocks/>
          </p:cNvCxnSpPr>
          <p:nvPr/>
        </p:nvCxnSpPr>
        <p:spPr>
          <a:xfrm flipV="1">
            <a:off x="6067410" y="6051581"/>
            <a:ext cx="0" cy="30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EF3A061-ED89-4191-B7A3-DC9279434087}"/>
              </a:ext>
            </a:extLst>
          </p:cNvPr>
          <p:cNvCxnSpPr>
            <a:cxnSpLocks/>
          </p:cNvCxnSpPr>
          <p:nvPr/>
        </p:nvCxnSpPr>
        <p:spPr>
          <a:xfrm>
            <a:off x="5731763" y="6213524"/>
            <a:ext cx="335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52FCF54-79EA-4D9D-9638-65FBDE3789A0}"/>
              </a:ext>
            </a:extLst>
          </p:cNvPr>
          <p:cNvSpPr txBox="1"/>
          <p:nvPr/>
        </p:nvSpPr>
        <p:spPr>
          <a:xfrm>
            <a:off x="6004751" y="6489039"/>
            <a:ext cx="1994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/personal/:</a:t>
            </a:r>
            <a:r>
              <a:rPr lang="en-US" altLang="ko-KR" sz="800" b="1" dirty="0" err="1">
                <a:solidFill>
                  <a:srgbClr val="0070C0"/>
                </a:solidFill>
              </a:rPr>
              <a:t>boardId</a:t>
            </a:r>
            <a:r>
              <a:rPr lang="en-US" altLang="ko-KR" sz="800" b="1" dirty="0">
                <a:solidFill>
                  <a:srgbClr val="0070C0"/>
                </a:solidFill>
              </a:rPr>
              <a:t>/</a:t>
            </a:r>
            <a:r>
              <a:rPr lang="en-US" altLang="ko-KR" sz="800" b="1" dirty="0" err="1">
                <a:solidFill>
                  <a:srgbClr val="0070C0"/>
                </a:solidFill>
              </a:rPr>
              <a:t>momos</a:t>
            </a:r>
            <a:r>
              <a:rPr lang="en-US" altLang="ko-KR" sz="800" b="1" dirty="0">
                <a:solidFill>
                  <a:srgbClr val="0070C0"/>
                </a:solidFill>
              </a:rPr>
              <a:t>/:</a:t>
            </a:r>
            <a:r>
              <a:rPr lang="en-US" altLang="ko-KR" sz="800" b="1" dirty="0" err="1">
                <a:solidFill>
                  <a:srgbClr val="0070C0"/>
                </a:solidFill>
              </a:rPr>
              <a:t>memoId</a:t>
            </a:r>
            <a:endParaRPr lang="en-US" altLang="ko-K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5659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FrontEnd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컴포넌트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467544" y="1484784"/>
            <a:ext cx="7874456" cy="1054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400" b="1" dirty="0">
                <a:latin typeface="HY강B" pitchFamily="18" charset="-127"/>
                <a:ea typeface="HY강B" pitchFamily="18" charset="-127"/>
              </a:rPr>
              <a:t>개의 최상위 컴포넌트에 대한 구체적인 컴포넌트 구성은 아래와 같습니다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Vue Component: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화면에 비춰지는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Vue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를 쪼개어 재활용이 가능한 형태로 관리하는 단위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색이 칠해진 컴포넌트는 재사용된 컴포넌트를 의미합니다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04C59D-E40B-45FC-9510-0F63AF4DFEEA}"/>
              </a:ext>
            </a:extLst>
          </p:cNvPr>
          <p:cNvSpPr/>
          <p:nvPr/>
        </p:nvSpPr>
        <p:spPr>
          <a:xfrm>
            <a:off x="607461" y="3670287"/>
            <a:ext cx="1882926" cy="122413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C0FB2-493D-4404-8DA0-C4D45C982CBA}"/>
              </a:ext>
            </a:extLst>
          </p:cNvPr>
          <p:cNvSpPr/>
          <p:nvPr/>
        </p:nvSpPr>
        <p:spPr>
          <a:xfrm>
            <a:off x="4893722" y="3500458"/>
            <a:ext cx="1882926" cy="122413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78D13-E4E5-4F33-A9D4-87754388EBE6}"/>
              </a:ext>
            </a:extLst>
          </p:cNvPr>
          <p:cNvSpPr/>
          <p:nvPr/>
        </p:nvSpPr>
        <p:spPr>
          <a:xfrm>
            <a:off x="2653356" y="5229200"/>
            <a:ext cx="1882926" cy="122413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40BD6E-26E5-4679-AEA4-2EC5C8C746C1}"/>
              </a:ext>
            </a:extLst>
          </p:cNvPr>
          <p:cNvSpPr/>
          <p:nvPr/>
        </p:nvSpPr>
        <p:spPr>
          <a:xfrm>
            <a:off x="4893722" y="5229200"/>
            <a:ext cx="1882926" cy="122413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90CCF9-6B73-4C1F-977D-C1A7B5BF03CF}"/>
              </a:ext>
            </a:extLst>
          </p:cNvPr>
          <p:cNvSpPr/>
          <p:nvPr/>
        </p:nvSpPr>
        <p:spPr>
          <a:xfrm>
            <a:off x="7020272" y="5229200"/>
            <a:ext cx="1882926" cy="122413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6B76B2-1ADC-4029-BAFA-BD60F1A00EF2}"/>
              </a:ext>
            </a:extLst>
          </p:cNvPr>
          <p:cNvSpPr/>
          <p:nvPr/>
        </p:nvSpPr>
        <p:spPr>
          <a:xfrm>
            <a:off x="3497239" y="2622844"/>
            <a:ext cx="136815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42518-09F6-4F74-AAC1-884823B7C802}"/>
              </a:ext>
            </a:extLst>
          </p:cNvPr>
          <p:cNvSpPr txBox="1"/>
          <p:nvPr/>
        </p:nvSpPr>
        <p:spPr>
          <a:xfrm>
            <a:off x="3881393" y="266554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0D46AD-7DF1-40CE-B7A2-F8EF35ED2661}"/>
              </a:ext>
            </a:extLst>
          </p:cNvPr>
          <p:cNvSpPr/>
          <p:nvPr/>
        </p:nvSpPr>
        <p:spPr>
          <a:xfrm>
            <a:off x="684828" y="3776043"/>
            <a:ext cx="1728192" cy="241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F7E4AA-175A-4696-B18E-6EA6D0B8D24B}"/>
              </a:ext>
            </a:extLst>
          </p:cNvPr>
          <p:cNvSpPr/>
          <p:nvPr/>
        </p:nvSpPr>
        <p:spPr>
          <a:xfrm>
            <a:off x="4971089" y="3606214"/>
            <a:ext cx="1728192" cy="241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6E4C60-073A-4379-AD84-266FA5FC770F}"/>
              </a:ext>
            </a:extLst>
          </p:cNvPr>
          <p:cNvSpPr/>
          <p:nvPr/>
        </p:nvSpPr>
        <p:spPr>
          <a:xfrm>
            <a:off x="2753045" y="5312316"/>
            <a:ext cx="1728192" cy="241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CCA2B8-3A83-4C0A-9B01-98A3FF4622CA}"/>
              </a:ext>
            </a:extLst>
          </p:cNvPr>
          <p:cNvSpPr/>
          <p:nvPr/>
        </p:nvSpPr>
        <p:spPr>
          <a:xfrm>
            <a:off x="4971089" y="5312316"/>
            <a:ext cx="1728192" cy="241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7F4BD8-9D9D-4654-8581-CAC1133F2ED2}"/>
              </a:ext>
            </a:extLst>
          </p:cNvPr>
          <p:cNvSpPr/>
          <p:nvPr/>
        </p:nvSpPr>
        <p:spPr>
          <a:xfrm>
            <a:off x="7097639" y="5312315"/>
            <a:ext cx="1728192" cy="241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B8A5E2-D008-4B01-A427-0BC56EE9F004}"/>
              </a:ext>
            </a:extLst>
          </p:cNvPr>
          <p:cNvSpPr/>
          <p:nvPr/>
        </p:nvSpPr>
        <p:spPr>
          <a:xfrm>
            <a:off x="4971089" y="3911385"/>
            <a:ext cx="691175" cy="745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DAB00D-00F2-462B-AD14-B89C3B05F9E5}"/>
              </a:ext>
            </a:extLst>
          </p:cNvPr>
          <p:cNvSpPr/>
          <p:nvPr/>
        </p:nvSpPr>
        <p:spPr>
          <a:xfrm>
            <a:off x="2753045" y="5634655"/>
            <a:ext cx="691175" cy="745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A931F7-2E60-47A5-B4BA-47FE80453B45}"/>
              </a:ext>
            </a:extLst>
          </p:cNvPr>
          <p:cNvSpPr/>
          <p:nvPr/>
        </p:nvSpPr>
        <p:spPr>
          <a:xfrm>
            <a:off x="4982908" y="5634655"/>
            <a:ext cx="691175" cy="745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854D99-FF29-4DBB-8FB3-36984FA30000}"/>
              </a:ext>
            </a:extLst>
          </p:cNvPr>
          <p:cNvSpPr/>
          <p:nvPr/>
        </p:nvSpPr>
        <p:spPr>
          <a:xfrm>
            <a:off x="7097639" y="5634655"/>
            <a:ext cx="691175" cy="745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A03051-75E6-4666-9C96-87C22C81277C}"/>
              </a:ext>
            </a:extLst>
          </p:cNvPr>
          <p:cNvSpPr/>
          <p:nvPr/>
        </p:nvSpPr>
        <p:spPr>
          <a:xfrm>
            <a:off x="3541111" y="5643316"/>
            <a:ext cx="920601" cy="728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C85E64-82D5-4B99-8AFC-A8CA4A0C3A86}"/>
              </a:ext>
            </a:extLst>
          </p:cNvPr>
          <p:cNvSpPr/>
          <p:nvPr/>
        </p:nvSpPr>
        <p:spPr>
          <a:xfrm>
            <a:off x="5744114" y="5635081"/>
            <a:ext cx="920601" cy="728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Form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ED2B1F-3232-4D44-9745-92E14A46F7E5}"/>
              </a:ext>
            </a:extLst>
          </p:cNvPr>
          <p:cNvSpPr/>
          <p:nvPr/>
        </p:nvSpPr>
        <p:spPr>
          <a:xfrm>
            <a:off x="7885705" y="5652393"/>
            <a:ext cx="920601" cy="728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Memo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Detail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E4687C-4CDF-45BB-AA28-138FD0974184}"/>
              </a:ext>
            </a:extLst>
          </p:cNvPr>
          <p:cNvSpPr/>
          <p:nvPr/>
        </p:nvSpPr>
        <p:spPr>
          <a:xfrm>
            <a:off x="684828" y="4104806"/>
            <a:ext cx="1650825" cy="704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Signin</a:t>
            </a:r>
            <a:r>
              <a:rPr lang="en-US" altLang="ko-KR" sz="1200" dirty="0">
                <a:solidFill>
                  <a:schemeClr val="tx1"/>
                </a:solidFill>
              </a:rPr>
              <a:t> &amp; Signup Form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6C371E-58A0-4FF3-97C7-CB4506B51ED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181315" y="3054660"/>
            <a:ext cx="1653870" cy="1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4C4AC7E-543B-4889-BC4A-F8FA61D02389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flipH="1">
            <a:off x="1586768" y="3054892"/>
            <a:ext cx="2594547" cy="3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2B2AD-15DA-4F59-8788-777E5ECE6FEC}"/>
              </a:ext>
            </a:extLst>
          </p:cNvPr>
          <p:cNvSpPr txBox="1"/>
          <p:nvPr/>
        </p:nvSpPr>
        <p:spPr>
          <a:xfrm>
            <a:off x="899592" y="3394573"/>
            <a:ext cx="1374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LoginPageLayout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07D4CFE-7207-4A8E-9497-E0F758601FE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09365" y="4728357"/>
            <a:ext cx="2152370" cy="50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F08F7DB-8C25-4886-8578-681BE534641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17141" y="4724594"/>
            <a:ext cx="2218044" cy="50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B20EC12-8F09-4D77-8DED-BCA23F90F646}"/>
              </a:ext>
            </a:extLst>
          </p:cNvPr>
          <p:cNvCxnSpPr>
            <a:cxnSpLocks/>
          </p:cNvCxnSpPr>
          <p:nvPr/>
        </p:nvCxnSpPr>
        <p:spPr>
          <a:xfrm>
            <a:off x="5809365" y="4722675"/>
            <a:ext cx="0" cy="50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3E2CD2-0616-42CC-80FA-6AB2CBC76890}"/>
              </a:ext>
            </a:extLst>
          </p:cNvPr>
          <p:cNvSpPr txBox="1"/>
          <p:nvPr/>
        </p:nvSpPr>
        <p:spPr>
          <a:xfrm>
            <a:off x="5138969" y="3239224"/>
            <a:ext cx="139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BoardPageLayout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16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3568" y="621879"/>
            <a:ext cx="7019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FrontEnd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–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b="1" dirty="0" err="1">
                <a:latin typeface="HY강B" pitchFamily="18" charset="-127"/>
                <a:ea typeface="HY강B" pitchFamily="18" charset="-127"/>
              </a:rPr>
              <a:t>Vuex</a:t>
            </a:r>
            <a:r>
              <a:rPr lang="en-US" altLang="ko-KR" sz="3600" b="1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600" b="1" dirty="0">
                <a:latin typeface="HY강B" pitchFamily="18" charset="-127"/>
                <a:ea typeface="HY강B" pitchFamily="18" charset="-127"/>
              </a:rPr>
              <a:t>상태관리 도구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1B6A5FF-BA69-4942-885B-D30E32F857E4}"/>
              </a:ext>
            </a:extLst>
          </p:cNvPr>
          <p:cNvSpPr txBox="1">
            <a:spLocks/>
          </p:cNvSpPr>
          <p:nvPr/>
        </p:nvSpPr>
        <p:spPr>
          <a:xfrm>
            <a:off x="713514" y="4486856"/>
            <a:ext cx="7962941" cy="2291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Vue.js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는 데이터가 단방향으로 데이터가 흐르는 구조입니다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그래서 컴포넌트들은 자식 컴포넌트에게는 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props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로 데이터를 전달하고 부모 컴포넌트에게는 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emit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로 이벤트 발생을 알려야 합니다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그래서 데이터가 어떻게 흘러갈지 예측은 쉬우나 컴포넌트들이 많아지면 많아질수록 컴포넌트 간에 데이터 전달이 어려워집니다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이러한 문제를 해결하기위해 </a:t>
            </a:r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Vuex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를 통해 중앙 집중식으로 상태 정보를 관리할 수 있게 되어 모든 컴포넌트들이 동일한 조건에서 접근할 수 있게 되었고 이에 따라 효율적으로 </a:t>
            </a:r>
            <a:r>
              <a:rPr lang="ko-KR" altLang="en-US" sz="1000" dirty="0" err="1">
                <a:latin typeface="HY강B" pitchFamily="18" charset="-127"/>
                <a:ea typeface="HY강B" pitchFamily="18" charset="-127"/>
              </a:rPr>
              <a:t>상태값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(data)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을 조작할 수 있었습니다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소규모의 프로젝트에서 </a:t>
            </a:r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Vuex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를 도입하는 것은 오히려 시간을 더 할애해야 하는 경우가 생길 수도 있지만 추후 프로젝트가 확장 될 것을 생각해 </a:t>
            </a:r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Vuex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를 도입 </a:t>
            </a:r>
            <a:r>
              <a:rPr lang="ko-KR" altLang="en-US" sz="1000" dirty="0" err="1">
                <a:latin typeface="HY강B" pitchFamily="18" charset="-127"/>
                <a:ea typeface="HY강B" pitchFamily="18" charset="-127"/>
              </a:rPr>
              <a:t>해야겠다고</a:t>
            </a:r>
            <a:r>
              <a:rPr lang="ko-KR" altLang="en-US" sz="1000" dirty="0">
                <a:latin typeface="HY강B" pitchFamily="18" charset="-127"/>
                <a:ea typeface="HY강B" pitchFamily="18" charset="-127"/>
              </a:rPr>
              <a:t> 판단하였습니다</a:t>
            </a:r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AFCEA-C947-45B4-BB04-7E572FEB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70" y="1358847"/>
            <a:ext cx="3678878" cy="2760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DCB31-6CDF-4F05-9C83-435BDDD07C81}"/>
              </a:ext>
            </a:extLst>
          </p:cNvPr>
          <p:cNvSpPr txBox="1"/>
          <p:nvPr/>
        </p:nvSpPr>
        <p:spPr>
          <a:xfrm>
            <a:off x="6156176" y="4094341"/>
            <a:ext cx="173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Vuex</a:t>
            </a:r>
            <a:r>
              <a:rPr lang="ko-KR" altLang="en-US" sz="1200" b="1" dirty="0"/>
              <a:t>의 상태관리 방법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CB71B7-3789-4A25-B5A8-904D4D6C9F3E}"/>
              </a:ext>
            </a:extLst>
          </p:cNvPr>
          <p:cNvSpPr/>
          <p:nvPr/>
        </p:nvSpPr>
        <p:spPr>
          <a:xfrm>
            <a:off x="830237" y="1754523"/>
            <a:ext cx="3024336" cy="489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부모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833B7-5166-4CC7-85E2-5C5D808DDDFD}"/>
              </a:ext>
            </a:extLst>
          </p:cNvPr>
          <p:cNvSpPr/>
          <p:nvPr/>
        </p:nvSpPr>
        <p:spPr>
          <a:xfrm>
            <a:off x="827584" y="2632539"/>
            <a:ext cx="3024336" cy="489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자식 </a:t>
            </a:r>
            <a:r>
              <a:rPr lang="en-US" altLang="ko-KR" dirty="0"/>
              <a:t>Component 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8A6C17-3F9E-44F4-9C8D-58A1CD058E6C}"/>
              </a:ext>
            </a:extLst>
          </p:cNvPr>
          <p:cNvSpPr/>
          <p:nvPr/>
        </p:nvSpPr>
        <p:spPr>
          <a:xfrm>
            <a:off x="827584" y="3517098"/>
            <a:ext cx="3024336" cy="489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자식 </a:t>
            </a:r>
            <a:r>
              <a:rPr lang="en-US" altLang="ko-KR" dirty="0"/>
              <a:t>Component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F2F0A-602C-4303-9A06-5F57CB152B9A}"/>
              </a:ext>
            </a:extLst>
          </p:cNvPr>
          <p:cNvSpPr txBox="1"/>
          <p:nvPr/>
        </p:nvSpPr>
        <p:spPr>
          <a:xfrm>
            <a:off x="932380" y="4062812"/>
            <a:ext cx="2986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Vue</a:t>
            </a:r>
            <a:r>
              <a:rPr lang="ko-KR" altLang="en-US" sz="1200" b="1" dirty="0"/>
              <a:t>에서의 기본적인 컴포넌트 통신 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16F4D-4C64-452C-93C3-E148D1F208B5}"/>
              </a:ext>
            </a:extLst>
          </p:cNvPr>
          <p:cNvSpPr txBox="1"/>
          <p:nvPr/>
        </p:nvSpPr>
        <p:spPr>
          <a:xfrm>
            <a:off x="4097467" y="2692994"/>
            <a:ext cx="98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 </a:t>
            </a:r>
          </a:p>
          <a:p>
            <a:r>
              <a:rPr lang="en-US" altLang="ko-KR" sz="1200" b="1" dirty="0"/>
              <a:t>Props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834B73-CDE8-4281-A549-837E7C19E22D}"/>
              </a:ext>
            </a:extLst>
          </p:cNvPr>
          <p:cNvSpPr txBox="1"/>
          <p:nvPr/>
        </p:nvSpPr>
        <p:spPr>
          <a:xfrm>
            <a:off x="-47537" y="2629498"/>
            <a:ext cx="73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Emit Events</a:t>
            </a:r>
            <a:endParaRPr lang="ko-KR" altLang="en-US" sz="1200" b="1" dirty="0"/>
          </a:p>
        </p:txBody>
      </p:sp>
      <p:sp>
        <p:nvSpPr>
          <p:cNvPr id="25" name="화살표: 왼쪽으로 구부러짐 24">
            <a:extLst>
              <a:ext uri="{FF2B5EF4-FFF2-40B4-BE49-F238E27FC236}">
                <a16:creationId xmlns:a16="http://schemas.microsoft.com/office/drawing/2014/main" id="{C791E4C5-ECDD-412C-9B48-33B2F0C09DF7}"/>
              </a:ext>
            </a:extLst>
          </p:cNvPr>
          <p:cNvSpPr/>
          <p:nvPr/>
        </p:nvSpPr>
        <p:spPr>
          <a:xfrm>
            <a:off x="3944860" y="1967621"/>
            <a:ext cx="304158" cy="9020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3DC69488-B494-457A-9B81-13028153725D}"/>
              </a:ext>
            </a:extLst>
          </p:cNvPr>
          <p:cNvSpPr/>
          <p:nvPr/>
        </p:nvSpPr>
        <p:spPr>
          <a:xfrm>
            <a:off x="3944860" y="2977969"/>
            <a:ext cx="304158" cy="9020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왼쪽으로 구부러짐 27">
            <a:extLst>
              <a:ext uri="{FF2B5EF4-FFF2-40B4-BE49-F238E27FC236}">
                <a16:creationId xmlns:a16="http://schemas.microsoft.com/office/drawing/2014/main" id="{B5FEB7A5-7F30-4F74-A403-A7C363A6C203}"/>
              </a:ext>
            </a:extLst>
          </p:cNvPr>
          <p:cNvSpPr/>
          <p:nvPr/>
        </p:nvSpPr>
        <p:spPr>
          <a:xfrm rot="10800000">
            <a:off x="457021" y="2923826"/>
            <a:ext cx="304158" cy="9020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왼쪽으로 구부러짐 28">
            <a:extLst>
              <a:ext uri="{FF2B5EF4-FFF2-40B4-BE49-F238E27FC236}">
                <a16:creationId xmlns:a16="http://schemas.microsoft.com/office/drawing/2014/main" id="{D7513626-E107-4046-B6C4-B58AF416AA1E}"/>
              </a:ext>
            </a:extLst>
          </p:cNvPr>
          <p:cNvSpPr/>
          <p:nvPr/>
        </p:nvSpPr>
        <p:spPr>
          <a:xfrm rot="10800000">
            <a:off x="497579" y="1973703"/>
            <a:ext cx="263708" cy="9020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1741</Words>
  <Application>Microsoft Office PowerPoint</Application>
  <PresentationFormat>화면 슬라이드 쇼(4:3)</PresentationFormat>
  <Paragraphs>321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HY강B</vt:lpstr>
      <vt:lpstr>HY강M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jiyoung</dc:creator>
  <cp:lastModifiedBy>USER-PC</cp:lastModifiedBy>
  <cp:revision>208</cp:revision>
  <dcterms:created xsi:type="dcterms:W3CDTF">2013-05-21T15:52:48Z</dcterms:created>
  <dcterms:modified xsi:type="dcterms:W3CDTF">2021-04-27T04:54:10Z</dcterms:modified>
</cp:coreProperties>
</file>