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86" r:id="rId2"/>
    <p:sldId id="262" r:id="rId3"/>
    <p:sldId id="259" r:id="rId4"/>
    <p:sldId id="290" r:id="rId5"/>
    <p:sldId id="291" r:id="rId6"/>
    <p:sldId id="292" r:id="rId7"/>
    <p:sldId id="268" r:id="rId8"/>
    <p:sldId id="270" r:id="rId9"/>
    <p:sldId id="271" r:id="rId10"/>
    <p:sldId id="272" r:id="rId11"/>
    <p:sldId id="295" r:id="rId12"/>
    <p:sldId id="296" r:id="rId13"/>
    <p:sldId id="297" r:id="rId14"/>
    <p:sldId id="318" r:id="rId15"/>
    <p:sldId id="298" r:id="rId16"/>
    <p:sldId id="299" r:id="rId17"/>
    <p:sldId id="300" r:id="rId18"/>
    <p:sldId id="301" r:id="rId19"/>
    <p:sldId id="302" r:id="rId20"/>
    <p:sldId id="303" r:id="rId21"/>
    <p:sldId id="326" r:id="rId22"/>
    <p:sldId id="332" r:id="rId23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9966FF"/>
    <a:srgbClr val="D1B2E8"/>
    <a:srgbClr val="AE7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59" autoAdjust="0"/>
  </p:normalViewPr>
  <p:slideViewPr>
    <p:cSldViewPr>
      <p:cViewPr>
        <p:scale>
          <a:sx n="50" d="100"/>
          <a:sy n="50" d="100"/>
        </p:scale>
        <p:origin x="1020" y="7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80" y="68"/>
      </p:cViewPr>
      <p:guideLst>
        <p:guide orient="horz" pos="3156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r>
              <a:rPr lang="ko-KR" altLang="en-US" smtClean="0"/>
              <a:t>스마트웹</a:t>
            </a:r>
            <a:r>
              <a:rPr lang="en-US" altLang="ko-KR" smtClean="0"/>
              <a:t>/</a:t>
            </a:r>
            <a:r>
              <a:rPr lang="ko-KR" altLang="en-US" smtClean="0"/>
              <a:t>앱 프로그래밍 프로그램 구현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84A5D42-2657-4296-A3D4-E475B45A58B4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3E5061-FF2B-46D6-B3C4-779BEFF01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546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DF931A75-1ACF-4A69-A3F3-6300AA617C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752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7973-BFF8-4A58-8653-A25FF4B2F3C5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F5BD-05AF-4222-B9B8-A9A1EFA5E9F3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6870-2B72-4153-A269-E42D1FDCD6CE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832-E9F8-467A-ABF9-9B91D468105E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6055-6296-49C3-BBF4-4C1604F45F5B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799D-DD45-47FD-BA85-F6465BE4601E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39D7-C80D-49F5-88BE-759A31331D13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2E40-1F0A-43EB-B5CA-8B6C59596900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2CC5-6EA9-4895-AB79-0E07CB9AD1F5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C6D1-D85B-4901-877F-102F8971B6AC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3045-E8A1-41F4-9386-1B9DEA58BFBD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EC9A-51D1-4F98-9C40-C752B3018444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빅데이터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31EC-89C3-452A-A9BA-B5424ADA6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07704" y="2947591"/>
            <a:ext cx="54505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blipFill>
                  <a:blip r:embed="rId2"/>
                  <a:stretch>
                    <a:fillRect/>
                  </a:stretch>
                </a:blipFill>
                <a:latin typeface="HY강B" pitchFamily="18" charset="-127"/>
                <a:ea typeface="HY강B" pitchFamily="18" charset="-127"/>
              </a:rPr>
              <a:t>롯데자이언트</a:t>
            </a:r>
            <a:r>
              <a:rPr lang="ko-KR" altLang="en-US" sz="4400" dirty="0" smtClean="0">
                <a:blipFill>
                  <a:blip r:embed="rId2"/>
                  <a:stretch>
                    <a:fillRect/>
                  </a:stretch>
                </a:blipFill>
                <a:latin typeface="HY강B" pitchFamily="18" charset="-127"/>
                <a:ea typeface="HY강B" pitchFamily="18" charset="-127"/>
              </a:rPr>
              <a:t> 쇼핑몰</a:t>
            </a:r>
            <a:endParaRPr lang="ko-KR" altLang="en-US" sz="4400" dirty="0">
              <a:blipFill>
                <a:blip r:embed="rId2"/>
                <a:stretch>
                  <a:fillRect/>
                </a:stretch>
              </a:blip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5329" y="2209056"/>
            <a:ext cx="2739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 smtClean="0">
                <a:blipFill>
                  <a:blip r:embed="rId2"/>
                  <a:stretch>
                    <a:fillRect/>
                  </a:stretch>
                </a:blip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4400" dirty="0" smtClean="0">
                <a:blipFill>
                  <a:blip r:embed="rId2"/>
                  <a:stretch>
                    <a:fillRect/>
                  </a:stretch>
                </a:blipFill>
                <a:latin typeface="HY강B" pitchFamily="18" charset="-127"/>
                <a:ea typeface="HY강B" pitchFamily="18" charset="-127"/>
              </a:rPr>
              <a:t> Giant</a:t>
            </a:r>
            <a:endParaRPr lang="ko-KR" altLang="en-US" sz="4400" dirty="0">
              <a:blipFill>
                <a:blip r:embed="rId2"/>
                <a:stretch>
                  <a:fillRect/>
                </a:stretch>
              </a:blip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43E8-B95C-48BB-B426-B626D6CFF110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68760"/>
            <a:ext cx="9144000" cy="1372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07923" y="386104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11/3~11/4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7809" y="4035499"/>
            <a:ext cx="311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Main Template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3618" y="459853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메인 템플릿 개발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547" y="5013401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메인 템플릿 구상 및 간단한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CSS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구현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525344"/>
            <a:ext cx="9144000" cy="22572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900" y="68033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 Shop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649" y="19973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일정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785" y="29196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32000" y="170080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‘~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10/31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7784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’11/3~4</a:t>
            </a:r>
            <a:endParaRPr lang="ko-KR" altLang="en-US" b="1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1920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’11/5~6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171394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’11/7~20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17139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’11/21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0" y="2514469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13025" y="173553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’11/22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852936"/>
            <a:ext cx="4932040" cy="324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196582" y="169151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11/1~2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>
            <a:off x="3131840" y="2348880"/>
            <a:ext cx="334117" cy="28803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3D76-5DD2-4E2D-A7CC-BC20D348D9B0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68760"/>
            <a:ext cx="9144000" cy="1372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38610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11/5~6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6043" y="4035499"/>
            <a:ext cx="273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Development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60173" y="4598538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HY강B" pitchFamily="18" charset="-127"/>
                <a:ea typeface="HY강B" pitchFamily="18" charset="-127"/>
              </a:rPr>
              <a:t>Servlet,JSP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개발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5684" y="5013401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로그인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회원정보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관리자페이지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525344"/>
            <a:ext cx="9144000" cy="22572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900" y="68033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 Shop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649" y="19973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일정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785" y="29196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32000" y="170080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‘~10/31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3648" y="17139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’11/1~2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1920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’11/5~6</a:t>
            </a:r>
            <a:endParaRPr lang="ko-KR" altLang="en-US" b="1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171394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’11/7~20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17139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’11/21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0" y="2514469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13025" y="173553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’11/22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708920"/>
            <a:ext cx="2952328" cy="205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077072"/>
            <a:ext cx="3888432" cy="204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2699792" y="17130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’11/3~4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>
            <a:off x="4381899" y="2348880"/>
            <a:ext cx="334117" cy="28803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35AC-91BB-4DBA-8E3B-8DFD6B81634B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68760"/>
            <a:ext cx="9144000" cy="1372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10524" y="386104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11/7~20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6043" y="4035499"/>
            <a:ext cx="273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Development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60173" y="4598538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HY강B" pitchFamily="18" charset="-127"/>
                <a:ea typeface="HY강B" pitchFamily="18" charset="-127"/>
              </a:rPr>
              <a:t>Servlet,JSP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개발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0039" y="5013401"/>
            <a:ext cx="2428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구단소개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선수단소개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경기정보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팬게시판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공지사항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쇼핑몰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관리자 메뉴 작성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525344"/>
            <a:ext cx="9144000" cy="22572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900" y="68033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 Shop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649" y="19973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일정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785" y="29196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32000" y="170080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‘~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10/31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3648" y="17139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’11/1~2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7784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’11/3~4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1920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’11/5~6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171394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’11/7~20</a:t>
            </a:r>
            <a:endParaRPr lang="ko-KR" altLang="en-US" b="1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17139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’11/21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0" y="2514469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13025" y="173553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’11/22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708920"/>
            <a:ext cx="3744416" cy="22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005064"/>
            <a:ext cx="4209505" cy="225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이등변 삼각형 24"/>
          <p:cNvSpPr/>
          <p:nvPr/>
        </p:nvSpPr>
        <p:spPr>
          <a:xfrm>
            <a:off x="5678043" y="2348880"/>
            <a:ext cx="334117" cy="28803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7CF2-2E2B-4076-873E-CD33A2EF1DB0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68760"/>
            <a:ext cx="9144000" cy="1372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0432" y="386104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21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일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5635" y="403549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디버깅 작업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9662" y="4725144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버그 </a:t>
            </a:r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수정및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 화면 조정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525344"/>
            <a:ext cx="9144000" cy="22572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900" y="68033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 Shop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649" y="19973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일정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785" y="29196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32000" y="170080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‘~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10/31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3648" y="17139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’11/1~2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7784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’11/3~4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1920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’11/5~6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171394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’11/7~20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17139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’11/21</a:t>
            </a:r>
            <a:endParaRPr lang="ko-KR" altLang="en-US" b="1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-27181" y="2514469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13025" y="173553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11/22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924944"/>
            <a:ext cx="463933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이등변 삼각형 21"/>
          <p:cNvSpPr/>
          <p:nvPr/>
        </p:nvSpPr>
        <p:spPr>
          <a:xfrm>
            <a:off x="6758163" y="2348880"/>
            <a:ext cx="334117" cy="28803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F878-C4C9-439D-83EE-670C1FC7D504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68760"/>
            <a:ext cx="9144000" cy="1372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37170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11/22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4035499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사전 시뮬레이션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525344"/>
            <a:ext cx="9144000" cy="22572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900" y="68033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 Shop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649" y="19973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일정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785" y="29196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122" name="Picture 2" descr="C:\Users\jiyoung\Downloads\이미지 1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996952"/>
            <a:ext cx="4078705" cy="23042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-232000" y="170080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‘~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10/31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3648" y="17139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’11/1~2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7784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’11/3~4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1920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’11/5~6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171394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’11/7~20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7981" y="172693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’11/21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-35496" y="2514469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13025" y="173553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‘11/22</a:t>
            </a:r>
            <a:endParaRPr lang="ko-KR" altLang="en-US" b="1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이등변 삼각형 21"/>
          <p:cNvSpPr/>
          <p:nvPr/>
        </p:nvSpPr>
        <p:spPr>
          <a:xfrm>
            <a:off x="8054307" y="2348880"/>
            <a:ext cx="334117" cy="28803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8B81-EFB2-4035-8A26-0FBBD8D2220B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6"/>
          <p:cNvGrpSpPr/>
          <p:nvPr/>
        </p:nvGrpSpPr>
        <p:grpSpPr>
          <a:xfrm>
            <a:off x="827584" y="1556792"/>
            <a:ext cx="1656184" cy="1656184"/>
            <a:chOff x="965719" y="4134874"/>
            <a:chExt cx="2244544" cy="2463158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969058" y="4522568"/>
              <a:ext cx="2240304" cy="207546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65719" y="4134874"/>
              <a:ext cx="2244544" cy="38027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shop_order</a:t>
              </a:r>
              <a:endPara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(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상품주문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</p:grpSp>
      <p:grpSp>
        <p:nvGrpSpPr>
          <p:cNvPr id="6" name="그룹 59"/>
          <p:cNvGrpSpPr/>
          <p:nvPr/>
        </p:nvGrpSpPr>
        <p:grpSpPr>
          <a:xfrm>
            <a:off x="5004048" y="1556792"/>
            <a:ext cx="1568116" cy="936104"/>
            <a:chOff x="3854825" y="1210217"/>
            <a:chExt cx="1927412" cy="2196353"/>
          </a:xfrm>
          <a:noFill/>
        </p:grpSpPr>
        <p:sp>
          <p:nvSpPr>
            <p:cNvPr id="59" name="직사각형 58"/>
            <p:cNvSpPr/>
            <p:nvPr/>
          </p:nvSpPr>
          <p:spPr>
            <a:xfrm>
              <a:off x="3854826" y="1519851"/>
              <a:ext cx="1927411" cy="188671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54825" y="1210217"/>
              <a:ext cx="1927411" cy="318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admin(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관리자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</p:grpSp>
      <p:grpSp>
        <p:nvGrpSpPr>
          <p:cNvPr id="8" name="그룹 61"/>
          <p:cNvGrpSpPr/>
          <p:nvPr/>
        </p:nvGrpSpPr>
        <p:grpSpPr>
          <a:xfrm>
            <a:off x="6876256" y="1484784"/>
            <a:ext cx="1522943" cy="1584176"/>
            <a:chOff x="6077761" y="658223"/>
            <a:chExt cx="2026332" cy="2273235"/>
          </a:xfrm>
          <a:noFill/>
        </p:grpSpPr>
        <p:sp>
          <p:nvSpPr>
            <p:cNvPr id="61" name="직사각형 60"/>
            <p:cNvSpPr/>
            <p:nvPr/>
          </p:nvSpPr>
          <p:spPr>
            <a:xfrm>
              <a:off x="6080818" y="1079687"/>
              <a:ext cx="2014311" cy="185177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77761" y="658223"/>
              <a:ext cx="2026332" cy="42146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member(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고객마스터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</p:grpSp>
      <p:grpSp>
        <p:nvGrpSpPr>
          <p:cNvPr id="9" name="그룹 16"/>
          <p:cNvGrpSpPr/>
          <p:nvPr/>
        </p:nvGrpSpPr>
        <p:grpSpPr>
          <a:xfrm>
            <a:off x="2816575" y="1556793"/>
            <a:ext cx="1653359" cy="1730385"/>
            <a:chOff x="704849" y="1397543"/>
            <a:chExt cx="2271064" cy="2183235"/>
          </a:xfrm>
          <a:noFill/>
        </p:grpSpPr>
        <p:sp>
          <p:nvSpPr>
            <p:cNvPr id="16" name="직사각형 15"/>
            <p:cNvSpPr/>
            <p:nvPr/>
          </p:nvSpPr>
          <p:spPr>
            <a:xfrm>
              <a:off x="704849" y="1803067"/>
              <a:ext cx="2271064" cy="177771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04849" y="1397543"/>
              <a:ext cx="2271064" cy="39830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shop_product</a:t>
              </a:r>
              <a:endPara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(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상품 마스터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4934696" y="3154444"/>
            <a:ext cx="1591044" cy="18587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932040" y="2852936"/>
            <a:ext cx="1593700" cy="30150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Hitterinfo</a:t>
            </a:r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타자정보</a:t>
            </a:r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grpSp>
        <p:nvGrpSpPr>
          <p:cNvPr id="11" name="그룹 1027"/>
          <p:cNvGrpSpPr/>
          <p:nvPr/>
        </p:nvGrpSpPr>
        <p:grpSpPr>
          <a:xfrm>
            <a:off x="2843808" y="3573016"/>
            <a:ext cx="1604555" cy="864096"/>
            <a:chOff x="6525526" y="2758523"/>
            <a:chExt cx="2053713" cy="1735207"/>
          </a:xfrm>
          <a:noFill/>
        </p:grpSpPr>
        <p:sp>
          <p:nvSpPr>
            <p:cNvPr id="1024" name="직사각형 1023"/>
            <p:cNvSpPr/>
            <p:nvPr/>
          </p:nvSpPr>
          <p:spPr>
            <a:xfrm>
              <a:off x="6525526" y="3094552"/>
              <a:ext cx="2053713" cy="139917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26198" y="2758523"/>
              <a:ext cx="2053040" cy="34151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history(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구단연혁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32659" y="951111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( 1. DB </a:t>
            </a:r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구축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3408" y="470512"/>
            <a:ext cx="1999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개발과정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9552" y="5175656"/>
            <a:ext cx="1467296" cy="13614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smtClean="0">
                <a:latin typeface="HY강B" pitchFamily="18" charset="-127"/>
                <a:ea typeface="HY강B" pitchFamily="18" charset="-127"/>
              </a:rPr>
              <a:t>DB </a:t>
            </a:r>
            <a:r>
              <a:rPr lang="ko-KR" altLang="en-US" b="1" spc="-50" dirty="0" smtClean="0">
                <a:latin typeface="HY강B" pitchFamily="18" charset="-127"/>
                <a:ea typeface="HY강B" pitchFamily="18" charset="-127"/>
              </a:rPr>
              <a:t>구축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060822" y="5157192"/>
            <a:ext cx="6687642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endParaRPr lang="en-US" altLang="ko-KR" sz="14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 기존 설계기간에 설계한 대로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DB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구축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 테이블 간의 유기관계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점검후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최종 작성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4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2248" y="3788354"/>
            <a:ext cx="1591044" cy="12248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99592" y="3501008"/>
            <a:ext cx="1593700" cy="30150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player(</a:t>
            </a:r>
            <a:r>
              <a:rPr lang="ko-KR" altLang="en-US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선수마스터</a:t>
            </a:r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16832"/>
            <a:ext cx="15121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988840"/>
            <a:ext cx="144016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6986" y="1700808"/>
            <a:ext cx="13681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1844824"/>
            <a:ext cx="13681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7481" y="3869757"/>
            <a:ext cx="1368152" cy="104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3861048"/>
            <a:ext cx="150017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12757" y="3195558"/>
            <a:ext cx="1440160" cy="179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날짜 개체 틀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6AD4-DC93-4FB5-83C1-EDA03A81A0E2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9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250830" y="1684900"/>
            <a:ext cx="2169079" cy="123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기능에 따른 </a:t>
            </a:r>
            <a:endParaRPr lang="en-US" altLang="ko-KR" sz="1800" b="1" dirty="0" smtClean="0">
              <a:solidFill>
                <a:srgbClr val="3D3C3E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1800" b="1" dirty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패키지 구분</a:t>
            </a:r>
            <a:endParaRPr lang="en-US" altLang="ko-KR" sz="1800" b="1" dirty="0">
              <a:solidFill>
                <a:srgbClr val="3D3C3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2262700" y="1587501"/>
            <a:ext cx="6989820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Model , View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, Controller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에 따른 패키지 생성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en-US" altLang="ko-KR" sz="1800" dirty="0" err="1" smtClean="0">
                <a:latin typeface="HY강B" pitchFamily="18" charset="-127"/>
                <a:ea typeface="HY강B" pitchFamily="18" charset="-127"/>
              </a:rPr>
              <a:t>Servlet,Class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개발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Model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에 따른 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View (JSP)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개발 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오픈 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CSS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를 이용해 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View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에 적용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783" y="6034479"/>
            <a:ext cx="13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Servlet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개발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843808" y="4401637"/>
            <a:ext cx="376518" cy="51344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88397" y="6027254"/>
            <a:ext cx="16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View(JSP)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개발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5868144" y="4389284"/>
            <a:ext cx="376518" cy="51344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934415" y="6015158"/>
            <a:ext cx="16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CSS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적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용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3568" y="951111"/>
            <a:ext cx="32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2. MVC Command </a:t>
            </a:r>
            <a:r>
              <a:rPr lang="ko-KR" altLang="en-US" sz="20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코드 개발 </a:t>
            </a:r>
            <a:r>
              <a:rPr lang="en-US" altLang="ko-KR" sz="2000" spc="-15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03408" y="470512"/>
            <a:ext cx="1999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개발과정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140968"/>
            <a:ext cx="20002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068960"/>
            <a:ext cx="1944216" cy="295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3068960"/>
            <a:ext cx="208823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D5FA-036A-4E5A-BB57-90AEF49D59FA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1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844824"/>
            <a:ext cx="504056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직선 연결선 34"/>
          <p:cNvCxnSpPr/>
          <p:nvPr/>
        </p:nvCxnSpPr>
        <p:spPr>
          <a:xfrm>
            <a:off x="2411760" y="5229200"/>
            <a:ext cx="5040560" cy="0"/>
          </a:xfrm>
          <a:prstGeom prst="line">
            <a:avLst/>
          </a:prstGeom>
          <a:ln>
            <a:solidFill>
              <a:srgbClr val="9966FF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683568" y="951111"/>
            <a:ext cx="365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메인 화면 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–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 shop main 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설명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948264" y="1484784"/>
            <a:ext cx="648072" cy="288032"/>
          </a:xfrm>
          <a:prstGeom prst="line">
            <a:avLst/>
          </a:prstGeom>
          <a:ln w="19050">
            <a:solidFill>
              <a:srgbClr val="99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7668344" y="1268760"/>
            <a:ext cx="216024" cy="181676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524328" y="170080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사용자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관리자 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로그인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24328" y="134076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9966FF"/>
                </a:solidFill>
                <a:latin typeface="HY강B" pitchFamily="18" charset="-127"/>
                <a:ea typeface="HY강B" pitchFamily="18" charset="-127"/>
              </a:rPr>
              <a:t>로그인</a:t>
            </a:r>
            <a:endParaRPr lang="en-US" altLang="ko-KR" sz="1400" dirty="0" smtClean="0">
              <a:solidFill>
                <a:srgbClr val="9966FF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9" name="직선 연결선 68"/>
          <p:cNvCxnSpPr>
            <a:stCxn id="70" idx="3"/>
          </p:cNvCxnSpPr>
          <p:nvPr/>
        </p:nvCxnSpPr>
        <p:spPr>
          <a:xfrm flipH="1">
            <a:off x="4427984" y="1495838"/>
            <a:ext cx="247660" cy="276978"/>
          </a:xfrm>
          <a:prstGeom prst="line">
            <a:avLst/>
          </a:prstGeom>
          <a:ln w="19050">
            <a:solidFill>
              <a:srgbClr val="99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4644008" y="1340768"/>
            <a:ext cx="216024" cy="181676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932040" y="141277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메뉴부분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32040" y="105273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9966FF"/>
                </a:solidFill>
                <a:latin typeface="HY강B" pitchFamily="18" charset="-127"/>
                <a:ea typeface="HY강B" pitchFamily="18" charset="-127"/>
              </a:rPr>
              <a:t>Header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1816646" y="3036193"/>
            <a:ext cx="955154" cy="464815"/>
          </a:xfrm>
          <a:prstGeom prst="line">
            <a:avLst/>
          </a:prstGeom>
          <a:ln w="19050">
            <a:solidFill>
              <a:srgbClr val="99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1691680" y="2930277"/>
            <a:ext cx="216024" cy="181676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30610" y="307429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상품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Page)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27584" y="278626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9966FF"/>
                </a:solidFill>
                <a:latin typeface="HY강B" pitchFamily="18" charset="-127"/>
                <a:ea typeface="HY강B" pitchFamily="18" charset="-127"/>
              </a:rPr>
              <a:t>Article</a:t>
            </a:r>
          </a:p>
        </p:txBody>
      </p:sp>
      <p:cxnSp>
        <p:nvCxnSpPr>
          <p:cNvPr id="86" name="직선 연결선 85"/>
          <p:cNvCxnSpPr>
            <a:stCxn id="87" idx="7"/>
          </p:cNvCxnSpPr>
          <p:nvPr/>
        </p:nvCxnSpPr>
        <p:spPr>
          <a:xfrm flipV="1">
            <a:off x="3594735" y="5445226"/>
            <a:ext cx="257185" cy="458652"/>
          </a:xfrm>
          <a:prstGeom prst="line">
            <a:avLst/>
          </a:prstGeom>
          <a:ln w="19050">
            <a:solidFill>
              <a:srgbClr val="99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3410347" y="5877272"/>
            <a:ext cx="216024" cy="181676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555776" y="573325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9966FF"/>
                </a:solidFill>
                <a:latin typeface="HY강B" pitchFamily="18" charset="-127"/>
                <a:ea typeface="HY강B" pitchFamily="18" charset="-127"/>
              </a:rPr>
              <a:t>Footer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411760" y="2132856"/>
            <a:ext cx="5040560" cy="0"/>
          </a:xfrm>
          <a:prstGeom prst="line">
            <a:avLst/>
          </a:prstGeom>
          <a:ln>
            <a:solidFill>
              <a:srgbClr val="9966FF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4" name="날짜 개체 틀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01E-9AFD-4721-8AF9-82E661AAEFCC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오른쪽 화살표 47"/>
          <p:cNvSpPr/>
          <p:nvPr/>
        </p:nvSpPr>
        <p:spPr>
          <a:xfrm>
            <a:off x="5436096" y="3701997"/>
            <a:ext cx="376518" cy="375075"/>
          </a:xfrm>
          <a:prstGeom prst="rightArrow">
            <a:avLst/>
          </a:prstGeom>
          <a:noFill/>
          <a:ln>
            <a:solidFill>
              <a:srgbClr val="AE78D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3568" y="951111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회원가입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설명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172" y="2242964"/>
            <a:ext cx="2880320" cy="432048"/>
          </a:xfrm>
          <a:prstGeom prst="rect">
            <a:avLst/>
          </a:prstGeom>
          <a:noFill/>
          <a:ln>
            <a:solidFill>
              <a:srgbClr val="AE78D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50" dirty="0" smtClean="0">
                <a:latin typeface="HY강B" pitchFamily="18" charset="-127"/>
                <a:ea typeface="HY강B" pitchFamily="18" charset="-127"/>
              </a:rPr>
              <a:t>회원가입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994172" y="2747020"/>
            <a:ext cx="2880320" cy="288032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endParaRPr lang="en-US" altLang="ko-KR" sz="1400" b="1" spc="-50" dirty="0" smtClean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회원가입 버튼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을 누르면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회원 가입 화면이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보이고 자료를 입력한 후 등록버튼을 누르면 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가입완료가 됩니다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endParaRPr lang="en-US" altLang="ko-KR" sz="14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5544616" cy="415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636A-77B2-4C6F-A066-9D50F31EE760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7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03114" y="1954932"/>
            <a:ext cx="2880320" cy="432048"/>
          </a:xfrm>
          <a:prstGeom prst="rect">
            <a:avLst/>
          </a:prstGeom>
          <a:noFill/>
          <a:ln>
            <a:solidFill>
              <a:srgbClr val="AE78D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50" dirty="0" smtClean="0">
                <a:latin typeface="HY강B" pitchFamily="18" charset="-127"/>
                <a:ea typeface="HY강B" pitchFamily="18" charset="-127"/>
              </a:rPr>
              <a:t>로그인 화면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903114" y="2458988"/>
            <a:ext cx="2880320" cy="334627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아이디</a:t>
            </a:r>
            <a:r>
              <a:rPr lang="en-US" altLang="ko-KR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(ID)</a:t>
            </a:r>
            <a:r>
              <a:rPr lang="ko-KR" altLang="en-US" dirty="0" smtClean="0">
                <a:solidFill>
                  <a:srgbClr val="0070C0"/>
                </a:solidFill>
                <a:latin typeface="HY강B" pitchFamily="18" charset="-127"/>
                <a:ea typeface="HY강B" pitchFamily="18" charset="-127"/>
              </a:rPr>
              <a:t>와 패스워드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를입력하고 로그인 버튼을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클릭하면 </a:t>
            </a:r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메인화면이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보인다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5364088" y="3740097"/>
            <a:ext cx="376518" cy="375075"/>
          </a:xfrm>
          <a:prstGeom prst="rightArrow">
            <a:avLst/>
          </a:prstGeom>
          <a:noFill/>
          <a:ln>
            <a:solidFill>
              <a:srgbClr val="AE78D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83568" y="951111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로그인 화면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설명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20888"/>
            <a:ext cx="4860032" cy="28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5191-C3BA-4BAF-A91D-8EC3FF342E43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2659" y="951111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3408" y="470512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동기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259795" y="1631110"/>
            <a:ext cx="2169079" cy="123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800" b="1" dirty="0" err="1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 Giant </a:t>
            </a:r>
            <a:r>
              <a:rPr lang="ko-KR" altLang="en-US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쇼핑몰</a:t>
            </a:r>
            <a:endParaRPr lang="en-US" altLang="ko-KR" sz="1800" b="1" dirty="0">
              <a:solidFill>
                <a:srgbClr val="3D3C3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2265648" y="1202484"/>
            <a:ext cx="6706901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err="1" smtClean="0">
                <a:latin typeface="HY강B" pitchFamily="18" charset="-127"/>
                <a:ea typeface="HY강B" pitchFamily="18" charset="-127"/>
              </a:rPr>
              <a:t>롯데구단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 쇼핑몰 </a:t>
            </a:r>
            <a:r>
              <a:rPr lang="ko-KR" altLang="en-US" sz="1800" dirty="0" err="1" smtClean="0">
                <a:latin typeface="HY강B" pitchFamily="18" charset="-127"/>
                <a:ea typeface="HY강B" pitchFamily="18" charset="-127"/>
              </a:rPr>
              <a:t>관리및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 기록 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View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 smtClean="0">
                <a:latin typeface="HY강B" pitchFamily="18" charset="-127"/>
                <a:ea typeface="HY강B" pitchFamily="18" charset="-127"/>
              </a:rPr>
              <a:t>롯데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 선수들의 기록 확인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웹 뿐만 아니라 </a:t>
            </a:r>
            <a:r>
              <a:rPr lang="ko-KR" altLang="en-US" sz="1800" dirty="0" err="1" smtClean="0">
                <a:latin typeface="HY강B" pitchFamily="18" charset="-127"/>
                <a:ea typeface="HY강B" pitchFamily="18" charset="-127"/>
              </a:rPr>
              <a:t>모바일등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 다른 </a:t>
            </a:r>
            <a:r>
              <a:rPr lang="ko-KR" altLang="en-US" sz="1800" dirty="0" err="1" smtClean="0">
                <a:latin typeface="HY강B" pitchFamily="18" charset="-127"/>
                <a:ea typeface="HY강B" pitchFamily="18" charset="-127"/>
              </a:rPr>
              <a:t>플렛폼에서도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 호환 가능한   웹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표준 사이트 개발 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사용자 페이지와 관리자 페이지를 각각 개발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8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1FC6-4216-4D29-8DE6-F7D69E8760C2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940152" y="2098948"/>
            <a:ext cx="2880320" cy="432048"/>
          </a:xfrm>
          <a:prstGeom prst="rect">
            <a:avLst/>
          </a:prstGeom>
          <a:noFill/>
          <a:ln>
            <a:solidFill>
              <a:srgbClr val="AE78D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50" dirty="0" smtClean="0">
                <a:latin typeface="HY강B" pitchFamily="18" charset="-127"/>
                <a:ea typeface="HY강B" pitchFamily="18" charset="-127"/>
              </a:rPr>
              <a:t>회원정보 수정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40152" y="2603004"/>
            <a:ext cx="2880320" cy="334627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회원수정 버튼을 클릭하면 </a:t>
            </a:r>
            <a:endParaRPr lang="en-US" altLang="ko-KR" sz="14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회원정보를 수정할 수 있는 </a:t>
            </a:r>
            <a:endParaRPr lang="en-US" altLang="ko-KR" sz="14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화면이 나타난다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수정항목을 </a:t>
            </a:r>
            <a:r>
              <a:rPr lang="ko-KR" altLang="en-US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고친후</a:t>
            </a:r>
            <a:r>
              <a:rPr lang="ko-KR" altLang="en-US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회원수정을</a:t>
            </a:r>
            <a:endParaRPr lang="en-US" altLang="ko-KR" sz="14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클릭하면 회원정보가 변경된다</a:t>
            </a:r>
            <a:endParaRPr lang="en-US" altLang="ko-KR" sz="14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401126" y="3884113"/>
            <a:ext cx="376518" cy="375075"/>
          </a:xfrm>
          <a:prstGeom prst="rightArrow">
            <a:avLst/>
          </a:prstGeom>
          <a:noFill/>
          <a:ln>
            <a:solidFill>
              <a:srgbClr val="AE78D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951111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회원정보 수정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설명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76872"/>
            <a:ext cx="493204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A5E3-A69F-4724-9C53-77242BBE6158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3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51111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 Shop 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3408" y="470512"/>
            <a:ext cx="1545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코멘트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851789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생각했던 보다는 많은 웹 관련 프로그래밍 기법을 배울 수 있는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기회가 되었고 학습기간이 좀 더 부여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주졌다면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질적으로 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우수한  프로젝트를 구현하였으리라 생각됩니다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향후 학원에서 학습한 것을 토대로 실무에 보다 충실하게 적용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할 수 있도록 노력하겠습니다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342D-85C0-4830-8186-521E7CA2B409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87624" y="2046012"/>
            <a:ext cx="6305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blipFill>
                  <a:blip r:embed="rId2"/>
                  <a:stretch>
                    <a:fillRect/>
                  </a:stretch>
                </a:blipFill>
                <a:latin typeface="HY강B" pitchFamily="18" charset="-127"/>
                <a:ea typeface="HY강B" pitchFamily="18" charset="-127"/>
              </a:rPr>
              <a:t>Review End</a:t>
            </a:r>
            <a:endParaRPr lang="ko-KR" altLang="en-US" sz="9600" dirty="0">
              <a:blipFill>
                <a:blip r:embed="rId2"/>
                <a:stretch>
                  <a:fillRect/>
                </a:stretch>
              </a:blip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24E9-59FA-4856-9629-D57062BEC56F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68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바탕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2659" y="951111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3408" y="47051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예시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2425" y="4924426"/>
            <a:ext cx="1467296" cy="136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smtClean="0">
                <a:latin typeface="HY강B" pitchFamily="18" charset="-127"/>
                <a:ea typeface="HY강B" pitchFamily="18" charset="-127"/>
              </a:rPr>
              <a:t>웹 사이트</a:t>
            </a:r>
            <a:endParaRPr lang="ko-KR" altLang="en-US" sz="1400" b="1" spc="-5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6425" y="4895851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en-US" altLang="ko-KR" sz="14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HTML5 , JSP </a:t>
            </a:r>
            <a:r>
              <a:rPr lang="ko-KR" altLang="en-US" sz="14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기반</a:t>
            </a:r>
            <a:endParaRPr lang="en-US" altLang="ko-KR" sz="14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en-US" altLang="ko-KR" sz="14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MVC </a:t>
            </a:r>
            <a:r>
              <a:rPr lang="ko-KR" altLang="en-US" sz="14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모델</a:t>
            </a:r>
            <a:r>
              <a:rPr lang="en-US" altLang="ko-KR" sz="14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2  </a:t>
            </a:r>
            <a:r>
              <a:rPr lang="ko-KR" altLang="en-US" sz="14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코딩 디자인</a:t>
            </a:r>
            <a:endParaRPr lang="en-US" altLang="ko-KR" sz="14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marL="542925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en-US" altLang="ko-KR" sz="1400" b="1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jQuery</a:t>
            </a:r>
            <a:r>
              <a:rPr lang="en-US" altLang="ko-KR" sz="14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프레임워크 활용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87045" y="4904790"/>
            <a:ext cx="1467296" cy="136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smtClean="0">
                <a:latin typeface="HY강B" pitchFamily="18" charset="-127"/>
                <a:ea typeface="HY강B" pitchFamily="18" charset="-127"/>
              </a:rPr>
              <a:t>관리자 페이지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08316" y="4886326"/>
            <a:ext cx="2784164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endParaRPr lang="en-US" altLang="ko-KR" sz="14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marL="542925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4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공통코드 등록</a:t>
            </a:r>
            <a:endParaRPr lang="en-US" altLang="ko-KR" sz="14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4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선수등록</a:t>
            </a:r>
            <a:endParaRPr lang="en-US" altLang="ko-KR" sz="14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400" b="1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M" pitchFamily="18" charset="-127"/>
                <a:ea typeface="HY강M" pitchFamily="18" charset="-127"/>
              </a:rPr>
              <a:t>기록등록등</a:t>
            </a:r>
            <a:endParaRPr lang="en-US" altLang="ko-KR" sz="14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endParaRPr lang="en-US" altLang="ko-KR" sz="1400" b="1" spc="-50" dirty="0" smtClean="0">
              <a:solidFill>
                <a:schemeClr val="tx1">
                  <a:lumMod val="65000"/>
                  <a:lumOff val="3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56792"/>
            <a:ext cx="435597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556792"/>
            <a:ext cx="4176464" cy="322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56EE-4307-49B5-B14A-7AA5811C0538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2659" y="951111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3408" y="470512"/>
            <a:ext cx="1999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개발방향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10026" y="1609750"/>
            <a:ext cx="1957135" cy="48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1800" b="1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.  MVC </a:t>
            </a:r>
            <a:r>
              <a:rPr lang="ko-KR" altLang="en-US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패턴 구현</a:t>
            </a:r>
            <a:endParaRPr lang="en-US" altLang="ko-KR" sz="1800" b="1" dirty="0">
              <a:solidFill>
                <a:srgbClr val="3D3C3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2051720" y="1524746"/>
            <a:ext cx="7092280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게시판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공지사항은 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MVC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로 구현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Model –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데이터베이스 접속을 관리하고 </a:t>
            </a:r>
            <a:r>
              <a:rPr lang="en-US" altLang="ko-KR" sz="1800" dirty="0" err="1" smtClean="0">
                <a:latin typeface="HY강B" pitchFamily="18" charset="-127"/>
                <a:ea typeface="HY강B" pitchFamily="18" charset="-127"/>
              </a:rPr>
              <a:t>sql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을 제어하는 부분   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View - Model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에서 가져온 데이터들이 화면에 표시되는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부분</a:t>
            </a:r>
            <a:endParaRPr lang="ko-KR" altLang="en-US" sz="1800" dirty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Controller - URL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처리 및 </a:t>
            </a:r>
            <a:r>
              <a:rPr lang="ko-KR" altLang="en-US" sz="1800" dirty="0" err="1">
                <a:latin typeface="HY강B" pitchFamily="18" charset="-127"/>
                <a:ea typeface="HY강B" pitchFamily="18" charset="-127"/>
              </a:rPr>
              <a:t>파라미터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기능제어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부분</a:t>
            </a:r>
            <a:endParaRPr lang="ko-KR" altLang="en-US" sz="1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228186" y="4149080"/>
            <a:ext cx="1440160" cy="144016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MVC</a:t>
            </a:r>
          </a:p>
          <a:p>
            <a:pPr algn="ctr"/>
            <a:r>
              <a:rPr lang="ko-KR" altLang="en-US" sz="1400" dirty="0">
                <a:latin typeface="+mn-ea"/>
              </a:rPr>
              <a:t>모</a:t>
            </a:r>
            <a:r>
              <a:rPr lang="ko-KR" altLang="en-US" sz="1400" dirty="0" smtClean="0">
                <a:latin typeface="+mn-ea"/>
              </a:rPr>
              <a:t>델</a:t>
            </a:r>
            <a:r>
              <a:rPr lang="en-US" altLang="ko-KR" sz="1400" dirty="0" smtClean="0">
                <a:latin typeface="+mn-ea"/>
              </a:rPr>
              <a:t>2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9" name="Picture 2" descr="C:\Users\jiyoung\Downloads\cusmaker_com_20130525_1953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573016"/>
            <a:ext cx="4248472" cy="2907168"/>
          </a:xfrm>
          <a:prstGeom prst="rect">
            <a:avLst/>
          </a:prstGeom>
          <a:noFill/>
        </p:spPr>
      </p:pic>
      <p:sp>
        <p:nvSpPr>
          <p:cNvPr id="27" name="아래쪽 화살표 26"/>
          <p:cNvSpPr/>
          <p:nvPr/>
        </p:nvSpPr>
        <p:spPr>
          <a:xfrm rot="16200000">
            <a:off x="5363359" y="4725873"/>
            <a:ext cx="361500" cy="360041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0DC8-113C-4A5B-A3BF-FB4DC0B84903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2659" y="95111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 Shop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3408" y="470512"/>
            <a:ext cx="1999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개발방향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62255" y="1631110"/>
            <a:ext cx="2169079" cy="123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2.</a:t>
            </a:r>
            <a:r>
              <a:rPr lang="ko-KR" altLang="en-US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개발 전</a:t>
            </a:r>
            <a:endParaRPr lang="en-US" altLang="ko-KR" sz="1800" b="1" dirty="0" smtClean="0">
              <a:solidFill>
                <a:srgbClr val="3D3C3E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1800" b="1" dirty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      </a:t>
            </a:r>
            <a:r>
              <a:rPr lang="ko-KR" altLang="en-US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준비사항</a:t>
            </a:r>
            <a:endParaRPr lang="en-US" altLang="ko-KR" sz="1800" b="1" dirty="0">
              <a:solidFill>
                <a:srgbClr val="3D3C3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270720" y="1551641"/>
            <a:ext cx="6706901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사전 모델링을 통해 </a:t>
            </a:r>
            <a:r>
              <a:rPr lang="en-US" altLang="ko-KR" sz="1800" dirty="0" smtClean="0">
                <a:latin typeface="HY강B" pitchFamily="18" charset="-127"/>
                <a:ea typeface="HY강B" pitchFamily="18" charset="-127"/>
              </a:rPr>
              <a:t>DB</a:t>
            </a: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를 사전에 설계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스토리보드 작성으로 대략적인 화면 구성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2126-2AF3-4760-AF81-E82D2FDD2E2A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2636912"/>
            <a:ext cx="9048750" cy="367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2659" y="95111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 Shop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3408" y="470512"/>
            <a:ext cx="1999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개발방향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262255" y="1631110"/>
            <a:ext cx="2169079" cy="123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3.</a:t>
            </a:r>
            <a:r>
              <a:rPr lang="ko-KR" altLang="en-US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관리자 페이지 </a:t>
            </a:r>
            <a:endParaRPr lang="en-US" altLang="ko-KR" sz="1800" b="1" dirty="0" smtClean="0">
              <a:solidFill>
                <a:srgbClr val="3D3C3E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1800" b="1" dirty="0" smtClean="0">
                <a:solidFill>
                  <a:srgbClr val="3D3C3E"/>
                </a:solidFill>
                <a:latin typeface="HY강B" pitchFamily="18" charset="-127"/>
                <a:ea typeface="HY강B" pitchFamily="18" charset="-127"/>
              </a:rPr>
              <a:t>개발</a:t>
            </a:r>
            <a:endParaRPr lang="en-US" altLang="ko-KR" sz="1800" b="1" dirty="0">
              <a:solidFill>
                <a:srgbClr val="3D3C3E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2270720" y="1551641"/>
            <a:ext cx="6706901" cy="2165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관리자 페이지를 추가하여 상품추가 기능 화면 개발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공통 데이터 입력 화면 개발</a:t>
            </a:r>
            <a:endParaRPr lang="en-US" altLang="ko-KR" sz="1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강B" pitchFamily="18" charset="-127"/>
                <a:ea typeface="HY강B" pitchFamily="18" charset="-127"/>
              </a:rPr>
              <a:t>선수들의 기록을 등록하는 화면 개발</a:t>
            </a:r>
            <a:endParaRPr lang="ko-KR" altLang="en-US" sz="18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84984"/>
            <a:ext cx="6768752" cy="28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AE7-35BA-4E47-8C80-C3FF973FF083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528" y="1340768"/>
            <a:ext cx="8856984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lnSpc>
                <a:spcPct val="200000"/>
              </a:lnSpc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Tool &gt; Eclipse IDE for Enterprise Java Developers., SQL Developer, 	</a:t>
            </a:r>
            <a:r>
              <a:rPr lang="en-US" altLang="ko-KR" sz="2000" dirty="0" err="1" smtClean="0">
                <a:latin typeface="HY강M" pitchFamily="18" charset="-127"/>
                <a:ea typeface="HY강M" pitchFamily="18" charset="-127"/>
              </a:rPr>
              <a:t>XAMPP,PowerPointer</a:t>
            </a: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  <a:p>
            <a:pPr marL="0" indent="180975">
              <a:lnSpc>
                <a:spcPct val="200000"/>
              </a:lnSpc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JDK(JRE) &gt; JDK 1.8.0_211</a:t>
            </a:r>
          </a:p>
          <a:p>
            <a:pPr marL="0" indent="180975">
              <a:lnSpc>
                <a:spcPct val="200000"/>
              </a:lnSpc>
            </a:pPr>
            <a:r>
              <a:rPr lang="en-US" altLang="ko-KR" sz="2000" dirty="0" err="1" smtClean="0">
                <a:latin typeface="HY강M" pitchFamily="18" charset="-127"/>
                <a:ea typeface="HY강M" pitchFamily="18" charset="-127"/>
              </a:rPr>
              <a:t>DataBase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 &gt;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atin typeface="HY강M" pitchFamily="18" charset="-127"/>
                <a:ea typeface="HY강M" pitchFamily="18" charset="-127"/>
              </a:rPr>
              <a:t>mysql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 5.7</a:t>
            </a:r>
          </a:p>
          <a:p>
            <a:pPr marL="0" indent="180975">
              <a:lnSpc>
                <a:spcPct val="200000"/>
              </a:lnSpc>
            </a:pPr>
            <a:r>
              <a:rPr lang="en-US" altLang="ko-KR" sz="2000" dirty="0" err="1" smtClean="0">
                <a:latin typeface="HY강M" pitchFamily="18" charset="-127"/>
                <a:ea typeface="HY강M" pitchFamily="18" charset="-127"/>
              </a:rPr>
              <a:t>WebServer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 &gt;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Apache Tomcat 9.0</a:t>
            </a:r>
          </a:p>
          <a:p>
            <a:pPr marL="0" indent="180975">
              <a:lnSpc>
                <a:spcPct val="200000"/>
              </a:lnSpc>
            </a:pP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언어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&gt; HTML5 , JavaScript , CSS3 , JSP(Java &amp; </a:t>
            </a:r>
            <a:r>
              <a:rPr lang="en-US" altLang="ko-KR" sz="2000" dirty="0" err="1" smtClean="0">
                <a:latin typeface="HY강M" pitchFamily="18" charset="-127"/>
                <a:ea typeface="HY강M" pitchFamily="18" charset="-127"/>
              </a:rPr>
              <a:t>Servlet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 &amp; EL &amp; action &amp; xml)</a:t>
            </a:r>
          </a:p>
          <a:p>
            <a:pPr marL="0" indent="180975">
              <a:lnSpc>
                <a:spcPct val="200000"/>
              </a:lnSpc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library &gt;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JSTL , </a:t>
            </a:r>
            <a:r>
              <a:rPr lang="en-US" altLang="ko-KR" sz="2000" dirty="0" err="1" smtClean="0">
                <a:latin typeface="HY강M" pitchFamily="18" charset="-127"/>
                <a:ea typeface="HY강M" pitchFamily="18" charset="-127"/>
              </a:rPr>
              <a:t>jQuery</a:t>
            </a: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  <a:p>
            <a:pPr marL="0" indent="180975">
              <a:lnSpc>
                <a:spcPct val="200000"/>
              </a:lnSpc>
            </a:pP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사양 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&gt; 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인텔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 i5 64Bit , Windows7 Home Premium , RAM 8G , </a:t>
            </a:r>
            <a:r>
              <a:rPr lang="ko-KR" altLang="en-US" sz="1800" dirty="0" smtClean="0">
                <a:latin typeface="HY강M" pitchFamily="18" charset="-127"/>
                <a:ea typeface="HY강M" pitchFamily="18" charset="-127"/>
              </a:rPr>
              <a:t>내장그래픽</a:t>
            </a:r>
            <a:r>
              <a:rPr lang="en-US" altLang="ko-KR" sz="1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800" dirty="0" smtClean="0">
                <a:latin typeface="HY강M" pitchFamily="18" charset="-127"/>
                <a:ea typeface="HY강M" pitchFamily="18" charset="-127"/>
              </a:rPr>
              <a:t>카드</a:t>
            </a: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  <a:p>
            <a:pPr marL="0" indent="180975">
              <a:lnSpc>
                <a:spcPct val="150000"/>
              </a:lnSpc>
            </a:pPr>
            <a:endParaRPr lang="en-US" altLang="en-US" sz="1800" dirty="0" smtClean="0">
              <a:latin typeface="HY강M" pitchFamily="18" charset="-127"/>
              <a:ea typeface="HY강M" pitchFamily="18" charset="-127"/>
            </a:endParaRPr>
          </a:p>
          <a:p>
            <a:pPr marL="0" indent="180975"/>
            <a:endParaRPr lang="en-US" sz="900" dirty="0" smtClean="0"/>
          </a:p>
          <a:p>
            <a:pPr marL="0" indent="180975"/>
            <a:endParaRPr lang="en-US" sz="900" dirty="0" smtClean="0"/>
          </a:p>
          <a:p>
            <a:pPr marL="0" indent="180975"/>
            <a:endParaRPr lang="en-US" sz="900" dirty="0" smtClean="0"/>
          </a:p>
          <a:p>
            <a:pPr>
              <a:buNone/>
            </a:pPr>
            <a:endParaRPr lang="en-US" sz="900" dirty="0" smtClean="0"/>
          </a:p>
          <a:p>
            <a:pPr marL="0" indent="180975"/>
            <a:endParaRPr lang="en-US" altLang="ko-KR" sz="900" dirty="0" smtClean="0"/>
          </a:p>
          <a:p>
            <a:pPr marL="0" indent="180975"/>
            <a:endParaRPr lang="en-US" altLang="ko-KR" sz="9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659" y="951111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3408" y="470512"/>
            <a:ext cx="2821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언어</a:t>
            </a: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툴</a:t>
            </a: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/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사양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56274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492-BD48-46D9-B538-BBF64E828F28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68760"/>
            <a:ext cx="9144000" cy="1372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32000" y="170080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  ‘~10/31</a:t>
            </a:r>
            <a:endParaRPr lang="ko-KR" altLang="en-US" b="1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3648" y="17139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’11/1~2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7784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’11/3~4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’11/5~6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6056" y="171394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’11/7~20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0880" y="172694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’11/21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>
            <a:off x="532042" y="2352970"/>
            <a:ext cx="334117" cy="28803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2514469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4296" y="385175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10/25~10/31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5662" y="4035499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Project Plan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4514" y="4598538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프로젝트 구상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6965" y="5013401"/>
            <a:ext cx="3114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기본적인 메뉴와 화면 레이아웃 구상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08" y="6525344"/>
            <a:ext cx="9144000" cy="22572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900" y="68033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 Shop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8649" y="19973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일정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2785" y="29196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3025" y="173553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’11/22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5" y="2852936"/>
            <a:ext cx="381081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3429000"/>
            <a:ext cx="3605819" cy="189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81128"/>
            <a:ext cx="3484662" cy="182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날짜 개체 틀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AAE0-F0E5-4E24-9FB2-E192C0375461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268760"/>
            <a:ext cx="9144000" cy="1372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20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75986" y="386104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11/1~11/2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035499"/>
            <a:ext cx="30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DB Table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구성</a:t>
            </a: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514" y="4598538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DB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테이블 구성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역할 분배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143" y="5013401"/>
            <a:ext cx="226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데이터베이스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테이블 구성</a:t>
            </a:r>
            <a:endParaRPr lang="en-US" altLang="ko-KR" sz="14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525344"/>
            <a:ext cx="9144000" cy="22572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9866" b="-5079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900" y="68033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en-US" altLang="ko-KR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Lotte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 Giant Shop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649" y="199732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프로젝트 일정</a:t>
            </a:r>
            <a:endParaRPr lang="ko-KR" altLang="en-US" sz="3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785" y="291968"/>
            <a:ext cx="10156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32000" y="170080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‘~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10/31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3648" y="17139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’11/1~2</a:t>
            </a:r>
            <a:endParaRPr lang="ko-KR" altLang="en-US" b="1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27784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’11/3~4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1920" y="171394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’11/5~6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171394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’11/7~20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17139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’11/21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>
            <a:off x="1861619" y="2352970"/>
            <a:ext cx="334117" cy="28803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2514469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13025" y="173553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’11/22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284984"/>
            <a:ext cx="453650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00A1-B9F4-4BDF-B73F-8463D2DD0FE4}" type="datetime1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31EC-89C3-452A-A9BA-B5424ADA6B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2598</TotalTime>
  <Words>722</Words>
  <Application>Microsoft Office PowerPoint</Application>
  <PresentationFormat>화면 슬라이드 쇼(4:3)</PresentationFormat>
  <Paragraphs>268</Paragraphs>
  <Slides>22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D2Coding</vt:lpstr>
      <vt:lpstr>HY강B</vt:lpstr>
      <vt:lpstr>HY강M</vt:lpstr>
      <vt:lpstr>HY견명조</vt:lpstr>
      <vt:lpstr>나눔고딕</vt:lpstr>
      <vt:lpstr>맑은 고딕</vt:lpstr>
      <vt:lpstr>바탕</vt:lpstr>
      <vt:lpstr>Arial</vt:lpstr>
      <vt:lpstr>Cambria</vt:lpstr>
      <vt:lpstr>Wingdings</vt:lpstr>
      <vt:lpstr>Wingdings 2</vt:lpstr>
      <vt:lpstr>연꽃 당초 무늬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jiyoung</dc:creator>
  <cp:lastModifiedBy>csid77</cp:lastModifiedBy>
  <cp:revision>333</cp:revision>
  <dcterms:created xsi:type="dcterms:W3CDTF">2013-05-21T15:52:48Z</dcterms:created>
  <dcterms:modified xsi:type="dcterms:W3CDTF">2021-03-26T06:47:35Z</dcterms:modified>
</cp:coreProperties>
</file>