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7" r:id="rId19"/>
    <p:sldId id="298" r:id="rId20"/>
    <p:sldId id="290" r:id="rId21"/>
    <p:sldId id="293" r:id="rId22"/>
    <p:sldId id="295" r:id="rId23"/>
    <p:sldId id="294" r:id="rId24"/>
    <p:sldId id="296" r:id="rId25"/>
    <p:sldId id="299" r:id="rId26"/>
    <p:sldId id="300" r:id="rId27"/>
    <p:sldId id="301" r:id="rId28"/>
    <p:sldId id="302" r:id="rId29"/>
    <p:sldId id="303" r:id="rId30"/>
    <p:sldId id="304" r:id="rId31"/>
    <p:sldId id="306" r:id="rId32"/>
    <p:sldId id="307" r:id="rId33"/>
    <p:sldId id="30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ovframe.go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412776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Spring Framework</a:t>
            </a:r>
          </a:p>
          <a:p>
            <a:pPr algn="ctr"/>
            <a:r>
              <a:rPr lang="en-US" altLang="ko-KR" sz="4000" b="1" dirty="0" smtClean="0"/>
              <a:t>(SPRING MVC)</a:t>
            </a:r>
          </a:p>
        </p:txBody>
      </p:sp>
    </p:spTree>
    <p:extLst>
      <p:ext uri="{BB962C8B-B14F-4D97-AF65-F5344CB8AC3E}">
        <p14:creationId xmlns:p14="http://schemas.microsoft.com/office/powerpoint/2010/main" xmlns="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DI(Dependency Injection,</a:t>
            </a:r>
            <a:r>
              <a:rPr lang="ko-KR" altLang="en-US" dirty="0" smtClean="0"/>
              <a:t>의존주입</a:t>
            </a:r>
            <a:r>
              <a:rPr lang="en-US" altLang="ko-KR" dirty="0" smtClean="0"/>
              <a:t>) ,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Control,</a:t>
            </a:r>
            <a:r>
              <a:rPr lang="ko-KR" altLang="en-US" dirty="0" smtClean="0"/>
              <a:t>제어의 역전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err="1" smtClean="0"/>
              <a:t>Ioc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제어의 역전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객체의 호출작업을 개발자가 결정하는 것이 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 결정되는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어떠한 일을  하도록 만들어진 프레임워크에 제어의 권한을 넘김으로써 클라이언트 코드가 신경 써야 할 것을 줄이는 전략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제어가 역전 되었다 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라이브러리는 프로그래머가 작성하는 클라이언트 코드가 라이브러리의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사용하는 것을 의미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프레임워크를 규정하는 특성은 프레임워크의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사용자의 코드를 호출 한다는데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개발자가 필요한 기능을 구현하여 프레임워크에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끼워 놓았다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하면 프레임워크에서는 그 기능이 필요할 때 개발자가 작성한 기능을 호출하여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DI(Dependency Injection,</a:t>
            </a:r>
            <a:r>
              <a:rPr lang="ko-KR" altLang="en-US" b="1" dirty="0" smtClean="0"/>
              <a:t>의존성 주입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의존성 주입은 제어의 역행이 일어나면 스프링이 내부에 있는 객체</a:t>
            </a:r>
            <a:r>
              <a:rPr lang="en-US" altLang="ko-KR" dirty="0" smtClean="0"/>
              <a:t>(Bean)</a:t>
            </a:r>
            <a:r>
              <a:rPr lang="ko-KR" altLang="en-US" dirty="0" smtClean="0"/>
              <a:t>들 간의 관계를 관리할 때 사용하는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어떤 객체가 혼자 일을 처리할 수 없다는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만일 어떤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다른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도움을 받아야만 온전히 일을 처리할 수 있을 때 </a:t>
            </a:r>
            <a:r>
              <a:rPr lang="en-US" altLang="ko-KR" dirty="0" smtClean="0"/>
              <a:t>‘A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의존적인이다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라고 표현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JAVA</a:t>
            </a:r>
            <a:r>
              <a:rPr lang="ko-KR" altLang="en-US" dirty="0" smtClean="0"/>
              <a:t>에서는 일반적으로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이용해서 이런 의존적인 객체의 관계를 최대한 유연하게 처리할 수 있도록 노력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DI(Dependency Injection,</a:t>
            </a:r>
            <a:r>
              <a:rPr lang="ko-KR" altLang="en-US" b="1" dirty="0" smtClean="0"/>
              <a:t>의존성 주입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</a:t>
            </a:r>
            <a:r>
              <a:rPr lang="ko-KR" altLang="en-US" smtClean="0"/>
              <a:t>주입이란 말 그대로 </a:t>
            </a:r>
            <a:r>
              <a:rPr lang="ko-KR" altLang="en-US" dirty="0" smtClean="0"/>
              <a:t>이런 의존적인 객체를 직접 생성하거나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제어의 역행으로 특정 객체에 필요한 객체를 외부에서 결정해서 연결 시키는 것을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외부에서 필요한 객체를 결정하기 때문에 개발자는 의존적인 객체들과의 관계를 직접 처리할 필요가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활용해서 유연한 구조를 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스프링은 의존성 주입을 프레임워크에서 처리하기 때문에 개발자는 자신이 만드는 객체나 클래스 외에는 신경 쓰지 않고 코드를 만들고 자신의 코드에 필요한 객체는 스프링을 통해서 </a:t>
            </a:r>
            <a:r>
              <a:rPr lang="ko-KR" altLang="en-US" dirty="0" err="1" smtClean="0"/>
              <a:t>주입받는</a:t>
            </a:r>
            <a:r>
              <a:rPr lang="ko-KR" altLang="en-US" dirty="0" smtClean="0"/>
              <a:t> 구조로 작성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주입의 종류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주입</a:t>
            </a:r>
            <a:r>
              <a:rPr lang="en-US" altLang="ko-KR" dirty="0" smtClean="0"/>
              <a:t>, set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주입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 , @Inject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2-3. AOP(Aspect Oriented Programming) </a:t>
            </a:r>
            <a:r>
              <a:rPr lang="ko-KR" altLang="en-US" sz="2400" b="1" dirty="0" smtClean="0"/>
              <a:t>지원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AOP(Aspect Oriented Programming)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관점 지향적 프로그래밍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개발환경의 중요 원칙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개발자는 반복적인 코드를 줄이고 핵심 </a:t>
            </a:r>
            <a:r>
              <a:rPr lang="ko-KR" altLang="en-US" dirty="0" err="1" smtClean="0"/>
              <a:t>비즈니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                         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집중할 수 있어야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대부분의 시스템이 공통으로 가지는 보안이나 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트랜잭션과 같은 비즈니스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아니지만 반드시 처리가 필요한 부분을 횡단 관심사</a:t>
            </a:r>
            <a:r>
              <a:rPr lang="en-US" altLang="ko-KR" dirty="0" smtClean="0"/>
              <a:t>(cross-concern)</a:t>
            </a:r>
            <a:r>
              <a:rPr lang="ko-KR" altLang="en-US" dirty="0" smtClean="0"/>
              <a:t>이라고 하며 이러한 횡단 관심사를 분리해서 제작하는것이 가능하게 </a:t>
            </a:r>
            <a:r>
              <a:rPr lang="ko-KR" altLang="en-US" dirty="0" err="1" smtClean="0"/>
              <a:t>지원하는것이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 핵심 비즈니스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집중해서 코드를 개발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 마다 다른 관심사를 적용할 때 코드의 수정을 최소화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원하는 관심사의 유지보수가 수월한 코드를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2-4. Transaction</a:t>
            </a:r>
            <a:r>
              <a:rPr lang="ko-KR" altLang="en-US" sz="2400" b="1" dirty="0" smtClean="0"/>
              <a:t>의 지원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Transaction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데이터베이스를 이용할 때 반드시 신경 써야 하는 부분은 하나의 업무가 여러 작업으로 이뤄지는 경우의 트랜잭션이다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트랜잭션의 처리는 상황에 따라서 복잡하게 구성될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 도 있으나 그때마다 코드를 이용해서 처리하는 작업은 개발자에게 엄청난 부담을 준다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프로젝트의 구조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ap0p\Desktop\spring\강의안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3016125" cy="4915892"/>
          </a:xfrm>
          <a:prstGeom prst="rect">
            <a:avLst/>
          </a:prstGeom>
          <a:noFill/>
        </p:spPr>
      </p:pic>
      <p:pic>
        <p:nvPicPr>
          <p:cNvPr id="1027" name="Picture 3" descr="C:\Users\hap0p\Desktop\spring\강의안\1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052736"/>
            <a:ext cx="3024336" cy="49614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63888" y="168106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프로젝트 이름 작성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4928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프로젝트 구조 선택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패키지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구조 작성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프로젝트의 구조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ap0p\Desktop\spring\강의안\1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09" y="908721"/>
            <a:ext cx="2657047" cy="576064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55976" y="1897087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개발되는 자바 코드의 경로</a:t>
            </a:r>
            <a:endParaRPr lang="ko-KR" altLang="en-US" sz="1400" b="1" dirty="0"/>
          </a:p>
        </p:txBody>
      </p:sp>
      <p:cxnSp>
        <p:nvCxnSpPr>
          <p:cNvPr id="14" name="직선 연결선 13"/>
          <p:cNvCxnSpPr>
            <a:endCxn id="12" idx="1"/>
          </p:cNvCxnSpPr>
          <p:nvPr/>
        </p:nvCxnSpPr>
        <p:spPr>
          <a:xfrm flipV="1">
            <a:off x="2051720" y="2050976"/>
            <a:ext cx="2304256" cy="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6" y="2492896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서버가 실행될 때 필요한 파일들의 경로</a:t>
            </a:r>
            <a:endParaRPr lang="ko-KR" altLang="en-US" sz="1400" b="1" dirty="0"/>
          </a:p>
        </p:txBody>
      </p:sp>
      <p:cxnSp>
        <p:nvCxnSpPr>
          <p:cNvPr id="17" name="직선 연결선 16"/>
          <p:cNvCxnSpPr>
            <a:endCxn id="16" idx="1"/>
          </p:cNvCxnSpPr>
          <p:nvPr/>
        </p:nvCxnSpPr>
        <p:spPr>
          <a:xfrm>
            <a:off x="2411760" y="2636912"/>
            <a:ext cx="1944216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2996952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테스트 전용 경로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단위 테스트 작성 경로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21" name="직선 연결선 20"/>
          <p:cNvCxnSpPr>
            <a:endCxn id="20" idx="1"/>
          </p:cNvCxnSpPr>
          <p:nvPr/>
        </p:nvCxnSpPr>
        <p:spPr>
          <a:xfrm>
            <a:off x="1979712" y="3140968"/>
            <a:ext cx="2376264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5445224"/>
            <a:ext cx="223224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Spring </a:t>
            </a:r>
            <a:r>
              <a:rPr lang="ko-KR" altLang="en-US" sz="1400" b="1" dirty="0" smtClean="0"/>
              <a:t>설정 파일의 경로</a:t>
            </a:r>
            <a:endParaRPr lang="ko-KR" altLang="en-US" sz="1400" b="1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195736" y="56612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5877272"/>
            <a:ext cx="273630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Application </a:t>
            </a:r>
            <a:r>
              <a:rPr lang="ko-KR" altLang="en-US" sz="1400" b="1" dirty="0" smtClean="0"/>
              <a:t>설정 정보</a:t>
            </a:r>
            <a:endParaRPr lang="ko-KR" altLang="en-US" sz="1400" b="1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195736" y="602128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6381328"/>
            <a:ext cx="18002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Maven </a:t>
            </a:r>
            <a:r>
              <a:rPr lang="ko-KR" altLang="en-US" sz="1400" b="1" dirty="0" smtClean="0"/>
              <a:t>설정 파일</a:t>
            </a:r>
            <a:endParaRPr lang="ko-KR" altLang="en-US" sz="14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619672" y="6525344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123728" y="580526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60232" y="5661248"/>
            <a:ext cx="201622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JSP(VIEW)</a:t>
            </a:r>
            <a:r>
              <a:rPr lang="ko-KR" altLang="en-US" sz="1400" b="1" dirty="0" smtClean="0"/>
              <a:t>파일의 경로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55976" y="4581128"/>
            <a:ext cx="3168352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외부자원 </a:t>
            </a:r>
            <a:r>
              <a:rPr lang="en-US" altLang="ko-KR" sz="1400" b="1" dirty="0" smtClean="0"/>
              <a:t>resources </a:t>
            </a:r>
            <a:r>
              <a:rPr lang="ko-KR" altLang="en-US" sz="1400" b="1" dirty="0" smtClean="0"/>
              <a:t>파일 위치 경로</a:t>
            </a:r>
            <a:endParaRPr lang="ko-KR" altLang="en-US" sz="1400" b="1" dirty="0"/>
          </a:p>
        </p:txBody>
      </p:sp>
      <p:cxnSp>
        <p:nvCxnSpPr>
          <p:cNvPr id="39" name="직선 연결선 38"/>
          <p:cNvCxnSpPr>
            <a:endCxn id="38" idx="1"/>
          </p:cNvCxnSpPr>
          <p:nvPr/>
        </p:nvCxnSpPr>
        <p:spPr>
          <a:xfrm>
            <a:off x="1979712" y="4725144"/>
            <a:ext cx="2376264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7554" y="3786190"/>
            <a:ext cx="2286016" cy="640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DispatcherServlet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7554" y="1714488"/>
            <a:ext cx="2286016" cy="42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HandlerMapping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388" y="1714488"/>
            <a:ext cx="1571636" cy="42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928670"/>
            <a:ext cx="250033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*Mapping 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사용방법을 배분하는 것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(Spring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사용자의 요청에 따른 처리를 배분한다 라고 볼 수 있다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29" idx="0"/>
            <a:endCxn id="30" idx="2"/>
          </p:cNvCxnSpPr>
          <p:nvPr/>
        </p:nvCxnSpPr>
        <p:spPr>
          <a:xfrm flipV="1">
            <a:off x="4500562" y="2136893"/>
            <a:ext cx="0" cy="16492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71802" y="2786058"/>
            <a:ext cx="2928958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핸들러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매핑에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해당요청을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매핑한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컨트롤러가 있는지 검색요청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stCxn id="30" idx="3"/>
            <a:endCxn id="32" idx="1"/>
          </p:cNvCxnSpPr>
          <p:nvPr/>
        </p:nvCxnSpPr>
        <p:spPr>
          <a:xfrm>
            <a:off x="5643570" y="1925691"/>
            <a:ext cx="78581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3504" y="785794"/>
            <a:ext cx="1928826" cy="73866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존재한다면 요청에 대한 처리를 컨트롤러에 위임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요청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hape 47"/>
          <p:cNvCxnSpPr>
            <a:stCxn id="32" idx="2"/>
            <a:endCxn id="29" idx="3"/>
          </p:cNvCxnSpPr>
          <p:nvPr/>
        </p:nvCxnSpPr>
        <p:spPr>
          <a:xfrm rot="5400000">
            <a:off x="5444611" y="2335852"/>
            <a:ext cx="1969555" cy="157163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3636" y="2571744"/>
            <a:ext cx="2214578" cy="95410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컨트롤러가 클라이언트의 요청을 처리하고 나면 결과를 보여줄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이름을 반환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(return)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57818" y="5643578"/>
            <a:ext cx="2286016" cy="422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ViewResolver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>
            <a:endCxn id="51" idx="0"/>
          </p:cNvCxnSpPr>
          <p:nvPr/>
        </p:nvCxnSpPr>
        <p:spPr>
          <a:xfrm>
            <a:off x="5364088" y="4437112"/>
            <a:ext cx="1136738" cy="1206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57818" y="4572008"/>
            <a:ext cx="3214710" cy="73866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컨트롤러에서 보내온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이름을 서블릿이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ViewResolver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보내 해당되는 경로의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검색한다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6116" y="5643578"/>
            <a:ext cx="1000132" cy="422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>
            <a:stCxn id="51" idx="1"/>
            <a:endCxn id="55" idx="3"/>
          </p:cNvCxnSpPr>
          <p:nvPr/>
        </p:nvCxnSpPr>
        <p:spPr>
          <a:xfrm rot="10800000">
            <a:off x="4286248" y="5854781"/>
            <a:ext cx="10715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57950" y="3863851"/>
            <a:ext cx="1857388" cy="422405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&amp; View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화살표 연결선 59"/>
          <p:cNvCxnSpPr>
            <a:stCxn id="55" idx="0"/>
          </p:cNvCxnSpPr>
          <p:nvPr/>
        </p:nvCxnSpPr>
        <p:spPr>
          <a:xfrm rot="5400000" flipH="1" flipV="1">
            <a:off x="3464713" y="4750603"/>
            <a:ext cx="1214444" cy="5715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28860" y="4786322"/>
            <a:ext cx="2143140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7. 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처리결과를 디스패치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서블릿에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전달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3306" y="6264495"/>
            <a:ext cx="2571768" cy="30777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검색한 결과를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전달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7158" y="3786190"/>
            <a:ext cx="2286016" cy="6994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웹 브라우저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643174" y="385604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5720" y="3048656"/>
            <a:ext cx="2571768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서블릿에게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접근하여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정보를 요청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5786" y="4643446"/>
            <a:ext cx="1357322" cy="30777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출력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rot="10800000" flipV="1">
            <a:off x="2643174" y="4437111"/>
            <a:ext cx="71438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 </a:t>
            </a:r>
            <a:r>
              <a:rPr lang="en-US" altLang="ko-KR" sz="2400" b="1" dirty="0" smtClean="0"/>
              <a:t>– Front Controller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520" y="1052736"/>
            <a:ext cx="1928826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7544" y="2636912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3212976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3789040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365104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11760" y="1052736"/>
            <a:ext cx="1928826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12394" y="2060848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12394" y="2636912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47" name="원형 화살표 46"/>
          <p:cNvSpPr/>
          <p:nvPr/>
        </p:nvSpPr>
        <p:spPr>
          <a:xfrm rot="8114812">
            <a:off x="2040826" y="2834672"/>
            <a:ext cx="1276652" cy="122463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9992" y="2060848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52120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24128" y="2483604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76256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48264" y="2843644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72400" y="3214717"/>
            <a:ext cx="79208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cxnSp>
        <p:nvCxnSpPr>
          <p:cNvPr id="74" name="Shape 73"/>
          <p:cNvCxnSpPr>
            <a:endCxn id="38" idx="0"/>
          </p:cNvCxnSpPr>
          <p:nvPr/>
        </p:nvCxnSpPr>
        <p:spPr>
          <a:xfrm rot="10800000">
            <a:off x="3368478" y="2060848"/>
            <a:ext cx="1635570" cy="12700"/>
          </a:xfrm>
          <a:prstGeom prst="curvedConnector4">
            <a:avLst>
              <a:gd name="adj1" fmla="val 17758"/>
              <a:gd name="adj2" fmla="val 4397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3" idx="0"/>
            <a:endCxn id="52" idx="0"/>
          </p:cNvCxnSpPr>
          <p:nvPr/>
        </p:nvCxnSpPr>
        <p:spPr>
          <a:xfrm rot="16200000" flipV="1">
            <a:off x="5404738" y="1660158"/>
            <a:ext cx="422756" cy="1224136"/>
          </a:xfrm>
          <a:prstGeom prst="curvedConnector3">
            <a:avLst>
              <a:gd name="adj1" fmla="val 154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6"/>
          <p:cNvCxnSpPr>
            <a:endCxn id="63" idx="0"/>
          </p:cNvCxnSpPr>
          <p:nvPr/>
        </p:nvCxnSpPr>
        <p:spPr>
          <a:xfrm rot="10800000">
            <a:off x="6228184" y="2483604"/>
            <a:ext cx="1224136" cy="360040"/>
          </a:xfrm>
          <a:prstGeom prst="curvedConnector4">
            <a:avLst>
              <a:gd name="adj1" fmla="val 15692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44208" y="1628800"/>
            <a:ext cx="1485378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Session Template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148064" y="1340768"/>
            <a:ext cx="100811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Dao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491880" y="1196752"/>
            <a:ext cx="115212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Service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51520" y="602128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Presentation Layer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627784" y="6021288"/>
            <a:ext cx="29523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52120" y="6021288"/>
            <a:ext cx="324036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Access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 </a:t>
            </a:r>
            <a:r>
              <a:rPr lang="en-US" altLang="ko-KR" sz="2400" b="1" dirty="0" smtClean="0"/>
              <a:t>- </a:t>
            </a:r>
            <a:r>
              <a:rPr lang="en-US" altLang="ko-KR" sz="2400" b="1" dirty="0" err="1" smtClean="0"/>
              <a:t>FrontController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9552" y="1268760"/>
            <a:ext cx="831872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Presentation Layer :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담당하는 구성요소들이 들어감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                      웹인지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앱인지에</a:t>
            </a:r>
            <a:r>
              <a:rPr lang="ko-KR" altLang="en-US" dirty="0" smtClean="0"/>
              <a:t> 따라서 사용하는 기술이 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9552" y="2348880"/>
            <a:ext cx="8318728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Business Layer : </a:t>
            </a:r>
            <a:r>
              <a:rPr lang="ko-KR" altLang="en-US" dirty="0" smtClean="0"/>
              <a:t>서비스 계층이라고도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요구사항을 반영하는 계층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사용자의 환경이 아닌 기능적인 요구사항을 구현하는 곳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어떤 형태의 데이터가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반환될 것인가를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39552" y="3702610"/>
            <a:ext cx="83187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Access Layer : </a:t>
            </a:r>
            <a:r>
              <a:rPr lang="ko-KR" altLang="en-US" smtClean="0"/>
              <a:t>데이터 처리를 전문으로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</a:t>
            </a:r>
            <a:r>
              <a:rPr lang="ko-KR" altLang="en-US" sz="2400" b="1" dirty="0" smtClean="0"/>
              <a:t>전자정부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개발프레임워크는 정보시스템 개발을 위해 필요한 기능 및 아키텍처를 미리 만들어 제공함으로써 효율적인 어플리케이션 구축을 지원합니다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전자정부 표준프레임워크”는 공공사업에 적용되는 개발프레임워크의 표준정립으로 응용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표준화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 및 </a:t>
            </a:r>
            <a:r>
              <a:rPr lang="ko-KR" altLang="en-US" dirty="0" smtClean="0"/>
              <a:t>재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</a:t>
            </a:r>
            <a:r>
              <a:rPr lang="ko-KR" altLang="en-US" dirty="0" smtClean="0"/>
              <a:t>향상을 목표로 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 smtClean="0"/>
              <a:t>통해“전자정부 서비스의 품질향상”및“정보화 투자 효율성 향상”을 달성하고 대중소기업이 동일한 개발기반 위에서 공정경쟁이 가능하게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1" dirty="0" smtClean="0"/>
              <a:t>※</a:t>
            </a:r>
            <a:r>
              <a:rPr lang="ko-KR" altLang="en-US" dirty="0" smtClean="0"/>
              <a:t> 표준프레임워크는 기존 다양한 플랫폼</a:t>
            </a:r>
            <a:r>
              <a:rPr lang="en-US" altLang="ko-KR" dirty="0" smtClean="0"/>
              <a:t>(.NET,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환경을 대체하기 위한 표준은 아니며</a:t>
            </a:r>
            <a:r>
              <a:rPr lang="en-US" altLang="ko-KR" dirty="0" smtClean="0"/>
              <a:t>, java </a:t>
            </a:r>
            <a:r>
              <a:rPr lang="ko-KR" altLang="en-US" dirty="0" smtClean="0"/>
              <a:t>기반의 정보시스템 구축에 활용하실 수 있는 개발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운영 표준환경을 제공하기 위한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4725144"/>
            <a:ext cx="80648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공공기관의 </a:t>
            </a:r>
            <a:r>
              <a:rPr lang="ko-KR" altLang="en-US" dirty="0" smtClean="0"/>
              <a:t>프로젝트를 할 경우 </a:t>
            </a:r>
            <a:r>
              <a:rPr lang="ko-KR" altLang="en-US" dirty="0" smtClean="0"/>
              <a:t>상당수가 전자정부프레임워크의 </a:t>
            </a:r>
            <a:r>
              <a:rPr lang="ko-KR" altLang="en-US" dirty="0" smtClean="0"/>
              <a:t>사용이 의무화되었을 정도로 그 신뢰도가 높고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웹 개발분야에서 내로라하는 개발자들이 모여 최신 오픈 소스를 가지고 만든 만큼</a:t>
            </a:r>
            <a:r>
              <a:rPr lang="en-US" altLang="ko-KR" dirty="0" smtClean="0"/>
              <a:t>, </a:t>
            </a:r>
            <a:r>
              <a:rPr lang="ko-KR" altLang="en-US" dirty="0" smtClean="0"/>
              <a:t>많은 중소기업들에서도 사용되고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1886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https://www.egovframe.go.kr/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29517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@Component(@Service, @Repository, @Controller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붙은 클래스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들을 찾아서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등록해주는 </a:t>
            </a:r>
            <a:r>
              <a:rPr lang="en-US" altLang="ko-KR" dirty="0" smtClean="0"/>
              <a:t>Annotation</a:t>
            </a:r>
          </a:p>
          <a:p>
            <a:r>
              <a:rPr lang="en-US" altLang="ko-KR" dirty="0" smtClean="0"/>
              <a:t>== &lt;</a:t>
            </a:r>
            <a:r>
              <a:rPr lang="en-US" altLang="ko-KR" dirty="0" err="1" smtClean="0"/>
              <a:t>context:component</a:t>
            </a:r>
            <a:r>
              <a:rPr lang="en-US" altLang="ko-KR" dirty="0" smtClean="0"/>
              <a:t>-scan base-package=“</a:t>
            </a:r>
            <a:r>
              <a:rPr lang="ko-KR" altLang="en-US" dirty="0" smtClean="0"/>
              <a:t>설정 패키지</a:t>
            </a:r>
            <a:r>
              <a:rPr lang="en-US" altLang="ko-KR" dirty="0" smtClean="0"/>
              <a:t>”/&gt; (XML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Base-package </a:t>
            </a:r>
            <a:r>
              <a:rPr lang="ko-KR" altLang="en-US" dirty="0" smtClean="0"/>
              <a:t>해당 패키지 아래에 있는 컴포넌트들을 찾고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등록시킨다</a:t>
            </a:r>
            <a:r>
              <a:rPr lang="en-US" altLang="ko-KR" dirty="0" smtClean="0"/>
              <a:t>.(spring-context)</a:t>
            </a: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생성된 빈의 이름은 자동으로 </a:t>
            </a:r>
            <a:r>
              <a:rPr lang="ko-KR" altLang="en-US" dirty="0" err="1" smtClean="0"/>
              <a:t>첫문자가</a:t>
            </a:r>
            <a:r>
              <a:rPr lang="ko-KR" altLang="en-US" dirty="0" smtClean="0"/>
              <a:t> 소문자로 변경되어 적용된다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214818"/>
            <a:ext cx="8143932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어떤 메서드가 처리할지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해주는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컨트롤러 또는 컨트롤러의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요청에 따른 각종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5721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MoelAttribute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에서 전달해주는 파라미터를 </a:t>
            </a:r>
            <a:r>
              <a:rPr lang="en-US" altLang="ko-KR" dirty="0" smtClean="0"/>
              <a:t>Class(Vo/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멤버 변수로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해주는 </a:t>
            </a:r>
            <a:r>
              <a:rPr lang="en-US" altLang="ko-KR" dirty="0" smtClean="0"/>
              <a:t>Annotation.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바인딩 기준은 </a:t>
            </a:r>
            <a:r>
              <a:rPr lang="en-US" altLang="ko-KR" dirty="0" smtClean="0"/>
              <a:t>&lt;input name=“id”/&gt; </a:t>
            </a:r>
            <a:r>
              <a:rPr lang="ko-KR" altLang="en-US" dirty="0" smtClean="0"/>
              <a:t>처럼 어떤 태그의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값이 해당클래스의 멤버 변수명과 일치해야 하고 </a:t>
            </a:r>
            <a:r>
              <a:rPr lang="en-US" altLang="ko-KR" dirty="0" smtClean="0"/>
              <a:t>set method </a:t>
            </a:r>
            <a:r>
              <a:rPr lang="ko-KR" altLang="en-US" dirty="0" smtClean="0"/>
              <a:t>명도 일치해야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(“user”) User </a:t>
            </a:r>
            <a:r>
              <a:rPr lang="en-US" altLang="ko-KR" dirty="0" err="1" smtClean="0"/>
              <a:t>user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class User{</a:t>
            </a:r>
          </a:p>
          <a:p>
            <a:r>
              <a:rPr lang="en-US" altLang="ko-KR" dirty="0" smtClean="0"/>
              <a:t>	String id;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public void </a:t>
            </a:r>
            <a:r>
              <a:rPr lang="en-US" altLang="ko-KR" dirty="0" err="1" smtClean="0"/>
              <a:t>setId</a:t>
            </a:r>
            <a:r>
              <a:rPr lang="en-US" altLang="ko-KR" dirty="0" smtClean="0"/>
              <a:t>(String id){this.id=id}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또는 넘어 온 값에 대한 직접적인 변수 타입으로도 바인딩이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(“id”) String id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ModelAttribute</a:t>
            </a:r>
            <a:r>
              <a:rPr lang="ko-KR" altLang="en-US" dirty="0" smtClean="0"/>
              <a:t>를 이용하면 값을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넘겨받으면서 자동으로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값이 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SessionAttributes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세션에 데이터를 저장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SessionAttributes</a:t>
            </a:r>
            <a:r>
              <a:rPr lang="en-US" altLang="ko-KR" dirty="0" smtClean="0"/>
              <a:t>(“name”) </a:t>
            </a:r>
            <a:r>
              <a:rPr lang="ko-KR" altLang="en-US" dirty="0" smtClean="0"/>
              <a:t>이라고 하면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“name” </a:t>
            </a:r>
            <a:r>
              <a:rPr lang="ko-KR" altLang="en-US" dirty="0" smtClean="0"/>
              <a:t>으로 있는 값은 자동으로 세션에 저장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000372"/>
            <a:ext cx="8143932" cy="1012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요청이 온 데이터</a:t>
            </a:r>
            <a:r>
              <a:rPr lang="en-US" altLang="ko-KR" dirty="0" smtClean="0"/>
              <a:t>(JSON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클래스나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214818"/>
            <a:ext cx="8143932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endParaRPr lang="en-US" altLang="ko-KR" dirty="0" smtClean="0"/>
          </a:p>
          <a:p>
            <a:r>
              <a:rPr lang="en-US" altLang="ko-KR" dirty="0" smtClean="0"/>
              <a:t>Request</a:t>
            </a:r>
            <a:r>
              <a:rPr lang="ko-KR" altLang="en-US" dirty="0" smtClean="0"/>
              <a:t>의 요청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에서 값을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5214950"/>
            <a:ext cx="8143932" cy="1012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앞에 사용하면 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{</a:t>
            </a:r>
            <a:r>
              <a:rPr lang="ko-KR" altLang="en-US" dirty="0" err="1" smtClean="0"/>
              <a:t>특정값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형태의 값을 변수로 받아올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2120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값을 응답할 때 사용하는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그 값을 </a:t>
            </a:r>
            <a:r>
              <a:rPr lang="en-US" altLang="ko-KR" dirty="0" err="1" smtClean="0"/>
              <a:t>ResonseBody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text/html </a:t>
            </a:r>
            <a:r>
              <a:rPr lang="ko-KR" altLang="en-US" dirty="0" smtClean="0"/>
              <a:t>형태로 문자열을 반환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하는 경우 </a:t>
            </a:r>
            <a:r>
              <a:rPr lang="en-US" altLang="ko-KR" dirty="0" err="1" smtClean="0"/>
              <a:t>jackson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 의해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문자열로 변환되어 전송된다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Context</a:t>
            </a:r>
            <a:r>
              <a:rPr lang="ko-KR" altLang="en-US" dirty="0" smtClean="0"/>
              <a:t>에 설정된 </a:t>
            </a:r>
            <a:r>
              <a:rPr lang="en-US" altLang="ko-KR" dirty="0" smtClean="0"/>
              <a:t>resolver</a:t>
            </a:r>
            <a:r>
              <a:rPr lang="ko-KR" altLang="en-US" dirty="0" smtClean="0"/>
              <a:t>를 무시한다고 보면 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viewResolver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571876"/>
            <a:ext cx="8143932" cy="239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@Controller + @</a:t>
            </a:r>
            <a:r>
              <a:rPr lang="en-US" altLang="ko-KR" dirty="0" err="1" smtClean="0"/>
              <a:t>ResponseBody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요청을 받아 처리하되 모든 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가 처리되어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를 무시하고 </a:t>
            </a:r>
            <a:endParaRPr lang="en-US" altLang="ko-KR" dirty="0" smtClean="0"/>
          </a:p>
          <a:p>
            <a:r>
              <a:rPr lang="ko-KR" altLang="en-US" dirty="0" smtClean="0"/>
              <a:t>객체 또는 문자열을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ko-KR" altLang="en-US" dirty="0" smtClean="0"/>
              <a:t>전송 전용으로 사용된다고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286808" cy="2120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를 작성하면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 했을 때 예외를 처리할 수 있게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EsxceptionClassName.class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처리가 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내부에서 특정 예외를 처리할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357562"/>
            <a:ext cx="8286808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@Transactional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데이터베이스 트랜잭션을 설정하고 싶은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에 어노테이션을 적용하면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 일어나는 데이터베이스 비즈니스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전부 성공 또는 실패에 따라 자동으로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할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286808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Aspect : </a:t>
            </a:r>
            <a:r>
              <a:rPr lang="ko-KR" altLang="en-US" dirty="0" smtClean="0"/>
              <a:t>비즈니스 핵심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아니지만 반드시 해야 하고 공통적으로 </a:t>
            </a:r>
            <a:r>
              <a:rPr lang="ko-KR" altLang="en-US" dirty="0" err="1" smtClean="0"/>
              <a:t>처리되</a:t>
            </a:r>
            <a:endParaRPr lang="en-US" altLang="ko-KR" dirty="0" smtClean="0"/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어야 할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횡단관심사 </a:t>
            </a:r>
            <a:r>
              <a:rPr lang="en-US" altLang="ko-KR" dirty="0" smtClean="0"/>
              <a:t>: cross-concern)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배송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348880"/>
            <a:ext cx="4032448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2924944"/>
            <a:ext cx="5904656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861048"/>
            <a:ext cx="309634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5373216"/>
            <a:ext cx="8286808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보안검증이 된 사람에 의해서만 특정 비즈니스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이뤄줘야 하지만 그 자체가 고객의 비즈니스는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</a:t>
            </a:r>
            <a:r>
              <a:rPr lang="ko-KR" altLang="en-US" sz="2400" b="1" dirty="0" smtClean="0"/>
              <a:t>의 동작 방식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616" y="1844824"/>
            <a:ext cx="1912866" cy="4587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외부에서의 호출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192" y="4293096"/>
            <a:ext cx="7819264" cy="239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외부에서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객체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을 호출하면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객체를 감싸고 있는 바깥쪽 객체</a:t>
            </a:r>
            <a:r>
              <a:rPr lang="en-US" altLang="ko-KR" dirty="0" smtClean="0"/>
              <a:t>(Proxy)</a:t>
            </a:r>
            <a:r>
              <a:rPr lang="ko-KR" altLang="en-US" dirty="0" smtClean="0"/>
              <a:t>를 통해서 호출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Proxy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의 기능이 적용된 상태에서 호출을 받아 사용되고 실제 객체와 동일한 타입을 자동으로 생성할 수 있기 때문에 외부에서는 실제 객체와 동일한 타입으로 호출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*proxy : </a:t>
            </a:r>
            <a:r>
              <a:rPr lang="ko-KR" altLang="en-US" dirty="0" smtClean="0"/>
              <a:t>직접호출 방식이 아닌 간접 호출을 의미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860032" y="2492896"/>
            <a:ext cx="1224136" cy="12241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4048" y="2895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Target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실제 객체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4499992" y="2132856"/>
            <a:ext cx="1944216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Proxy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83671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en-US" altLang="ko-KR" dirty="0" smtClean="0"/>
              <a:t>(proxy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실제 개발자가 작성한 코드와 </a:t>
            </a:r>
            <a:r>
              <a:rPr lang="ko-KR" altLang="en-US" dirty="0" err="1" smtClean="0"/>
              <a:t>컴파일되거나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실행시에</a:t>
            </a:r>
            <a:r>
              <a:rPr lang="ko-KR" altLang="en-US" dirty="0" smtClean="0"/>
              <a:t> 동작 하는 코드가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stCxn id="5" idx="2"/>
            <a:endCxn id="17" idx="2"/>
          </p:cNvCxnSpPr>
          <p:nvPr/>
        </p:nvCxnSpPr>
        <p:spPr>
          <a:xfrm rot="16200000" flipH="1">
            <a:off x="3065349" y="1310280"/>
            <a:ext cx="801383" cy="2787983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관련용어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11560" y="1124744"/>
          <a:ext cx="7848872" cy="43924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Aspect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공통 관심사에 대한 추상적인 명칭 </a:t>
                      </a:r>
                      <a:r>
                        <a:rPr lang="en-US" altLang="ko-KR" sz="1200" dirty="0" smtClean="0"/>
                        <a:t>ex) </a:t>
                      </a:r>
                      <a:r>
                        <a:rPr lang="ko-KR" altLang="en-US" sz="1200" dirty="0" err="1" smtClean="0"/>
                        <a:t>로깅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보안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트랜잭션과 같은 기능 자체에 대한 용어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실제로 기능을 구현한 객체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Join Points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공통 관심사를 적용할 수 있는 대상</a:t>
                      </a:r>
                      <a:r>
                        <a:rPr lang="en-US" altLang="ko-KR" sz="1200" dirty="0" smtClean="0"/>
                        <a:t>. Spring AOP</a:t>
                      </a:r>
                      <a:r>
                        <a:rPr lang="ko-KR" altLang="en-US" sz="1200" dirty="0" smtClean="0"/>
                        <a:t>에서는 각 객체의 메소드가 이에 해당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Pointcuts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여러 </a:t>
                      </a:r>
                      <a:r>
                        <a:rPr lang="ko-KR" altLang="en-US" sz="1200" dirty="0" err="1" smtClean="0"/>
                        <a:t>메소드</a:t>
                      </a:r>
                      <a:r>
                        <a:rPr lang="ko-KR" altLang="en-US" sz="1200" dirty="0" smtClean="0"/>
                        <a:t> 중 실제 </a:t>
                      </a: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가 적용될 대상 메소드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Target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대상 </a:t>
                      </a:r>
                      <a:r>
                        <a:rPr lang="ko-KR" altLang="en-US" sz="1200" dirty="0" err="1" smtClean="0"/>
                        <a:t>메소드를</a:t>
                      </a:r>
                      <a:r>
                        <a:rPr lang="ko-KR" altLang="en-US" sz="1200" dirty="0" smtClean="0"/>
                        <a:t> 가지는 객체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가 적용되었을 때 만들어지는 객체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Introduction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에는 없는 새로운 메소드나 </a:t>
                      </a:r>
                      <a:r>
                        <a:rPr lang="ko-KR" altLang="en-US" sz="1200" dirty="0" err="1" smtClean="0"/>
                        <a:t>인스턴스</a:t>
                      </a:r>
                      <a:r>
                        <a:rPr lang="ko-KR" altLang="en-US" sz="1200" dirty="0" smtClean="0"/>
                        <a:t> 변수를 추가하는 기능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Weaving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이 결합 되어서 프록시 객체를 만드는 과정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동작 모델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616" y="836712"/>
            <a:ext cx="3096344" cy="11521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1268760"/>
            <a:ext cx="1584176" cy="576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Advice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115616" y="2636912"/>
            <a:ext cx="7272808" cy="864096"/>
          </a:xfrm>
          <a:prstGeom prst="righ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9573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581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3589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9613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3629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2" idx="0"/>
          </p:cNvCxnSpPr>
          <p:nvPr/>
        </p:nvCxnSpPr>
        <p:spPr>
          <a:xfrm>
            <a:off x="3131840" y="18448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4" idx="0"/>
          </p:cNvCxnSpPr>
          <p:nvPr/>
        </p:nvCxnSpPr>
        <p:spPr>
          <a:xfrm>
            <a:off x="3851920" y="18448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392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Pointcut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1920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Join points</a:t>
            </a:r>
            <a:endParaRPr lang="ko-KR" altLang="en-US" dirty="0"/>
          </a:p>
        </p:txBody>
      </p:sp>
      <p:cxnSp>
        <p:nvCxnSpPr>
          <p:cNvPr id="27" name="직선 연결선 26"/>
          <p:cNvCxnSpPr>
            <a:stCxn id="9" idx="2"/>
            <a:endCxn id="25" idx="0"/>
          </p:cNvCxnSpPr>
          <p:nvPr/>
        </p:nvCxnSpPr>
        <p:spPr>
          <a:xfrm>
            <a:off x="1691680" y="3212976"/>
            <a:ext cx="28803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" idx="2"/>
            <a:endCxn id="25" idx="0"/>
          </p:cNvCxnSpPr>
          <p:nvPr/>
        </p:nvCxnSpPr>
        <p:spPr>
          <a:xfrm>
            <a:off x="2411760" y="3212976"/>
            <a:ext cx="21602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2"/>
            <a:endCxn id="25" idx="0"/>
          </p:cNvCxnSpPr>
          <p:nvPr/>
        </p:nvCxnSpPr>
        <p:spPr>
          <a:xfrm>
            <a:off x="3131840" y="3212976"/>
            <a:ext cx="14401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4" idx="2"/>
            <a:endCxn id="25" idx="0"/>
          </p:cNvCxnSpPr>
          <p:nvPr/>
        </p:nvCxnSpPr>
        <p:spPr>
          <a:xfrm>
            <a:off x="3851920" y="3212976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  <a:endCxn id="25" idx="0"/>
          </p:cNvCxnSpPr>
          <p:nvPr/>
        </p:nvCxnSpPr>
        <p:spPr>
          <a:xfrm>
            <a:off x="4572000" y="321297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2"/>
            <a:endCxn id="25" idx="0"/>
          </p:cNvCxnSpPr>
          <p:nvPr/>
        </p:nvCxnSpPr>
        <p:spPr>
          <a:xfrm flipH="1">
            <a:off x="4572000" y="3212976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7" idx="2"/>
            <a:endCxn id="25" idx="0"/>
          </p:cNvCxnSpPr>
          <p:nvPr/>
        </p:nvCxnSpPr>
        <p:spPr>
          <a:xfrm flipH="1">
            <a:off x="4572000" y="3212976"/>
            <a:ext cx="14401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8" idx="2"/>
            <a:endCxn id="25" idx="0"/>
          </p:cNvCxnSpPr>
          <p:nvPr/>
        </p:nvCxnSpPr>
        <p:spPr>
          <a:xfrm flipH="1">
            <a:off x="4572000" y="3212976"/>
            <a:ext cx="21602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2"/>
            <a:endCxn id="25" idx="0"/>
          </p:cNvCxnSpPr>
          <p:nvPr/>
        </p:nvCxnSpPr>
        <p:spPr>
          <a:xfrm flipH="1">
            <a:off x="4572000" y="3212976"/>
            <a:ext cx="28803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3568" y="4437112"/>
            <a:ext cx="7992888" cy="21236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Adivce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실제 적용 시키고 싶은 코드 자체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개발자가 만드는 것은 </a:t>
            </a:r>
            <a:r>
              <a:rPr lang="en-US" altLang="ko-KR" sz="1200" dirty="0" smtClean="0"/>
              <a:t>Aspect</a:t>
            </a:r>
            <a:r>
              <a:rPr lang="ko-KR" altLang="en-US" sz="1200" dirty="0" smtClean="0"/>
              <a:t>가 아닌 클래스를 제작하고 </a:t>
            </a:r>
            <a:r>
              <a:rPr lang="en-US" altLang="ko-KR" sz="1200" dirty="0" smtClean="0"/>
              <a:t>@Advice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적용하는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로그 출력 기능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체크 기능 자체는 </a:t>
            </a:r>
            <a:r>
              <a:rPr lang="en-US" altLang="ko-KR" sz="1200" dirty="0" smtClean="0"/>
              <a:t>Aspect </a:t>
            </a:r>
            <a:r>
              <a:rPr lang="ko-KR" altLang="en-US" sz="1200" dirty="0" smtClean="0"/>
              <a:t>용어로 부르지만 실제 구현 시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에는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제작한다고 표현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Target : </a:t>
            </a:r>
            <a:r>
              <a:rPr lang="ko-KR" altLang="en-US" sz="1200" dirty="0" smtClean="0"/>
              <a:t>실제 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수행하는객체</a:t>
            </a:r>
            <a:r>
              <a:rPr lang="en-US" altLang="ko-KR" sz="1200" dirty="0" smtClean="0"/>
              <a:t>. Aspect</a:t>
            </a:r>
            <a:r>
              <a:rPr lang="ko-KR" altLang="en-US" sz="1200" dirty="0" smtClean="0"/>
              <a:t>를 적용해야 하는 대상 객체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Join Points : </a:t>
            </a:r>
            <a:r>
              <a:rPr lang="ko-KR" altLang="en-US" sz="1200" dirty="0" smtClean="0"/>
              <a:t>작성된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가 활약할 수 있는 위치를 의미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</a:t>
            </a:r>
            <a:r>
              <a:rPr lang="en-US" altLang="ko-KR" sz="1200" dirty="0" err="1" smtClean="0"/>
              <a:t>BoardService</a:t>
            </a:r>
            <a:r>
              <a:rPr lang="ko-KR" altLang="en-US" sz="1200" dirty="0" smtClean="0"/>
              <a:t>에서 등록 수정 삭제만을 골라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적용할 수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이때 </a:t>
            </a:r>
            <a:r>
              <a:rPr lang="en-US" altLang="ko-KR" sz="1200" dirty="0" err="1" smtClean="0"/>
              <a:t>BoardService</a:t>
            </a:r>
            <a:r>
              <a:rPr lang="ko-KR" altLang="en-US" sz="1200" dirty="0" smtClean="0"/>
              <a:t>의 모든 메소드는 </a:t>
            </a:r>
            <a:r>
              <a:rPr lang="en-US" altLang="ko-KR" sz="1200" dirty="0" err="1" smtClean="0"/>
              <a:t>joinPoint</a:t>
            </a:r>
            <a:r>
              <a:rPr lang="ko-KR" altLang="en-US" sz="1200" dirty="0" smtClean="0"/>
              <a:t>가 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PointCuts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여러 </a:t>
            </a:r>
            <a:r>
              <a:rPr lang="en-US" altLang="ko-KR" sz="1200" dirty="0" err="1" smtClean="0"/>
              <a:t>joinPoints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중에서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적용할 대상을 선택하는 정보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이를 통해서 특정 메소드는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</a:t>
            </a:r>
            <a:r>
              <a:rPr lang="ko-KR" altLang="en-US" sz="1200" dirty="0" smtClean="0"/>
              <a:t> 적용된 형태로 동작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구현 클래스 관련 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11560" y="1124744"/>
          <a:ext cx="7848872" cy="2928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Before</a:t>
                      </a:r>
                      <a:r>
                        <a:rPr lang="en-US" altLang="ko-KR" sz="1200" baseline="0" dirty="0" smtClean="0"/>
                        <a:t> 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r>
                        <a:rPr lang="en-US" altLang="ko-KR" sz="1200" baseline="0" dirty="0" smtClean="0"/>
                        <a:t> returning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 throwing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예외 발생 후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후 예외의 발생에 관계없이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Around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이전과 이후 모두 적용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가장 광범위하게 사용됨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ko-KR" altLang="en-US" b="1" dirty="0" smtClean="0"/>
              <a:t>프레임워크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뼈대나 근간을 이루는 코드들의 묶음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구조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개발자는 각 개개인의 능력 차이가 큰 직종이고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개발자의 구성에 따라 프로젝트의 결과 역시 차이가 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b="1" u="sng" dirty="0" smtClean="0"/>
              <a:t>프레임워크</a:t>
            </a:r>
            <a:r>
              <a:rPr lang="ko-KR" altLang="en-US" dirty="0" smtClean="0"/>
              <a:t>는 이런 상황을 극복하기 위한 코드의 결과물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u="sng" dirty="0" smtClean="0"/>
              <a:t>프레임워크의 사용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기본 흐름이나 구조를 정하고 모든 팀원이 이 구조에 자신의 코드를 추가하는 방식으로 개발한다는 의미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u="sng" dirty="0" smtClean="0"/>
              <a:t>프레임워크의 장점 </a:t>
            </a:r>
            <a:endParaRPr lang="en-US" altLang="ko-KR" b="1" u="sng" dirty="0" smtClean="0"/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실력이 부족한 개발자라 하더라도 절반이상 완성한 상태에서 필요한 부분을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조립하는 형태의 개발이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 </a:t>
            </a:r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업체의 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일정한 품질이 보장되는 결과물을 얻을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개발자의 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완성된 구조에 자신이 맡은 코드를 개발해서 넣어주는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		      </a:t>
            </a:r>
            <a:r>
              <a:rPr lang="ko-KR" altLang="en-US" dirty="0" smtClean="0"/>
              <a:t>형태이므로 개발시간을 단축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                     (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집중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83968" y="179348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https://spring.io/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구현 클래스 관련 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11560" y="1124744"/>
          <a:ext cx="7848872" cy="2928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Before</a:t>
                      </a:r>
                      <a:r>
                        <a:rPr lang="en-US" altLang="ko-KR" sz="1200" baseline="0" dirty="0" smtClean="0"/>
                        <a:t> 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r>
                        <a:rPr lang="en-US" altLang="ko-KR" sz="1200" baseline="0" dirty="0" smtClean="0"/>
                        <a:t> returning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 throwing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예외 발생 후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후 예외의 발생에 관계없이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Around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이전과 이후 모두 적용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가장 광범위하게 사용됨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intercepter</a:t>
            </a:r>
            <a:r>
              <a:rPr lang="en-US" altLang="ko-KR" sz="2400" b="1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1052736"/>
            <a:ext cx="7992888" cy="1412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smtClean="0"/>
              <a:t>Spring MVC</a:t>
            </a:r>
            <a:r>
              <a:rPr lang="ko-KR" altLang="en-US" sz="1600" dirty="0" smtClean="0"/>
              <a:t>의 인터셉터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 내에서 특정한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호출을 말 그대로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       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가로채는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역할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로그인한 사용자만이 사용할 수 있는 기능을 제어 할 수 있기 때문에 기존 컨트롤러의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수정하지 않고도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사전이나 사후에 제어가 가능하다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708920"/>
            <a:ext cx="7992888" cy="38750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smtClean="0"/>
              <a:t>Spring AOP </a:t>
            </a:r>
            <a:r>
              <a:rPr lang="ko-KR" altLang="en-US" sz="1600" dirty="0" smtClean="0"/>
              <a:t>기능과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차이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AOP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Advice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가장 큰 차이는 전달받는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의 차이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Advice</a:t>
            </a:r>
            <a:r>
              <a:rPr lang="ko-KR" altLang="en-US" sz="1600" dirty="0" smtClean="0"/>
              <a:t>의 경우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ProceedingJoinPoint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등을 활용해서 호출대상이 되는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등을 처리하는 방식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HttpServletResponse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받는 구조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일반적인 경우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DTO(Data Transfer Object)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VO(Value Object) </a:t>
            </a:r>
            <a:r>
              <a:rPr lang="ko-KR" altLang="en-US" sz="1600" dirty="0" smtClean="0"/>
              <a:t>타입을 주로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활용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는 기존의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에서는 순수하게 필요한 파라미터와 결과 데이터를 만들어 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인터셉터를</a:t>
            </a:r>
            <a:r>
              <a:rPr lang="ko-KR" altLang="en-US" sz="1600" dirty="0" smtClean="0"/>
              <a:t> 이용해서 웹과 관련된 처리를 도와주는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intercepter</a:t>
            </a:r>
            <a:r>
              <a:rPr lang="en-US" altLang="ko-KR" sz="2400" b="1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980728"/>
            <a:ext cx="7992888" cy="16590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공통점과 차이점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Filter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HandlerIntercepter</a:t>
            </a:r>
            <a:r>
              <a:rPr lang="ko-KR" altLang="en-US" sz="1600" dirty="0" smtClean="0"/>
              <a:t>는 특정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에 접근할 떄 제어하는 용도로 사용된다는 공통점을 가진다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설정또한</a:t>
            </a:r>
            <a:r>
              <a:rPr lang="ko-KR" altLang="en-US" sz="1600" dirty="0" smtClean="0"/>
              <a:t> 유사한 부분이 많다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두 기능의 가장 큰 차이점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실행시점에 속하는 영역</a:t>
            </a:r>
            <a:r>
              <a:rPr lang="en-US" altLang="ko-KR" sz="1600" dirty="0" smtClean="0"/>
              <a:t>(Context)</a:t>
            </a:r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인터셉터의 주요 </a:t>
            </a:r>
            <a:r>
              <a:rPr lang="ko-KR" altLang="en-US" sz="2400" b="1" dirty="0" err="1" smtClean="0"/>
              <a:t>메소드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0" y="1124744"/>
          <a:ext cx="7848872" cy="22562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preHandle</a:t>
                      </a:r>
                      <a:r>
                        <a:rPr lang="en-US" altLang="ko-KR" sz="1200" dirty="0" smtClean="0"/>
                        <a:t>(request, </a:t>
                      </a:r>
                      <a:r>
                        <a:rPr lang="en-US" altLang="ko-KR" sz="1200" dirty="0" err="1" smtClean="0"/>
                        <a:t>response,handler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지정된 컨트롤러의 동작 이전에 가로채는 역할로 사용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postHandle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request,response</a:t>
                      </a:r>
                      <a:r>
                        <a:rPr lang="en-US" altLang="ko-KR" sz="1200" dirty="0" smtClean="0"/>
                        <a:t>, handler, </a:t>
                      </a:r>
                      <a:r>
                        <a:rPr lang="en-US" altLang="ko-KR" sz="1200" dirty="0" err="1" smtClean="0"/>
                        <a:t>modelAndView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지정된 컨트롤러의 </a:t>
                      </a:r>
                      <a:r>
                        <a:rPr lang="ko-KR" altLang="en-US" sz="1200" dirty="0" err="1" smtClean="0"/>
                        <a:t>동작이후에</a:t>
                      </a:r>
                      <a:r>
                        <a:rPr lang="ko-KR" altLang="en-US" sz="1200" dirty="0" smtClean="0"/>
                        <a:t> 처리</a:t>
                      </a:r>
                      <a:r>
                        <a:rPr lang="en-US" altLang="ko-KR" sz="1200" dirty="0" smtClean="0"/>
                        <a:t>, Spring MVC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Front Controller </a:t>
                      </a:r>
                      <a:r>
                        <a:rPr lang="ko-KR" altLang="en-US" sz="1200" dirty="0" smtClean="0"/>
                        <a:t>인 </a:t>
                      </a:r>
                      <a:r>
                        <a:rPr lang="en-US" altLang="ko-KR" sz="1200" dirty="0" err="1" smtClean="0"/>
                        <a:t>DispatcherServlet</a:t>
                      </a:r>
                      <a:r>
                        <a:rPr lang="ko-KR" altLang="en-US" sz="1200" dirty="0" smtClean="0"/>
                        <a:t>이 화면을 처리하기 전에 동작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afterCompletion(</a:t>
                      </a:r>
                      <a:r>
                        <a:rPr lang="en-US" altLang="ko-KR" sz="1200" dirty="0" err="1" smtClean="0"/>
                        <a:t>request,response,handler</a:t>
                      </a:r>
                      <a:r>
                        <a:rPr lang="en-US" altLang="ko-KR" sz="1200" dirty="0" smtClean="0"/>
                        <a:t>, exception)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err="1" smtClean="0"/>
                        <a:t>DispatcherServlet</a:t>
                      </a:r>
                      <a:r>
                        <a:rPr lang="ko-KR" altLang="en-US" sz="1200" dirty="0" smtClean="0"/>
                        <a:t>의 화면 처리가 완료된 상태에서 처리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기존의 프레임워크와 스프링의 차이점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차별성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 기존의 프레임워크의 복잡성을 해결하기 위해 나온 경량화된 프레임워크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9592" y="2430180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ko-KR" altLang="en-US" sz="1600" b="1" dirty="0" smtClean="0"/>
              <a:t>서버중심</a:t>
            </a:r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078252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92500"/>
          </a:bodyPr>
          <a:lstStyle/>
          <a:p>
            <a:pPr algn="ctr"/>
            <a:r>
              <a:rPr lang="en-US" altLang="ko-KR" sz="1600" b="1" dirty="0" smtClean="0"/>
              <a:t>Heavy 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717032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dirty="0" err="1" smtClean="0"/>
              <a:t>확장성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유지보수</a:t>
            </a:r>
            <a:endParaRPr lang="en-US" altLang="ko-KR" sz="1600" b="1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2771800" y="2718212"/>
            <a:ext cx="2304256" cy="10801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20072" y="2420888"/>
            <a:ext cx="180020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클라이언트중심 개발</a:t>
            </a:r>
            <a:endParaRPr lang="en-US" altLang="ko-KR" sz="16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2420888"/>
            <a:ext cx="108012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모바일</a:t>
            </a:r>
            <a:r>
              <a:rPr lang="ko-KR" altLang="en-US" sz="1600" b="1" dirty="0" smtClean="0"/>
              <a:t> 중심</a:t>
            </a:r>
            <a:endParaRPr lang="en-US" altLang="ko-KR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3068960"/>
            <a:ext cx="180020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ko-KR" sz="1600" b="1" dirty="0" smtClean="0"/>
              <a:t>Light weight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080" y="3645024"/>
            <a:ext cx="1296144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생산성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안정성</a:t>
            </a:r>
            <a:endParaRPr lang="en-US" altLang="ko-KR" sz="16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3645024"/>
            <a:ext cx="1296144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0000" lnSpcReduction="20000"/>
          </a:bodyPr>
          <a:lstStyle/>
          <a:p>
            <a:pPr algn="ctr"/>
            <a:r>
              <a:rPr lang="ko-KR" altLang="en-US" sz="1600" b="1" dirty="0" smtClean="0"/>
              <a:t>다양한 개발 언어</a:t>
            </a:r>
            <a:endParaRPr lang="en-US" altLang="ko-KR" sz="16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7544" y="4581128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 이론적으로는 개발자가 제대로 이해해야 하는 부분이 많지만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코드의 양이 </a:t>
            </a:r>
            <a:r>
              <a:rPr lang="ko-KR" altLang="en-US" dirty="0" err="1" smtClean="0"/>
              <a:t>줄어듬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- STS, Eclipse, </a:t>
            </a:r>
            <a:r>
              <a:rPr lang="en-US" altLang="ko-KR" dirty="0" err="1" smtClean="0"/>
              <a:t>Intellij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플러그인의 지원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빠른 업데이트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1485939"/>
            <a:ext cx="856895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2.5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r>
              <a:rPr lang="ko-KR" altLang="en-US" dirty="0" smtClean="0"/>
              <a:t>을 활용하는 설정을 도입 편리한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설정과 개발이 가능하도록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3.0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별도의 설정 없이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클래스 만으로 설정파일을 대신할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 수 있게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4.0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mobile </a:t>
            </a:r>
            <a:r>
              <a:rPr lang="ko-KR" altLang="en-US" dirty="0" smtClean="0"/>
              <a:t>환경과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환경에서 많이 사용되는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방식의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컨트롤러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5.0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core </a:t>
            </a:r>
            <a:r>
              <a:rPr lang="ko-KR" altLang="en-US" dirty="0" smtClean="0"/>
              <a:t>언어지원 </a:t>
            </a:r>
            <a:r>
              <a:rPr lang="en-US" altLang="ko-KR" dirty="0" smtClean="0"/>
              <a:t>JDK8 </a:t>
            </a:r>
            <a:r>
              <a:rPr lang="ko-KR" altLang="en-US" dirty="0" smtClean="0"/>
              <a:t>이상버전으로 업데이트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 지원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Spring </a:t>
            </a:r>
            <a:r>
              <a:rPr lang="ko-KR" altLang="en-US" sz="2400" b="1" dirty="0" smtClean="0"/>
              <a:t>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주요특징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POJO(Plain Old Java Object)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통한 객체 간의 관계 구성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AOP(Aspect Oriented Programming)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편리한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- WAS(Web Application Server)</a:t>
            </a:r>
            <a:r>
              <a:rPr lang="ko-KR" altLang="en-US" dirty="0" smtClean="0"/>
              <a:t>에 종속적이지 않은 개발 환경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POJO(Plain Old Java Object)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POJO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2000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마틴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파울러</a:t>
            </a:r>
            <a:r>
              <a:rPr lang="en-US" altLang="ko-KR" dirty="0" smtClean="0"/>
              <a:t>(Martin Fowler)</a:t>
            </a:r>
            <a:r>
              <a:rPr lang="ko-KR" altLang="en-US" dirty="0" smtClean="0"/>
              <a:t>에 의해 처음 만들어낸 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http://www.martinfowler.com/bliki/POJO.html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단순히 과거로의 회기가 아니라 </a:t>
            </a:r>
            <a:r>
              <a:rPr lang="en-US" altLang="ko-KR" dirty="0" smtClean="0"/>
              <a:t>EJB</a:t>
            </a:r>
            <a:r>
              <a:rPr lang="ko-KR" altLang="en-US" dirty="0" smtClean="0"/>
              <a:t>를 넘어서자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프레임워크 등에 종속된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무거운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객체를 만들게 된 것에</a:t>
            </a:r>
            <a:r>
              <a:rPr lang="en-US" altLang="ko-KR" dirty="0" smtClean="0"/>
              <a:t>(EJB)</a:t>
            </a:r>
            <a:r>
              <a:rPr lang="ko-KR" altLang="en-US" dirty="0" smtClean="0"/>
              <a:t>  대한 반발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해서 사용하게 된 개념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일반적인</a:t>
            </a:r>
            <a:r>
              <a:rPr lang="en-US" altLang="ko-KR" dirty="0" smtClean="0"/>
              <a:t> Java</a:t>
            </a:r>
            <a:r>
              <a:rPr lang="ko-KR" altLang="en-US" dirty="0" smtClean="0"/>
              <a:t>코드를 이용해서 객체를 구성하는 방식을 그대로 스프링에서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코드를 개발할 때 개발자가 특정한 라이브러리나 컨테이너의 기술에 종속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적이지 않다는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개발자는 가장 일반적인 형태로 코드를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실행할 수 있기 때문에  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err="1" smtClean="0"/>
              <a:t>생상성에서도</a:t>
            </a:r>
            <a:r>
              <a:rPr lang="ko-KR" altLang="en-US" dirty="0" smtClean="0"/>
              <a:t> 유리하고 코드에 대한 테스트 작업 역시 독립적 유연적으로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할 수 있게 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 JAVA BEAN(</a:t>
            </a:r>
            <a:r>
              <a:rPr lang="ko-KR" altLang="en-US" b="1" dirty="0" smtClean="0"/>
              <a:t>자바 빈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개발도구에서 가시적으로 조작이 가능하고 또한 재사용이 가능한 소프트웨어 컴포넌트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디폴트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디폴트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갖고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툴이나 프레임워크에서 </a:t>
            </a:r>
            <a:r>
              <a:rPr lang="ko-KR" altLang="en-US" dirty="0" err="1" smtClean="0"/>
              <a:t>리플렉션을</a:t>
            </a:r>
            <a:r>
              <a:rPr lang="ko-KR" altLang="en-US" dirty="0" smtClean="0"/>
              <a:t> 이용해 오브젝트를 생성하기 때문에 필요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프로터티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자바빈이</a:t>
            </a:r>
            <a:r>
              <a:rPr lang="ko-KR" altLang="en-US" dirty="0" smtClean="0"/>
              <a:t> 노출하는 이름을 가진 속성을  </a:t>
            </a:r>
            <a:r>
              <a:rPr lang="ko-KR" altLang="en-US" dirty="0" err="1" smtClean="0"/>
              <a:t>프로퍼티라고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으로 시작하는 </a:t>
            </a:r>
            <a:r>
              <a:rPr lang="ko-KR" altLang="en-US" dirty="0" err="1" smtClean="0"/>
              <a:t>수정자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(setter)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으로 시작하는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(getter)</a:t>
            </a:r>
            <a:r>
              <a:rPr lang="ko-KR" altLang="en-US" dirty="0" smtClean="0"/>
              <a:t>를 이용해 수정 또는 조회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우리들이 흔히 이야기하는 자바 빈은 모두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라고 할 수 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2351</Words>
  <Application>Microsoft Office PowerPoint</Application>
  <PresentationFormat>화면 슬라이드 쇼(4:3)</PresentationFormat>
  <Paragraphs>375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ki-guen choi</cp:lastModifiedBy>
  <cp:revision>133</cp:revision>
  <dcterms:created xsi:type="dcterms:W3CDTF">2018-03-28T12:54:45Z</dcterms:created>
  <dcterms:modified xsi:type="dcterms:W3CDTF">2019-12-23T23:47:25Z</dcterms:modified>
</cp:coreProperties>
</file>