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56" r:id="rId13"/>
    <p:sldId id="25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45EC64D8-819E-4A03-BC28-E84ABE1B0C1B}">
          <p14:sldIdLst>
            <p14:sldId id="257"/>
          </p14:sldIdLst>
        </p14:section>
        <p14:section name="def文件" id="{96FAA064-CCB2-4A65-8D38-538223FE09C8}">
          <p14:sldIdLst>
            <p14:sldId id="260"/>
            <p14:sldId id="261"/>
            <p14:sldId id="262"/>
            <p14:sldId id="263"/>
          </p14:sldIdLst>
        </p14:section>
        <p14:section name="导出类" id="{18B6578D-A113-49BD-B85B-B9606B0F395F}">
          <p14:sldIdLst>
            <p14:sldId id="264"/>
            <p14:sldId id="265"/>
            <p14:sldId id="266"/>
            <p14:sldId id="267"/>
            <p14:sldId id="268"/>
            <p14:sldId id="269"/>
            <p14:sldId id="256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E3849F7-E045-6A6C-9882-B2A91C778D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8989" r="22727" b="39091"/>
          <a:stretch/>
        </p:blipFill>
        <p:spPr>
          <a:xfrm>
            <a:off x="10186084" y="173182"/>
            <a:ext cx="1887792" cy="775854"/>
          </a:xfrm>
          <a:prstGeom prst="rect">
            <a:avLst/>
          </a:prstGeom>
        </p:spPr>
      </p:pic>
      <p:sp>
        <p:nvSpPr>
          <p:cNvPr id="7" name="矩形">
            <a:extLst>
              <a:ext uri="{FF2B5EF4-FFF2-40B4-BE49-F238E27FC236}">
                <a16:creationId xmlns:a16="http://schemas.microsoft.com/office/drawing/2014/main" id="{6B7CB565-E5D9-7C80-4E03-64576D63F2BF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1C0834C-7786-25CA-C4F5-7A54B76C92C2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BCE374A5-42CF-1195-0250-0650693C668A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BDAF5ED8-C752-F948-3E76-F2A3ECF9F0CA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5FD5AB7-F868-D99B-DF1B-6CE604D8D1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510146"/>
            <a:ext cx="3407914" cy="340791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DEB74F0-4C9C-C116-7C17-C26928967A16}"/>
              </a:ext>
            </a:extLst>
          </p:cNvPr>
          <p:cNvSpPr/>
          <p:nvPr userDrawn="1"/>
        </p:nvSpPr>
        <p:spPr>
          <a:xfrm>
            <a:off x="1614055" y="2022763"/>
            <a:ext cx="18783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C++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6F53D5D1-BB39-4D9B-8CD8-7314E45CF277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205916-B73A-43F2-B5F2-FF7FFC0C1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7D2769D-D3CE-495A-9301-2AC1AD5EF237}"/>
              </a:ext>
            </a:extLst>
          </p:cNvPr>
          <p:cNvSpPr txBox="1"/>
          <p:nvPr userDrawn="1"/>
        </p:nvSpPr>
        <p:spPr>
          <a:xfrm>
            <a:off x="618156" y="577467"/>
            <a:ext cx="14115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96B18B-E033-F4B9-F091-65740C70A984}"/>
              </a:ext>
            </a:extLst>
          </p:cNvPr>
          <p:cNvSpPr/>
          <p:nvPr/>
        </p:nvSpPr>
        <p:spPr>
          <a:xfrm>
            <a:off x="5279342" y="2600328"/>
            <a:ext cx="515237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DLL</a:t>
            </a:r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导出类和</a:t>
            </a:r>
            <a:r>
              <a:rPr lang="en-US" altLang="zh-CN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def</a:t>
            </a:r>
          </a:p>
          <a:p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1739161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510D64-D118-F18C-F08C-DCC4A011B93B}"/>
              </a:ext>
            </a:extLst>
          </p:cNvPr>
          <p:cNvSpPr/>
          <p:nvPr/>
        </p:nvSpPr>
        <p:spPr>
          <a:xfrm>
            <a:off x="2203066" y="310278"/>
            <a:ext cx="965329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cat.h</a:t>
            </a:r>
            <a:endParaRPr lang="zh-CN" altLang="en-US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187DF5-CAC1-2967-BAF3-1A2179B3EE9C}"/>
              </a:ext>
            </a:extLst>
          </p:cNvPr>
          <p:cNvSpPr txBox="1"/>
          <p:nvPr/>
        </p:nvSpPr>
        <p:spPr>
          <a:xfrm>
            <a:off x="661463" y="1053991"/>
            <a:ext cx="10262845" cy="415498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#ifdef __cplusplus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extern "C" 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#endif // __cplusplus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	</a:t>
            </a:r>
            <a:r>
              <a:rPr lang="nn-NO" sz="32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Cat* BlackCat();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#ifdef __cplusplus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#endif // __cplusplus</a:t>
            </a:r>
            <a:endParaRPr sz="32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277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31E1731-D48C-FCE8-AC6F-29F12A1C6719}"/>
              </a:ext>
            </a:extLst>
          </p:cNvPr>
          <p:cNvSpPr/>
          <p:nvPr/>
        </p:nvSpPr>
        <p:spPr>
          <a:xfrm>
            <a:off x="2089827" y="303351"/>
            <a:ext cx="1358064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cat.cpp</a:t>
            </a:r>
            <a:endParaRPr lang="zh-CN" altLang="en-US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3FC39E-BBA8-28E9-88BF-C301921BD5A9}"/>
              </a:ext>
            </a:extLst>
          </p:cNvPr>
          <p:cNvSpPr txBox="1"/>
          <p:nvPr/>
        </p:nvSpPr>
        <p:spPr>
          <a:xfrm>
            <a:off x="703027" y="1081315"/>
            <a:ext cx="10262845" cy="415498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void MyCat::output() 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	cout &lt;&lt; "I am a cat." &lt;&lt; endl;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endParaRPr lang="nn-NO" sz="32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Cat* BlackCat() 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	return new MyCat();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sz="32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27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BC70B4B-F561-4FDD-862C-5BDB087C653E}"/>
              </a:ext>
            </a:extLst>
          </p:cNvPr>
          <p:cNvSpPr/>
          <p:nvPr/>
        </p:nvSpPr>
        <p:spPr>
          <a:xfrm>
            <a:off x="2239365" y="261787"/>
            <a:ext cx="1308371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调用</a:t>
            </a:r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dll</a:t>
            </a:r>
            <a:endParaRPr lang="zh-CN" altLang="en-US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27DD04-B5F7-0387-95D9-2D7B546276D4}"/>
              </a:ext>
            </a:extLst>
          </p:cNvPr>
          <p:cNvSpPr txBox="1"/>
          <p:nvPr/>
        </p:nvSpPr>
        <p:spPr>
          <a:xfrm>
            <a:off x="709955" y="1150587"/>
            <a:ext cx="10262845" cy="11798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Cat* cat = BlackCat();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cat-&gt;output();</a:t>
            </a:r>
            <a:endParaRPr sz="32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01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70697BC-26C8-0829-B2FD-32A31CC79E61}"/>
              </a:ext>
            </a:extLst>
          </p:cNvPr>
          <p:cNvSpPr/>
          <p:nvPr/>
        </p:nvSpPr>
        <p:spPr>
          <a:xfrm>
            <a:off x="3912892" y="2634827"/>
            <a:ext cx="469872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7872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97AB06A-8123-6F66-CD54-2299B877829B}"/>
              </a:ext>
            </a:extLst>
          </p:cNvPr>
          <p:cNvSpPr/>
          <p:nvPr/>
        </p:nvSpPr>
        <p:spPr>
          <a:xfrm>
            <a:off x="2150872" y="301071"/>
            <a:ext cx="3775393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什么是模块定义文件？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C798FD-161D-EA4C-8739-327A48DDCC01}"/>
              </a:ext>
            </a:extLst>
          </p:cNvPr>
          <p:cNvSpPr txBox="1"/>
          <p:nvPr/>
        </p:nvSpPr>
        <p:spPr>
          <a:xfrm>
            <a:off x="459969" y="1080655"/>
            <a:ext cx="114549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之前我们在要被导出的函数前加上</a:t>
            </a:r>
            <a:r>
              <a:rPr lang="en-US" altLang="zh-CN" sz="3200">
                <a:solidFill>
                  <a:srgbClr val="FF0000"/>
                </a:solidFill>
              </a:rPr>
              <a:t>__declspec</a:t>
            </a:r>
            <a:r>
              <a:rPr lang="zh-CN" altLang="en-US" sz="3200"/>
              <a:t>声明，本节我们使用模块定义文件（</a:t>
            </a:r>
            <a:r>
              <a:rPr lang="en-US" altLang="zh-CN" sz="3200"/>
              <a:t>.def</a:t>
            </a:r>
            <a:r>
              <a:rPr lang="zh-CN" altLang="en-US" sz="3200"/>
              <a:t>）声明。</a:t>
            </a:r>
            <a:endParaRPr lang="en-US" altLang="zh-CN" sz="3200"/>
          </a:p>
          <a:p>
            <a:r>
              <a:rPr lang="en-US" altLang="zh-CN" sz="3200">
                <a:solidFill>
                  <a:srgbClr val="FF0000"/>
                </a:solidFill>
              </a:rPr>
              <a:t>.def</a:t>
            </a:r>
            <a:r>
              <a:rPr lang="zh-CN" altLang="en-US" sz="3200">
                <a:solidFill>
                  <a:srgbClr val="FF0000"/>
                </a:solidFill>
              </a:rPr>
              <a:t>文件将要链接的程序的输出函数，属性和其他信息提供给链接器。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41965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58C93D1-041A-BCB5-289D-AF0BAE0D274C}"/>
              </a:ext>
            </a:extLst>
          </p:cNvPr>
          <p:cNvSpPr/>
          <p:nvPr/>
        </p:nvSpPr>
        <p:spPr>
          <a:xfrm>
            <a:off x="2072096" y="287217"/>
            <a:ext cx="2547492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dll cat.h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头文件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BA1FFC-4EE6-C80C-8BD6-724821928A90}"/>
              </a:ext>
            </a:extLst>
          </p:cNvPr>
          <p:cNvSpPr txBox="1"/>
          <p:nvPr/>
        </p:nvSpPr>
        <p:spPr>
          <a:xfrm>
            <a:off x="716882" y="1088241"/>
            <a:ext cx="10262845" cy="53450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#ifdef __cplusplus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extern "C" 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#endif // __cplusplus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	</a:t>
            </a:r>
            <a:r>
              <a:rPr lang="nn-NO" sz="32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int a = 123;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	int Max(int a, int b);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	int Min(int a, int b);</a:t>
            </a:r>
            <a:endParaRPr lang="nn-NO" sz="32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#ifdef __cplusplus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#endif // __cplusplus</a:t>
            </a:r>
            <a:endParaRPr sz="32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786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07678F2-3338-A26E-51F9-831CD58D11AD}"/>
              </a:ext>
            </a:extLst>
          </p:cNvPr>
          <p:cNvSpPr/>
          <p:nvPr/>
        </p:nvSpPr>
        <p:spPr>
          <a:xfrm>
            <a:off x="2131523" y="307999"/>
            <a:ext cx="2151551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添加</a:t>
            </a:r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def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文件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BA209F-329C-4EFC-2147-440C5AB4C3CA}"/>
              </a:ext>
            </a:extLst>
          </p:cNvPr>
          <p:cNvSpPr txBox="1"/>
          <p:nvPr/>
        </p:nvSpPr>
        <p:spPr>
          <a:xfrm>
            <a:off x="9035933" y="1017599"/>
            <a:ext cx="20313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源文件</a:t>
            </a:r>
            <a:r>
              <a:rPr lang="en-US" altLang="zh-CN" sz="3200"/>
              <a:t>-</a:t>
            </a:r>
          </a:p>
          <a:p>
            <a:r>
              <a:rPr lang="zh-CN" altLang="en-US" sz="3200"/>
              <a:t>鼠标右键</a:t>
            </a:r>
            <a:r>
              <a:rPr lang="en-US" altLang="zh-CN" sz="3200"/>
              <a:t>-</a:t>
            </a:r>
          </a:p>
          <a:p>
            <a:r>
              <a:rPr lang="zh-CN" altLang="en-US" sz="3200"/>
              <a:t>添加模块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DFCC08-25CF-E853-BCE9-74B29AFBE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60" y="1017599"/>
            <a:ext cx="7948198" cy="55324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BA4436-1D60-BF1E-ABEA-1C3523DB8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520" y="2848862"/>
            <a:ext cx="3177020" cy="323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4DBCC55-3D96-1E55-03FD-661363F4C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31" y="946817"/>
            <a:ext cx="10664537" cy="551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0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ECDCD64-F16D-9529-0343-4CD7B172C103}"/>
              </a:ext>
            </a:extLst>
          </p:cNvPr>
          <p:cNvSpPr/>
          <p:nvPr/>
        </p:nvSpPr>
        <p:spPr>
          <a:xfrm>
            <a:off x="2112230" y="307999"/>
            <a:ext cx="1261884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导出类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98371A-6969-A987-B193-11BCB6A751C8}"/>
              </a:ext>
            </a:extLst>
          </p:cNvPr>
          <p:cNvSpPr txBox="1"/>
          <p:nvPr/>
        </p:nvSpPr>
        <p:spPr>
          <a:xfrm>
            <a:off x="563879" y="955964"/>
            <a:ext cx="10799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C++</a:t>
            </a:r>
            <a:r>
              <a:rPr lang="zh-CN" altLang="en-US" sz="3200"/>
              <a:t>导出类只需要在类的名称前加上</a:t>
            </a:r>
            <a:r>
              <a:rPr lang="en-US" altLang="zh-CN" sz="3200">
                <a:solidFill>
                  <a:srgbClr val="FF0000"/>
                </a:solidFill>
              </a:rPr>
              <a:t>__declspec(dllexport)</a:t>
            </a:r>
            <a:r>
              <a:rPr lang="zh-CN" altLang="en-US" sz="3200"/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BE219B-1DD6-B825-A8FA-996315260134}"/>
              </a:ext>
            </a:extLst>
          </p:cNvPr>
          <p:cNvSpPr txBox="1"/>
          <p:nvPr/>
        </p:nvSpPr>
        <p:spPr>
          <a:xfrm>
            <a:off x="744591" y="1711696"/>
            <a:ext cx="10262845" cy="23698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class </a:t>
            </a:r>
            <a:r>
              <a:rPr lang="en-US" sz="32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DLL_API </a:t>
            </a: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Student 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public: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	void output();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};</a:t>
            </a:r>
            <a:endParaRPr sz="32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2E64A2-8338-6759-6AD2-98CE41602A9C}"/>
              </a:ext>
            </a:extLst>
          </p:cNvPr>
          <p:cNvSpPr txBox="1"/>
          <p:nvPr/>
        </p:nvSpPr>
        <p:spPr>
          <a:xfrm>
            <a:off x="744590" y="4258881"/>
            <a:ext cx="10262845" cy="17748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void Student::output() 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	cout &lt;&lt; "I am a student." &lt;&lt; endl;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sz="32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804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bldLvl="0" animBg="1"/>
      <p:bldP spid="5" grpId="0" uiExpand="1" build="allAtOnce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EA736D-6441-F1FC-F65E-96D30F1CEDB9}"/>
              </a:ext>
            </a:extLst>
          </p:cNvPr>
          <p:cNvSpPr/>
          <p:nvPr/>
        </p:nvSpPr>
        <p:spPr>
          <a:xfrm>
            <a:off x="2086814" y="287218"/>
            <a:ext cx="2698176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简单类导出弊端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A041F0-D1AA-D6D9-976D-4B9C8620F44C}"/>
              </a:ext>
            </a:extLst>
          </p:cNvPr>
          <p:cNvSpPr txBox="1"/>
          <p:nvPr/>
        </p:nvSpPr>
        <p:spPr>
          <a:xfrm>
            <a:off x="382385" y="1136073"/>
            <a:ext cx="114272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这种简单的导出类的方式，必须保证调用类使用同一种编译器，</a:t>
            </a:r>
            <a:endParaRPr lang="en-US" altLang="zh-CN" sz="3200"/>
          </a:p>
          <a:p>
            <a:r>
              <a:rPr lang="zh-CN" altLang="en-US" sz="3200"/>
              <a:t>导出类的本质是导出类里面的函数，但是类是</a:t>
            </a:r>
            <a:r>
              <a:rPr lang="en-US" altLang="zh-CN" sz="3200"/>
              <a:t>C++</a:t>
            </a:r>
            <a:r>
              <a:rPr lang="zh-CN" altLang="en-US" sz="3200"/>
              <a:t>特有的语法，</a:t>
            </a:r>
            <a:endParaRPr lang="en-US" altLang="zh-CN" sz="3200"/>
          </a:p>
          <a:p>
            <a:r>
              <a:rPr lang="zh-CN" altLang="en-US" sz="3200"/>
              <a:t>不能加上 </a:t>
            </a:r>
            <a:r>
              <a:rPr lang="en-US" altLang="zh-CN" sz="3200"/>
              <a:t>extern “C” </a:t>
            </a:r>
            <a:r>
              <a:rPr lang="zh-CN" altLang="en-US" sz="3200"/>
              <a:t>进行修饰，所以导出的类的名称在不同编</a:t>
            </a:r>
            <a:endParaRPr lang="en-US" altLang="zh-CN" sz="3200"/>
          </a:p>
          <a:p>
            <a:r>
              <a:rPr lang="zh-CN" altLang="en-US" sz="3200"/>
              <a:t>译器下有不同的调用约定，即导出类中函数名是不确定的，这</a:t>
            </a:r>
            <a:endParaRPr lang="en-US" altLang="zh-CN" sz="3200"/>
          </a:p>
          <a:p>
            <a:r>
              <a:rPr lang="zh-CN" altLang="en-US" sz="3200"/>
              <a:t>样也会导致产生的</a:t>
            </a:r>
            <a:r>
              <a:rPr lang="en-US" altLang="zh-CN" sz="3200"/>
              <a:t>dll</a:t>
            </a:r>
            <a:r>
              <a:rPr lang="zh-CN" altLang="en-US" sz="3200"/>
              <a:t>并不通用。</a:t>
            </a:r>
          </a:p>
        </p:txBody>
      </p:sp>
    </p:spTree>
    <p:extLst>
      <p:ext uri="{BB962C8B-B14F-4D97-AF65-F5344CB8AC3E}">
        <p14:creationId xmlns:p14="http://schemas.microsoft.com/office/powerpoint/2010/main" val="170643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998E1B5-7EE5-887B-3AC7-A0A3D78580FE}"/>
              </a:ext>
            </a:extLst>
          </p:cNvPr>
          <p:cNvSpPr/>
          <p:nvPr/>
        </p:nvSpPr>
        <p:spPr>
          <a:xfrm>
            <a:off x="2108743" y="314927"/>
            <a:ext cx="3416320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更加优化的导出方式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3998B9-6965-F6CD-0DF3-B80F23035BB4}"/>
              </a:ext>
            </a:extLst>
          </p:cNvPr>
          <p:cNvSpPr txBox="1"/>
          <p:nvPr/>
        </p:nvSpPr>
        <p:spPr>
          <a:xfrm>
            <a:off x="459681" y="1143001"/>
            <a:ext cx="1127263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定义一个抽象类，</a:t>
            </a:r>
            <a:r>
              <a:rPr lang="en-US" altLang="zh-CN" sz="3200"/>
              <a:t>dll</a:t>
            </a:r>
            <a:r>
              <a:rPr lang="zh-CN" altLang="en-US" sz="3200"/>
              <a:t>中实现该抽象类的派生类，提供一个用于</a:t>
            </a:r>
            <a:endParaRPr lang="en-US" altLang="zh-CN" sz="3200"/>
          </a:p>
          <a:p>
            <a:r>
              <a:rPr lang="zh-CN" altLang="en-US" sz="3200"/>
              <a:t>获取该抽象类的对象指针接口函数。</a:t>
            </a:r>
            <a:endParaRPr lang="en-US" altLang="zh-CN" sz="3200"/>
          </a:p>
          <a:p>
            <a:r>
              <a:rPr lang="zh-CN" altLang="en-US" sz="3200"/>
              <a:t>这样导出这个接口函数时可以使用</a:t>
            </a:r>
            <a:r>
              <a:rPr lang="en-US" altLang="zh-CN" sz="3200"/>
              <a:t>extern </a:t>
            </a:r>
            <a:r>
              <a:rPr lang="zh-CN" altLang="en-US" sz="3200"/>
              <a:t>“</a:t>
            </a:r>
            <a:r>
              <a:rPr lang="en-US" altLang="zh-CN" sz="3200"/>
              <a:t>C</a:t>
            </a:r>
            <a:r>
              <a:rPr lang="zh-CN" altLang="en-US" sz="3200"/>
              <a:t>”进行修饰，保证</a:t>
            </a:r>
            <a:endParaRPr lang="en-US" altLang="zh-CN" sz="3200"/>
          </a:p>
          <a:p>
            <a:r>
              <a:rPr lang="zh-CN" altLang="en-US" sz="3200"/>
              <a:t>导出函数名在不同环境下全部一致。</a:t>
            </a:r>
          </a:p>
        </p:txBody>
      </p:sp>
    </p:spTree>
    <p:extLst>
      <p:ext uri="{BB962C8B-B14F-4D97-AF65-F5344CB8AC3E}">
        <p14:creationId xmlns:p14="http://schemas.microsoft.com/office/powerpoint/2010/main" val="382384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3E2B327-50B6-F0B2-87DB-0301139F6363}"/>
              </a:ext>
            </a:extLst>
          </p:cNvPr>
          <p:cNvSpPr/>
          <p:nvPr/>
        </p:nvSpPr>
        <p:spPr>
          <a:xfrm>
            <a:off x="2203066" y="310278"/>
            <a:ext cx="965329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cat.h</a:t>
            </a:r>
            <a:endParaRPr lang="zh-CN" altLang="en-US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1C44B7-0C52-FBCE-6236-4B16F2A8EA6C}"/>
              </a:ext>
            </a:extLst>
          </p:cNvPr>
          <p:cNvSpPr txBox="1"/>
          <p:nvPr/>
        </p:nvSpPr>
        <p:spPr>
          <a:xfrm>
            <a:off x="661463" y="1053991"/>
            <a:ext cx="10262845" cy="47500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class Cat 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public: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	virtual void output() = 0;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};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endParaRPr lang="nn-NO" sz="32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class MyCat : public Cat 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	void output();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};</a:t>
            </a:r>
            <a:endParaRPr sz="32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88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433</Words>
  <Application>Microsoft Office PowerPoint</Application>
  <PresentationFormat>宽屏</PresentationFormat>
  <Paragraphs>68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Hannotate SC Bold</vt:lpstr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71</cp:revision>
  <dcterms:created xsi:type="dcterms:W3CDTF">2021-07-29T09:24:54Z</dcterms:created>
  <dcterms:modified xsi:type="dcterms:W3CDTF">2023-03-28T08:35:38Z</dcterms:modified>
</cp:coreProperties>
</file>