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9BA32C6E-95F5-49CF-8BBC-3BE9B49D8D84}">
          <p14:sldIdLst>
            <p14:sldId id="257"/>
          </p14:sldIdLst>
        </p14:section>
        <p14:section name="一维前缀和" id="{D41662FD-8C0A-4FAF-A5FB-7CC3158C6351}">
          <p14:sldIdLst>
            <p14:sldId id="256"/>
            <p14:sldId id="258"/>
            <p14:sldId id="259"/>
            <p14:sldId id="260"/>
          </p14:sldIdLst>
        </p14:section>
        <p14:section name="二维前缀和" id="{D8F94294-2780-4786-A3A3-ABB265C1E572}">
          <p14:sldIdLst>
            <p14:sldId id="261"/>
            <p14:sldId id="262"/>
            <p14:sldId id="263"/>
            <p14:sldId id="264"/>
          </p14:sldIdLst>
        </p14:section>
        <p14:section name="一维差分" id="{8009A646-51F9-4642-B772-AC9260B1A964}">
          <p14:sldIdLst>
            <p14:sldId id="265"/>
            <p14:sldId id="266"/>
            <p14:sldId id="267"/>
            <p14:sldId id="268"/>
            <p14:sldId id="270"/>
            <p14:sldId id="271"/>
          </p14:sldIdLst>
        </p14:section>
        <p14:section name="二维差分" id="{C22781A3-9AE1-4E71-9619-BF568FA1325F}">
          <p14:sldIdLst>
            <p14:sldId id="269"/>
            <p14:sldId id="272"/>
            <p14:sldId id="273"/>
            <p14:sldId id="274"/>
            <p14:sldId id="277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56794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前缀和与差分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6FEFEA-AFB0-38CE-8E02-4B3DF4CB851D}"/>
              </a:ext>
            </a:extLst>
          </p:cNvPr>
          <p:cNvSpPr/>
          <p:nvPr/>
        </p:nvSpPr>
        <p:spPr>
          <a:xfrm>
            <a:off x="2117706" y="31027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一维差分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82B503-B6AD-785F-2A2D-4235D9D4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0" y="905617"/>
            <a:ext cx="9331376" cy="54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05F1F3-100C-217F-5022-E7D1EF1C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1022465"/>
            <a:ext cx="9800705" cy="23019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7CAA83-C121-6E35-FBAB-FB43E403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3533591"/>
            <a:ext cx="9800705" cy="28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965A0C-D25C-E6E9-581E-5D4B339286AC}"/>
              </a:ext>
            </a:extLst>
          </p:cNvPr>
          <p:cNvSpPr/>
          <p:nvPr/>
        </p:nvSpPr>
        <p:spPr>
          <a:xfrm>
            <a:off x="2117706" y="31027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题目分析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18C2A0-F34A-C210-F1E1-280CB43DFA90}"/>
                  </a:ext>
                </a:extLst>
              </p:cNvPr>
              <p:cNvSpPr txBox="1"/>
              <p:nvPr/>
            </p:nvSpPr>
            <p:spPr>
              <a:xfrm>
                <a:off x="494947" y="1059872"/>
                <a:ext cx="11388054" cy="403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/>
                  <a:t>暴力做法：对于每次询问，都枚举一遍</a:t>
                </a:r>
                <a:r>
                  <a:rPr lang="en-US" altLang="zh-CN" sz="3200"/>
                  <a:t>[L,R]</a:t>
                </a:r>
                <a:r>
                  <a:rPr lang="zh-CN" altLang="en-US" sz="3200"/>
                  <a:t>区间的数字加上</a:t>
                </a:r>
                <a:r>
                  <a:rPr lang="en-US" altLang="zh-CN" sz="3200"/>
                  <a:t>c</a:t>
                </a:r>
                <a:r>
                  <a:rPr lang="zh-CN" altLang="en-US" sz="3200"/>
                  <a:t>，</a:t>
                </a:r>
                <a:endParaRPr lang="en-US" altLang="zh-CN" sz="3200"/>
              </a:p>
              <a:p>
                <a:r>
                  <a:rPr lang="zh-CN" altLang="en-US" sz="3200"/>
                  <a:t>最坏情况下，时间复杂度为</a:t>
                </a:r>
                <a:r>
                  <a:rPr lang="en-US" altLang="zh-CN" sz="3200"/>
                  <a:t>O(nm)=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sz="3200"/>
                  <a:t>。</a:t>
                </a:r>
                <a:endParaRPr lang="en-US" altLang="zh-CN" sz="3200"/>
              </a:p>
              <a:p>
                <a:endParaRPr lang="en-US" altLang="zh-CN" sz="3200"/>
              </a:p>
              <a:p>
                <a:r>
                  <a:rPr lang="zh-CN" altLang="en-US" sz="3200"/>
                  <a:t>差分优化：差分是前缀和的逆运算。首先，假定原数组</a:t>
                </a:r>
                <a:r>
                  <a:rPr lang="en-US" altLang="zh-CN" sz="3200"/>
                  <a:t>a</a:t>
                </a:r>
                <a:r>
                  <a:rPr lang="zh-CN" altLang="en-US" sz="3200"/>
                  <a:t>的差</a:t>
                </a:r>
                <a:endParaRPr lang="en-US" altLang="zh-CN" sz="3200"/>
              </a:p>
              <a:p>
                <a:r>
                  <a:rPr lang="zh-CN" altLang="en-US" sz="3200"/>
                  <a:t>分数组为</a:t>
                </a:r>
                <a:r>
                  <a:rPr lang="en-US" altLang="zh-CN" sz="3200"/>
                  <a:t>b</a:t>
                </a:r>
                <a:r>
                  <a:rPr lang="zh-CN" altLang="en-US" sz="3200"/>
                  <a:t>，即</a:t>
                </a:r>
                <a:r>
                  <a:rPr lang="en-US" altLang="zh-CN" sz="3200"/>
                  <a:t>a[i]=b[1]+b[2]+...+b[i]</a:t>
                </a:r>
                <a:r>
                  <a:rPr lang="zh-CN" altLang="en-US" sz="3200"/>
                  <a:t>。</a:t>
                </a:r>
                <a:endParaRPr lang="en-US" altLang="zh-CN" sz="3200"/>
              </a:p>
              <a:p>
                <a:r>
                  <a:rPr lang="zh-CN" altLang="en-US" sz="3200"/>
                  <a:t>然后</a:t>
                </a:r>
                <a:r>
                  <a:rPr lang="en-US" altLang="zh-CN" sz="3200"/>
                  <a:t>a</a:t>
                </a:r>
                <a:r>
                  <a:rPr lang="zh-CN" altLang="en-US" sz="3200"/>
                  <a:t>数组在</a:t>
                </a:r>
                <a:r>
                  <a:rPr lang="en-US" altLang="zh-CN" sz="3200"/>
                  <a:t>[L,R]</a:t>
                </a:r>
                <a:r>
                  <a:rPr lang="zh-CN" altLang="en-US" sz="3200"/>
                  <a:t>区间的数字加上</a:t>
                </a:r>
                <a:r>
                  <a:rPr lang="en-US" altLang="zh-CN" sz="3200"/>
                  <a:t>c</a:t>
                </a:r>
                <a:r>
                  <a:rPr lang="zh-CN" altLang="en-US" sz="3200"/>
                  <a:t>，就相当于在</a:t>
                </a:r>
                <a:r>
                  <a:rPr lang="en-US" altLang="zh-CN" sz="3200"/>
                  <a:t>b</a:t>
                </a:r>
                <a:r>
                  <a:rPr lang="zh-CN" altLang="en-US" sz="3200"/>
                  <a:t>数组上进行</a:t>
                </a:r>
                <a:endParaRPr lang="en-US" altLang="zh-CN" sz="3200"/>
              </a:p>
              <a:p>
                <a:r>
                  <a:rPr lang="en-US" altLang="zh-CN" sz="3200"/>
                  <a:t>b[L]+=c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b[R+1]-=c</a:t>
                </a:r>
                <a:r>
                  <a:rPr lang="zh-CN" altLang="en-US" sz="3200"/>
                  <a:t>。</a:t>
                </a:r>
                <a:endParaRPr lang="en-US" altLang="zh-CN" sz="3200"/>
              </a:p>
              <a:p>
                <a:r>
                  <a:rPr lang="zh-CN" altLang="en-US" sz="3200"/>
                  <a:t>再将</a:t>
                </a:r>
                <a:r>
                  <a:rPr lang="en-US" altLang="zh-CN" sz="3200"/>
                  <a:t>b</a:t>
                </a:r>
                <a:r>
                  <a:rPr lang="zh-CN" altLang="en-US" sz="3200"/>
                  <a:t>数组求前缀和的到</a:t>
                </a:r>
                <a:r>
                  <a:rPr lang="en-US" altLang="zh-CN" sz="3200"/>
                  <a:t>a</a:t>
                </a:r>
                <a:r>
                  <a:rPr lang="zh-CN" altLang="en-US" sz="3200"/>
                  <a:t>数组。时间复杂度</a:t>
                </a:r>
                <a:r>
                  <a:rPr lang="en-US" altLang="zh-CN" sz="3200"/>
                  <a:t>O(n)</a:t>
                </a:r>
                <a:r>
                  <a:rPr lang="zh-CN" altLang="en-US" sz="3200"/>
                  <a:t>。</a:t>
                </a:r>
                <a:endParaRPr lang="en-US" altLang="zh-CN" sz="32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18C2A0-F34A-C210-F1E1-280CB43DF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7" y="1059872"/>
                <a:ext cx="11388054" cy="4031873"/>
              </a:xfrm>
              <a:prstGeom prst="rect">
                <a:avLst/>
              </a:prstGeom>
              <a:blipFill>
                <a:blip r:embed="rId2"/>
                <a:stretch>
                  <a:fillRect l="-1338" t="-1967" r="-589" b="-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8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47330F-4E14-C664-AF90-353E68CC700B}"/>
              </a:ext>
            </a:extLst>
          </p:cNvPr>
          <p:cNvSpPr/>
          <p:nvPr/>
        </p:nvSpPr>
        <p:spPr>
          <a:xfrm>
            <a:off x="2085601" y="301138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一维差分原理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CAB509-8A97-D371-30A5-935D01E75854}"/>
              </a:ext>
            </a:extLst>
          </p:cNvPr>
          <p:cNvSpPr txBox="1"/>
          <p:nvPr/>
        </p:nvSpPr>
        <p:spPr>
          <a:xfrm>
            <a:off x="781396" y="1205237"/>
            <a:ext cx="76370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目标：原数组</a:t>
            </a:r>
            <a:r>
              <a:rPr lang="en-US" altLang="zh-CN" sz="3200"/>
              <a:t>[3,5]</a:t>
            </a:r>
            <a:r>
              <a:rPr lang="zh-CN" altLang="en-US" sz="3200"/>
              <a:t>区间数字加上</a:t>
            </a:r>
            <a:r>
              <a:rPr lang="en-US" altLang="zh-CN" sz="3200"/>
              <a:t>c</a:t>
            </a:r>
            <a:r>
              <a:rPr lang="zh-CN" altLang="en-US" sz="3200"/>
              <a:t>。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a[3]+=c   a[3] = b[1]+b[2]+b[3]</a:t>
            </a:r>
          </a:p>
          <a:p>
            <a:r>
              <a:rPr lang="en-US" altLang="zh-CN" sz="3200"/>
              <a:t>a[4]+=c   a[4] = b[1]+b[2]+b[3]+b[4]</a:t>
            </a:r>
          </a:p>
          <a:p>
            <a:r>
              <a:rPr lang="en-US" altLang="zh-CN" sz="3200"/>
              <a:t>a[5]+=c   a[5] = b[1]+b[2]+b[3]+b[4]+b[5]</a:t>
            </a:r>
          </a:p>
          <a:p>
            <a:endParaRPr lang="zh-CN" altLang="en-US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2130D1-F32E-FB93-6C76-B3B8571BDB3F}"/>
              </a:ext>
            </a:extLst>
          </p:cNvPr>
          <p:cNvSpPr/>
          <p:nvPr/>
        </p:nvSpPr>
        <p:spPr>
          <a:xfrm>
            <a:off x="5636977" y="2108662"/>
            <a:ext cx="743042" cy="17290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8FE54-0FB8-0E67-2D89-20A65FC3CADF}"/>
              </a:ext>
            </a:extLst>
          </p:cNvPr>
          <p:cNvSpPr txBox="1"/>
          <p:nvPr/>
        </p:nvSpPr>
        <p:spPr>
          <a:xfrm>
            <a:off x="5636976" y="3771152"/>
            <a:ext cx="644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+c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F62EF-3D01-80D7-21BD-563D2F86F97A}"/>
              </a:ext>
            </a:extLst>
          </p:cNvPr>
          <p:cNvSpPr txBox="1"/>
          <p:nvPr/>
        </p:nvSpPr>
        <p:spPr>
          <a:xfrm>
            <a:off x="781396" y="4478055"/>
            <a:ext cx="108221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然而，</a:t>
            </a:r>
            <a:r>
              <a:rPr lang="en-US" altLang="zh-CN" sz="3200"/>
              <a:t>a[6],a[7],a[8]</a:t>
            </a:r>
            <a:r>
              <a:rPr lang="zh-CN" altLang="en-US" sz="3200">
                <a:solidFill>
                  <a:srgbClr val="FF0000"/>
                </a:solidFill>
              </a:rPr>
              <a:t>也被迫加上了</a:t>
            </a:r>
            <a:r>
              <a:rPr lang="en-US" altLang="zh-CN" sz="3200">
                <a:solidFill>
                  <a:srgbClr val="FF0000"/>
                </a:solidFill>
              </a:rPr>
              <a:t>c</a:t>
            </a:r>
            <a:r>
              <a:rPr lang="zh-CN" altLang="en-US" sz="3200"/>
              <a:t>，这并不是我们期望的</a:t>
            </a:r>
            <a:endParaRPr lang="en-US" altLang="zh-CN" sz="3200"/>
          </a:p>
          <a:p>
            <a:r>
              <a:rPr lang="zh-CN" altLang="en-US" sz="3200"/>
              <a:t>结果。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因此，对</a:t>
            </a:r>
            <a:r>
              <a:rPr lang="en-US" altLang="zh-CN" sz="3200">
                <a:solidFill>
                  <a:srgbClr val="FF0000"/>
                </a:solidFill>
              </a:rPr>
              <a:t>b[6]-=c</a:t>
            </a:r>
            <a:r>
              <a:rPr lang="zh-CN" altLang="en-US" sz="3200"/>
              <a:t>，这样</a:t>
            </a:r>
            <a:r>
              <a:rPr lang="en-US" altLang="zh-CN" sz="3200"/>
              <a:t>a[6]</a:t>
            </a:r>
            <a:r>
              <a:rPr lang="zh-CN" altLang="en-US" sz="3200"/>
              <a:t>及其后面的数字就会保持不变。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19067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5B2C0-5447-6301-4B8C-1E875D93F812}"/>
              </a:ext>
            </a:extLst>
          </p:cNvPr>
          <p:cNvSpPr txBox="1"/>
          <p:nvPr/>
        </p:nvSpPr>
        <p:spPr>
          <a:xfrm>
            <a:off x="616346" y="2358678"/>
            <a:ext cx="10702817" cy="2964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在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数组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[L,R]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区间数字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+c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void insert(int L, int R, int c){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b[L] +=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b[R + 1] -=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7353C8-A9C8-FF0B-0345-75B3A3CCE706}"/>
              </a:ext>
            </a:extLst>
          </p:cNvPr>
          <p:cNvSpPr txBox="1"/>
          <p:nvPr/>
        </p:nvSpPr>
        <p:spPr>
          <a:xfrm>
            <a:off x="487679" y="997527"/>
            <a:ext cx="113367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差分数组</a:t>
            </a:r>
            <a:r>
              <a:rPr lang="en-US" altLang="zh-CN" sz="3200"/>
              <a:t>b</a:t>
            </a:r>
            <a:r>
              <a:rPr lang="zh-CN" altLang="en-US" sz="3200"/>
              <a:t>无需特殊构造，在初始状态，</a:t>
            </a:r>
            <a:r>
              <a:rPr lang="en-US" altLang="zh-CN" sz="3200"/>
              <a:t>a</a:t>
            </a:r>
            <a:r>
              <a:rPr lang="zh-CN" altLang="en-US" sz="3200"/>
              <a:t>数组和</a:t>
            </a:r>
            <a:r>
              <a:rPr lang="en-US" altLang="zh-CN" sz="3200"/>
              <a:t>b</a:t>
            </a:r>
            <a:r>
              <a:rPr lang="zh-CN" altLang="en-US" sz="3200"/>
              <a:t>数组都为</a:t>
            </a:r>
            <a:r>
              <a:rPr lang="en-US" altLang="zh-CN" sz="3200"/>
              <a:t>0</a:t>
            </a:r>
            <a:r>
              <a:rPr lang="zh-CN" altLang="en-US" sz="3200"/>
              <a:t>，</a:t>
            </a:r>
            <a:endParaRPr lang="en-US" altLang="zh-CN" sz="3200"/>
          </a:p>
          <a:p>
            <a:r>
              <a:rPr lang="zh-CN" altLang="en-US" sz="3200"/>
              <a:t>自然满足</a:t>
            </a:r>
            <a:r>
              <a:rPr lang="en-US" altLang="zh-CN" sz="3200"/>
              <a:t>b</a:t>
            </a:r>
            <a:r>
              <a:rPr lang="zh-CN" altLang="en-US" sz="3200"/>
              <a:t>是</a:t>
            </a:r>
            <a:r>
              <a:rPr lang="en-US" altLang="zh-CN" sz="3200"/>
              <a:t>a</a:t>
            </a:r>
            <a:r>
              <a:rPr lang="zh-CN" altLang="en-US" sz="3200"/>
              <a:t>的差分数组。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62CF9-ADB7-C381-3670-D47268EC7B6A}"/>
              </a:ext>
            </a:extLst>
          </p:cNvPr>
          <p:cNvSpPr/>
          <p:nvPr/>
        </p:nvSpPr>
        <p:spPr>
          <a:xfrm>
            <a:off x="2105823" y="259575"/>
            <a:ext cx="181652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insert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636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4B1C45-3D01-78E9-5882-1368BEB398B3}"/>
              </a:ext>
            </a:extLst>
          </p:cNvPr>
          <p:cNvSpPr/>
          <p:nvPr/>
        </p:nvSpPr>
        <p:spPr>
          <a:xfrm>
            <a:off x="2148761" y="276201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差分初始化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9B1A5A-A3CC-890B-53CE-6E0BCB8A323B}"/>
              </a:ext>
            </a:extLst>
          </p:cNvPr>
          <p:cNvSpPr txBox="1"/>
          <p:nvPr/>
        </p:nvSpPr>
        <p:spPr>
          <a:xfrm>
            <a:off x="512617" y="1047404"/>
            <a:ext cx="1134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初始化时，读入</a:t>
            </a:r>
            <a:r>
              <a:rPr lang="en-US" altLang="zh-CN" sz="3200"/>
              <a:t>a</a:t>
            </a:r>
            <a:r>
              <a:rPr lang="zh-CN" altLang="en-US" sz="3200"/>
              <a:t>数组数字，相当于在</a:t>
            </a:r>
            <a:r>
              <a:rPr lang="en-US" altLang="zh-CN" sz="3200"/>
              <a:t>[i,i]</a:t>
            </a:r>
            <a:r>
              <a:rPr lang="zh-CN" altLang="en-US" sz="3200"/>
              <a:t>区间插入一个数字</a:t>
            </a:r>
            <a:r>
              <a:rPr lang="en-US" altLang="zh-CN" sz="3200"/>
              <a:t>c</a:t>
            </a:r>
            <a:r>
              <a:rPr lang="zh-CN" altLang="en-US" sz="320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C1D09-5FB9-B97C-B4E3-19968D67804C}"/>
              </a:ext>
            </a:extLst>
          </p:cNvPr>
          <p:cNvSpPr txBox="1"/>
          <p:nvPr/>
        </p:nvSpPr>
        <p:spPr>
          <a:xfrm>
            <a:off x="666222" y="1880162"/>
            <a:ext cx="10702817" cy="2964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i++)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int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cin &gt;&gt;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insert(i, i, x);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4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54A126-9244-C900-2671-83E9B21BC27A}"/>
              </a:ext>
            </a:extLst>
          </p:cNvPr>
          <p:cNvSpPr/>
          <p:nvPr/>
        </p:nvSpPr>
        <p:spPr>
          <a:xfrm>
            <a:off x="2117705" y="310278"/>
            <a:ext cx="162095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二维差分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09293-0018-2855-9214-43B15668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935107"/>
            <a:ext cx="10203873" cy="54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090159-5185-E4FB-F30B-BED790D6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62" y="990324"/>
            <a:ext cx="8568814" cy="2438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0ABC15-BD8F-7B76-0567-4914A6B4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2" y="3622080"/>
            <a:ext cx="8545483" cy="29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6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80AB99-282B-3C65-DAB8-725DA08B01FC}"/>
              </a:ext>
            </a:extLst>
          </p:cNvPr>
          <p:cNvSpPr/>
          <p:nvPr/>
        </p:nvSpPr>
        <p:spPr>
          <a:xfrm>
            <a:off x="2117706" y="31027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题目分析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D1A89-2FD4-AE0F-6077-BA9A7E9948F3}"/>
                  </a:ext>
                </a:extLst>
              </p:cNvPr>
              <p:cNvSpPr txBox="1"/>
              <p:nvPr/>
            </p:nvSpPr>
            <p:spPr>
              <a:xfrm>
                <a:off x="463688" y="1059872"/>
                <a:ext cx="1122954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/>
                  <a:t>暴力做法：对于每次询问，都枚举一遍二维区间的数字</a:t>
                </a:r>
                <a:r>
                  <a:rPr lang="en-US" altLang="zh-CN" sz="3200"/>
                  <a:t>+c</a:t>
                </a:r>
                <a:r>
                  <a:rPr lang="zh-CN" altLang="en-US" sz="3200"/>
                  <a:t>，</a:t>
                </a:r>
                <a:endParaRPr lang="en-US" altLang="zh-CN" sz="3200"/>
              </a:p>
              <a:p>
                <a:r>
                  <a:rPr lang="zh-CN" altLang="en-US" sz="3200"/>
                  <a:t>最坏情况下，时间复杂度为</a:t>
                </a:r>
                <a:r>
                  <a:rPr lang="en-US" altLang="zh-CN" sz="3200"/>
                  <a:t>O(qnm)=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3200"/>
                  <a:t>。</a:t>
                </a:r>
                <a:endParaRPr lang="en-US" altLang="zh-CN" sz="3200"/>
              </a:p>
              <a:p>
                <a:endParaRPr lang="en-US" altLang="zh-CN" sz="3200"/>
              </a:p>
              <a:p>
                <a:r>
                  <a:rPr lang="zh-CN" altLang="en-US" sz="3200"/>
                  <a:t>差分优化：首先预处理出原数组的二维差分数组</a:t>
                </a:r>
                <a:r>
                  <a:rPr lang="en-US" altLang="zh-CN" sz="3200"/>
                  <a:t>b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a[i][j]</a:t>
                </a:r>
                <a:r>
                  <a:rPr lang="zh-CN" altLang="en-US" sz="3200"/>
                  <a:t>表示</a:t>
                </a:r>
                <a:endParaRPr lang="en-US" altLang="zh-CN" sz="3200"/>
              </a:p>
              <a:p>
                <a:r>
                  <a:rPr lang="zh-CN" altLang="en-US" sz="3200"/>
                  <a:t>从左上角</a:t>
                </a:r>
                <a:r>
                  <a:rPr lang="en-US" altLang="zh-CN" sz="3200"/>
                  <a:t>(1,1)</a:t>
                </a:r>
                <a:r>
                  <a:rPr lang="zh-CN" altLang="en-US" sz="3200"/>
                  <a:t>开始到右下角</a:t>
                </a:r>
                <a:r>
                  <a:rPr lang="en-US" altLang="zh-CN" sz="3200"/>
                  <a:t>(i,j)</a:t>
                </a:r>
                <a:r>
                  <a:rPr lang="zh-CN" altLang="en-US" sz="3200"/>
                  <a:t>矩形范围内所有</a:t>
                </a:r>
                <a:r>
                  <a:rPr lang="en-US" altLang="zh-CN" sz="3200"/>
                  <a:t>b</a:t>
                </a:r>
                <a:r>
                  <a:rPr lang="zh-CN" altLang="en-US" sz="3200"/>
                  <a:t>数组数字之和。</a:t>
                </a:r>
                <a:endParaRPr lang="en-US" altLang="zh-CN" sz="3200"/>
              </a:p>
              <a:p>
                <a:r>
                  <a:rPr lang="zh-CN" altLang="en-US" sz="3200"/>
                  <a:t>然后每次查询可以在线性时间范围内得出结果，时间复杂度为</a:t>
                </a:r>
                <a:endParaRPr lang="en-US" altLang="zh-CN" sz="3200"/>
              </a:p>
              <a:p>
                <a:r>
                  <a:rPr lang="en-US" altLang="zh-CN" sz="3200"/>
                  <a:t>O(nm)=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D1A89-2FD4-AE0F-6077-BA9A7E99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8" y="1059872"/>
                <a:ext cx="11229547" cy="3539430"/>
              </a:xfrm>
              <a:prstGeom prst="rect">
                <a:avLst/>
              </a:prstGeom>
              <a:blipFill>
                <a:blip r:embed="rId2"/>
                <a:stretch>
                  <a:fillRect l="-1357" t="-2241" r="-320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3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2A4A627-5938-F641-8F27-3B399DB9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2233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3EE8030-D1BC-E069-F2C6-32EEB32601BA}"/>
              </a:ext>
            </a:extLst>
          </p:cNvPr>
          <p:cNvSpPr/>
          <p:nvPr/>
        </p:nvSpPr>
        <p:spPr>
          <a:xfrm>
            <a:off x="2084216" y="331060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二维差分原理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22B4B-326D-3C84-D8AB-2B0E08E6F4E9}"/>
              </a:ext>
            </a:extLst>
          </p:cNvPr>
          <p:cNvSpPr txBox="1"/>
          <p:nvPr/>
        </p:nvSpPr>
        <p:spPr>
          <a:xfrm>
            <a:off x="539081" y="1018544"/>
            <a:ext cx="10671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a</a:t>
            </a:r>
            <a:r>
              <a:rPr lang="zh-CN" altLang="en-US" sz="3200"/>
              <a:t>数组</a:t>
            </a:r>
            <a:r>
              <a:rPr lang="en-US" altLang="zh-CN" sz="3200"/>
              <a:t>(x1,y1) </a:t>
            </a:r>
            <a:r>
              <a:rPr lang="zh-CN" altLang="en-US" sz="3200"/>
              <a:t>→ </a:t>
            </a:r>
            <a:r>
              <a:rPr lang="en-US" altLang="zh-CN" sz="3200"/>
              <a:t>(x2,y2) </a:t>
            </a:r>
            <a:r>
              <a:rPr lang="zh-CN" altLang="en-US" sz="3200"/>
              <a:t>区间内数字</a:t>
            </a:r>
            <a:r>
              <a:rPr lang="en-US" altLang="zh-CN" sz="3200"/>
              <a:t>+c</a:t>
            </a:r>
            <a:r>
              <a:rPr lang="zh-CN" altLang="en-US" sz="3200"/>
              <a:t>，相当于在差分数组</a:t>
            </a:r>
            <a:r>
              <a:rPr lang="en-US" altLang="zh-CN" sz="3200"/>
              <a:t>b</a:t>
            </a:r>
          </a:p>
          <a:p>
            <a:r>
              <a:rPr lang="zh-CN" altLang="en-US" sz="3200"/>
              <a:t>上进行如下操作。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B14566-AD14-42B5-40AE-45716573F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02442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E702F7-1D9E-0920-1ABB-6FD29DDCF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7175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(x2,y2)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A5226D-606A-6294-7960-E4A8682B6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78927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(x2,y2)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2DDDFD6-B3C0-4A10-F8CF-901BD4C4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50254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(x2,y2)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/>
                        <a:t>x2+1,y1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65DB11C-C153-1035-97A8-C761DB82F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47782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/>
                        <a:t>x1,y2+1</a:t>
                      </a:r>
                      <a:endParaRPr lang="zh-CN" alt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(x2,y2)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/>
                        <a:t>x2+1,y1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A3D593-17E0-F92F-30C8-D3179BFA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31604"/>
              </p:ext>
            </p:extLst>
          </p:nvPr>
        </p:nvGraphicFramePr>
        <p:xfrm>
          <a:off x="1581725" y="219579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(x1,y1)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/>
                        <a:t>x1,y2+1</a:t>
                      </a:r>
                      <a:endParaRPr lang="zh-CN" alt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(x2,y2)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/>
                        <a:t>x2+1,y1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90570" y="310278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一维前缀和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0DE0F9-4FCA-6D5B-5BFC-FFB947A7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3" y="1001659"/>
            <a:ext cx="7119297" cy="54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5B2C0-5447-6301-4B8C-1E875D93F812}"/>
              </a:ext>
            </a:extLst>
          </p:cNvPr>
          <p:cNvSpPr txBox="1"/>
          <p:nvPr/>
        </p:nvSpPr>
        <p:spPr>
          <a:xfrm>
            <a:off x="616346" y="2358678"/>
            <a:ext cx="10863530" cy="3190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800">
                <a:latin typeface="Consolas" panose="020B0609020204030204" charset="0"/>
                <a:cs typeface="Consolas" panose="020B0609020204030204" charset="0"/>
                <a:sym typeface="+mn-ea"/>
              </a:rPr>
              <a:t>void insert(int x1, int y1, int x2, int y2, int c){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800">
                <a:latin typeface="Consolas" panose="020B0609020204030204" charset="0"/>
                <a:cs typeface="Consolas" panose="020B0609020204030204" charset="0"/>
                <a:sym typeface="+mn-ea"/>
              </a:rPr>
              <a:t>	b[x1][y1] +=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800">
                <a:latin typeface="Consolas" panose="020B0609020204030204" charset="0"/>
                <a:cs typeface="Consolas" panose="020B0609020204030204" charset="0"/>
                <a:sym typeface="+mn-ea"/>
              </a:rPr>
              <a:t>	b[x2+1][y1] -=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800">
                <a:latin typeface="Consolas" panose="020B0609020204030204" charset="0"/>
                <a:cs typeface="Consolas" panose="020B0609020204030204" charset="0"/>
                <a:sym typeface="+mn-ea"/>
              </a:rPr>
              <a:t>	b[x1][y2+1] -=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800">
                <a:latin typeface="Consolas" panose="020B0609020204030204" charset="0"/>
                <a:cs typeface="Consolas" panose="020B0609020204030204" charset="0"/>
                <a:sym typeface="+mn-ea"/>
              </a:rPr>
              <a:t>	b[x2+1][y2+1] += c;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7353C8-A9C8-FF0B-0345-75B3A3CCE706}"/>
              </a:ext>
            </a:extLst>
          </p:cNvPr>
          <p:cNvSpPr txBox="1"/>
          <p:nvPr/>
        </p:nvSpPr>
        <p:spPr>
          <a:xfrm>
            <a:off x="487679" y="997527"/>
            <a:ext cx="113367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差分数组</a:t>
            </a:r>
            <a:r>
              <a:rPr lang="en-US" altLang="zh-CN" sz="3200"/>
              <a:t>b</a:t>
            </a:r>
            <a:r>
              <a:rPr lang="zh-CN" altLang="en-US" sz="3200"/>
              <a:t>无需特殊构造，在初始状态，</a:t>
            </a:r>
            <a:r>
              <a:rPr lang="en-US" altLang="zh-CN" sz="3200"/>
              <a:t>a</a:t>
            </a:r>
            <a:r>
              <a:rPr lang="zh-CN" altLang="en-US" sz="3200"/>
              <a:t>数组和</a:t>
            </a:r>
            <a:r>
              <a:rPr lang="en-US" altLang="zh-CN" sz="3200"/>
              <a:t>b</a:t>
            </a:r>
            <a:r>
              <a:rPr lang="zh-CN" altLang="en-US" sz="3200"/>
              <a:t>数组都为</a:t>
            </a:r>
            <a:r>
              <a:rPr lang="en-US" altLang="zh-CN" sz="3200"/>
              <a:t>0</a:t>
            </a:r>
            <a:r>
              <a:rPr lang="zh-CN" altLang="en-US" sz="3200"/>
              <a:t>，</a:t>
            </a:r>
            <a:endParaRPr lang="en-US" altLang="zh-CN" sz="3200"/>
          </a:p>
          <a:p>
            <a:r>
              <a:rPr lang="zh-CN" altLang="en-US" sz="3200"/>
              <a:t>自然满足</a:t>
            </a:r>
            <a:r>
              <a:rPr lang="en-US" altLang="zh-CN" sz="3200"/>
              <a:t>b</a:t>
            </a:r>
            <a:r>
              <a:rPr lang="zh-CN" altLang="en-US" sz="3200"/>
              <a:t>是</a:t>
            </a:r>
            <a:r>
              <a:rPr lang="en-US" altLang="zh-CN" sz="3200"/>
              <a:t>a</a:t>
            </a:r>
            <a:r>
              <a:rPr lang="zh-CN" altLang="en-US" sz="3200"/>
              <a:t>的差分数组。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62CF9-ADB7-C381-3670-D47268EC7B6A}"/>
              </a:ext>
            </a:extLst>
          </p:cNvPr>
          <p:cNvSpPr/>
          <p:nvPr/>
        </p:nvSpPr>
        <p:spPr>
          <a:xfrm>
            <a:off x="2105823" y="259575"/>
            <a:ext cx="181652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insert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638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4B1C45-3D01-78E9-5882-1368BEB398B3}"/>
              </a:ext>
            </a:extLst>
          </p:cNvPr>
          <p:cNvSpPr/>
          <p:nvPr/>
        </p:nvSpPr>
        <p:spPr>
          <a:xfrm>
            <a:off x="2148761" y="276201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差分初始化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9B1A5A-A3CC-890B-53CE-6E0BCB8A323B}"/>
              </a:ext>
            </a:extLst>
          </p:cNvPr>
          <p:cNvSpPr txBox="1"/>
          <p:nvPr/>
        </p:nvSpPr>
        <p:spPr>
          <a:xfrm>
            <a:off x="512617" y="1047404"/>
            <a:ext cx="11264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初始化时，读入</a:t>
            </a:r>
            <a:r>
              <a:rPr lang="en-US" altLang="zh-CN" sz="3200"/>
              <a:t>a</a:t>
            </a:r>
            <a:r>
              <a:rPr lang="zh-CN" altLang="en-US" sz="3200"/>
              <a:t>数组数字，相当于在区间</a:t>
            </a:r>
            <a:r>
              <a:rPr lang="en-US" altLang="zh-CN" sz="3200"/>
              <a:t>(i,j)</a:t>
            </a:r>
            <a:r>
              <a:rPr lang="zh-CN" altLang="en-US" sz="3200"/>
              <a:t>→</a:t>
            </a:r>
            <a:r>
              <a:rPr lang="en-US" altLang="zh-CN" sz="3200"/>
              <a:t>(i,j)</a:t>
            </a:r>
            <a:r>
              <a:rPr lang="zh-CN" altLang="en-US" sz="3200"/>
              <a:t>，即这个点</a:t>
            </a:r>
            <a:endParaRPr lang="en-US" altLang="zh-CN" sz="3200"/>
          </a:p>
          <a:p>
            <a:r>
              <a:rPr lang="zh-CN" altLang="en-US" sz="3200"/>
              <a:t>插入一个数字</a:t>
            </a:r>
            <a:r>
              <a:rPr lang="en-US" altLang="zh-CN" sz="3200"/>
              <a:t>c</a:t>
            </a:r>
            <a:r>
              <a:rPr lang="zh-CN" altLang="en-US" sz="320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C1D09-5FB9-B97C-B4E3-19968D67804C}"/>
              </a:ext>
            </a:extLst>
          </p:cNvPr>
          <p:cNvSpPr txBox="1"/>
          <p:nvPr/>
        </p:nvSpPr>
        <p:spPr>
          <a:xfrm>
            <a:off x="643452" y="2185568"/>
            <a:ext cx="10905096" cy="4154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i++){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for(int j = 1; j &lt;= m; j++){</a:t>
            </a:r>
          </a:p>
          <a:p>
            <a:pPr lvl="2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int x;</a:t>
            </a:r>
          </a:p>
          <a:p>
            <a:pPr lvl="2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scanf("%d", &amp;x);</a:t>
            </a:r>
          </a:p>
          <a:p>
            <a:pPr lvl="2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insert(i, j, i, j, x);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0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393347" y="2385445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578A83-3A79-9014-A103-A31F048A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989579"/>
            <a:ext cx="10231582" cy="53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CC9B17-6B70-F147-02F7-E6FA84262A2F}"/>
              </a:ext>
            </a:extLst>
          </p:cNvPr>
          <p:cNvSpPr/>
          <p:nvPr/>
        </p:nvSpPr>
        <p:spPr>
          <a:xfrm>
            <a:off x="2117706" y="31027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题目分析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42053A-6B59-E7E2-2F73-9505BC20BB7E}"/>
                  </a:ext>
                </a:extLst>
              </p:cNvPr>
              <p:cNvSpPr txBox="1"/>
              <p:nvPr/>
            </p:nvSpPr>
            <p:spPr>
              <a:xfrm>
                <a:off x="494947" y="1059872"/>
                <a:ext cx="112021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/>
                  <a:t>暴力做法：对于每次询问，都枚举一遍</a:t>
                </a:r>
                <a:r>
                  <a:rPr lang="en-US" altLang="zh-CN" sz="3200"/>
                  <a:t>[L,R]</a:t>
                </a:r>
                <a:r>
                  <a:rPr lang="zh-CN" altLang="en-US" sz="3200"/>
                  <a:t>区间的数字求和，</a:t>
                </a:r>
                <a:endParaRPr lang="en-US" altLang="zh-CN" sz="3200"/>
              </a:p>
              <a:p>
                <a:r>
                  <a:rPr lang="zh-CN" altLang="en-US" sz="3200"/>
                  <a:t>最坏情况下，时间复杂度为</a:t>
                </a:r>
                <a:r>
                  <a:rPr lang="en-US" altLang="zh-CN" sz="3200"/>
                  <a:t>O(nm)=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sz="3200"/>
                  <a:t>。</a:t>
                </a:r>
                <a:endParaRPr lang="en-US" altLang="zh-CN" sz="3200"/>
              </a:p>
              <a:p>
                <a:endParaRPr lang="en-US" altLang="zh-CN" sz="3200"/>
              </a:p>
              <a:p>
                <a:r>
                  <a:rPr lang="zh-CN" altLang="en-US" sz="3200"/>
                  <a:t>前缀和优化：首先预处理出原数组的前缀和数组</a:t>
                </a:r>
                <a:r>
                  <a:rPr lang="en-US" altLang="zh-CN" sz="3200"/>
                  <a:t>s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[L,R]</a:t>
                </a:r>
                <a:r>
                  <a:rPr lang="zh-CN" altLang="en-US" sz="3200"/>
                  <a:t>区间</a:t>
                </a:r>
                <a:endParaRPr lang="en-US" altLang="zh-CN" sz="3200"/>
              </a:p>
              <a:p>
                <a:r>
                  <a:rPr lang="zh-CN" altLang="en-US" sz="3200"/>
                  <a:t>的数字和为</a:t>
                </a:r>
                <a:r>
                  <a:rPr lang="en-US" altLang="zh-CN" sz="3200"/>
                  <a:t>s[R]-s[L-1]</a:t>
                </a:r>
                <a:r>
                  <a:rPr lang="zh-CN" altLang="en-US" sz="3200"/>
                  <a:t>，时间复杂度为</a:t>
                </a:r>
                <a:r>
                  <a:rPr lang="en-US" altLang="zh-CN" sz="3200"/>
                  <a:t>O(n)</a:t>
                </a:r>
                <a:r>
                  <a:rPr lang="zh-CN" altLang="en-US" sz="3200"/>
                  <a:t>。</a:t>
                </a:r>
                <a:endParaRPr lang="en-US" altLang="zh-CN" sz="32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42053A-6B59-E7E2-2F73-9505BC20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7" y="1059872"/>
                <a:ext cx="11202106" cy="2554545"/>
              </a:xfrm>
              <a:prstGeom prst="rect">
                <a:avLst/>
              </a:prstGeom>
              <a:blipFill>
                <a:blip r:embed="rId2"/>
                <a:stretch>
                  <a:fillRect l="-1360" t="-3103" r="-598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47330F-4E14-C664-AF90-353E68CC700B}"/>
              </a:ext>
            </a:extLst>
          </p:cNvPr>
          <p:cNvSpPr/>
          <p:nvPr/>
        </p:nvSpPr>
        <p:spPr>
          <a:xfrm>
            <a:off x="2155446" y="317842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一维前缀和原理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9372EC-5BCC-6381-313F-FDA385E0D64A}"/>
              </a:ext>
            </a:extLst>
          </p:cNvPr>
          <p:cNvSpPr txBox="1"/>
          <p:nvPr/>
        </p:nvSpPr>
        <p:spPr>
          <a:xfrm>
            <a:off x="764771" y="15378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原数组：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21A5F60-1A34-D3B5-EF82-249A86C67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46766"/>
              </p:ext>
            </p:extLst>
          </p:nvPr>
        </p:nvGraphicFramePr>
        <p:xfrm>
          <a:off x="2411997" y="1644821"/>
          <a:ext cx="4229875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942B6C6-BFEB-B2DF-BC70-E54DA11F5349}"/>
              </a:ext>
            </a:extLst>
          </p:cNvPr>
          <p:cNvSpPr txBox="1"/>
          <p:nvPr/>
        </p:nvSpPr>
        <p:spPr>
          <a:xfrm>
            <a:off x="764770" y="235717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前缀和：</a:t>
            </a: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E3FF921-19D4-42DB-7751-6C650F4CB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72683"/>
              </p:ext>
            </p:extLst>
          </p:nvPr>
        </p:nvGraphicFramePr>
        <p:xfrm>
          <a:off x="2411996" y="2464138"/>
          <a:ext cx="4229875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16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8CAB509-8A97-D371-30A5-935D01E75854}"/>
              </a:ext>
            </a:extLst>
          </p:cNvPr>
          <p:cNvSpPr txBox="1"/>
          <p:nvPr/>
        </p:nvSpPr>
        <p:spPr>
          <a:xfrm>
            <a:off x="764770" y="3429000"/>
            <a:ext cx="5343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a[2] + a[3]</a:t>
            </a:r>
            <a:r>
              <a:rPr lang="zh-CN" altLang="en-US" sz="3200"/>
              <a:t> </a:t>
            </a:r>
            <a:r>
              <a:rPr lang="en-US" altLang="zh-CN" sz="3200"/>
              <a:t>+ a[4] = s[4] – s[1]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2C1CEB-120C-5970-C6E0-4C1165973D2D}"/>
              </a:ext>
            </a:extLst>
          </p:cNvPr>
          <p:cNvSpPr txBox="1"/>
          <p:nvPr/>
        </p:nvSpPr>
        <p:spPr>
          <a:xfrm>
            <a:off x="6012872" y="3429000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= 12 – 2 = 10</a:t>
            </a:r>
            <a:endParaRPr lang="zh-CN" altLang="en-US" sz="320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7CFE55E7-BD7F-DF7B-1898-083586D6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64013"/>
              </p:ext>
            </p:extLst>
          </p:nvPr>
        </p:nvGraphicFramePr>
        <p:xfrm>
          <a:off x="2411996" y="1624213"/>
          <a:ext cx="4229875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AEACD44-D328-8E2D-2414-1ED509C2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49701"/>
              </p:ext>
            </p:extLst>
          </p:nvPr>
        </p:nvGraphicFramePr>
        <p:xfrm>
          <a:off x="2411995" y="2443530"/>
          <a:ext cx="4229875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12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16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364D81-F3A1-DC2E-F334-DEE9A7A2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63927"/>
              </p:ext>
            </p:extLst>
          </p:nvPr>
        </p:nvGraphicFramePr>
        <p:xfrm>
          <a:off x="2411995" y="1624213"/>
          <a:ext cx="4229875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10D2FAE5-5A98-2A45-45D6-35C70139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25483"/>
              </p:ext>
            </p:extLst>
          </p:nvPr>
        </p:nvGraphicFramePr>
        <p:xfrm>
          <a:off x="2411994" y="2443530"/>
          <a:ext cx="4229875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5975">
                  <a:extLst>
                    <a:ext uri="{9D8B030D-6E8A-4147-A177-3AD203B41FA5}">
                      <a16:colId xmlns:a16="http://schemas.microsoft.com/office/drawing/2014/main" val="2666404460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789741272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1834181508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2248672481"/>
                    </a:ext>
                  </a:extLst>
                </a:gridCol>
                <a:gridCol w="845975">
                  <a:extLst>
                    <a:ext uri="{9D8B030D-6E8A-4147-A177-3AD203B41FA5}">
                      <a16:colId xmlns:a16="http://schemas.microsoft.com/office/drawing/2014/main" val="7843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12</a:t>
                      </a:r>
                      <a:endParaRPr lang="zh-CN" alt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16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8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74B020-E708-FB9A-FA6F-7D6C5BB8E411}"/>
              </a:ext>
            </a:extLst>
          </p:cNvPr>
          <p:cNvSpPr/>
          <p:nvPr/>
        </p:nvSpPr>
        <p:spPr>
          <a:xfrm>
            <a:off x="2090570" y="310278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二维前缀和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4A5E7-BEC0-2CA4-7DF2-74C9FE98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10" y="1108392"/>
            <a:ext cx="10368980" cy="50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395435-F02D-F0DD-1F27-A5867F61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956430"/>
            <a:ext cx="9101122" cy="2721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A43ED0-BC86-7291-9FAD-9A0B0375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87" y="3678382"/>
            <a:ext cx="9031192" cy="29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80AB99-282B-3C65-DAB8-725DA08B01FC}"/>
              </a:ext>
            </a:extLst>
          </p:cNvPr>
          <p:cNvSpPr/>
          <p:nvPr/>
        </p:nvSpPr>
        <p:spPr>
          <a:xfrm>
            <a:off x="2117706" y="31027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题目分析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D1A89-2FD4-AE0F-6077-BA9A7E9948F3}"/>
                  </a:ext>
                </a:extLst>
              </p:cNvPr>
              <p:cNvSpPr txBox="1"/>
              <p:nvPr/>
            </p:nvSpPr>
            <p:spPr>
              <a:xfrm>
                <a:off x="463689" y="1059872"/>
                <a:ext cx="11264622" cy="3581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/>
                  <a:t>暴力做法：对于每次询问，都枚举一遍二维区间的数字求和，</a:t>
                </a:r>
                <a:endParaRPr lang="en-US" altLang="zh-CN" sz="3200"/>
              </a:p>
              <a:p>
                <a:r>
                  <a:rPr lang="zh-CN" altLang="en-US" sz="3200"/>
                  <a:t>最坏情况下，时间复杂度为</a:t>
                </a:r>
                <a:r>
                  <a:rPr lang="en-US" altLang="zh-CN" sz="3200"/>
                  <a:t>O(qnm)=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320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3200"/>
                  <a:t>。</a:t>
                </a:r>
                <a:endParaRPr lang="en-US" altLang="zh-CN" sz="3200"/>
              </a:p>
              <a:p>
                <a:endParaRPr lang="en-US" altLang="zh-CN" sz="3200"/>
              </a:p>
              <a:p>
                <a:r>
                  <a:rPr lang="zh-CN" altLang="en-US" sz="3200"/>
                  <a:t>前缀和优化：首先预处理出原数组的前缀和数组</a:t>
                </a:r>
                <a:r>
                  <a:rPr lang="en-US" altLang="zh-CN" sz="3200"/>
                  <a:t>s</a:t>
                </a:r>
                <a:r>
                  <a:rPr lang="zh-CN" altLang="en-US" sz="3200"/>
                  <a:t>，</a:t>
                </a:r>
                <a:r>
                  <a:rPr lang="en-US" altLang="zh-CN" sz="3200"/>
                  <a:t>s[i][j]</a:t>
                </a:r>
                <a:r>
                  <a:rPr lang="zh-CN" altLang="en-US" sz="3200"/>
                  <a:t>表示</a:t>
                </a:r>
                <a:endParaRPr lang="en-US" altLang="zh-CN" sz="3200"/>
              </a:p>
              <a:p>
                <a:r>
                  <a:rPr lang="zh-CN" altLang="en-US" sz="3200"/>
                  <a:t>从左上角</a:t>
                </a:r>
                <a:r>
                  <a:rPr lang="en-US" altLang="zh-CN" sz="3200"/>
                  <a:t>(1,1)</a:t>
                </a:r>
                <a:r>
                  <a:rPr lang="zh-CN" altLang="en-US" sz="3200"/>
                  <a:t>开始到右下角</a:t>
                </a:r>
                <a:r>
                  <a:rPr lang="en-US" altLang="zh-CN" sz="3200"/>
                  <a:t>(i,j)</a:t>
                </a:r>
                <a:r>
                  <a:rPr lang="zh-CN" altLang="en-US" sz="3200"/>
                  <a:t>矩形范围内所有数字之和。</a:t>
                </a:r>
                <a:endParaRPr lang="en-US" altLang="zh-CN" sz="3200"/>
              </a:p>
              <a:p>
                <a:r>
                  <a:rPr lang="zh-CN" altLang="en-US" sz="3200"/>
                  <a:t>然后每次查询可以在线性时间范围内得出结果，时间复杂度为</a:t>
                </a:r>
                <a:endParaRPr lang="en-US" altLang="zh-CN" sz="3200"/>
              </a:p>
              <a:p>
                <a:r>
                  <a:rPr lang="en-US" altLang="zh-CN" sz="3200"/>
                  <a:t>O(nm)=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8D1A89-2FD4-AE0F-6077-BA9A7E99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9" y="1059872"/>
                <a:ext cx="11264622" cy="3581622"/>
              </a:xfrm>
              <a:prstGeom prst="rect">
                <a:avLst/>
              </a:prstGeom>
              <a:blipFill>
                <a:blip r:embed="rId2"/>
                <a:stretch>
                  <a:fillRect l="-1353" t="-2215" r="-595" b="-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E8C9C0-8E45-8A2C-3AD4-07FF9FFA38AE}"/>
              </a:ext>
            </a:extLst>
          </p:cNvPr>
          <p:cNvSpPr/>
          <p:nvPr/>
        </p:nvSpPr>
        <p:spPr>
          <a:xfrm>
            <a:off x="2155447" y="317842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二维前缀和原理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6FB76EA-505C-CA04-EEE4-B3092690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64068"/>
              </p:ext>
            </p:extLst>
          </p:nvPr>
        </p:nvGraphicFramePr>
        <p:xfrm>
          <a:off x="1741053" y="1259993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B94DC6-2DBA-CC28-084F-0F3166C53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20434"/>
              </p:ext>
            </p:extLst>
          </p:nvPr>
        </p:nvGraphicFramePr>
        <p:xfrm>
          <a:off x="1741053" y="1259993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chemeClr val="accent5"/>
                          </a:solidFill>
                        </a:rPr>
                        <a:t>(i,j)</a:t>
                      </a:r>
                      <a:endParaRPr lang="zh-CN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A37118-42F3-AD67-FC57-99F94ACD8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68152"/>
              </p:ext>
            </p:extLst>
          </p:nvPr>
        </p:nvGraphicFramePr>
        <p:xfrm>
          <a:off x="1741053" y="1266305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(i,j-1)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chemeClr val="accent5"/>
                          </a:solidFill>
                        </a:rPr>
                        <a:t>(i,j)</a:t>
                      </a:r>
                      <a:endParaRPr lang="zh-CN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28D1FC-3B70-82EB-DA63-2CBFC50F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4148"/>
              </p:ext>
            </p:extLst>
          </p:nvPr>
        </p:nvGraphicFramePr>
        <p:xfrm>
          <a:off x="1741053" y="1259993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(i-1,j)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(i,j-1)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chemeClr val="accent5"/>
                          </a:solidFill>
                        </a:rPr>
                        <a:t>(i,j)</a:t>
                      </a:r>
                      <a:endParaRPr lang="zh-CN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68C203-6958-E900-C8C0-B1018557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80517"/>
              </p:ext>
            </p:extLst>
          </p:nvPr>
        </p:nvGraphicFramePr>
        <p:xfrm>
          <a:off x="1741053" y="1272617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(i-1,j)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(i,j-1)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chemeClr val="accent5"/>
                          </a:solidFill>
                        </a:rPr>
                        <a:t>(i,j)</a:t>
                      </a:r>
                      <a:endParaRPr lang="zh-CN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9FE6024-7B3F-006E-3CC3-FFAAF64B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16999"/>
              </p:ext>
            </p:extLst>
          </p:nvPr>
        </p:nvGraphicFramePr>
        <p:xfrm>
          <a:off x="1741053" y="1253681"/>
          <a:ext cx="8128000" cy="4145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462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985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401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0447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8315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5275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2585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972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26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3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(i-1,j)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accent5"/>
                          </a:solidFill>
                        </a:rPr>
                        <a:t>(i,j-1)</a:t>
                      </a:r>
                      <a:endParaRPr lang="zh-CN" altLang="en-US" sz="24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chemeClr val="accent5"/>
                          </a:solidFill>
                        </a:rPr>
                        <a:t>(i,j)</a:t>
                      </a:r>
                      <a:endParaRPr lang="zh-CN" altLang="en-US" sz="28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2334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3C4069D-595E-437C-35B6-71F27285BDCE}"/>
              </a:ext>
            </a:extLst>
          </p:cNvPr>
          <p:cNvSpPr txBox="1"/>
          <p:nvPr/>
        </p:nvSpPr>
        <p:spPr>
          <a:xfrm>
            <a:off x="1587730" y="5598007"/>
            <a:ext cx="7986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s[i][j] = s[i][j-1] + s[i-1][j] – s[i-1][j-1] + a[i][j]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587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1168</Words>
  <Application>Microsoft Office PowerPoint</Application>
  <PresentationFormat>宽屏</PresentationFormat>
  <Paragraphs>150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Hannotate SC Bold</vt:lpstr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102</cp:revision>
  <dcterms:created xsi:type="dcterms:W3CDTF">2021-07-29T09:24:54Z</dcterms:created>
  <dcterms:modified xsi:type="dcterms:W3CDTF">2023-03-19T08:50:21Z</dcterms:modified>
</cp:coreProperties>
</file>