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2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3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4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5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6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617" r:id="rId2"/>
    <p:sldId id="1136" r:id="rId3"/>
    <p:sldId id="1437" r:id="rId4"/>
    <p:sldId id="1474" r:id="rId5"/>
    <p:sldId id="1578" r:id="rId6"/>
    <p:sldId id="1615" r:id="rId7"/>
    <p:sldId id="1479" r:id="rId8"/>
    <p:sldId id="1576" r:id="rId9"/>
    <p:sldId id="1579" r:id="rId10"/>
    <p:sldId id="1582" r:id="rId11"/>
    <p:sldId id="1486" r:id="rId12"/>
    <p:sldId id="1491" r:id="rId13"/>
    <p:sldId id="1616" r:id="rId14"/>
    <p:sldId id="1584" r:id="rId15"/>
    <p:sldId id="1583" r:id="rId16"/>
    <p:sldId id="1498" r:id="rId17"/>
    <p:sldId id="1599" r:id="rId18"/>
    <p:sldId id="1600" r:id="rId19"/>
    <p:sldId id="1604" r:id="rId20"/>
    <p:sldId id="1605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8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9D4F53-60E6-D437-2A92-254A839D2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6DDCA-C1E3-9A5C-F595-1D661D2B78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CCB4-2D3C-4EB1-8ACB-C2B87583A722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B58F7-9971-08A1-FA59-EA3EF4CD1E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CC1D1-8426-AF2F-4C47-5DDAE5600B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3DC2-44B2-4726-B7D4-9C40AFC4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25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1-&gt;2-&gt;3</a:t>
            </a:r>
          </a:p>
          <a:p>
            <a:r>
              <a:rPr lang="en-US" altLang="zh-CN"/>
              <a:t>find(3) :   fa[3] = find(2)</a:t>
            </a:r>
          </a:p>
          <a:p>
            <a:r>
              <a:rPr lang="en-US" altLang="zh-CN"/>
              <a:t>find(2):    fa[2] = find(1)</a:t>
            </a:r>
          </a:p>
          <a:p>
            <a:r>
              <a:rPr lang="en-US" altLang="zh-CN"/>
              <a:t>fa[2] = 1</a:t>
            </a:r>
          </a:p>
          <a:p>
            <a:r>
              <a:rPr lang="en-US" altLang="zh-CN"/>
              <a:t>fa[3] = 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只用路径压缩：查询的复杂度</a:t>
            </a:r>
            <a:r>
              <a:rPr lang="en-US" altLang="zh-CN">
                <a:sym typeface="+mn-ea"/>
              </a:rPr>
              <a:t>O(1)~O(n)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只用按秩合并：查询的复杂度</a:t>
            </a:r>
            <a:r>
              <a:rPr lang="en-US" altLang="zh-CN">
                <a:sym typeface="+mn-ea"/>
              </a:rPr>
              <a:t>O(1)~O(logn)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递归写法：空间复杂度：最大</a:t>
            </a:r>
            <a:r>
              <a:rPr lang="en-US" altLang="zh-CN"/>
              <a:t>O(n</a:t>
            </a:r>
            <a:r>
              <a:rPr lang="zh-CN" altLang="en-US"/>
              <a:t>）</a:t>
            </a:r>
          </a:p>
          <a:p>
            <a:r>
              <a:rPr lang="zh-CN" altLang="en-US"/>
              <a:t>非递归写法：空间复杂度</a:t>
            </a:r>
            <a:r>
              <a:rPr lang="en-US" altLang="zh-CN"/>
              <a:t> O(1)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3.png"/><Relationship Id="rId5" Type="http://schemas.openxmlformats.org/officeDocument/2006/relationships/tags" Target="../tags/tag8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1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3.png"/><Relationship Id="rId5" Type="http://schemas.openxmlformats.org/officeDocument/2006/relationships/tags" Target="../tags/tag9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94.xml"/><Relationship Id="rId9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3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2.png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11.xml"/><Relationship Id="rId10" Type="http://schemas.openxmlformats.org/officeDocument/2006/relationships/image" Target="../media/image2.png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2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2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36.xml"/><Relationship Id="rId16" Type="http://schemas.openxmlformats.org/officeDocument/2006/relationships/image" Target="../media/image3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7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2.png"/><Relationship Id="rId5" Type="http://schemas.openxmlformats.org/officeDocument/2006/relationships/tags" Target="../tags/tag15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.xml"/><Relationship Id="rId10" Type="http://schemas.openxmlformats.org/officeDocument/2006/relationships/image" Target="../media/image2.png"/><Relationship Id="rId4" Type="http://schemas.openxmlformats.org/officeDocument/2006/relationships/tags" Target="../tags/tag22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tags" Target="../tags/tag29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.png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3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56.xml"/><Relationship Id="rId10" Type="http://schemas.openxmlformats.org/officeDocument/2006/relationships/image" Target="../media/image3.png"/><Relationship Id="rId4" Type="http://schemas.openxmlformats.org/officeDocument/2006/relationships/tags" Target="../tags/tag55.xml"/><Relationship Id="rId9" Type="http://schemas.openxmlformats.org/officeDocument/2006/relationships/image" Target="file:///C:\Users\1V994W2\Documents\Tencent%20Files\574576071\FileRecv\&#25340;&#35013;&#32032;&#26448;\forright\\06\subject_holdleft_84,125,158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hyperlink" Target="https://www.hioier.com/" TargetMode="Externa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3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4.xml"/><Relationship Id="rId10" Type="http://schemas.openxmlformats.org/officeDocument/2006/relationships/image" Target="../media/image2.png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6432556" y="3188232"/>
            <a:ext cx="4826000" cy="11112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6432557" y="2012848"/>
            <a:ext cx="4825365" cy="97091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6604000" y="3651568"/>
            <a:ext cx="4826000" cy="11112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6604000" y="2095183"/>
            <a:ext cx="4825365" cy="135191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759960" y="2913698"/>
            <a:ext cx="4880610" cy="108140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  <a:prstGeom prst="rect">
            <a:avLst/>
          </a:prstGeo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E0F09DEA-09FA-3737-3048-B47470280FEF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4CEFB-AEB7-38AE-6E0B-3B4A72BEE7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6E4467-7856-B1D5-362E-2ED3853EFFA6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https://www.hioier.com/</a:t>
            </a:r>
            <a:endParaRPr lang="zh-CN" altLang="en-US" sz="90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4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73FD51-514C-B2E5-F02C-7726D33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084" y="6368018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FE20FF-1E4E-9B53-EAEF-1EECEB09EB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B0F45866-ED6C-277C-9D4C-ACB6696B8F39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51F57CF2-DBE1-5ACA-A92B-367CB6604A7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F087758-C7F3-B109-A63E-B99F3E6C1FA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EE4FBB5-5348-979A-2C19-54918BF53D0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8B4FF5-3E5C-3CE2-B0A2-495CF382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A75081-BFEF-2E07-7A17-5B7AE67AAEDD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41727-D416-A858-D4C6-2CB27297ACCF}"/>
              </a:ext>
            </a:extLst>
          </p:cNvPr>
          <p:cNvSpPr/>
          <p:nvPr/>
        </p:nvSpPr>
        <p:spPr>
          <a:xfrm>
            <a:off x="4942238" y="2892667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并查集数据结构</a:t>
            </a:r>
          </a:p>
        </p:txBody>
      </p:sp>
    </p:spTree>
    <p:extLst>
      <p:ext uri="{BB962C8B-B14F-4D97-AF65-F5344CB8AC3E}">
        <p14:creationId xmlns:p14="http://schemas.microsoft.com/office/powerpoint/2010/main" val="18801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路径压缩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93" y="224085"/>
            <a:ext cx="30356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形成长链问题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964055"/>
            <a:ext cx="3515360" cy="3253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10" y="1209675"/>
            <a:ext cx="1640840" cy="4986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0" y="1209675"/>
            <a:ext cx="3616325" cy="490283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771390" y="3191510"/>
            <a:ext cx="2610485" cy="131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610" y="346710"/>
            <a:ext cx="1624330" cy="64877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17253" y="198685"/>
            <a:ext cx="198578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8020" y="807085"/>
            <a:ext cx="1085469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让每个结点到根结点的路径尽可能短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718945"/>
            <a:ext cx="11189970" cy="3559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   if(x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!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	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= find(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[x])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p[x];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26954" y="178400"/>
            <a:ext cx="219576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</a:p>
        </p:txBody>
      </p:sp>
      <p:sp>
        <p:nvSpPr>
          <p:cNvPr id="3" name="椭圆 2"/>
          <p:cNvSpPr/>
          <p:nvPr/>
        </p:nvSpPr>
        <p:spPr>
          <a:xfrm>
            <a:off x="1743075" y="81343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1</a:t>
            </a:r>
          </a:p>
        </p:txBody>
      </p:sp>
      <p:cxnSp>
        <p:nvCxnSpPr>
          <p:cNvPr id="4" name="曲线连接符 3"/>
          <p:cNvCxnSpPr/>
          <p:nvPr/>
        </p:nvCxnSpPr>
        <p:spPr>
          <a:xfrm rot="10800000" flipH="1">
            <a:off x="1743075" y="819785"/>
            <a:ext cx="592455" cy="592455"/>
          </a:xfrm>
          <a:prstGeom prst="curvedConnector4">
            <a:avLst>
              <a:gd name="adj1" fmla="val -52090"/>
              <a:gd name="adj2" fmla="val 154555"/>
            </a:avLst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74307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1743075" y="386016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1743075" y="546671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4</a:t>
            </a:r>
          </a:p>
        </p:txBody>
      </p:sp>
      <p:cxnSp>
        <p:nvCxnSpPr>
          <p:cNvPr id="9" name="直接箭头连接符 8"/>
          <p:cNvCxnSpPr>
            <a:stCxn id="5" idx="0"/>
            <a:endCxn id="3" idx="4"/>
          </p:cNvCxnSpPr>
          <p:nvPr/>
        </p:nvCxnSpPr>
        <p:spPr>
          <a:xfrm flipV="1">
            <a:off x="2335530" y="1998345"/>
            <a:ext cx="0" cy="33083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4"/>
          </p:cNvCxnSpPr>
          <p:nvPr/>
        </p:nvCxnSpPr>
        <p:spPr>
          <a:xfrm flipV="1">
            <a:off x="2335530" y="3514090"/>
            <a:ext cx="0" cy="58610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6" idx="4"/>
          </p:cNvCxnSpPr>
          <p:nvPr/>
        </p:nvCxnSpPr>
        <p:spPr>
          <a:xfrm flipV="1">
            <a:off x="2335530" y="5045075"/>
            <a:ext cx="0" cy="42164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52334758"/>
              </p:ext>
            </p:extLst>
          </p:nvPr>
        </p:nvGraphicFramePr>
        <p:xfrm>
          <a:off x="4328795" y="887730"/>
          <a:ext cx="710882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下标</a:t>
                      </a: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30210" y="2599055"/>
            <a:ext cx="3407410" cy="11988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find(4);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find(3);</a:t>
            </a:r>
          </a:p>
        </p:txBody>
      </p:sp>
      <p:sp>
        <p:nvSpPr>
          <p:cNvPr id="15" name="椭圆 14"/>
          <p:cNvSpPr/>
          <p:nvPr/>
        </p:nvSpPr>
        <p:spPr>
          <a:xfrm>
            <a:off x="16446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4</a:t>
            </a:r>
          </a:p>
        </p:txBody>
      </p:sp>
      <p:cxnSp>
        <p:nvCxnSpPr>
          <p:cNvPr id="16" name="直接箭头连接符 15"/>
          <p:cNvCxnSpPr>
            <a:stCxn id="15" idx="7"/>
            <a:endCxn id="3" idx="3"/>
          </p:cNvCxnSpPr>
          <p:nvPr/>
        </p:nvCxnSpPr>
        <p:spPr>
          <a:xfrm flipV="1">
            <a:off x="117602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32168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3</a:t>
            </a:r>
          </a:p>
        </p:txBody>
      </p:sp>
      <p:cxnSp>
        <p:nvCxnSpPr>
          <p:cNvPr id="18" name="直接箭头连接符 17"/>
          <p:cNvCxnSpPr>
            <a:stCxn id="17" idx="1"/>
            <a:endCxn id="3" idx="5"/>
          </p:cNvCxnSpPr>
          <p:nvPr/>
        </p:nvCxnSpPr>
        <p:spPr>
          <a:xfrm flipH="1" flipV="1">
            <a:off x="275463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276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5276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052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052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6" grpId="1" animBg="1"/>
      <p:bldP spid="7" grpId="0" bldLvl="0" animBg="1"/>
      <p:bldP spid="7" grpId="1" bldLvl="0" animBg="1"/>
      <p:bldP spid="14" grpId="0" bldLvl="0" animBg="1"/>
      <p:bldP spid="15" grpId="2" animBg="1"/>
      <p:bldP spid="17" grpId="0" bldLvl="0" animBg="1"/>
      <p:bldP spid="17" grpId="1" bldLvl="0" animBg="1"/>
      <p:bldP spid="17" grpId="2" animBg="1"/>
      <p:bldP spid="19" grpId="0"/>
      <p:bldP spid="19" grpId="1"/>
      <p:bldP spid="20" grpId="0"/>
      <p:bldP spid="21" grpId="0"/>
      <p:bldP spid="21" grpId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按秩合并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406525"/>
            <a:ext cx="4784090" cy="4943475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90159" y="180094"/>
            <a:ext cx="205352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合并问题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57910"/>
            <a:ext cx="6126480" cy="2416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3600"/>
              <a:t>应该将谁的父结点设为谁？</a:t>
            </a:r>
          </a:p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360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合并后树的深度应尽可能小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93" y="180093"/>
            <a:ext cx="192482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017905"/>
            <a:ext cx="9644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秩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(rank)</a:t>
            </a:r>
            <a:r>
              <a:rPr lang="zh-CN" altLang="en-US" sz="4000"/>
              <a:t>：树的高度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  <a:r>
              <a:rPr lang="zh-CN" altLang="en-US" sz="4000"/>
              <a:t>：把高度较小的树的根结点连接到高度较大的树的根结点上。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4004945"/>
            <a:ext cx="10577195" cy="16226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>
                <a:latin typeface="Consolas" panose="020B0609020204030204" charset="0"/>
                <a:cs typeface="Consolas" panose="020B0609020204030204" charset="0"/>
                <a:sym typeface="+mn-ea"/>
              </a:rPr>
              <a:t>int rk[N];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//rk[i]: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以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结点为根结点的树的高度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93" y="174555"/>
            <a:ext cx="19180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0" y="782955"/>
            <a:ext cx="10926445" cy="60750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, 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//合并i结点和j结点所在的集合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 = find(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),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 = find(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//先找到两个根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点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if(px == py) return;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根结点相同，就不用合并了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&lt;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高度低的树作为高度高的树的子树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x] =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 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&gt;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y] =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//如果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度相同，则新的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树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度+1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p[px] = py;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[y]++;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4666" y="186867"/>
            <a:ext cx="32388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530" y="1807210"/>
            <a:ext cx="11583670" cy="2244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都是以缩短查询路径为目的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两种优化可以同时进行，查询操作几乎可以降到O</a:t>
            </a:r>
            <a:r>
              <a:rPr lang="en-US" altLang="zh-CN" sz="3600"/>
              <a:t>(</a:t>
            </a:r>
            <a:r>
              <a:rPr lang="zh-CN" altLang="en-US" sz="3600"/>
              <a:t>1</a:t>
            </a:r>
            <a:r>
              <a:rPr lang="en-US" altLang="zh-CN" sz="3600"/>
              <a:t>)</a:t>
            </a:r>
            <a:endParaRPr lang="zh-CN" altLang="en-US" sz="3600"/>
          </a:p>
          <a:p>
            <a:pPr marL="1028700" lvl="1" indent="-571500">
              <a:lnSpc>
                <a:spcPct val="140000"/>
              </a:lnSpc>
              <a:buFont typeface="Wingdings" panose="05000000000000000000" charset="0"/>
              <a:buChar char="n"/>
            </a:pP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路径压缩会导致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rk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i]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不准确，但依然可以反映树的高度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6400203" y="206762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折角形 33"/>
          <p:cNvSpPr/>
          <p:nvPr>
            <p:custDataLst>
              <p:tags r:id="rId3"/>
            </p:custDataLst>
          </p:nvPr>
        </p:nvSpPr>
        <p:spPr>
          <a:xfrm>
            <a:off x="609036" y="206762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" y="2220595"/>
            <a:ext cx="4830445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压缩程度较高</a:t>
            </a:r>
            <a:endParaRPr lang="en-US" altLang="zh-CN" sz="3200"/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破坏树形结构</a:t>
            </a:r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使用递归，可能栈溢出</a:t>
            </a:r>
          </a:p>
          <a:p>
            <a:pPr indent="0" algn="l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3200"/>
              <a:t>（可以用非递归写法优化）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</a:p>
        </p:txBody>
      </p: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2005788" y="170046"/>
            <a:ext cx="32388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6695" y="2220595"/>
            <a:ext cx="483044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压缩程度较低</a:t>
            </a:r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不破坏树形结构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并查集概念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4985" y="191135"/>
            <a:ext cx="467480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路径压缩：非递归写法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015" y="932815"/>
            <a:ext cx="11082020" cy="57340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int k, t, r;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//r:根结点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k = r = x;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while(r !=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[r])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//查找根结点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r 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[r];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//找到根结点，用r记录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while(k != r)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//将从x到r的整条路径上的结点的父结点都设为r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t 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[k];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//用t暂存k的父结点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[k] = r;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en-US"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[k]指向根结点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k = t;  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//k指向暂存的父结点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return r;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//返回根结点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   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90159" y="177820"/>
            <a:ext cx="2114482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136015"/>
            <a:ext cx="1095883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并查集</a:t>
            </a:r>
            <a:r>
              <a:rPr lang="zh-CN" altLang="en-US" sz="3600"/>
              <a:t>用于解决一些元素分组的问题。它管理一系列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不相交</a:t>
            </a:r>
            <a:r>
              <a:rPr lang="zh-CN" altLang="en-US" sz="3600"/>
              <a:t>的集合，并支持两种操作：</a:t>
            </a:r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合并</a:t>
            </a:r>
            <a:r>
              <a:rPr lang="zh-CN" altLang="en-US" sz="3600"/>
              <a:t>：把两个不相交的集合合并为一个集合。</a:t>
            </a:r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查询</a:t>
            </a:r>
            <a:r>
              <a:rPr lang="zh-CN" altLang="en-US" sz="3600"/>
              <a:t>：查询两个元素是否在同一个集合中。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1119" y="173990"/>
            <a:ext cx="404488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并查集思想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7345" y="910590"/>
            <a:ext cx="9142730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用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树结构</a:t>
            </a:r>
            <a:r>
              <a:rPr lang="zh-CN" altLang="en-US" sz="3600"/>
              <a:t>表示一个集合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代表元法：用树的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根结点</a:t>
            </a:r>
            <a:r>
              <a:rPr lang="zh-CN" altLang="en-US" sz="3600"/>
              <a:t>代表这个集合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382510" y="2056765"/>
            <a:ext cx="3672205" cy="4305300"/>
            <a:chOff x="11626" y="3239"/>
            <a:chExt cx="5783" cy="6780"/>
          </a:xfrm>
        </p:grpSpPr>
        <p:sp>
          <p:nvSpPr>
            <p:cNvPr id="14" name="椭圆 13"/>
            <p:cNvSpPr/>
            <p:nvPr/>
          </p:nvSpPr>
          <p:spPr>
            <a:xfrm>
              <a:off x="13587" y="323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13587" y="5801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</a:p>
          </p:txBody>
        </p:sp>
        <p:cxnSp>
          <p:nvCxnSpPr>
            <p:cNvPr id="24" name="直接连接符 23"/>
            <p:cNvCxnSpPr>
              <a:stCxn id="14" idx="4"/>
              <a:endCxn id="22" idx="0"/>
            </p:cNvCxnSpPr>
            <p:nvPr/>
          </p:nvCxnSpPr>
          <p:spPr>
            <a:xfrm>
              <a:off x="14383" y="4830"/>
              <a:ext cx="0" cy="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1626" y="8363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819" y="842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H</a:t>
              </a:r>
            </a:p>
          </p:txBody>
        </p:sp>
        <p:cxnSp>
          <p:nvCxnSpPr>
            <p:cNvPr id="34" name="直接连接符 33"/>
            <p:cNvCxnSpPr>
              <a:stCxn id="22" idx="3"/>
              <a:endCxn id="29" idx="0"/>
            </p:cNvCxnSpPr>
            <p:nvPr/>
          </p:nvCxnSpPr>
          <p:spPr>
            <a:xfrm flipH="1">
              <a:off x="12422" y="7159"/>
              <a:ext cx="1398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5"/>
              <a:endCxn id="30" idx="0"/>
            </p:cNvCxnSpPr>
            <p:nvPr/>
          </p:nvCxnSpPr>
          <p:spPr>
            <a:xfrm>
              <a:off x="14945" y="7159"/>
              <a:ext cx="16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763270" y="3405505"/>
            <a:ext cx="1095375" cy="1095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A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39060" y="2635885"/>
            <a:ext cx="3886835" cy="3853815"/>
            <a:chOff x="4156" y="4151"/>
            <a:chExt cx="6121" cy="6069"/>
          </a:xfrm>
        </p:grpSpPr>
        <p:sp>
          <p:nvSpPr>
            <p:cNvPr id="21" name="椭圆 20"/>
            <p:cNvSpPr/>
            <p:nvPr/>
          </p:nvSpPr>
          <p:spPr>
            <a:xfrm>
              <a:off x="4156" y="4151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B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6329" y="6268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C</a:t>
              </a:r>
            </a:p>
          </p:txBody>
        </p:sp>
        <p:cxnSp>
          <p:nvCxnSpPr>
            <p:cNvPr id="27" name="直接连接符 26"/>
            <p:cNvCxnSpPr>
              <a:stCxn id="21" idx="5"/>
              <a:endCxn id="26" idx="1"/>
            </p:cNvCxnSpPr>
            <p:nvPr/>
          </p:nvCxnSpPr>
          <p:spPr>
            <a:xfrm>
              <a:off x="5553" y="5548"/>
              <a:ext cx="1016" cy="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641" y="8584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D</a:t>
              </a:r>
            </a:p>
          </p:txBody>
        </p:sp>
        <p:cxnSp>
          <p:nvCxnSpPr>
            <p:cNvPr id="10" name="直接连接符 9"/>
            <p:cNvCxnSpPr>
              <a:stCxn id="26" idx="5"/>
              <a:endCxn id="9" idx="1"/>
            </p:cNvCxnSpPr>
            <p:nvPr/>
          </p:nvCxnSpPr>
          <p:spPr>
            <a:xfrm>
              <a:off x="7726" y="7665"/>
              <a:ext cx="1155" cy="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3707" y="191135"/>
            <a:ext cx="327949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集合合并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" y="1085850"/>
            <a:ext cx="8166100" cy="5580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75" y="1085850"/>
            <a:ext cx="8451215" cy="5581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30" y="1085850"/>
            <a:ext cx="8363585" cy="5494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8322" y="186243"/>
            <a:ext cx="5641475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树的存储结构：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双亲表示法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0" name="表格 39"/>
          <p:cNvGraphicFramePr/>
          <p:nvPr>
            <p:custDataLst>
              <p:tags r:id="rId3"/>
            </p:custDataLst>
          </p:nvPr>
        </p:nvGraphicFramePr>
        <p:xfrm>
          <a:off x="1574165" y="5658485"/>
          <a:ext cx="9359900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991485" y="1033780"/>
            <a:ext cx="4810125" cy="4483100"/>
            <a:chOff x="11346" y="1818"/>
            <a:chExt cx="7514" cy="7002"/>
          </a:xfrm>
        </p:grpSpPr>
        <p:sp>
          <p:nvSpPr>
            <p:cNvPr id="4" name="椭圆 3"/>
            <p:cNvSpPr/>
            <p:nvPr/>
          </p:nvSpPr>
          <p:spPr>
            <a:xfrm>
              <a:off x="14279" y="181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14299" y="353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2278" y="366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6258" y="361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9" name="直接连接符 8"/>
            <p:cNvCxnSpPr>
              <a:stCxn id="4" idx="3"/>
              <a:endCxn id="6" idx="7"/>
            </p:cNvCxnSpPr>
            <p:nvPr/>
          </p:nvCxnSpPr>
          <p:spPr>
            <a:xfrm flipH="1">
              <a:off x="13316" y="2855"/>
              <a:ext cx="1141" cy="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4"/>
              <a:endCxn id="5" idx="0"/>
            </p:cNvCxnSpPr>
            <p:nvPr/>
          </p:nvCxnSpPr>
          <p:spPr>
            <a:xfrm>
              <a:off x="14886" y="3033"/>
              <a:ext cx="21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5"/>
              <a:endCxn id="7" idx="0"/>
            </p:cNvCxnSpPr>
            <p:nvPr/>
          </p:nvCxnSpPr>
          <p:spPr>
            <a:xfrm>
              <a:off x="15316" y="2855"/>
              <a:ext cx="1549" cy="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13094" y="5451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6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1346" y="543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cxnSp>
          <p:nvCxnSpPr>
            <p:cNvPr id="15" name="直接连接符 14"/>
            <p:cNvCxnSpPr>
              <a:stCxn id="6" idx="3"/>
              <a:endCxn id="13" idx="0"/>
            </p:cNvCxnSpPr>
            <p:nvPr/>
          </p:nvCxnSpPr>
          <p:spPr>
            <a:xfrm flipH="1">
              <a:off x="11954" y="4704"/>
              <a:ext cx="502" cy="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2" idx="0"/>
            </p:cNvCxnSpPr>
            <p:nvPr/>
          </p:nvCxnSpPr>
          <p:spPr>
            <a:xfrm>
              <a:off x="13316" y="4704"/>
              <a:ext cx="385" cy="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4309" y="7579"/>
              <a:ext cx="1258" cy="124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10</a:t>
              </a:r>
            </a:p>
          </p:txBody>
        </p:sp>
        <p:cxnSp>
          <p:nvCxnSpPr>
            <p:cNvPr id="18" name="直接连接符 17"/>
            <p:cNvCxnSpPr>
              <a:stCxn id="12" idx="5"/>
              <a:endCxn id="17" idx="0"/>
            </p:cNvCxnSpPr>
            <p:nvPr/>
          </p:nvCxnSpPr>
          <p:spPr>
            <a:xfrm>
              <a:off x="14131" y="6488"/>
              <a:ext cx="807" cy="1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16248" y="5652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8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14851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17645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9</a:t>
              </a:r>
            </a:p>
          </p:txBody>
        </p:sp>
        <p:cxnSp>
          <p:nvCxnSpPr>
            <p:cNvPr id="28" name="直接连接符 27"/>
            <p:cNvCxnSpPr>
              <a:stCxn id="7" idx="3"/>
              <a:endCxn id="20" idx="0"/>
            </p:cNvCxnSpPr>
            <p:nvPr/>
          </p:nvCxnSpPr>
          <p:spPr>
            <a:xfrm flipH="1">
              <a:off x="15459" y="4652"/>
              <a:ext cx="97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4"/>
              <a:endCxn id="19" idx="0"/>
            </p:cNvCxnSpPr>
            <p:nvPr/>
          </p:nvCxnSpPr>
          <p:spPr>
            <a:xfrm flipH="1">
              <a:off x="16855" y="4830"/>
              <a:ext cx="10" cy="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5"/>
              <a:endCxn id="25" idx="0"/>
            </p:cNvCxnSpPr>
            <p:nvPr/>
          </p:nvCxnSpPr>
          <p:spPr>
            <a:xfrm>
              <a:off x="17296" y="4652"/>
              <a:ext cx="95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243205" y="56584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结点编号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43205" y="62680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父点编号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4346" y="168875"/>
            <a:ext cx="326594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并查集：初始化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120" y="899160"/>
            <a:ext cx="7612380" cy="14198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每个结点为一个集合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将每个结点的父结点设为其自身。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120" y="2456815"/>
            <a:ext cx="10673080" cy="39281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];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 p[i]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表示结点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的父结点编号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init(int n)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//n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：结点数量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for (int i = 1; i &lt;= n; ++i)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[i] = i;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1835" y="1903730"/>
            <a:ext cx="11189970" cy="47948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结点所在集合的根结点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if(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[x] == x)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是根结点，返回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return x;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如果不是，返回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父结点所在集合的根结点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return 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[x]);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24025" y="159385"/>
            <a:ext cx="302888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并查集：查询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315" y="917575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6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8330" y="2088515"/>
            <a:ext cx="11148695" cy="392928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合并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结点和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结点所在的集合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, 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将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的代表的父结点设为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的代表节点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  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)] = 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4666" y="166546"/>
            <a:ext cx="305597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969010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56e9c1-a0e8-47f0-85c1-e9281a19eff5}"/>
  <p:tag name="TABLE_ENDDRAG_ORIGIN_RECT" val="736*84"/>
  <p:tag name="TABLE_ENDDRAG_RECT" val="123*445*736*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17459d3-53d6-4596-b5aa-7d4905a2693c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538_9*h_i*2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538_9*h_i*1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978</Words>
  <Application>Microsoft Office PowerPoint</Application>
  <PresentationFormat>宽屏</PresentationFormat>
  <Paragraphs>196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Hannotate SC Bold</vt:lpstr>
      <vt:lpstr>等线</vt:lpstr>
      <vt:lpstr>宋体</vt:lpstr>
      <vt:lpstr>微软雅黑</vt:lpstr>
      <vt:lpstr>Arial</vt:lpstr>
      <vt:lpstr>Calibri</vt:lpstr>
      <vt:lpstr>Consolas</vt:lpstr>
      <vt:lpstr>Wingdings</vt:lpstr>
      <vt:lpstr>1_Office 主题​​</vt:lpstr>
      <vt:lpstr>PowerPoint 演示文稿</vt:lpstr>
      <vt:lpstr>并查集概念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路径压缩</vt:lpstr>
      <vt:lpstr>PowerPoint 演示文稿</vt:lpstr>
      <vt:lpstr>PowerPoint 演示文稿</vt:lpstr>
      <vt:lpstr>PowerPoint 演示文稿</vt:lpstr>
      <vt:lpstr>按秩合并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523</cp:revision>
  <dcterms:created xsi:type="dcterms:W3CDTF">2019-06-19T02:08:00Z</dcterms:created>
  <dcterms:modified xsi:type="dcterms:W3CDTF">2023-02-16T01:20:14Z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FBD1114DBC494514BCA4AD7463ED4BF5</vt:lpwstr>
  </property>
</Properties>
</file>